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64" r:id="rId4"/>
    <p:sldId id="310" r:id="rId5"/>
    <p:sldId id="319" r:id="rId6"/>
    <p:sldId id="312" r:id="rId7"/>
    <p:sldId id="313" r:id="rId8"/>
    <p:sldId id="316" r:id="rId9"/>
    <p:sldId id="314" r:id="rId10"/>
    <p:sldId id="315" r:id="rId11"/>
    <p:sldId id="320" r:id="rId12"/>
    <p:sldId id="311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A3E"/>
    <a:srgbClr val="006600"/>
    <a:srgbClr val="339933"/>
    <a:srgbClr val="E46C0A"/>
    <a:srgbClr val="1DFF83"/>
    <a:srgbClr val="FFC301"/>
    <a:srgbClr val="E6AF00"/>
    <a:srgbClr val="C49500"/>
    <a:srgbClr val="FFD54F"/>
    <a:srgbClr val="BDF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0" autoAdjust="0"/>
  </p:normalViewPr>
  <p:slideViewPr>
    <p:cSldViewPr snapToGrid="0" snapToObjects="1">
      <p:cViewPr varScale="1">
        <p:scale>
          <a:sx n="81" d="100"/>
          <a:sy n="81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515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266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73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57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6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47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657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8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1FF0AEB9-5089-4F92-92D8-CEBE881A738B}" type="datetime1">
              <a:rPr lang="en-US" smtClean="0"/>
              <a:t>11/8/2019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199" y="6172200"/>
            <a:ext cx="5655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Arial" charset="0"/>
                <a:ea typeface="Arial" charset="0"/>
                <a:cs typeface="Arial" charset="0"/>
              </a:rPr>
              <a:t>Sandia National Laboratories is a </a:t>
            </a:r>
            <a:r>
              <a:rPr lang="en-US" sz="600" dirty="0" err="1">
                <a:latin typeface="Arial" charset="0"/>
                <a:ea typeface="Arial" charset="0"/>
                <a:cs typeface="Arial" charset="0"/>
              </a:rPr>
              <a:t>multimission</a:t>
            </a:r>
            <a:r>
              <a:rPr lang="en-US" sz="600" dirty="0">
                <a:latin typeface="Arial" charset="0"/>
                <a:ea typeface="Arial" charset="0"/>
                <a:cs typeface="Arial" charset="0"/>
              </a:rPr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 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282EB6-3C5E-4C07-9F7C-791F5888040D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Google Shape;42;p3">
            <a:extLst>
              <a:ext uri="{FF2B5EF4-FFF2-40B4-BE49-F238E27FC236}">
                <a16:creationId xmlns:a16="http://schemas.microsoft.com/office/drawing/2014/main" id="{D180052C-9154-44DD-B95B-550969A37A26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37EED-0083-4197-8E12-17D71DBDB0FB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Google Shape;42;p3">
            <a:extLst>
              <a:ext uri="{FF2B5EF4-FFF2-40B4-BE49-F238E27FC236}">
                <a16:creationId xmlns:a16="http://schemas.microsoft.com/office/drawing/2014/main" id="{728A6BFD-FCB4-4EB4-90AB-1C0BC12C688C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5B32A47-4354-4716-A411-2EC7DC74E0CF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Google Shape;42;p3">
            <a:extLst>
              <a:ext uri="{FF2B5EF4-FFF2-40B4-BE49-F238E27FC236}">
                <a16:creationId xmlns:a16="http://schemas.microsoft.com/office/drawing/2014/main" id="{446A647A-E5F5-430A-945E-990E7E145C95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D866BF-8F95-4794-B3A2-DA1E5D0023F5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Google Shape;42;p3">
            <a:extLst>
              <a:ext uri="{FF2B5EF4-FFF2-40B4-BE49-F238E27FC236}">
                <a16:creationId xmlns:a16="http://schemas.microsoft.com/office/drawing/2014/main" id="{F6BE0EE7-AEDF-4B70-92B3-FF4E3433FE2F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19EEE9-994E-4C72-93C1-CD9FE40699B3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Google Shape;42;p3">
            <a:extLst>
              <a:ext uri="{FF2B5EF4-FFF2-40B4-BE49-F238E27FC236}">
                <a16:creationId xmlns:a16="http://schemas.microsoft.com/office/drawing/2014/main" id="{A6834A2B-908F-44C9-9B50-A7EB3DC54908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78740"/>
            <a:ext cx="8229600" cy="48474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21E827F-221A-4176-9A55-C0753C50992A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Google Shape;42;p3">
            <a:extLst>
              <a:ext uri="{FF2B5EF4-FFF2-40B4-BE49-F238E27FC236}">
                <a16:creationId xmlns:a16="http://schemas.microsoft.com/office/drawing/2014/main" id="{3C6E4EB6-7178-4181-BE7B-0B004502C09A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ECB3F18-1672-4F20-B214-D82126948C6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Google Shape;42;p3">
            <a:extLst>
              <a:ext uri="{FF2B5EF4-FFF2-40B4-BE49-F238E27FC236}">
                <a16:creationId xmlns:a16="http://schemas.microsoft.com/office/drawing/2014/main" id="{545069F3-23BB-448F-932F-8C33496B5047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2360FD-603E-4895-93B6-7AA0130C499E}" type="datetime1">
              <a:rPr lang="en-US" smtClean="0"/>
              <a:t>11/8/2019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Google Shape;42;p3">
            <a:extLst>
              <a:ext uri="{FF2B5EF4-FFF2-40B4-BE49-F238E27FC236}">
                <a16:creationId xmlns:a16="http://schemas.microsoft.com/office/drawing/2014/main" id="{E63D12AA-55B9-48D8-ADA9-5D1C7B90D02B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 White">
  <p:cSld name="Custom Layout Whi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dt" idx="10"/>
          </p:nvPr>
        </p:nvSpPr>
        <p:spPr>
          <a:xfrm>
            <a:off x="48715" y="6485919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2764640" y="6485919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3"/>
          <p:cNvPicPr preferRelativeResize="0"/>
          <p:nvPr/>
        </p:nvPicPr>
        <p:blipFill rotWithShape="1">
          <a:blip r:embed="rId2">
            <a:alphaModFix/>
          </a:blip>
          <a:srcRect t="-16865" b="-2"/>
          <a:stretch/>
        </p:blipFill>
        <p:spPr>
          <a:xfrm rot="-5400000">
            <a:off x="5687176" y="3401175"/>
            <a:ext cx="6857999" cy="5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rot="5400000">
            <a:off x="168575" y="318897"/>
            <a:ext cx="685800" cy="48006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8461829" y="321774"/>
            <a:ext cx="682171" cy="368300"/>
          </a:xfrm>
          <a:prstGeom prst="rect">
            <a:avLst/>
          </a:prstGeom>
          <a:solidFill>
            <a:srgbClr val="00ACD9">
              <a:alpha val="6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2982" y="380825"/>
            <a:ext cx="262128" cy="249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3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B20138B-36EB-4838-AA15-2A7627D4C22D}" type="datetime1">
              <a:rPr lang="en-US" smtClean="0"/>
              <a:t>11/8/2019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709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446B9E1-B420-4AD3-AF9F-F8E04822E1DC}" type="datetime1">
              <a:rPr lang="en-US" smtClean="0"/>
              <a:t>11/8/2019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199" y="6172200"/>
            <a:ext cx="5697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Sandia National Laboratories is a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multimission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4C74F78B-5B52-429F-AF33-33166335C47D}" type="datetime1">
              <a:rPr lang="en-US" smtClean="0"/>
              <a:t>11/8/2019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199" y="6172200"/>
            <a:ext cx="5703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Sandia National Laboratories is a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multimission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  <a:prstGeom prst="rect">
            <a:avLst/>
          </a:prstGeo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1A6C5C15-B4C6-49FF-9034-D5B655F3C22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026660" y="6172200"/>
            <a:ext cx="5744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 </a:t>
            </a: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  <a:prstGeom prst="rect">
            <a:avLst/>
          </a:prstGeo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090E6281-82C6-431F-9275-01C02EFEB46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40"/>
            <a:ext cx="8229600" cy="4847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16C31BC-9612-4216-8BA2-81CF5D8E8514}" type="datetime1">
              <a:rPr lang="en-US" smtClean="0"/>
              <a:t>11/8/2019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Google Shape;42;p3">
            <a:extLst>
              <a:ext uri="{FF2B5EF4-FFF2-40B4-BE49-F238E27FC236}">
                <a16:creationId xmlns:a16="http://schemas.microsoft.com/office/drawing/2014/main" id="{4F8C41C0-807B-4C2B-9218-09EAF873FEEC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32B452-0BEB-4D49-A228-24993C97D4A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Google Shape;42;p3">
            <a:extLst>
              <a:ext uri="{FF2B5EF4-FFF2-40B4-BE49-F238E27FC236}">
                <a16:creationId xmlns:a16="http://schemas.microsoft.com/office/drawing/2014/main" id="{1BBF2BA6-A5F9-433E-BE2F-E6C6CD037DDD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EC0271E-39F0-4603-81DD-C9806D58942A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Google Shape;42;p3">
            <a:extLst>
              <a:ext uri="{FF2B5EF4-FFF2-40B4-BE49-F238E27FC236}">
                <a16:creationId xmlns:a16="http://schemas.microsoft.com/office/drawing/2014/main" id="{898D1DCF-EE35-42A0-BDDF-30298EC521C2}"/>
              </a:ext>
            </a:extLst>
          </p:cNvPr>
          <p:cNvSpPr txBox="1">
            <a:spLocks/>
          </p:cNvSpPr>
          <p:nvPr userDrawn="1"/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kern="1200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8A03FA72-5F7D-4BCD-BF7B-5F1F8D6A1062}"/>
              </a:ext>
            </a:extLst>
          </p:cNvPr>
          <p:cNvSpPr/>
          <p:nvPr userDrawn="1"/>
        </p:nvSpPr>
        <p:spPr>
          <a:xfrm>
            <a:off x="8461829" y="321774"/>
            <a:ext cx="682171" cy="368300"/>
          </a:xfrm>
          <a:prstGeom prst="rect">
            <a:avLst/>
          </a:prstGeom>
          <a:solidFill>
            <a:srgbClr val="00ACD9">
              <a:alpha val="6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0;p3">
            <a:extLst>
              <a:ext uri="{FF2B5EF4-FFF2-40B4-BE49-F238E27FC236}">
                <a16:creationId xmlns:a16="http://schemas.microsoft.com/office/drawing/2014/main" id="{3C3050FF-E80F-4DCA-9340-9763DEF321DB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48715" y="6485919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41;p3">
            <a:extLst>
              <a:ext uri="{FF2B5EF4-FFF2-40B4-BE49-F238E27FC236}">
                <a16:creationId xmlns:a16="http://schemas.microsoft.com/office/drawing/2014/main" id="{C6644C2F-AF66-49C1-8CE3-362570EC087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764640" y="6485919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E82CCC45-1E53-41AC-A59E-551B06458BE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44;p3">
            <a:extLst>
              <a:ext uri="{FF2B5EF4-FFF2-40B4-BE49-F238E27FC236}">
                <a16:creationId xmlns:a16="http://schemas.microsoft.com/office/drawing/2014/main" id="{E2900F90-2789-4708-9BB0-785E41230F26}"/>
              </a:ext>
            </a:extLst>
          </p:cNvPr>
          <p:cNvSpPr/>
          <p:nvPr userDrawn="1"/>
        </p:nvSpPr>
        <p:spPr>
          <a:xfrm rot="5400000">
            <a:off x="168575" y="318897"/>
            <a:ext cx="685800" cy="48006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Google Shape;46;p3">
            <a:extLst>
              <a:ext uri="{FF2B5EF4-FFF2-40B4-BE49-F238E27FC236}">
                <a16:creationId xmlns:a16="http://schemas.microsoft.com/office/drawing/2014/main" id="{18D18326-270B-4361-84FB-FB58FB0C8177}"/>
              </a:ext>
            </a:extLst>
          </p:cNvPr>
          <p:cNvPicPr preferRelativeResize="0"/>
          <p:nvPr userDrawn="1"/>
        </p:nvPicPr>
        <p:blipFill rotWithShape="1">
          <a:blip r:embed="rId20">
            <a:alphaModFix/>
          </a:blip>
          <a:srcRect/>
          <a:stretch/>
        </p:blipFill>
        <p:spPr>
          <a:xfrm>
            <a:off x="8542982" y="380825"/>
            <a:ext cx="262128" cy="249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80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-ex.sandia.gov/atdm/TrilinosATDMStat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0" y="4252529"/>
            <a:ext cx="9144000" cy="966408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sz="3200" dirty="0"/>
              <a:t>Staying on top of a lot of </a:t>
            </a:r>
            <a:r>
              <a:rPr lang="en-US" sz="3200" dirty="0" err="1"/>
              <a:t>CDash</a:t>
            </a:r>
            <a:r>
              <a:rPr lang="en-US" sz="3200" dirty="0"/>
              <a:t> builds/tests: cdash_analyze_and_report.py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133088" y="5071864"/>
            <a:ext cx="4552601" cy="10197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Roscoe A. Bartlett, Joseph R. Frye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Sandia National Laboratories</a:t>
            </a:r>
          </a:p>
        </p:txBody>
      </p:sp>
      <p:sp>
        <p:nvSpPr>
          <p:cNvPr id="8" name="Subtitle 10">
            <a:extLst>
              <a:ext uri="{FF2B5EF4-FFF2-40B4-BE49-F238E27FC236}">
                <a16:creationId xmlns:a16="http://schemas.microsoft.com/office/drawing/2014/main" id="{BA072B41-6646-4700-8237-53F5BA219990}"/>
              </a:ext>
            </a:extLst>
          </p:cNvPr>
          <p:cNvSpPr txBox="1">
            <a:spLocks/>
          </p:cNvSpPr>
          <p:nvPr/>
        </p:nvSpPr>
        <p:spPr bwMode="auto">
          <a:xfrm>
            <a:off x="149629" y="5071864"/>
            <a:ext cx="4252831" cy="101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None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None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algn="l" defTabSz="914400"/>
            <a:r>
              <a:rPr lang="en-US" sz="2000" kern="0" dirty="0"/>
              <a:t>Trilinos Developers Meeting</a:t>
            </a:r>
          </a:p>
          <a:p>
            <a:pPr algn="l" defTabSz="914400"/>
            <a:r>
              <a:rPr lang="en-US" sz="2000" kern="0" dirty="0"/>
              <a:t>October 23,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1194A-0451-44A4-8C5C-7F031AB84978}"/>
              </a:ext>
            </a:extLst>
          </p:cNvPr>
          <p:cNvSpPr/>
          <p:nvPr/>
        </p:nvSpPr>
        <p:spPr>
          <a:xfrm>
            <a:off x="59871" y="2596242"/>
            <a:ext cx="3668486" cy="15642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C2496-D713-4B2D-9BBE-A28B5B52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7" y="2673632"/>
            <a:ext cx="3252513" cy="14094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16C0F-8593-4EB0-96B2-744C94C2EC4C}"/>
              </a:ext>
            </a:extLst>
          </p:cNvPr>
          <p:cNvSpPr/>
          <p:nvPr/>
        </p:nvSpPr>
        <p:spPr>
          <a:xfrm>
            <a:off x="6256819" y="5840967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Source Sans Pro"/>
              </a:rPr>
              <a:t>SAND2019-13824 C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03E9A8-ECAB-4FCB-9638-E8CB90FA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97" y="2645351"/>
            <a:ext cx="2069130" cy="1482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8FE03A-FF33-415D-8159-93716ED65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32" y="2681721"/>
            <a:ext cx="1880170" cy="14199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10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Tests with Issue Trackers CSV 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361BB-D685-44FB-85E1-179BFF14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1989757"/>
            <a:ext cx="8974318" cy="2883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C8C0B-0036-4BCB-97E6-CE5D05B12BD3}"/>
              </a:ext>
            </a:extLst>
          </p:cNvPr>
          <p:cNvSpPr/>
          <p:nvPr/>
        </p:nvSpPr>
        <p:spPr>
          <a:xfrm>
            <a:off x="336636" y="1171348"/>
            <a:ext cx="7374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--tests-with-issue-trackers-file=\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promotedAtdmTrilinosTestsWithIssueTrackers.csv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1773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11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Setup and usage tips</a:t>
            </a:r>
            <a:endParaRPr dirty="0"/>
          </a:p>
        </p:txBody>
      </p:sp>
      <p:sp>
        <p:nvSpPr>
          <p:cNvPr id="446" name="Google Shape;446;p42"/>
          <p:cNvSpPr/>
          <p:nvPr/>
        </p:nvSpPr>
        <p:spPr>
          <a:xfrm>
            <a:off x="155984" y="958110"/>
            <a:ext cx="877547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Test history queries are expensive, so don’t run tool in real-time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Set up </a:t>
            </a:r>
            <a:r>
              <a:rPr lang="en-US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cron</a:t>
            </a: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 job to run after the end of the testing day but not during business hours (e.g. 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2 AM)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Use argument </a:t>
            </a:r>
            <a:r>
              <a:rPr lang="en-US" dirty="0">
                <a:solidFill>
                  <a:srgbClr val="C00000"/>
                </a:solidFill>
                <a:latin typeface="+mj-lt"/>
                <a:ea typeface="Arial"/>
                <a:cs typeface="Arial"/>
                <a:sym typeface="Trebuchet MS"/>
              </a:rPr>
              <a:t>--write-failing-tests-without-issue-trackers-to-file=&lt;file&gt;.csv 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to have tool write out the list of failing tests to add the list of tests with issue trackers CSV file.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Use examples in the repo: </a:t>
            </a:r>
            <a:r>
              <a:rPr lang="en-US" dirty="0">
                <a:hlinkClick r:id="rId3"/>
              </a:rPr>
              <a:t>https://gitlab-ex.sandia.gov/atdm/TrilinosATDMStatus</a:t>
            </a:r>
            <a:endParaRPr lang="en-US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Other possible usages: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Trilinos Framework team: Monitor “Clean” and “Nightly” builds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ROL Team: Monitor “ROL” builds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/>
              <a:t>MueLu</a:t>
            </a:r>
            <a:r>
              <a:rPr lang="en-US" dirty="0"/>
              <a:t> Team: Monitor “</a:t>
            </a:r>
            <a:r>
              <a:rPr lang="en-US" dirty="0" err="1"/>
              <a:t>MueLu</a:t>
            </a:r>
            <a:r>
              <a:rPr lang="en-US" dirty="0"/>
              <a:t>” builds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4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12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Near-term </a:t>
            </a:r>
            <a:r>
              <a:rPr lang="en-US" sz="2400" dirty="0" err="1"/>
              <a:t>ToDos</a:t>
            </a:r>
            <a:endParaRPr dirty="0"/>
          </a:p>
        </p:txBody>
      </p:sp>
      <p:sp>
        <p:nvSpPr>
          <p:cNvPr id="446" name="Google Shape;446;p42"/>
          <p:cNvSpPr/>
          <p:nvPr/>
        </p:nvSpPr>
        <p:spPr>
          <a:xfrm>
            <a:off x="129479" y="892121"/>
            <a:ext cx="8775470" cy="58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Configure and Build Errors: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Add number of configure, build, and test failures in each build (with links)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Add history of configure/build errors over last X days (with links)</a:t>
            </a:r>
            <a:endParaRPr lang="en-US" b="1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b="1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Test Failures: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Add </a:t>
            </a:r>
            <a:r>
              <a:rPr lang="en-US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randomly_failing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 field with values: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0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Fails every day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1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Randomly fails regularly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2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Randomly fails rarely (don’t list in ‘</a:t>
            </a:r>
            <a:r>
              <a:rPr lang="en-US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twip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’ table if passing)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Add </a:t>
            </a:r>
            <a:r>
              <a:rPr lang="en-US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expected_fail_regex</a:t>
            </a: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 field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E.g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.: 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“Caught signal 11 .Segmentation fault: address not mapped to object at address”</a:t>
            </a:r>
            <a:endParaRPr lang="en-US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Trebuchet MS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Allow for wild-card (regex) matches for sites, builds, and/or tests: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E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.g.: </a:t>
            </a:r>
            <a:r>
              <a:rPr lang="en-US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buildname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“.*</a:t>
            </a:r>
            <a:r>
              <a:rPr lang="en-US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cuda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.*”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E.g.: </a:t>
            </a:r>
            <a:r>
              <a:rPr lang="en-US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testname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“</a:t>
            </a:r>
            <a:r>
              <a:rPr lang="en-US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MueLu_ParameterList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.*”</a:t>
            </a:r>
            <a:endParaRPr lang="en-US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Trebuchet MS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Add </a:t>
            </a:r>
            <a:r>
              <a:rPr lang="en-US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allow_to_fail</a:t>
            </a:r>
            <a:r>
              <a:rPr lang="en-US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 </a:t>
            </a: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field with values: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0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Not allowed to fail</a:t>
            </a:r>
          </a:p>
          <a:p>
            <a:pPr marL="1657350" lvl="3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Listed in “Tests with issue trackers Failed: </a:t>
            </a:r>
            <a:r>
              <a:rPr lang="en-US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twif</a:t>
            </a:r>
            <a:r>
              <a:rPr lang="en-US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=???”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Trebuchet MS"/>
              </a:rPr>
              <a:t>1</a:t>
            </a: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: Allowed to fail</a:t>
            </a:r>
            <a:endParaRPr lang="en-US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1657350" lvl="3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Trebuchet MS"/>
              </a:rPr>
              <a:t>Listed in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Trebuchet MS"/>
              </a:rPr>
              <a:t>“Tests with issue trackers allowed to fail Failed: </a:t>
            </a:r>
            <a:r>
              <a:rPr lang="en-US" dirty="0" err="1">
                <a:solidFill>
                  <a:schemeClr val="dk1"/>
                </a:solidFill>
                <a:ea typeface="Arial"/>
                <a:cs typeface="Arial"/>
                <a:sym typeface="Trebuchet MS"/>
              </a:rPr>
              <a:t>twiatff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Trebuchet MS"/>
              </a:rPr>
              <a:t>=???”</a:t>
            </a:r>
            <a:endParaRPr lang="en-US" b="1" dirty="0">
              <a:solidFill>
                <a:schemeClr val="dk1"/>
              </a:solidFill>
              <a:ea typeface="Arial"/>
              <a:cs typeface="Arial"/>
              <a:sym typeface="Trebuchet MS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8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685319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CB613-68A4-4023-B1CE-781C5ED15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32695" y="6529669"/>
            <a:ext cx="609600" cy="374650"/>
          </a:xfrm>
        </p:spPr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78" y="177114"/>
            <a:ext cx="7620000" cy="458587"/>
          </a:xfrm>
        </p:spPr>
        <p:txBody>
          <a:bodyPr/>
          <a:lstStyle/>
          <a:p>
            <a:r>
              <a:rPr lang="en-US" sz="2400" dirty="0"/>
              <a:t>ATDM Trilinos Nightly Builds and Tests (</a:t>
            </a:r>
            <a:r>
              <a:rPr lang="en-US" sz="2400" dirty="0" err="1"/>
              <a:t>CDash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3A8FE-EB6E-4552-8D83-A88CA06CE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32695" y="6529669"/>
            <a:ext cx="609600" cy="374650"/>
          </a:xfrm>
        </p:spPr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C5C7C-C1F6-4883-A7D9-03317FE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4" y="794357"/>
            <a:ext cx="8139032" cy="5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3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Challenges staying on top of a lot of builds/tests on </a:t>
            </a:r>
            <a:r>
              <a:rPr lang="en-US" sz="2400" dirty="0" err="1"/>
              <a:t>CDash</a:t>
            </a:r>
            <a:endParaRPr dirty="0"/>
          </a:p>
        </p:txBody>
      </p:sp>
      <p:sp>
        <p:nvSpPr>
          <p:cNvPr id="446" name="Google Shape;446;p42"/>
          <p:cNvSpPr/>
          <p:nvPr/>
        </p:nvSpPr>
        <p:spPr>
          <a:xfrm>
            <a:off x="120052" y="945702"/>
            <a:ext cx="877547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test failures hide the emergence of new failing tests</a:t>
            </a:r>
            <a:endParaRPr lang="en-US" b="1" i="1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configure and build failures due to system issues: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Disk and network I/O issues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overloading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 license server problems (e.g. Intel license server).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test failures due to system issues: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Disk and network I/O issues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MPI stat-up problems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Non-deterministic (rare) bugs in bleeding-edge system software (e.g.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OpenMPI+CUDA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CPU/GPU data management).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(Randomly) f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ailing tests due to defects in project code: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Defects in features not used by important customers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Defects in functional software used by important customers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build and test results on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CDash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dashboard: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overloading (e.g. queues are full)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Machines go down for maintenance in middle of build/testing.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problems with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CDash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server to upload results.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1535054" y="5912298"/>
            <a:ext cx="5694339" cy="64633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Can’t judge health of a Project from just the amount of red or green on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CDash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dashboard!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46" y="177114"/>
            <a:ext cx="7675336" cy="458587"/>
          </a:xfrm>
        </p:spPr>
        <p:txBody>
          <a:bodyPr/>
          <a:lstStyle/>
          <a:p>
            <a:r>
              <a:rPr lang="en-US" sz="2400" dirty="0"/>
              <a:t>Options for monitoring results on </a:t>
            </a:r>
            <a:r>
              <a:rPr lang="en-US" sz="2400" dirty="0" err="1"/>
              <a:t>CDash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6C16A-61FB-46FC-97EE-A3896D1269AC}"/>
              </a:ext>
            </a:extLst>
          </p:cNvPr>
          <p:cNvSpPr/>
          <p:nvPr/>
        </p:nvSpPr>
        <p:spPr>
          <a:xfrm>
            <a:off x="120052" y="849929"/>
            <a:ext cx="8907570" cy="573233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b="1" dirty="0"/>
              <a:t>Go look at </a:t>
            </a:r>
            <a:r>
              <a:rPr lang="en-US" b="1" dirty="0" err="1"/>
              <a:t>CDash</a:t>
            </a:r>
            <a:r>
              <a:rPr lang="en-US" b="1" dirty="0"/>
              <a:t> every day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It is there to look 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Have to remember to look every day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Hard to see history of test failures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Hard to see history of failures (first time?, regularly or randomly failing?)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b="1" dirty="0"/>
              <a:t>Have </a:t>
            </a:r>
            <a:r>
              <a:rPr lang="en-US" b="1" dirty="0" err="1"/>
              <a:t>CDash</a:t>
            </a:r>
            <a:r>
              <a:rPr lang="en-US" b="1" dirty="0"/>
              <a:t> send out emails for each build each day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Already implemented in </a:t>
            </a:r>
            <a:r>
              <a:rPr lang="en-US" dirty="0" err="1"/>
              <a:t>CDash</a:t>
            </a:r>
            <a:endParaRPr lang="en-US" dirty="0"/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Spammed a lot of emails if there are failures across many builds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Hard to see if same tests are failing in multiple builds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Can’t tell of failures have already been triaged or are new failures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b="1" dirty="0"/>
              <a:t>Generate single summary email: cdash_analyze_and_report.py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Single email no matter how many failures occur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Reports builds with any missing results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Show test history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Show new failures not already reported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Detect randomly failing tests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Pro:</a:t>
            </a:r>
            <a:r>
              <a:rPr lang="en-US" dirty="0"/>
              <a:t> Show patterns of failures across multiple builds 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Con:</a:t>
            </a:r>
            <a:r>
              <a:rPr lang="en-US" dirty="0"/>
              <a:t>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87200-F19E-4327-9E74-94BB648279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32695" y="6529669"/>
            <a:ext cx="609600" cy="374650"/>
          </a:xfrm>
        </p:spPr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5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Example Email: ATDM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A8243-3280-4370-AA84-03454049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2" y="812714"/>
            <a:ext cx="7754825" cy="58567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0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06AC0-387A-4BC0-B974-D8A3FC0C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08712"/>
            <a:ext cx="8509000" cy="1705756"/>
          </a:xfrm>
          <a:prstGeom prst="rect">
            <a:avLst/>
          </a:prstGeom>
        </p:spPr>
      </p:pic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6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Example Email: ATDM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57342-DC9F-4A63-90E0-AC32E433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204395"/>
            <a:ext cx="8509000" cy="1416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1858D-1D73-4B0D-A1B9-64AC1DB33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647296"/>
            <a:ext cx="8509000" cy="1536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12476-3B8E-41D1-9C8A-E5102CD01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5224307"/>
            <a:ext cx="8509000" cy="19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7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72495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Example Driver Script: ATDM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9CE98-9BA7-4685-94A5-252AE5B35E83}"/>
              </a:ext>
            </a:extLst>
          </p:cNvPr>
          <p:cNvSpPr txBox="1"/>
          <p:nvPr/>
        </p:nvSpPr>
        <p:spPr>
          <a:xfrm>
            <a:off x="165932" y="1160106"/>
            <a:ext cx="8736720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${TRIBITS_DIR}/ci_support/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cdash_analyze_and_report.py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-project-name=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"Trilinos"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--build-set-name=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"Promoted ATDM Trilinos Builds"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-site-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"https://testing-dev.sandia.gov/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-builds-filters=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"&lt;index-php-filters&gt;"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nonpassed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-tests-filters=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"&lt;query-tests-php-filters&gt;"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--expected-builds-file=\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promotedAtdmTrilinosExpectedBuilds.csv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--tests-with-issue-trackers-file=\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promotedAtdmTrilinosTestsWithIssueTrackers.csv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--limit-table-rows=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&lt;other non-essential arguments&gt;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"$@"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9D5EB-722C-40B9-9B3C-AFC6FF1ECBF1}"/>
              </a:ext>
            </a:extLst>
          </p:cNvPr>
          <p:cNvSpPr txBox="1"/>
          <p:nvPr/>
        </p:nvSpPr>
        <p:spPr>
          <a:xfrm>
            <a:off x="154323" y="807665"/>
            <a:ext cx="8736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TrilinosATDMStatus/trilinos_atdm_builds_status.sh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DB943-C7B8-46F6-9A65-B9CEBC1C139F}"/>
              </a:ext>
            </a:extLst>
          </p:cNvPr>
          <p:cNvSpPr txBox="1"/>
          <p:nvPr/>
        </p:nvSpPr>
        <p:spPr>
          <a:xfrm>
            <a:off x="194213" y="4910571"/>
            <a:ext cx="8736720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git@gitlab-ex.sandia.gov:atdm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TrilinosATDMStatus.git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TrilinosATDMStatus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git@github.com:TriBITSPub/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-env ; module load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-python/2.7.9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./TrilinosATDMStatus/trilinos_atdm_builds_status.sh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--date=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2019-10-21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--send-email-to=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&lt;your-email-address&gt;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9337-6EAE-48CF-9CA0-A0707B737581}"/>
              </a:ext>
            </a:extLst>
          </p:cNvPr>
          <p:cNvSpPr txBox="1"/>
          <p:nvPr/>
        </p:nvSpPr>
        <p:spPr>
          <a:xfrm>
            <a:off x="185809" y="4532917"/>
            <a:ext cx="8736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Run the script</a:t>
            </a:r>
          </a:p>
        </p:txBody>
      </p:sp>
    </p:spTree>
    <p:extLst>
      <p:ext uri="{BB962C8B-B14F-4D97-AF65-F5344CB8AC3E}">
        <p14:creationId xmlns:p14="http://schemas.microsoft.com/office/powerpoint/2010/main" val="25559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8401FD-D168-468B-9C65-8F9B5AD2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" y="1249447"/>
            <a:ext cx="8861196" cy="21073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8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9"/>
            <a:ext cx="7472363" cy="50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Getting the </a:t>
            </a:r>
            <a:r>
              <a:rPr lang="en-US" sz="2400" dirty="0" err="1"/>
              <a:t>CDash</a:t>
            </a:r>
            <a:r>
              <a:rPr lang="en-US" sz="2400" dirty="0"/>
              <a:t> Filters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175F8-CA50-4D8B-89AA-EE66DA5D23A4}"/>
              </a:ext>
            </a:extLst>
          </p:cNvPr>
          <p:cNvSpPr/>
          <p:nvPr/>
        </p:nvSpPr>
        <p:spPr>
          <a:xfrm>
            <a:off x="113728" y="861851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&lt;index-php-filters&gt;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751-0938-4E6C-B24D-87D54ED51C2E}"/>
              </a:ext>
            </a:extLst>
          </p:cNvPr>
          <p:cNvSpPr/>
          <p:nvPr/>
        </p:nvSpPr>
        <p:spPr>
          <a:xfrm>
            <a:off x="433404" y="2814185"/>
            <a:ext cx="7836402" cy="1791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64FDF-D7E3-4A5D-BBC3-DDF35444D729}"/>
              </a:ext>
            </a:extLst>
          </p:cNvPr>
          <p:cNvSpPr/>
          <p:nvPr/>
        </p:nvSpPr>
        <p:spPr>
          <a:xfrm>
            <a:off x="113728" y="3621313"/>
            <a:ext cx="666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queryTests.php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&lt;query-tests-php-filters&gt;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CC779-3BA6-422E-A3D3-D4CAE370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3" y="4014037"/>
            <a:ext cx="8861196" cy="23163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070F32-8510-46D2-B5D8-C28612F10BB8}"/>
              </a:ext>
            </a:extLst>
          </p:cNvPr>
          <p:cNvSpPr/>
          <p:nvPr/>
        </p:nvSpPr>
        <p:spPr>
          <a:xfrm>
            <a:off x="209550" y="6013450"/>
            <a:ext cx="8013700" cy="311150"/>
          </a:xfrm>
          <a:custGeom>
            <a:avLst/>
            <a:gdLst>
              <a:gd name="connsiteX0" fmla="*/ 228600 w 7937500"/>
              <a:gd name="connsiteY0" fmla="*/ 0 h 304800"/>
              <a:gd name="connsiteX1" fmla="*/ 7937500 w 7937500"/>
              <a:gd name="connsiteY1" fmla="*/ 0 h 304800"/>
              <a:gd name="connsiteX2" fmla="*/ 7937500 w 7937500"/>
              <a:gd name="connsiteY2" fmla="*/ 304800 h 304800"/>
              <a:gd name="connsiteX3" fmla="*/ 0 w 7937500"/>
              <a:gd name="connsiteY3" fmla="*/ 304800 h 304800"/>
              <a:gd name="connsiteX4" fmla="*/ 0 w 7937500"/>
              <a:gd name="connsiteY4" fmla="*/ 165100 h 304800"/>
              <a:gd name="connsiteX5" fmla="*/ 228600 w 7937500"/>
              <a:gd name="connsiteY5" fmla="*/ 165100 h 304800"/>
              <a:gd name="connsiteX6" fmla="*/ 228600 w 7937500"/>
              <a:gd name="connsiteY6" fmla="*/ 12700 h 304800"/>
              <a:gd name="connsiteX0" fmla="*/ 228600 w 8007350"/>
              <a:gd name="connsiteY0" fmla="*/ 6350 h 311150"/>
              <a:gd name="connsiteX1" fmla="*/ 8007350 w 8007350"/>
              <a:gd name="connsiteY1" fmla="*/ 0 h 311150"/>
              <a:gd name="connsiteX2" fmla="*/ 7937500 w 8007350"/>
              <a:gd name="connsiteY2" fmla="*/ 311150 h 311150"/>
              <a:gd name="connsiteX3" fmla="*/ 0 w 8007350"/>
              <a:gd name="connsiteY3" fmla="*/ 311150 h 311150"/>
              <a:gd name="connsiteX4" fmla="*/ 0 w 8007350"/>
              <a:gd name="connsiteY4" fmla="*/ 171450 h 311150"/>
              <a:gd name="connsiteX5" fmla="*/ 228600 w 8007350"/>
              <a:gd name="connsiteY5" fmla="*/ 171450 h 311150"/>
              <a:gd name="connsiteX6" fmla="*/ 228600 w 8007350"/>
              <a:gd name="connsiteY6" fmla="*/ 19050 h 311150"/>
              <a:gd name="connsiteX0" fmla="*/ 228600 w 8013700"/>
              <a:gd name="connsiteY0" fmla="*/ 6350 h 311150"/>
              <a:gd name="connsiteX1" fmla="*/ 8007350 w 8013700"/>
              <a:gd name="connsiteY1" fmla="*/ 0 h 311150"/>
              <a:gd name="connsiteX2" fmla="*/ 8013700 w 8013700"/>
              <a:gd name="connsiteY2" fmla="*/ 311150 h 311150"/>
              <a:gd name="connsiteX3" fmla="*/ 0 w 8013700"/>
              <a:gd name="connsiteY3" fmla="*/ 311150 h 311150"/>
              <a:gd name="connsiteX4" fmla="*/ 0 w 8013700"/>
              <a:gd name="connsiteY4" fmla="*/ 171450 h 311150"/>
              <a:gd name="connsiteX5" fmla="*/ 228600 w 8013700"/>
              <a:gd name="connsiteY5" fmla="*/ 171450 h 311150"/>
              <a:gd name="connsiteX6" fmla="*/ 228600 w 8013700"/>
              <a:gd name="connsiteY6" fmla="*/ 190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3700" h="311150">
                <a:moveTo>
                  <a:pt x="228600" y="6350"/>
                </a:moveTo>
                <a:lnTo>
                  <a:pt x="8007350" y="0"/>
                </a:lnTo>
                <a:lnTo>
                  <a:pt x="8013700" y="311150"/>
                </a:lnTo>
                <a:lnTo>
                  <a:pt x="0" y="311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1905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9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title" idx="4294967295"/>
          </p:nvPr>
        </p:nvSpPr>
        <p:spPr>
          <a:xfrm>
            <a:off x="646043" y="153988"/>
            <a:ext cx="747236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cdash_analyze_and_report.py: Expected Builds CSV file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0E05C-B3B6-4EB7-B9D5-A159B5B4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1" y="1790700"/>
            <a:ext cx="7648575" cy="327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10D0C5-FF82-448B-95D9-D707FD61C8A0}"/>
              </a:ext>
            </a:extLst>
          </p:cNvPr>
          <p:cNvSpPr/>
          <p:nvPr/>
        </p:nvSpPr>
        <p:spPr>
          <a:xfrm>
            <a:off x="487466" y="965222"/>
            <a:ext cx="6874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--expected-builds-file=\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promotedAtdmTrilinosExpectedBuilds.csv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</p:txBody>
      </p:sp>
    </p:spTree>
    <p:extLst>
      <p:ext uri="{BB962C8B-B14F-4D97-AF65-F5344CB8AC3E}">
        <p14:creationId xmlns:p14="http://schemas.microsoft.com/office/powerpoint/2010/main" val="14073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38525</TotalTime>
  <Words>1046</Words>
  <Application>Microsoft Office PowerPoint</Application>
  <PresentationFormat>On-screen Show (4:3)</PresentationFormat>
  <Paragraphs>132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Source Sans Pro</vt:lpstr>
      <vt:lpstr>Trebuchet MS</vt:lpstr>
      <vt:lpstr>Wingdings</vt:lpstr>
      <vt:lpstr>Sandia_CorpPresentation_Template1</vt:lpstr>
      <vt:lpstr>Staying on top of a lot of CDash builds/tests: cdash_analyze_and_report.py</vt:lpstr>
      <vt:lpstr>ATDM Trilinos Nightly Builds and Tests (CDash)</vt:lpstr>
      <vt:lpstr>Challenges staying on top of a lot of builds/tests on CDash</vt:lpstr>
      <vt:lpstr>Options for monitoring results on CDash</vt:lpstr>
      <vt:lpstr>cdash_analyze_and_report.py: Example Email: ATDM</vt:lpstr>
      <vt:lpstr>cdash_analyze_and_report.py: Example Email: ATDM</vt:lpstr>
      <vt:lpstr>cdash_analyze_and_report.py: Example Driver Script: ATDM</vt:lpstr>
      <vt:lpstr>cdash_analyze_and_report.py: Getting the CDash Filters</vt:lpstr>
      <vt:lpstr>cdash_analyze_and_report.py: Expected Builds CSV file</vt:lpstr>
      <vt:lpstr>cdash_analyze_and_report.py: Tests with Issue Trackers CSV File</vt:lpstr>
      <vt:lpstr>cdash_analyze_and_report.py: Setup and usage tips</vt:lpstr>
      <vt:lpstr>cdash_analyze_and_report.py: Near-term ToDos</vt:lpstr>
      <vt:lpstr>PowerPoint Presentation</vt:lpstr>
    </vt:vector>
  </TitlesOfParts>
  <Company>Sandia National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Bartlett, Roscoe A</cp:lastModifiedBy>
  <cp:revision>1702</cp:revision>
  <dcterms:created xsi:type="dcterms:W3CDTF">2011-10-03T16:15:05Z</dcterms:created>
  <dcterms:modified xsi:type="dcterms:W3CDTF">2019-11-08T23:13:05Z</dcterms:modified>
</cp:coreProperties>
</file>