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3" r:id="rId1"/>
  </p:sldMasterIdLst>
  <p:notesMasterIdLst>
    <p:notesMasterId r:id="rId34"/>
  </p:notesMasterIdLst>
  <p:handoutMasterIdLst>
    <p:handoutMasterId r:id="rId35"/>
  </p:handoutMasterIdLst>
  <p:sldIdLst>
    <p:sldId id="256" r:id="rId2"/>
    <p:sldId id="288" r:id="rId3"/>
    <p:sldId id="278" r:id="rId4"/>
    <p:sldId id="277" r:id="rId5"/>
    <p:sldId id="276" r:id="rId6"/>
    <p:sldId id="279" r:id="rId7"/>
    <p:sldId id="280" r:id="rId8"/>
    <p:sldId id="289" r:id="rId9"/>
    <p:sldId id="282" r:id="rId10"/>
    <p:sldId id="283" r:id="rId11"/>
    <p:sldId id="284" r:id="rId12"/>
    <p:sldId id="285" r:id="rId13"/>
    <p:sldId id="306" r:id="rId14"/>
    <p:sldId id="286" r:id="rId15"/>
    <p:sldId id="292" r:id="rId16"/>
    <p:sldId id="293" r:id="rId17"/>
    <p:sldId id="290" r:id="rId18"/>
    <p:sldId id="291" r:id="rId19"/>
    <p:sldId id="310" r:id="rId20"/>
    <p:sldId id="297" r:id="rId21"/>
    <p:sldId id="281" r:id="rId22"/>
    <p:sldId id="300" r:id="rId23"/>
    <p:sldId id="298" r:id="rId24"/>
    <p:sldId id="303" r:id="rId25"/>
    <p:sldId id="302" r:id="rId26"/>
    <p:sldId id="304" r:id="rId27"/>
    <p:sldId id="294" r:id="rId28"/>
    <p:sldId id="299" r:id="rId29"/>
    <p:sldId id="305" r:id="rId30"/>
    <p:sldId id="301" r:id="rId31"/>
    <p:sldId id="309" r:id="rId32"/>
    <p:sldId id="308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A3E"/>
    <a:srgbClr val="006600"/>
    <a:srgbClr val="339933"/>
    <a:srgbClr val="E46C0A"/>
    <a:srgbClr val="1DFF83"/>
    <a:srgbClr val="FFC301"/>
    <a:srgbClr val="E6AF00"/>
    <a:srgbClr val="C49500"/>
    <a:srgbClr val="FFD54F"/>
    <a:srgbClr val="BDFC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10" autoAdjust="0"/>
  </p:normalViewPr>
  <p:slideViewPr>
    <p:cSldViewPr snapToGrid="0" snapToObjects="1">
      <p:cViewPr varScale="1">
        <p:scale>
          <a:sx n="92" d="100"/>
          <a:sy n="92" d="100"/>
        </p:scale>
        <p:origin x="1171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9" d="100"/>
          <a:sy n="69" d="100"/>
        </p:scale>
        <p:origin x="326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E8FA7-2F4C-5D49-9BA4-AF921E49AE74}" type="datetime1">
              <a:rPr lang="en-US" smtClean="0"/>
              <a:pPr/>
              <a:t>10/29/2018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337E74-6FDC-BA4C-B798-CEB3174D95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49898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6B0FB-EA67-3A40-825F-8F252A860502}" type="datetime1">
              <a:rPr lang="en-US" smtClean="0"/>
              <a:pPr/>
              <a:t>10/29/2018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C66A3-1D14-8C46-8C0C-97773EFB71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3337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" name="Picture 6" descr="SNL_Stacked_Whit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1008063"/>
            <a:ext cx="1524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7" descr="SNL_Mott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27138" y="1185863"/>
            <a:ext cx="5394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9E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6451600"/>
            <a:ext cx="9144000" cy="76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6" name="Picture 13" descr="NNSAlogo_Black.jp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212725" y="6119813"/>
            <a:ext cx="102393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0" y="2590800"/>
            <a:ext cx="3768892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Photos placed in horizontal position </a:t>
            </a:r>
            <a:br>
              <a:rPr lang="en-US" sz="14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with even amount of white space</a:t>
            </a:r>
            <a:br>
              <a:rPr lang="en-US" sz="14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between photos and header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52060" y="2590800"/>
            <a:ext cx="2286000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226864" y="2590800"/>
            <a:ext cx="2917136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0646" y="4260258"/>
            <a:ext cx="7772400" cy="898198"/>
          </a:xfrm>
        </p:spPr>
        <p:txBody>
          <a:bodyPr/>
          <a:lstStyle>
            <a:lvl1pPr algn="r">
              <a:defRPr>
                <a:solidFill>
                  <a:srgbClr val="9D8C78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4352" y="5173652"/>
            <a:ext cx="5641337" cy="593737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9536" y="4197659"/>
            <a:ext cx="931864" cy="281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100">
                <a:latin typeface="Calibri"/>
                <a:cs typeface="Calibri"/>
              </a:defRPr>
            </a:lvl1pPr>
          </a:lstStyle>
          <a:p>
            <a:fld id="{1FF0AEB9-5089-4F92-92D8-CEBE881A738B}" type="datetime1">
              <a:rPr lang="en-US" smtClean="0"/>
              <a:t>10/29/2018</a:t>
            </a:fld>
            <a:endParaRPr lang="en-US" dirty="0"/>
          </a:p>
        </p:txBody>
      </p:sp>
      <p:pic>
        <p:nvPicPr>
          <p:cNvPr id="32" name="Picture 12" descr="NNSAlogo_Black.jp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 bwMode="auto">
          <a:xfrm>
            <a:off x="1380066" y="6115572"/>
            <a:ext cx="850737" cy="27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3405" y="6519332"/>
            <a:ext cx="28956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3124199" y="6172200"/>
            <a:ext cx="56552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dirty="0">
                <a:latin typeface="Arial" charset="0"/>
                <a:ea typeface="Arial" charset="0"/>
                <a:cs typeface="Arial" charset="0"/>
              </a:rPr>
              <a:t>Sandia National Laboratories is a </a:t>
            </a:r>
            <a:r>
              <a:rPr lang="en-US" sz="600" dirty="0" err="1">
                <a:latin typeface="Arial" charset="0"/>
                <a:ea typeface="Arial" charset="0"/>
                <a:cs typeface="Arial" charset="0"/>
              </a:rPr>
              <a:t>multimission</a:t>
            </a:r>
            <a:r>
              <a:rPr lang="en-US" sz="600" dirty="0">
                <a:latin typeface="Arial" charset="0"/>
                <a:ea typeface="Arial" charset="0"/>
                <a:cs typeface="Arial" charset="0"/>
              </a:rPr>
              <a:t> laboratory managed and operated by National Technology and Engineering Solutions of Sandia, LLC, a wholly owned subsidiary of Honeywell International, Inc., for the U.S. Department of Energy’s National Nuclear Security Administration under contract DE-NA0003525. 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282EB6-3C5E-4C07-9F7C-791F5888040D}" type="datetime1">
              <a:rPr lang="en-US" smtClean="0"/>
              <a:t>10/29/2018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05800" y="6538633"/>
            <a:ext cx="609600" cy="374650"/>
          </a:xfrm>
          <a:ln/>
        </p:spPr>
        <p:txBody>
          <a:bodyPr/>
          <a:lstStyle>
            <a:lvl1pPr>
              <a:defRPr/>
            </a:lvl1pPr>
          </a:lstStyle>
          <a:p>
            <a:fld id="{A5E55A7B-7854-E145-92D9-B491DF4BA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B37EED-0083-4197-8E12-17D71DBDB0FB}" type="datetime1">
              <a:rPr lang="en-US" smtClean="0"/>
              <a:t>10/29/2018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05800" y="6529674"/>
            <a:ext cx="609600" cy="374650"/>
          </a:xfrm>
          <a:ln/>
        </p:spPr>
        <p:txBody>
          <a:bodyPr/>
          <a:lstStyle>
            <a:lvl1pPr>
              <a:defRPr/>
            </a:lvl1pPr>
          </a:lstStyle>
          <a:p>
            <a:fld id="{A5E55A7B-7854-E145-92D9-B491DF4BA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B32A47-4354-4716-A411-2EC7DC74E0CF}" type="datetime1">
              <a:rPr lang="en-US" smtClean="0"/>
              <a:t>10/29/2018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05800" y="6538638"/>
            <a:ext cx="609600" cy="374650"/>
          </a:xfrm>
          <a:ln/>
        </p:spPr>
        <p:txBody>
          <a:bodyPr/>
          <a:lstStyle>
            <a:lvl1pPr>
              <a:defRPr/>
            </a:lvl1pPr>
          </a:lstStyle>
          <a:p>
            <a:fld id="{A5E55A7B-7854-E145-92D9-B491DF4BA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D866BF-8F95-4794-B3A2-DA1E5D0023F5}" type="datetime1">
              <a:rPr lang="en-US" smtClean="0"/>
              <a:t>10/29/2018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05800" y="6556565"/>
            <a:ext cx="609600" cy="374650"/>
          </a:xfrm>
          <a:ln/>
        </p:spPr>
        <p:txBody>
          <a:bodyPr/>
          <a:lstStyle>
            <a:lvl1pPr>
              <a:defRPr/>
            </a:lvl1pPr>
          </a:lstStyle>
          <a:p>
            <a:fld id="{DB0E4600-0381-4CF3-88F2-7ED7D2E3F9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19EEE9-994E-4C72-93C1-CD9FE40699B3}" type="datetime1">
              <a:rPr lang="en-US" smtClean="0"/>
              <a:t>10/29/2018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05800" y="6556566"/>
            <a:ext cx="609600" cy="374650"/>
          </a:xfrm>
          <a:ln/>
        </p:spPr>
        <p:txBody>
          <a:bodyPr/>
          <a:lstStyle>
            <a:lvl1pPr>
              <a:defRPr/>
            </a:lvl1pPr>
          </a:lstStyle>
          <a:p>
            <a:fld id="{A5E55A7B-7854-E145-92D9-B491DF4BA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1E827F-221A-4176-9A55-C0753C50992A}" type="datetime1">
              <a:rPr lang="en-US" smtClean="0"/>
              <a:t>10/29/2018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05800" y="6547608"/>
            <a:ext cx="609600" cy="374650"/>
          </a:xfrm>
          <a:ln/>
        </p:spPr>
        <p:txBody>
          <a:bodyPr/>
          <a:lstStyle>
            <a:lvl1pPr>
              <a:defRPr/>
            </a:lvl1pPr>
          </a:lstStyle>
          <a:p>
            <a:fld id="{A5E55A7B-7854-E145-92D9-B491DF4BA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CB3F18-1672-4F20-B214-D82126948C6E}" type="datetime1">
              <a:rPr lang="en-US" smtClean="0"/>
              <a:t>10/29/2018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05800" y="6547600"/>
            <a:ext cx="609600" cy="374650"/>
          </a:xfrm>
          <a:ln/>
        </p:spPr>
        <p:txBody>
          <a:bodyPr/>
          <a:lstStyle>
            <a:lvl1pPr>
              <a:defRPr/>
            </a:lvl1pPr>
          </a:lstStyle>
          <a:p>
            <a:fld id="{A5E55A7B-7854-E145-92D9-B491DF4BA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2360FD-603E-4895-93B6-7AA0130C499E}" type="datetime1">
              <a:rPr lang="en-US" smtClean="0"/>
              <a:t>10/29/2018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884896" y="6532097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5E55A7B-7854-E145-92D9-B491DF4BA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593850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9E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6451600"/>
            <a:ext cx="9144000" cy="76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6" name="Picture 13" descr="NNSAlogo_Blac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725" y="6119813"/>
            <a:ext cx="102393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0" y="1676633"/>
            <a:ext cx="3768892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Photos placed in horizontal position </a:t>
            </a:r>
            <a:br>
              <a:rPr lang="en-US" sz="14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with even amount of white space</a:t>
            </a:r>
            <a:br>
              <a:rPr lang="en-US" sz="14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between photos and header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52060" y="1676633"/>
            <a:ext cx="2286000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226864" y="1676633"/>
            <a:ext cx="2917136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0646" y="3517300"/>
            <a:ext cx="7772400" cy="898198"/>
          </a:xfrm>
        </p:spPr>
        <p:txBody>
          <a:bodyPr/>
          <a:lstStyle>
            <a:lvl1pPr algn="r">
              <a:defRPr>
                <a:solidFill>
                  <a:srgbClr val="9D8C78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4352" y="4430694"/>
            <a:ext cx="5641337" cy="593737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21" name="Picture 6" descr="SNL_Stacked_White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934200" y="533559"/>
            <a:ext cx="1524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7" descr="SNL_Motto.pn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227138" y="711359"/>
            <a:ext cx="5394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34199" y="5797079"/>
            <a:ext cx="1751489" cy="322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Calibri"/>
                <a:cs typeface="Calibri"/>
              </a:defRPr>
            </a:lvl1pPr>
          </a:lstStyle>
          <a:p>
            <a:fld id="{5B20138B-36EB-4838-AA15-2A7627D4C22D}" type="datetime1">
              <a:rPr lang="en-US" smtClean="0"/>
              <a:t>10/29/2018</a:t>
            </a:fld>
            <a:endParaRPr lang="en-US"/>
          </a:p>
        </p:txBody>
      </p:sp>
      <p:pic>
        <p:nvPicPr>
          <p:cNvPr id="20" name="Picture 12" descr="NNSAlogo_Black.jp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 bwMode="auto">
          <a:xfrm>
            <a:off x="1380066" y="6115572"/>
            <a:ext cx="850737" cy="27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3405" y="6519332"/>
            <a:ext cx="28956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3124200" y="6172200"/>
            <a:ext cx="57090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/>
              </a:rPr>
              <a:t>Sandia National Laboratories is a </a:t>
            </a:r>
            <a:r>
              <a:rPr lang="en-US" sz="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Arial"/>
              </a:rPr>
              <a:t>multimission</a:t>
            </a:r>
            <a:r>
              <a:rPr lang="en-US" sz="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/>
              </a:rPr>
              <a:t> laboratory managed and operated by National Technology &amp; Engineering Solutions of Sandia, LLC, a wholly owned subsidiary of Honeywell International, Inc., for the U.S. Department of Energy’s National Nuclear Security Administration under contract DE-NA0003525.</a:t>
            </a:r>
            <a:endParaRPr lang="en-US" sz="600" kern="1200" dirty="0">
              <a:solidFill>
                <a:schemeClr val="tx1"/>
              </a:solidFill>
              <a:effectLst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 userDrawn="1"/>
        </p:nvSpPr>
        <p:spPr>
          <a:xfrm>
            <a:off x="0" y="0"/>
            <a:ext cx="9144000" cy="66124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9E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6451600"/>
            <a:ext cx="9144000" cy="76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6" name="Picture 13" descr="NNSAlogo_Blac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725" y="6119813"/>
            <a:ext cx="102393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0" y="1456267"/>
            <a:ext cx="3768892" cy="18356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Photos placed in horizontal position </a:t>
            </a:r>
            <a:br>
              <a:rPr lang="en-US" sz="14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with even amount of white space</a:t>
            </a:r>
            <a:br>
              <a:rPr lang="en-US" sz="14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between photos and header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52060" y="1456267"/>
            <a:ext cx="2286000" cy="18356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226864" y="1456267"/>
            <a:ext cx="2917136" cy="18356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0646" y="3678173"/>
            <a:ext cx="7772400" cy="898198"/>
          </a:xfrm>
        </p:spPr>
        <p:txBody>
          <a:bodyPr/>
          <a:lstStyle>
            <a:lvl1pPr algn="r">
              <a:defRPr>
                <a:solidFill>
                  <a:srgbClr val="9D8C78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4352" y="4591567"/>
            <a:ext cx="5641337" cy="593737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21" name="Picture 6" descr="SNL_Stacked_White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934200" y="533559"/>
            <a:ext cx="1524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7" descr="SNL_Motto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auto">
          <a:xfrm>
            <a:off x="1227748" y="601288"/>
            <a:ext cx="53931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34199" y="5797079"/>
            <a:ext cx="1751489" cy="322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Calibri"/>
                <a:cs typeface="Calibri"/>
              </a:defRPr>
            </a:lvl1pPr>
          </a:lstStyle>
          <a:p>
            <a:fld id="{1446B9E1-B420-4AD3-AF9F-F8E04822E1DC}" type="datetime1">
              <a:rPr lang="en-US" smtClean="0"/>
              <a:t>10/29/2018</a:t>
            </a:fld>
            <a:endParaRPr lang="en-US"/>
          </a:p>
        </p:txBody>
      </p:sp>
      <p:pic>
        <p:nvPicPr>
          <p:cNvPr id="33" name="Picture 8" descr="SNL_color_stack.png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6934201" y="408000"/>
            <a:ext cx="1524000" cy="669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Rectangle 35"/>
          <p:cNvSpPr/>
          <p:nvPr userDrawn="1"/>
        </p:nvSpPr>
        <p:spPr>
          <a:xfrm>
            <a:off x="0" y="3369731"/>
            <a:ext cx="9144000" cy="397933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7" name="Picture 12" descr="NNSAlogo_Black.jp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 bwMode="auto">
          <a:xfrm>
            <a:off x="1380066" y="6115572"/>
            <a:ext cx="850737" cy="27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3405" y="6519332"/>
            <a:ext cx="28956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3124199" y="6172200"/>
            <a:ext cx="56970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Sandia National Laboratories is a 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multimission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 laboratory managed and operated by National Technology &amp; Engineering Solutions of Sandia, LLC, a wholly owned subsidiary of Honeywell International, Inc., for the U.S. Department of Energy’s National Nuclear Security Administration under contract DE-NA0003525.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 userDrawn="1"/>
        </p:nvSpPr>
        <p:spPr>
          <a:xfrm>
            <a:off x="0" y="0"/>
            <a:ext cx="9144000" cy="66124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3369731"/>
            <a:ext cx="9144000" cy="3089807"/>
          </a:xfrm>
          <a:prstGeom prst="rect">
            <a:avLst/>
          </a:prstGeom>
          <a:solidFill>
            <a:srgbClr val="9E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30A6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6451600"/>
            <a:ext cx="9144000" cy="76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5" name="Picture 12" descr="NNSAlogo_Bla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80066" y="6115572"/>
            <a:ext cx="850737" cy="27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3" descr="NNSAlogo_Black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2725" y="6119813"/>
            <a:ext cx="102393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0" y="1456267"/>
            <a:ext cx="3768892" cy="18356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Photos placed in horizontal position </a:t>
            </a:r>
            <a:br>
              <a:rPr lang="en-US" sz="14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with even amount of white space</a:t>
            </a:r>
            <a:br>
              <a:rPr lang="en-US" sz="14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between photos and header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52060" y="1456267"/>
            <a:ext cx="2286000" cy="18356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226864" y="1456267"/>
            <a:ext cx="2917136" cy="18356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0646" y="3678173"/>
            <a:ext cx="7772400" cy="898198"/>
          </a:xfrm>
        </p:spPr>
        <p:txBody>
          <a:bodyPr/>
          <a:lstStyle>
            <a:lvl1pPr algn="r"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4352" y="4591567"/>
            <a:ext cx="5641337" cy="593737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21" name="Picture 6" descr="SNL_Stacked_White.pn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6934200" y="533559"/>
            <a:ext cx="1524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7" descr="SNL_Motto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 bwMode="auto">
          <a:xfrm>
            <a:off x="1227748" y="601288"/>
            <a:ext cx="53931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34199" y="5797079"/>
            <a:ext cx="1751489" cy="322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Calibri"/>
                <a:cs typeface="Calibri"/>
              </a:defRPr>
            </a:lvl1pPr>
          </a:lstStyle>
          <a:p>
            <a:fld id="{4C74F78B-5B52-429F-AF33-33166335C47D}" type="datetime1">
              <a:rPr lang="en-US" smtClean="0"/>
              <a:t>10/29/2018</a:t>
            </a:fld>
            <a:endParaRPr lang="en-US"/>
          </a:p>
        </p:txBody>
      </p:sp>
      <p:pic>
        <p:nvPicPr>
          <p:cNvPr id="33" name="Picture 8" descr="SNL_color_stack.png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6934201" y="408000"/>
            <a:ext cx="1524000" cy="669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3405" y="6519332"/>
            <a:ext cx="28956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3124199" y="6172200"/>
            <a:ext cx="57030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Sandia National Laboratories is a 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multimission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 laboratory managed and operated by National Technology &amp; Engineering Solutions of Sandia, LLC, a wholly owned subsidiary of Honeywell International, Inc., for the U.S. Department of Energy’s National Nuclear Security Administration under contract DE-NA0003525.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>
            <a:off x="1" y="0"/>
            <a:ext cx="9143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 userDrawn="1"/>
        </p:nvSpPr>
        <p:spPr>
          <a:xfrm>
            <a:off x="-1" y="4040484"/>
            <a:ext cx="2484223" cy="2817515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" y="0"/>
            <a:ext cx="2484223" cy="893232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806432" y="-1"/>
            <a:ext cx="337567" cy="6857999"/>
          </a:xfrm>
          <a:prstGeom prst="rect">
            <a:avLst/>
          </a:prstGeom>
          <a:solidFill>
            <a:srgbClr val="9D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" y="989095"/>
            <a:ext cx="1359657" cy="13958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Photos placed in horizontal position </a:t>
            </a:r>
            <a:br>
              <a:rPr lang="en-US" sz="11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with even amount of white space</a:t>
            </a:r>
            <a:br>
              <a:rPr lang="en-US" sz="11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between photos and header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502" y="1250965"/>
            <a:ext cx="5971187" cy="1233338"/>
          </a:xfrm>
        </p:spPr>
        <p:txBody>
          <a:bodyPr/>
          <a:lstStyle>
            <a:lvl1pPr algn="l">
              <a:lnSpc>
                <a:spcPts val="3800"/>
              </a:lnSpc>
              <a:defRPr>
                <a:solidFill>
                  <a:srgbClr val="9D8C78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502" y="2588978"/>
            <a:ext cx="5641337" cy="593737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21" name="Picture 6" descr="SNL_Stacked_White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57199" y="4339006"/>
            <a:ext cx="1524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7" descr="SNL_Motto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298048" y="5157318"/>
            <a:ext cx="970718" cy="1453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13" descr="NNSAlogo_Black.jp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2763683" y="5932869"/>
            <a:ext cx="102393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14502" y="26517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100">
                <a:latin typeface="Calibri"/>
                <a:cs typeface="Calibri"/>
              </a:defRPr>
            </a:lvl1pPr>
          </a:lstStyle>
          <a:p>
            <a:fld id="{1A6C5C15-B4C6-49FF-9034-D5B655F3C220}" type="datetime1">
              <a:rPr lang="en-US" smtClean="0"/>
              <a:t>10/29/2018</a:t>
            </a:fld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2484303"/>
            <a:ext cx="2484222" cy="14679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Photos placed in horizontal position </a:t>
            </a:r>
            <a:br>
              <a:rPr lang="en-US" sz="14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with even amount of white space</a:t>
            </a:r>
            <a:br>
              <a:rPr lang="en-US" sz="14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between photos and header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1472391" y="989095"/>
            <a:ext cx="1011831" cy="13958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8693778" y="-1"/>
            <a:ext cx="77764" cy="6857999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33" name="Picture 12" descr="NNSAlogo_Black.jp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 bwMode="auto">
          <a:xfrm>
            <a:off x="4039700" y="5921220"/>
            <a:ext cx="850737" cy="27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08522" y="6519332"/>
            <a:ext cx="28956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3026660" y="6172200"/>
            <a:ext cx="57448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/>
              </a:rPr>
              <a:t>Sandia National Laboratories is a </a:t>
            </a:r>
            <a:r>
              <a:rPr lang="en-US" sz="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Arial"/>
              </a:rPr>
              <a:t>multimission</a:t>
            </a:r>
            <a:r>
              <a:rPr lang="en-US" sz="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/>
              </a:rPr>
              <a:t> laboratory managed and operated by National Technology &amp; Engineering Solutions of Sandia, LLC, a wholly owned subsidiary of Honeywell International, Inc., for the U.S. Department of Energy’s National Nuclear Security Administration under contract DE-NA0003525.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>
            <a:off x="1" y="0"/>
            <a:ext cx="9143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 userDrawn="1"/>
        </p:nvSpPr>
        <p:spPr>
          <a:xfrm>
            <a:off x="4571999" y="0"/>
            <a:ext cx="4572001" cy="2817515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1999" y="5964768"/>
            <a:ext cx="4572001" cy="893232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72001" y="2908379"/>
            <a:ext cx="1359657" cy="13958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Photos placed in horizontal position </a:t>
            </a:r>
            <a:br>
              <a:rPr lang="en-US" sz="11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with even amount of white space</a:t>
            </a:r>
            <a:br>
              <a:rPr lang="en-US" sz="11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between photos and header</a:t>
            </a:r>
          </a:p>
        </p:txBody>
      </p:sp>
      <p:pic>
        <p:nvPicPr>
          <p:cNvPr id="21" name="Picture 6" descr="SNL_Stacked_White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93248" y="1488545"/>
            <a:ext cx="1524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19"/>
          <p:cNvSpPr/>
          <p:nvPr userDrawn="1"/>
        </p:nvSpPr>
        <p:spPr>
          <a:xfrm>
            <a:off x="4572000" y="4403587"/>
            <a:ext cx="4572000" cy="14679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Photos placed in horizontal position </a:t>
            </a:r>
            <a:br>
              <a:rPr lang="en-US" sz="14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with even amount of white space</a:t>
            </a:r>
            <a:br>
              <a:rPr lang="en-US" sz="14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between photos and header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6044391" y="2908379"/>
            <a:ext cx="3099609" cy="13958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10800000">
            <a:off x="112655" y="-1"/>
            <a:ext cx="337567" cy="6857999"/>
          </a:xfrm>
          <a:prstGeom prst="rect">
            <a:avLst/>
          </a:prstGeom>
          <a:solidFill>
            <a:srgbClr val="9D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700353" y="6375406"/>
            <a:ext cx="37615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/>
              </a:rPr>
              <a:t>Sandia National Laboratories is a </a:t>
            </a:r>
            <a:r>
              <a:rPr lang="en-US" sz="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Arial"/>
              </a:rPr>
              <a:t>multimission</a:t>
            </a:r>
            <a:r>
              <a:rPr lang="en-US" sz="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/>
              </a:rPr>
              <a:t> laboratory managed and operated by National Technology &amp; Engineering Solutions of Sandia, LLC, a wholly owned subsidiary of Honeywell International, Inc., for the U.S. Department of Energy’s National Nuclear Security Administration under contract DE-NA0003525. </a:t>
            </a:r>
            <a:endParaRPr lang="en-US" sz="950" baseline="30000" dirty="0">
              <a:latin typeface="Arial" pitchFamily="-11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2418" y="1250965"/>
            <a:ext cx="3789515" cy="1233338"/>
          </a:xfrm>
        </p:spPr>
        <p:txBody>
          <a:bodyPr/>
          <a:lstStyle>
            <a:lvl1pPr algn="l">
              <a:lnSpc>
                <a:spcPts val="3800"/>
              </a:lnSpc>
              <a:defRPr>
                <a:solidFill>
                  <a:srgbClr val="9D8C78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2418" y="2588978"/>
            <a:ext cx="3586315" cy="1085555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27" name="Picture 13" descr="NNSAlogo_Black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01957" y="6051407"/>
            <a:ext cx="102393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72418" y="265178"/>
            <a:ext cx="1029382" cy="285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100">
                <a:latin typeface="Calibri"/>
                <a:cs typeface="Calibri"/>
              </a:defRPr>
            </a:lvl1pPr>
          </a:lstStyle>
          <a:p>
            <a:fld id="{090E6281-82C6-431F-9275-01C02EFEB468}" type="datetime1">
              <a:rPr lang="en-US" smtClean="0"/>
              <a:t>10/29/2018</a:t>
            </a:fld>
            <a:endParaRPr lang="en-US" dirty="0"/>
          </a:p>
        </p:txBody>
      </p:sp>
      <p:sp>
        <p:nvSpPr>
          <p:cNvPr id="31" name="Rectangle 30"/>
          <p:cNvSpPr/>
          <p:nvPr userDrawn="1"/>
        </p:nvSpPr>
        <p:spPr>
          <a:xfrm rot="10800000">
            <a:off x="1" y="-1"/>
            <a:ext cx="77764" cy="6857999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33" name="Picture 12" descr="NNSAlogo_Black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auto">
          <a:xfrm>
            <a:off x="2077974" y="6039758"/>
            <a:ext cx="850737" cy="27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7" descr="SNL_motto_2 lines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995332" y="1586652"/>
            <a:ext cx="1935484" cy="394494"/>
          </a:xfrm>
          <a:prstGeom prst="rect">
            <a:avLst/>
          </a:prstGeom>
        </p:spPr>
      </p:pic>
      <p:sp>
        <p:nvSpPr>
          <p:cNvPr id="1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13597" y="6519332"/>
            <a:ext cx="28956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2300" y="6166934"/>
            <a:ext cx="2133600" cy="476250"/>
          </a:xfrm>
          <a:ln/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fld id="{C16C31BC-9612-4216-8BA2-81CF5D8E8514}" type="datetime1">
              <a:rPr lang="en-US" smtClean="0"/>
              <a:t>10/29/2018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32695" y="6529669"/>
            <a:ext cx="609600" cy="374650"/>
          </a:xfrm>
          <a:ln/>
        </p:spPr>
        <p:txBody>
          <a:bodyPr/>
          <a:lstStyle>
            <a:lvl1pPr>
              <a:defRPr/>
            </a:lvl1pPr>
          </a:lstStyle>
          <a:p>
            <a:fld id="{A5E55A7B-7854-E145-92D9-B491DF4BAE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3405" y="6519332"/>
            <a:ext cx="28956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32B452-0BEB-4D49-A228-24993C97D4AB}" type="datetime1">
              <a:rPr lang="en-US" smtClean="0"/>
              <a:t>10/29/2018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05800" y="6529671"/>
            <a:ext cx="609600" cy="374650"/>
          </a:xfrm>
          <a:ln/>
        </p:spPr>
        <p:txBody>
          <a:bodyPr/>
          <a:lstStyle>
            <a:lvl1pPr>
              <a:defRPr/>
            </a:lvl1pPr>
          </a:lstStyle>
          <a:p>
            <a:fld id="{A5E55A7B-7854-E145-92D9-B491DF4BA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C0271E-39F0-4603-81DD-C9806D58942A}" type="datetime1">
              <a:rPr lang="en-US" smtClean="0"/>
              <a:t>10/29/2018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05800" y="6547605"/>
            <a:ext cx="609600" cy="374650"/>
          </a:xfrm>
          <a:ln/>
        </p:spPr>
        <p:txBody>
          <a:bodyPr/>
          <a:lstStyle>
            <a:lvl1pPr>
              <a:defRPr/>
            </a:lvl1pPr>
          </a:lstStyle>
          <a:p>
            <a:fld id="{A5E55A7B-7854-E145-92D9-B491DF4BA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9E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6451600"/>
            <a:ext cx="9144000" cy="76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28" name="Picture 8" descr="SNL_color_stack.png"/>
          <p:cNvPicPr>
            <a:picLocks noChangeAspect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8001000" y="228600"/>
            <a:ext cx="936625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99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78740"/>
            <a:ext cx="8229600" cy="484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9274" y="6166934"/>
            <a:ext cx="1490926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alibri"/>
                <a:cs typeface="Calibri"/>
              </a:defRPr>
            </a:lvl1pPr>
          </a:lstStyle>
          <a:p>
            <a:fld id="{33B9D50E-402D-40D0-B102-416C8B17136E}" type="datetime1">
              <a:rPr lang="en-US" smtClean="0"/>
              <a:t>10/29/2018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3405" y="6519332"/>
            <a:ext cx="28956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40272" y="6538631"/>
            <a:ext cx="609600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libri"/>
                <a:cs typeface="Calibri"/>
              </a:defRPr>
            </a:lvl1pPr>
          </a:lstStyle>
          <a:p>
            <a:fld id="{A5E55A7B-7854-E145-92D9-B491DF4BAE2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98" r:id="rId2"/>
    <p:sldLayoutId id="2147483796" r:id="rId3"/>
    <p:sldLayoutId id="2147483799" r:id="rId4"/>
    <p:sldLayoutId id="2147483797" r:id="rId5"/>
    <p:sldLayoutId id="2147483800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  <p:sldLayoutId id="2147483795" r:id="rId1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102E54"/>
          </a:solidFill>
          <a:latin typeface="Calibri"/>
          <a:ea typeface="ＭＳ Ｐゴシック" charset="-128"/>
          <a:cs typeface="Calibri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102E54"/>
          </a:solidFill>
          <a:latin typeface="Calibri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102E54"/>
          </a:solidFill>
          <a:latin typeface="Calibri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102E54"/>
          </a:solidFill>
          <a:latin typeface="Calibri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102E54"/>
          </a:solidFill>
          <a:latin typeface="Calibri" charset="0"/>
          <a:ea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02E54"/>
        </a:buClr>
        <a:buFont typeface="Wingdings" pitchFamily="-111" charset="2"/>
        <a:buChar char="§"/>
        <a:defRPr sz="2400">
          <a:solidFill>
            <a:schemeClr val="tx1"/>
          </a:solidFill>
          <a:latin typeface="Calibri"/>
          <a:ea typeface="ＭＳ Ｐゴシック" charset="-128"/>
          <a:cs typeface="Calibri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800000"/>
        </a:buClr>
        <a:buFont typeface="Wingdings" pitchFamily="-111" charset="2"/>
        <a:buChar char="§"/>
        <a:defRPr sz="2000">
          <a:solidFill>
            <a:schemeClr val="tx1"/>
          </a:solidFill>
          <a:latin typeface="Calibri"/>
          <a:ea typeface="ＭＳ Ｐゴシック" pitchFamily="-112" charset="-128"/>
          <a:cs typeface="Calibri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9E8C78"/>
        </a:buClr>
        <a:buFont typeface="Wingdings" pitchFamily="-111" charset="2"/>
        <a:buChar char="§"/>
        <a:defRPr>
          <a:solidFill>
            <a:schemeClr val="tx1"/>
          </a:solidFill>
          <a:latin typeface="Calibri"/>
          <a:ea typeface="ＭＳ Ｐゴシック" pitchFamily="-112" charset="-128"/>
          <a:cs typeface="Calibri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alibri"/>
          <a:ea typeface="ＭＳ Ｐゴシック" pitchFamily="-112" charset="-128"/>
          <a:cs typeface="Calibri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Calibri"/>
          <a:ea typeface="ＭＳ Ｐゴシック" pitchFamily="-112" charset="-128"/>
          <a:cs typeface="Calibri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cs/gitworkflows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nl-wiki.sandia.gov/display/CoodinatedDevOpsATDM/ATDM+Builds+of+Trilinos" TargetMode="External"/><Relationship Id="rId2" Type="http://schemas.openxmlformats.org/officeDocument/2006/relationships/hyperlink" Target="https://github.com/trilinos/Trilinos/wiki/Pull-Request-Workflow" TargetMode="Externa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rilinos/Trilinos/issues/2646" TargetMode="External"/><Relationship Id="rId7" Type="http://schemas.openxmlformats.org/officeDocument/2006/relationships/hyperlink" Target="https://snl-wiki.sandia.gov/display/CoodinatedDevOpsATDM/ATDM+Builds+of+Trilinos#ATDMBuildsofTrilinos-Addressingfailures" TargetMode="External"/><Relationship Id="rId2" Type="http://schemas.openxmlformats.org/officeDocument/2006/relationships/hyperlink" Target="https://github.com/trilinos/Trilinos/wiki/Pull-Request-Workflow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trilinos/Trilinos/labels/ATDM" TargetMode="External"/><Relationship Id="rId5" Type="http://schemas.openxmlformats.org/officeDocument/2006/relationships/hyperlink" Target="https://testing-vm.sandia.gov/cdash/index.php?project=Trilinos&amp;filtercount=1&amp;showfilters=1&amp;field1=buildname&amp;compare1=63&amp;value1=-atdm-" TargetMode="External"/><Relationship Id="rId4" Type="http://schemas.openxmlformats.org/officeDocument/2006/relationships/hyperlink" Target="https://snl-wiki.sandia.gov/display/CoodinatedDevOpsATDM/ATDM+Builds+of+Trilinos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rilinos/Trilinos/issues/2646" TargetMode="External"/><Relationship Id="rId7" Type="http://schemas.openxmlformats.org/officeDocument/2006/relationships/hyperlink" Target="https://snl-wiki.sandia.gov/display/CoodinatedDevOpsATDM/ATDM+Builds+of+Trilinos#ATDMBuildsofTrilinos-Addressingfailures" TargetMode="External"/><Relationship Id="rId2" Type="http://schemas.openxmlformats.org/officeDocument/2006/relationships/hyperlink" Target="https://github.com/trilinos/Trilinos/wiki/Pull-Request-Workflow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trilinos/Trilinos/labels/ATDM" TargetMode="External"/><Relationship Id="rId5" Type="http://schemas.openxmlformats.org/officeDocument/2006/relationships/hyperlink" Target="https://testing-vm.sandia.gov/cdash/index.php?project=Trilinos&amp;filtercount=1&amp;showfilters=1&amp;field1=buildname&amp;compare1=63&amp;value1=-atdm-" TargetMode="External"/><Relationship Id="rId4" Type="http://schemas.openxmlformats.org/officeDocument/2006/relationships/hyperlink" Target="https://snl-wiki.sandia.gov/display/CoodinatedDevOpsATDM/ATDM+Builds+of+Trilino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rilinos/Trilinos/issues/2650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149629" y="4205394"/>
            <a:ext cx="8828910" cy="898198"/>
          </a:xfrm>
        </p:spPr>
        <p:txBody>
          <a:bodyPr/>
          <a:lstStyle/>
          <a:p>
            <a:pPr algn="ctr"/>
            <a:r>
              <a:rPr lang="en-US" dirty="0"/>
              <a:t>ATDM Trilinos Testing and Integration</a:t>
            </a:r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4133088" y="4958740"/>
            <a:ext cx="4552601" cy="101975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Roscoe A. Bartlett, Joseph R. Frye</a:t>
            </a:r>
          </a:p>
          <a:p>
            <a:pPr>
              <a:spcBef>
                <a:spcPts val="0"/>
              </a:spcBef>
            </a:pPr>
            <a:r>
              <a:rPr lang="en-US" dirty="0"/>
              <a:t>Sandia National Laboratories</a:t>
            </a:r>
          </a:p>
        </p:txBody>
      </p:sp>
      <p:sp>
        <p:nvSpPr>
          <p:cNvPr id="8" name="Subtitle 10">
            <a:extLst>
              <a:ext uri="{FF2B5EF4-FFF2-40B4-BE49-F238E27FC236}">
                <a16:creationId xmlns:a16="http://schemas.microsoft.com/office/drawing/2014/main" id="{BA072B41-6646-4700-8237-53F5BA219990}"/>
              </a:ext>
            </a:extLst>
          </p:cNvPr>
          <p:cNvSpPr txBox="1">
            <a:spLocks/>
          </p:cNvSpPr>
          <p:nvPr/>
        </p:nvSpPr>
        <p:spPr bwMode="auto">
          <a:xfrm>
            <a:off x="149629" y="4958740"/>
            <a:ext cx="4252831" cy="1019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02E54"/>
              </a:buClr>
              <a:buFont typeface="Wingdings" pitchFamily="-111" charset="2"/>
              <a:buNone/>
              <a:defRPr sz="24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Wingdings" pitchFamily="-111" charset="2"/>
              <a:buNone/>
              <a:defRPr sz="2000">
                <a:solidFill>
                  <a:schemeClr val="tx1"/>
                </a:solidFill>
                <a:latin typeface="Calibri"/>
                <a:ea typeface="ＭＳ Ｐゴシック" pitchFamily="-112" charset="-128"/>
                <a:cs typeface="Calibri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E8C78"/>
              </a:buClr>
              <a:buFont typeface="Wingdings" pitchFamily="-111" charset="2"/>
              <a:buNone/>
              <a:defRPr>
                <a:solidFill>
                  <a:schemeClr val="tx1"/>
                </a:solidFill>
                <a:latin typeface="Calibri"/>
                <a:ea typeface="ＭＳ Ｐゴシック" pitchFamily="-112" charset="-128"/>
                <a:cs typeface="Calibri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Calibri"/>
                <a:ea typeface="ＭＳ Ｐゴシック" pitchFamily="-112" charset="-128"/>
                <a:cs typeface="Calibri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Calibri"/>
                <a:ea typeface="ＭＳ Ｐゴシック" pitchFamily="-112" charset="-128"/>
                <a:cs typeface="Calibri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9pPr>
          </a:lstStyle>
          <a:p>
            <a:pPr algn="l" defTabSz="914400"/>
            <a:r>
              <a:rPr lang="en-US" kern="0" dirty="0"/>
              <a:t>Trilinos Developers Meeting</a:t>
            </a:r>
          </a:p>
          <a:p>
            <a:pPr algn="l" defTabSz="914400"/>
            <a:r>
              <a:rPr lang="en-US" kern="0" dirty="0"/>
              <a:t>October 25, 2018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D1194A-0451-44A4-8C5C-7F031AB84978}"/>
              </a:ext>
            </a:extLst>
          </p:cNvPr>
          <p:cNvSpPr/>
          <p:nvPr/>
        </p:nvSpPr>
        <p:spPr>
          <a:xfrm>
            <a:off x="59871" y="2596242"/>
            <a:ext cx="3668486" cy="15642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AC2496-D713-4B2D-9BBE-A28B5B52B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57" y="2673632"/>
            <a:ext cx="3252513" cy="140949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1583A79-8CE2-4478-A47D-DA5D6DF2B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936" y="2763764"/>
            <a:ext cx="2568983" cy="12510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95116C8-AD71-4873-A710-FEE87A11CD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755"/>
          <a:stretch/>
        </p:blipFill>
        <p:spPr>
          <a:xfrm>
            <a:off x="3951582" y="2664037"/>
            <a:ext cx="2080053" cy="14507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BB16C0F-8593-4EB0-96B2-744C94C2EC4C}"/>
              </a:ext>
            </a:extLst>
          </p:cNvPr>
          <p:cNvSpPr/>
          <p:nvPr/>
        </p:nvSpPr>
        <p:spPr>
          <a:xfrm>
            <a:off x="6256819" y="5793832"/>
            <a:ext cx="2428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444444"/>
                </a:solidFill>
                <a:latin typeface="Source Sans Pro"/>
              </a:rPr>
              <a:t>SAND2018-12416 PE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" y="177114"/>
            <a:ext cx="8727996" cy="458587"/>
          </a:xfrm>
        </p:spPr>
        <p:txBody>
          <a:bodyPr/>
          <a:lstStyle/>
          <a:p>
            <a:r>
              <a:rPr lang="en-US" sz="2800" dirty="0"/>
              <a:t>Options for ATDM Trilinos APP Updates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CCAD1BC6-F1E0-4E07-A4B9-E085D2524EA6}"/>
              </a:ext>
            </a:extLst>
          </p:cNvPr>
          <p:cNvSpPr/>
          <p:nvPr/>
        </p:nvSpPr>
        <p:spPr>
          <a:xfrm>
            <a:off x="120052" y="717953"/>
            <a:ext cx="8907570" cy="3862596"/>
          </a:xfrm>
          <a:prstGeom prst="rect">
            <a:avLst/>
          </a:prstGeom>
          <a:ln w="38100">
            <a:noFill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>
              <a:spcBef>
                <a:spcPts val="300"/>
              </a:spcBef>
            </a:pPr>
            <a:endParaRPr lang="en-US" sz="2000" b="1" dirty="0"/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b="1" dirty="0"/>
              <a:t>Option-1: Make ATDM Trilinos builds clean on ‘develop’ periodically</a:t>
            </a:r>
          </a:p>
          <a:p>
            <a:pPr>
              <a:spcBef>
                <a:spcPts val="300"/>
              </a:spcBef>
            </a:pPr>
            <a:endParaRPr lang="en-US" sz="2000" b="1" dirty="0"/>
          </a:p>
          <a:p>
            <a:pPr>
              <a:spcBef>
                <a:spcPts val="300"/>
              </a:spcBef>
            </a:pPr>
            <a:endParaRPr lang="en-US" sz="2000" b="1" dirty="0"/>
          </a:p>
          <a:p>
            <a:pPr>
              <a:spcBef>
                <a:spcPts val="300"/>
              </a:spcBef>
            </a:pPr>
            <a:endParaRPr lang="en-US" sz="2000" b="1" dirty="0"/>
          </a:p>
          <a:p>
            <a:pPr>
              <a:spcBef>
                <a:spcPts val="300"/>
              </a:spcBef>
            </a:pPr>
            <a:endParaRPr lang="en-US" sz="2000" b="1" dirty="0"/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b="1" dirty="0"/>
              <a:t>Option-2: Create ‘</a:t>
            </a:r>
            <a:r>
              <a:rPr lang="en-US" sz="2000" b="1" dirty="0" err="1"/>
              <a:t>atdm</a:t>
            </a:r>
            <a:r>
              <a:rPr lang="en-US" sz="2000" b="1" dirty="0"/>
              <a:t>-release’ branches and clean up there</a:t>
            </a:r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D4D936-EEFF-45BB-BC71-04AF2C61B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5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67">
        <p:dissolve/>
      </p:transition>
    </mc:Choice>
    <mc:Fallback xmlns="">
      <p:transition spd="slow" advTm="467">
        <p:dissolv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" y="177114"/>
            <a:ext cx="8727996" cy="458587"/>
          </a:xfrm>
        </p:spPr>
        <p:txBody>
          <a:bodyPr/>
          <a:lstStyle/>
          <a:p>
            <a:r>
              <a:rPr lang="en-US" sz="2800" dirty="0"/>
              <a:t>Option-1: Get clean ATDM Trilinos Builds on ‘develop’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3CFEE6F-DA00-44C9-8786-7B84BE837FB4}"/>
              </a:ext>
            </a:extLst>
          </p:cNvPr>
          <p:cNvCxnSpPr>
            <a:cxnSpLocks/>
          </p:cNvCxnSpPr>
          <p:nvPr/>
        </p:nvCxnSpPr>
        <p:spPr>
          <a:xfrm flipV="1">
            <a:off x="1833393" y="1351160"/>
            <a:ext cx="4139221" cy="3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EB4036DB-26B9-48B1-AECE-71B4AD42C030}"/>
              </a:ext>
            </a:extLst>
          </p:cNvPr>
          <p:cNvSpPr/>
          <p:nvPr/>
        </p:nvSpPr>
        <p:spPr>
          <a:xfrm>
            <a:off x="260129" y="2699269"/>
            <a:ext cx="304800" cy="254000"/>
          </a:xfrm>
          <a:prstGeom prst="ellipse">
            <a:avLst/>
          </a:prstGeom>
          <a:solidFill>
            <a:srgbClr val="BDFC8E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E4E1804-0F49-43BB-AF6C-AADA05B4E044}"/>
              </a:ext>
            </a:extLst>
          </p:cNvPr>
          <p:cNvCxnSpPr>
            <a:cxnSpLocks/>
          </p:cNvCxnSpPr>
          <p:nvPr/>
        </p:nvCxnSpPr>
        <p:spPr>
          <a:xfrm flipV="1">
            <a:off x="1833393" y="2825091"/>
            <a:ext cx="251371" cy="23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759EBC-A8D7-4EBF-A9C7-4EA891A4BFC7}"/>
              </a:ext>
            </a:extLst>
          </p:cNvPr>
          <p:cNvCxnSpPr>
            <a:cxnSpLocks/>
          </p:cNvCxnSpPr>
          <p:nvPr/>
        </p:nvCxnSpPr>
        <p:spPr>
          <a:xfrm>
            <a:off x="94555" y="2820904"/>
            <a:ext cx="165574" cy="1073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4A88CFC-C871-4D2D-89F9-D84CD7C9E114}"/>
              </a:ext>
            </a:extLst>
          </p:cNvPr>
          <p:cNvSpPr/>
          <p:nvPr/>
        </p:nvSpPr>
        <p:spPr>
          <a:xfrm>
            <a:off x="2048375" y="2699269"/>
            <a:ext cx="304800" cy="254000"/>
          </a:xfrm>
          <a:prstGeom prst="ellipse">
            <a:avLst/>
          </a:prstGeom>
          <a:solidFill>
            <a:srgbClr val="BDFC8E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66E305C-43DC-449F-B99F-6EE424CD2DD3}"/>
              </a:ext>
            </a:extLst>
          </p:cNvPr>
          <p:cNvCxnSpPr>
            <a:cxnSpLocks/>
          </p:cNvCxnSpPr>
          <p:nvPr/>
        </p:nvCxnSpPr>
        <p:spPr>
          <a:xfrm flipV="1">
            <a:off x="2353175" y="2821443"/>
            <a:ext cx="431940" cy="965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FB50BF7B-2FBB-4B0E-AFFB-77BF90AC27EA}"/>
              </a:ext>
            </a:extLst>
          </p:cNvPr>
          <p:cNvSpPr/>
          <p:nvPr/>
        </p:nvSpPr>
        <p:spPr>
          <a:xfrm>
            <a:off x="2785115" y="2699269"/>
            <a:ext cx="304800" cy="254000"/>
          </a:xfrm>
          <a:prstGeom prst="ellipse">
            <a:avLst/>
          </a:prstGeom>
          <a:solidFill>
            <a:srgbClr val="BDFC8E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27B581B-5CE3-4E7F-8C32-90FD9DF6B13C}"/>
              </a:ext>
            </a:extLst>
          </p:cNvPr>
          <p:cNvSpPr/>
          <p:nvPr/>
        </p:nvSpPr>
        <p:spPr>
          <a:xfrm>
            <a:off x="3296319" y="2699269"/>
            <a:ext cx="304800" cy="254000"/>
          </a:xfrm>
          <a:prstGeom prst="ellipse">
            <a:avLst/>
          </a:prstGeom>
          <a:solidFill>
            <a:srgbClr val="BDFC8E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E76CBFC-512D-48CC-9560-7183FE0A8E3F}"/>
              </a:ext>
            </a:extLst>
          </p:cNvPr>
          <p:cNvCxnSpPr/>
          <p:nvPr/>
        </p:nvCxnSpPr>
        <p:spPr>
          <a:xfrm>
            <a:off x="3089915" y="2826269"/>
            <a:ext cx="20640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B24122-C1EB-4587-A7FF-DFD74D51CA92}"/>
              </a:ext>
            </a:extLst>
          </p:cNvPr>
          <p:cNvCxnSpPr>
            <a:cxnSpLocks/>
          </p:cNvCxnSpPr>
          <p:nvPr/>
        </p:nvCxnSpPr>
        <p:spPr>
          <a:xfrm>
            <a:off x="564929" y="2824452"/>
            <a:ext cx="256565" cy="3634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F1FEADA-EDC2-413D-8FC5-6C680CD389E8}"/>
              </a:ext>
            </a:extLst>
          </p:cNvPr>
          <p:cNvSpPr/>
          <p:nvPr/>
        </p:nvSpPr>
        <p:spPr>
          <a:xfrm>
            <a:off x="7750577" y="2699269"/>
            <a:ext cx="304800" cy="254000"/>
          </a:xfrm>
          <a:prstGeom prst="ellipse">
            <a:avLst/>
          </a:prstGeom>
          <a:solidFill>
            <a:srgbClr val="BDFC8E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BF97E29-8B98-4C04-A97E-6F294130D1BF}"/>
              </a:ext>
            </a:extLst>
          </p:cNvPr>
          <p:cNvSpPr/>
          <p:nvPr/>
        </p:nvSpPr>
        <p:spPr>
          <a:xfrm>
            <a:off x="7859546" y="1225684"/>
            <a:ext cx="304800" cy="254000"/>
          </a:xfrm>
          <a:prstGeom prst="ellipse">
            <a:avLst/>
          </a:prstGeom>
          <a:solidFill>
            <a:srgbClr val="BDFC8E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54833CA-212F-4A82-A7DA-2E3BFC00FAA3}"/>
              </a:ext>
            </a:extLst>
          </p:cNvPr>
          <p:cNvCxnSpPr>
            <a:cxnSpLocks/>
            <a:stCxn id="77" idx="6"/>
            <a:endCxn id="78" idx="2"/>
          </p:cNvCxnSpPr>
          <p:nvPr/>
        </p:nvCxnSpPr>
        <p:spPr>
          <a:xfrm>
            <a:off x="2464976" y="3424998"/>
            <a:ext cx="21351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8A7E4DD-9F9B-4588-862F-6130DACC122C}"/>
              </a:ext>
            </a:extLst>
          </p:cNvPr>
          <p:cNvCxnSpPr>
            <a:cxnSpLocks/>
            <a:stCxn id="78" idx="0"/>
            <a:endCxn id="20" idx="4"/>
          </p:cNvCxnSpPr>
          <p:nvPr/>
        </p:nvCxnSpPr>
        <p:spPr>
          <a:xfrm flipV="1">
            <a:off x="2830886" y="2953269"/>
            <a:ext cx="106629" cy="3447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980C096-D1BE-4769-B585-426505754BFA}"/>
              </a:ext>
            </a:extLst>
          </p:cNvPr>
          <p:cNvCxnSpPr>
            <a:cxnSpLocks/>
            <a:stCxn id="18" idx="4"/>
            <a:endCxn id="77" idx="0"/>
          </p:cNvCxnSpPr>
          <p:nvPr/>
        </p:nvCxnSpPr>
        <p:spPr>
          <a:xfrm>
            <a:off x="2200775" y="2953269"/>
            <a:ext cx="111801" cy="34472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49D2C2D-AA62-4A8B-B9BB-50F6B5211596}"/>
              </a:ext>
            </a:extLst>
          </p:cNvPr>
          <p:cNvCxnSpPr>
            <a:cxnSpLocks/>
          </p:cNvCxnSpPr>
          <p:nvPr/>
        </p:nvCxnSpPr>
        <p:spPr>
          <a:xfrm>
            <a:off x="6054873" y="1346638"/>
            <a:ext cx="1804673" cy="1209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333">
            <a:extLst>
              <a:ext uri="{FF2B5EF4-FFF2-40B4-BE49-F238E27FC236}">
                <a16:creationId xmlns:a16="http://schemas.microsoft.com/office/drawing/2014/main" id="{3DABBF14-C94D-4E8A-805C-9A0E32457E00}"/>
              </a:ext>
            </a:extLst>
          </p:cNvPr>
          <p:cNvCxnSpPr>
            <a:cxnSpLocks/>
            <a:stCxn id="15" idx="0"/>
            <a:endCxn id="136" idx="1"/>
          </p:cNvCxnSpPr>
          <p:nvPr/>
        </p:nvCxnSpPr>
        <p:spPr>
          <a:xfrm rot="5400000" flipH="1" flipV="1">
            <a:off x="-56281" y="1821495"/>
            <a:ext cx="1346585" cy="408965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8DB6407-0C59-4795-AE65-67FC635AF3E0}"/>
              </a:ext>
            </a:extLst>
          </p:cNvPr>
          <p:cNvCxnSpPr>
            <a:cxnSpLocks/>
            <a:stCxn id="71" idx="3"/>
            <a:endCxn id="37" idx="0"/>
          </p:cNvCxnSpPr>
          <p:nvPr/>
        </p:nvCxnSpPr>
        <p:spPr>
          <a:xfrm>
            <a:off x="7657864" y="940076"/>
            <a:ext cx="354082" cy="285608"/>
          </a:xfrm>
          <a:prstGeom prst="straightConnector1">
            <a:avLst/>
          </a:prstGeom>
          <a:ln w="19050">
            <a:solidFill>
              <a:srgbClr val="E46C0A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147">
            <a:extLst>
              <a:ext uri="{FF2B5EF4-FFF2-40B4-BE49-F238E27FC236}">
                <a16:creationId xmlns:a16="http://schemas.microsoft.com/office/drawing/2014/main" id="{3D018C66-A7D0-4EF3-BB23-2BDAF44C792C}"/>
              </a:ext>
            </a:extLst>
          </p:cNvPr>
          <p:cNvSpPr/>
          <p:nvPr/>
        </p:nvSpPr>
        <p:spPr>
          <a:xfrm>
            <a:off x="6232857" y="721827"/>
            <a:ext cx="1425007" cy="436498"/>
          </a:xfrm>
          <a:prstGeom prst="roundRect">
            <a:avLst/>
          </a:prstGeom>
          <a:solidFill>
            <a:srgbClr val="FAC090"/>
          </a:solidFill>
          <a:ln>
            <a:solidFill>
              <a:srgbClr val="E46C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app-</a:t>
            </a:r>
            <a:r>
              <a:rPr lang="en-US" sz="1200" dirty="0" err="1">
                <a:solidFill>
                  <a:schemeClr val="tx1"/>
                </a:solidFill>
              </a:rPr>
              <a:t>trilinos</a:t>
            </a:r>
            <a:r>
              <a:rPr lang="en-US" sz="1200" dirty="0">
                <a:solidFill>
                  <a:schemeClr val="tx1"/>
                </a:solidFill>
              </a:rPr>
              <a:t>-repo/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master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CC884D8-FFCC-4E54-B28D-F100CF45CE34}"/>
              </a:ext>
            </a:extLst>
          </p:cNvPr>
          <p:cNvCxnSpPr>
            <a:cxnSpLocks/>
            <a:stCxn id="36" idx="0"/>
            <a:endCxn id="37" idx="4"/>
          </p:cNvCxnSpPr>
          <p:nvPr/>
        </p:nvCxnSpPr>
        <p:spPr>
          <a:xfrm flipV="1">
            <a:off x="7902977" y="1479684"/>
            <a:ext cx="108969" cy="12195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DD0A2D2-F330-4501-AC3F-9EDE86138649}"/>
              </a:ext>
            </a:extLst>
          </p:cNvPr>
          <p:cNvCxnSpPr>
            <a:cxnSpLocks/>
            <a:stCxn id="74" idx="0"/>
            <a:endCxn id="36" idx="5"/>
          </p:cNvCxnSpPr>
          <p:nvPr/>
        </p:nvCxnSpPr>
        <p:spPr>
          <a:xfrm flipH="1" flipV="1">
            <a:off x="8010740" y="2916072"/>
            <a:ext cx="417837" cy="182848"/>
          </a:xfrm>
          <a:prstGeom prst="straightConnector1">
            <a:avLst/>
          </a:prstGeom>
          <a:ln w="19050">
            <a:solidFill>
              <a:srgbClr val="E46C0A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147">
            <a:extLst>
              <a:ext uri="{FF2B5EF4-FFF2-40B4-BE49-F238E27FC236}">
                <a16:creationId xmlns:a16="http://schemas.microsoft.com/office/drawing/2014/main" id="{46ABB95A-C440-40C1-BBC6-34F753183C17}"/>
              </a:ext>
            </a:extLst>
          </p:cNvPr>
          <p:cNvSpPr/>
          <p:nvPr/>
        </p:nvSpPr>
        <p:spPr>
          <a:xfrm>
            <a:off x="7795214" y="3098920"/>
            <a:ext cx="1266725" cy="436498"/>
          </a:xfrm>
          <a:prstGeom prst="roundRect">
            <a:avLst/>
          </a:prstGeom>
          <a:solidFill>
            <a:srgbClr val="FAC090"/>
          </a:solidFill>
          <a:ln>
            <a:solidFill>
              <a:srgbClr val="E46C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trilinos-github</a:t>
            </a:r>
            <a:r>
              <a:rPr lang="en-US" sz="1200" dirty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develop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92695AD2-9AFC-49F6-98B6-70DAAB3BEF42}"/>
              </a:ext>
            </a:extLst>
          </p:cNvPr>
          <p:cNvSpPr/>
          <p:nvPr/>
        </p:nvSpPr>
        <p:spPr>
          <a:xfrm>
            <a:off x="2160176" y="3297998"/>
            <a:ext cx="304800" cy="254000"/>
          </a:xfrm>
          <a:prstGeom prst="ellipse">
            <a:avLst/>
          </a:prstGeom>
          <a:solidFill>
            <a:srgbClr val="BDFC8E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F9496D8-B430-4448-8A92-5FAC79ACBBB8}"/>
              </a:ext>
            </a:extLst>
          </p:cNvPr>
          <p:cNvSpPr/>
          <p:nvPr/>
        </p:nvSpPr>
        <p:spPr>
          <a:xfrm>
            <a:off x="2678486" y="3297998"/>
            <a:ext cx="304800" cy="254000"/>
          </a:xfrm>
          <a:prstGeom prst="ellipse">
            <a:avLst/>
          </a:prstGeom>
          <a:solidFill>
            <a:srgbClr val="BDFC8E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3218519-9E33-40CE-B977-97D8933BB1AC}"/>
              </a:ext>
            </a:extLst>
          </p:cNvPr>
          <p:cNvSpPr/>
          <p:nvPr/>
        </p:nvSpPr>
        <p:spPr>
          <a:xfrm>
            <a:off x="2998875" y="1597834"/>
            <a:ext cx="10875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900" b="1" dirty="0">
                <a:solidFill>
                  <a:srgbClr val="FF0000"/>
                </a:solidFill>
              </a:rPr>
              <a:t>Badly Breaks:</a:t>
            </a:r>
          </a:p>
          <a:p>
            <a:pPr algn="ctr"/>
            <a:r>
              <a:rPr lang="en-US" altLang="en-US" sz="9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2) ATDM Trilinos Nightly Builds and Tests</a:t>
            </a:r>
          </a:p>
        </p:txBody>
      </p:sp>
      <p:cxnSp>
        <p:nvCxnSpPr>
          <p:cNvPr id="83" name="Straight Arrow Connector 351">
            <a:extLst>
              <a:ext uri="{FF2B5EF4-FFF2-40B4-BE49-F238E27FC236}">
                <a16:creationId xmlns:a16="http://schemas.microsoft.com/office/drawing/2014/main" id="{0A49B332-98DB-420B-8632-F47CBA113DCB}"/>
              </a:ext>
            </a:extLst>
          </p:cNvPr>
          <p:cNvCxnSpPr>
            <a:cxnSpLocks/>
            <a:stCxn id="82" idx="1"/>
            <a:endCxn id="20" idx="1"/>
          </p:cNvCxnSpPr>
          <p:nvPr/>
        </p:nvCxnSpPr>
        <p:spPr>
          <a:xfrm rot="10800000" flipV="1">
            <a:off x="2829753" y="1921000"/>
            <a:ext cx="169123" cy="815466"/>
          </a:xfrm>
          <a:prstGeom prst="bentConnector2">
            <a:avLst/>
          </a:prstGeom>
          <a:ln>
            <a:solidFill>
              <a:srgbClr val="0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354">
            <a:extLst>
              <a:ext uri="{FF2B5EF4-FFF2-40B4-BE49-F238E27FC236}">
                <a16:creationId xmlns:a16="http://schemas.microsoft.com/office/drawing/2014/main" id="{575468F7-ED16-4852-8F2B-DC5D69873443}"/>
              </a:ext>
            </a:extLst>
          </p:cNvPr>
          <p:cNvCxnSpPr>
            <a:cxnSpLocks/>
            <a:stCxn id="21" idx="1"/>
            <a:endCxn id="20" idx="7"/>
          </p:cNvCxnSpPr>
          <p:nvPr/>
        </p:nvCxnSpPr>
        <p:spPr>
          <a:xfrm rot="16200000" flipV="1">
            <a:off x="3193117" y="2588627"/>
            <a:ext cx="12700" cy="295678"/>
          </a:xfrm>
          <a:prstGeom prst="curvedConnector3">
            <a:avLst>
              <a:gd name="adj1" fmla="val 2092890"/>
            </a:avLst>
          </a:prstGeom>
          <a:ln>
            <a:solidFill>
              <a:srgbClr val="0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0E550AB-B0F3-42AE-95B4-8401BB66EFFB}"/>
              </a:ext>
            </a:extLst>
          </p:cNvPr>
          <p:cNvGrpSpPr/>
          <p:nvPr/>
        </p:nvGrpSpPr>
        <p:grpSpPr>
          <a:xfrm>
            <a:off x="819054" y="2721495"/>
            <a:ext cx="84699" cy="209548"/>
            <a:chOff x="1538499" y="2796998"/>
            <a:chExt cx="84699" cy="209548"/>
          </a:xfrm>
        </p:grpSpPr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BF1DCB07-245D-4DC6-96C1-2807E69C9883}"/>
                </a:ext>
              </a:extLst>
            </p:cNvPr>
            <p:cNvCxnSpPr/>
            <p:nvPr/>
          </p:nvCxnSpPr>
          <p:spPr>
            <a:xfrm>
              <a:off x="1538499" y="2801379"/>
              <a:ext cx="0" cy="20078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C58C104E-8C5B-4402-919E-4051AD182E64}"/>
                </a:ext>
              </a:extLst>
            </p:cNvPr>
            <p:cNvCxnSpPr/>
            <p:nvPr/>
          </p:nvCxnSpPr>
          <p:spPr>
            <a:xfrm>
              <a:off x="1614815" y="2801379"/>
              <a:ext cx="0" cy="20078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9FDC075A-6769-427A-BF42-DDE0C6911BA7}"/>
                </a:ext>
              </a:extLst>
            </p:cNvPr>
            <p:cNvSpPr/>
            <p:nvPr/>
          </p:nvSpPr>
          <p:spPr>
            <a:xfrm>
              <a:off x="1540939" y="2796998"/>
              <a:ext cx="82259" cy="2095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10B21EFD-1A1A-4E92-8C82-B9925457814A}"/>
              </a:ext>
            </a:extLst>
          </p:cNvPr>
          <p:cNvGrpSpPr/>
          <p:nvPr/>
        </p:nvGrpSpPr>
        <p:grpSpPr>
          <a:xfrm>
            <a:off x="819054" y="1247910"/>
            <a:ext cx="84699" cy="209548"/>
            <a:chOff x="1538499" y="2796998"/>
            <a:chExt cx="84699" cy="209548"/>
          </a:xfrm>
        </p:grpSpPr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DC5986B3-A8AC-4CEC-89EC-09CD09735935}"/>
                </a:ext>
              </a:extLst>
            </p:cNvPr>
            <p:cNvCxnSpPr/>
            <p:nvPr/>
          </p:nvCxnSpPr>
          <p:spPr>
            <a:xfrm>
              <a:off x="1538499" y="2801379"/>
              <a:ext cx="0" cy="20078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6E90EDFD-BD0B-49C8-A105-84436A944E62}"/>
                </a:ext>
              </a:extLst>
            </p:cNvPr>
            <p:cNvCxnSpPr/>
            <p:nvPr/>
          </p:nvCxnSpPr>
          <p:spPr>
            <a:xfrm>
              <a:off x="1614815" y="2801379"/>
              <a:ext cx="0" cy="20078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67B943E0-1E33-49DF-B893-E50DAD333642}"/>
                </a:ext>
              </a:extLst>
            </p:cNvPr>
            <p:cNvSpPr/>
            <p:nvPr/>
          </p:nvSpPr>
          <p:spPr>
            <a:xfrm>
              <a:off x="1540939" y="2796998"/>
              <a:ext cx="82259" cy="2095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4" name="Oval 143">
            <a:extLst>
              <a:ext uri="{FF2B5EF4-FFF2-40B4-BE49-F238E27FC236}">
                <a16:creationId xmlns:a16="http://schemas.microsoft.com/office/drawing/2014/main" id="{53FBBF9C-2411-468E-B6B6-A82BC48757A1}"/>
              </a:ext>
            </a:extLst>
          </p:cNvPr>
          <p:cNvSpPr/>
          <p:nvPr/>
        </p:nvSpPr>
        <p:spPr>
          <a:xfrm>
            <a:off x="1019076" y="2699269"/>
            <a:ext cx="304800" cy="254000"/>
          </a:xfrm>
          <a:prstGeom prst="ellipse">
            <a:avLst/>
          </a:prstGeom>
          <a:solidFill>
            <a:srgbClr val="BDFC8E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CA67912C-73AD-47CE-B9E1-054319FD1C1A}"/>
              </a:ext>
            </a:extLst>
          </p:cNvPr>
          <p:cNvCxnSpPr>
            <a:cxnSpLocks/>
          </p:cNvCxnSpPr>
          <p:nvPr/>
        </p:nvCxnSpPr>
        <p:spPr>
          <a:xfrm>
            <a:off x="903753" y="2826269"/>
            <a:ext cx="115323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6BBB0C58-B57D-4251-94A4-50F1C920BE69}"/>
              </a:ext>
            </a:extLst>
          </p:cNvPr>
          <p:cNvCxnSpPr>
            <a:cxnSpLocks/>
            <a:endCxn id="144" idx="7"/>
          </p:cNvCxnSpPr>
          <p:nvPr/>
        </p:nvCxnSpPr>
        <p:spPr>
          <a:xfrm flipH="1">
            <a:off x="1279239" y="2352396"/>
            <a:ext cx="533946" cy="384070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153">
            <a:extLst>
              <a:ext uri="{FF2B5EF4-FFF2-40B4-BE49-F238E27FC236}">
                <a16:creationId xmlns:a16="http://schemas.microsoft.com/office/drawing/2014/main" id="{9E8F2D68-EBD1-4BA1-B8C0-A4648E88F05A}"/>
              </a:ext>
            </a:extLst>
          </p:cNvPr>
          <p:cNvSpPr/>
          <p:nvPr/>
        </p:nvSpPr>
        <p:spPr>
          <a:xfrm>
            <a:off x="1059611" y="1225684"/>
            <a:ext cx="304800" cy="254000"/>
          </a:xfrm>
          <a:prstGeom prst="ellipse">
            <a:avLst/>
          </a:prstGeom>
          <a:solidFill>
            <a:srgbClr val="BDFC8E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BC9E5214-77E2-4DD8-A2FE-379EB2E117CB}"/>
              </a:ext>
            </a:extLst>
          </p:cNvPr>
          <p:cNvCxnSpPr>
            <a:cxnSpLocks/>
          </p:cNvCxnSpPr>
          <p:nvPr/>
        </p:nvCxnSpPr>
        <p:spPr>
          <a:xfrm flipV="1">
            <a:off x="1364411" y="1351160"/>
            <a:ext cx="386723" cy="3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67E4A764-A329-45B5-B9BA-4A07B0E05A49}"/>
              </a:ext>
            </a:extLst>
          </p:cNvPr>
          <p:cNvCxnSpPr>
            <a:cxnSpLocks/>
          </p:cNvCxnSpPr>
          <p:nvPr/>
        </p:nvCxnSpPr>
        <p:spPr>
          <a:xfrm>
            <a:off x="903753" y="1352684"/>
            <a:ext cx="15585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5C9F63D3-AF8A-46D1-848B-B5DC06491EDD}"/>
              </a:ext>
            </a:extLst>
          </p:cNvPr>
          <p:cNvCxnSpPr>
            <a:cxnSpLocks/>
            <a:stCxn id="144" idx="0"/>
            <a:endCxn id="154" idx="4"/>
          </p:cNvCxnSpPr>
          <p:nvPr/>
        </p:nvCxnSpPr>
        <p:spPr>
          <a:xfrm flipV="1">
            <a:off x="1171476" y="1479684"/>
            <a:ext cx="40535" cy="12195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5B73657B-BAAC-4CDA-958C-DC8DC39AC7FB}"/>
              </a:ext>
            </a:extLst>
          </p:cNvPr>
          <p:cNvCxnSpPr>
            <a:cxnSpLocks/>
          </p:cNvCxnSpPr>
          <p:nvPr/>
        </p:nvCxnSpPr>
        <p:spPr>
          <a:xfrm>
            <a:off x="3601119" y="2825475"/>
            <a:ext cx="447646" cy="15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Oval 182">
            <a:extLst>
              <a:ext uri="{FF2B5EF4-FFF2-40B4-BE49-F238E27FC236}">
                <a16:creationId xmlns:a16="http://schemas.microsoft.com/office/drawing/2014/main" id="{0F231BAC-4F75-40C4-B5FC-6EB0F181CDBD}"/>
              </a:ext>
            </a:extLst>
          </p:cNvPr>
          <p:cNvSpPr/>
          <p:nvPr/>
        </p:nvSpPr>
        <p:spPr>
          <a:xfrm>
            <a:off x="4048765" y="2699269"/>
            <a:ext cx="304800" cy="254000"/>
          </a:xfrm>
          <a:prstGeom prst="ellipse">
            <a:avLst/>
          </a:prstGeom>
          <a:solidFill>
            <a:srgbClr val="BDFC8E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780AFD17-934B-4BB7-B2EC-1E5EA3F6AA63}"/>
              </a:ext>
            </a:extLst>
          </p:cNvPr>
          <p:cNvCxnSpPr>
            <a:cxnSpLocks/>
            <a:stCxn id="187" idx="6"/>
            <a:endCxn id="188" idx="2"/>
          </p:cNvCxnSpPr>
          <p:nvPr/>
        </p:nvCxnSpPr>
        <p:spPr>
          <a:xfrm>
            <a:off x="3728626" y="3421950"/>
            <a:ext cx="21351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5484CB54-0030-408E-8070-58C23122B179}"/>
              </a:ext>
            </a:extLst>
          </p:cNvPr>
          <p:cNvCxnSpPr>
            <a:cxnSpLocks/>
            <a:stCxn id="188" idx="0"/>
            <a:endCxn id="183" idx="4"/>
          </p:cNvCxnSpPr>
          <p:nvPr/>
        </p:nvCxnSpPr>
        <p:spPr>
          <a:xfrm flipV="1">
            <a:off x="4094536" y="2953269"/>
            <a:ext cx="106629" cy="3416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B2C8A40E-A033-4B41-AC84-E10D2999436B}"/>
              </a:ext>
            </a:extLst>
          </p:cNvPr>
          <p:cNvCxnSpPr>
            <a:cxnSpLocks/>
            <a:stCxn id="20" idx="5"/>
            <a:endCxn id="187" idx="1"/>
          </p:cNvCxnSpPr>
          <p:nvPr/>
        </p:nvCxnSpPr>
        <p:spPr>
          <a:xfrm>
            <a:off x="3045278" y="2916072"/>
            <a:ext cx="423185" cy="41607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Oval 186">
            <a:extLst>
              <a:ext uri="{FF2B5EF4-FFF2-40B4-BE49-F238E27FC236}">
                <a16:creationId xmlns:a16="http://schemas.microsoft.com/office/drawing/2014/main" id="{E4352F7D-5FA8-4731-A15B-4BBE72782D04}"/>
              </a:ext>
            </a:extLst>
          </p:cNvPr>
          <p:cNvSpPr/>
          <p:nvPr/>
        </p:nvSpPr>
        <p:spPr>
          <a:xfrm>
            <a:off x="3423826" y="3294950"/>
            <a:ext cx="304800" cy="254000"/>
          </a:xfrm>
          <a:prstGeom prst="ellipse">
            <a:avLst/>
          </a:prstGeom>
          <a:solidFill>
            <a:srgbClr val="BDFC8E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93F69789-B486-411F-BC5C-165F9C473DC2}"/>
              </a:ext>
            </a:extLst>
          </p:cNvPr>
          <p:cNvSpPr/>
          <p:nvPr/>
        </p:nvSpPr>
        <p:spPr>
          <a:xfrm>
            <a:off x="3942136" y="3294950"/>
            <a:ext cx="304800" cy="254000"/>
          </a:xfrm>
          <a:prstGeom prst="ellipse">
            <a:avLst/>
          </a:prstGeom>
          <a:solidFill>
            <a:srgbClr val="BDFC8E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E226CBEE-4415-4BC9-9225-B73528EA50D3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7366259" y="2317115"/>
            <a:ext cx="428955" cy="419351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Oval 203">
            <a:extLst>
              <a:ext uri="{FF2B5EF4-FFF2-40B4-BE49-F238E27FC236}">
                <a16:creationId xmlns:a16="http://schemas.microsoft.com/office/drawing/2014/main" id="{66CEB68A-9BDB-4C1C-BC72-FAD5010624B6}"/>
              </a:ext>
            </a:extLst>
          </p:cNvPr>
          <p:cNvSpPr/>
          <p:nvPr/>
        </p:nvSpPr>
        <p:spPr>
          <a:xfrm>
            <a:off x="6477119" y="2699269"/>
            <a:ext cx="304800" cy="254000"/>
          </a:xfrm>
          <a:prstGeom prst="ellipse">
            <a:avLst/>
          </a:prstGeom>
          <a:solidFill>
            <a:srgbClr val="BDFC8E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BFC74043-4A0D-4CC2-9FBD-75A9D9AC189B}"/>
              </a:ext>
            </a:extLst>
          </p:cNvPr>
          <p:cNvSpPr/>
          <p:nvPr/>
        </p:nvSpPr>
        <p:spPr>
          <a:xfrm>
            <a:off x="7213859" y="2699269"/>
            <a:ext cx="304800" cy="254000"/>
          </a:xfrm>
          <a:prstGeom prst="ellipse">
            <a:avLst/>
          </a:prstGeom>
          <a:solidFill>
            <a:srgbClr val="BDFC8E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E6F52F97-A4C0-45F5-93B0-4A1BECA13D04}"/>
              </a:ext>
            </a:extLst>
          </p:cNvPr>
          <p:cNvCxnSpPr>
            <a:cxnSpLocks/>
            <a:stCxn id="210" idx="6"/>
            <a:endCxn id="211" idx="2"/>
          </p:cNvCxnSpPr>
          <p:nvPr/>
        </p:nvCxnSpPr>
        <p:spPr>
          <a:xfrm>
            <a:off x="6893720" y="3418902"/>
            <a:ext cx="21351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CEC1783A-786E-41A4-A38F-BB5E915EBCDC}"/>
              </a:ext>
            </a:extLst>
          </p:cNvPr>
          <p:cNvCxnSpPr>
            <a:cxnSpLocks/>
            <a:stCxn id="211" idx="0"/>
            <a:endCxn id="206" idx="4"/>
          </p:cNvCxnSpPr>
          <p:nvPr/>
        </p:nvCxnSpPr>
        <p:spPr>
          <a:xfrm flipV="1">
            <a:off x="7259630" y="2953269"/>
            <a:ext cx="106629" cy="3386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FEF44173-242E-43D1-8C8D-33D4AAF1CA78}"/>
              </a:ext>
            </a:extLst>
          </p:cNvPr>
          <p:cNvCxnSpPr>
            <a:cxnSpLocks/>
            <a:stCxn id="204" idx="4"/>
            <a:endCxn id="210" idx="0"/>
          </p:cNvCxnSpPr>
          <p:nvPr/>
        </p:nvCxnSpPr>
        <p:spPr>
          <a:xfrm>
            <a:off x="6629519" y="2953269"/>
            <a:ext cx="111801" cy="33863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Oval 209">
            <a:extLst>
              <a:ext uri="{FF2B5EF4-FFF2-40B4-BE49-F238E27FC236}">
                <a16:creationId xmlns:a16="http://schemas.microsoft.com/office/drawing/2014/main" id="{8508E050-2114-470B-83D6-0A023FF3876A}"/>
              </a:ext>
            </a:extLst>
          </p:cNvPr>
          <p:cNvSpPr/>
          <p:nvPr/>
        </p:nvSpPr>
        <p:spPr>
          <a:xfrm>
            <a:off x="6588920" y="3291902"/>
            <a:ext cx="304800" cy="254000"/>
          </a:xfrm>
          <a:prstGeom prst="ellipse">
            <a:avLst/>
          </a:prstGeom>
          <a:solidFill>
            <a:srgbClr val="BDFC8E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F05FCA40-C4DC-412A-B621-1B737B7674BF}"/>
              </a:ext>
            </a:extLst>
          </p:cNvPr>
          <p:cNvSpPr/>
          <p:nvPr/>
        </p:nvSpPr>
        <p:spPr>
          <a:xfrm>
            <a:off x="7107230" y="3291902"/>
            <a:ext cx="304800" cy="254000"/>
          </a:xfrm>
          <a:prstGeom prst="ellipse">
            <a:avLst/>
          </a:prstGeom>
          <a:solidFill>
            <a:srgbClr val="BDFC8E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71BDC9BE-C6A8-4757-A0BA-01BFC3FDEA2F}"/>
              </a:ext>
            </a:extLst>
          </p:cNvPr>
          <p:cNvSpPr/>
          <p:nvPr/>
        </p:nvSpPr>
        <p:spPr>
          <a:xfrm>
            <a:off x="5144510" y="2699269"/>
            <a:ext cx="304800" cy="254000"/>
          </a:xfrm>
          <a:prstGeom prst="ellipse">
            <a:avLst/>
          </a:prstGeom>
          <a:solidFill>
            <a:srgbClr val="BDFC8E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AECECE49-087B-46C4-8D94-DF18E73FEA64}"/>
              </a:ext>
            </a:extLst>
          </p:cNvPr>
          <p:cNvCxnSpPr>
            <a:cxnSpLocks/>
          </p:cNvCxnSpPr>
          <p:nvPr/>
        </p:nvCxnSpPr>
        <p:spPr>
          <a:xfrm>
            <a:off x="4885012" y="2825475"/>
            <a:ext cx="259498" cy="15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32D7E33D-4A80-435B-98ED-1C63BE0D9C96}"/>
              </a:ext>
            </a:extLst>
          </p:cNvPr>
          <p:cNvCxnSpPr>
            <a:cxnSpLocks/>
            <a:endCxn id="475" idx="1"/>
          </p:cNvCxnSpPr>
          <p:nvPr/>
        </p:nvCxnSpPr>
        <p:spPr>
          <a:xfrm flipV="1">
            <a:off x="5449310" y="2826269"/>
            <a:ext cx="523304" cy="116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1D4266C-C704-41F4-AA9D-D7B5D355B6F9}"/>
              </a:ext>
            </a:extLst>
          </p:cNvPr>
          <p:cNvCxnSpPr>
            <a:cxnSpLocks/>
          </p:cNvCxnSpPr>
          <p:nvPr/>
        </p:nvCxnSpPr>
        <p:spPr>
          <a:xfrm flipV="1">
            <a:off x="1323876" y="2824745"/>
            <a:ext cx="427258" cy="3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DB83EE7B-C8EA-4AB4-9D60-8CDE87E776E7}"/>
              </a:ext>
            </a:extLst>
          </p:cNvPr>
          <p:cNvGrpSpPr/>
          <p:nvPr/>
        </p:nvGrpSpPr>
        <p:grpSpPr>
          <a:xfrm>
            <a:off x="303891" y="3773532"/>
            <a:ext cx="8306709" cy="1670832"/>
            <a:chOff x="2324101" y="3016196"/>
            <a:chExt cx="5248274" cy="1165279"/>
          </a:xfrm>
        </p:grpSpPr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55EF93F0-5E63-4CE1-B3F2-70EC14A926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4101" y="3016196"/>
              <a:ext cx="9524" cy="11652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3AB9E013-1934-48CE-AEC9-9B2C1DAA969F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4171950"/>
              <a:ext cx="52387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2" name="TextBox 261">
            <a:extLst>
              <a:ext uri="{FF2B5EF4-FFF2-40B4-BE49-F238E27FC236}">
                <a16:creationId xmlns:a16="http://schemas.microsoft.com/office/drawing/2014/main" id="{130A2F57-2F2F-4735-9649-5E79158F96DC}"/>
              </a:ext>
            </a:extLst>
          </p:cNvPr>
          <p:cNvSpPr txBox="1"/>
          <p:nvPr/>
        </p:nvSpPr>
        <p:spPr>
          <a:xfrm rot="16200000">
            <a:off x="-335066" y="4713019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# Failures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53C420FE-9C82-464B-9555-01A108FBAC11}"/>
              </a:ext>
            </a:extLst>
          </p:cNvPr>
          <p:cNvSpPr txBox="1"/>
          <p:nvPr/>
        </p:nvSpPr>
        <p:spPr>
          <a:xfrm>
            <a:off x="7734197" y="5544174"/>
            <a:ext cx="1122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Time (days)</a:t>
            </a:r>
          </a:p>
        </p:txBody>
      </p:sp>
      <p:sp>
        <p:nvSpPr>
          <p:cNvPr id="274" name="Oval 273">
            <a:extLst>
              <a:ext uri="{FF2B5EF4-FFF2-40B4-BE49-F238E27FC236}">
                <a16:creationId xmlns:a16="http://schemas.microsoft.com/office/drawing/2014/main" id="{2BE2F6B9-7EB8-4AC7-BF80-98E78759E687}"/>
              </a:ext>
            </a:extLst>
          </p:cNvPr>
          <p:cNvSpPr/>
          <p:nvPr/>
        </p:nvSpPr>
        <p:spPr>
          <a:xfrm>
            <a:off x="327185" y="4772977"/>
            <a:ext cx="130015" cy="14630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Oval 274">
            <a:extLst>
              <a:ext uri="{FF2B5EF4-FFF2-40B4-BE49-F238E27FC236}">
                <a16:creationId xmlns:a16="http://schemas.microsoft.com/office/drawing/2014/main" id="{D678429B-1B7C-4B50-9DB7-C10AFA6E4AE6}"/>
              </a:ext>
            </a:extLst>
          </p:cNvPr>
          <p:cNvSpPr/>
          <p:nvPr/>
        </p:nvSpPr>
        <p:spPr>
          <a:xfrm>
            <a:off x="1073945" y="5344160"/>
            <a:ext cx="130015" cy="14630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Oval 284">
            <a:extLst>
              <a:ext uri="{FF2B5EF4-FFF2-40B4-BE49-F238E27FC236}">
                <a16:creationId xmlns:a16="http://schemas.microsoft.com/office/drawing/2014/main" id="{09EEA670-EF26-40D1-9DC0-7A76B2AA6657}"/>
              </a:ext>
            </a:extLst>
          </p:cNvPr>
          <p:cNvSpPr/>
          <p:nvPr/>
        </p:nvSpPr>
        <p:spPr>
          <a:xfrm>
            <a:off x="2769961" y="3839210"/>
            <a:ext cx="130015" cy="14630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9571D8B7-4AAA-4E79-98F0-CB4347786A18}"/>
              </a:ext>
            </a:extLst>
          </p:cNvPr>
          <p:cNvSpPr/>
          <p:nvPr/>
        </p:nvSpPr>
        <p:spPr>
          <a:xfrm>
            <a:off x="2119061" y="4960187"/>
            <a:ext cx="130015" cy="14630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0030911A-CAC5-4A1B-879D-EDE847840E0E}"/>
              </a:ext>
            </a:extLst>
          </p:cNvPr>
          <p:cNvSpPr/>
          <p:nvPr/>
        </p:nvSpPr>
        <p:spPr>
          <a:xfrm>
            <a:off x="3423826" y="4962335"/>
            <a:ext cx="130015" cy="14630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7676148A-01E4-41D0-AAF9-B27B9ED4797A}"/>
              </a:ext>
            </a:extLst>
          </p:cNvPr>
          <p:cNvSpPr/>
          <p:nvPr/>
        </p:nvSpPr>
        <p:spPr>
          <a:xfrm>
            <a:off x="4580212" y="2699269"/>
            <a:ext cx="304800" cy="254000"/>
          </a:xfrm>
          <a:prstGeom prst="ellipse">
            <a:avLst/>
          </a:prstGeom>
          <a:solidFill>
            <a:srgbClr val="BDFC8E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7184E49E-93E5-4649-8911-8E99721EF431}"/>
              </a:ext>
            </a:extLst>
          </p:cNvPr>
          <p:cNvCxnSpPr>
            <a:cxnSpLocks/>
          </p:cNvCxnSpPr>
          <p:nvPr/>
        </p:nvCxnSpPr>
        <p:spPr>
          <a:xfrm>
            <a:off x="4353565" y="2826269"/>
            <a:ext cx="22664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Oval 296">
            <a:extLst>
              <a:ext uri="{FF2B5EF4-FFF2-40B4-BE49-F238E27FC236}">
                <a16:creationId xmlns:a16="http://schemas.microsoft.com/office/drawing/2014/main" id="{82B141FA-F103-4F0F-AE4B-2CBBC6A61B73}"/>
              </a:ext>
            </a:extLst>
          </p:cNvPr>
          <p:cNvSpPr/>
          <p:nvPr/>
        </p:nvSpPr>
        <p:spPr>
          <a:xfrm>
            <a:off x="4094536" y="4530722"/>
            <a:ext cx="130015" cy="14630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F85E45DE-D52E-4948-B399-8AF37EF93B60}"/>
              </a:ext>
            </a:extLst>
          </p:cNvPr>
          <p:cNvSpPr/>
          <p:nvPr/>
        </p:nvSpPr>
        <p:spPr>
          <a:xfrm>
            <a:off x="4650415" y="4528968"/>
            <a:ext cx="130015" cy="14630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Oval 300">
            <a:extLst>
              <a:ext uri="{FF2B5EF4-FFF2-40B4-BE49-F238E27FC236}">
                <a16:creationId xmlns:a16="http://schemas.microsoft.com/office/drawing/2014/main" id="{B3200C40-EDCC-45CC-8468-946A1E9C5D83}"/>
              </a:ext>
            </a:extLst>
          </p:cNvPr>
          <p:cNvSpPr/>
          <p:nvPr/>
        </p:nvSpPr>
        <p:spPr>
          <a:xfrm>
            <a:off x="5217397" y="4159701"/>
            <a:ext cx="130015" cy="14630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Oval 301">
            <a:extLst>
              <a:ext uri="{FF2B5EF4-FFF2-40B4-BE49-F238E27FC236}">
                <a16:creationId xmlns:a16="http://schemas.microsoft.com/office/drawing/2014/main" id="{0206DC6A-A9D6-4708-9369-0A740BB2668A}"/>
              </a:ext>
            </a:extLst>
          </p:cNvPr>
          <p:cNvSpPr/>
          <p:nvPr/>
        </p:nvSpPr>
        <p:spPr>
          <a:xfrm>
            <a:off x="6529230" y="4603874"/>
            <a:ext cx="130015" cy="14630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Oval 302">
            <a:extLst>
              <a:ext uri="{FF2B5EF4-FFF2-40B4-BE49-F238E27FC236}">
                <a16:creationId xmlns:a16="http://schemas.microsoft.com/office/drawing/2014/main" id="{C880486A-9227-4897-B264-9D82D79AA431}"/>
              </a:ext>
            </a:extLst>
          </p:cNvPr>
          <p:cNvSpPr/>
          <p:nvPr/>
        </p:nvSpPr>
        <p:spPr>
          <a:xfrm>
            <a:off x="7301251" y="4951062"/>
            <a:ext cx="130015" cy="14630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Oval 303">
            <a:extLst>
              <a:ext uri="{FF2B5EF4-FFF2-40B4-BE49-F238E27FC236}">
                <a16:creationId xmlns:a16="http://schemas.microsoft.com/office/drawing/2014/main" id="{7BBADF56-E795-49A3-B9CE-CFCCD66815B0}"/>
              </a:ext>
            </a:extLst>
          </p:cNvPr>
          <p:cNvSpPr/>
          <p:nvPr/>
        </p:nvSpPr>
        <p:spPr>
          <a:xfrm>
            <a:off x="7838322" y="5353114"/>
            <a:ext cx="130015" cy="14630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2" name="Connector: Elbow 331">
            <a:extLst>
              <a:ext uri="{FF2B5EF4-FFF2-40B4-BE49-F238E27FC236}">
                <a16:creationId xmlns:a16="http://schemas.microsoft.com/office/drawing/2014/main" id="{1A2310BB-D1FF-4B9D-8D07-D334443EF288}"/>
              </a:ext>
            </a:extLst>
          </p:cNvPr>
          <p:cNvCxnSpPr>
            <a:cxnSpLocks/>
            <a:stCxn id="286" idx="7"/>
            <a:endCxn id="285" idx="3"/>
          </p:cNvCxnSpPr>
          <p:nvPr/>
        </p:nvCxnSpPr>
        <p:spPr>
          <a:xfrm flipV="1">
            <a:off x="2230036" y="3964088"/>
            <a:ext cx="558965" cy="1017525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5" name="Connector: Elbow 331">
            <a:extLst>
              <a:ext uri="{FF2B5EF4-FFF2-40B4-BE49-F238E27FC236}">
                <a16:creationId xmlns:a16="http://schemas.microsoft.com/office/drawing/2014/main" id="{0A968387-B94C-4F45-B1AA-DA7D5EB9BB78}"/>
              </a:ext>
            </a:extLst>
          </p:cNvPr>
          <p:cNvCxnSpPr>
            <a:cxnSpLocks/>
            <a:stCxn id="285" idx="5"/>
            <a:endCxn id="287" idx="1"/>
          </p:cNvCxnSpPr>
          <p:nvPr/>
        </p:nvCxnSpPr>
        <p:spPr>
          <a:xfrm>
            <a:off x="2880936" y="3964088"/>
            <a:ext cx="561930" cy="1019673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8" name="Connector: Elbow 331">
            <a:extLst>
              <a:ext uri="{FF2B5EF4-FFF2-40B4-BE49-F238E27FC236}">
                <a16:creationId xmlns:a16="http://schemas.microsoft.com/office/drawing/2014/main" id="{3D60CDA2-2F8C-4A34-AFEB-CC1B0969CEDD}"/>
              </a:ext>
            </a:extLst>
          </p:cNvPr>
          <p:cNvCxnSpPr>
            <a:cxnSpLocks/>
            <a:stCxn id="287" idx="6"/>
            <a:endCxn id="297" idx="3"/>
          </p:cNvCxnSpPr>
          <p:nvPr/>
        </p:nvCxnSpPr>
        <p:spPr>
          <a:xfrm flipV="1">
            <a:off x="3553841" y="4655600"/>
            <a:ext cx="559735" cy="379887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1" name="Connector: Elbow 331">
            <a:extLst>
              <a:ext uri="{FF2B5EF4-FFF2-40B4-BE49-F238E27FC236}">
                <a16:creationId xmlns:a16="http://schemas.microsoft.com/office/drawing/2014/main" id="{E3EC46CE-8BD3-4784-8DBD-CEA984A4EA5E}"/>
              </a:ext>
            </a:extLst>
          </p:cNvPr>
          <p:cNvCxnSpPr>
            <a:cxnSpLocks/>
            <a:stCxn id="297" idx="6"/>
            <a:endCxn id="300" idx="2"/>
          </p:cNvCxnSpPr>
          <p:nvPr/>
        </p:nvCxnSpPr>
        <p:spPr>
          <a:xfrm flipV="1">
            <a:off x="4224551" y="4602120"/>
            <a:ext cx="425864" cy="1754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4" name="Connector: Elbow 331">
            <a:extLst>
              <a:ext uri="{FF2B5EF4-FFF2-40B4-BE49-F238E27FC236}">
                <a16:creationId xmlns:a16="http://schemas.microsoft.com/office/drawing/2014/main" id="{F332DBC2-415D-4DD0-BF2C-5E0B1B69AF6F}"/>
              </a:ext>
            </a:extLst>
          </p:cNvPr>
          <p:cNvCxnSpPr>
            <a:cxnSpLocks/>
            <a:stCxn id="300" idx="6"/>
            <a:endCxn id="301" idx="2"/>
          </p:cNvCxnSpPr>
          <p:nvPr/>
        </p:nvCxnSpPr>
        <p:spPr>
          <a:xfrm flipV="1">
            <a:off x="4780430" y="4232853"/>
            <a:ext cx="436967" cy="369267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6A77D249-DECA-440A-934E-271FAAB8589E}"/>
              </a:ext>
            </a:extLst>
          </p:cNvPr>
          <p:cNvCxnSpPr>
            <a:cxnSpLocks/>
            <a:stCxn id="302" idx="6"/>
            <a:endCxn id="303" idx="2"/>
          </p:cNvCxnSpPr>
          <p:nvPr/>
        </p:nvCxnSpPr>
        <p:spPr>
          <a:xfrm>
            <a:off x="6659245" y="4677026"/>
            <a:ext cx="642006" cy="3471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045E15CA-FA63-452A-B19F-123004E4828F}"/>
              </a:ext>
            </a:extLst>
          </p:cNvPr>
          <p:cNvCxnSpPr>
            <a:cxnSpLocks/>
            <a:stCxn id="303" idx="5"/>
            <a:endCxn id="304" idx="1"/>
          </p:cNvCxnSpPr>
          <p:nvPr/>
        </p:nvCxnSpPr>
        <p:spPr>
          <a:xfrm>
            <a:off x="7412226" y="5075940"/>
            <a:ext cx="445136" cy="298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6" name="Connector: Elbow 331">
            <a:extLst>
              <a:ext uri="{FF2B5EF4-FFF2-40B4-BE49-F238E27FC236}">
                <a16:creationId xmlns:a16="http://schemas.microsoft.com/office/drawing/2014/main" id="{D0075014-E5C3-42C1-B4B6-D9B2C02CCFC6}"/>
              </a:ext>
            </a:extLst>
          </p:cNvPr>
          <p:cNvCxnSpPr>
            <a:cxnSpLocks/>
            <a:stCxn id="274" idx="6"/>
            <a:endCxn id="275" idx="1"/>
          </p:cNvCxnSpPr>
          <p:nvPr/>
        </p:nvCxnSpPr>
        <p:spPr>
          <a:xfrm>
            <a:off x="457200" y="4846129"/>
            <a:ext cx="635785" cy="519457"/>
          </a:xfrm>
          <a:prstGeom prst="straightConnector1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9" name="Connector: Elbow 331">
            <a:extLst>
              <a:ext uri="{FF2B5EF4-FFF2-40B4-BE49-F238E27FC236}">
                <a16:creationId xmlns:a16="http://schemas.microsoft.com/office/drawing/2014/main" id="{F1DED00E-B400-4ABC-B02D-D892205C5927}"/>
              </a:ext>
            </a:extLst>
          </p:cNvPr>
          <p:cNvCxnSpPr>
            <a:cxnSpLocks/>
            <a:stCxn id="275" idx="7"/>
            <a:endCxn id="286" idx="3"/>
          </p:cNvCxnSpPr>
          <p:nvPr/>
        </p:nvCxnSpPr>
        <p:spPr>
          <a:xfrm flipV="1">
            <a:off x="1184920" y="5085065"/>
            <a:ext cx="953181" cy="280521"/>
          </a:xfrm>
          <a:prstGeom prst="straightConnector1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2" name="Connector: Elbow 331">
            <a:extLst>
              <a:ext uri="{FF2B5EF4-FFF2-40B4-BE49-F238E27FC236}">
                <a16:creationId xmlns:a16="http://schemas.microsoft.com/office/drawing/2014/main" id="{3F5BAE6F-9330-4177-937B-B8BDAFB15BA9}"/>
              </a:ext>
            </a:extLst>
          </p:cNvPr>
          <p:cNvCxnSpPr>
            <a:cxnSpLocks/>
            <a:stCxn id="301" idx="6"/>
            <a:endCxn id="302" idx="1"/>
          </p:cNvCxnSpPr>
          <p:nvPr/>
        </p:nvCxnSpPr>
        <p:spPr>
          <a:xfrm>
            <a:off x="5347412" y="4232853"/>
            <a:ext cx="1200858" cy="392447"/>
          </a:xfrm>
          <a:prstGeom prst="straightConnector1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Arrow Connector 454">
            <a:extLst>
              <a:ext uri="{FF2B5EF4-FFF2-40B4-BE49-F238E27FC236}">
                <a16:creationId xmlns:a16="http://schemas.microsoft.com/office/drawing/2014/main" id="{B9EC8733-5543-440F-9D4F-24CEB85EE2BC}"/>
              </a:ext>
            </a:extLst>
          </p:cNvPr>
          <p:cNvCxnSpPr>
            <a:cxnSpLocks/>
          </p:cNvCxnSpPr>
          <p:nvPr/>
        </p:nvCxnSpPr>
        <p:spPr>
          <a:xfrm flipV="1">
            <a:off x="6085281" y="2825475"/>
            <a:ext cx="391838" cy="15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Arrow Connector 457">
            <a:extLst>
              <a:ext uri="{FF2B5EF4-FFF2-40B4-BE49-F238E27FC236}">
                <a16:creationId xmlns:a16="http://schemas.microsoft.com/office/drawing/2014/main" id="{6D9C4FD9-9C42-424C-BD14-60D76569EB7A}"/>
              </a:ext>
            </a:extLst>
          </p:cNvPr>
          <p:cNvCxnSpPr>
            <a:cxnSpLocks/>
          </p:cNvCxnSpPr>
          <p:nvPr/>
        </p:nvCxnSpPr>
        <p:spPr>
          <a:xfrm>
            <a:off x="7518659" y="2826269"/>
            <a:ext cx="23191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Arrow Connector 460">
            <a:extLst>
              <a:ext uri="{FF2B5EF4-FFF2-40B4-BE49-F238E27FC236}">
                <a16:creationId xmlns:a16="http://schemas.microsoft.com/office/drawing/2014/main" id="{E66C1DFE-E2A0-4B62-8024-12A2628B981E}"/>
              </a:ext>
            </a:extLst>
          </p:cNvPr>
          <p:cNvCxnSpPr>
            <a:cxnSpLocks/>
          </p:cNvCxnSpPr>
          <p:nvPr/>
        </p:nvCxnSpPr>
        <p:spPr>
          <a:xfrm>
            <a:off x="6781919" y="2826269"/>
            <a:ext cx="4319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4364C637-94FA-43EC-AB5E-E5D418EAF23A}"/>
              </a:ext>
            </a:extLst>
          </p:cNvPr>
          <p:cNvGrpSpPr/>
          <p:nvPr/>
        </p:nvGrpSpPr>
        <p:grpSpPr>
          <a:xfrm>
            <a:off x="1748694" y="2721495"/>
            <a:ext cx="84699" cy="209548"/>
            <a:chOff x="1538499" y="2796998"/>
            <a:chExt cx="84699" cy="209548"/>
          </a:xfrm>
        </p:grpSpPr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F1465573-9D25-486F-9A29-FB3A8E52A3E2}"/>
                </a:ext>
              </a:extLst>
            </p:cNvPr>
            <p:cNvCxnSpPr/>
            <p:nvPr/>
          </p:nvCxnSpPr>
          <p:spPr>
            <a:xfrm>
              <a:off x="1538499" y="2801379"/>
              <a:ext cx="0" cy="20078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3FC0D6F5-928A-401E-86F5-26D7F590D595}"/>
                </a:ext>
              </a:extLst>
            </p:cNvPr>
            <p:cNvCxnSpPr/>
            <p:nvPr/>
          </p:nvCxnSpPr>
          <p:spPr>
            <a:xfrm>
              <a:off x="1614815" y="2801379"/>
              <a:ext cx="0" cy="20078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7" name="Rectangle 466">
              <a:extLst>
                <a:ext uri="{FF2B5EF4-FFF2-40B4-BE49-F238E27FC236}">
                  <a16:creationId xmlns:a16="http://schemas.microsoft.com/office/drawing/2014/main" id="{F693DA08-2766-40FD-8DD6-A84A6AED250E}"/>
                </a:ext>
              </a:extLst>
            </p:cNvPr>
            <p:cNvSpPr/>
            <p:nvPr/>
          </p:nvSpPr>
          <p:spPr>
            <a:xfrm>
              <a:off x="1540939" y="2796998"/>
              <a:ext cx="82259" cy="2095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8" name="Group 467">
            <a:extLst>
              <a:ext uri="{FF2B5EF4-FFF2-40B4-BE49-F238E27FC236}">
                <a16:creationId xmlns:a16="http://schemas.microsoft.com/office/drawing/2014/main" id="{1148F775-6936-4076-9444-8ABDE97FA7CC}"/>
              </a:ext>
            </a:extLst>
          </p:cNvPr>
          <p:cNvGrpSpPr/>
          <p:nvPr/>
        </p:nvGrpSpPr>
        <p:grpSpPr>
          <a:xfrm>
            <a:off x="1748694" y="1247910"/>
            <a:ext cx="84699" cy="209548"/>
            <a:chOff x="1538499" y="2796998"/>
            <a:chExt cx="84699" cy="209548"/>
          </a:xfrm>
        </p:grpSpPr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00125CCA-A218-4044-81B0-AC64F1E95FA2}"/>
                </a:ext>
              </a:extLst>
            </p:cNvPr>
            <p:cNvCxnSpPr/>
            <p:nvPr/>
          </p:nvCxnSpPr>
          <p:spPr>
            <a:xfrm>
              <a:off x="1538499" y="2801379"/>
              <a:ext cx="0" cy="20078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38DAAACD-25FF-417F-9C1C-E225E3CF06FF}"/>
                </a:ext>
              </a:extLst>
            </p:cNvPr>
            <p:cNvCxnSpPr/>
            <p:nvPr/>
          </p:nvCxnSpPr>
          <p:spPr>
            <a:xfrm>
              <a:off x="1614815" y="2801379"/>
              <a:ext cx="0" cy="20078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1" name="Rectangle 470">
              <a:extLst>
                <a:ext uri="{FF2B5EF4-FFF2-40B4-BE49-F238E27FC236}">
                  <a16:creationId xmlns:a16="http://schemas.microsoft.com/office/drawing/2014/main" id="{C35B85D4-5141-4CC5-85ED-B28D66E2CFFE}"/>
                </a:ext>
              </a:extLst>
            </p:cNvPr>
            <p:cNvSpPr/>
            <p:nvPr/>
          </p:nvSpPr>
          <p:spPr>
            <a:xfrm>
              <a:off x="1540939" y="2796998"/>
              <a:ext cx="82259" cy="2095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2" name="Group 471">
            <a:extLst>
              <a:ext uri="{FF2B5EF4-FFF2-40B4-BE49-F238E27FC236}">
                <a16:creationId xmlns:a16="http://schemas.microsoft.com/office/drawing/2014/main" id="{0880D426-C8E0-4DE0-A0A4-DD3485153BE2}"/>
              </a:ext>
            </a:extLst>
          </p:cNvPr>
          <p:cNvGrpSpPr/>
          <p:nvPr/>
        </p:nvGrpSpPr>
        <p:grpSpPr>
          <a:xfrm>
            <a:off x="5970174" y="2721495"/>
            <a:ext cx="84699" cy="209548"/>
            <a:chOff x="1538499" y="2796998"/>
            <a:chExt cx="84699" cy="209548"/>
          </a:xfrm>
        </p:grpSpPr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07AF0F03-3471-4756-A1FD-7CBBDB63814D}"/>
                </a:ext>
              </a:extLst>
            </p:cNvPr>
            <p:cNvCxnSpPr/>
            <p:nvPr/>
          </p:nvCxnSpPr>
          <p:spPr>
            <a:xfrm>
              <a:off x="1538499" y="2801379"/>
              <a:ext cx="0" cy="20078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63D90F89-37AE-4ACC-B17E-5EAA7690E993}"/>
                </a:ext>
              </a:extLst>
            </p:cNvPr>
            <p:cNvCxnSpPr/>
            <p:nvPr/>
          </p:nvCxnSpPr>
          <p:spPr>
            <a:xfrm>
              <a:off x="1614815" y="2801379"/>
              <a:ext cx="0" cy="20078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5" name="Rectangle 474">
              <a:extLst>
                <a:ext uri="{FF2B5EF4-FFF2-40B4-BE49-F238E27FC236}">
                  <a16:creationId xmlns:a16="http://schemas.microsoft.com/office/drawing/2014/main" id="{9017C87A-9235-4143-8497-40A9BC6F50E3}"/>
                </a:ext>
              </a:extLst>
            </p:cNvPr>
            <p:cNvSpPr/>
            <p:nvPr/>
          </p:nvSpPr>
          <p:spPr>
            <a:xfrm>
              <a:off x="1540939" y="2796998"/>
              <a:ext cx="82259" cy="2095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6" name="Group 475">
            <a:extLst>
              <a:ext uri="{FF2B5EF4-FFF2-40B4-BE49-F238E27FC236}">
                <a16:creationId xmlns:a16="http://schemas.microsoft.com/office/drawing/2014/main" id="{D80FFC52-1889-4C56-919F-BFA673665F69}"/>
              </a:ext>
            </a:extLst>
          </p:cNvPr>
          <p:cNvGrpSpPr/>
          <p:nvPr/>
        </p:nvGrpSpPr>
        <p:grpSpPr>
          <a:xfrm>
            <a:off x="5970174" y="1247910"/>
            <a:ext cx="84699" cy="209548"/>
            <a:chOff x="1538499" y="2796998"/>
            <a:chExt cx="84699" cy="209548"/>
          </a:xfrm>
        </p:grpSpPr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A53B4F7E-036D-4ABF-AEB5-3C61E194CD6A}"/>
                </a:ext>
              </a:extLst>
            </p:cNvPr>
            <p:cNvCxnSpPr/>
            <p:nvPr/>
          </p:nvCxnSpPr>
          <p:spPr>
            <a:xfrm>
              <a:off x="1538499" y="2801379"/>
              <a:ext cx="0" cy="20078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FDA774D7-EC65-4EDC-9A73-C5387495DA26}"/>
                </a:ext>
              </a:extLst>
            </p:cNvPr>
            <p:cNvCxnSpPr/>
            <p:nvPr/>
          </p:nvCxnSpPr>
          <p:spPr>
            <a:xfrm>
              <a:off x="1614815" y="2801379"/>
              <a:ext cx="0" cy="20078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9" name="Rectangle 478">
              <a:extLst>
                <a:ext uri="{FF2B5EF4-FFF2-40B4-BE49-F238E27FC236}">
                  <a16:creationId xmlns:a16="http://schemas.microsoft.com/office/drawing/2014/main" id="{7AB1CF57-7C42-4074-9547-A5A99F8224DB}"/>
                </a:ext>
              </a:extLst>
            </p:cNvPr>
            <p:cNvSpPr/>
            <p:nvPr/>
          </p:nvSpPr>
          <p:spPr>
            <a:xfrm>
              <a:off x="1540939" y="2796998"/>
              <a:ext cx="82259" cy="2095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54029C-0E0E-4EE6-B732-889DD68DC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CF0CD9F-6D85-4782-A0D0-E3C5754C5FC7}"/>
              </a:ext>
            </a:extLst>
          </p:cNvPr>
          <p:cNvSpPr/>
          <p:nvPr/>
        </p:nvSpPr>
        <p:spPr>
          <a:xfrm>
            <a:off x="1319774" y="1521939"/>
            <a:ext cx="145887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900" dirty="0">
                <a:solidFill>
                  <a:srgbClr val="008A3E"/>
                </a:solidFill>
              </a:rPr>
              <a:t>Passes gating:</a:t>
            </a:r>
          </a:p>
          <a:p>
            <a:pPr algn="ctr"/>
            <a:r>
              <a:rPr lang="en-US" altLang="en-US" sz="900" dirty="0">
                <a:solidFill>
                  <a:srgbClr val="0070C0"/>
                </a:solidFill>
              </a:rPr>
              <a:t>2) ATDM Trilinos nightly builds and tests</a:t>
            </a:r>
          </a:p>
          <a:p>
            <a:pPr algn="ctr"/>
            <a:r>
              <a:rPr lang="en-US" altLang="en-US" sz="900" dirty="0">
                <a:solidFill>
                  <a:srgbClr val="0070C0"/>
                </a:solidFill>
              </a:rPr>
              <a:t>3) APP nightly builds and tests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FD832FB-1D97-4EBB-965B-B79A424C6DFD}"/>
              </a:ext>
            </a:extLst>
          </p:cNvPr>
          <p:cNvSpPr/>
          <p:nvPr/>
        </p:nvSpPr>
        <p:spPr>
          <a:xfrm>
            <a:off x="6329617" y="1511212"/>
            <a:ext cx="145887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900" dirty="0">
                <a:solidFill>
                  <a:srgbClr val="008A3E"/>
                </a:solidFill>
              </a:rPr>
              <a:t>Passes gating:</a:t>
            </a:r>
          </a:p>
          <a:p>
            <a:pPr algn="ctr"/>
            <a:r>
              <a:rPr lang="en-US" altLang="en-US" sz="900" dirty="0">
                <a:solidFill>
                  <a:srgbClr val="0070C0"/>
                </a:solidFill>
              </a:rPr>
              <a:t>2) ATDM Trilinos nightly builds and tests</a:t>
            </a:r>
          </a:p>
          <a:p>
            <a:pPr algn="ctr"/>
            <a:r>
              <a:rPr lang="en-US" altLang="en-US" sz="900" dirty="0">
                <a:solidFill>
                  <a:srgbClr val="0070C0"/>
                </a:solidFill>
              </a:rPr>
              <a:t>3) APP nightly builds and tests</a:t>
            </a:r>
          </a:p>
        </p:txBody>
      </p:sp>
    </p:spTree>
    <p:extLst>
      <p:ext uri="{BB962C8B-B14F-4D97-AF65-F5344CB8AC3E}">
        <p14:creationId xmlns:p14="http://schemas.microsoft.com/office/powerpoint/2010/main" val="365658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67">
        <p:dissolve/>
      </p:transition>
    </mc:Choice>
    <mc:Fallback xmlns="">
      <p:transition spd="slow" advTm="467">
        <p:dissolv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" y="177114"/>
            <a:ext cx="8727996" cy="458587"/>
          </a:xfrm>
        </p:spPr>
        <p:txBody>
          <a:bodyPr/>
          <a:lstStyle/>
          <a:p>
            <a:r>
              <a:rPr lang="en-US" sz="2800" dirty="0"/>
              <a:t>Option-2: Trilinos ‘</a:t>
            </a:r>
            <a:r>
              <a:rPr lang="en-US" sz="2800" dirty="0" err="1"/>
              <a:t>atdm</a:t>
            </a:r>
            <a:r>
              <a:rPr lang="en-US" sz="2800" dirty="0"/>
              <a:t>-release’ branches: Workflow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E8804C7-C3B7-453F-A7FD-59597B5F497B}"/>
              </a:ext>
            </a:extLst>
          </p:cNvPr>
          <p:cNvCxnSpPr>
            <a:cxnSpLocks/>
          </p:cNvCxnSpPr>
          <p:nvPr/>
        </p:nvCxnSpPr>
        <p:spPr>
          <a:xfrm>
            <a:off x="1824249" y="1285628"/>
            <a:ext cx="3942758" cy="161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431C7CB7-5147-456B-A1BF-F5A6AC0832C5}"/>
              </a:ext>
            </a:extLst>
          </p:cNvPr>
          <p:cNvSpPr/>
          <p:nvPr/>
        </p:nvSpPr>
        <p:spPr>
          <a:xfrm>
            <a:off x="260129" y="4940880"/>
            <a:ext cx="304800" cy="254000"/>
          </a:xfrm>
          <a:prstGeom prst="ellipse">
            <a:avLst/>
          </a:prstGeom>
          <a:solidFill>
            <a:srgbClr val="BDFC8E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137F76-9B26-4712-9067-02F80E4F4943}"/>
              </a:ext>
            </a:extLst>
          </p:cNvPr>
          <p:cNvCxnSpPr>
            <a:cxnSpLocks/>
          </p:cNvCxnSpPr>
          <p:nvPr/>
        </p:nvCxnSpPr>
        <p:spPr>
          <a:xfrm flipV="1">
            <a:off x="1824249" y="5062130"/>
            <a:ext cx="260515" cy="115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1D5181-2140-4302-B8C7-23A1B3522CE2}"/>
              </a:ext>
            </a:extLst>
          </p:cNvPr>
          <p:cNvCxnSpPr>
            <a:cxnSpLocks/>
          </p:cNvCxnSpPr>
          <p:nvPr/>
        </p:nvCxnSpPr>
        <p:spPr>
          <a:xfrm>
            <a:off x="94555" y="5062515"/>
            <a:ext cx="165574" cy="1073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839F29A1-18FC-4B62-89A7-5EFDF5384841}"/>
              </a:ext>
            </a:extLst>
          </p:cNvPr>
          <p:cNvSpPr/>
          <p:nvPr/>
        </p:nvSpPr>
        <p:spPr>
          <a:xfrm>
            <a:off x="2048375" y="4940880"/>
            <a:ext cx="304800" cy="254000"/>
          </a:xfrm>
          <a:prstGeom prst="ellipse">
            <a:avLst/>
          </a:prstGeom>
          <a:solidFill>
            <a:srgbClr val="BDFC8E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656DD0D-44D7-4F16-9004-E3FAF6928D46}"/>
              </a:ext>
            </a:extLst>
          </p:cNvPr>
          <p:cNvCxnSpPr>
            <a:cxnSpLocks/>
          </p:cNvCxnSpPr>
          <p:nvPr/>
        </p:nvCxnSpPr>
        <p:spPr>
          <a:xfrm>
            <a:off x="564929" y="5066063"/>
            <a:ext cx="256565" cy="3634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5673CB-B614-4727-868E-FA0C9A3A8BD3}"/>
              </a:ext>
            </a:extLst>
          </p:cNvPr>
          <p:cNvCxnSpPr>
            <a:cxnSpLocks/>
          </p:cNvCxnSpPr>
          <p:nvPr/>
        </p:nvCxnSpPr>
        <p:spPr>
          <a:xfrm>
            <a:off x="7709547" y="5062720"/>
            <a:ext cx="671966" cy="1032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58700DF-F230-4DF9-86D6-743EAE9F7760}"/>
              </a:ext>
            </a:extLst>
          </p:cNvPr>
          <p:cNvSpPr/>
          <p:nvPr/>
        </p:nvSpPr>
        <p:spPr>
          <a:xfrm>
            <a:off x="8381513" y="4940880"/>
            <a:ext cx="304800" cy="254000"/>
          </a:xfrm>
          <a:prstGeom prst="ellipse">
            <a:avLst/>
          </a:prstGeom>
          <a:solidFill>
            <a:srgbClr val="BDFC8E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333">
            <a:extLst>
              <a:ext uri="{FF2B5EF4-FFF2-40B4-BE49-F238E27FC236}">
                <a16:creationId xmlns:a16="http://schemas.microsoft.com/office/drawing/2014/main" id="{88584C74-B46B-4188-8986-8F6554947EBD}"/>
              </a:ext>
            </a:extLst>
          </p:cNvPr>
          <p:cNvCxnSpPr>
            <a:cxnSpLocks/>
            <a:stCxn id="5" idx="0"/>
            <a:endCxn id="40" idx="1"/>
          </p:cNvCxnSpPr>
          <p:nvPr/>
        </p:nvCxnSpPr>
        <p:spPr>
          <a:xfrm rot="5400000" flipH="1" flipV="1">
            <a:off x="-1206582" y="2912805"/>
            <a:ext cx="3647187" cy="408965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B7B4151-2494-4494-8FBF-3D5CB088CA91}"/>
              </a:ext>
            </a:extLst>
          </p:cNvPr>
          <p:cNvCxnSpPr>
            <a:cxnSpLocks/>
            <a:stCxn id="24" idx="3"/>
            <a:endCxn id="335" idx="0"/>
          </p:cNvCxnSpPr>
          <p:nvPr/>
        </p:nvCxnSpPr>
        <p:spPr>
          <a:xfrm>
            <a:off x="7870985" y="848982"/>
            <a:ext cx="313086" cy="317711"/>
          </a:xfrm>
          <a:prstGeom prst="straightConnector1">
            <a:avLst/>
          </a:prstGeom>
          <a:ln w="19050">
            <a:solidFill>
              <a:srgbClr val="E46C0A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147">
            <a:extLst>
              <a:ext uri="{FF2B5EF4-FFF2-40B4-BE49-F238E27FC236}">
                <a16:creationId xmlns:a16="http://schemas.microsoft.com/office/drawing/2014/main" id="{CE0911CF-6D5E-465D-81EF-C5918C3DF9BB}"/>
              </a:ext>
            </a:extLst>
          </p:cNvPr>
          <p:cNvSpPr/>
          <p:nvPr/>
        </p:nvSpPr>
        <p:spPr>
          <a:xfrm>
            <a:off x="6445978" y="630733"/>
            <a:ext cx="1425007" cy="436498"/>
          </a:xfrm>
          <a:prstGeom prst="roundRect">
            <a:avLst/>
          </a:prstGeom>
          <a:solidFill>
            <a:srgbClr val="FAC090"/>
          </a:solidFill>
          <a:ln>
            <a:solidFill>
              <a:srgbClr val="E46C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app-</a:t>
            </a:r>
            <a:r>
              <a:rPr lang="en-US" sz="1200" dirty="0" err="1">
                <a:solidFill>
                  <a:schemeClr val="tx1"/>
                </a:solidFill>
              </a:rPr>
              <a:t>trilinos</a:t>
            </a:r>
            <a:r>
              <a:rPr lang="en-US" sz="1200" dirty="0">
                <a:solidFill>
                  <a:schemeClr val="tx1"/>
                </a:solidFill>
              </a:rPr>
              <a:t>-repo/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master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E336992-5B0E-4B21-A67B-C69AD4E00751}"/>
              </a:ext>
            </a:extLst>
          </p:cNvPr>
          <p:cNvCxnSpPr>
            <a:cxnSpLocks/>
            <a:stCxn id="27" idx="0"/>
            <a:endCxn id="15" idx="4"/>
          </p:cNvCxnSpPr>
          <p:nvPr/>
        </p:nvCxnSpPr>
        <p:spPr>
          <a:xfrm flipV="1">
            <a:off x="8428577" y="5194880"/>
            <a:ext cx="105336" cy="162608"/>
          </a:xfrm>
          <a:prstGeom prst="straightConnector1">
            <a:avLst/>
          </a:prstGeom>
          <a:ln w="19050">
            <a:solidFill>
              <a:srgbClr val="E46C0A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147">
            <a:extLst>
              <a:ext uri="{FF2B5EF4-FFF2-40B4-BE49-F238E27FC236}">
                <a16:creationId xmlns:a16="http://schemas.microsoft.com/office/drawing/2014/main" id="{E3475B71-2245-41A4-8F57-648B62A2F347}"/>
              </a:ext>
            </a:extLst>
          </p:cNvPr>
          <p:cNvSpPr/>
          <p:nvPr/>
        </p:nvSpPr>
        <p:spPr>
          <a:xfrm>
            <a:off x="7795214" y="5357488"/>
            <a:ext cx="1266725" cy="436498"/>
          </a:xfrm>
          <a:prstGeom prst="roundRect">
            <a:avLst/>
          </a:prstGeom>
          <a:solidFill>
            <a:srgbClr val="FAC090"/>
          </a:solidFill>
          <a:ln>
            <a:solidFill>
              <a:srgbClr val="E46C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trilinos-github</a:t>
            </a:r>
            <a:r>
              <a:rPr lang="en-US" sz="1200" dirty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develop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3A645A8-D4CD-4FC8-AE7E-DD805D5B96CC}"/>
              </a:ext>
            </a:extLst>
          </p:cNvPr>
          <p:cNvGrpSpPr/>
          <p:nvPr/>
        </p:nvGrpSpPr>
        <p:grpSpPr>
          <a:xfrm>
            <a:off x="819054" y="4963106"/>
            <a:ext cx="84699" cy="209548"/>
            <a:chOff x="1538499" y="2796998"/>
            <a:chExt cx="84699" cy="209548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FB5798B-07E6-473E-B8DE-0B17D5BECEE5}"/>
                </a:ext>
              </a:extLst>
            </p:cNvPr>
            <p:cNvCxnSpPr/>
            <p:nvPr/>
          </p:nvCxnSpPr>
          <p:spPr>
            <a:xfrm>
              <a:off x="1538499" y="2801379"/>
              <a:ext cx="0" cy="20078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8459F19-63C0-4F88-BAB8-C62FC0FF26DC}"/>
                </a:ext>
              </a:extLst>
            </p:cNvPr>
            <p:cNvCxnSpPr/>
            <p:nvPr/>
          </p:nvCxnSpPr>
          <p:spPr>
            <a:xfrm>
              <a:off x="1614815" y="2801379"/>
              <a:ext cx="0" cy="20078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67CCAC7-5C2A-4B28-AB5E-F1943991F9EF}"/>
                </a:ext>
              </a:extLst>
            </p:cNvPr>
            <p:cNvSpPr/>
            <p:nvPr/>
          </p:nvSpPr>
          <p:spPr>
            <a:xfrm>
              <a:off x="1540939" y="2796998"/>
              <a:ext cx="82259" cy="2095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1ABE50C-CD95-46A8-AB45-B619C86E6E2B}"/>
              </a:ext>
            </a:extLst>
          </p:cNvPr>
          <p:cNvGrpSpPr/>
          <p:nvPr/>
        </p:nvGrpSpPr>
        <p:grpSpPr>
          <a:xfrm>
            <a:off x="819054" y="1188919"/>
            <a:ext cx="84699" cy="209548"/>
            <a:chOff x="1538499" y="2796998"/>
            <a:chExt cx="84699" cy="209548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AB5CCDE-0E67-4B9F-861D-F1A2F1100082}"/>
                </a:ext>
              </a:extLst>
            </p:cNvPr>
            <p:cNvCxnSpPr/>
            <p:nvPr/>
          </p:nvCxnSpPr>
          <p:spPr>
            <a:xfrm>
              <a:off x="1538499" y="2801379"/>
              <a:ext cx="0" cy="20078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3C02A86-0C8E-4B44-BD87-B83E70B9DBA3}"/>
                </a:ext>
              </a:extLst>
            </p:cNvPr>
            <p:cNvCxnSpPr/>
            <p:nvPr/>
          </p:nvCxnSpPr>
          <p:spPr>
            <a:xfrm>
              <a:off x="1614815" y="2801379"/>
              <a:ext cx="0" cy="20078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200D052-B299-474A-9937-B61DA9AA3169}"/>
                </a:ext>
              </a:extLst>
            </p:cNvPr>
            <p:cNvSpPr/>
            <p:nvPr/>
          </p:nvSpPr>
          <p:spPr>
            <a:xfrm>
              <a:off x="1540939" y="2796998"/>
              <a:ext cx="82259" cy="2095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Oval 40">
            <a:extLst>
              <a:ext uri="{FF2B5EF4-FFF2-40B4-BE49-F238E27FC236}">
                <a16:creationId xmlns:a16="http://schemas.microsoft.com/office/drawing/2014/main" id="{1EF97679-3C14-487C-9AC9-4708A0358DFD}"/>
              </a:ext>
            </a:extLst>
          </p:cNvPr>
          <p:cNvSpPr/>
          <p:nvPr/>
        </p:nvSpPr>
        <p:spPr>
          <a:xfrm>
            <a:off x="1019076" y="4940880"/>
            <a:ext cx="304800" cy="254000"/>
          </a:xfrm>
          <a:prstGeom prst="ellipse">
            <a:avLst/>
          </a:prstGeom>
          <a:solidFill>
            <a:srgbClr val="BDFC8E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831B322-7C79-42F6-AFA4-4D077D39CBD0}"/>
              </a:ext>
            </a:extLst>
          </p:cNvPr>
          <p:cNvCxnSpPr>
            <a:cxnSpLocks/>
          </p:cNvCxnSpPr>
          <p:nvPr/>
        </p:nvCxnSpPr>
        <p:spPr>
          <a:xfrm>
            <a:off x="903753" y="5067880"/>
            <a:ext cx="115323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CB6551D5-DA3E-49E9-9960-D44561831366}"/>
              </a:ext>
            </a:extLst>
          </p:cNvPr>
          <p:cNvSpPr/>
          <p:nvPr/>
        </p:nvSpPr>
        <p:spPr>
          <a:xfrm>
            <a:off x="1059611" y="1166693"/>
            <a:ext cx="304800" cy="254000"/>
          </a:xfrm>
          <a:prstGeom prst="ellipse">
            <a:avLst/>
          </a:prstGeom>
          <a:solidFill>
            <a:srgbClr val="BDFC8E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B57B7FB-211B-4910-AAA9-6DC677A7D6D0}"/>
              </a:ext>
            </a:extLst>
          </p:cNvPr>
          <p:cNvCxnSpPr>
            <a:cxnSpLocks/>
          </p:cNvCxnSpPr>
          <p:nvPr/>
        </p:nvCxnSpPr>
        <p:spPr>
          <a:xfrm>
            <a:off x="1364411" y="1290645"/>
            <a:ext cx="377579" cy="60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AC41C5B-456C-4341-9F6B-54FFA54A6626}"/>
              </a:ext>
            </a:extLst>
          </p:cNvPr>
          <p:cNvCxnSpPr>
            <a:cxnSpLocks/>
            <a:stCxn id="40" idx="3"/>
            <a:endCxn id="44" idx="2"/>
          </p:cNvCxnSpPr>
          <p:nvPr/>
        </p:nvCxnSpPr>
        <p:spPr>
          <a:xfrm>
            <a:off x="903753" y="1293693"/>
            <a:ext cx="15585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3399680-0060-456C-BB0A-6FC71551C679}"/>
              </a:ext>
            </a:extLst>
          </p:cNvPr>
          <p:cNvCxnSpPr>
            <a:cxnSpLocks/>
            <a:stCxn id="41" idx="0"/>
            <a:endCxn id="44" idx="4"/>
          </p:cNvCxnSpPr>
          <p:nvPr/>
        </p:nvCxnSpPr>
        <p:spPr>
          <a:xfrm flipV="1">
            <a:off x="1171476" y="1420693"/>
            <a:ext cx="40535" cy="35201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16EF67DA-3696-4C68-8442-E8EBDC647305}"/>
              </a:ext>
            </a:extLst>
          </p:cNvPr>
          <p:cNvSpPr/>
          <p:nvPr/>
        </p:nvSpPr>
        <p:spPr>
          <a:xfrm>
            <a:off x="2192848" y="2542218"/>
            <a:ext cx="304800" cy="254000"/>
          </a:xfrm>
          <a:prstGeom prst="ellipse">
            <a:avLst/>
          </a:prstGeom>
          <a:solidFill>
            <a:srgbClr val="BDFC8E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1D8265A-578A-441A-AB8A-5F7220F64ECE}"/>
              </a:ext>
            </a:extLst>
          </p:cNvPr>
          <p:cNvCxnSpPr>
            <a:cxnSpLocks/>
            <a:stCxn id="8" idx="0"/>
            <a:endCxn id="92" idx="4"/>
          </p:cNvCxnSpPr>
          <p:nvPr/>
        </p:nvCxnSpPr>
        <p:spPr>
          <a:xfrm flipV="1">
            <a:off x="2200775" y="2796218"/>
            <a:ext cx="144473" cy="21446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B86A7E95-4D3B-4FFC-BDD4-DC2E3BB41632}"/>
              </a:ext>
            </a:extLst>
          </p:cNvPr>
          <p:cNvSpPr/>
          <p:nvPr/>
        </p:nvSpPr>
        <p:spPr>
          <a:xfrm>
            <a:off x="3066126" y="2542218"/>
            <a:ext cx="304800" cy="254000"/>
          </a:xfrm>
          <a:prstGeom prst="ellipse">
            <a:avLst/>
          </a:prstGeom>
          <a:solidFill>
            <a:srgbClr val="BDFC8E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C1A28D7-36AE-46D7-BD1C-07C2902F3C16}"/>
              </a:ext>
            </a:extLst>
          </p:cNvPr>
          <p:cNvCxnSpPr>
            <a:cxnSpLocks/>
            <a:stCxn id="124" idx="3"/>
            <a:endCxn id="98" idx="2"/>
          </p:cNvCxnSpPr>
          <p:nvPr/>
        </p:nvCxnSpPr>
        <p:spPr>
          <a:xfrm>
            <a:off x="2797752" y="2669218"/>
            <a:ext cx="26837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6549171D-0523-4851-9B30-FE984DF53C5C}"/>
              </a:ext>
            </a:extLst>
          </p:cNvPr>
          <p:cNvSpPr/>
          <p:nvPr/>
        </p:nvSpPr>
        <p:spPr>
          <a:xfrm>
            <a:off x="4258234" y="4940880"/>
            <a:ext cx="304800" cy="254000"/>
          </a:xfrm>
          <a:prstGeom prst="ellipse">
            <a:avLst/>
          </a:prstGeom>
          <a:solidFill>
            <a:srgbClr val="BDFC8E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27C48EA4-F799-465C-A461-3F77DB19B2A6}"/>
              </a:ext>
            </a:extLst>
          </p:cNvPr>
          <p:cNvSpPr/>
          <p:nvPr/>
        </p:nvSpPr>
        <p:spPr>
          <a:xfrm>
            <a:off x="3811697" y="2542218"/>
            <a:ext cx="304800" cy="254000"/>
          </a:xfrm>
          <a:prstGeom prst="ellipse">
            <a:avLst/>
          </a:prstGeom>
          <a:solidFill>
            <a:srgbClr val="BDFC8E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8F6B2ED0-9E41-4B84-ADCA-1EBE05CEAD24}"/>
              </a:ext>
            </a:extLst>
          </p:cNvPr>
          <p:cNvCxnSpPr>
            <a:cxnSpLocks/>
          </p:cNvCxnSpPr>
          <p:nvPr/>
        </p:nvCxnSpPr>
        <p:spPr>
          <a:xfrm>
            <a:off x="3370926" y="2669218"/>
            <a:ext cx="44077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DDB06BD-C8D0-42D4-A1F6-79B916985869}"/>
              </a:ext>
            </a:extLst>
          </p:cNvPr>
          <p:cNvCxnSpPr>
            <a:cxnSpLocks/>
            <a:stCxn id="119" idx="6"/>
            <a:endCxn id="120" idx="2"/>
          </p:cNvCxnSpPr>
          <p:nvPr/>
        </p:nvCxnSpPr>
        <p:spPr>
          <a:xfrm>
            <a:off x="3399203" y="3543842"/>
            <a:ext cx="22146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EC79A99B-39BB-4F4E-92DB-58A97C394888}"/>
              </a:ext>
            </a:extLst>
          </p:cNvPr>
          <p:cNvCxnSpPr>
            <a:cxnSpLocks/>
            <a:stCxn id="120" idx="0"/>
            <a:endCxn id="114" idx="4"/>
          </p:cNvCxnSpPr>
          <p:nvPr/>
        </p:nvCxnSpPr>
        <p:spPr>
          <a:xfrm flipV="1">
            <a:off x="3773068" y="2796218"/>
            <a:ext cx="191029" cy="6206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9BDE616-52C3-4A9A-A78F-B0E92338428F}"/>
              </a:ext>
            </a:extLst>
          </p:cNvPr>
          <p:cNvCxnSpPr>
            <a:cxnSpLocks/>
            <a:stCxn id="98" idx="4"/>
            <a:endCxn id="119" idx="0"/>
          </p:cNvCxnSpPr>
          <p:nvPr/>
        </p:nvCxnSpPr>
        <p:spPr>
          <a:xfrm>
            <a:off x="3218526" y="2796218"/>
            <a:ext cx="28277" cy="6206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FC93F9F4-775C-4719-86CA-99C937DF0508}"/>
              </a:ext>
            </a:extLst>
          </p:cNvPr>
          <p:cNvSpPr/>
          <p:nvPr/>
        </p:nvSpPr>
        <p:spPr>
          <a:xfrm>
            <a:off x="3094403" y="3416842"/>
            <a:ext cx="304800" cy="254000"/>
          </a:xfrm>
          <a:prstGeom prst="ellipse">
            <a:avLst/>
          </a:prstGeom>
          <a:solidFill>
            <a:srgbClr val="BDFC8E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578D6739-6D6D-4621-BEF9-CAA166039AD8}"/>
              </a:ext>
            </a:extLst>
          </p:cNvPr>
          <p:cNvSpPr/>
          <p:nvPr/>
        </p:nvSpPr>
        <p:spPr>
          <a:xfrm>
            <a:off x="3620668" y="3416842"/>
            <a:ext cx="304800" cy="254000"/>
          </a:xfrm>
          <a:prstGeom prst="ellipse">
            <a:avLst/>
          </a:prstGeom>
          <a:solidFill>
            <a:srgbClr val="BDFC8E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091ACBA-5A73-4439-946B-48FFC49362EB}"/>
              </a:ext>
            </a:extLst>
          </p:cNvPr>
          <p:cNvGrpSpPr/>
          <p:nvPr/>
        </p:nvGrpSpPr>
        <p:grpSpPr>
          <a:xfrm>
            <a:off x="2713053" y="2564444"/>
            <a:ext cx="84699" cy="209548"/>
            <a:chOff x="1538499" y="2796998"/>
            <a:chExt cx="84699" cy="209548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D5A5F85-A99A-4E1E-8A8B-DCA2D6C33EF9}"/>
                </a:ext>
              </a:extLst>
            </p:cNvPr>
            <p:cNvCxnSpPr/>
            <p:nvPr/>
          </p:nvCxnSpPr>
          <p:spPr>
            <a:xfrm>
              <a:off x="1538499" y="2801379"/>
              <a:ext cx="0" cy="20078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E175F46-421E-4E28-8E61-D65860A251AC}"/>
                </a:ext>
              </a:extLst>
            </p:cNvPr>
            <p:cNvCxnSpPr/>
            <p:nvPr/>
          </p:nvCxnSpPr>
          <p:spPr>
            <a:xfrm>
              <a:off x="1614815" y="2801379"/>
              <a:ext cx="0" cy="20078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69E5E2B8-E4E6-455D-B9F5-564DA96C8186}"/>
                </a:ext>
              </a:extLst>
            </p:cNvPr>
            <p:cNvSpPr/>
            <p:nvPr/>
          </p:nvSpPr>
          <p:spPr>
            <a:xfrm>
              <a:off x="1540939" y="2796998"/>
              <a:ext cx="82259" cy="2095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E6DBC0E8-46E5-4B61-A966-97B9DFAFD1DD}"/>
              </a:ext>
            </a:extLst>
          </p:cNvPr>
          <p:cNvGrpSpPr/>
          <p:nvPr/>
        </p:nvGrpSpPr>
        <p:grpSpPr>
          <a:xfrm>
            <a:off x="2676477" y="4963106"/>
            <a:ext cx="84699" cy="209548"/>
            <a:chOff x="1538499" y="2796998"/>
            <a:chExt cx="84699" cy="209548"/>
          </a:xfrm>
        </p:grpSpPr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62822766-F51B-4B32-B613-508A06C9E929}"/>
                </a:ext>
              </a:extLst>
            </p:cNvPr>
            <p:cNvCxnSpPr/>
            <p:nvPr/>
          </p:nvCxnSpPr>
          <p:spPr>
            <a:xfrm>
              <a:off x="1538499" y="2801379"/>
              <a:ext cx="0" cy="20078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8317DE2C-D848-4ED1-B9CB-812C6D6CEB7E}"/>
                </a:ext>
              </a:extLst>
            </p:cNvPr>
            <p:cNvCxnSpPr/>
            <p:nvPr/>
          </p:nvCxnSpPr>
          <p:spPr>
            <a:xfrm>
              <a:off x="1614815" y="2801379"/>
              <a:ext cx="0" cy="20078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414507A-B628-41E0-A963-704E981B8C72}"/>
                </a:ext>
              </a:extLst>
            </p:cNvPr>
            <p:cNvSpPr/>
            <p:nvPr/>
          </p:nvSpPr>
          <p:spPr>
            <a:xfrm>
              <a:off x="1540939" y="2796998"/>
              <a:ext cx="82259" cy="2095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4" name="Oval 133">
            <a:extLst>
              <a:ext uri="{FF2B5EF4-FFF2-40B4-BE49-F238E27FC236}">
                <a16:creationId xmlns:a16="http://schemas.microsoft.com/office/drawing/2014/main" id="{4B0B574C-1681-4EC3-A181-C44A4A423866}"/>
              </a:ext>
            </a:extLst>
          </p:cNvPr>
          <p:cNvSpPr/>
          <p:nvPr/>
        </p:nvSpPr>
        <p:spPr>
          <a:xfrm>
            <a:off x="2898850" y="4940880"/>
            <a:ext cx="304800" cy="254000"/>
          </a:xfrm>
          <a:prstGeom prst="ellipse">
            <a:avLst/>
          </a:prstGeom>
          <a:solidFill>
            <a:srgbClr val="BDFC8E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244C4DB-02DE-4A0A-A359-EDBFCF12E679}"/>
              </a:ext>
            </a:extLst>
          </p:cNvPr>
          <p:cNvCxnSpPr>
            <a:cxnSpLocks/>
            <a:stCxn id="134" idx="6"/>
            <a:endCxn id="136" idx="2"/>
          </p:cNvCxnSpPr>
          <p:nvPr/>
        </p:nvCxnSpPr>
        <p:spPr>
          <a:xfrm>
            <a:off x="3203650" y="5067880"/>
            <a:ext cx="4319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35">
            <a:extLst>
              <a:ext uri="{FF2B5EF4-FFF2-40B4-BE49-F238E27FC236}">
                <a16:creationId xmlns:a16="http://schemas.microsoft.com/office/drawing/2014/main" id="{C3980787-7DFB-4516-851C-C50EA2AA77AC}"/>
              </a:ext>
            </a:extLst>
          </p:cNvPr>
          <p:cNvSpPr/>
          <p:nvPr/>
        </p:nvSpPr>
        <p:spPr>
          <a:xfrm>
            <a:off x="3635590" y="4940880"/>
            <a:ext cx="304800" cy="254000"/>
          </a:xfrm>
          <a:prstGeom prst="ellipse">
            <a:avLst/>
          </a:prstGeom>
          <a:solidFill>
            <a:srgbClr val="BDFC8E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AAF87AB5-AAEC-46EB-ADB3-5B79249B111D}"/>
              </a:ext>
            </a:extLst>
          </p:cNvPr>
          <p:cNvCxnSpPr>
            <a:cxnSpLocks/>
            <a:stCxn id="141" idx="6"/>
            <a:endCxn id="142" idx="2"/>
          </p:cNvCxnSpPr>
          <p:nvPr/>
        </p:nvCxnSpPr>
        <p:spPr>
          <a:xfrm>
            <a:off x="3315451" y="5638470"/>
            <a:ext cx="21351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F1930D5C-621D-4778-AAE4-9A091416A16B}"/>
              </a:ext>
            </a:extLst>
          </p:cNvPr>
          <p:cNvCxnSpPr>
            <a:cxnSpLocks/>
            <a:stCxn id="142" idx="0"/>
            <a:endCxn id="136" idx="4"/>
          </p:cNvCxnSpPr>
          <p:nvPr/>
        </p:nvCxnSpPr>
        <p:spPr>
          <a:xfrm flipV="1">
            <a:off x="3681361" y="5194880"/>
            <a:ext cx="106629" cy="3165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B8CC076D-5401-47C7-9A76-0D4EAFB0F665}"/>
              </a:ext>
            </a:extLst>
          </p:cNvPr>
          <p:cNvCxnSpPr>
            <a:cxnSpLocks/>
            <a:stCxn id="134" idx="4"/>
            <a:endCxn id="141" idx="0"/>
          </p:cNvCxnSpPr>
          <p:nvPr/>
        </p:nvCxnSpPr>
        <p:spPr>
          <a:xfrm>
            <a:off x="3051250" y="5194880"/>
            <a:ext cx="111801" cy="31659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Oval 140">
            <a:extLst>
              <a:ext uri="{FF2B5EF4-FFF2-40B4-BE49-F238E27FC236}">
                <a16:creationId xmlns:a16="http://schemas.microsoft.com/office/drawing/2014/main" id="{953BC720-5380-4A4F-B783-B9F1197D497C}"/>
              </a:ext>
            </a:extLst>
          </p:cNvPr>
          <p:cNvSpPr/>
          <p:nvPr/>
        </p:nvSpPr>
        <p:spPr>
          <a:xfrm>
            <a:off x="3010651" y="5511470"/>
            <a:ext cx="304800" cy="254000"/>
          </a:xfrm>
          <a:prstGeom prst="ellipse">
            <a:avLst/>
          </a:prstGeom>
          <a:solidFill>
            <a:srgbClr val="BDFC8E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A27A9356-3120-4BF5-A0DC-07E07B50A839}"/>
              </a:ext>
            </a:extLst>
          </p:cNvPr>
          <p:cNvSpPr/>
          <p:nvPr/>
        </p:nvSpPr>
        <p:spPr>
          <a:xfrm>
            <a:off x="3528961" y="5511470"/>
            <a:ext cx="304800" cy="254000"/>
          </a:xfrm>
          <a:prstGeom prst="ellipse">
            <a:avLst/>
          </a:prstGeom>
          <a:solidFill>
            <a:srgbClr val="BDFC8E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7940093A-A514-443C-816C-C6DBAD5BE71F}"/>
              </a:ext>
            </a:extLst>
          </p:cNvPr>
          <p:cNvCxnSpPr>
            <a:cxnSpLocks/>
          </p:cNvCxnSpPr>
          <p:nvPr/>
        </p:nvCxnSpPr>
        <p:spPr>
          <a:xfrm>
            <a:off x="2761176" y="5067880"/>
            <a:ext cx="13767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74C71BF8-6DB1-4157-9A3E-B14AC1054599}"/>
              </a:ext>
            </a:extLst>
          </p:cNvPr>
          <p:cNvCxnSpPr>
            <a:cxnSpLocks/>
          </p:cNvCxnSpPr>
          <p:nvPr/>
        </p:nvCxnSpPr>
        <p:spPr>
          <a:xfrm>
            <a:off x="2353175" y="5067880"/>
            <a:ext cx="32574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270CC387-9FE9-4868-8A0A-F09BDCAC2C04}"/>
              </a:ext>
            </a:extLst>
          </p:cNvPr>
          <p:cNvCxnSpPr>
            <a:cxnSpLocks/>
            <a:stCxn id="120" idx="4"/>
            <a:endCxn id="112" idx="1"/>
          </p:cNvCxnSpPr>
          <p:nvPr/>
        </p:nvCxnSpPr>
        <p:spPr>
          <a:xfrm>
            <a:off x="3773068" y="3670842"/>
            <a:ext cx="529803" cy="13072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7C0C2EDE-DC8D-42AA-92E8-71FD06145E2D}"/>
              </a:ext>
            </a:extLst>
          </p:cNvPr>
          <p:cNvCxnSpPr>
            <a:cxnSpLocks/>
          </p:cNvCxnSpPr>
          <p:nvPr/>
        </p:nvCxnSpPr>
        <p:spPr>
          <a:xfrm>
            <a:off x="3940390" y="5067880"/>
            <a:ext cx="31784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D01F9BAA-7611-4E30-BA63-AC605A0F1A50}"/>
              </a:ext>
            </a:extLst>
          </p:cNvPr>
          <p:cNvSpPr/>
          <p:nvPr/>
        </p:nvSpPr>
        <p:spPr>
          <a:xfrm>
            <a:off x="3930248" y="5575737"/>
            <a:ext cx="145901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n-US" sz="900" b="1" dirty="0">
                <a:solidFill>
                  <a:srgbClr val="FF0000"/>
                </a:solidFill>
              </a:rPr>
              <a:t>Adds new ATDM Trilinos and APP failures on ‘develop’?</a:t>
            </a:r>
            <a:endParaRPr lang="en-US" altLang="en-US" sz="900" dirty="0">
              <a:solidFill>
                <a:srgbClr val="FF0000"/>
              </a:solidFill>
            </a:endParaRP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C3B84E2A-2729-4EB1-A38F-31C956B94380}"/>
              </a:ext>
            </a:extLst>
          </p:cNvPr>
          <p:cNvCxnSpPr>
            <a:cxnSpLocks/>
            <a:stCxn id="158" idx="0"/>
            <a:endCxn id="136" idx="5"/>
          </p:cNvCxnSpPr>
          <p:nvPr/>
        </p:nvCxnSpPr>
        <p:spPr>
          <a:xfrm flipH="1" flipV="1">
            <a:off x="3895753" y="5157683"/>
            <a:ext cx="764002" cy="418054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6E60D907-96AE-482D-BD1B-C6B3A9D21F01}"/>
              </a:ext>
            </a:extLst>
          </p:cNvPr>
          <p:cNvSpPr/>
          <p:nvPr/>
        </p:nvSpPr>
        <p:spPr>
          <a:xfrm>
            <a:off x="1530453" y="1761812"/>
            <a:ext cx="151497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n-US" sz="900" b="1" dirty="0">
                <a:solidFill>
                  <a:srgbClr val="0070C0"/>
                </a:solidFill>
              </a:rPr>
              <a:t>Must create bug-fix branch off of ‘</a:t>
            </a:r>
            <a:r>
              <a:rPr lang="en-US" altLang="en-US" sz="900" b="1" dirty="0" err="1">
                <a:solidFill>
                  <a:srgbClr val="0070C0"/>
                </a:solidFill>
              </a:rPr>
              <a:t>atdm</a:t>
            </a:r>
            <a:r>
              <a:rPr lang="en-US" altLang="en-US" sz="900" b="1" dirty="0">
                <a:solidFill>
                  <a:srgbClr val="0070C0"/>
                </a:solidFill>
              </a:rPr>
              <a:t>-release’ NOT ‘develop’</a:t>
            </a:r>
            <a:endParaRPr lang="en-US" altLang="en-US" sz="900" dirty="0">
              <a:solidFill>
                <a:srgbClr val="0070C0"/>
              </a:solidFill>
            </a:endParaRP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0B1A8403-509E-4E3F-B24D-ABADAD319534}"/>
              </a:ext>
            </a:extLst>
          </p:cNvPr>
          <p:cNvCxnSpPr>
            <a:cxnSpLocks/>
            <a:stCxn id="160" idx="2"/>
            <a:endCxn id="98" idx="0"/>
          </p:cNvCxnSpPr>
          <p:nvPr/>
        </p:nvCxnSpPr>
        <p:spPr>
          <a:xfrm>
            <a:off x="2287943" y="2269643"/>
            <a:ext cx="930583" cy="272575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BA4641B-4349-4364-9BAF-0225135D5BCB}"/>
              </a:ext>
            </a:extLst>
          </p:cNvPr>
          <p:cNvSpPr/>
          <p:nvPr/>
        </p:nvSpPr>
        <p:spPr>
          <a:xfrm>
            <a:off x="3003788" y="1678408"/>
            <a:ext cx="133437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n-US" sz="900" b="1" dirty="0">
                <a:solidFill>
                  <a:srgbClr val="008A3E"/>
                </a:solidFill>
              </a:rPr>
              <a:t>Fixes failures on ‘</a:t>
            </a:r>
            <a:r>
              <a:rPr lang="en-US" altLang="en-US" sz="900" b="1" dirty="0" err="1">
                <a:solidFill>
                  <a:srgbClr val="008A3E"/>
                </a:solidFill>
              </a:rPr>
              <a:t>atdm</a:t>
            </a:r>
            <a:r>
              <a:rPr lang="en-US" altLang="en-US" sz="900" b="1" dirty="0">
                <a:solidFill>
                  <a:srgbClr val="008A3E"/>
                </a:solidFill>
              </a:rPr>
              <a:t>-release’ and ‘develop’</a:t>
            </a:r>
            <a:endParaRPr lang="en-US" altLang="en-US" sz="900" dirty="0">
              <a:solidFill>
                <a:srgbClr val="008A3E"/>
              </a:solidFill>
            </a:endParaRPr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29976A5E-3AEE-435C-81CB-0ECF7EBFB409}"/>
              </a:ext>
            </a:extLst>
          </p:cNvPr>
          <p:cNvSpPr/>
          <p:nvPr/>
        </p:nvSpPr>
        <p:spPr>
          <a:xfrm>
            <a:off x="4425534" y="2542218"/>
            <a:ext cx="304800" cy="254000"/>
          </a:xfrm>
          <a:prstGeom prst="ellipse">
            <a:avLst/>
          </a:prstGeom>
          <a:solidFill>
            <a:srgbClr val="BDFC8E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126351C1-1B4B-48DD-9D5E-2B26E5FC4150}"/>
              </a:ext>
            </a:extLst>
          </p:cNvPr>
          <p:cNvSpPr/>
          <p:nvPr/>
        </p:nvSpPr>
        <p:spPr>
          <a:xfrm>
            <a:off x="5035134" y="2542218"/>
            <a:ext cx="304800" cy="254000"/>
          </a:xfrm>
          <a:prstGeom prst="ellipse">
            <a:avLst/>
          </a:prstGeom>
          <a:solidFill>
            <a:srgbClr val="BDFC8E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72BDC944-9AFD-4C5E-AC0D-31F9E759AEEA}"/>
              </a:ext>
            </a:extLst>
          </p:cNvPr>
          <p:cNvCxnSpPr>
            <a:cxnSpLocks/>
          </p:cNvCxnSpPr>
          <p:nvPr/>
        </p:nvCxnSpPr>
        <p:spPr>
          <a:xfrm>
            <a:off x="4730334" y="2669218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C10FE9CE-7057-463C-ACF4-714A037C99FD}"/>
              </a:ext>
            </a:extLst>
          </p:cNvPr>
          <p:cNvCxnSpPr>
            <a:cxnSpLocks/>
            <a:stCxn id="169" idx="6"/>
            <a:endCxn id="170" idx="2"/>
          </p:cNvCxnSpPr>
          <p:nvPr/>
        </p:nvCxnSpPr>
        <p:spPr>
          <a:xfrm>
            <a:off x="4722035" y="3549938"/>
            <a:ext cx="21351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CBB6330-7CB1-4CD8-AE00-CA8182D20EBD}"/>
              </a:ext>
            </a:extLst>
          </p:cNvPr>
          <p:cNvCxnSpPr>
            <a:cxnSpLocks/>
            <a:stCxn id="170" idx="0"/>
            <a:endCxn id="164" idx="4"/>
          </p:cNvCxnSpPr>
          <p:nvPr/>
        </p:nvCxnSpPr>
        <p:spPr>
          <a:xfrm flipV="1">
            <a:off x="5087945" y="2796218"/>
            <a:ext cx="99589" cy="6267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A620AA22-DF25-400A-9C00-9C91B7E7C7CC}"/>
              </a:ext>
            </a:extLst>
          </p:cNvPr>
          <p:cNvCxnSpPr>
            <a:cxnSpLocks/>
            <a:stCxn id="163" idx="4"/>
            <a:endCxn id="169" idx="0"/>
          </p:cNvCxnSpPr>
          <p:nvPr/>
        </p:nvCxnSpPr>
        <p:spPr>
          <a:xfrm flipH="1">
            <a:off x="4569635" y="2796218"/>
            <a:ext cx="8299" cy="6267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Oval 168">
            <a:extLst>
              <a:ext uri="{FF2B5EF4-FFF2-40B4-BE49-F238E27FC236}">
                <a16:creationId xmlns:a16="http://schemas.microsoft.com/office/drawing/2014/main" id="{F5D10A13-A92C-4628-B894-A59FD13AA1F3}"/>
              </a:ext>
            </a:extLst>
          </p:cNvPr>
          <p:cNvSpPr/>
          <p:nvPr/>
        </p:nvSpPr>
        <p:spPr>
          <a:xfrm>
            <a:off x="4417235" y="3422938"/>
            <a:ext cx="304800" cy="254000"/>
          </a:xfrm>
          <a:prstGeom prst="ellipse">
            <a:avLst/>
          </a:prstGeom>
          <a:solidFill>
            <a:srgbClr val="BDFC8E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3C33401E-CAE2-433F-8F9D-A7D7B7B83869}"/>
              </a:ext>
            </a:extLst>
          </p:cNvPr>
          <p:cNvSpPr/>
          <p:nvPr/>
        </p:nvSpPr>
        <p:spPr>
          <a:xfrm>
            <a:off x="4935545" y="3422938"/>
            <a:ext cx="304800" cy="254000"/>
          </a:xfrm>
          <a:prstGeom prst="ellipse">
            <a:avLst/>
          </a:prstGeom>
          <a:solidFill>
            <a:srgbClr val="BDFC8E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806FEF92-5476-4038-BEBE-12916452D912}"/>
              </a:ext>
            </a:extLst>
          </p:cNvPr>
          <p:cNvCxnSpPr>
            <a:cxnSpLocks/>
          </p:cNvCxnSpPr>
          <p:nvPr/>
        </p:nvCxnSpPr>
        <p:spPr>
          <a:xfrm>
            <a:off x="2497648" y="2669218"/>
            <a:ext cx="21784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2A9FB952-50B7-4D24-84FF-87E9F19CF2C0}"/>
              </a:ext>
            </a:extLst>
          </p:cNvPr>
          <p:cNvCxnSpPr>
            <a:cxnSpLocks/>
          </p:cNvCxnSpPr>
          <p:nvPr/>
        </p:nvCxnSpPr>
        <p:spPr>
          <a:xfrm>
            <a:off x="4116497" y="2669218"/>
            <a:ext cx="30903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1DE763DB-D230-4075-A6BA-1A1424193253}"/>
              </a:ext>
            </a:extLst>
          </p:cNvPr>
          <p:cNvCxnSpPr>
            <a:cxnSpLocks/>
            <a:stCxn id="162" idx="2"/>
            <a:endCxn id="114" idx="0"/>
          </p:cNvCxnSpPr>
          <p:nvPr/>
        </p:nvCxnSpPr>
        <p:spPr>
          <a:xfrm>
            <a:off x="3670975" y="2186239"/>
            <a:ext cx="293122" cy="355979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FACDBD81-BDB6-421F-A9B0-202C6277103A}"/>
              </a:ext>
            </a:extLst>
          </p:cNvPr>
          <p:cNvCxnSpPr>
            <a:cxnSpLocks/>
            <a:stCxn id="162" idx="2"/>
            <a:endCxn id="164" idx="1"/>
          </p:cNvCxnSpPr>
          <p:nvPr/>
        </p:nvCxnSpPr>
        <p:spPr>
          <a:xfrm>
            <a:off x="3670975" y="2186239"/>
            <a:ext cx="1408796" cy="393176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Oval 194">
            <a:extLst>
              <a:ext uri="{FF2B5EF4-FFF2-40B4-BE49-F238E27FC236}">
                <a16:creationId xmlns:a16="http://schemas.microsoft.com/office/drawing/2014/main" id="{9D14A396-A0B4-474A-AE0B-AD7CD1052879}"/>
              </a:ext>
            </a:extLst>
          </p:cNvPr>
          <p:cNvSpPr/>
          <p:nvPr/>
        </p:nvSpPr>
        <p:spPr>
          <a:xfrm>
            <a:off x="4750120" y="4940880"/>
            <a:ext cx="304800" cy="254000"/>
          </a:xfrm>
          <a:prstGeom prst="ellipse">
            <a:avLst/>
          </a:prstGeom>
          <a:solidFill>
            <a:srgbClr val="BDFC8E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4458CCE4-4937-43DF-BF19-31B3F9E5F2B0}"/>
              </a:ext>
            </a:extLst>
          </p:cNvPr>
          <p:cNvCxnSpPr>
            <a:cxnSpLocks/>
          </p:cNvCxnSpPr>
          <p:nvPr/>
        </p:nvCxnSpPr>
        <p:spPr>
          <a:xfrm>
            <a:off x="4563034" y="5067880"/>
            <a:ext cx="18708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Oval 200">
            <a:extLst>
              <a:ext uri="{FF2B5EF4-FFF2-40B4-BE49-F238E27FC236}">
                <a16:creationId xmlns:a16="http://schemas.microsoft.com/office/drawing/2014/main" id="{1D03D15E-50D0-41E1-A192-0B8E982A71BF}"/>
              </a:ext>
            </a:extLst>
          </p:cNvPr>
          <p:cNvSpPr/>
          <p:nvPr/>
        </p:nvSpPr>
        <p:spPr>
          <a:xfrm>
            <a:off x="5222560" y="4940880"/>
            <a:ext cx="304800" cy="254000"/>
          </a:xfrm>
          <a:prstGeom prst="ellipse">
            <a:avLst/>
          </a:prstGeom>
          <a:solidFill>
            <a:srgbClr val="BDFC8E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80000401-8A97-45D2-B5A9-4BB16C53B853}"/>
              </a:ext>
            </a:extLst>
          </p:cNvPr>
          <p:cNvCxnSpPr>
            <a:cxnSpLocks/>
          </p:cNvCxnSpPr>
          <p:nvPr/>
        </p:nvCxnSpPr>
        <p:spPr>
          <a:xfrm>
            <a:off x="5054920" y="5067880"/>
            <a:ext cx="1676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2E8A48D0-3929-42AE-8842-9067CE6F6DD8}"/>
              </a:ext>
            </a:extLst>
          </p:cNvPr>
          <p:cNvCxnSpPr>
            <a:cxnSpLocks/>
            <a:stCxn id="170" idx="4"/>
            <a:endCxn id="201" idx="0"/>
          </p:cNvCxnSpPr>
          <p:nvPr/>
        </p:nvCxnSpPr>
        <p:spPr>
          <a:xfrm>
            <a:off x="5087945" y="3676938"/>
            <a:ext cx="287015" cy="12639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48E5F12A-AF46-4F17-B8BB-32D7ACAA6811}"/>
              </a:ext>
            </a:extLst>
          </p:cNvPr>
          <p:cNvSpPr/>
          <p:nvPr/>
        </p:nvSpPr>
        <p:spPr>
          <a:xfrm>
            <a:off x="4168314" y="3950186"/>
            <a:ext cx="919632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n-US" sz="900" b="1" dirty="0">
                <a:solidFill>
                  <a:srgbClr val="0070C0"/>
                </a:solidFill>
              </a:rPr>
              <a:t>Must create 2 PRs per bug-fix branch!</a:t>
            </a:r>
            <a:endParaRPr lang="en-US" altLang="en-US" sz="900" dirty="0">
              <a:solidFill>
                <a:srgbClr val="0070C0"/>
              </a:solidFill>
            </a:endParaRP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FEE4BCD7-3CED-4820-B4FE-E3FED35553D9}"/>
              </a:ext>
            </a:extLst>
          </p:cNvPr>
          <p:cNvCxnSpPr>
            <a:cxnSpLocks/>
            <a:endCxn id="114" idx="5"/>
          </p:cNvCxnSpPr>
          <p:nvPr/>
        </p:nvCxnSpPr>
        <p:spPr>
          <a:xfrm flipH="1" flipV="1">
            <a:off x="4071860" y="2759021"/>
            <a:ext cx="308498" cy="1191166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85EED1CA-FD89-4390-BEDC-D0E5DE727A8F}"/>
              </a:ext>
            </a:extLst>
          </p:cNvPr>
          <p:cNvCxnSpPr>
            <a:cxnSpLocks/>
            <a:stCxn id="208" idx="2"/>
            <a:endCxn id="112" idx="0"/>
          </p:cNvCxnSpPr>
          <p:nvPr/>
        </p:nvCxnSpPr>
        <p:spPr>
          <a:xfrm flipH="1">
            <a:off x="4410634" y="4458017"/>
            <a:ext cx="217496" cy="482863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Oval 215">
            <a:extLst>
              <a:ext uri="{FF2B5EF4-FFF2-40B4-BE49-F238E27FC236}">
                <a16:creationId xmlns:a16="http://schemas.microsoft.com/office/drawing/2014/main" id="{03E532AB-76E7-428E-AAE7-60BD797E2397}"/>
              </a:ext>
            </a:extLst>
          </p:cNvPr>
          <p:cNvSpPr/>
          <p:nvPr/>
        </p:nvSpPr>
        <p:spPr>
          <a:xfrm>
            <a:off x="5663022" y="2542218"/>
            <a:ext cx="304800" cy="254000"/>
          </a:xfrm>
          <a:prstGeom prst="ellipse">
            <a:avLst/>
          </a:prstGeom>
          <a:solidFill>
            <a:srgbClr val="BDFC8E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24F85671-87CB-48B5-91D5-3C2CB19AD4DB}"/>
              </a:ext>
            </a:extLst>
          </p:cNvPr>
          <p:cNvCxnSpPr>
            <a:cxnSpLocks/>
            <a:stCxn id="158" idx="0"/>
            <a:endCxn id="195" idx="4"/>
          </p:cNvCxnSpPr>
          <p:nvPr/>
        </p:nvCxnSpPr>
        <p:spPr>
          <a:xfrm flipV="1">
            <a:off x="4659755" y="5194880"/>
            <a:ext cx="242765" cy="380857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Rectangle 222">
            <a:extLst>
              <a:ext uri="{FF2B5EF4-FFF2-40B4-BE49-F238E27FC236}">
                <a16:creationId xmlns:a16="http://schemas.microsoft.com/office/drawing/2014/main" id="{6831492C-836F-49D5-94A4-39165C007605}"/>
              </a:ext>
            </a:extLst>
          </p:cNvPr>
          <p:cNvSpPr/>
          <p:nvPr/>
        </p:nvSpPr>
        <p:spPr>
          <a:xfrm>
            <a:off x="5959263" y="1728921"/>
            <a:ext cx="13343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n-US" sz="900" b="1" dirty="0">
                <a:solidFill>
                  <a:srgbClr val="008A3E"/>
                </a:solidFill>
              </a:rPr>
              <a:t>Fixes ATDM Trilinos and APP test suites!</a:t>
            </a:r>
            <a:endParaRPr lang="en-US" altLang="en-US" sz="900" dirty="0">
              <a:solidFill>
                <a:srgbClr val="008A3E"/>
              </a:solidFill>
            </a:endParaRP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1ED1FA6-C527-4D7B-B346-F7628ADAC739}"/>
              </a:ext>
            </a:extLst>
          </p:cNvPr>
          <p:cNvCxnSpPr>
            <a:cxnSpLocks/>
          </p:cNvCxnSpPr>
          <p:nvPr/>
        </p:nvCxnSpPr>
        <p:spPr>
          <a:xfrm>
            <a:off x="5339934" y="2669218"/>
            <a:ext cx="32308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Oval 227">
            <a:extLst>
              <a:ext uri="{FF2B5EF4-FFF2-40B4-BE49-F238E27FC236}">
                <a16:creationId xmlns:a16="http://schemas.microsoft.com/office/drawing/2014/main" id="{8BED010C-D8B8-4189-A1CA-868C8E251E94}"/>
              </a:ext>
            </a:extLst>
          </p:cNvPr>
          <p:cNvSpPr/>
          <p:nvPr/>
        </p:nvSpPr>
        <p:spPr>
          <a:xfrm>
            <a:off x="5767007" y="1166693"/>
            <a:ext cx="304800" cy="254000"/>
          </a:xfrm>
          <a:prstGeom prst="ellipse">
            <a:avLst/>
          </a:prstGeom>
          <a:solidFill>
            <a:srgbClr val="BDFC8E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68B489E4-D684-4603-9288-991FFB394343}"/>
              </a:ext>
            </a:extLst>
          </p:cNvPr>
          <p:cNvCxnSpPr>
            <a:cxnSpLocks/>
            <a:stCxn id="216" idx="0"/>
            <a:endCxn id="228" idx="4"/>
          </p:cNvCxnSpPr>
          <p:nvPr/>
        </p:nvCxnSpPr>
        <p:spPr>
          <a:xfrm flipV="1">
            <a:off x="5815422" y="1420693"/>
            <a:ext cx="103985" cy="11215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431B7FF5-6321-49E9-84E6-8A936067E98C}"/>
              </a:ext>
            </a:extLst>
          </p:cNvPr>
          <p:cNvCxnSpPr>
            <a:cxnSpLocks/>
            <a:stCxn id="223" idx="2"/>
            <a:endCxn id="216" idx="7"/>
          </p:cNvCxnSpPr>
          <p:nvPr/>
        </p:nvCxnSpPr>
        <p:spPr>
          <a:xfrm flipH="1">
            <a:off x="5923185" y="2098253"/>
            <a:ext cx="703265" cy="481162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Oval 239">
            <a:extLst>
              <a:ext uri="{FF2B5EF4-FFF2-40B4-BE49-F238E27FC236}">
                <a16:creationId xmlns:a16="http://schemas.microsoft.com/office/drawing/2014/main" id="{B34F4A35-D720-4D5C-BA80-A7C028ECD6C2}"/>
              </a:ext>
            </a:extLst>
          </p:cNvPr>
          <p:cNvSpPr/>
          <p:nvPr/>
        </p:nvSpPr>
        <p:spPr>
          <a:xfrm>
            <a:off x="5950704" y="4940880"/>
            <a:ext cx="304800" cy="254000"/>
          </a:xfrm>
          <a:prstGeom prst="ellipse">
            <a:avLst/>
          </a:prstGeom>
          <a:solidFill>
            <a:srgbClr val="BDFC8E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CAFE7182-FFBE-43EB-ACB6-4A9D4746C46D}"/>
              </a:ext>
            </a:extLst>
          </p:cNvPr>
          <p:cNvCxnSpPr>
            <a:cxnSpLocks/>
            <a:stCxn id="404" idx="4"/>
            <a:endCxn id="240" idx="0"/>
          </p:cNvCxnSpPr>
          <p:nvPr/>
        </p:nvCxnSpPr>
        <p:spPr>
          <a:xfrm>
            <a:off x="5554298" y="3667238"/>
            <a:ext cx="548806" cy="12736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Rounded Rectangle 147">
            <a:extLst>
              <a:ext uri="{FF2B5EF4-FFF2-40B4-BE49-F238E27FC236}">
                <a16:creationId xmlns:a16="http://schemas.microsoft.com/office/drawing/2014/main" id="{DB463946-2AF5-4EAE-A70D-9151BBBC9EC7}"/>
              </a:ext>
            </a:extLst>
          </p:cNvPr>
          <p:cNvSpPr/>
          <p:nvPr/>
        </p:nvSpPr>
        <p:spPr>
          <a:xfrm>
            <a:off x="4531257" y="1786610"/>
            <a:ext cx="1099181" cy="259451"/>
          </a:xfrm>
          <a:prstGeom prst="roundRect">
            <a:avLst/>
          </a:prstGeom>
          <a:solidFill>
            <a:srgbClr val="FAC090"/>
          </a:solidFill>
          <a:ln>
            <a:solidFill>
              <a:srgbClr val="E46C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atdm</a:t>
            </a:r>
            <a:r>
              <a:rPr lang="en-US" sz="1200" dirty="0">
                <a:solidFill>
                  <a:schemeClr val="tx1"/>
                </a:solidFill>
              </a:rPr>
              <a:t>-release</a:t>
            </a:r>
          </a:p>
        </p:txBody>
      </p: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4B4B72E4-2CB5-4374-A301-8C96C5827BFB}"/>
              </a:ext>
            </a:extLst>
          </p:cNvPr>
          <p:cNvCxnSpPr>
            <a:cxnSpLocks/>
            <a:stCxn id="250" idx="2"/>
            <a:endCxn id="216" idx="1"/>
          </p:cNvCxnSpPr>
          <p:nvPr/>
        </p:nvCxnSpPr>
        <p:spPr>
          <a:xfrm>
            <a:off x="5080848" y="2046061"/>
            <a:ext cx="626811" cy="533354"/>
          </a:xfrm>
          <a:prstGeom prst="straightConnector1">
            <a:avLst/>
          </a:prstGeom>
          <a:ln w="19050">
            <a:solidFill>
              <a:srgbClr val="E46C0A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Oval 253">
            <a:extLst>
              <a:ext uri="{FF2B5EF4-FFF2-40B4-BE49-F238E27FC236}">
                <a16:creationId xmlns:a16="http://schemas.microsoft.com/office/drawing/2014/main" id="{94023D7E-4393-4CA9-B1C4-128165A49EE1}"/>
              </a:ext>
            </a:extLst>
          </p:cNvPr>
          <p:cNvSpPr/>
          <p:nvPr/>
        </p:nvSpPr>
        <p:spPr>
          <a:xfrm>
            <a:off x="6482608" y="2542218"/>
            <a:ext cx="304800" cy="254000"/>
          </a:xfrm>
          <a:prstGeom prst="ellipse">
            <a:avLst/>
          </a:prstGeom>
          <a:solidFill>
            <a:srgbClr val="BDFC8E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BA96A98F-D065-4C14-A2CA-5983C51BB987}"/>
              </a:ext>
            </a:extLst>
          </p:cNvPr>
          <p:cNvCxnSpPr>
            <a:cxnSpLocks/>
            <a:stCxn id="240" idx="7"/>
            <a:endCxn id="254" idx="4"/>
          </p:cNvCxnSpPr>
          <p:nvPr/>
        </p:nvCxnSpPr>
        <p:spPr>
          <a:xfrm flipV="1">
            <a:off x="6210867" y="2796218"/>
            <a:ext cx="424141" cy="21818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Oval 257">
            <a:extLst>
              <a:ext uri="{FF2B5EF4-FFF2-40B4-BE49-F238E27FC236}">
                <a16:creationId xmlns:a16="http://schemas.microsoft.com/office/drawing/2014/main" id="{EFEA8BE5-4770-42AB-B6B3-90CE5051A694}"/>
              </a:ext>
            </a:extLst>
          </p:cNvPr>
          <p:cNvSpPr/>
          <p:nvPr/>
        </p:nvSpPr>
        <p:spPr>
          <a:xfrm>
            <a:off x="7184919" y="2542218"/>
            <a:ext cx="304800" cy="254000"/>
          </a:xfrm>
          <a:prstGeom prst="ellipse">
            <a:avLst/>
          </a:prstGeom>
          <a:solidFill>
            <a:srgbClr val="BDFC8E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BA4A2CD1-FAA8-45AD-A2F6-68B575B3CFF1}"/>
              </a:ext>
            </a:extLst>
          </p:cNvPr>
          <p:cNvCxnSpPr>
            <a:cxnSpLocks/>
          </p:cNvCxnSpPr>
          <p:nvPr/>
        </p:nvCxnSpPr>
        <p:spPr>
          <a:xfrm>
            <a:off x="6787408" y="2669218"/>
            <a:ext cx="39751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BA92DE22-6809-4EDB-9985-9BFCB64FCB9C}"/>
              </a:ext>
            </a:extLst>
          </p:cNvPr>
          <p:cNvCxnSpPr>
            <a:cxnSpLocks/>
            <a:stCxn id="263" idx="0"/>
            <a:endCxn id="258" idx="4"/>
          </p:cNvCxnSpPr>
          <p:nvPr/>
        </p:nvCxnSpPr>
        <p:spPr>
          <a:xfrm flipV="1">
            <a:off x="7310882" y="2796218"/>
            <a:ext cx="26437" cy="5528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8DF60FD8-2851-4147-A412-85A14AC5E357}"/>
              </a:ext>
            </a:extLst>
          </p:cNvPr>
          <p:cNvCxnSpPr>
            <a:cxnSpLocks/>
            <a:stCxn id="254" idx="5"/>
            <a:endCxn id="262" idx="0"/>
          </p:cNvCxnSpPr>
          <p:nvPr/>
        </p:nvCxnSpPr>
        <p:spPr>
          <a:xfrm>
            <a:off x="6742771" y="2759021"/>
            <a:ext cx="41846" cy="5900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Oval 261">
            <a:extLst>
              <a:ext uri="{FF2B5EF4-FFF2-40B4-BE49-F238E27FC236}">
                <a16:creationId xmlns:a16="http://schemas.microsoft.com/office/drawing/2014/main" id="{801A3498-C680-49B3-BFC2-F187B1C6618F}"/>
              </a:ext>
            </a:extLst>
          </p:cNvPr>
          <p:cNvSpPr/>
          <p:nvPr/>
        </p:nvSpPr>
        <p:spPr>
          <a:xfrm>
            <a:off x="6632217" y="3349093"/>
            <a:ext cx="304800" cy="254000"/>
          </a:xfrm>
          <a:prstGeom prst="ellipse">
            <a:avLst/>
          </a:prstGeom>
          <a:solidFill>
            <a:srgbClr val="BDFC8E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63" name="Oval 262">
            <a:extLst>
              <a:ext uri="{FF2B5EF4-FFF2-40B4-BE49-F238E27FC236}">
                <a16:creationId xmlns:a16="http://schemas.microsoft.com/office/drawing/2014/main" id="{8A4D1C28-E52B-46D8-8578-5A4920FAC46A}"/>
              </a:ext>
            </a:extLst>
          </p:cNvPr>
          <p:cNvSpPr/>
          <p:nvPr/>
        </p:nvSpPr>
        <p:spPr>
          <a:xfrm>
            <a:off x="7158482" y="3349093"/>
            <a:ext cx="304800" cy="254000"/>
          </a:xfrm>
          <a:prstGeom prst="ellipse">
            <a:avLst/>
          </a:prstGeom>
          <a:solidFill>
            <a:srgbClr val="BDFC8E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29077B21-5C68-41CC-B3C9-502DC212B5B9}"/>
              </a:ext>
            </a:extLst>
          </p:cNvPr>
          <p:cNvCxnSpPr>
            <a:cxnSpLocks/>
            <a:stCxn id="262" idx="6"/>
            <a:endCxn id="263" idx="2"/>
          </p:cNvCxnSpPr>
          <p:nvPr/>
        </p:nvCxnSpPr>
        <p:spPr>
          <a:xfrm>
            <a:off x="6937017" y="3476093"/>
            <a:ext cx="22146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518B0814-508F-4C43-AB00-EE9C4CC0E3E2}"/>
              </a:ext>
            </a:extLst>
          </p:cNvPr>
          <p:cNvGrpSpPr/>
          <p:nvPr/>
        </p:nvGrpSpPr>
        <p:grpSpPr>
          <a:xfrm>
            <a:off x="1739550" y="4963106"/>
            <a:ext cx="84699" cy="209548"/>
            <a:chOff x="1538499" y="2796998"/>
            <a:chExt cx="84699" cy="209548"/>
          </a:xfrm>
        </p:grpSpPr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C6999850-917B-448F-9701-89B679744DE3}"/>
                </a:ext>
              </a:extLst>
            </p:cNvPr>
            <p:cNvCxnSpPr/>
            <p:nvPr/>
          </p:nvCxnSpPr>
          <p:spPr>
            <a:xfrm>
              <a:off x="1538499" y="2801379"/>
              <a:ext cx="0" cy="20078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E34175EC-5A4A-43B2-901A-B9A5E93E1F39}"/>
                </a:ext>
              </a:extLst>
            </p:cNvPr>
            <p:cNvCxnSpPr/>
            <p:nvPr/>
          </p:nvCxnSpPr>
          <p:spPr>
            <a:xfrm>
              <a:off x="1614815" y="2801379"/>
              <a:ext cx="0" cy="20078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A46F9A95-63AA-43A5-8AD4-4E22E86385B6}"/>
                </a:ext>
              </a:extLst>
            </p:cNvPr>
            <p:cNvSpPr/>
            <p:nvPr/>
          </p:nvSpPr>
          <p:spPr>
            <a:xfrm>
              <a:off x="1540939" y="2796998"/>
              <a:ext cx="82259" cy="2095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172DD14A-E8A0-425B-A032-0FF5245A5FCF}"/>
              </a:ext>
            </a:extLst>
          </p:cNvPr>
          <p:cNvGrpSpPr/>
          <p:nvPr/>
        </p:nvGrpSpPr>
        <p:grpSpPr>
          <a:xfrm>
            <a:off x="1739550" y="1188919"/>
            <a:ext cx="84699" cy="209548"/>
            <a:chOff x="1538499" y="2796998"/>
            <a:chExt cx="84699" cy="209548"/>
          </a:xfrm>
        </p:grpSpPr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E7A1F276-68D0-4012-AE3B-75AD8540824F}"/>
                </a:ext>
              </a:extLst>
            </p:cNvPr>
            <p:cNvCxnSpPr/>
            <p:nvPr/>
          </p:nvCxnSpPr>
          <p:spPr>
            <a:xfrm>
              <a:off x="1538499" y="2801379"/>
              <a:ext cx="0" cy="20078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CEF9ECEB-E592-4F32-B5E3-FE812B4A6AB9}"/>
                </a:ext>
              </a:extLst>
            </p:cNvPr>
            <p:cNvCxnSpPr/>
            <p:nvPr/>
          </p:nvCxnSpPr>
          <p:spPr>
            <a:xfrm>
              <a:off x="1614815" y="2801379"/>
              <a:ext cx="0" cy="20078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A561E280-8CC5-424E-9E46-41F8FBF3EE5A}"/>
                </a:ext>
              </a:extLst>
            </p:cNvPr>
            <p:cNvSpPr/>
            <p:nvPr/>
          </p:nvSpPr>
          <p:spPr>
            <a:xfrm>
              <a:off x="1540939" y="2796998"/>
              <a:ext cx="82259" cy="2095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4EE14B33-E1EB-4E4A-990B-62CCBF2FC9B7}"/>
              </a:ext>
            </a:extLst>
          </p:cNvPr>
          <p:cNvCxnSpPr>
            <a:cxnSpLocks/>
          </p:cNvCxnSpPr>
          <p:nvPr/>
        </p:nvCxnSpPr>
        <p:spPr>
          <a:xfrm>
            <a:off x="1323876" y="5067880"/>
            <a:ext cx="41811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Rectangle 288">
            <a:extLst>
              <a:ext uri="{FF2B5EF4-FFF2-40B4-BE49-F238E27FC236}">
                <a16:creationId xmlns:a16="http://schemas.microsoft.com/office/drawing/2014/main" id="{366EEB09-0B44-46B1-9DA1-B2563FF60507}"/>
              </a:ext>
            </a:extLst>
          </p:cNvPr>
          <p:cNvSpPr/>
          <p:nvPr/>
        </p:nvSpPr>
        <p:spPr>
          <a:xfrm>
            <a:off x="1280040" y="3024427"/>
            <a:ext cx="9352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n-US" sz="900" b="1" dirty="0">
                <a:solidFill>
                  <a:srgbClr val="0070C0"/>
                </a:solidFill>
              </a:rPr>
              <a:t>Create a new ‘</a:t>
            </a:r>
            <a:r>
              <a:rPr lang="en-US" altLang="en-US" sz="900" b="1" dirty="0" err="1">
                <a:solidFill>
                  <a:srgbClr val="0070C0"/>
                </a:solidFill>
              </a:rPr>
              <a:t>atdm</a:t>
            </a:r>
            <a:r>
              <a:rPr lang="en-US" altLang="en-US" sz="900" b="1" dirty="0">
                <a:solidFill>
                  <a:srgbClr val="0070C0"/>
                </a:solidFill>
              </a:rPr>
              <a:t>-release’ branch</a:t>
            </a:r>
            <a:endParaRPr lang="en-US" altLang="en-US" sz="900" dirty="0">
              <a:solidFill>
                <a:srgbClr val="0070C0"/>
              </a:solidFill>
            </a:endParaRPr>
          </a:p>
        </p:txBody>
      </p: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08613E8C-6DB8-47ED-A75B-090A2D3E4C06}"/>
              </a:ext>
            </a:extLst>
          </p:cNvPr>
          <p:cNvCxnSpPr>
            <a:cxnSpLocks/>
          </p:cNvCxnSpPr>
          <p:nvPr/>
        </p:nvCxnSpPr>
        <p:spPr>
          <a:xfrm>
            <a:off x="5527360" y="5067880"/>
            <a:ext cx="42334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9181AA01-FCDA-431D-B1FB-647029892F19}"/>
              </a:ext>
            </a:extLst>
          </p:cNvPr>
          <p:cNvCxnSpPr>
            <a:cxnSpLocks/>
          </p:cNvCxnSpPr>
          <p:nvPr/>
        </p:nvCxnSpPr>
        <p:spPr>
          <a:xfrm flipV="1">
            <a:off x="6255504" y="5062386"/>
            <a:ext cx="437568" cy="109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Oval 296">
            <a:extLst>
              <a:ext uri="{FF2B5EF4-FFF2-40B4-BE49-F238E27FC236}">
                <a16:creationId xmlns:a16="http://schemas.microsoft.com/office/drawing/2014/main" id="{E727FFE5-4AE2-4C9B-A79B-D5C2A0724ED9}"/>
              </a:ext>
            </a:extLst>
          </p:cNvPr>
          <p:cNvSpPr/>
          <p:nvPr/>
        </p:nvSpPr>
        <p:spPr>
          <a:xfrm>
            <a:off x="6693072" y="4940880"/>
            <a:ext cx="304800" cy="254000"/>
          </a:xfrm>
          <a:prstGeom prst="ellipse">
            <a:avLst/>
          </a:prstGeom>
          <a:solidFill>
            <a:srgbClr val="BDFC8E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D15C69D9-3073-4621-B7C1-06E0A147CBE9}"/>
              </a:ext>
            </a:extLst>
          </p:cNvPr>
          <p:cNvCxnSpPr>
            <a:cxnSpLocks/>
            <a:stCxn id="301" idx="6"/>
            <a:endCxn id="302" idx="2"/>
          </p:cNvCxnSpPr>
          <p:nvPr/>
        </p:nvCxnSpPr>
        <p:spPr>
          <a:xfrm>
            <a:off x="6418240" y="5691799"/>
            <a:ext cx="221079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88C3916F-B5DC-4365-A97D-E2E68ECA73D7}"/>
              </a:ext>
            </a:extLst>
          </p:cNvPr>
          <p:cNvCxnSpPr>
            <a:cxnSpLocks/>
            <a:stCxn id="302" idx="0"/>
            <a:endCxn id="297" idx="4"/>
          </p:cNvCxnSpPr>
          <p:nvPr/>
        </p:nvCxnSpPr>
        <p:spPr>
          <a:xfrm flipV="1">
            <a:off x="6791719" y="5194880"/>
            <a:ext cx="53753" cy="3699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4892840C-BEDB-479B-9B81-33B160E5F545}"/>
              </a:ext>
            </a:extLst>
          </p:cNvPr>
          <p:cNvCxnSpPr>
            <a:cxnSpLocks/>
            <a:stCxn id="240" idx="5"/>
            <a:endCxn id="301" idx="0"/>
          </p:cNvCxnSpPr>
          <p:nvPr/>
        </p:nvCxnSpPr>
        <p:spPr>
          <a:xfrm>
            <a:off x="6210867" y="5157683"/>
            <a:ext cx="54973" cy="4071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Oval 300">
            <a:extLst>
              <a:ext uri="{FF2B5EF4-FFF2-40B4-BE49-F238E27FC236}">
                <a16:creationId xmlns:a16="http://schemas.microsoft.com/office/drawing/2014/main" id="{8DDAFD45-138B-412D-9EC1-D512EE362177}"/>
              </a:ext>
            </a:extLst>
          </p:cNvPr>
          <p:cNvSpPr/>
          <p:nvPr/>
        </p:nvSpPr>
        <p:spPr>
          <a:xfrm>
            <a:off x="6113440" y="5564799"/>
            <a:ext cx="304800" cy="254000"/>
          </a:xfrm>
          <a:prstGeom prst="ellipse">
            <a:avLst/>
          </a:prstGeom>
          <a:solidFill>
            <a:srgbClr val="BDFC8E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02" name="Oval 301">
            <a:extLst>
              <a:ext uri="{FF2B5EF4-FFF2-40B4-BE49-F238E27FC236}">
                <a16:creationId xmlns:a16="http://schemas.microsoft.com/office/drawing/2014/main" id="{17211FF1-DF2E-4D89-A52D-6057FA5535BB}"/>
              </a:ext>
            </a:extLst>
          </p:cNvPr>
          <p:cNvSpPr/>
          <p:nvPr/>
        </p:nvSpPr>
        <p:spPr>
          <a:xfrm>
            <a:off x="6639319" y="5564799"/>
            <a:ext cx="304800" cy="254000"/>
          </a:xfrm>
          <a:prstGeom prst="ellipse">
            <a:avLst/>
          </a:prstGeom>
          <a:solidFill>
            <a:srgbClr val="BDFC8E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B4F29CDC-941D-4DD3-8197-0AE6E9B7CDE1}"/>
              </a:ext>
            </a:extLst>
          </p:cNvPr>
          <p:cNvGrpSpPr/>
          <p:nvPr/>
        </p:nvGrpSpPr>
        <p:grpSpPr>
          <a:xfrm>
            <a:off x="7624848" y="4963106"/>
            <a:ext cx="84699" cy="209548"/>
            <a:chOff x="1538499" y="2796998"/>
            <a:chExt cx="84699" cy="209548"/>
          </a:xfrm>
        </p:grpSpPr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41D8F220-5380-42AA-B3A7-F43F1D401DDB}"/>
                </a:ext>
              </a:extLst>
            </p:cNvPr>
            <p:cNvCxnSpPr/>
            <p:nvPr/>
          </p:nvCxnSpPr>
          <p:spPr>
            <a:xfrm>
              <a:off x="1538499" y="2801379"/>
              <a:ext cx="0" cy="20078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1A2B0498-ACF1-4CA6-92CB-D409B12EF01B}"/>
                </a:ext>
              </a:extLst>
            </p:cNvPr>
            <p:cNvCxnSpPr/>
            <p:nvPr/>
          </p:nvCxnSpPr>
          <p:spPr>
            <a:xfrm>
              <a:off x="1614815" y="2801379"/>
              <a:ext cx="0" cy="20078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D1DC7AD3-E42D-4C37-AE73-35A8A74D63B6}"/>
                </a:ext>
              </a:extLst>
            </p:cNvPr>
            <p:cNvSpPr/>
            <p:nvPr/>
          </p:nvSpPr>
          <p:spPr>
            <a:xfrm>
              <a:off x="1540939" y="2796998"/>
              <a:ext cx="82259" cy="2095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06214C45-FE2A-44A1-8605-CC292F015445}"/>
              </a:ext>
            </a:extLst>
          </p:cNvPr>
          <p:cNvGrpSpPr/>
          <p:nvPr/>
        </p:nvGrpSpPr>
        <p:grpSpPr>
          <a:xfrm>
            <a:off x="7660004" y="2564444"/>
            <a:ext cx="84699" cy="209548"/>
            <a:chOff x="1538499" y="2796998"/>
            <a:chExt cx="84699" cy="209548"/>
          </a:xfrm>
        </p:grpSpPr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9A62B5E0-7291-4890-BE55-F8F0248EA664}"/>
                </a:ext>
              </a:extLst>
            </p:cNvPr>
            <p:cNvCxnSpPr/>
            <p:nvPr/>
          </p:nvCxnSpPr>
          <p:spPr>
            <a:xfrm>
              <a:off x="1538499" y="2801379"/>
              <a:ext cx="0" cy="20078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9306886A-053B-4286-8ACE-B81B84A7B28D}"/>
                </a:ext>
              </a:extLst>
            </p:cNvPr>
            <p:cNvCxnSpPr/>
            <p:nvPr/>
          </p:nvCxnSpPr>
          <p:spPr>
            <a:xfrm>
              <a:off x="1614815" y="2801379"/>
              <a:ext cx="0" cy="20078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88404635-15C7-441E-92E8-1A792280EEDA}"/>
                </a:ext>
              </a:extLst>
            </p:cNvPr>
            <p:cNvSpPr/>
            <p:nvPr/>
          </p:nvSpPr>
          <p:spPr>
            <a:xfrm>
              <a:off x="1540939" y="2796998"/>
              <a:ext cx="82259" cy="2095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0" name="Group 329">
            <a:extLst>
              <a:ext uri="{FF2B5EF4-FFF2-40B4-BE49-F238E27FC236}">
                <a16:creationId xmlns:a16="http://schemas.microsoft.com/office/drawing/2014/main" id="{5784588B-2E10-4DCB-9926-B0C36E7761BF}"/>
              </a:ext>
            </a:extLst>
          </p:cNvPr>
          <p:cNvGrpSpPr/>
          <p:nvPr/>
        </p:nvGrpSpPr>
        <p:grpSpPr>
          <a:xfrm>
            <a:off x="7620094" y="1188919"/>
            <a:ext cx="84699" cy="209548"/>
            <a:chOff x="1538499" y="2796998"/>
            <a:chExt cx="84699" cy="209548"/>
          </a:xfrm>
        </p:grpSpPr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84EDD283-FEA6-4C96-8F7A-F82EF8B5A3C0}"/>
                </a:ext>
              </a:extLst>
            </p:cNvPr>
            <p:cNvCxnSpPr/>
            <p:nvPr/>
          </p:nvCxnSpPr>
          <p:spPr>
            <a:xfrm>
              <a:off x="1538499" y="2801379"/>
              <a:ext cx="0" cy="20078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4A8E7D99-069A-417C-B5F1-8291AF7D9700}"/>
                </a:ext>
              </a:extLst>
            </p:cNvPr>
            <p:cNvCxnSpPr/>
            <p:nvPr/>
          </p:nvCxnSpPr>
          <p:spPr>
            <a:xfrm>
              <a:off x="1614815" y="2801379"/>
              <a:ext cx="0" cy="20078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E0806AD2-2B91-4CF3-9851-E2A6C7BD1058}"/>
                </a:ext>
              </a:extLst>
            </p:cNvPr>
            <p:cNvSpPr/>
            <p:nvPr/>
          </p:nvSpPr>
          <p:spPr>
            <a:xfrm>
              <a:off x="1540939" y="2796998"/>
              <a:ext cx="82259" cy="2095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4" name="Oval 333">
            <a:extLst>
              <a:ext uri="{FF2B5EF4-FFF2-40B4-BE49-F238E27FC236}">
                <a16:creationId xmlns:a16="http://schemas.microsoft.com/office/drawing/2014/main" id="{102A2CA3-4032-45CC-A131-7301C9388AC4}"/>
              </a:ext>
            </a:extLst>
          </p:cNvPr>
          <p:cNvSpPr/>
          <p:nvPr/>
        </p:nvSpPr>
        <p:spPr>
          <a:xfrm>
            <a:off x="7927686" y="2542218"/>
            <a:ext cx="304800" cy="254000"/>
          </a:xfrm>
          <a:prstGeom prst="ellipse">
            <a:avLst/>
          </a:prstGeom>
          <a:solidFill>
            <a:srgbClr val="BDFC8E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35" name="Oval 334">
            <a:extLst>
              <a:ext uri="{FF2B5EF4-FFF2-40B4-BE49-F238E27FC236}">
                <a16:creationId xmlns:a16="http://schemas.microsoft.com/office/drawing/2014/main" id="{99FCFAC3-5411-4432-8752-033ABEB62D8A}"/>
              </a:ext>
            </a:extLst>
          </p:cNvPr>
          <p:cNvSpPr/>
          <p:nvPr/>
        </p:nvSpPr>
        <p:spPr>
          <a:xfrm>
            <a:off x="8031671" y="1166693"/>
            <a:ext cx="304800" cy="254000"/>
          </a:xfrm>
          <a:prstGeom prst="ellipse">
            <a:avLst/>
          </a:prstGeom>
          <a:solidFill>
            <a:srgbClr val="BDFC8E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336" name="Straight Arrow Connector 335">
            <a:extLst>
              <a:ext uri="{FF2B5EF4-FFF2-40B4-BE49-F238E27FC236}">
                <a16:creationId xmlns:a16="http://schemas.microsoft.com/office/drawing/2014/main" id="{7637F72D-1540-425D-AB13-631E1704223F}"/>
              </a:ext>
            </a:extLst>
          </p:cNvPr>
          <p:cNvCxnSpPr>
            <a:cxnSpLocks/>
            <a:stCxn id="334" idx="0"/>
            <a:endCxn id="335" idx="4"/>
          </p:cNvCxnSpPr>
          <p:nvPr/>
        </p:nvCxnSpPr>
        <p:spPr>
          <a:xfrm flipV="1">
            <a:off x="8080086" y="1420693"/>
            <a:ext cx="103985" cy="11215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D969DEFB-F985-4AE3-8BB6-0BAB2A9E2D55}"/>
              </a:ext>
            </a:extLst>
          </p:cNvPr>
          <p:cNvCxnSpPr>
            <a:cxnSpLocks/>
          </p:cNvCxnSpPr>
          <p:nvPr/>
        </p:nvCxnSpPr>
        <p:spPr>
          <a:xfrm>
            <a:off x="7744703" y="2669218"/>
            <a:ext cx="18298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Arrow Connector 339">
            <a:extLst>
              <a:ext uri="{FF2B5EF4-FFF2-40B4-BE49-F238E27FC236}">
                <a16:creationId xmlns:a16="http://schemas.microsoft.com/office/drawing/2014/main" id="{C4765667-CCA1-478E-9F52-360221CAE42B}"/>
              </a:ext>
            </a:extLst>
          </p:cNvPr>
          <p:cNvCxnSpPr>
            <a:cxnSpLocks/>
          </p:cNvCxnSpPr>
          <p:nvPr/>
        </p:nvCxnSpPr>
        <p:spPr>
          <a:xfrm>
            <a:off x="7489719" y="2669218"/>
            <a:ext cx="17272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Arrow Connector 342">
            <a:extLst>
              <a:ext uri="{FF2B5EF4-FFF2-40B4-BE49-F238E27FC236}">
                <a16:creationId xmlns:a16="http://schemas.microsoft.com/office/drawing/2014/main" id="{6954F625-BDDB-4F8A-8857-CE0A476AE900}"/>
              </a:ext>
            </a:extLst>
          </p:cNvPr>
          <p:cNvCxnSpPr>
            <a:cxnSpLocks/>
          </p:cNvCxnSpPr>
          <p:nvPr/>
        </p:nvCxnSpPr>
        <p:spPr>
          <a:xfrm>
            <a:off x="6997872" y="5067880"/>
            <a:ext cx="62941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Arrow Connector 348">
            <a:extLst>
              <a:ext uri="{FF2B5EF4-FFF2-40B4-BE49-F238E27FC236}">
                <a16:creationId xmlns:a16="http://schemas.microsoft.com/office/drawing/2014/main" id="{67480F15-0BE1-4357-B104-75BB1E93E45E}"/>
              </a:ext>
            </a:extLst>
          </p:cNvPr>
          <p:cNvCxnSpPr>
            <a:cxnSpLocks/>
          </p:cNvCxnSpPr>
          <p:nvPr/>
        </p:nvCxnSpPr>
        <p:spPr>
          <a:xfrm>
            <a:off x="6071807" y="1293693"/>
            <a:ext cx="155072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351">
            <a:extLst>
              <a:ext uri="{FF2B5EF4-FFF2-40B4-BE49-F238E27FC236}">
                <a16:creationId xmlns:a16="http://schemas.microsoft.com/office/drawing/2014/main" id="{3BABFE54-AB53-4E2F-9D5C-388A53CBE95C}"/>
              </a:ext>
            </a:extLst>
          </p:cNvPr>
          <p:cNvCxnSpPr>
            <a:cxnSpLocks/>
          </p:cNvCxnSpPr>
          <p:nvPr/>
        </p:nvCxnSpPr>
        <p:spPr>
          <a:xfrm>
            <a:off x="7704793" y="1293693"/>
            <a:ext cx="32687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Arrow Connector 360">
            <a:extLst>
              <a:ext uri="{FF2B5EF4-FFF2-40B4-BE49-F238E27FC236}">
                <a16:creationId xmlns:a16="http://schemas.microsoft.com/office/drawing/2014/main" id="{70BABD50-B344-4F93-A836-844FC12E1753}"/>
              </a:ext>
            </a:extLst>
          </p:cNvPr>
          <p:cNvCxnSpPr>
            <a:cxnSpLocks/>
            <a:stCxn id="334" idx="4"/>
            <a:endCxn id="15" idx="0"/>
          </p:cNvCxnSpPr>
          <p:nvPr/>
        </p:nvCxnSpPr>
        <p:spPr>
          <a:xfrm>
            <a:off x="8080086" y="2796218"/>
            <a:ext cx="453827" cy="21446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Rounded Rectangle 147">
            <a:extLst>
              <a:ext uri="{FF2B5EF4-FFF2-40B4-BE49-F238E27FC236}">
                <a16:creationId xmlns:a16="http://schemas.microsoft.com/office/drawing/2014/main" id="{F6897556-B27B-4BD4-AE61-E85C4AAC5BE7}"/>
              </a:ext>
            </a:extLst>
          </p:cNvPr>
          <p:cNvSpPr/>
          <p:nvPr/>
        </p:nvSpPr>
        <p:spPr>
          <a:xfrm>
            <a:off x="6818595" y="2149302"/>
            <a:ext cx="1099181" cy="259451"/>
          </a:xfrm>
          <a:prstGeom prst="roundRect">
            <a:avLst/>
          </a:prstGeom>
          <a:solidFill>
            <a:srgbClr val="FAC090"/>
          </a:solidFill>
          <a:ln>
            <a:solidFill>
              <a:srgbClr val="E46C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atdm</a:t>
            </a:r>
            <a:r>
              <a:rPr lang="en-US" sz="1200" dirty="0">
                <a:solidFill>
                  <a:schemeClr val="tx1"/>
                </a:solidFill>
              </a:rPr>
              <a:t>-release</a:t>
            </a:r>
          </a:p>
        </p:txBody>
      </p:sp>
      <p:cxnSp>
        <p:nvCxnSpPr>
          <p:cNvPr id="365" name="Straight Arrow Connector 364">
            <a:extLst>
              <a:ext uri="{FF2B5EF4-FFF2-40B4-BE49-F238E27FC236}">
                <a16:creationId xmlns:a16="http://schemas.microsoft.com/office/drawing/2014/main" id="{054977E8-EA0A-4543-A28D-9FD244F5022F}"/>
              </a:ext>
            </a:extLst>
          </p:cNvPr>
          <p:cNvCxnSpPr>
            <a:cxnSpLocks/>
            <a:stCxn id="289" idx="0"/>
            <a:endCxn id="92" idx="3"/>
          </p:cNvCxnSpPr>
          <p:nvPr/>
        </p:nvCxnSpPr>
        <p:spPr>
          <a:xfrm flipV="1">
            <a:off x="1747655" y="2759021"/>
            <a:ext cx="489830" cy="265406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Arrow Connector 367">
            <a:extLst>
              <a:ext uri="{FF2B5EF4-FFF2-40B4-BE49-F238E27FC236}">
                <a16:creationId xmlns:a16="http://schemas.microsoft.com/office/drawing/2014/main" id="{0FEFCF62-111B-4CB7-A5ED-EC6A0B09CADD}"/>
              </a:ext>
            </a:extLst>
          </p:cNvPr>
          <p:cNvCxnSpPr>
            <a:cxnSpLocks/>
            <a:stCxn id="364" idx="3"/>
            <a:endCxn id="334" idx="1"/>
          </p:cNvCxnSpPr>
          <p:nvPr/>
        </p:nvCxnSpPr>
        <p:spPr>
          <a:xfrm>
            <a:off x="7917776" y="2279028"/>
            <a:ext cx="54547" cy="300387"/>
          </a:xfrm>
          <a:prstGeom prst="straightConnector1">
            <a:avLst/>
          </a:prstGeom>
          <a:ln w="19050">
            <a:solidFill>
              <a:srgbClr val="E46C0A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Rectangle 370">
            <a:extLst>
              <a:ext uri="{FF2B5EF4-FFF2-40B4-BE49-F238E27FC236}">
                <a16:creationId xmlns:a16="http://schemas.microsoft.com/office/drawing/2014/main" id="{E1A29748-DF8C-444A-8D5E-262A16415502}"/>
              </a:ext>
            </a:extLst>
          </p:cNvPr>
          <p:cNvSpPr/>
          <p:nvPr/>
        </p:nvSpPr>
        <p:spPr>
          <a:xfrm>
            <a:off x="5839511" y="2773992"/>
            <a:ext cx="697023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n-US" sz="900" b="1" dirty="0">
                <a:solidFill>
                  <a:srgbClr val="0070C0"/>
                </a:solidFill>
              </a:rPr>
              <a:t>Create a new ‘</a:t>
            </a:r>
            <a:r>
              <a:rPr lang="en-US" altLang="en-US" sz="900" b="1" dirty="0" err="1">
                <a:solidFill>
                  <a:srgbClr val="0070C0"/>
                </a:solidFill>
              </a:rPr>
              <a:t>atdm</a:t>
            </a:r>
            <a:r>
              <a:rPr lang="en-US" altLang="en-US" sz="900" b="1" dirty="0">
                <a:solidFill>
                  <a:srgbClr val="0070C0"/>
                </a:solidFill>
              </a:rPr>
              <a:t>-release’ branch</a:t>
            </a:r>
            <a:endParaRPr lang="en-US" altLang="en-US" sz="900" dirty="0">
              <a:solidFill>
                <a:srgbClr val="0070C0"/>
              </a:solidFill>
            </a:endParaRPr>
          </a:p>
        </p:txBody>
      </p:sp>
      <p:cxnSp>
        <p:nvCxnSpPr>
          <p:cNvPr id="372" name="Straight Arrow Connector 371">
            <a:extLst>
              <a:ext uri="{FF2B5EF4-FFF2-40B4-BE49-F238E27FC236}">
                <a16:creationId xmlns:a16="http://schemas.microsoft.com/office/drawing/2014/main" id="{B262BEFB-05A0-41C2-99DE-4CA2B5DFBC37}"/>
              </a:ext>
            </a:extLst>
          </p:cNvPr>
          <p:cNvCxnSpPr>
            <a:cxnSpLocks/>
            <a:stCxn id="371" idx="0"/>
            <a:endCxn id="254" idx="2"/>
          </p:cNvCxnSpPr>
          <p:nvPr/>
        </p:nvCxnSpPr>
        <p:spPr>
          <a:xfrm flipV="1">
            <a:off x="6188023" y="2669218"/>
            <a:ext cx="294585" cy="104774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Rectangle 374">
            <a:extLst>
              <a:ext uri="{FF2B5EF4-FFF2-40B4-BE49-F238E27FC236}">
                <a16:creationId xmlns:a16="http://schemas.microsoft.com/office/drawing/2014/main" id="{B7EED0C2-23DB-4AB6-BAB8-0FB0229F712E}"/>
              </a:ext>
            </a:extLst>
          </p:cNvPr>
          <p:cNvSpPr/>
          <p:nvPr/>
        </p:nvSpPr>
        <p:spPr>
          <a:xfrm>
            <a:off x="1155918" y="5533197"/>
            <a:ext cx="145901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n-US" sz="900" b="1" dirty="0">
                <a:solidFill>
                  <a:srgbClr val="FF0000"/>
                </a:solidFill>
              </a:rPr>
              <a:t>‘develop’ has many ATDM Trilinos and APP failures!</a:t>
            </a:r>
            <a:endParaRPr lang="en-US" altLang="en-US" sz="900" dirty="0">
              <a:solidFill>
                <a:srgbClr val="FF0000"/>
              </a:solidFill>
            </a:endParaRPr>
          </a:p>
        </p:txBody>
      </p:sp>
      <p:cxnSp>
        <p:nvCxnSpPr>
          <p:cNvPr id="376" name="Straight Arrow Connector 375">
            <a:extLst>
              <a:ext uri="{FF2B5EF4-FFF2-40B4-BE49-F238E27FC236}">
                <a16:creationId xmlns:a16="http://schemas.microsoft.com/office/drawing/2014/main" id="{E7F02F6A-3CCE-483F-A3EC-1898541C9CBF}"/>
              </a:ext>
            </a:extLst>
          </p:cNvPr>
          <p:cNvCxnSpPr>
            <a:cxnSpLocks/>
            <a:stCxn id="375" idx="0"/>
            <a:endCxn id="8" idx="4"/>
          </p:cNvCxnSpPr>
          <p:nvPr/>
        </p:nvCxnSpPr>
        <p:spPr>
          <a:xfrm flipV="1">
            <a:off x="1885425" y="5194880"/>
            <a:ext cx="315350" cy="338317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Rectangle 378">
            <a:extLst>
              <a:ext uri="{FF2B5EF4-FFF2-40B4-BE49-F238E27FC236}">
                <a16:creationId xmlns:a16="http://schemas.microsoft.com/office/drawing/2014/main" id="{23973F6D-C69B-4CB6-909A-584EEAC90EDF}"/>
              </a:ext>
            </a:extLst>
          </p:cNvPr>
          <p:cNvSpPr/>
          <p:nvPr/>
        </p:nvSpPr>
        <p:spPr>
          <a:xfrm>
            <a:off x="6878053" y="4167041"/>
            <a:ext cx="145901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n-US" sz="900" b="1" dirty="0">
                <a:solidFill>
                  <a:srgbClr val="FF0000"/>
                </a:solidFill>
              </a:rPr>
              <a:t>Adds new ATDM Trilinos and APP failures on ‘develop’?</a:t>
            </a:r>
            <a:endParaRPr lang="en-US" altLang="en-US" sz="900" dirty="0">
              <a:solidFill>
                <a:srgbClr val="FF0000"/>
              </a:solidFill>
            </a:endParaRPr>
          </a:p>
        </p:txBody>
      </p:sp>
      <p:cxnSp>
        <p:nvCxnSpPr>
          <p:cNvPr id="380" name="Straight Arrow Connector 379">
            <a:extLst>
              <a:ext uri="{FF2B5EF4-FFF2-40B4-BE49-F238E27FC236}">
                <a16:creationId xmlns:a16="http://schemas.microsoft.com/office/drawing/2014/main" id="{EF87FCF7-AA4E-47BE-B9E6-46D19FB6E863}"/>
              </a:ext>
            </a:extLst>
          </p:cNvPr>
          <p:cNvCxnSpPr>
            <a:cxnSpLocks/>
            <a:stCxn id="379" idx="2"/>
            <a:endCxn id="297" idx="7"/>
          </p:cNvCxnSpPr>
          <p:nvPr/>
        </p:nvCxnSpPr>
        <p:spPr>
          <a:xfrm flipH="1">
            <a:off x="6953235" y="4674872"/>
            <a:ext cx="654325" cy="303205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Rectangle 384">
            <a:extLst>
              <a:ext uri="{FF2B5EF4-FFF2-40B4-BE49-F238E27FC236}">
                <a16:creationId xmlns:a16="http://schemas.microsoft.com/office/drawing/2014/main" id="{95DF7F38-4E6D-4FB6-97B4-96B0B3D61EF7}"/>
              </a:ext>
            </a:extLst>
          </p:cNvPr>
          <p:cNvSpPr/>
          <p:nvPr/>
        </p:nvSpPr>
        <p:spPr>
          <a:xfrm>
            <a:off x="2516046" y="3931416"/>
            <a:ext cx="1233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n-US" sz="900" b="1" dirty="0">
                <a:solidFill>
                  <a:srgbClr val="0070C0"/>
                </a:solidFill>
              </a:rPr>
              <a:t>Bug-fix topic branch</a:t>
            </a:r>
            <a:endParaRPr lang="en-US" altLang="en-US" sz="900" dirty="0">
              <a:solidFill>
                <a:srgbClr val="0070C0"/>
              </a:solidFill>
            </a:endParaRPr>
          </a:p>
        </p:txBody>
      </p: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DFE794FA-36E8-4AEC-AA36-E789CCFC1E0D}"/>
              </a:ext>
            </a:extLst>
          </p:cNvPr>
          <p:cNvCxnSpPr>
            <a:cxnSpLocks/>
            <a:endCxn id="120" idx="3"/>
          </p:cNvCxnSpPr>
          <p:nvPr/>
        </p:nvCxnSpPr>
        <p:spPr>
          <a:xfrm flipV="1">
            <a:off x="3300685" y="3633645"/>
            <a:ext cx="364620" cy="297771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" name="Rectangle 390">
            <a:extLst>
              <a:ext uri="{FF2B5EF4-FFF2-40B4-BE49-F238E27FC236}">
                <a16:creationId xmlns:a16="http://schemas.microsoft.com/office/drawing/2014/main" id="{1B57F088-1FEF-4BBB-B19D-828571BF0B74}"/>
              </a:ext>
            </a:extLst>
          </p:cNvPr>
          <p:cNvSpPr/>
          <p:nvPr/>
        </p:nvSpPr>
        <p:spPr>
          <a:xfrm>
            <a:off x="3850033" y="1366025"/>
            <a:ext cx="19823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n-US" sz="900" b="1" dirty="0">
                <a:solidFill>
                  <a:srgbClr val="0070C0"/>
                </a:solidFill>
              </a:rPr>
              <a:t>Must run ATDM Trilinos builds on ’</a:t>
            </a:r>
            <a:r>
              <a:rPr lang="en-US" altLang="en-US" sz="900" b="1" dirty="0" err="1">
                <a:solidFill>
                  <a:srgbClr val="0070C0"/>
                </a:solidFill>
              </a:rPr>
              <a:t>atdm</a:t>
            </a:r>
            <a:r>
              <a:rPr lang="en-US" altLang="en-US" sz="900" b="1" dirty="0">
                <a:solidFill>
                  <a:srgbClr val="0070C0"/>
                </a:solidFill>
              </a:rPr>
              <a:t>-release’ branch also!</a:t>
            </a:r>
            <a:endParaRPr lang="en-US" altLang="en-US" sz="900" dirty="0">
              <a:solidFill>
                <a:srgbClr val="0070C0"/>
              </a:solidFill>
            </a:endParaRPr>
          </a:p>
        </p:txBody>
      </p: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416EDB8E-4418-4296-BB6D-45C941F3C646}"/>
              </a:ext>
            </a:extLst>
          </p:cNvPr>
          <p:cNvCxnSpPr>
            <a:cxnSpLocks/>
          </p:cNvCxnSpPr>
          <p:nvPr/>
        </p:nvCxnSpPr>
        <p:spPr>
          <a:xfrm>
            <a:off x="4229830" y="2073952"/>
            <a:ext cx="1331922" cy="512534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Rectangle 398">
            <a:extLst>
              <a:ext uri="{FF2B5EF4-FFF2-40B4-BE49-F238E27FC236}">
                <a16:creationId xmlns:a16="http://schemas.microsoft.com/office/drawing/2014/main" id="{BF6B37EC-6592-4C82-B2A4-95361E875922}"/>
              </a:ext>
            </a:extLst>
          </p:cNvPr>
          <p:cNvSpPr/>
          <p:nvPr/>
        </p:nvSpPr>
        <p:spPr>
          <a:xfrm>
            <a:off x="4107191" y="839340"/>
            <a:ext cx="19823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n-US" sz="900" b="1" dirty="0">
                <a:solidFill>
                  <a:srgbClr val="0070C0"/>
                </a:solidFill>
              </a:rPr>
              <a:t>Merge ‘</a:t>
            </a:r>
            <a:r>
              <a:rPr lang="en-US" altLang="en-US" sz="900" b="1" dirty="0" err="1">
                <a:solidFill>
                  <a:srgbClr val="0070C0"/>
                </a:solidFill>
              </a:rPr>
              <a:t>atd-relase</a:t>
            </a:r>
            <a:r>
              <a:rPr lang="en-US" altLang="en-US" sz="900" b="1" dirty="0">
                <a:solidFill>
                  <a:srgbClr val="0070C0"/>
                </a:solidFill>
              </a:rPr>
              <a:t>’ to ‘app-</a:t>
            </a:r>
            <a:r>
              <a:rPr lang="en-US" altLang="en-US" sz="900" b="1" dirty="0" err="1">
                <a:solidFill>
                  <a:srgbClr val="0070C0"/>
                </a:solidFill>
              </a:rPr>
              <a:t>trilinos</a:t>
            </a:r>
            <a:r>
              <a:rPr lang="en-US" altLang="en-US" sz="900" b="1" dirty="0">
                <a:solidFill>
                  <a:srgbClr val="0070C0"/>
                </a:solidFill>
              </a:rPr>
              <a:t>-repo/master’</a:t>
            </a:r>
            <a:endParaRPr lang="en-US" altLang="en-US" sz="900" dirty="0">
              <a:solidFill>
                <a:srgbClr val="0070C0"/>
              </a:solidFill>
            </a:endParaRPr>
          </a:p>
        </p:txBody>
      </p:sp>
      <p:cxnSp>
        <p:nvCxnSpPr>
          <p:cNvPr id="403" name="Straight Arrow Connector 402">
            <a:extLst>
              <a:ext uri="{FF2B5EF4-FFF2-40B4-BE49-F238E27FC236}">
                <a16:creationId xmlns:a16="http://schemas.microsoft.com/office/drawing/2014/main" id="{CB496A3C-F48B-4E70-988C-69C14E64DA53}"/>
              </a:ext>
            </a:extLst>
          </p:cNvPr>
          <p:cNvCxnSpPr>
            <a:cxnSpLocks/>
            <a:stCxn id="404" idx="7"/>
            <a:endCxn id="216" idx="4"/>
          </p:cNvCxnSpPr>
          <p:nvPr/>
        </p:nvCxnSpPr>
        <p:spPr>
          <a:xfrm flipV="1">
            <a:off x="5662061" y="2796218"/>
            <a:ext cx="153361" cy="6542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Oval 403">
            <a:extLst>
              <a:ext uri="{FF2B5EF4-FFF2-40B4-BE49-F238E27FC236}">
                <a16:creationId xmlns:a16="http://schemas.microsoft.com/office/drawing/2014/main" id="{C31F7138-1151-4E3F-B6D3-24264C3D210D}"/>
              </a:ext>
            </a:extLst>
          </p:cNvPr>
          <p:cNvSpPr/>
          <p:nvPr/>
        </p:nvSpPr>
        <p:spPr>
          <a:xfrm>
            <a:off x="5401898" y="3413238"/>
            <a:ext cx="304800" cy="254000"/>
          </a:xfrm>
          <a:prstGeom prst="ellipse">
            <a:avLst/>
          </a:prstGeom>
          <a:solidFill>
            <a:srgbClr val="BDFC8E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408" name="Straight Arrow Connector 407">
            <a:extLst>
              <a:ext uri="{FF2B5EF4-FFF2-40B4-BE49-F238E27FC236}">
                <a16:creationId xmlns:a16="http://schemas.microsoft.com/office/drawing/2014/main" id="{051AC32C-A3E0-466D-833C-60445DFE8F89}"/>
              </a:ext>
            </a:extLst>
          </p:cNvPr>
          <p:cNvCxnSpPr>
            <a:cxnSpLocks/>
            <a:stCxn id="164" idx="5"/>
            <a:endCxn id="404" idx="1"/>
          </p:cNvCxnSpPr>
          <p:nvPr/>
        </p:nvCxnSpPr>
        <p:spPr>
          <a:xfrm>
            <a:off x="5295297" y="2759021"/>
            <a:ext cx="151238" cy="69141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444962F6-3899-4515-A8F0-66EB96A5570E}"/>
              </a:ext>
            </a:extLst>
          </p:cNvPr>
          <p:cNvSpPr txBox="1"/>
          <p:nvPr/>
        </p:nvSpPr>
        <p:spPr>
          <a:xfrm>
            <a:off x="94555" y="6052108"/>
            <a:ext cx="8884853" cy="338554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70C0"/>
                </a:solidFill>
              </a:rPr>
              <a:t>NOTE: Note this is really just an adaptation of the </a:t>
            </a:r>
            <a:r>
              <a:rPr lang="en-US" sz="1600" b="1" dirty="0" err="1">
                <a:solidFill>
                  <a:srgbClr val="0070C0"/>
                </a:solidFill>
                <a:hlinkClick r:id="rId2"/>
              </a:rPr>
              <a:t>gitworkflows</a:t>
            </a:r>
            <a:r>
              <a:rPr lang="en-US" sz="1600" b="1" dirty="0">
                <a:solidFill>
                  <a:srgbClr val="0070C0"/>
                </a:solidFill>
                <a:hlinkClick r:id="rId2"/>
              </a:rPr>
              <a:t>(7)</a:t>
            </a:r>
            <a:r>
              <a:rPr lang="en-US" sz="1600" b="1" dirty="0">
                <a:solidFill>
                  <a:srgbClr val="0070C0"/>
                </a:solidFill>
              </a:rPr>
              <a:t> release ‘</a:t>
            </a:r>
            <a:r>
              <a:rPr lang="en-US" sz="1600" b="1" dirty="0" err="1">
                <a:solidFill>
                  <a:srgbClr val="0070C0"/>
                </a:solidFill>
              </a:rPr>
              <a:t>maint</a:t>
            </a:r>
            <a:r>
              <a:rPr lang="en-US" sz="1600" b="1" dirty="0">
                <a:solidFill>
                  <a:srgbClr val="0070C0"/>
                </a:solidFill>
              </a:rPr>
              <a:t>’ branch!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595AFBD3-A58E-4640-82F7-1902E9A5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67">
        <p:dissolve/>
      </p:transition>
    </mc:Choice>
    <mc:Fallback xmlns="">
      <p:transition spd="slow" advTm="467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8" grpId="0" animBg="1"/>
      <p:bldP spid="114" grpId="0" animBg="1"/>
      <p:bldP spid="119" grpId="0" animBg="1"/>
      <p:bldP spid="120" grpId="0" animBg="1"/>
      <p:bldP spid="160" grpId="0"/>
      <p:bldP spid="162" grpId="0"/>
      <p:bldP spid="163" grpId="0" animBg="1"/>
      <p:bldP spid="164" grpId="0" animBg="1"/>
      <p:bldP spid="169" grpId="0" animBg="1"/>
      <p:bldP spid="170" grpId="0" animBg="1"/>
      <p:bldP spid="208" grpId="0"/>
      <p:bldP spid="216" grpId="0" animBg="1"/>
      <p:bldP spid="223" grpId="0"/>
      <p:bldP spid="228" grpId="0" animBg="1"/>
      <p:bldP spid="250" grpId="0" animBg="1"/>
      <p:bldP spid="254" grpId="0" animBg="1"/>
      <p:bldP spid="258" grpId="0" animBg="1"/>
      <p:bldP spid="262" grpId="0" animBg="1"/>
      <p:bldP spid="263" grpId="0" animBg="1"/>
      <p:bldP spid="289" grpId="0"/>
      <p:bldP spid="334" grpId="0" animBg="1"/>
      <p:bldP spid="335" grpId="0" animBg="1"/>
      <p:bldP spid="364" grpId="0" animBg="1"/>
      <p:bldP spid="371" grpId="0"/>
      <p:bldP spid="385" grpId="0"/>
      <p:bldP spid="391" grpId="0"/>
      <p:bldP spid="399" grpId="0"/>
      <p:bldP spid="404" grpId="0" animBg="1"/>
      <p:bldP spid="17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" y="177114"/>
            <a:ext cx="8727996" cy="458587"/>
          </a:xfrm>
        </p:spPr>
        <p:txBody>
          <a:bodyPr/>
          <a:lstStyle/>
          <a:p>
            <a:r>
              <a:rPr lang="en-US" sz="2800" dirty="0"/>
              <a:t>Option-2: Trilinos ‘</a:t>
            </a:r>
            <a:r>
              <a:rPr lang="en-US" sz="2800" dirty="0" err="1"/>
              <a:t>atdm</a:t>
            </a:r>
            <a:r>
              <a:rPr lang="en-US" sz="2800" dirty="0"/>
              <a:t>-release’ branches: Failures</a:t>
            </a:r>
          </a:p>
        </p:txBody>
      </p: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868F873A-C6A2-4E29-A4F1-FBBB90E5395A}"/>
              </a:ext>
            </a:extLst>
          </p:cNvPr>
          <p:cNvGrpSpPr/>
          <p:nvPr/>
        </p:nvGrpSpPr>
        <p:grpSpPr>
          <a:xfrm>
            <a:off x="960120" y="1524722"/>
            <a:ext cx="7339584" cy="1566932"/>
            <a:chOff x="2324101" y="3016196"/>
            <a:chExt cx="5248274" cy="1165279"/>
          </a:xfrm>
        </p:grpSpPr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9B10B583-B721-448B-80AD-64EF120E7E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4101" y="3016196"/>
              <a:ext cx="9524" cy="11652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92F1DFE0-141B-4FF7-B56F-3A0F694376BC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4171950"/>
              <a:ext cx="52387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1" name="TextBox 210">
            <a:extLst>
              <a:ext uri="{FF2B5EF4-FFF2-40B4-BE49-F238E27FC236}">
                <a16:creationId xmlns:a16="http://schemas.microsoft.com/office/drawing/2014/main" id="{23B13E00-5AED-4DB2-9F46-CC3962F751DC}"/>
              </a:ext>
            </a:extLst>
          </p:cNvPr>
          <p:cNvSpPr txBox="1"/>
          <p:nvPr/>
        </p:nvSpPr>
        <p:spPr>
          <a:xfrm rot="16200000">
            <a:off x="220200" y="2302439"/>
            <a:ext cx="9701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# Failures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6FB8F6-D6E5-4B7D-869E-814DCA085869}"/>
              </a:ext>
            </a:extLst>
          </p:cNvPr>
          <p:cNvSpPr txBox="1"/>
          <p:nvPr/>
        </p:nvSpPr>
        <p:spPr>
          <a:xfrm rot="16200000">
            <a:off x="-884230" y="2017199"/>
            <a:ext cx="2471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‘</a:t>
            </a:r>
            <a:r>
              <a:rPr lang="en-US" dirty="0" err="1">
                <a:solidFill>
                  <a:srgbClr val="0070C0"/>
                </a:solidFill>
              </a:rPr>
              <a:t>atdm-rerlease</a:t>
            </a:r>
            <a:r>
              <a:rPr lang="en-US" dirty="0">
                <a:solidFill>
                  <a:srgbClr val="0070C0"/>
                </a:solidFill>
              </a:rPr>
              <a:t>’ branch</a:t>
            </a:r>
          </a:p>
        </p:txBody>
      </p: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67457C6E-FB93-4336-81BB-33E5669B06E9}"/>
              </a:ext>
            </a:extLst>
          </p:cNvPr>
          <p:cNvGrpSpPr/>
          <p:nvPr/>
        </p:nvGrpSpPr>
        <p:grpSpPr>
          <a:xfrm>
            <a:off x="960120" y="3590223"/>
            <a:ext cx="7339584" cy="1986413"/>
            <a:chOff x="2324101" y="3016196"/>
            <a:chExt cx="5248274" cy="1165279"/>
          </a:xfrm>
        </p:grpSpPr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EA401C51-2D11-4A74-BD6F-F6FD68C163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4101" y="3016196"/>
              <a:ext cx="9524" cy="11652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8B8848B4-EA48-4F48-98A8-7788421ED15E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4171950"/>
              <a:ext cx="52387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2" name="TextBox 231">
            <a:extLst>
              <a:ext uri="{FF2B5EF4-FFF2-40B4-BE49-F238E27FC236}">
                <a16:creationId xmlns:a16="http://schemas.microsoft.com/office/drawing/2014/main" id="{0E6C980D-6B55-4138-9BE0-9152F06C8914}"/>
              </a:ext>
            </a:extLst>
          </p:cNvPr>
          <p:cNvSpPr txBox="1"/>
          <p:nvPr/>
        </p:nvSpPr>
        <p:spPr>
          <a:xfrm rot="16200000">
            <a:off x="220200" y="4787421"/>
            <a:ext cx="9701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# Failures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A5CF9B82-55EB-441E-98B0-604770BF884B}"/>
              </a:ext>
            </a:extLst>
          </p:cNvPr>
          <p:cNvSpPr txBox="1"/>
          <p:nvPr/>
        </p:nvSpPr>
        <p:spPr>
          <a:xfrm>
            <a:off x="7738620" y="5829813"/>
            <a:ext cx="1122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Time (days)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2474F6B5-6834-4398-9D51-2B445C578281}"/>
              </a:ext>
            </a:extLst>
          </p:cNvPr>
          <p:cNvSpPr txBox="1"/>
          <p:nvPr/>
        </p:nvSpPr>
        <p:spPr>
          <a:xfrm rot="16200000">
            <a:off x="-561297" y="4498057"/>
            <a:ext cx="1856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‘develop’ branch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169277C-4F69-4558-B644-8B3D0A25DE3F}"/>
              </a:ext>
            </a:extLst>
          </p:cNvPr>
          <p:cNvSpPr/>
          <p:nvPr/>
        </p:nvSpPr>
        <p:spPr>
          <a:xfrm>
            <a:off x="1793631" y="1670538"/>
            <a:ext cx="2942492" cy="1412631"/>
          </a:xfrm>
          <a:custGeom>
            <a:avLst/>
            <a:gdLst>
              <a:gd name="connsiteX0" fmla="*/ 0 w 2942492"/>
              <a:gd name="connsiteY0" fmla="*/ 0 h 1412631"/>
              <a:gd name="connsiteX1" fmla="*/ 556846 w 2942492"/>
              <a:gd name="connsiteY1" fmla="*/ 0 h 1412631"/>
              <a:gd name="connsiteX2" fmla="*/ 808893 w 2942492"/>
              <a:gd name="connsiteY2" fmla="*/ 252047 h 1412631"/>
              <a:gd name="connsiteX3" fmla="*/ 1248507 w 2942492"/>
              <a:gd name="connsiteY3" fmla="*/ 386862 h 1412631"/>
              <a:gd name="connsiteX4" fmla="*/ 1840523 w 2942492"/>
              <a:gd name="connsiteY4" fmla="*/ 492370 h 1412631"/>
              <a:gd name="connsiteX5" fmla="*/ 2168769 w 2942492"/>
              <a:gd name="connsiteY5" fmla="*/ 709247 h 1412631"/>
              <a:gd name="connsiteX6" fmla="*/ 2373923 w 2942492"/>
              <a:gd name="connsiteY6" fmla="*/ 1078524 h 1412631"/>
              <a:gd name="connsiteX7" fmla="*/ 2702169 w 2942492"/>
              <a:gd name="connsiteY7" fmla="*/ 1289539 h 1412631"/>
              <a:gd name="connsiteX8" fmla="*/ 2942492 w 2942492"/>
              <a:gd name="connsiteY8" fmla="*/ 1412631 h 1412631"/>
              <a:gd name="connsiteX9" fmla="*/ 2919046 w 2942492"/>
              <a:gd name="connsiteY9" fmla="*/ 1400908 h 1412631"/>
              <a:gd name="connsiteX10" fmla="*/ 2919046 w 2942492"/>
              <a:gd name="connsiteY10" fmla="*/ 1400908 h 1412631"/>
              <a:gd name="connsiteX0" fmla="*/ 0 w 2942492"/>
              <a:gd name="connsiteY0" fmla="*/ 0 h 1412631"/>
              <a:gd name="connsiteX1" fmla="*/ 556846 w 2942492"/>
              <a:gd name="connsiteY1" fmla="*/ 0 h 1412631"/>
              <a:gd name="connsiteX2" fmla="*/ 808893 w 2942492"/>
              <a:gd name="connsiteY2" fmla="*/ 252047 h 1412631"/>
              <a:gd name="connsiteX3" fmla="*/ 1248507 w 2942492"/>
              <a:gd name="connsiteY3" fmla="*/ 386862 h 1412631"/>
              <a:gd name="connsiteX4" fmla="*/ 1840523 w 2942492"/>
              <a:gd name="connsiteY4" fmla="*/ 492370 h 1412631"/>
              <a:gd name="connsiteX5" fmla="*/ 2168769 w 2942492"/>
              <a:gd name="connsiteY5" fmla="*/ 709247 h 1412631"/>
              <a:gd name="connsiteX6" fmla="*/ 2373923 w 2942492"/>
              <a:gd name="connsiteY6" fmla="*/ 1078524 h 1412631"/>
              <a:gd name="connsiteX7" fmla="*/ 2702169 w 2942492"/>
              <a:gd name="connsiteY7" fmla="*/ 1289539 h 1412631"/>
              <a:gd name="connsiteX8" fmla="*/ 2942492 w 2942492"/>
              <a:gd name="connsiteY8" fmla="*/ 1412631 h 1412631"/>
              <a:gd name="connsiteX9" fmla="*/ 2919046 w 2942492"/>
              <a:gd name="connsiteY9" fmla="*/ 1400908 h 1412631"/>
              <a:gd name="connsiteX0" fmla="*/ 0 w 2942492"/>
              <a:gd name="connsiteY0" fmla="*/ 0 h 1412631"/>
              <a:gd name="connsiteX1" fmla="*/ 556846 w 2942492"/>
              <a:gd name="connsiteY1" fmla="*/ 0 h 1412631"/>
              <a:gd name="connsiteX2" fmla="*/ 808893 w 2942492"/>
              <a:gd name="connsiteY2" fmla="*/ 252047 h 1412631"/>
              <a:gd name="connsiteX3" fmla="*/ 1248507 w 2942492"/>
              <a:gd name="connsiteY3" fmla="*/ 386862 h 1412631"/>
              <a:gd name="connsiteX4" fmla="*/ 1840523 w 2942492"/>
              <a:gd name="connsiteY4" fmla="*/ 492370 h 1412631"/>
              <a:gd name="connsiteX5" fmla="*/ 2168769 w 2942492"/>
              <a:gd name="connsiteY5" fmla="*/ 709247 h 1412631"/>
              <a:gd name="connsiteX6" fmla="*/ 2373923 w 2942492"/>
              <a:gd name="connsiteY6" fmla="*/ 1078524 h 1412631"/>
              <a:gd name="connsiteX7" fmla="*/ 2702169 w 2942492"/>
              <a:gd name="connsiteY7" fmla="*/ 1289539 h 1412631"/>
              <a:gd name="connsiteX8" fmla="*/ 2942492 w 2942492"/>
              <a:gd name="connsiteY8" fmla="*/ 1412631 h 1412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42492" h="1412631">
                <a:moveTo>
                  <a:pt x="0" y="0"/>
                </a:moveTo>
                <a:lnTo>
                  <a:pt x="556846" y="0"/>
                </a:lnTo>
                <a:lnTo>
                  <a:pt x="808893" y="252047"/>
                </a:lnTo>
                <a:lnTo>
                  <a:pt x="1248507" y="386862"/>
                </a:lnTo>
                <a:lnTo>
                  <a:pt x="1840523" y="492370"/>
                </a:lnTo>
                <a:lnTo>
                  <a:pt x="2168769" y="709247"/>
                </a:lnTo>
                <a:lnTo>
                  <a:pt x="2373923" y="1078524"/>
                </a:lnTo>
                <a:lnTo>
                  <a:pt x="2702169" y="1289539"/>
                </a:lnTo>
                <a:lnTo>
                  <a:pt x="2942492" y="1412631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28B2D09-26D1-414F-A212-4F0278B38BD0}"/>
              </a:ext>
            </a:extLst>
          </p:cNvPr>
          <p:cNvCxnSpPr/>
          <p:nvPr/>
        </p:nvCxnSpPr>
        <p:spPr>
          <a:xfrm>
            <a:off x="1771650" y="1238250"/>
            <a:ext cx="0" cy="457835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C00EAAC-54B9-4A51-A69A-FCA427013F00}"/>
              </a:ext>
            </a:extLst>
          </p:cNvPr>
          <p:cNvSpPr txBox="1"/>
          <p:nvPr/>
        </p:nvSpPr>
        <p:spPr>
          <a:xfrm>
            <a:off x="3220364" y="766101"/>
            <a:ext cx="1898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Merge ‘</a:t>
            </a:r>
            <a:r>
              <a:rPr lang="en-US" sz="1200" dirty="0" err="1">
                <a:solidFill>
                  <a:srgbClr val="0070C0"/>
                </a:solidFill>
              </a:rPr>
              <a:t>atdm</a:t>
            </a:r>
            <a:r>
              <a:rPr lang="en-US" sz="1200" dirty="0">
                <a:solidFill>
                  <a:srgbClr val="0070C0"/>
                </a:solidFill>
              </a:rPr>
              <a:t>-release’ to ‘app-</a:t>
            </a:r>
            <a:r>
              <a:rPr lang="en-US" sz="1200" dirty="0" err="1">
                <a:solidFill>
                  <a:srgbClr val="0070C0"/>
                </a:solidFill>
              </a:rPr>
              <a:t>trilinos</a:t>
            </a:r>
            <a:r>
              <a:rPr lang="en-US" sz="1200" dirty="0">
                <a:solidFill>
                  <a:srgbClr val="0070C0"/>
                </a:solidFill>
              </a:rPr>
              <a:t>-repo/master’</a:t>
            </a:r>
          </a:p>
        </p:txBody>
      </p: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B71768D1-37F9-427C-8BF0-36646638D798}"/>
              </a:ext>
            </a:extLst>
          </p:cNvPr>
          <p:cNvCxnSpPr/>
          <p:nvPr/>
        </p:nvCxnSpPr>
        <p:spPr>
          <a:xfrm>
            <a:off x="4791941" y="1238250"/>
            <a:ext cx="0" cy="457835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AEA69EFE-D9AA-4E4E-96B8-8E11F43A0086}"/>
              </a:ext>
            </a:extLst>
          </p:cNvPr>
          <p:cNvSpPr txBox="1"/>
          <p:nvPr/>
        </p:nvSpPr>
        <p:spPr>
          <a:xfrm>
            <a:off x="1082430" y="739681"/>
            <a:ext cx="1422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Create new ‘</a:t>
            </a:r>
            <a:r>
              <a:rPr lang="en-US" sz="1200" dirty="0" err="1">
                <a:solidFill>
                  <a:srgbClr val="0070C0"/>
                </a:solidFill>
              </a:rPr>
              <a:t>atdm</a:t>
            </a:r>
            <a:r>
              <a:rPr lang="en-US" sz="1200" dirty="0">
                <a:solidFill>
                  <a:srgbClr val="0070C0"/>
                </a:solidFill>
              </a:rPr>
              <a:t>-release’ branch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C21BE-5805-4DA9-9398-BF251010B34D}"/>
              </a:ext>
            </a:extLst>
          </p:cNvPr>
          <p:cNvSpPr/>
          <p:nvPr/>
        </p:nvSpPr>
        <p:spPr>
          <a:xfrm>
            <a:off x="976745" y="3643745"/>
            <a:ext cx="7243711" cy="1267692"/>
          </a:xfrm>
          <a:custGeom>
            <a:avLst/>
            <a:gdLst>
              <a:gd name="connsiteX0" fmla="*/ 0 w 7252855"/>
              <a:gd name="connsiteY0" fmla="*/ 727364 h 1489364"/>
              <a:gd name="connsiteX1" fmla="*/ 249382 w 7252855"/>
              <a:gd name="connsiteY1" fmla="*/ 727364 h 1489364"/>
              <a:gd name="connsiteX2" fmla="*/ 346364 w 7252855"/>
              <a:gd name="connsiteY2" fmla="*/ 630382 h 1489364"/>
              <a:gd name="connsiteX3" fmla="*/ 526473 w 7252855"/>
              <a:gd name="connsiteY3" fmla="*/ 630382 h 1489364"/>
              <a:gd name="connsiteX4" fmla="*/ 526473 w 7252855"/>
              <a:gd name="connsiteY4" fmla="*/ 568037 h 1489364"/>
              <a:gd name="connsiteX5" fmla="*/ 796637 w 7252855"/>
              <a:gd name="connsiteY5" fmla="*/ 484910 h 1489364"/>
              <a:gd name="connsiteX6" fmla="*/ 1149928 w 7252855"/>
              <a:gd name="connsiteY6" fmla="*/ 484910 h 1489364"/>
              <a:gd name="connsiteX7" fmla="*/ 1558637 w 7252855"/>
              <a:gd name="connsiteY7" fmla="*/ 193964 h 1489364"/>
              <a:gd name="connsiteX8" fmla="*/ 2022764 w 7252855"/>
              <a:gd name="connsiteY8" fmla="*/ 193964 h 1489364"/>
              <a:gd name="connsiteX9" fmla="*/ 2410691 w 7252855"/>
              <a:gd name="connsiteY9" fmla="*/ 0 h 1489364"/>
              <a:gd name="connsiteX10" fmla="*/ 2826328 w 7252855"/>
              <a:gd name="connsiteY10" fmla="*/ 0 h 1489364"/>
              <a:gd name="connsiteX11" fmla="*/ 2999510 w 7252855"/>
              <a:gd name="connsiteY11" fmla="*/ 173182 h 1489364"/>
              <a:gd name="connsiteX12" fmla="*/ 3332019 w 7252855"/>
              <a:gd name="connsiteY12" fmla="*/ 505691 h 1489364"/>
              <a:gd name="connsiteX13" fmla="*/ 3622964 w 7252855"/>
              <a:gd name="connsiteY13" fmla="*/ 505691 h 1489364"/>
              <a:gd name="connsiteX14" fmla="*/ 3810000 w 7252855"/>
              <a:gd name="connsiteY14" fmla="*/ 1489364 h 1489364"/>
              <a:gd name="connsiteX15" fmla="*/ 4274128 w 7252855"/>
              <a:gd name="connsiteY15" fmla="*/ 1489364 h 1489364"/>
              <a:gd name="connsiteX16" fmla="*/ 4495800 w 7252855"/>
              <a:gd name="connsiteY16" fmla="*/ 1267692 h 1489364"/>
              <a:gd name="connsiteX17" fmla="*/ 4987637 w 7252855"/>
              <a:gd name="connsiteY17" fmla="*/ 1267692 h 1489364"/>
              <a:gd name="connsiteX18" fmla="*/ 5264729 w 7252855"/>
              <a:gd name="connsiteY18" fmla="*/ 990600 h 1489364"/>
              <a:gd name="connsiteX19" fmla="*/ 5902037 w 7252855"/>
              <a:gd name="connsiteY19" fmla="*/ 990600 h 1489364"/>
              <a:gd name="connsiteX20" fmla="*/ 6296891 w 7252855"/>
              <a:gd name="connsiteY20" fmla="*/ 595746 h 1489364"/>
              <a:gd name="connsiteX21" fmla="*/ 6761019 w 7252855"/>
              <a:gd name="connsiteY21" fmla="*/ 595746 h 1489364"/>
              <a:gd name="connsiteX22" fmla="*/ 7252855 w 7252855"/>
              <a:gd name="connsiteY22" fmla="*/ 1177637 h 1489364"/>
              <a:gd name="connsiteX0" fmla="*/ 0 w 7252855"/>
              <a:gd name="connsiteY0" fmla="*/ 727364 h 1489364"/>
              <a:gd name="connsiteX1" fmla="*/ 249382 w 7252855"/>
              <a:gd name="connsiteY1" fmla="*/ 727364 h 1489364"/>
              <a:gd name="connsiteX2" fmla="*/ 346364 w 7252855"/>
              <a:gd name="connsiteY2" fmla="*/ 630382 h 1489364"/>
              <a:gd name="connsiteX3" fmla="*/ 526473 w 7252855"/>
              <a:gd name="connsiteY3" fmla="*/ 630382 h 1489364"/>
              <a:gd name="connsiteX4" fmla="*/ 526473 w 7252855"/>
              <a:gd name="connsiteY4" fmla="*/ 568037 h 1489364"/>
              <a:gd name="connsiteX5" fmla="*/ 796637 w 7252855"/>
              <a:gd name="connsiteY5" fmla="*/ 484910 h 1489364"/>
              <a:gd name="connsiteX6" fmla="*/ 1149928 w 7252855"/>
              <a:gd name="connsiteY6" fmla="*/ 484910 h 1489364"/>
              <a:gd name="connsiteX7" fmla="*/ 1558637 w 7252855"/>
              <a:gd name="connsiteY7" fmla="*/ 193964 h 1489364"/>
              <a:gd name="connsiteX8" fmla="*/ 2022764 w 7252855"/>
              <a:gd name="connsiteY8" fmla="*/ 193964 h 1489364"/>
              <a:gd name="connsiteX9" fmla="*/ 2410691 w 7252855"/>
              <a:gd name="connsiteY9" fmla="*/ 0 h 1489364"/>
              <a:gd name="connsiteX10" fmla="*/ 2826328 w 7252855"/>
              <a:gd name="connsiteY10" fmla="*/ 0 h 1489364"/>
              <a:gd name="connsiteX11" fmla="*/ 2999510 w 7252855"/>
              <a:gd name="connsiteY11" fmla="*/ 173182 h 1489364"/>
              <a:gd name="connsiteX12" fmla="*/ 3332019 w 7252855"/>
              <a:gd name="connsiteY12" fmla="*/ 505691 h 1489364"/>
              <a:gd name="connsiteX13" fmla="*/ 3622964 w 7252855"/>
              <a:gd name="connsiteY13" fmla="*/ 505691 h 1489364"/>
              <a:gd name="connsiteX14" fmla="*/ 3837432 w 7252855"/>
              <a:gd name="connsiteY14" fmla="*/ 858428 h 1489364"/>
              <a:gd name="connsiteX15" fmla="*/ 4274128 w 7252855"/>
              <a:gd name="connsiteY15" fmla="*/ 1489364 h 1489364"/>
              <a:gd name="connsiteX16" fmla="*/ 4495800 w 7252855"/>
              <a:gd name="connsiteY16" fmla="*/ 1267692 h 1489364"/>
              <a:gd name="connsiteX17" fmla="*/ 4987637 w 7252855"/>
              <a:gd name="connsiteY17" fmla="*/ 1267692 h 1489364"/>
              <a:gd name="connsiteX18" fmla="*/ 5264729 w 7252855"/>
              <a:gd name="connsiteY18" fmla="*/ 990600 h 1489364"/>
              <a:gd name="connsiteX19" fmla="*/ 5902037 w 7252855"/>
              <a:gd name="connsiteY19" fmla="*/ 990600 h 1489364"/>
              <a:gd name="connsiteX20" fmla="*/ 6296891 w 7252855"/>
              <a:gd name="connsiteY20" fmla="*/ 595746 h 1489364"/>
              <a:gd name="connsiteX21" fmla="*/ 6761019 w 7252855"/>
              <a:gd name="connsiteY21" fmla="*/ 595746 h 1489364"/>
              <a:gd name="connsiteX22" fmla="*/ 7252855 w 7252855"/>
              <a:gd name="connsiteY22" fmla="*/ 1177637 h 1489364"/>
              <a:gd name="connsiteX0" fmla="*/ 0 w 7252855"/>
              <a:gd name="connsiteY0" fmla="*/ 727364 h 1489364"/>
              <a:gd name="connsiteX1" fmla="*/ 249382 w 7252855"/>
              <a:gd name="connsiteY1" fmla="*/ 727364 h 1489364"/>
              <a:gd name="connsiteX2" fmla="*/ 346364 w 7252855"/>
              <a:gd name="connsiteY2" fmla="*/ 630382 h 1489364"/>
              <a:gd name="connsiteX3" fmla="*/ 526473 w 7252855"/>
              <a:gd name="connsiteY3" fmla="*/ 630382 h 1489364"/>
              <a:gd name="connsiteX4" fmla="*/ 526473 w 7252855"/>
              <a:gd name="connsiteY4" fmla="*/ 568037 h 1489364"/>
              <a:gd name="connsiteX5" fmla="*/ 796637 w 7252855"/>
              <a:gd name="connsiteY5" fmla="*/ 484910 h 1489364"/>
              <a:gd name="connsiteX6" fmla="*/ 1149928 w 7252855"/>
              <a:gd name="connsiteY6" fmla="*/ 484910 h 1489364"/>
              <a:gd name="connsiteX7" fmla="*/ 1558637 w 7252855"/>
              <a:gd name="connsiteY7" fmla="*/ 193964 h 1489364"/>
              <a:gd name="connsiteX8" fmla="*/ 2022764 w 7252855"/>
              <a:gd name="connsiteY8" fmla="*/ 193964 h 1489364"/>
              <a:gd name="connsiteX9" fmla="*/ 2410691 w 7252855"/>
              <a:gd name="connsiteY9" fmla="*/ 0 h 1489364"/>
              <a:gd name="connsiteX10" fmla="*/ 2826328 w 7252855"/>
              <a:gd name="connsiteY10" fmla="*/ 0 h 1489364"/>
              <a:gd name="connsiteX11" fmla="*/ 2999510 w 7252855"/>
              <a:gd name="connsiteY11" fmla="*/ 173182 h 1489364"/>
              <a:gd name="connsiteX12" fmla="*/ 3332019 w 7252855"/>
              <a:gd name="connsiteY12" fmla="*/ 505691 h 1489364"/>
              <a:gd name="connsiteX13" fmla="*/ 3622964 w 7252855"/>
              <a:gd name="connsiteY13" fmla="*/ 505691 h 1489364"/>
              <a:gd name="connsiteX14" fmla="*/ 3874008 w 7252855"/>
              <a:gd name="connsiteY14" fmla="*/ 840140 h 1489364"/>
              <a:gd name="connsiteX15" fmla="*/ 4274128 w 7252855"/>
              <a:gd name="connsiteY15" fmla="*/ 1489364 h 1489364"/>
              <a:gd name="connsiteX16" fmla="*/ 4495800 w 7252855"/>
              <a:gd name="connsiteY16" fmla="*/ 1267692 h 1489364"/>
              <a:gd name="connsiteX17" fmla="*/ 4987637 w 7252855"/>
              <a:gd name="connsiteY17" fmla="*/ 1267692 h 1489364"/>
              <a:gd name="connsiteX18" fmla="*/ 5264729 w 7252855"/>
              <a:gd name="connsiteY18" fmla="*/ 990600 h 1489364"/>
              <a:gd name="connsiteX19" fmla="*/ 5902037 w 7252855"/>
              <a:gd name="connsiteY19" fmla="*/ 990600 h 1489364"/>
              <a:gd name="connsiteX20" fmla="*/ 6296891 w 7252855"/>
              <a:gd name="connsiteY20" fmla="*/ 595746 h 1489364"/>
              <a:gd name="connsiteX21" fmla="*/ 6761019 w 7252855"/>
              <a:gd name="connsiteY21" fmla="*/ 595746 h 1489364"/>
              <a:gd name="connsiteX22" fmla="*/ 7252855 w 7252855"/>
              <a:gd name="connsiteY22" fmla="*/ 1177637 h 1489364"/>
              <a:gd name="connsiteX0" fmla="*/ 0 w 7252855"/>
              <a:gd name="connsiteY0" fmla="*/ 727364 h 1489364"/>
              <a:gd name="connsiteX1" fmla="*/ 249382 w 7252855"/>
              <a:gd name="connsiteY1" fmla="*/ 727364 h 1489364"/>
              <a:gd name="connsiteX2" fmla="*/ 346364 w 7252855"/>
              <a:gd name="connsiteY2" fmla="*/ 630382 h 1489364"/>
              <a:gd name="connsiteX3" fmla="*/ 526473 w 7252855"/>
              <a:gd name="connsiteY3" fmla="*/ 630382 h 1489364"/>
              <a:gd name="connsiteX4" fmla="*/ 526473 w 7252855"/>
              <a:gd name="connsiteY4" fmla="*/ 568037 h 1489364"/>
              <a:gd name="connsiteX5" fmla="*/ 796637 w 7252855"/>
              <a:gd name="connsiteY5" fmla="*/ 484910 h 1489364"/>
              <a:gd name="connsiteX6" fmla="*/ 1149928 w 7252855"/>
              <a:gd name="connsiteY6" fmla="*/ 484910 h 1489364"/>
              <a:gd name="connsiteX7" fmla="*/ 1558637 w 7252855"/>
              <a:gd name="connsiteY7" fmla="*/ 193964 h 1489364"/>
              <a:gd name="connsiteX8" fmla="*/ 2022764 w 7252855"/>
              <a:gd name="connsiteY8" fmla="*/ 193964 h 1489364"/>
              <a:gd name="connsiteX9" fmla="*/ 2410691 w 7252855"/>
              <a:gd name="connsiteY9" fmla="*/ 0 h 1489364"/>
              <a:gd name="connsiteX10" fmla="*/ 2826328 w 7252855"/>
              <a:gd name="connsiteY10" fmla="*/ 0 h 1489364"/>
              <a:gd name="connsiteX11" fmla="*/ 2999510 w 7252855"/>
              <a:gd name="connsiteY11" fmla="*/ 173182 h 1489364"/>
              <a:gd name="connsiteX12" fmla="*/ 3332019 w 7252855"/>
              <a:gd name="connsiteY12" fmla="*/ 505691 h 1489364"/>
              <a:gd name="connsiteX13" fmla="*/ 3622964 w 7252855"/>
              <a:gd name="connsiteY13" fmla="*/ 505691 h 1489364"/>
              <a:gd name="connsiteX14" fmla="*/ 3837432 w 7252855"/>
              <a:gd name="connsiteY14" fmla="*/ 840140 h 1489364"/>
              <a:gd name="connsiteX15" fmla="*/ 4274128 w 7252855"/>
              <a:gd name="connsiteY15" fmla="*/ 1489364 h 1489364"/>
              <a:gd name="connsiteX16" fmla="*/ 4495800 w 7252855"/>
              <a:gd name="connsiteY16" fmla="*/ 1267692 h 1489364"/>
              <a:gd name="connsiteX17" fmla="*/ 4987637 w 7252855"/>
              <a:gd name="connsiteY17" fmla="*/ 1267692 h 1489364"/>
              <a:gd name="connsiteX18" fmla="*/ 5264729 w 7252855"/>
              <a:gd name="connsiteY18" fmla="*/ 990600 h 1489364"/>
              <a:gd name="connsiteX19" fmla="*/ 5902037 w 7252855"/>
              <a:gd name="connsiteY19" fmla="*/ 990600 h 1489364"/>
              <a:gd name="connsiteX20" fmla="*/ 6296891 w 7252855"/>
              <a:gd name="connsiteY20" fmla="*/ 595746 h 1489364"/>
              <a:gd name="connsiteX21" fmla="*/ 6761019 w 7252855"/>
              <a:gd name="connsiteY21" fmla="*/ 595746 h 1489364"/>
              <a:gd name="connsiteX22" fmla="*/ 7252855 w 7252855"/>
              <a:gd name="connsiteY22" fmla="*/ 1177637 h 1489364"/>
              <a:gd name="connsiteX0" fmla="*/ 0 w 7252855"/>
              <a:gd name="connsiteY0" fmla="*/ 727364 h 1267692"/>
              <a:gd name="connsiteX1" fmla="*/ 249382 w 7252855"/>
              <a:gd name="connsiteY1" fmla="*/ 727364 h 1267692"/>
              <a:gd name="connsiteX2" fmla="*/ 346364 w 7252855"/>
              <a:gd name="connsiteY2" fmla="*/ 630382 h 1267692"/>
              <a:gd name="connsiteX3" fmla="*/ 526473 w 7252855"/>
              <a:gd name="connsiteY3" fmla="*/ 630382 h 1267692"/>
              <a:gd name="connsiteX4" fmla="*/ 526473 w 7252855"/>
              <a:gd name="connsiteY4" fmla="*/ 568037 h 1267692"/>
              <a:gd name="connsiteX5" fmla="*/ 796637 w 7252855"/>
              <a:gd name="connsiteY5" fmla="*/ 484910 h 1267692"/>
              <a:gd name="connsiteX6" fmla="*/ 1149928 w 7252855"/>
              <a:gd name="connsiteY6" fmla="*/ 484910 h 1267692"/>
              <a:gd name="connsiteX7" fmla="*/ 1558637 w 7252855"/>
              <a:gd name="connsiteY7" fmla="*/ 193964 h 1267692"/>
              <a:gd name="connsiteX8" fmla="*/ 2022764 w 7252855"/>
              <a:gd name="connsiteY8" fmla="*/ 193964 h 1267692"/>
              <a:gd name="connsiteX9" fmla="*/ 2410691 w 7252855"/>
              <a:gd name="connsiteY9" fmla="*/ 0 h 1267692"/>
              <a:gd name="connsiteX10" fmla="*/ 2826328 w 7252855"/>
              <a:gd name="connsiteY10" fmla="*/ 0 h 1267692"/>
              <a:gd name="connsiteX11" fmla="*/ 2999510 w 7252855"/>
              <a:gd name="connsiteY11" fmla="*/ 173182 h 1267692"/>
              <a:gd name="connsiteX12" fmla="*/ 3332019 w 7252855"/>
              <a:gd name="connsiteY12" fmla="*/ 505691 h 1267692"/>
              <a:gd name="connsiteX13" fmla="*/ 3622964 w 7252855"/>
              <a:gd name="connsiteY13" fmla="*/ 505691 h 1267692"/>
              <a:gd name="connsiteX14" fmla="*/ 3837432 w 7252855"/>
              <a:gd name="connsiteY14" fmla="*/ 840140 h 1267692"/>
              <a:gd name="connsiteX15" fmla="*/ 4246696 w 7252855"/>
              <a:gd name="connsiteY15" fmla="*/ 1087028 h 1267692"/>
              <a:gd name="connsiteX16" fmla="*/ 4495800 w 7252855"/>
              <a:gd name="connsiteY16" fmla="*/ 1267692 h 1267692"/>
              <a:gd name="connsiteX17" fmla="*/ 4987637 w 7252855"/>
              <a:gd name="connsiteY17" fmla="*/ 1267692 h 1267692"/>
              <a:gd name="connsiteX18" fmla="*/ 5264729 w 7252855"/>
              <a:gd name="connsiteY18" fmla="*/ 990600 h 1267692"/>
              <a:gd name="connsiteX19" fmla="*/ 5902037 w 7252855"/>
              <a:gd name="connsiteY19" fmla="*/ 990600 h 1267692"/>
              <a:gd name="connsiteX20" fmla="*/ 6296891 w 7252855"/>
              <a:gd name="connsiteY20" fmla="*/ 595746 h 1267692"/>
              <a:gd name="connsiteX21" fmla="*/ 6761019 w 7252855"/>
              <a:gd name="connsiteY21" fmla="*/ 595746 h 1267692"/>
              <a:gd name="connsiteX22" fmla="*/ 7252855 w 7252855"/>
              <a:gd name="connsiteY22" fmla="*/ 1177637 h 1267692"/>
              <a:gd name="connsiteX0" fmla="*/ 0 w 7243711"/>
              <a:gd name="connsiteY0" fmla="*/ 727364 h 1267692"/>
              <a:gd name="connsiteX1" fmla="*/ 249382 w 7243711"/>
              <a:gd name="connsiteY1" fmla="*/ 727364 h 1267692"/>
              <a:gd name="connsiteX2" fmla="*/ 346364 w 7243711"/>
              <a:gd name="connsiteY2" fmla="*/ 630382 h 1267692"/>
              <a:gd name="connsiteX3" fmla="*/ 526473 w 7243711"/>
              <a:gd name="connsiteY3" fmla="*/ 630382 h 1267692"/>
              <a:gd name="connsiteX4" fmla="*/ 526473 w 7243711"/>
              <a:gd name="connsiteY4" fmla="*/ 568037 h 1267692"/>
              <a:gd name="connsiteX5" fmla="*/ 796637 w 7243711"/>
              <a:gd name="connsiteY5" fmla="*/ 484910 h 1267692"/>
              <a:gd name="connsiteX6" fmla="*/ 1149928 w 7243711"/>
              <a:gd name="connsiteY6" fmla="*/ 484910 h 1267692"/>
              <a:gd name="connsiteX7" fmla="*/ 1558637 w 7243711"/>
              <a:gd name="connsiteY7" fmla="*/ 193964 h 1267692"/>
              <a:gd name="connsiteX8" fmla="*/ 2022764 w 7243711"/>
              <a:gd name="connsiteY8" fmla="*/ 193964 h 1267692"/>
              <a:gd name="connsiteX9" fmla="*/ 2410691 w 7243711"/>
              <a:gd name="connsiteY9" fmla="*/ 0 h 1267692"/>
              <a:gd name="connsiteX10" fmla="*/ 2826328 w 7243711"/>
              <a:gd name="connsiteY10" fmla="*/ 0 h 1267692"/>
              <a:gd name="connsiteX11" fmla="*/ 2999510 w 7243711"/>
              <a:gd name="connsiteY11" fmla="*/ 173182 h 1267692"/>
              <a:gd name="connsiteX12" fmla="*/ 3332019 w 7243711"/>
              <a:gd name="connsiteY12" fmla="*/ 505691 h 1267692"/>
              <a:gd name="connsiteX13" fmla="*/ 3622964 w 7243711"/>
              <a:gd name="connsiteY13" fmla="*/ 505691 h 1267692"/>
              <a:gd name="connsiteX14" fmla="*/ 3837432 w 7243711"/>
              <a:gd name="connsiteY14" fmla="*/ 840140 h 1267692"/>
              <a:gd name="connsiteX15" fmla="*/ 4246696 w 7243711"/>
              <a:gd name="connsiteY15" fmla="*/ 1087028 h 1267692"/>
              <a:gd name="connsiteX16" fmla="*/ 4495800 w 7243711"/>
              <a:gd name="connsiteY16" fmla="*/ 1267692 h 1267692"/>
              <a:gd name="connsiteX17" fmla="*/ 4987637 w 7243711"/>
              <a:gd name="connsiteY17" fmla="*/ 1267692 h 1267692"/>
              <a:gd name="connsiteX18" fmla="*/ 5264729 w 7243711"/>
              <a:gd name="connsiteY18" fmla="*/ 990600 h 1267692"/>
              <a:gd name="connsiteX19" fmla="*/ 5902037 w 7243711"/>
              <a:gd name="connsiteY19" fmla="*/ 990600 h 1267692"/>
              <a:gd name="connsiteX20" fmla="*/ 6296891 w 7243711"/>
              <a:gd name="connsiteY20" fmla="*/ 595746 h 1267692"/>
              <a:gd name="connsiteX21" fmla="*/ 6761019 w 7243711"/>
              <a:gd name="connsiteY21" fmla="*/ 595746 h 1267692"/>
              <a:gd name="connsiteX22" fmla="*/ 7243711 w 7243711"/>
              <a:gd name="connsiteY22" fmla="*/ 830165 h 1267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243711" h="1267692">
                <a:moveTo>
                  <a:pt x="0" y="727364"/>
                </a:moveTo>
                <a:lnTo>
                  <a:pt x="249382" y="727364"/>
                </a:lnTo>
                <a:lnTo>
                  <a:pt x="346364" y="630382"/>
                </a:lnTo>
                <a:lnTo>
                  <a:pt x="526473" y="630382"/>
                </a:lnTo>
                <a:lnTo>
                  <a:pt x="526473" y="568037"/>
                </a:lnTo>
                <a:lnTo>
                  <a:pt x="796637" y="484910"/>
                </a:lnTo>
                <a:lnTo>
                  <a:pt x="1149928" y="484910"/>
                </a:lnTo>
                <a:lnTo>
                  <a:pt x="1558637" y="193964"/>
                </a:lnTo>
                <a:lnTo>
                  <a:pt x="2022764" y="193964"/>
                </a:lnTo>
                <a:lnTo>
                  <a:pt x="2410691" y="0"/>
                </a:lnTo>
                <a:lnTo>
                  <a:pt x="2826328" y="0"/>
                </a:lnTo>
                <a:lnTo>
                  <a:pt x="2999510" y="173182"/>
                </a:lnTo>
                <a:lnTo>
                  <a:pt x="3332019" y="505691"/>
                </a:lnTo>
                <a:lnTo>
                  <a:pt x="3622964" y="505691"/>
                </a:lnTo>
                <a:lnTo>
                  <a:pt x="3837432" y="840140"/>
                </a:lnTo>
                <a:lnTo>
                  <a:pt x="4246696" y="1087028"/>
                </a:lnTo>
                <a:lnTo>
                  <a:pt x="4495800" y="1267692"/>
                </a:lnTo>
                <a:lnTo>
                  <a:pt x="4987637" y="1267692"/>
                </a:lnTo>
                <a:lnTo>
                  <a:pt x="5264729" y="990600"/>
                </a:lnTo>
                <a:lnTo>
                  <a:pt x="5902037" y="990600"/>
                </a:lnTo>
                <a:lnTo>
                  <a:pt x="6296891" y="595746"/>
                </a:lnTo>
                <a:lnTo>
                  <a:pt x="6761019" y="595746"/>
                </a:lnTo>
                <a:lnTo>
                  <a:pt x="7243711" y="830165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6DE2BB34-E323-41FE-8DFB-DE1F5D2C0128}"/>
              </a:ext>
            </a:extLst>
          </p:cNvPr>
          <p:cNvCxnSpPr/>
          <p:nvPr/>
        </p:nvCxnSpPr>
        <p:spPr>
          <a:xfrm>
            <a:off x="6179716" y="1199298"/>
            <a:ext cx="0" cy="457835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5578D126-75AB-45EB-B081-359A3EDE70CE}"/>
              </a:ext>
            </a:extLst>
          </p:cNvPr>
          <p:cNvSpPr txBox="1"/>
          <p:nvPr/>
        </p:nvSpPr>
        <p:spPr>
          <a:xfrm>
            <a:off x="5400442" y="729513"/>
            <a:ext cx="1422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Create new ‘</a:t>
            </a:r>
            <a:r>
              <a:rPr lang="en-US" sz="1200" dirty="0" err="1">
                <a:solidFill>
                  <a:srgbClr val="0070C0"/>
                </a:solidFill>
              </a:rPr>
              <a:t>atdm</a:t>
            </a:r>
            <a:r>
              <a:rPr lang="en-US" sz="1200" dirty="0">
                <a:solidFill>
                  <a:srgbClr val="0070C0"/>
                </a:solidFill>
              </a:rPr>
              <a:t>-release’ branch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AFA5036-98D5-43EF-8226-0662C92D969B}"/>
              </a:ext>
            </a:extLst>
          </p:cNvPr>
          <p:cNvSpPr/>
          <p:nvPr/>
        </p:nvSpPr>
        <p:spPr>
          <a:xfrm>
            <a:off x="6179127" y="2306782"/>
            <a:ext cx="2050473" cy="741218"/>
          </a:xfrm>
          <a:custGeom>
            <a:avLst/>
            <a:gdLst>
              <a:gd name="connsiteX0" fmla="*/ 0 w 2050473"/>
              <a:gd name="connsiteY0" fmla="*/ 0 h 741218"/>
              <a:gd name="connsiteX1" fmla="*/ 374073 w 2050473"/>
              <a:gd name="connsiteY1" fmla="*/ 69273 h 741218"/>
              <a:gd name="connsiteX2" fmla="*/ 519545 w 2050473"/>
              <a:gd name="connsiteY2" fmla="*/ 214745 h 741218"/>
              <a:gd name="connsiteX3" fmla="*/ 900546 w 2050473"/>
              <a:gd name="connsiteY3" fmla="*/ 346363 h 741218"/>
              <a:gd name="connsiteX4" fmla="*/ 1350818 w 2050473"/>
              <a:gd name="connsiteY4" fmla="*/ 540327 h 741218"/>
              <a:gd name="connsiteX5" fmla="*/ 2050473 w 2050473"/>
              <a:gd name="connsiteY5" fmla="*/ 741218 h 741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473" h="741218">
                <a:moveTo>
                  <a:pt x="0" y="0"/>
                </a:moveTo>
                <a:lnTo>
                  <a:pt x="374073" y="69273"/>
                </a:lnTo>
                <a:lnTo>
                  <a:pt x="519545" y="214745"/>
                </a:lnTo>
                <a:lnTo>
                  <a:pt x="900546" y="346363"/>
                </a:lnTo>
                <a:lnTo>
                  <a:pt x="1350818" y="540327"/>
                </a:lnTo>
                <a:lnTo>
                  <a:pt x="2050473" y="741218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C9FD6357-B761-4BD1-B2AD-C35E205036D4}"/>
              </a:ext>
            </a:extLst>
          </p:cNvPr>
          <p:cNvSpPr txBox="1"/>
          <p:nvPr/>
        </p:nvSpPr>
        <p:spPr>
          <a:xfrm>
            <a:off x="7097653" y="749674"/>
            <a:ext cx="1898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Merge ‘</a:t>
            </a:r>
            <a:r>
              <a:rPr lang="en-US" sz="1200" dirty="0" err="1">
                <a:solidFill>
                  <a:srgbClr val="0070C0"/>
                </a:solidFill>
              </a:rPr>
              <a:t>atdm</a:t>
            </a:r>
            <a:r>
              <a:rPr lang="en-US" sz="1200" dirty="0">
                <a:solidFill>
                  <a:srgbClr val="0070C0"/>
                </a:solidFill>
              </a:rPr>
              <a:t>-release’ to ‘app-</a:t>
            </a:r>
            <a:r>
              <a:rPr lang="en-US" sz="1200" dirty="0" err="1">
                <a:solidFill>
                  <a:srgbClr val="0070C0"/>
                </a:solidFill>
              </a:rPr>
              <a:t>trilinos</a:t>
            </a:r>
            <a:r>
              <a:rPr lang="en-US" sz="1200" dirty="0">
                <a:solidFill>
                  <a:srgbClr val="0070C0"/>
                </a:solidFill>
              </a:rPr>
              <a:t>-repo/master’</a:t>
            </a:r>
          </a:p>
        </p:txBody>
      </p: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6D047A53-E51F-46BB-B235-F27620FF91A6}"/>
              </a:ext>
            </a:extLst>
          </p:cNvPr>
          <p:cNvCxnSpPr/>
          <p:nvPr/>
        </p:nvCxnSpPr>
        <p:spPr>
          <a:xfrm>
            <a:off x="8241208" y="1206434"/>
            <a:ext cx="0" cy="457835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79FAA-194E-4053-8E85-76A755153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7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67">
        <p:dissolve/>
      </p:transition>
    </mc:Choice>
    <mc:Fallback xmlns="">
      <p:transition spd="slow" advTm="467">
        <p:dissolv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" y="177114"/>
            <a:ext cx="8727996" cy="458587"/>
          </a:xfrm>
        </p:spPr>
        <p:txBody>
          <a:bodyPr/>
          <a:lstStyle/>
          <a:p>
            <a:r>
              <a:rPr lang="en-US" sz="2800" dirty="0"/>
              <a:t>Options for ATDM Trilinos APP Updates: Summary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CCAD1BC6-F1E0-4E07-A4B9-E085D2524EA6}"/>
              </a:ext>
            </a:extLst>
          </p:cNvPr>
          <p:cNvSpPr/>
          <p:nvPr/>
        </p:nvSpPr>
        <p:spPr>
          <a:xfrm>
            <a:off x="120052" y="882545"/>
            <a:ext cx="8907570" cy="5393784"/>
          </a:xfrm>
          <a:prstGeom prst="rect">
            <a:avLst/>
          </a:prstGeom>
          <a:ln w="38100">
            <a:noFill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b="1" dirty="0"/>
              <a:t>Option-1: Make ATDM Trilinos builds clean on ‘develop’ periodically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b="1" dirty="0"/>
              <a:t>Assumes:</a:t>
            </a:r>
            <a:r>
              <a:rPr lang="en-US" sz="1600" dirty="0"/>
              <a:t> “Mean-time to fix” is less than the “mean-time to fail” on ‘develop’ branch.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6600"/>
                </a:solidFill>
              </a:rPr>
              <a:t>Pro:</a:t>
            </a:r>
            <a:r>
              <a:rPr lang="en-US" sz="1600" dirty="0">
                <a:solidFill>
                  <a:srgbClr val="006600"/>
                </a:solidFill>
              </a:rPr>
              <a:t> Requires </a:t>
            </a:r>
            <a:r>
              <a:rPr lang="en-US" sz="1600" b="1" dirty="0">
                <a:solidFill>
                  <a:srgbClr val="006600"/>
                </a:solidFill>
              </a:rPr>
              <a:t>just one set of builds </a:t>
            </a:r>
            <a:r>
              <a:rPr lang="en-US" sz="1600" dirty="0">
                <a:solidFill>
                  <a:srgbClr val="006600"/>
                </a:solidFill>
              </a:rPr>
              <a:t>on the ATDM platforms.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6600"/>
                </a:solidFill>
              </a:rPr>
              <a:t>Pro:</a:t>
            </a:r>
            <a:r>
              <a:rPr lang="en-US" sz="1600" dirty="0">
                <a:solidFill>
                  <a:srgbClr val="006600"/>
                </a:solidFill>
              </a:rPr>
              <a:t> </a:t>
            </a:r>
            <a:r>
              <a:rPr lang="en-US" sz="1600" b="1" dirty="0">
                <a:solidFill>
                  <a:srgbClr val="006600"/>
                </a:solidFill>
              </a:rPr>
              <a:t>Simpler workflow for Trilinos developers</a:t>
            </a:r>
            <a:r>
              <a:rPr lang="en-US" sz="1600" dirty="0">
                <a:solidFill>
                  <a:srgbClr val="006600"/>
                </a:solidFill>
              </a:rPr>
              <a:t> merge bug fixes to ‘develop’ branch.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6600"/>
                </a:solidFill>
              </a:rPr>
              <a:t>Pro:</a:t>
            </a:r>
            <a:r>
              <a:rPr lang="en-US" sz="1600" dirty="0">
                <a:solidFill>
                  <a:srgbClr val="006600"/>
                </a:solidFill>
              </a:rPr>
              <a:t> Provides </a:t>
            </a:r>
            <a:r>
              <a:rPr lang="en-US" sz="1600" b="1" dirty="0">
                <a:solidFill>
                  <a:srgbClr val="006600"/>
                </a:solidFill>
              </a:rPr>
              <a:t>quicker APP updates of Trilinos</a:t>
            </a:r>
            <a:r>
              <a:rPr lang="en-US" sz="1600" dirty="0">
                <a:solidFill>
                  <a:srgbClr val="006600"/>
                </a:solidFill>
              </a:rPr>
              <a:t>.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6600"/>
                </a:solidFill>
              </a:rPr>
              <a:t>Pro:</a:t>
            </a:r>
            <a:r>
              <a:rPr lang="en-US" sz="1600" dirty="0">
                <a:solidFill>
                  <a:srgbClr val="006600"/>
                </a:solidFill>
              </a:rPr>
              <a:t> Allows APPs like EMPIRE to </a:t>
            </a:r>
            <a:r>
              <a:rPr lang="en-US" sz="1600" b="1" dirty="0">
                <a:solidFill>
                  <a:srgbClr val="006600"/>
                </a:solidFill>
              </a:rPr>
              <a:t>co-develop Trilinos</a:t>
            </a:r>
            <a:r>
              <a:rPr lang="en-US" sz="1600" dirty="0">
                <a:solidFill>
                  <a:srgbClr val="006600"/>
                </a:solidFill>
              </a:rPr>
              <a:t> and update Trilinos ‘develop’ and get updates to the APP fairly regularly.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0000"/>
                </a:solidFill>
              </a:rPr>
              <a:t>Con: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b="1" dirty="0">
                <a:solidFill>
                  <a:srgbClr val="FF0000"/>
                </a:solidFill>
              </a:rPr>
              <a:t>Requires fast reaction time</a:t>
            </a:r>
            <a:r>
              <a:rPr lang="en-US" sz="1600" dirty="0">
                <a:solidFill>
                  <a:srgbClr val="FF0000"/>
                </a:solidFill>
              </a:rPr>
              <a:t> to detect and triage new failures and then either a) fix, b) disable, or c) revert breaking PRs so that the “mean-time to fix” is less than “mean-time to fail”.</a:t>
            </a:r>
            <a:endParaRPr lang="en-US" sz="1600" b="1" dirty="0"/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b="1" dirty="0"/>
              <a:t>Option-2: Create ‘</a:t>
            </a:r>
            <a:r>
              <a:rPr lang="en-US" sz="2000" b="1" dirty="0" err="1"/>
              <a:t>atdm</a:t>
            </a:r>
            <a:r>
              <a:rPr lang="en-US" sz="2000" b="1" dirty="0"/>
              <a:t>-release’ branches and clean up there</a:t>
            </a:r>
            <a:endParaRPr lang="en-US" sz="2000" dirty="0"/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b="1" dirty="0"/>
              <a:t>Assumes:</a:t>
            </a:r>
            <a:r>
              <a:rPr lang="en-US" sz="1600" dirty="0"/>
              <a:t> “Mean-time to fix” is less than the “mean-time to failure” (not true right)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6600"/>
                </a:solidFill>
              </a:rPr>
              <a:t>Pro</a:t>
            </a:r>
            <a:r>
              <a:rPr lang="en-US" sz="1600" dirty="0">
                <a:solidFill>
                  <a:srgbClr val="006600"/>
                </a:solidFill>
              </a:rPr>
              <a:t>: M</a:t>
            </a:r>
            <a:r>
              <a:rPr lang="en-US" sz="1600" b="1" dirty="0">
                <a:solidFill>
                  <a:srgbClr val="006600"/>
                </a:solidFill>
              </a:rPr>
              <a:t>ore leisurely reaction time to fix defects</a:t>
            </a:r>
            <a:r>
              <a:rPr lang="en-US" sz="1600" dirty="0">
                <a:solidFill>
                  <a:srgbClr val="006600"/>
                </a:solidFill>
              </a:rPr>
              <a:t> since no race with “mean-time to fail”.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6600"/>
                </a:solidFill>
              </a:rPr>
              <a:t>Pro</a:t>
            </a:r>
            <a:r>
              <a:rPr lang="en-US" sz="1600" dirty="0">
                <a:solidFill>
                  <a:srgbClr val="006600"/>
                </a:solidFill>
              </a:rPr>
              <a:t>: Guaranteed periodic Trilinos updates with 100% clean ATDM Trilinos builds.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0000"/>
                </a:solidFill>
              </a:rPr>
              <a:t>Con</a:t>
            </a:r>
            <a:r>
              <a:rPr lang="en-US" sz="1600" dirty="0">
                <a:solidFill>
                  <a:srgbClr val="FF0000"/>
                </a:solidFill>
              </a:rPr>
              <a:t>: Requires </a:t>
            </a:r>
            <a:r>
              <a:rPr lang="en-US" sz="1600" b="1" dirty="0">
                <a:solidFill>
                  <a:srgbClr val="FF0000"/>
                </a:solidFill>
              </a:rPr>
              <a:t>double the number of builds;</a:t>
            </a:r>
            <a:r>
              <a:rPr lang="en-US" sz="1600" dirty="0">
                <a:solidFill>
                  <a:srgbClr val="FF0000"/>
                </a:solidFill>
              </a:rPr>
              <a:t> one on ‘develop’, one on ‘</a:t>
            </a:r>
            <a:r>
              <a:rPr lang="en-US" sz="1600" dirty="0" err="1">
                <a:solidFill>
                  <a:srgbClr val="FF0000"/>
                </a:solidFill>
              </a:rPr>
              <a:t>atdm</a:t>
            </a:r>
            <a:r>
              <a:rPr lang="en-US" sz="1600" dirty="0">
                <a:solidFill>
                  <a:srgbClr val="FF0000"/>
                </a:solidFill>
              </a:rPr>
              <a:t>-release’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0000"/>
                </a:solidFill>
              </a:rPr>
              <a:t>Con: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b="1" dirty="0">
                <a:solidFill>
                  <a:srgbClr val="FF0000"/>
                </a:solidFill>
              </a:rPr>
              <a:t>More complex workflow for Trilinos developers</a:t>
            </a:r>
            <a:r>
              <a:rPr lang="en-US" sz="1600" dirty="0">
                <a:solidFill>
                  <a:srgbClr val="FF0000"/>
                </a:solidFill>
              </a:rPr>
              <a:t> to commit fixes to ‘</a:t>
            </a:r>
            <a:r>
              <a:rPr lang="en-US" sz="1600" dirty="0" err="1">
                <a:solidFill>
                  <a:srgbClr val="FF0000"/>
                </a:solidFill>
              </a:rPr>
              <a:t>atdm</a:t>
            </a:r>
            <a:r>
              <a:rPr lang="en-US" sz="1600" dirty="0">
                <a:solidFill>
                  <a:srgbClr val="FF0000"/>
                </a:solidFill>
              </a:rPr>
              <a:t>-release’ and then merge back to “develop” in two Trilinos PRs per bug-fix branch!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0000"/>
                </a:solidFill>
              </a:rPr>
              <a:t>Con: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b="1" dirty="0">
                <a:solidFill>
                  <a:srgbClr val="FF0000"/>
                </a:solidFill>
              </a:rPr>
              <a:t>More complex workflow for APP Trilinos co-developers</a:t>
            </a:r>
            <a:r>
              <a:rPr lang="en-US" sz="1600" dirty="0">
                <a:solidFill>
                  <a:srgbClr val="FF0000"/>
                </a:solidFill>
              </a:rPr>
              <a:t> involving branches, cherry-picks (e.g. EMPIRE git-git-like workflow and SPARC cherry-picking workflow).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000B01-499B-4850-B1FE-C9823842D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67">
        <p:dissolve/>
      </p:transition>
    </mc:Choice>
    <mc:Fallback xmlns="">
      <p:transition spd="slow" advTm="467">
        <p:dissolv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CFBA23-9ABD-43F7-BB5D-96D0FD8F3ADD}"/>
              </a:ext>
            </a:extLst>
          </p:cNvPr>
          <p:cNvSpPr txBox="1"/>
          <p:nvPr/>
        </p:nvSpPr>
        <p:spPr>
          <a:xfrm>
            <a:off x="240633" y="721895"/>
            <a:ext cx="8662736" cy="558265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7200" dirty="0">
                <a:solidFill>
                  <a:srgbClr val="002060"/>
                </a:solidFill>
              </a:rPr>
              <a:t>General Software Engineering Principles for Defects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D06BF5-018B-427A-899F-395CAD0D2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3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67">
        <p:dissolve/>
      </p:transition>
    </mc:Choice>
    <mc:Fallback xmlns="">
      <p:transition spd="slow" advTm="467">
        <p:dissolv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" y="177114"/>
            <a:ext cx="8727996" cy="458587"/>
          </a:xfrm>
        </p:spPr>
        <p:txBody>
          <a:bodyPr/>
          <a:lstStyle/>
          <a:p>
            <a:r>
              <a:rPr lang="en-US" sz="2800" dirty="0"/>
              <a:t>General SE Principles for Defects 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CCAD1BC6-F1E0-4E07-A4B9-E085D2524EA6}"/>
              </a:ext>
            </a:extLst>
          </p:cNvPr>
          <p:cNvSpPr/>
          <p:nvPr/>
        </p:nvSpPr>
        <p:spPr>
          <a:xfrm>
            <a:off x="236430" y="3982361"/>
            <a:ext cx="8907570" cy="2323713"/>
          </a:xfrm>
          <a:prstGeom prst="rect">
            <a:avLst/>
          </a:prstGeom>
          <a:ln w="38100">
            <a:noFill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Lean/Agile SE Practices for dealing with defects: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Strong automated testing (have tests help new detect defects)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Continuous testing (reduce the time to detect new defects caught by tests)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Continuous integration (reduce time to detect conflict defects)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b="1" dirty="0"/>
              <a:t>STOP THE LINE</a:t>
            </a:r>
            <a:r>
              <a:rPr lang="en-US" sz="1600" dirty="0"/>
              <a:t> when a new defect gets into the main development branch</a:t>
            </a:r>
          </a:p>
          <a:p>
            <a:pPr marL="1200150" lvl="2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Fixing defects in previously working software is higher priority than developing new features!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EBAAB1-9C98-40AC-AF3E-50B8F842C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5202" y="848553"/>
            <a:ext cx="4135946" cy="308554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C7D8B34-EC32-4432-A3DC-5630AC77BBC7}"/>
              </a:ext>
            </a:extLst>
          </p:cNvPr>
          <p:cNvSpPr/>
          <p:nvPr/>
        </p:nvSpPr>
        <p:spPr>
          <a:xfrm>
            <a:off x="272452" y="1034945"/>
            <a:ext cx="3659468" cy="1200329"/>
          </a:xfrm>
          <a:prstGeom prst="rect">
            <a:avLst/>
          </a:prstGeom>
          <a:ln w="38100">
            <a:noFill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Cost of a defect goes up (significantly) the longer it takes to detect and correct a defect.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E10DCB-F498-46C3-98B3-F58974E91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93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67">
        <p:dissolve/>
      </p:transition>
    </mc:Choice>
    <mc:Fallback xmlns="">
      <p:transition spd="slow" advTm="467">
        <p:dissolv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F2E7D0-11EF-4D55-93ED-A98A7F27513A}"/>
              </a:ext>
            </a:extLst>
          </p:cNvPr>
          <p:cNvSpPr txBox="1"/>
          <p:nvPr/>
        </p:nvSpPr>
        <p:spPr>
          <a:xfrm>
            <a:off x="240633" y="721895"/>
            <a:ext cx="8662736" cy="558265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7200" dirty="0">
                <a:solidFill>
                  <a:srgbClr val="002060"/>
                </a:solidFill>
              </a:rPr>
              <a:t>Reducing Time to Detect, Triage, and Address Trilinos Failures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B6110C-9286-4AD4-8B39-92D437E35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8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67">
        <p:dissolve/>
      </p:transition>
    </mc:Choice>
    <mc:Fallback xmlns="">
      <p:transition spd="slow" advTm="467">
        <p:dissolv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" y="177114"/>
            <a:ext cx="8727996" cy="458587"/>
          </a:xfrm>
        </p:spPr>
        <p:txBody>
          <a:bodyPr/>
          <a:lstStyle/>
          <a:p>
            <a:r>
              <a:rPr lang="en-US" sz="2800" dirty="0"/>
              <a:t>Reduce Time to Detect, Triage, and Fix Defects 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CCAD1BC6-F1E0-4E07-A4B9-E085D2524EA6}"/>
              </a:ext>
            </a:extLst>
          </p:cNvPr>
          <p:cNvSpPr/>
          <p:nvPr/>
        </p:nvSpPr>
        <p:spPr>
          <a:xfrm>
            <a:off x="120052" y="882545"/>
            <a:ext cx="8907570" cy="4809009"/>
          </a:xfrm>
          <a:prstGeom prst="rect">
            <a:avLst/>
          </a:prstGeom>
          <a:ln w="38100">
            <a:noFill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b="1" dirty="0"/>
              <a:t>Reduce time to detect and triage new Trilinos defects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dirty="0"/>
              <a:t>Run nightly ATDM Trilinos builds against ‘develop’ and run APP native tests against Trilinos ‘develop’ </a:t>
            </a:r>
            <a:r>
              <a:rPr lang="en-US" b="1" dirty="0"/>
              <a:t>[Much progress but more to do]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dirty="0"/>
              <a:t>Filter out non-code failures and create new ATDM Trilinos GitHub Issues with dedicated person(s) to do top-level triage. </a:t>
            </a:r>
            <a:r>
              <a:rPr lang="en-US" b="1" dirty="0"/>
              <a:t>[In Progress, Joe Frye]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dirty="0"/>
              <a:t>Python tool to keep track of new failures not already covered by Trilinos GitHub issues </a:t>
            </a:r>
            <a:r>
              <a:rPr lang="en-US" b="1" dirty="0"/>
              <a:t>[In Progress]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dirty="0"/>
              <a:t>Add categories according to severity (e.g. “critical”, “blocker”, “</a:t>
            </a:r>
            <a:r>
              <a:rPr lang="en-US" dirty="0" err="1"/>
              <a:t>nonblocker</a:t>
            </a:r>
            <a:r>
              <a:rPr lang="en-US" dirty="0"/>
              <a:t>”) </a:t>
            </a:r>
            <a:r>
              <a:rPr lang="en-US" b="1" dirty="0"/>
              <a:t>[</a:t>
            </a:r>
            <a:r>
              <a:rPr lang="en-US" b="1" dirty="0" err="1"/>
              <a:t>ToDo</a:t>
            </a:r>
            <a:r>
              <a:rPr lang="en-US" b="1" dirty="0"/>
              <a:t>]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b="1" dirty="0"/>
              <a:t>Reduce time to fix defects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dirty="0"/>
              <a:t>Make it easy for Trilinos developers to reproduce failures for ATDM Trilinos builds </a:t>
            </a:r>
            <a:r>
              <a:rPr lang="en-US" b="1" dirty="0"/>
              <a:t>[Done]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dirty="0"/>
              <a:t>Send regular reminders to Trilinos Product Area Leads and assigned Trilinos developers about un-resolved ATDM Trilinos GitHub issues. </a:t>
            </a:r>
            <a:r>
              <a:rPr lang="en-US" b="1" dirty="0"/>
              <a:t>[</a:t>
            </a:r>
            <a:r>
              <a:rPr lang="en-US" b="1" dirty="0" err="1"/>
              <a:t>ToDo</a:t>
            </a:r>
            <a:r>
              <a:rPr lang="en-US" b="1" dirty="0"/>
              <a:t>]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42D49A-D309-4C0A-8156-3DC3B9267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77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67">
        <p:dissolve/>
      </p:transition>
    </mc:Choice>
    <mc:Fallback xmlns="">
      <p:transition spd="slow" advTm="467">
        <p:dissolv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" y="177114"/>
            <a:ext cx="8727996" cy="458587"/>
          </a:xfrm>
        </p:spPr>
        <p:txBody>
          <a:bodyPr/>
          <a:lstStyle/>
          <a:p>
            <a:r>
              <a:rPr lang="en-US" sz="2800" dirty="0"/>
              <a:t>Detecting New Failures/Missing Results: </a:t>
            </a:r>
            <a:r>
              <a:rPr lang="en-US" sz="2800" dirty="0" err="1"/>
              <a:t>CDash</a:t>
            </a:r>
            <a:r>
              <a:rPr lang="en-US" sz="2800" dirty="0"/>
              <a:t> Email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5FED56-8676-4486-B8FB-78C1E340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2D7291-9BCC-4563-BC83-511A8932E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549" y="704758"/>
            <a:ext cx="5924550" cy="838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5DD9F5-97CF-4F7C-85C7-99D6CA5AD7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633"/>
          <a:stretch/>
        </p:blipFill>
        <p:spPr>
          <a:xfrm>
            <a:off x="18288" y="1256191"/>
            <a:ext cx="9144000" cy="506135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079477E-55A8-4A0A-9876-6402D9A7F7EF}"/>
              </a:ext>
            </a:extLst>
          </p:cNvPr>
          <p:cNvSpPr txBox="1"/>
          <p:nvPr/>
        </p:nvSpPr>
        <p:spPr>
          <a:xfrm>
            <a:off x="2760854" y="1836982"/>
            <a:ext cx="3172663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Failures in </a:t>
            </a:r>
            <a:r>
              <a:rPr lang="en-US" b="1" dirty="0">
                <a:solidFill>
                  <a:srgbClr val="FF0000"/>
                </a:solidFill>
              </a:rPr>
              <a:t>red</a:t>
            </a:r>
            <a:r>
              <a:rPr lang="en-US" dirty="0"/>
              <a:t> require action!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B85AAFF-E452-4FE8-AAEA-0CE7FA855324}"/>
              </a:ext>
            </a:extLst>
          </p:cNvPr>
          <p:cNvCxnSpPr>
            <a:cxnSpLocks/>
          </p:cNvCxnSpPr>
          <p:nvPr/>
        </p:nvCxnSpPr>
        <p:spPr>
          <a:xfrm flipH="1">
            <a:off x="1936955" y="2058633"/>
            <a:ext cx="758318" cy="184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485426A-A1FE-4EF3-A2E2-CF235677B3E5}"/>
              </a:ext>
            </a:extLst>
          </p:cNvPr>
          <p:cNvSpPr txBox="1"/>
          <p:nvPr/>
        </p:nvSpPr>
        <p:spPr>
          <a:xfrm>
            <a:off x="6295700" y="1620171"/>
            <a:ext cx="2654703" cy="92333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Missing test results!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Failing test without issue tracker!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F5F716E-2107-47EE-B800-B4A1D5D24B1F}"/>
              </a:ext>
            </a:extLst>
          </p:cNvPr>
          <p:cNvSpPr/>
          <p:nvPr/>
        </p:nvSpPr>
        <p:spPr>
          <a:xfrm>
            <a:off x="111204" y="2672940"/>
            <a:ext cx="8959644" cy="167960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49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67">
        <p:dissolve/>
      </p:transition>
    </mc:Choice>
    <mc:Fallback xmlns="">
      <p:transition spd="slow" advTm="467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A4B837-4B88-49EC-BD91-BC289E687A4D}"/>
              </a:ext>
            </a:extLst>
          </p:cNvPr>
          <p:cNvSpPr txBox="1"/>
          <p:nvPr/>
        </p:nvSpPr>
        <p:spPr>
          <a:xfrm>
            <a:off x="240633" y="721895"/>
            <a:ext cx="8662736" cy="558265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7200" dirty="0">
                <a:solidFill>
                  <a:srgbClr val="002060"/>
                </a:solidFill>
              </a:rPr>
              <a:t>Overview of ATDM Trilinos Testing and APP Integration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824161-0DA4-4A79-AF88-337D2AC2F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8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67">
        <p:dissolve/>
      </p:transition>
    </mc:Choice>
    <mc:Fallback xmlns="">
      <p:transition spd="slow" advTm="467">
        <p:dissolv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" y="177114"/>
            <a:ext cx="8727996" cy="458587"/>
          </a:xfrm>
        </p:spPr>
        <p:txBody>
          <a:bodyPr/>
          <a:lstStyle/>
          <a:p>
            <a:r>
              <a:rPr lang="en-US" sz="2800" dirty="0"/>
              <a:t>Reproducing ATDM Trilinos Builds: Trilinos Wiki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83E7DC-B510-47E9-BA8D-A8640CEE3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12" y="826521"/>
            <a:ext cx="8394192" cy="5333937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5A55D39-E4BE-47DA-93CD-AF0727049860}"/>
              </a:ext>
            </a:extLst>
          </p:cNvPr>
          <p:cNvSpPr/>
          <p:nvPr/>
        </p:nvSpPr>
        <p:spPr>
          <a:xfrm>
            <a:off x="548640" y="5614416"/>
            <a:ext cx="2048256" cy="365760"/>
          </a:xfrm>
          <a:prstGeom prst="round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B3DFD37-817B-43A9-A4C6-9F76CCFDC9C4}"/>
              </a:ext>
            </a:extLst>
          </p:cNvPr>
          <p:cNvSpPr/>
          <p:nvPr/>
        </p:nvSpPr>
        <p:spPr>
          <a:xfrm rot="10800000">
            <a:off x="2843784" y="5605272"/>
            <a:ext cx="1271016" cy="36576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73B2F9-CD3E-41BB-A4F1-2095AF38E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97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67">
        <p:dissolve/>
      </p:transition>
    </mc:Choice>
    <mc:Fallback xmlns="">
      <p:transition spd="slow" advTm="467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" y="177114"/>
            <a:ext cx="8727996" cy="458587"/>
          </a:xfrm>
        </p:spPr>
        <p:txBody>
          <a:bodyPr/>
          <a:lstStyle/>
          <a:p>
            <a:r>
              <a:rPr lang="en-US" sz="2800" dirty="0"/>
              <a:t>Reproducing ATDM Trilinos Builds: README.md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EF70A2-A23A-4591-8916-5CC1C9A76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37529"/>
            <a:ext cx="7598664" cy="563225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B9EBA-2554-4838-BEA8-6082F4DAE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9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67">
        <p:dissolve/>
      </p:transition>
    </mc:Choice>
    <mc:Fallback xmlns="">
      <p:transition spd="slow" advTm="467">
        <p:dissolv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" y="177114"/>
            <a:ext cx="8727996" cy="458587"/>
          </a:xfrm>
        </p:spPr>
        <p:txBody>
          <a:bodyPr/>
          <a:lstStyle/>
          <a:p>
            <a:r>
              <a:rPr lang="en-US" sz="2800" dirty="0"/>
              <a:t>Reproducing ATDM Trilinos Builds: Systems Info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023B86-5523-47FA-8A06-3045B582D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420" y="776858"/>
            <a:ext cx="7368588" cy="556907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68589B-3420-49DB-8FF2-63D15B56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31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67">
        <p:dissolve/>
      </p:transition>
    </mc:Choice>
    <mc:Fallback xmlns="">
      <p:transition spd="slow" advTm="467">
        <p:dissolv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" y="177114"/>
            <a:ext cx="8727996" cy="458587"/>
          </a:xfrm>
        </p:spPr>
        <p:txBody>
          <a:bodyPr/>
          <a:lstStyle/>
          <a:p>
            <a:r>
              <a:rPr lang="en-US" sz="2800" dirty="0"/>
              <a:t>Reproducing ATDM Trilinos Builds: GitHub Issue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48FCBE-9595-4BD3-BEA7-E8DB42683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359" y="813621"/>
            <a:ext cx="6522169" cy="551762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59BD7A-4D8B-4101-B14C-A50F2157E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0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67">
        <p:dissolve/>
      </p:transition>
    </mc:Choice>
    <mc:Fallback xmlns="">
      <p:transition spd="slow" advTm="467">
        <p:dissolv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F2E7D0-11EF-4D55-93ED-A98A7F27513A}"/>
              </a:ext>
            </a:extLst>
          </p:cNvPr>
          <p:cNvSpPr txBox="1"/>
          <p:nvPr/>
        </p:nvSpPr>
        <p:spPr>
          <a:xfrm>
            <a:off x="240633" y="685319"/>
            <a:ext cx="8662736" cy="558265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7200" dirty="0">
                <a:solidFill>
                  <a:srgbClr val="002060"/>
                </a:solidFill>
              </a:rPr>
              <a:t>Addressing Trilinos Failures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FB3534-64B0-436C-AC5F-AA529CA1F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5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67">
        <p:dissolve/>
      </p:transition>
    </mc:Choice>
    <mc:Fallback xmlns="">
      <p:transition spd="slow" advTm="467">
        <p:dissolv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" y="177114"/>
            <a:ext cx="8727996" cy="458587"/>
          </a:xfrm>
        </p:spPr>
        <p:txBody>
          <a:bodyPr/>
          <a:lstStyle/>
          <a:p>
            <a:r>
              <a:rPr lang="en-US" sz="2800" dirty="0"/>
              <a:t>How to Address Trilinos Failures?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CCAD1BC6-F1E0-4E07-A4B9-E085D2524EA6}"/>
              </a:ext>
            </a:extLst>
          </p:cNvPr>
          <p:cNvSpPr/>
          <p:nvPr/>
        </p:nvSpPr>
        <p:spPr>
          <a:xfrm>
            <a:off x="120052" y="717953"/>
            <a:ext cx="8907570" cy="5724644"/>
          </a:xfrm>
          <a:prstGeom prst="rect">
            <a:avLst/>
          </a:prstGeom>
          <a:ln w="38100">
            <a:noFill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Keeping already cleaned-up promoted builds clean</a:t>
            </a:r>
          </a:p>
          <a:p>
            <a:pPr marL="800100" lvl="1" indent="-342900">
              <a:spcBef>
                <a:spcPts val="300"/>
              </a:spcBef>
              <a:buFont typeface="+mj-lt"/>
              <a:buAutoNum type="alphaLcParenR"/>
            </a:pPr>
            <a:r>
              <a:rPr lang="en-US" sz="1600" dirty="0"/>
              <a:t>Fix the failures =&gt; </a:t>
            </a:r>
            <a:r>
              <a:rPr lang="en-US" sz="1600" b="1" dirty="0">
                <a:solidFill>
                  <a:srgbClr val="008A3E"/>
                </a:solidFill>
              </a:rPr>
              <a:t>Best option!</a:t>
            </a:r>
          </a:p>
          <a:p>
            <a:pPr marL="800100" lvl="1" indent="-342900">
              <a:spcBef>
                <a:spcPts val="300"/>
              </a:spcBef>
              <a:buFont typeface="+mj-lt"/>
              <a:buAutoNum type="alphaLcParenR"/>
            </a:pPr>
            <a:r>
              <a:rPr lang="en-US" sz="1600" dirty="0"/>
              <a:t>Mark failing tests as “expected may fail” and not trigger global failure in Python tool:</a:t>
            </a:r>
          </a:p>
          <a:p>
            <a:pPr marL="1257300" lvl="2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Only for non-blocking issues</a:t>
            </a:r>
          </a:p>
          <a:p>
            <a:pPr marL="1257300" lvl="2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Allows us to watch test run but not block updates of Trilinos to APPs</a:t>
            </a:r>
          </a:p>
          <a:p>
            <a:pPr marL="1257300" lvl="2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A3E"/>
                </a:solidFill>
              </a:rPr>
              <a:t>Best for cases where someone is working (or soon is going to work) to fix non-blocking failures.</a:t>
            </a:r>
          </a:p>
          <a:p>
            <a:pPr marL="800100" lvl="1" indent="-342900">
              <a:spcBef>
                <a:spcPts val="300"/>
              </a:spcBef>
              <a:buFont typeface="+mj-lt"/>
              <a:buAutoNum type="alphaLcParenR"/>
            </a:pPr>
            <a:r>
              <a:rPr lang="en-US" sz="1600" dirty="0"/>
              <a:t>(Temporarily) disable failing tests:</a:t>
            </a:r>
          </a:p>
          <a:p>
            <a:pPr marL="1257300" lvl="2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Only for non-blocking issues</a:t>
            </a:r>
          </a:p>
          <a:p>
            <a:pPr marL="1257300" lvl="2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A3E"/>
                </a:solidFill>
              </a:rPr>
              <a:t>Best for cases where no-one is going to work on fixing the failures anytime soon.</a:t>
            </a:r>
          </a:p>
          <a:p>
            <a:pPr marL="800100" lvl="1" indent="-342900">
              <a:spcBef>
                <a:spcPts val="300"/>
              </a:spcBef>
              <a:buFont typeface="+mj-lt"/>
              <a:buAutoNum type="alphaLcParenR"/>
            </a:pPr>
            <a:r>
              <a:rPr lang="en-US" sz="1600" dirty="0"/>
              <a:t>Revert the commit(s) (or PR merge) causing the failure:</a:t>
            </a:r>
          </a:p>
          <a:p>
            <a:pPr marL="1257300" lvl="2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A3E"/>
                </a:solidFill>
              </a:rPr>
              <a:t>=&gt; Perhaps best option for critical or blocking failures that can’t be fixed soon!</a:t>
            </a:r>
            <a:endParaRPr lang="en-US" b="1" dirty="0"/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Initial failures from setting up new platforms</a:t>
            </a:r>
          </a:p>
          <a:p>
            <a:pPr marL="800100" lvl="1" indent="-342900">
              <a:spcBef>
                <a:spcPts val="300"/>
              </a:spcBef>
              <a:buFont typeface="+mj-lt"/>
              <a:buAutoNum type="alphaLcParenR"/>
            </a:pPr>
            <a:r>
              <a:rPr lang="en-US" sz="1600" dirty="0"/>
              <a:t>Fix the failures</a:t>
            </a:r>
          </a:p>
          <a:p>
            <a:pPr marL="800100" lvl="1" indent="-342900">
              <a:spcBef>
                <a:spcPts val="300"/>
              </a:spcBef>
              <a:buFont typeface="+mj-lt"/>
              <a:buAutoNum type="alphaLcParenR"/>
            </a:pPr>
            <a:r>
              <a:rPr lang="en-US" sz="1600" dirty="0"/>
              <a:t>(Temporarily) disable failing tests (non-blocking issues only)</a:t>
            </a:r>
          </a:p>
          <a:p>
            <a:pPr marL="800100" lvl="1" indent="-342900">
              <a:spcBef>
                <a:spcPts val="300"/>
              </a:spcBef>
              <a:buFont typeface="+mj-lt"/>
              <a:buAutoNum type="alphaLcParenR"/>
            </a:pPr>
            <a:r>
              <a:rPr lang="en-US" sz="1600" dirty="0"/>
              <a:t>Mark failing tests as “expected may fail” and not trigger global failure in Python tool (non-blocking issues only)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NOTE: Reverting commits is NOT an option for cleaning up failures that occur when setting up new builds on new platforms or </a:t>
            </a:r>
            <a:r>
              <a:rPr lang="en-US" sz="1600" dirty="0" err="1">
                <a:solidFill>
                  <a:srgbClr val="FF0000"/>
                </a:solidFill>
              </a:rPr>
              <a:t>envs</a:t>
            </a:r>
            <a:r>
              <a:rPr lang="en-US" sz="1600" dirty="0">
                <a:solidFill>
                  <a:srgbClr val="FF0000"/>
                </a:solidFill>
              </a:rPr>
              <a:t> on existing platforms.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0B8489-466C-4B66-AF25-FA42204D3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6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67">
        <p:dissolve/>
      </p:transition>
    </mc:Choice>
    <mc:Fallback xmlns="">
      <p:transition spd="slow" advTm="467">
        <p:dissolv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F2E7D0-11EF-4D55-93ED-A98A7F27513A}"/>
              </a:ext>
            </a:extLst>
          </p:cNvPr>
          <p:cNvSpPr txBox="1"/>
          <p:nvPr/>
        </p:nvSpPr>
        <p:spPr>
          <a:xfrm>
            <a:off x="240633" y="685319"/>
            <a:ext cx="8662736" cy="558265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7200" dirty="0">
                <a:solidFill>
                  <a:srgbClr val="002060"/>
                </a:solidFill>
              </a:rPr>
              <a:t>Following up on ATDM Trilinos GitHub Issues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B06FBB-7985-480F-98E7-72DDD225B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67">
        <p:dissolve/>
      </p:transition>
    </mc:Choice>
    <mc:Fallback xmlns="">
      <p:transition spd="slow" advTm="467">
        <p:dissolv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" y="177114"/>
            <a:ext cx="8727996" cy="458587"/>
          </a:xfrm>
        </p:spPr>
        <p:txBody>
          <a:bodyPr/>
          <a:lstStyle/>
          <a:p>
            <a:r>
              <a:rPr lang="en-US" sz="2800" dirty="0"/>
              <a:t>Problems with Trilinos GitHub Issue Management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CCAD1BC6-F1E0-4E07-A4B9-E085D2524EA6}"/>
              </a:ext>
            </a:extLst>
          </p:cNvPr>
          <p:cNvSpPr/>
          <p:nvPr/>
        </p:nvSpPr>
        <p:spPr>
          <a:xfrm>
            <a:off x="120052" y="717953"/>
            <a:ext cx="8907570" cy="4962897"/>
          </a:xfrm>
          <a:prstGeom prst="rect">
            <a:avLst/>
          </a:prstGeom>
          <a:ln w="38100">
            <a:noFill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b="1" dirty="0"/>
              <a:t>Problems not working issues: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dirty="0"/>
              <a:t>Ignoring new ATDM Trilinos GitHub Issues (e.g. no replies for weeks)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dirty="0"/>
              <a:t>Not following up on Issues after some initial investigation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spcBef>
                <a:spcPts val="300"/>
              </a:spcBef>
            </a:pPr>
            <a:endParaRPr lang="en-US" sz="1600" dirty="0"/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b="1" dirty="0"/>
              <a:t>Problems closing issues: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dirty="0"/>
              <a:t>Closing Issues before getting confirmation on </a:t>
            </a:r>
            <a:r>
              <a:rPr lang="en-US" dirty="0" err="1"/>
              <a:t>CDash</a:t>
            </a:r>
            <a:r>
              <a:rPr lang="en-US" dirty="0"/>
              <a:t> (sometimes issue is </a:t>
            </a:r>
            <a:r>
              <a:rPr lang="en-US" b="1" dirty="0"/>
              <a:t>*not*</a:t>
            </a:r>
            <a:r>
              <a:rPr lang="en-US" dirty="0"/>
              <a:t> addressed)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dirty="0"/>
              <a:t>Not closing issues after issue has been addressed (clutter up list of active issues)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spcBef>
                <a:spcPts val="300"/>
              </a:spcBef>
            </a:pPr>
            <a:r>
              <a:rPr lang="en-US" sz="2000" b="1" dirty="0"/>
              <a:t>Proposed Solution =&gt; Send out weekly email listing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dirty="0"/>
              <a:t>Send out emails to Trilinos Product Area Leads for open ATDM Issues in their area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dirty="0"/>
              <a:t>Send out emails to assignees of open ATDM Trilinos issues?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DE4390-163F-4286-AE53-118701451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5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67">
        <p:dissolve/>
      </p:transition>
    </mc:Choice>
    <mc:Fallback xmlns="">
      <p:transition spd="slow" advTm="467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" y="177114"/>
            <a:ext cx="8727996" cy="458587"/>
          </a:xfrm>
        </p:spPr>
        <p:txBody>
          <a:bodyPr/>
          <a:lstStyle/>
          <a:p>
            <a:r>
              <a:rPr lang="en-US" sz="2800" dirty="0"/>
              <a:t>Trilinos GitHub Issue Reminder Emails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9AAFF2A-3E10-4632-AC7A-8A3F2347D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873175"/>
              </p:ext>
            </p:extLst>
          </p:nvPr>
        </p:nvGraphicFramePr>
        <p:xfrm>
          <a:off x="264390" y="1316703"/>
          <a:ext cx="8591664" cy="3972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2386">
                  <a:extLst>
                    <a:ext uri="{9D8B030D-6E8A-4147-A177-3AD203B41FA5}">
                      <a16:colId xmlns:a16="http://schemas.microsoft.com/office/drawing/2014/main" val="725995787"/>
                    </a:ext>
                  </a:extLst>
                </a:gridCol>
                <a:gridCol w="1773936">
                  <a:extLst>
                    <a:ext uri="{9D8B030D-6E8A-4147-A177-3AD203B41FA5}">
                      <a16:colId xmlns:a16="http://schemas.microsoft.com/office/drawing/2014/main" val="4060889749"/>
                    </a:ext>
                  </a:extLst>
                </a:gridCol>
                <a:gridCol w="1527048">
                  <a:extLst>
                    <a:ext uri="{9D8B030D-6E8A-4147-A177-3AD203B41FA5}">
                      <a16:colId xmlns:a16="http://schemas.microsoft.com/office/drawing/2014/main" val="351618688"/>
                    </a:ext>
                  </a:extLst>
                </a:gridCol>
                <a:gridCol w="1700784">
                  <a:extLst>
                    <a:ext uri="{9D8B030D-6E8A-4147-A177-3AD203B41FA5}">
                      <a16:colId xmlns:a16="http://schemas.microsoft.com/office/drawing/2014/main" val="2457849391"/>
                    </a:ext>
                  </a:extLst>
                </a:gridCol>
                <a:gridCol w="2217510">
                  <a:extLst>
                    <a:ext uri="{9D8B030D-6E8A-4147-A177-3AD203B41FA5}">
                      <a16:colId xmlns:a16="http://schemas.microsoft.com/office/drawing/2014/main" val="16312683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#Issue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ATDM Priority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Created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Last Updated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# Comments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3241985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r>
                        <a:rPr lang="en-US" b="1" dirty="0"/>
                        <a:t>Summary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2492541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r>
                        <a:rPr lang="en-US" b="1" dirty="0"/>
                        <a:t>Next Action 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9992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#3499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2018-09-25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2018-10-03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5252844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r>
                        <a:rPr lang="en-US" dirty="0"/>
                        <a:t>Anasazi tests failing in ATDM build on </a:t>
                      </a:r>
                      <a:r>
                        <a:rPr lang="en-US" dirty="0" err="1"/>
                        <a:t>mutrino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1500672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r>
                        <a:rPr lang="en-US" dirty="0"/>
                        <a:t>Likely broken by PR #3481 merged to ‘develop’ on 9/21/2018 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8187841"/>
                  </a:ext>
                </a:extLst>
              </a:tr>
              <a:tr h="3251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#3686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2018-10-16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2018-10-16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9719586"/>
                  </a:ext>
                </a:extLst>
              </a:tr>
              <a:tr h="415577">
                <a:tc gridSpan="5">
                  <a:txBody>
                    <a:bodyPr/>
                    <a:lstStyle/>
                    <a:p>
                      <a:r>
                        <a:rPr lang="en-US" dirty="0"/>
                        <a:t>Teko_ModALPreconditioner_MPI_1 Failing in ATDM cee-rhel6-clang-opt-serial build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9546146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r>
                        <a:rPr lang="en-US" dirty="0"/>
                        <a:t>???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5419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544024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195D6D7-77D1-42C9-B296-AA20771AB57F}"/>
              </a:ext>
            </a:extLst>
          </p:cNvPr>
          <p:cNvSpPr txBox="1"/>
          <p:nvPr/>
        </p:nvSpPr>
        <p:spPr>
          <a:xfrm>
            <a:off x="319254" y="796108"/>
            <a:ext cx="8421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(7) ATDM Trilinos Linear Solvers Product Area GitHub Issues on 2018-10-24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4428B9-B405-434C-BF32-7B242CD4B5D3}"/>
              </a:ext>
            </a:extLst>
          </p:cNvPr>
          <p:cNvSpPr/>
          <p:nvPr/>
        </p:nvSpPr>
        <p:spPr>
          <a:xfrm>
            <a:off x="261885" y="5445247"/>
            <a:ext cx="8907570" cy="907941"/>
          </a:xfrm>
          <a:prstGeom prst="rect">
            <a:avLst/>
          </a:prstGeom>
          <a:ln w="38100">
            <a:noFill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Python tool that pulls data off GitHub (query labels ‘ATDM’, ‘TPA: Linear Solvers’, …)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b="1" dirty="0"/>
              <a:t>To Who?</a:t>
            </a:r>
            <a:r>
              <a:rPr lang="en-US" sz="1600" dirty="0"/>
              <a:t> Send only to Trilinos Product Area Leads?  Send email also to Issue assignees?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b="1" dirty="0"/>
              <a:t>Frequency?</a:t>
            </a:r>
            <a:r>
              <a:rPr lang="en-US" sz="1600" dirty="0"/>
              <a:t> Once a week? Twice a week?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063148-4649-43A3-BE62-9F6AC735B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49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67">
        <p:dissolve/>
      </p:transition>
    </mc:Choice>
    <mc:Fallback xmlns="">
      <p:transition spd="slow" advTm="467">
        <p:dissolv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F2E7D0-11EF-4D55-93ED-A98A7F27513A}"/>
              </a:ext>
            </a:extLst>
          </p:cNvPr>
          <p:cNvSpPr txBox="1"/>
          <p:nvPr/>
        </p:nvSpPr>
        <p:spPr>
          <a:xfrm>
            <a:off x="240633" y="685319"/>
            <a:ext cx="8662736" cy="558265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7200" dirty="0">
                <a:solidFill>
                  <a:srgbClr val="002060"/>
                </a:solidFill>
              </a:rPr>
              <a:t>Wrapping Up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4CB613-68A4-4023-B1CE-781C5ED1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7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67">
        <p:dissolve/>
      </p:transition>
    </mc:Choice>
    <mc:Fallback xmlns="">
      <p:transition spd="slow" advTm="467">
        <p:dissolv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" y="177114"/>
            <a:ext cx="8727996" cy="458587"/>
          </a:xfrm>
        </p:spPr>
        <p:txBody>
          <a:bodyPr/>
          <a:lstStyle/>
          <a:p>
            <a:r>
              <a:rPr lang="en-US" sz="2800" dirty="0"/>
              <a:t>Trilinos Development and APP-Integration Parts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CCAD1BC6-F1E0-4E07-A4B9-E085D2524EA6}"/>
              </a:ext>
            </a:extLst>
          </p:cNvPr>
          <p:cNvSpPr/>
          <p:nvPr/>
        </p:nvSpPr>
        <p:spPr>
          <a:xfrm>
            <a:off x="111204" y="859269"/>
            <a:ext cx="8907570" cy="5170646"/>
          </a:xfrm>
          <a:prstGeom prst="rect">
            <a:avLst/>
          </a:prstGeom>
          <a:ln w="38100">
            <a:noFill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b="1" dirty="0"/>
              <a:t>Trilinos / APP Git Workflows: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How git repositories and branches are set up, how merges occur, what git commands are run, etc.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Different git workflows are used for Trilinos developers, APP developers, and APP/Trilinos co-developers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Gating test suites can/should be run before each “merge” in the workflow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b="1" dirty="0"/>
              <a:t>Testing gates for workflows: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Gating tests can be run manually or automated, daily or “every-so-often”, etc.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Important test suites:</a:t>
            </a:r>
          </a:p>
          <a:p>
            <a:pPr marL="1200150" lvl="2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hlinkClick r:id="rId2"/>
              </a:rPr>
              <a:t>1) Auto PR Trilinos builds and tests </a:t>
            </a:r>
            <a:r>
              <a:rPr lang="en-US" sz="1400" dirty="0"/>
              <a:t>: Owned by the Trilinos Framework team</a:t>
            </a:r>
          </a:p>
          <a:p>
            <a:pPr marL="1200150" lvl="2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hlinkClick r:id="rId3"/>
              </a:rPr>
              <a:t>2) ATDM Trilinos nightly builds and tests</a:t>
            </a:r>
            <a:r>
              <a:rPr lang="en-US" sz="1400" dirty="0"/>
              <a:t>:  Jointly owned by ATDM DevOps and APP teams</a:t>
            </a:r>
          </a:p>
          <a:p>
            <a:pPr marL="1200150" lvl="2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B0F0"/>
                </a:solidFill>
              </a:rPr>
              <a:t>3) APP nightly builds and tests:</a:t>
            </a:r>
            <a:r>
              <a:rPr lang="en-US" sz="1400" dirty="0"/>
              <a:t> Owned by APP teams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b="1" dirty="0"/>
              <a:t>Triaging and fixing failed builds and tests: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Notification of new failures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Triage failures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Address failures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Manage &amp; Follow-up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51F9D8-8C5C-4DA1-BF6D-05E9EDFA8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67">
        <p:dissolve/>
      </p:transition>
    </mc:Choice>
    <mc:Fallback xmlns="">
      <p:transition spd="slow" advTm="467">
        <p:dissolv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" y="177114"/>
            <a:ext cx="8727996" cy="458587"/>
          </a:xfrm>
        </p:spPr>
        <p:txBody>
          <a:bodyPr/>
          <a:lstStyle/>
          <a:p>
            <a:r>
              <a:rPr lang="en-US" sz="2800" dirty="0"/>
              <a:t>Observations and Open Questions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16C16A-61FB-46FC-97EE-A3896D1269AC}"/>
              </a:ext>
            </a:extLst>
          </p:cNvPr>
          <p:cNvSpPr/>
          <p:nvPr/>
        </p:nvSpPr>
        <p:spPr>
          <a:xfrm>
            <a:off x="120052" y="717953"/>
            <a:ext cx="8907570" cy="5724644"/>
          </a:xfrm>
          <a:prstGeom prst="rect">
            <a:avLst/>
          </a:prstGeom>
          <a:ln w="38100">
            <a:noFill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SNL ATDM is test-bed for components approach for </a:t>
            </a:r>
            <a:r>
              <a:rPr lang="en-US" b="1" dirty="0" err="1"/>
              <a:t>exascale</a:t>
            </a:r>
            <a:r>
              <a:rPr lang="en-US" b="1" dirty="0"/>
              <a:t> HPC software!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Two approaches being compared: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i="1" dirty="0"/>
              <a:t>Full buy-in to using and co-developing components</a:t>
            </a:r>
            <a:r>
              <a:rPr lang="en-US" dirty="0"/>
              <a:t>: </a:t>
            </a:r>
            <a:r>
              <a:rPr lang="en-US" b="1" dirty="0"/>
              <a:t>EMPIRE 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i="1" dirty="0"/>
              <a:t>Avoid deep dependencies or co-development of components</a:t>
            </a:r>
            <a:r>
              <a:rPr lang="en-US" dirty="0"/>
              <a:t>: </a:t>
            </a:r>
            <a:r>
              <a:rPr lang="en-US" b="1" dirty="0"/>
              <a:t>SPARC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The role of Trilinos in ATDM will either be viewed as: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A) Successful:</a:t>
            </a:r>
            <a:endParaRPr lang="en-US" dirty="0"/>
          </a:p>
          <a:p>
            <a:pPr marL="1200150" lvl="2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dirty="0"/>
              <a:t>=&gt; Encouraging the usage of components approaches</a:t>
            </a:r>
          </a:p>
          <a:p>
            <a:pPr marL="1200150" lvl="2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dirty="0"/>
              <a:t>=&gt; Leading to more future funding for Trilinos?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B) Unsuccessful:</a:t>
            </a:r>
            <a:endParaRPr lang="en-US" dirty="0"/>
          </a:p>
          <a:p>
            <a:pPr marL="1200150" lvl="2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dirty="0"/>
              <a:t>=&gt; Discouraging the usage of components approaches</a:t>
            </a:r>
          </a:p>
          <a:p>
            <a:pPr marL="1200150" lvl="2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dirty="0"/>
              <a:t>=&gt; Leading to less future funding for Trilinos?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Questions: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dirty="0"/>
              <a:t>At the end of ATDM, which approach will be viewed more successful?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dirty="0"/>
              <a:t>What will that say about Trilinos?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dirty="0"/>
              <a:t>What will this say about the future of components in CSE/HPC </a:t>
            </a:r>
            <a:r>
              <a:rPr lang="en-US" dirty="0" err="1"/>
              <a:t>exascale</a:t>
            </a:r>
            <a:r>
              <a:rPr lang="en-US" dirty="0"/>
              <a:t>?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If we can’t succeed with components with Trilinos in ATDM at SNL, how we expect this to work in the larger ECP project across labs, universities, etc.?</a:t>
            </a:r>
            <a:endParaRPr lang="en-US" sz="2000" b="1" dirty="0">
              <a:solidFill>
                <a:srgbClr val="FF0000"/>
              </a:solidFill>
            </a:endParaRPr>
          </a:p>
          <a:p>
            <a:pPr>
              <a:spcBef>
                <a:spcPts val="300"/>
              </a:spcBef>
            </a:pPr>
            <a:r>
              <a:rPr lang="en-US" sz="2000" b="1" dirty="0">
                <a:solidFill>
                  <a:srgbClr val="0070C0"/>
                </a:solidFill>
              </a:rPr>
              <a:t>Let’s stabilize Trilinos for ATDM APPs and remove that as an excuse!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687200-F19E-4327-9E74-94BB64827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3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67">
        <p:dissolve/>
      </p:transition>
    </mc:Choice>
    <mc:Fallback xmlns="">
      <p:transition spd="slow" advTm="467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" y="177114"/>
            <a:ext cx="8727996" cy="458587"/>
          </a:xfrm>
        </p:spPr>
        <p:txBody>
          <a:bodyPr/>
          <a:lstStyle/>
          <a:p>
            <a:r>
              <a:rPr lang="en-US" sz="2800" dirty="0"/>
              <a:t>Trilinos Development and APP-Integration Parts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CCAD1BC6-F1E0-4E07-A4B9-E085D2524EA6}"/>
              </a:ext>
            </a:extLst>
          </p:cNvPr>
          <p:cNvSpPr/>
          <p:nvPr/>
        </p:nvSpPr>
        <p:spPr>
          <a:xfrm>
            <a:off x="120052" y="717953"/>
            <a:ext cx="8907570" cy="5909310"/>
          </a:xfrm>
          <a:prstGeom prst="rect">
            <a:avLst/>
          </a:prstGeom>
          <a:ln w="38100">
            <a:noFill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b="1" dirty="0"/>
              <a:t>Trilinos / APP Git Workflows: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Trilinos Pull Request (PR) testing &amp; merging to ‘develop’ </a:t>
            </a:r>
            <a:r>
              <a:rPr lang="en-US" sz="1400" b="1" dirty="0"/>
              <a:t>[Done]</a:t>
            </a:r>
            <a:endParaRPr lang="en-US" sz="1400" dirty="0">
              <a:solidFill>
                <a:srgbClr val="0070C0"/>
              </a:solidFill>
            </a:endParaRP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SPARC / Trilinos </a:t>
            </a:r>
            <a:r>
              <a:rPr lang="en-US" sz="1400" dirty="0" err="1"/>
              <a:t>subteam</a:t>
            </a:r>
            <a:r>
              <a:rPr lang="en-US" sz="1400" dirty="0"/>
              <a:t> workflow (manual testing by Micah H.) </a:t>
            </a:r>
            <a:r>
              <a:rPr lang="en-US" sz="1400" b="1" dirty="0"/>
              <a:t>[Done]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EMPIRE / Trilinos </a:t>
            </a:r>
            <a:r>
              <a:rPr lang="en-US" sz="1400" dirty="0" err="1"/>
              <a:t>git.git</a:t>
            </a:r>
            <a:r>
              <a:rPr lang="en-US" sz="1400" dirty="0"/>
              <a:t> workflow (EMPIRE-owned Jenkins pipeline for testing) </a:t>
            </a:r>
            <a:r>
              <a:rPr lang="en-US" sz="1400" b="1" dirty="0"/>
              <a:t>[Done]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b="1" dirty="0"/>
              <a:t>Testing gates for workflows: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hlinkClick r:id="rId2"/>
              </a:rPr>
              <a:t>1) Auto PR Trilinos builds and tests </a:t>
            </a:r>
            <a:r>
              <a:rPr lang="en-US" sz="1400" dirty="0"/>
              <a:t>:</a:t>
            </a:r>
          </a:p>
          <a:p>
            <a:pPr marL="1200150" lvl="2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dirty="0"/>
              <a:t>Current: </a:t>
            </a:r>
            <a:r>
              <a:rPr lang="en-US" sz="1400" dirty="0"/>
              <a:t>MPI GCC 4.8.4, GCC 4.9.3, Intel 17</a:t>
            </a:r>
          </a:p>
          <a:p>
            <a:pPr marL="1200150" lvl="2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dirty="0"/>
              <a:t>Future:</a:t>
            </a:r>
            <a:r>
              <a:rPr lang="en-US" sz="1400" dirty="0"/>
              <a:t> CUDA (see </a:t>
            </a:r>
            <a:r>
              <a:rPr lang="en-US" sz="1400" dirty="0">
                <a:hlinkClick r:id="rId3"/>
              </a:rPr>
              <a:t>Trilinos GitHub #2646</a:t>
            </a:r>
            <a:r>
              <a:rPr lang="en-US" sz="1400" dirty="0"/>
              <a:t>)</a:t>
            </a:r>
            <a:endParaRPr lang="en-US" sz="1400" dirty="0">
              <a:solidFill>
                <a:srgbClr val="0070C0"/>
              </a:solidFill>
            </a:endParaRP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hlinkClick r:id="rId4"/>
              </a:rPr>
              <a:t>2) ATDM Trilinos nightly builds and tests</a:t>
            </a:r>
            <a:r>
              <a:rPr lang="en-US" sz="1400" dirty="0"/>
              <a:t>:</a:t>
            </a:r>
          </a:p>
          <a:p>
            <a:pPr marL="1200150" lvl="2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ATDM Trilinos builds for EMPIRE … EMPIRE switchover in-progress/complete?</a:t>
            </a:r>
            <a:endParaRPr lang="en-US" sz="1400" dirty="0">
              <a:solidFill>
                <a:srgbClr val="0070C0"/>
              </a:solidFill>
            </a:endParaRPr>
          </a:p>
          <a:p>
            <a:pPr marL="1200150" lvl="2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ATDM Trilinos builds for SPARC … ‘cee-rhel6’ gnu, intel, and clang complete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B0F0"/>
                </a:solidFill>
              </a:rPr>
              <a:t>3) APP nightly builds and tests</a:t>
            </a:r>
          </a:p>
          <a:p>
            <a:pPr marL="1200150" lvl="2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EMPIRE-PIC and EMPIRE-Fluid build and test suite:  A few builds posting to Jenkins only</a:t>
            </a:r>
          </a:p>
          <a:p>
            <a:pPr marL="1200150" lvl="2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SPARC build and test suite: Submits to Sierra </a:t>
            </a:r>
            <a:r>
              <a:rPr lang="en-US" sz="1400" dirty="0" err="1"/>
              <a:t>CDash</a:t>
            </a:r>
            <a:r>
              <a:rPr lang="en-US" sz="1400" dirty="0"/>
              <a:t> site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b="1" dirty="0"/>
              <a:t>Triaging and fixing failed builds and tests: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dirty="0"/>
              <a:t>Notification of new failures:</a:t>
            </a:r>
            <a:r>
              <a:rPr lang="en-US" sz="1400" dirty="0"/>
              <a:t> Python email tool pulling data for ATDM Trilinos builds off </a:t>
            </a:r>
            <a:r>
              <a:rPr lang="en-US" sz="1400" dirty="0" err="1">
                <a:hlinkClick r:id="rId5"/>
              </a:rPr>
              <a:t>CDash</a:t>
            </a:r>
            <a:r>
              <a:rPr lang="en-US" sz="1400" dirty="0">
                <a:hlinkClick r:id="rId5"/>
              </a:rPr>
              <a:t> site</a:t>
            </a:r>
            <a:r>
              <a:rPr lang="en-US" sz="1400" dirty="0"/>
              <a:t>.</a:t>
            </a:r>
            <a:endParaRPr lang="en-US" sz="1400" b="1" dirty="0"/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dirty="0"/>
              <a:t>Triage failures:</a:t>
            </a:r>
            <a:r>
              <a:rPr lang="en-US" sz="1400" dirty="0"/>
              <a:t> Filter out non-code failures then create </a:t>
            </a:r>
            <a:r>
              <a:rPr lang="en-US" sz="1400" dirty="0">
                <a:hlinkClick r:id="rId6"/>
              </a:rPr>
              <a:t>Trilinos GitHub Issues </a:t>
            </a:r>
            <a:endParaRPr lang="en-US" sz="1400" dirty="0"/>
          </a:p>
          <a:p>
            <a:pPr marL="1200150" lvl="2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Joe Frye creates initial GitHub Issues, Product Areas Leads follow up from there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dirty="0">
                <a:hlinkClick r:id="rId7"/>
              </a:rPr>
              <a:t>Address failures</a:t>
            </a:r>
            <a:r>
              <a:rPr lang="en-US" sz="1400" dirty="0">
                <a:hlinkClick r:id="rId7"/>
              </a:rPr>
              <a:t> </a:t>
            </a:r>
            <a:r>
              <a:rPr lang="en-US" sz="1400" dirty="0"/>
              <a:t>:</a:t>
            </a:r>
          </a:p>
          <a:p>
            <a:pPr marL="1200150" lvl="2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New builds: a) fix, b) allow to fail, c) temporally disabling non-critical tests</a:t>
            </a:r>
          </a:p>
          <a:p>
            <a:pPr marL="1200150" lvl="2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Existing builds: a) fix, b) allow to fail, c) temporally disable, or d) reverting PR from ‘develop’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dirty="0"/>
              <a:t>Manage &amp; Follow-up:</a:t>
            </a:r>
            <a:r>
              <a:rPr lang="en-US" sz="1400" dirty="0"/>
              <a:t> Someone must observe and ensure failures are addressed (???Who???)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9D69D2-EFAA-4874-BE0B-4E43E4554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4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67">
        <p:dissolve/>
      </p:transition>
    </mc:Choice>
    <mc:Fallback xmlns="">
      <p:transition spd="slow" advTm="467">
        <p:dissolv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F2E7D0-11EF-4D55-93ED-A98A7F27513A}"/>
              </a:ext>
            </a:extLst>
          </p:cNvPr>
          <p:cNvSpPr txBox="1"/>
          <p:nvPr/>
        </p:nvSpPr>
        <p:spPr>
          <a:xfrm>
            <a:off x="240633" y="685319"/>
            <a:ext cx="8662736" cy="558265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7200" dirty="0">
                <a:solidFill>
                  <a:srgbClr val="002060"/>
                </a:solidFill>
              </a:rPr>
              <a:t>THE END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4CB613-68A4-4023-B1CE-781C5ED1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62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67">
        <p:dissolve/>
      </p:transition>
    </mc:Choice>
    <mc:Fallback xmlns="">
      <p:transition spd="slow" advTm="467">
        <p:dissolv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BFEF999A-98C7-49ED-97A5-475841C383C1}"/>
              </a:ext>
            </a:extLst>
          </p:cNvPr>
          <p:cNvCxnSpPr>
            <a:cxnSpLocks/>
            <a:stCxn id="153" idx="6"/>
            <a:endCxn id="177" idx="2"/>
          </p:cNvCxnSpPr>
          <p:nvPr/>
        </p:nvCxnSpPr>
        <p:spPr>
          <a:xfrm>
            <a:off x="2078113" y="2994652"/>
            <a:ext cx="26613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Rectangle: Rounded Corners 260">
            <a:extLst>
              <a:ext uri="{FF2B5EF4-FFF2-40B4-BE49-F238E27FC236}">
                <a16:creationId xmlns:a16="http://schemas.microsoft.com/office/drawing/2014/main" id="{E7AA5ECB-2CDE-4810-BACE-FE3503D59C26}"/>
              </a:ext>
            </a:extLst>
          </p:cNvPr>
          <p:cNvSpPr/>
          <p:nvPr/>
        </p:nvSpPr>
        <p:spPr>
          <a:xfrm>
            <a:off x="3187510" y="4620608"/>
            <a:ext cx="5797114" cy="18013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" y="177114"/>
            <a:ext cx="8727996" cy="458587"/>
          </a:xfrm>
        </p:spPr>
        <p:txBody>
          <a:bodyPr/>
          <a:lstStyle/>
          <a:p>
            <a:r>
              <a:rPr lang="en-US" sz="2800" dirty="0"/>
              <a:t>Trilinos Development and APP-Integration Workflows</a:t>
            </a:r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71052CBF-746F-4A40-88BF-D623EBCD0F27}"/>
              </a:ext>
            </a:extLst>
          </p:cNvPr>
          <p:cNvGrpSpPr/>
          <p:nvPr/>
        </p:nvGrpSpPr>
        <p:grpSpPr>
          <a:xfrm>
            <a:off x="6897020" y="2064897"/>
            <a:ext cx="1579563" cy="845179"/>
            <a:chOff x="688137" y="1815990"/>
            <a:chExt cx="1579563" cy="845179"/>
          </a:xfrm>
        </p:grpSpPr>
        <p:sp>
          <p:nvSpPr>
            <p:cNvPr id="156" name="Rectangle 4">
              <a:extLst>
                <a:ext uri="{FF2B5EF4-FFF2-40B4-BE49-F238E27FC236}">
                  <a16:creationId xmlns:a16="http://schemas.microsoft.com/office/drawing/2014/main" id="{C518DC42-E839-4602-997A-352269B31E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137" y="2261059"/>
              <a:ext cx="157956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n-US" altLang="en-US" sz="1000" dirty="0"/>
                <a:t>APP/Trilinos</a:t>
              </a:r>
            </a:p>
            <a:p>
              <a:pPr algn="ctr"/>
              <a:r>
                <a:rPr lang="en-US" altLang="en-US" sz="1000" dirty="0"/>
                <a:t>Integrator</a:t>
              </a:r>
            </a:p>
          </p:txBody>
        </p: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AAA75213-8128-4CD7-B623-0C3238BDA880}"/>
                </a:ext>
              </a:extLst>
            </p:cNvPr>
            <p:cNvGrpSpPr/>
            <p:nvPr/>
          </p:nvGrpSpPr>
          <p:grpSpPr>
            <a:xfrm>
              <a:off x="1292810" y="1815990"/>
              <a:ext cx="344198" cy="451620"/>
              <a:chOff x="7272300" y="5228122"/>
              <a:chExt cx="602530" cy="790575"/>
            </a:xfrm>
          </p:grpSpPr>
          <p:grpSp>
            <p:nvGrpSpPr>
              <p:cNvPr id="158" name="Group 6">
                <a:extLst>
                  <a:ext uri="{FF2B5EF4-FFF2-40B4-BE49-F238E27FC236}">
                    <a16:creationId xmlns:a16="http://schemas.microsoft.com/office/drawing/2014/main" id="{A91DD216-E8BB-4E76-A3D8-91588F76FC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373970" y="5228122"/>
                <a:ext cx="357187" cy="790575"/>
                <a:chOff x="4211" y="781"/>
                <a:chExt cx="338" cy="774"/>
              </a:xfrm>
            </p:grpSpPr>
            <p:sp>
              <p:nvSpPr>
                <p:cNvPr id="160" name="Oval 7">
                  <a:extLst>
                    <a:ext uri="{FF2B5EF4-FFF2-40B4-BE49-F238E27FC236}">
                      <a16:creationId xmlns:a16="http://schemas.microsoft.com/office/drawing/2014/main" id="{85FEE5B4-5D3E-41C1-B12E-495A783F6D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9" y="781"/>
                  <a:ext cx="242" cy="242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61" name="Line 8">
                  <a:extLst>
                    <a:ext uri="{FF2B5EF4-FFF2-40B4-BE49-F238E27FC236}">
                      <a16:creationId xmlns:a16="http://schemas.microsoft.com/office/drawing/2014/main" id="{E6984ADE-B610-4BA9-93F4-44EA650B63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80" y="1023"/>
                  <a:ext cx="0" cy="41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2" name="Line 9">
                  <a:extLst>
                    <a:ext uri="{FF2B5EF4-FFF2-40B4-BE49-F238E27FC236}">
                      <a16:creationId xmlns:a16="http://schemas.microsoft.com/office/drawing/2014/main" id="{39865288-4DF8-49D5-9B56-35C276D4D0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11" y="1168"/>
                  <a:ext cx="33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3" name="Line 10">
                  <a:extLst>
                    <a:ext uri="{FF2B5EF4-FFF2-40B4-BE49-F238E27FC236}">
                      <a16:creationId xmlns:a16="http://schemas.microsoft.com/office/drawing/2014/main" id="{899FD885-0EDA-4EA3-94ED-45DF2379981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259" y="1434"/>
                  <a:ext cx="121" cy="12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" name="Line 11">
                  <a:extLst>
                    <a:ext uri="{FF2B5EF4-FFF2-40B4-BE49-F238E27FC236}">
                      <a16:creationId xmlns:a16="http://schemas.microsoft.com/office/drawing/2014/main" id="{E642C359-6124-45E8-B080-F6F6DA560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80" y="1434"/>
                  <a:ext cx="121" cy="12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A9FC4467-78F3-4B4D-8989-CD3F89CAD06B}"/>
                  </a:ext>
                </a:extLst>
              </p:cNvPr>
              <p:cNvSpPr/>
              <p:nvPr/>
            </p:nvSpPr>
            <p:spPr>
              <a:xfrm>
                <a:off x="7272300" y="5553236"/>
                <a:ext cx="602530" cy="13196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7" name="Oval 166">
            <a:extLst>
              <a:ext uri="{FF2B5EF4-FFF2-40B4-BE49-F238E27FC236}">
                <a16:creationId xmlns:a16="http://schemas.microsoft.com/office/drawing/2014/main" id="{21FDDE11-65DB-498D-9EBF-903F5B6EA0E5}"/>
              </a:ext>
            </a:extLst>
          </p:cNvPr>
          <p:cNvSpPr/>
          <p:nvPr/>
        </p:nvSpPr>
        <p:spPr>
          <a:xfrm>
            <a:off x="755655" y="2867652"/>
            <a:ext cx="304800" cy="254000"/>
          </a:xfrm>
          <a:prstGeom prst="ellipse">
            <a:avLst/>
          </a:prstGeom>
          <a:solidFill>
            <a:srgbClr val="BDFC8E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43A778CC-B4B4-477D-A3E0-18999265F682}"/>
              </a:ext>
            </a:extLst>
          </p:cNvPr>
          <p:cNvCxnSpPr>
            <a:endCxn id="167" idx="2"/>
          </p:cNvCxnSpPr>
          <p:nvPr/>
        </p:nvCxnSpPr>
        <p:spPr>
          <a:xfrm flipV="1">
            <a:off x="522785" y="2994652"/>
            <a:ext cx="232870" cy="118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Oval 176">
            <a:extLst>
              <a:ext uri="{FF2B5EF4-FFF2-40B4-BE49-F238E27FC236}">
                <a16:creationId xmlns:a16="http://schemas.microsoft.com/office/drawing/2014/main" id="{D983C767-A1B0-4F80-9145-4D27C28C925A}"/>
              </a:ext>
            </a:extLst>
          </p:cNvPr>
          <p:cNvSpPr/>
          <p:nvPr/>
        </p:nvSpPr>
        <p:spPr>
          <a:xfrm>
            <a:off x="4739469" y="2867652"/>
            <a:ext cx="304800" cy="254000"/>
          </a:xfrm>
          <a:prstGeom prst="ellipse">
            <a:avLst/>
          </a:prstGeom>
          <a:solidFill>
            <a:srgbClr val="BDFC8E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9BC69DD9-ADF9-49CB-8903-2E9A6A78C576}"/>
              </a:ext>
            </a:extLst>
          </p:cNvPr>
          <p:cNvCxnSpPr>
            <a:cxnSpLocks/>
            <a:stCxn id="177" idx="6"/>
            <a:endCxn id="232" idx="2"/>
          </p:cNvCxnSpPr>
          <p:nvPr/>
        </p:nvCxnSpPr>
        <p:spPr>
          <a:xfrm>
            <a:off x="5044269" y="2994652"/>
            <a:ext cx="155495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D1353DBF-1D73-41F8-BCC4-B6C2B0629DB0}"/>
              </a:ext>
            </a:extLst>
          </p:cNvPr>
          <p:cNvGrpSpPr/>
          <p:nvPr/>
        </p:nvGrpSpPr>
        <p:grpSpPr>
          <a:xfrm>
            <a:off x="1285173" y="1414987"/>
            <a:ext cx="84699" cy="209548"/>
            <a:chOff x="1538499" y="2796998"/>
            <a:chExt cx="84699" cy="209548"/>
          </a:xfrm>
        </p:grpSpPr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1895656A-C4FC-43E1-BBB4-6F2463F5F12C}"/>
                </a:ext>
              </a:extLst>
            </p:cNvPr>
            <p:cNvCxnSpPr/>
            <p:nvPr/>
          </p:nvCxnSpPr>
          <p:spPr>
            <a:xfrm>
              <a:off x="1538499" y="2801379"/>
              <a:ext cx="0" cy="20078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FB03D77D-4AC0-4F28-A260-36E8524D04FB}"/>
                </a:ext>
              </a:extLst>
            </p:cNvPr>
            <p:cNvCxnSpPr/>
            <p:nvPr/>
          </p:nvCxnSpPr>
          <p:spPr>
            <a:xfrm>
              <a:off x="1614815" y="2801379"/>
              <a:ext cx="0" cy="20078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60DE4231-25B2-4CB2-AA40-B6C52C949B6B}"/>
                </a:ext>
              </a:extLst>
            </p:cNvPr>
            <p:cNvSpPr/>
            <p:nvPr/>
          </p:nvSpPr>
          <p:spPr>
            <a:xfrm>
              <a:off x="1540939" y="2796998"/>
              <a:ext cx="82259" cy="2095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AE05831F-13E8-400D-A261-D189EAB58D96}"/>
              </a:ext>
            </a:extLst>
          </p:cNvPr>
          <p:cNvGrpSpPr/>
          <p:nvPr/>
        </p:nvGrpSpPr>
        <p:grpSpPr>
          <a:xfrm>
            <a:off x="1285173" y="2889878"/>
            <a:ext cx="84699" cy="209548"/>
            <a:chOff x="1538499" y="2796998"/>
            <a:chExt cx="84699" cy="209548"/>
          </a:xfrm>
        </p:grpSpPr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1EBE7D4F-95AC-4AEA-815A-F9A7325E81C8}"/>
                </a:ext>
              </a:extLst>
            </p:cNvPr>
            <p:cNvCxnSpPr/>
            <p:nvPr/>
          </p:nvCxnSpPr>
          <p:spPr>
            <a:xfrm>
              <a:off x="1538499" y="2801379"/>
              <a:ext cx="0" cy="20078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CEFB23E6-2439-4CE3-9073-5369DC8D67D7}"/>
                </a:ext>
              </a:extLst>
            </p:cNvPr>
            <p:cNvCxnSpPr/>
            <p:nvPr/>
          </p:nvCxnSpPr>
          <p:spPr>
            <a:xfrm>
              <a:off x="1614815" y="2801379"/>
              <a:ext cx="0" cy="20078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C6B1684F-9C08-4ACB-AE60-E3600183D1BC}"/>
                </a:ext>
              </a:extLst>
            </p:cNvPr>
            <p:cNvSpPr/>
            <p:nvPr/>
          </p:nvSpPr>
          <p:spPr>
            <a:xfrm>
              <a:off x="1540939" y="2796998"/>
              <a:ext cx="82259" cy="2095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77317A84-69AB-48F0-845B-49748893171D}"/>
              </a:ext>
            </a:extLst>
          </p:cNvPr>
          <p:cNvCxnSpPr>
            <a:cxnSpLocks/>
            <a:stCxn id="167" idx="6"/>
            <a:endCxn id="225" idx="1"/>
          </p:cNvCxnSpPr>
          <p:nvPr/>
        </p:nvCxnSpPr>
        <p:spPr>
          <a:xfrm>
            <a:off x="1060455" y="2994652"/>
            <a:ext cx="227158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Oval 231">
            <a:extLst>
              <a:ext uri="{FF2B5EF4-FFF2-40B4-BE49-F238E27FC236}">
                <a16:creationId xmlns:a16="http://schemas.microsoft.com/office/drawing/2014/main" id="{0B1A5C60-590E-4271-905C-A3543F44E5F9}"/>
              </a:ext>
            </a:extLst>
          </p:cNvPr>
          <p:cNvSpPr/>
          <p:nvPr/>
        </p:nvSpPr>
        <p:spPr>
          <a:xfrm>
            <a:off x="6599219" y="2867652"/>
            <a:ext cx="304800" cy="254000"/>
          </a:xfrm>
          <a:prstGeom prst="ellipse">
            <a:avLst/>
          </a:prstGeom>
          <a:solidFill>
            <a:srgbClr val="BDFC8E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349642DF-7D1F-4023-AEA3-96B8FAF79772}"/>
              </a:ext>
            </a:extLst>
          </p:cNvPr>
          <p:cNvCxnSpPr>
            <a:cxnSpLocks/>
            <a:stCxn id="208" idx="3"/>
            <a:endCxn id="313" idx="2"/>
          </p:cNvCxnSpPr>
          <p:nvPr/>
        </p:nvCxnSpPr>
        <p:spPr>
          <a:xfrm>
            <a:off x="1369872" y="1519761"/>
            <a:ext cx="545585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94D9BF7F-F5F2-45C3-8DD7-CFFCD0529B1B}"/>
              </a:ext>
            </a:extLst>
          </p:cNvPr>
          <p:cNvGrpSpPr/>
          <p:nvPr/>
        </p:nvGrpSpPr>
        <p:grpSpPr>
          <a:xfrm>
            <a:off x="7734841" y="895487"/>
            <a:ext cx="1579563" cy="845179"/>
            <a:chOff x="688137" y="1815990"/>
            <a:chExt cx="1579563" cy="845179"/>
          </a:xfrm>
        </p:grpSpPr>
        <p:sp>
          <p:nvSpPr>
            <p:cNvPr id="253" name="Rectangle 4">
              <a:extLst>
                <a:ext uri="{FF2B5EF4-FFF2-40B4-BE49-F238E27FC236}">
                  <a16:creationId xmlns:a16="http://schemas.microsoft.com/office/drawing/2014/main" id="{3E0D7C29-F357-44D6-B168-7F09DFF02A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137" y="2261059"/>
              <a:ext cx="157956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n-US" altLang="en-US" sz="1000" dirty="0"/>
                <a:t>APP</a:t>
              </a:r>
            </a:p>
            <a:p>
              <a:pPr algn="ctr"/>
              <a:r>
                <a:rPr lang="en-US" altLang="en-US" sz="1000" dirty="0"/>
                <a:t>Developers</a:t>
              </a:r>
            </a:p>
          </p:txBody>
        </p:sp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5C9F1B35-AC5E-4C23-8C1E-3F9C98F08EC8}"/>
                </a:ext>
              </a:extLst>
            </p:cNvPr>
            <p:cNvGrpSpPr/>
            <p:nvPr/>
          </p:nvGrpSpPr>
          <p:grpSpPr>
            <a:xfrm>
              <a:off x="1292810" y="1815990"/>
              <a:ext cx="344198" cy="451620"/>
              <a:chOff x="7272300" y="5228122"/>
              <a:chExt cx="602530" cy="790575"/>
            </a:xfrm>
          </p:grpSpPr>
          <p:grpSp>
            <p:nvGrpSpPr>
              <p:cNvPr id="260" name="Group 6">
                <a:extLst>
                  <a:ext uri="{FF2B5EF4-FFF2-40B4-BE49-F238E27FC236}">
                    <a16:creationId xmlns:a16="http://schemas.microsoft.com/office/drawing/2014/main" id="{A9EE7AAC-B4CD-463A-8E77-7447D2093D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373970" y="5228122"/>
                <a:ext cx="357187" cy="790575"/>
                <a:chOff x="4211" y="781"/>
                <a:chExt cx="338" cy="774"/>
              </a:xfrm>
            </p:grpSpPr>
            <p:sp>
              <p:nvSpPr>
                <p:cNvPr id="270" name="Oval 7">
                  <a:extLst>
                    <a:ext uri="{FF2B5EF4-FFF2-40B4-BE49-F238E27FC236}">
                      <a16:creationId xmlns:a16="http://schemas.microsoft.com/office/drawing/2014/main" id="{A11C8B24-C0F8-4568-864F-0F6AE9501B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9" y="781"/>
                  <a:ext cx="242" cy="242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74" name="Line 8">
                  <a:extLst>
                    <a:ext uri="{FF2B5EF4-FFF2-40B4-BE49-F238E27FC236}">
                      <a16:creationId xmlns:a16="http://schemas.microsoft.com/office/drawing/2014/main" id="{5AD7A081-10DE-4B99-BADB-0A7D91EEF5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80" y="1023"/>
                  <a:ext cx="0" cy="41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5" name="Line 9">
                  <a:extLst>
                    <a:ext uri="{FF2B5EF4-FFF2-40B4-BE49-F238E27FC236}">
                      <a16:creationId xmlns:a16="http://schemas.microsoft.com/office/drawing/2014/main" id="{EC38FEFD-A04B-4F1C-8D22-758D4CD707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11" y="1168"/>
                  <a:ext cx="33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" name="Line 10">
                  <a:extLst>
                    <a:ext uri="{FF2B5EF4-FFF2-40B4-BE49-F238E27FC236}">
                      <a16:creationId xmlns:a16="http://schemas.microsoft.com/office/drawing/2014/main" id="{3919B5F6-10D1-49A8-99C2-6796049E94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259" y="1434"/>
                  <a:ext cx="121" cy="12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9" name="Line 11">
                  <a:extLst>
                    <a:ext uri="{FF2B5EF4-FFF2-40B4-BE49-F238E27FC236}">
                      <a16:creationId xmlns:a16="http://schemas.microsoft.com/office/drawing/2014/main" id="{5A79FD8E-2E0C-4D5F-8C64-687F34BEFD0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80" y="1434"/>
                  <a:ext cx="121" cy="12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907487D8-50C9-468F-9000-43ACBCEDD4AB}"/>
                  </a:ext>
                </a:extLst>
              </p:cNvPr>
              <p:cNvSpPr/>
              <p:nvPr/>
            </p:nvSpPr>
            <p:spPr>
              <a:xfrm>
                <a:off x="7272300" y="5553236"/>
                <a:ext cx="602530" cy="13196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0BA8B3AC-089F-4B17-8436-6F79573D7DB0}"/>
              </a:ext>
            </a:extLst>
          </p:cNvPr>
          <p:cNvCxnSpPr>
            <a:cxnSpLocks/>
            <a:stCxn id="344" idx="6"/>
            <a:endCxn id="352" idx="2"/>
          </p:cNvCxnSpPr>
          <p:nvPr/>
        </p:nvCxnSpPr>
        <p:spPr>
          <a:xfrm>
            <a:off x="3787562" y="3605934"/>
            <a:ext cx="2383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56993968-C3C4-4AE8-8490-EFC2A4948BC3}"/>
              </a:ext>
            </a:extLst>
          </p:cNvPr>
          <p:cNvCxnSpPr>
            <a:cxnSpLocks/>
            <a:stCxn id="345" idx="0"/>
            <a:endCxn id="177" idx="4"/>
          </p:cNvCxnSpPr>
          <p:nvPr/>
        </p:nvCxnSpPr>
        <p:spPr>
          <a:xfrm flipV="1">
            <a:off x="4721232" y="3121652"/>
            <a:ext cx="170637" cy="3572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6D1B145F-CC78-4F93-B2B5-C9F259499B3C}"/>
              </a:ext>
            </a:extLst>
          </p:cNvPr>
          <p:cNvCxnSpPr>
            <a:cxnSpLocks/>
            <a:stCxn id="291" idx="3"/>
          </p:cNvCxnSpPr>
          <p:nvPr/>
        </p:nvCxnSpPr>
        <p:spPr>
          <a:xfrm flipV="1">
            <a:off x="3344703" y="3825161"/>
            <a:ext cx="138059" cy="129958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10A798EA-AEC5-411F-9EB2-6149EA1B74A6}"/>
              </a:ext>
            </a:extLst>
          </p:cNvPr>
          <p:cNvCxnSpPr>
            <a:cxnSpLocks/>
            <a:stCxn id="301" idx="3"/>
          </p:cNvCxnSpPr>
          <p:nvPr/>
        </p:nvCxnSpPr>
        <p:spPr>
          <a:xfrm flipV="1">
            <a:off x="4543206" y="3776268"/>
            <a:ext cx="124524" cy="209650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C7D824FF-357A-4566-94ED-4C3F48F3574C}"/>
              </a:ext>
            </a:extLst>
          </p:cNvPr>
          <p:cNvCxnSpPr>
            <a:cxnSpLocks/>
            <a:stCxn id="168" idx="5"/>
            <a:endCxn id="344" idx="1"/>
          </p:cNvCxnSpPr>
          <p:nvPr/>
        </p:nvCxnSpPr>
        <p:spPr>
          <a:xfrm>
            <a:off x="3023493" y="3084455"/>
            <a:ext cx="503906" cy="43167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4104A0BB-367F-4810-876B-D51E659C367F}"/>
              </a:ext>
            </a:extLst>
          </p:cNvPr>
          <p:cNvGrpSpPr/>
          <p:nvPr/>
        </p:nvGrpSpPr>
        <p:grpSpPr>
          <a:xfrm>
            <a:off x="2395832" y="3731702"/>
            <a:ext cx="1579563" cy="845179"/>
            <a:chOff x="688137" y="1815990"/>
            <a:chExt cx="1579563" cy="845179"/>
          </a:xfrm>
        </p:grpSpPr>
        <p:sp>
          <p:nvSpPr>
            <p:cNvPr id="288" name="Rectangle 4">
              <a:extLst>
                <a:ext uri="{FF2B5EF4-FFF2-40B4-BE49-F238E27FC236}">
                  <a16:creationId xmlns:a16="http://schemas.microsoft.com/office/drawing/2014/main" id="{5489910C-8FFD-4327-A165-F14B9F54E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137" y="2261059"/>
              <a:ext cx="157956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n-US" altLang="en-US" sz="1000" dirty="0"/>
                <a:t>Trilinos</a:t>
              </a:r>
            </a:p>
            <a:p>
              <a:pPr algn="ctr"/>
              <a:r>
                <a:rPr lang="en-US" altLang="en-US" sz="1000" dirty="0"/>
                <a:t>Dev 2</a:t>
              </a:r>
            </a:p>
          </p:txBody>
        </p:sp>
        <p:grpSp>
          <p:nvGrpSpPr>
            <p:cNvPr id="289" name="Group 288">
              <a:extLst>
                <a:ext uri="{FF2B5EF4-FFF2-40B4-BE49-F238E27FC236}">
                  <a16:creationId xmlns:a16="http://schemas.microsoft.com/office/drawing/2014/main" id="{AF441B61-6952-45B6-AA6F-5EEAD68F0494}"/>
                </a:ext>
              </a:extLst>
            </p:cNvPr>
            <p:cNvGrpSpPr/>
            <p:nvPr/>
          </p:nvGrpSpPr>
          <p:grpSpPr>
            <a:xfrm>
              <a:off x="1292810" y="1815990"/>
              <a:ext cx="344198" cy="451620"/>
              <a:chOff x="7272300" y="5228122"/>
              <a:chExt cx="602530" cy="790575"/>
            </a:xfrm>
          </p:grpSpPr>
          <p:grpSp>
            <p:nvGrpSpPr>
              <p:cNvPr id="290" name="Group 6">
                <a:extLst>
                  <a:ext uri="{FF2B5EF4-FFF2-40B4-BE49-F238E27FC236}">
                    <a16:creationId xmlns:a16="http://schemas.microsoft.com/office/drawing/2014/main" id="{67C5C592-3460-4675-A7EA-EE545E2B30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373970" y="5228122"/>
                <a:ext cx="357187" cy="790575"/>
                <a:chOff x="4211" y="781"/>
                <a:chExt cx="338" cy="774"/>
              </a:xfrm>
            </p:grpSpPr>
            <p:sp>
              <p:nvSpPr>
                <p:cNvPr id="292" name="Oval 7">
                  <a:extLst>
                    <a:ext uri="{FF2B5EF4-FFF2-40B4-BE49-F238E27FC236}">
                      <a16:creationId xmlns:a16="http://schemas.microsoft.com/office/drawing/2014/main" id="{391AB818-53D6-4501-BEE5-ED7606CD9C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9" y="781"/>
                  <a:ext cx="242" cy="242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93" name="Line 8">
                  <a:extLst>
                    <a:ext uri="{FF2B5EF4-FFF2-40B4-BE49-F238E27FC236}">
                      <a16:creationId xmlns:a16="http://schemas.microsoft.com/office/drawing/2014/main" id="{4A903268-D36D-46F7-84C2-14A2314483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80" y="1023"/>
                  <a:ext cx="0" cy="41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4" name="Line 9">
                  <a:extLst>
                    <a:ext uri="{FF2B5EF4-FFF2-40B4-BE49-F238E27FC236}">
                      <a16:creationId xmlns:a16="http://schemas.microsoft.com/office/drawing/2014/main" id="{F8385343-C7DA-422D-A036-47C780FE52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11" y="1168"/>
                  <a:ext cx="33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5" name="Line 10">
                  <a:extLst>
                    <a:ext uri="{FF2B5EF4-FFF2-40B4-BE49-F238E27FC236}">
                      <a16:creationId xmlns:a16="http://schemas.microsoft.com/office/drawing/2014/main" id="{29EBC08F-8262-4843-BE9D-5247675B47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259" y="1434"/>
                  <a:ext cx="121" cy="12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6" name="Line 11">
                  <a:extLst>
                    <a:ext uri="{FF2B5EF4-FFF2-40B4-BE49-F238E27FC236}">
                      <a16:creationId xmlns:a16="http://schemas.microsoft.com/office/drawing/2014/main" id="{347CBCE9-1A1F-4C72-BF7C-BEBF096C43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80" y="1434"/>
                  <a:ext cx="121" cy="12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EA969765-9E08-465B-ABCD-7AAD0AC28C61}"/>
                  </a:ext>
                </a:extLst>
              </p:cNvPr>
              <p:cNvSpPr/>
              <p:nvPr/>
            </p:nvSpPr>
            <p:spPr>
              <a:xfrm>
                <a:off x="7272300" y="5553236"/>
                <a:ext cx="602530" cy="13196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8FADE25-703A-41BF-A8BB-34C02CC43B60}"/>
              </a:ext>
            </a:extLst>
          </p:cNvPr>
          <p:cNvGrpSpPr/>
          <p:nvPr/>
        </p:nvGrpSpPr>
        <p:grpSpPr>
          <a:xfrm>
            <a:off x="3594335" y="3762501"/>
            <a:ext cx="1579563" cy="845179"/>
            <a:chOff x="688137" y="1815990"/>
            <a:chExt cx="1579563" cy="845179"/>
          </a:xfrm>
        </p:grpSpPr>
        <p:sp>
          <p:nvSpPr>
            <p:cNvPr id="298" name="Rectangle 4">
              <a:extLst>
                <a:ext uri="{FF2B5EF4-FFF2-40B4-BE49-F238E27FC236}">
                  <a16:creationId xmlns:a16="http://schemas.microsoft.com/office/drawing/2014/main" id="{BDE47742-6B4C-4AB5-98AE-9CC3D6951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137" y="2261059"/>
              <a:ext cx="157956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n-US" altLang="en-US" sz="1000" dirty="0"/>
                <a:t>Trilinos</a:t>
              </a:r>
            </a:p>
            <a:p>
              <a:pPr algn="ctr"/>
              <a:r>
                <a:rPr lang="en-US" altLang="en-US" sz="1000" dirty="0"/>
                <a:t>Dev 3</a:t>
              </a:r>
            </a:p>
          </p:txBody>
        </p:sp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5302A93A-E094-45D6-B502-45B27F752506}"/>
                </a:ext>
              </a:extLst>
            </p:cNvPr>
            <p:cNvGrpSpPr/>
            <p:nvPr/>
          </p:nvGrpSpPr>
          <p:grpSpPr>
            <a:xfrm>
              <a:off x="1292810" y="1815990"/>
              <a:ext cx="344198" cy="451620"/>
              <a:chOff x="7272300" y="5228122"/>
              <a:chExt cx="602530" cy="790575"/>
            </a:xfrm>
          </p:grpSpPr>
          <p:grpSp>
            <p:nvGrpSpPr>
              <p:cNvPr id="300" name="Group 6">
                <a:extLst>
                  <a:ext uri="{FF2B5EF4-FFF2-40B4-BE49-F238E27FC236}">
                    <a16:creationId xmlns:a16="http://schemas.microsoft.com/office/drawing/2014/main" id="{DEB2FCA7-8759-4967-98F2-48B4D8D1B5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373970" y="5228122"/>
                <a:ext cx="357187" cy="790575"/>
                <a:chOff x="4211" y="781"/>
                <a:chExt cx="338" cy="774"/>
              </a:xfrm>
            </p:grpSpPr>
            <p:sp>
              <p:nvSpPr>
                <p:cNvPr id="302" name="Oval 7">
                  <a:extLst>
                    <a:ext uri="{FF2B5EF4-FFF2-40B4-BE49-F238E27FC236}">
                      <a16:creationId xmlns:a16="http://schemas.microsoft.com/office/drawing/2014/main" id="{83AE90FA-7638-4B31-8A74-019560844F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9" y="781"/>
                  <a:ext cx="242" cy="242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03" name="Line 8">
                  <a:extLst>
                    <a:ext uri="{FF2B5EF4-FFF2-40B4-BE49-F238E27FC236}">
                      <a16:creationId xmlns:a16="http://schemas.microsoft.com/office/drawing/2014/main" id="{966201AF-0078-4973-9196-F6B7B56824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80" y="1023"/>
                  <a:ext cx="0" cy="41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4" name="Line 9">
                  <a:extLst>
                    <a:ext uri="{FF2B5EF4-FFF2-40B4-BE49-F238E27FC236}">
                      <a16:creationId xmlns:a16="http://schemas.microsoft.com/office/drawing/2014/main" id="{CE6445DC-9ABB-4413-A72E-CCB7AEF583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11" y="1168"/>
                  <a:ext cx="33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5" name="Line 10">
                  <a:extLst>
                    <a:ext uri="{FF2B5EF4-FFF2-40B4-BE49-F238E27FC236}">
                      <a16:creationId xmlns:a16="http://schemas.microsoft.com/office/drawing/2014/main" id="{B3565CEA-EDB4-4E1C-87CE-B9558152A6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259" y="1434"/>
                  <a:ext cx="121" cy="12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6" name="Line 11">
                  <a:extLst>
                    <a:ext uri="{FF2B5EF4-FFF2-40B4-BE49-F238E27FC236}">
                      <a16:creationId xmlns:a16="http://schemas.microsoft.com/office/drawing/2014/main" id="{015E426E-ECC4-4C9B-9B51-58E9F5CED2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80" y="1434"/>
                  <a:ext cx="121" cy="12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01" name="Rectangle 300">
                <a:extLst>
                  <a:ext uri="{FF2B5EF4-FFF2-40B4-BE49-F238E27FC236}">
                    <a16:creationId xmlns:a16="http://schemas.microsoft.com/office/drawing/2014/main" id="{B731A002-101B-445E-9AAC-C156960BA198}"/>
                  </a:ext>
                </a:extLst>
              </p:cNvPr>
              <p:cNvSpPr/>
              <p:nvPr/>
            </p:nvSpPr>
            <p:spPr>
              <a:xfrm>
                <a:off x="7272300" y="5553236"/>
                <a:ext cx="602530" cy="13196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13" name="Oval 312">
            <a:extLst>
              <a:ext uri="{FF2B5EF4-FFF2-40B4-BE49-F238E27FC236}">
                <a16:creationId xmlns:a16="http://schemas.microsoft.com/office/drawing/2014/main" id="{A1646101-2571-432B-B2E3-4E60172C99F1}"/>
              </a:ext>
            </a:extLst>
          </p:cNvPr>
          <p:cNvSpPr/>
          <p:nvPr/>
        </p:nvSpPr>
        <p:spPr>
          <a:xfrm>
            <a:off x="6825725" y="1392761"/>
            <a:ext cx="304800" cy="254000"/>
          </a:xfrm>
          <a:prstGeom prst="ellipse">
            <a:avLst/>
          </a:prstGeom>
          <a:solidFill>
            <a:srgbClr val="BDFC8E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E4D56BC6-60AD-49F3-BECC-4DEFB423DEC7}"/>
              </a:ext>
            </a:extLst>
          </p:cNvPr>
          <p:cNvCxnSpPr>
            <a:cxnSpLocks/>
            <a:stCxn id="269" idx="1"/>
          </p:cNvCxnSpPr>
          <p:nvPr/>
        </p:nvCxnSpPr>
        <p:spPr>
          <a:xfrm flipH="1" flipV="1">
            <a:off x="7928046" y="1032935"/>
            <a:ext cx="411468" cy="85969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Arrow Connector 333">
            <a:extLst>
              <a:ext uri="{FF2B5EF4-FFF2-40B4-BE49-F238E27FC236}">
                <a16:creationId xmlns:a16="http://schemas.microsoft.com/office/drawing/2014/main" id="{88F7FCA6-1C05-4647-8A42-ECDC99F72481}"/>
              </a:ext>
            </a:extLst>
          </p:cNvPr>
          <p:cNvCxnSpPr>
            <a:cxnSpLocks/>
            <a:stCxn id="167" idx="0"/>
            <a:endCxn id="208" idx="1"/>
          </p:cNvCxnSpPr>
          <p:nvPr/>
        </p:nvCxnSpPr>
        <p:spPr>
          <a:xfrm rot="5400000" flipH="1" flipV="1">
            <a:off x="423889" y="2003928"/>
            <a:ext cx="1347891" cy="379558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20AF9800-4F94-4549-8504-067D71CA278A}"/>
              </a:ext>
            </a:extLst>
          </p:cNvPr>
          <p:cNvCxnSpPr>
            <a:cxnSpLocks/>
            <a:stCxn id="336" idx="2"/>
            <a:endCxn id="313" idx="0"/>
          </p:cNvCxnSpPr>
          <p:nvPr/>
        </p:nvCxnSpPr>
        <p:spPr>
          <a:xfrm>
            <a:off x="6975737" y="1148131"/>
            <a:ext cx="2388" cy="244630"/>
          </a:xfrm>
          <a:prstGeom prst="straightConnector1">
            <a:avLst/>
          </a:prstGeom>
          <a:ln w="19050">
            <a:solidFill>
              <a:srgbClr val="E46C0A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Rounded Rectangle 147">
            <a:extLst>
              <a:ext uri="{FF2B5EF4-FFF2-40B4-BE49-F238E27FC236}">
                <a16:creationId xmlns:a16="http://schemas.microsoft.com/office/drawing/2014/main" id="{A2B1C1D6-82C4-4B61-A636-493515B561D5}"/>
              </a:ext>
            </a:extLst>
          </p:cNvPr>
          <p:cNvSpPr/>
          <p:nvPr/>
        </p:nvSpPr>
        <p:spPr>
          <a:xfrm>
            <a:off x="6183530" y="711633"/>
            <a:ext cx="1584414" cy="436498"/>
          </a:xfrm>
          <a:prstGeom prst="roundRect">
            <a:avLst/>
          </a:prstGeom>
          <a:solidFill>
            <a:srgbClr val="FAC090"/>
          </a:solidFill>
          <a:ln>
            <a:solidFill>
              <a:srgbClr val="E46C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app-</a:t>
            </a:r>
            <a:r>
              <a:rPr lang="en-US" sz="1200" dirty="0" err="1">
                <a:solidFill>
                  <a:schemeClr val="tx1"/>
                </a:solidFill>
              </a:rPr>
              <a:t>trilinos</a:t>
            </a:r>
            <a:r>
              <a:rPr lang="en-US" sz="1200" dirty="0">
                <a:solidFill>
                  <a:schemeClr val="tx1"/>
                </a:solidFill>
              </a:rPr>
              <a:t>-repo/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master</a:t>
            </a:r>
          </a:p>
        </p:txBody>
      </p:sp>
      <p:cxnSp>
        <p:nvCxnSpPr>
          <p:cNvPr id="340" name="Straight Arrow Connector 339">
            <a:extLst>
              <a:ext uri="{FF2B5EF4-FFF2-40B4-BE49-F238E27FC236}">
                <a16:creationId xmlns:a16="http://schemas.microsoft.com/office/drawing/2014/main" id="{9049AD83-8C87-4002-9056-1D38E8DB7A33}"/>
              </a:ext>
            </a:extLst>
          </p:cNvPr>
          <p:cNvCxnSpPr>
            <a:cxnSpLocks/>
            <a:stCxn id="341" idx="0"/>
            <a:endCxn id="232" idx="4"/>
          </p:cNvCxnSpPr>
          <p:nvPr/>
        </p:nvCxnSpPr>
        <p:spPr>
          <a:xfrm flipH="1" flipV="1">
            <a:off x="6751619" y="3121652"/>
            <a:ext cx="4467" cy="222194"/>
          </a:xfrm>
          <a:prstGeom prst="straightConnector1">
            <a:avLst/>
          </a:prstGeom>
          <a:ln w="19050">
            <a:solidFill>
              <a:srgbClr val="E46C0A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Rounded Rectangle 147">
            <a:extLst>
              <a:ext uri="{FF2B5EF4-FFF2-40B4-BE49-F238E27FC236}">
                <a16:creationId xmlns:a16="http://schemas.microsoft.com/office/drawing/2014/main" id="{4BF55804-55FD-446B-A6FF-D5291EE9B418}"/>
              </a:ext>
            </a:extLst>
          </p:cNvPr>
          <p:cNvSpPr/>
          <p:nvPr/>
        </p:nvSpPr>
        <p:spPr>
          <a:xfrm>
            <a:off x="6142373" y="3343846"/>
            <a:ext cx="1227426" cy="436498"/>
          </a:xfrm>
          <a:prstGeom prst="roundRect">
            <a:avLst/>
          </a:prstGeom>
          <a:solidFill>
            <a:srgbClr val="FAC090"/>
          </a:solidFill>
          <a:ln>
            <a:solidFill>
              <a:srgbClr val="E46C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trilinos-github</a:t>
            </a:r>
            <a:r>
              <a:rPr lang="en-US" sz="1200" dirty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develop</a:t>
            </a:r>
          </a:p>
        </p:txBody>
      </p:sp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A89F9182-EF91-43C7-8D1F-162C555D81A4}"/>
              </a:ext>
            </a:extLst>
          </p:cNvPr>
          <p:cNvCxnSpPr>
            <a:cxnSpLocks/>
            <a:stCxn id="343" idx="1"/>
            <a:endCxn id="345" idx="5"/>
          </p:cNvCxnSpPr>
          <p:nvPr/>
        </p:nvCxnSpPr>
        <p:spPr>
          <a:xfrm flipH="1" flipV="1">
            <a:off x="4828995" y="3695737"/>
            <a:ext cx="277363" cy="502301"/>
          </a:xfrm>
          <a:prstGeom prst="straightConnector1">
            <a:avLst/>
          </a:prstGeom>
          <a:ln w="19050">
            <a:solidFill>
              <a:srgbClr val="E46C0A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ounded Rectangle 147">
            <a:extLst>
              <a:ext uri="{FF2B5EF4-FFF2-40B4-BE49-F238E27FC236}">
                <a16:creationId xmlns:a16="http://schemas.microsoft.com/office/drawing/2014/main" id="{5EEB9C7B-456E-40AB-A708-88643224D87E}"/>
              </a:ext>
            </a:extLst>
          </p:cNvPr>
          <p:cNvSpPr/>
          <p:nvPr/>
        </p:nvSpPr>
        <p:spPr>
          <a:xfrm>
            <a:off x="5106358" y="3979789"/>
            <a:ext cx="1321362" cy="436498"/>
          </a:xfrm>
          <a:prstGeom prst="roundRect">
            <a:avLst/>
          </a:prstGeom>
          <a:solidFill>
            <a:srgbClr val="FAC090"/>
          </a:solidFill>
          <a:ln>
            <a:solidFill>
              <a:srgbClr val="E46C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&lt;</a:t>
            </a:r>
            <a:r>
              <a:rPr lang="en-US" sz="1200" dirty="0" err="1">
                <a:solidFill>
                  <a:schemeClr val="tx1"/>
                </a:solidFill>
              </a:rPr>
              <a:t>github</a:t>
            </a:r>
            <a:r>
              <a:rPr lang="en-US" sz="1200" dirty="0">
                <a:solidFill>
                  <a:schemeClr val="tx1"/>
                </a:solidFill>
              </a:rPr>
              <a:t>-user&gt;/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1235-topic-b</a:t>
            </a:r>
          </a:p>
        </p:txBody>
      </p:sp>
      <p:sp>
        <p:nvSpPr>
          <p:cNvPr id="344" name="Oval 343">
            <a:extLst>
              <a:ext uri="{FF2B5EF4-FFF2-40B4-BE49-F238E27FC236}">
                <a16:creationId xmlns:a16="http://schemas.microsoft.com/office/drawing/2014/main" id="{428445D7-081C-41E0-89AA-CC9C7EDC0B31}"/>
              </a:ext>
            </a:extLst>
          </p:cNvPr>
          <p:cNvSpPr/>
          <p:nvPr/>
        </p:nvSpPr>
        <p:spPr>
          <a:xfrm>
            <a:off x="3482762" y="3478934"/>
            <a:ext cx="304800" cy="254000"/>
          </a:xfrm>
          <a:prstGeom prst="ellipse">
            <a:avLst/>
          </a:prstGeom>
          <a:solidFill>
            <a:srgbClr val="BDFC8E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45" name="Oval 344">
            <a:extLst>
              <a:ext uri="{FF2B5EF4-FFF2-40B4-BE49-F238E27FC236}">
                <a16:creationId xmlns:a16="http://schemas.microsoft.com/office/drawing/2014/main" id="{88CF1741-552C-4129-9D38-E2009FB94268}"/>
              </a:ext>
            </a:extLst>
          </p:cNvPr>
          <p:cNvSpPr/>
          <p:nvPr/>
        </p:nvSpPr>
        <p:spPr>
          <a:xfrm>
            <a:off x="4568832" y="3478934"/>
            <a:ext cx="304800" cy="254000"/>
          </a:xfrm>
          <a:prstGeom prst="ellipse">
            <a:avLst/>
          </a:prstGeom>
          <a:solidFill>
            <a:srgbClr val="BDFC8E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348" name="Straight Arrow Connector 347">
            <a:extLst>
              <a:ext uri="{FF2B5EF4-FFF2-40B4-BE49-F238E27FC236}">
                <a16:creationId xmlns:a16="http://schemas.microsoft.com/office/drawing/2014/main" id="{530C7DDE-7CB5-40FE-BF8F-052E17D135CA}"/>
              </a:ext>
            </a:extLst>
          </p:cNvPr>
          <p:cNvCxnSpPr>
            <a:cxnSpLocks/>
          </p:cNvCxnSpPr>
          <p:nvPr/>
        </p:nvCxnSpPr>
        <p:spPr>
          <a:xfrm>
            <a:off x="4190659" y="2559170"/>
            <a:ext cx="469203" cy="301455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Arrow Connector 362">
            <a:extLst>
              <a:ext uri="{FF2B5EF4-FFF2-40B4-BE49-F238E27FC236}">
                <a16:creationId xmlns:a16="http://schemas.microsoft.com/office/drawing/2014/main" id="{FC75E644-FFDE-4566-9911-51A2AA7D5BAB}"/>
              </a:ext>
            </a:extLst>
          </p:cNvPr>
          <p:cNvCxnSpPr>
            <a:cxnSpLocks/>
            <a:stCxn id="232" idx="0"/>
            <a:endCxn id="313" idx="4"/>
          </p:cNvCxnSpPr>
          <p:nvPr/>
        </p:nvCxnSpPr>
        <p:spPr>
          <a:xfrm flipV="1">
            <a:off x="6751619" y="1646761"/>
            <a:ext cx="226506" cy="12208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Rectangle 366">
            <a:extLst>
              <a:ext uri="{FF2B5EF4-FFF2-40B4-BE49-F238E27FC236}">
                <a16:creationId xmlns:a16="http://schemas.microsoft.com/office/drawing/2014/main" id="{5E2CDBC6-F0BE-4F36-BC78-A57D6FAC5596}"/>
              </a:ext>
            </a:extLst>
          </p:cNvPr>
          <p:cNvSpPr/>
          <p:nvPr/>
        </p:nvSpPr>
        <p:spPr>
          <a:xfrm>
            <a:off x="505486" y="894839"/>
            <a:ext cx="1164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900" dirty="0">
                <a:solidFill>
                  <a:srgbClr val="0070C0"/>
                </a:solidFill>
              </a:rPr>
              <a:t>Initial creation of APP fork of Trilinos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7D8C23D2-9A12-4361-BCCC-43F927FA0A27}"/>
              </a:ext>
            </a:extLst>
          </p:cNvPr>
          <p:cNvSpPr/>
          <p:nvPr/>
        </p:nvSpPr>
        <p:spPr>
          <a:xfrm>
            <a:off x="5105486" y="1741414"/>
            <a:ext cx="14588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900" dirty="0"/>
              <a:t>Must pass gating:</a:t>
            </a:r>
          </a:p>
          <a:p>
            <a:pPr algn="ctr"/>
            <a:r>
              <a:rPr lang="en-US" altLang="en-US" sz="900" dirty="0">
                <a:solidFill>
                  <a:srgbClr val="0070C0"/>
                </a:solidFill>
              </a:rPr>
              <a:t>2) ATDM Trilinos nightly builds and tests</a:t>
            </a:r>
          </a:p>
          <a:p>
            <a:pPr algn="ctr"/>
            <a:r>
              <a:rPr lang="en-US" altLang="en-US" sz="900" dirty="0"/>
              <a:t>Must pass gating:</a:t>
            </a:r>
          </a:p>
          <a:p>
            <a:pPr algn="ctr"/>
            <a:r>
              <a:rPr lang="en-US" altLang="en-US" sz="900" dirty="0">
                <a:solidFill>
                  <a:srgbClr val="0070C0"/>
                </a:solidFill>
              </a:rPr>
              <a:t>3) APP nightly builds and tests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91A5E4C4-5E91-49D9-95E4-59C17FECE159}"/>
              </a:ext>
            </a:extLst>
          </p:cNvPr>
          <p:cNvCxnSpPr>
            <a:cxnSpLocks/>
          </p:cNvCxnSpPr>
          <p:nvPr/>
        </p:nvCxnSpPr>
        <p:spPr>
          <a:xfrm>
            <a:off x="6274558" y="2578129"/>
            <a:ext cx="278225" cy="259137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Oval 152">
            <a:extLst>
              <a:ext uri="{FF2B5EF4-FFF2-40B4-BE49-F238E27FC236}">
                <a16:creationId xmlns:a16="http://schemas.microsoft.com/office/drawing/2014/main" id="{41337FBE-5338-457D-A1EC-A89A0BAB7C84}"/>
              </a:ext>
            </a:extLst>
          </p:cNvPr>
          <p:cNvSpPr/>
          <p:nvPr/>
        </p:nvSpPr>
        <p:spPr>
          <a:xfrm>
            <a:off x="1773313" y="2867652"/>
            <a:ext cx="304800" cy="254000"/>
          </a:xfrm>
          <a:prstGeom prst="ellipse">
            <a:avLst/>
          </a:prstGeom>
          <a:solidFill>
            <a:srgbClr val="BDFC8E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41AF0CF-5E71-415E-B623-C1A9598B8F5A}"/>
              </a:ext>
            </a:extLst>
          </p:cNvPr>
          <p:cNvCxnSpPr>
            <a:cxnSpLocks/>
            <a:stCxn id="225" idx="3"/>
            <a:endCxn id="153" idx="2"/>
          </p:cNvCxnSpPr>
          <p:nvPr/>
        </p:nvCxnSpPr>
        <p:spPr>
          <a:xfrm>
            <a:off x="1369872" y="2994652"/>
            <a:ext cx="40344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67">
            <a:extLst>
              <a:ext uri="{FF2B5EF4-FFF2-40B4-BE49-F238E27FC236}">
                <a16:creationId xmlns:a16="http://schemas.microsoft.com/office/drawing/2014/main" id="{380FF965-64CA-49C1-94FC-874E2C6CA48D}"/>
              </a:ext>
            </a:extLst>
          </p:cNvPr>
          <p:cNvSpPr/>
          <p:nvPr/>
        </p:nvSpPr>
        <p:spPr>
          <a:xfrm>
            <a:off x="2763330" y="2867652"/>
            <a:ext cx="304800" cy="254000"/>
          </a:xfrm>
          <a:prstGeom prst="ellipse">
            <a:avLst/>
          </a:prstGeom>
          <a:solidFill>
            <a:srgbClr val="BDFC8E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F6DE4C78-A6E1-45F6-A6C6-A01F713BC320}"/>
              </a:ext>
            </a:extLst>
          </p:cNvPr>
          <p:cNvCxnSpPr>
            <a:cxnSpLocks/>
            <a:stCxn id="193" idx="6"/>
            <a:endCxn id="194" idx="2"/>
          </p:cNvCxnSpPr>
          <p:nvPr/>
        </p:nvCxnSpPr>
        <p:spPr>
          <a:xfrm>
            <a:off x="2202122" y="3598354"/>
            <a:ext cx="24094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BF493CAC-A9D5-4B65-B402-5604AABE73D1}"/>
              </a:ext>
            </a:extLst>
          </p:cNvPr>
          <p:cNvCxnSpPr>
            <a:cxnSpLocks/>
            <a:stCxn id="194" idx="7"/>
            <a:endCxn id="168" idx="4"/>
          </p:cNvCxnSpPr>
          <p:nvPr/>
        </p:nvCxnSpPr>
        <p:spPr>
          <a:xfrm flipV="1">
            <a:off x="2703227" y="3121652"/>
            <a:ext cx="212503" cy="3868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A8B6FE6C-8E5C-4C90-8A17-260049FB9188}"/>
              </a:ext>
            </a:extLst>
          </p:cNvPr>
          <p:cNvCxnSpPr>
            <a:cxnSpLocks/>
            <a:stCxn id="153" idx="4"/>
            <a:endCxn id="193" idx="0"/>
          </p:cNvCxnSpPr>
          <p:nvPr/>
        </p:nvCxnSpPr>
        <p:spPr>
          <a:xfrm>
            <a:off x="1925713" y="3121652"/>
            <a:ext cx="124009" cy="34970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DBD679BC-68C4-4027-BA5A-0B80FD5D4CF2}"/>
              </a:ext>
            </a:extLst>
          </p:cNvPr>
          <p:cNvCxnSpPr>
            <a:cxnSpLocks/>
            <a:stCxn id="192" idx="0"/>
            <a:endCxn id="194" idx="3"/>
          </p:cNvCxnSpPr>
          <p:nvPr/>
        </p:nvCxnSpPr>
        <p:spPr>
          <a:xfrm flipV="1">
            <a:off x="2176258" y="3688157"/>
            <a:ext cx="311443" cy="250383"/>
          </a:xfrm>
          <a:prstGeom prst="straightConnector1">
            <a:avLst/>
          </a:prstGeom>
          <a:ln w="19050">
            <a:solidFill>
              <a:srgbClr val="E46C0A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ounded Rectangle 147">
            <a:extLst>
              <a:ext uri="{FF2B5EF4-FFF2-40B4-BE49-F238E27FC236}">
                <a16:creationId xmlns:a16="http://schemas.microsoft.com/office/drawing/2014/main" id="{C94C537D-559B-483B-BA68-D9AB29F32A55}"/>
              </a:ext>
            </a:extLst>
          </p:cNvPr>
          <p:cNvSpPr/>
          <p:nvPr/>
        </p:nvSpPr>
        <p:spPr>
          <a:xfrm>
            <a:off x="1555221" y="3938540"/>
            <a:ext cx="1242073" cy="436498"/>
          </a:xfrm>
          <a:prstGeom prst="roundRect">
            <a:avLst/>
          </a:prstGeom>
          <a:solidFill>
            <a:srgbClr val="FAC090"/>
          </a:solidFill>
          <a:ln>
            <a:solidFill>
              <a:srgbClr val="E46C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&lt;</a:t>
            </a:r>
            <a:r>
              <a:rPr lang="en-US" sz="1200" dirty="0" err="1">
                <a:solidFill>
                  <a:schemeClr val="tx1"/>
                </a:solidFill>
              </a:rPr>
              <a:t>github</a:t>
            </a:r>
            <a:r>
              <a:rPr lang="en-US" sz="1200" dirty="0">
                <a:solidFill>
                  <a:schemeClr val="tx1"/>
                </a:solidFill>
              </a:rPr>
              <a:t>-user&gt;/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1234-topic-a</a:t>
            </a: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A88B2D7B-E24A-4E29-A31F-9AD2AD80C29A}"/>
              </a:ext>
            </a:extLst>
          </p:cNvPr>
          <p:cNvSpPr/>
          <p:nvPr/>
        </p:nvSpPr>
        <p:spPr>
          <a:xfrm>
            <a:off x="1897322" y="3471354"/>
            <a:ext cx="304800" cy="254000"/>
          </a:xfrm>
          <a:prstGeom prst="ellipse">
            <a:avLst/>
          </a:prstGeom>
          <a:solidFill>
            <a:srgbClr val="BDFC8E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0F69E75C-EA1B-446E-8E52-29D661E8F2BF}"/>
              </a:ext>
            </a:extLst>
          </p:cNvPr>
          <p:cNvSpPr/>
          <p:nvPr/>
        </p:nvSpPr>
        <p:spPr>
          <a:xfrm>
            <a:off x="2443064" y="3471354"/>
            <a:ext cx="304800" cy="254000"/>
          </a:xfrm>
          <a:prstGeom prst="ellipse">
            <a:avLst/>
          </a:prstGeom>
          <a:solidFill>
            <a:srgbClr val="BDFC8E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5AC13C22-95B5-43FE-8E00-46B8265C3A68}"/>
              </a:ext>
            </a:extLst>
          </p:cNvPr>
          <p:cNvSpPr/>
          <p:nvPr/>
        </p:nvSpPr>
        <p:spPr>
          <a:xfrm>
            <a:off x="3187509" y="2061367"/>
            <a:ext cx="10887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900" dirty="0"/>
              <a:t>Must pass gating:</a:t>
            </a:r>
          </a:p>
          <a:p>
            <a:pPr algn="ctr"/>
            <a:r>
              <a:rPr lang="en-US" altLang="en-US" sz="900" dirty="0">
                <a:solidFill>
                  <a:srgbClr val="0070C0"/>
                </a:solidFill>
              </a:rPr>
              <a:t>1) Auto PR Trilinos builds and tests</a:t>
            </a: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F7678E59-DF7D-43E6-8C12-FE71579A55C5}"/>
              </a:ext>
            </a:extLst>
          </p:cNvPr>
          <p:cNvCxnSpPr>
            <a:cxnSpLocks/>
          </p:cNvCxnSpPr>
          <p:nvPr/>
        </p:nvCxnSpPr>
        <p:spPr>
          <a:xfrm flipH="1">
            <a:off x="3148333" y="2643236"/>
            <a:ext cx="325378" cy="191297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1DB597B1-328B-4370-8086-6303C960E015}"/>
              </a:ext>
            </a:extLst>
          </p:cNvPr>
          <p:cNvCxnSpPr>
            <a:cxnSpLocks/>
            <a:stCxn id="291" idx="1"/>
          </p:cNvCxnSpPr>
          <p:nvPr/>
        </p:nvCxnSpPr>
        <p:spPr>
          <a:xfrm flipH="1" flipV="1">
            <a:off x="2808497" y="3780344"/>
            <a:ext cx="192008" cy="174775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0AB6E3F7-E683-45D8-B683-0639BEC019D6}"/>
              </a:ext>
            </a:extLst>
          </p:cNvPr>
          <p:cNvCxnSpPr>
            <a:cxnSpLocks/>
            <a:stCxn id="209" idx="3"/>
          </p:cNvCxnSpPr>
          <p:nvPr/>
        </p:nvCxnSpPr>
        <p:spPr>
          <a:xfrm flipV="1">
            <a:off x="1161298" y="3725354"/>
            <a:ext cx="657522" cy="265066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3928F180-F306-4F64-B245-67BFE26FF216}"/>
              </a:ext>
            </a:extLst>
          </p:cNvPr>
          <p:cNvGrpSpPr/>
          <p:nvPr/>
        </p:nvGrpSpPr>
        <p:grpSpPr>
          <a:xfrm>
            <a:off x="212427" y="3767003"/>
            <a:ext cx="1579563" cy="845179"/>
            <a:chOff x="688137" y="1815990"/>
            <a:chExt cx="1579563" cy="845179"/>
          </a:xfrm>
        </p:grpSpPr>
        <p:sp>
          <p:nvSpPr>
            <p:cNvPr id="202" name="Rectangle 4">
              <a:extLst>
                <a:ext uri="{FF2B5EF4-FFF2-40B4-BE49-F238E27FC236}">
                  <a16:creationId xmlns:a16="http://schemas.microsoft.com/office/drawing/2014/main" id="{59AD59DD-E438-485F-88DB-AE7CD9A1C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137" y="2261059"/>
              <a:ext cx="157956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n-US" altLang="en-US" sz="1000" dirty="0"/>
                <a:t>Trilinos</a:t>
              </a:r>
            </a:p>
            <a:p>
              <a:pPr algn="ctr"/>
              <a:r>
                <a:rPr lang="en-US" altLang="en-US" sz="1000" dirty="0"/>
                <a:t>Dev 1</a:t>
              </a:r>
            </a:p>
          </p:txBody>
        </p: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81213487-5D0F-4942-BC61-89455CF0F2AC}"/>
                </a:ext>
              </a:extLst>
            </p:cNvPr>
            <p:cNvGrpSpPr/>
            <p:nvPr/>
          </p:nvGrpSpPr>
          <p:grpSpPr>
            <a:xfrm>
              <a:off x="1292810" y="1815990"/>
              <a:ext cx="344198" cy="451620"/>
              <a:chOff x="7272300" y="5228122"/>
              <a:chExt cx="602530" cy="790575"/>
            </a:xfrm>
          </p:grpSpPr>
          <p:grpSp>
            <p:nvGrpSpPr>
              <p:cNvPr id="205" name="Group 6">
                <a:extLst>
                  <a:ext uri="{FF2B5EF4-FFF2-40B4-BE49-F238E27FC236}">
                    <a16:creationId xmlns:a16="http://schemas.microsoft.com/office/drawing/2014/main" id="{02E63094-86AE-400B-856C-2731FD8BDE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373970" y="5228122"/>
                <a:ext cx="357187" cy="790575"/>
                <a:chOff x="4211" y="781"/>
                <a:chExt cx="338" cy="774"/>
              </a:xfrm>
            </p:grpSpPr>
            <p:sp>
              <p:nvSpPr>
                <p:cNvPr id="210" name="Oval 7">
                  <a:extLst>
                    <a:ext uri="{FF2B5EF4-FFF2-40B4-BE49-F238E27FC236}">
                      <a16:creationId xmlns:a16="http://schemas.microsoft.com/office/drawing/2014/main" id="{8F8AB9B3-7972-40E4-ACEB-1C8FA4AAE6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9" y="781"/>
                  <a:ext cx="242" cy="242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12" name="Line 8">
                  <a:extLst>
                    <a:ext uri="{FF2B5EF4-FFF2-40B4-BE49-F238E27FC236}">
                      <a16:creationId xmlns:a16="http://schemas.microsoft.com/office/drawing/2014/main" id="{577ACDD6-BC60-4CFB-AD9E-223AD1C1FB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80" y="1023"/>
                  <a:ext cx="0" cy="41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3" name="Line 9">
                  <a:extLst>
                    <a:ext uri="{FF2B5EF4-FFF2-40B4-BE49-F238E27FC236}">
                      <a16:creationId xmlns:a16="http://schemas.microsoft.com/office/drawing/2014/main" id="{96FA7C7C-124B-4DA9-B34E-8BE5106414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11" y="1168"/>
                  <a:ext cx="33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" name="Line 10">
                  <a:extLst>
                    <a:ext uri="{FF2B5EF4-FFF2-40B4-BE49-F238E27FC236}">
                      <a16:creationId xmlns:a16="http://schemas.microsoft.com/office/drawing/2014/main" id="{1E24C232-7A54-45D7-93B8-A97C690C1D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259" y="1434"/>
                  <a:ext cx="121" cy="12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6" name="Line 11">
                  <a:extLst>
                    <a:ext uri="{FF2B5EF4-FFF2-40B4-BE49-F238E27FC236}">
                      <a16:creationId xmlns:a16="http://schemas.microsoft.com/office/drawing/2014/main" id="{B8ADF94A-A660-4ADA-BAE1-A41397992E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80" y="1434"/>
                  <a:ext cx="121" cy="12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147DD5E5-E163-45FC-8B62-A81414E63349}"/>
                  </a:ext>
                </a:extLst>
              </p:cNvPr>
              <p:cNvSpPr/>
              <p:nvPr/>
            </p:nvSpPr>
            <p:spPr>
              <a:xfrm>
                <a:off x="7272300" y="5553236"/>
                <a:ext cx="602530" cy="13196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DDC5A6F4-5DF2-4DE7-B885-C14F7171873E}"/>
              </a:ext>
            </a:extLst>
          </p:cNvPr>
          <p:cNvCxnSpPr>
            <a:cxnSpLocks/>
            <a:stCxn id="159" idx="1"/>
          </p:cNvCxnSpPr>
          <p:nvPr/>
        </p:nvCxnSpPr>
        <p:spPr>
          <a:xfrm flipH="1" flipV="1">
            <a:off x="7174980" y="1736649"/>
            <a:ext cx="326713" cy="551665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5CEC1CAB-DEE6-44FF-AC69-43A286C80947}"/>
              </a:ext>
            </a:extLst>
          </p:cNvPr>
          <p:cNvSpPr/>
          <p:nvPr/>
        </p:nvSpPr>
        <p:spPr>
          <a:xfrm>
            <a:off x="5396124" y="5272720"/>
            <a:ext cx="10367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900" dirty="0">
                <a:solidFill>
                  <a:srgbClr val="0070C0"/>
                </a:solidFill>
              </a:rPr>
              <a:t>commits on branch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498BF69-2F34-4B94-A883-84C30B3CEC00}"/>
              </a:ext>
            </a:extLst>
          </p:cNvPr>
          <p:cNvCxnSpPr>
            <a:cxnSpLocks/>
          </p:cNvCxnSpPr>
          <p:nvPr/>
        </p:nvCxnSpPr>
        <p:spPr>
          <a:xfrm>
            <a:off x="5890854" y="5589814"/>
            <a:ext cx="198586" cy="118933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4159C99-593A-4DA7-BDEE-3799E7AA79BA}"/>
              </a:ext>
            </a:extLst>
          </p:cNvPr>
          <p:cNvCxnSpPr>
            <a:cxnSpLocks/>
          </p:cNvCxnSpPr>
          <p:nvPr/>
        </p:nvCxnSpPr>
        <p:spPr>
          <a:xfrm>
            <a:off x="5863810" y="5038404"/>
            <a:ext cx="0" cy="188765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id="{ABB57A8E-469C-416A-953F-CB8224B78E9B}"/>
              </a:ext>
            </a:extLst>
          </p:cNvPr>
          <p:cNvSpPr/>
          <p:nvPr/>
        </p:nvSpPr>
        <p:spPr>
          <a:xfrm>
            <a:off x="5284541" y="5136922"/>
            <a:ext cx="304800" cy="254000"/>
          </a:xfrm>
          <a:prstGeom prst="ellipse">
            <a:avLst/>
          </a:prstGeom>
          <a:solidFill>
            <a:srgbClr val="BDFC8E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8C4DD7CC-CD7E-4D18-8C2C-029A0A8F5F9A}"/>
              </a:ext>
            </a:extLst>
          </p:cNvPr>
          <p:cNvSpPr/>
          <p:nvPr/>
        </p:nvSpPr>
        <p:spPr>
          <a:xfrm>
            <a:off x="6274558" y="5136922"/>
            <a:ext cx="304800" cy="254000"/>
          </a:xfrm>
          <a:prstGeom prst="ellipse">
            <a:avLst/>
          </a:prstGeom>
          <a:solidFill>
            <a:srgbClr val="BDFC8E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0C51D802-6691-4FFD-B87F-11D74D9F4305}"/>
              </a:ext>
            </a:extLst>
          </p:cNvPr>
          <p:cNvCxnSpPr>
            <a:stCxn id="131" idx="6"/>
            <a:endCxn id="132" idx="2"/>
          </p:cNvCxnSpPr>
          <p:nvPr/>
        </p:nvCxnSpPr>
        <p:spPr>
          <a:xfrm>
            <a:off x="5589341" y="5263922"/>
            <a:ext cx="68521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8E0982D-FDC2-451C-8110-5FFB4F9591C9}"/>
              </a:ext>
            </a:extLst>
          </p:cNvPr>
          <p:cNvCxnSpPr>
            <a:cxnSpLocks/>
            <a:stCxn id="137" idx="6"/>
            <a:endCxn id="138" idx="2"/>
          </p:cNvCxnSpPr>
          <p:nvPr/>
        </p:nvCxnSpPr>
        <p:spPr>
          <a:xfrm>
            <a:off x="5713350" y="5852999"/>
            <a:ext cx="24094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CE34339C-4CAC-4DED-BAE1-618F0F073853}"/>
              </a:ext>
            </a:extLst>
          </p:cNvPr>
          <p:cNvCxnSpPr>
            <a:cxnSpLocks/>
            <a:stCxn id="138" idx="7"/>
            <a:endCxn id="132" idx="4"/>
          </p:cNvCxnSpPr>
          <p:nvPr/>
        </p:nvCxnSpPr>
        <p:spPr>
          <a:xfrm flipV="1">
            <a:off x="6214455" y="5390922"/>
            <a:ext cx="212503" cy="3722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B14EE1A8-F83B-44E1-947E-3D5D8C5692D8}"/>
              </a:ext>
            </a:extLst>
          </p:cNvPr>
          <p:cNvCxnSpPr>
            <a:cxnSpLocks/>
            <a:stCxn id="131" idx="4"/>
            <a:endCxn id="137" idx="0"/>
          </p:cNvCxnSpPr>
          <p:nvPr/>
        </p:nvCxnSpPr>
        <p:spPr>
          <a:xfrm>
            <a:off x="5436941" y="5390922"/>
            <a:ext cx="124009" cy="33507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>
            <a:extLst>
              <a:ext uri="{FF2B5EF4-FFF2-40B4-BE49-F238E27FC236}">
                <a16:creationId xmlns:a16="http://schemas.microsoft.com/office/drawing/2014/main" id="{A7DC4712-656B-4C1F-9CCD-4818D6D0C6CC}"/>
              </a:ext>
            </a:extLst>
          </p:cNvPr>
          <p:cNvSpPr/>
          <p:nvPr/>
        </p:nvSpPr>
        <p:spPr>
          <a:xfrm>
            <a:off x="5408550" y="5725999"/>
            <a:ext cx="304800" cy="254000"/>
          </a:xfrm>
          <a:prstGeom prst="ellipse">
            <a:avLst/>
          </a:prstGeom>
          <a:solidFill>
            <a:srgbClr val="BDFC8E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BBF1DACE-C13C-45D1-A657-11CA7E7F035B}"/>
              </a:ext>
            </a:extLst>
          </p:cNvPr>
          <p:cNvSpPr/>
          <p:nvPr/>
        </p:nvSpPr>
        <p:spPr>
          <a:xfrm>
            <a:off x="5954292" y="5725999"/>
            <a:ext cx="304800" cy="254000"/>
          </a:xfrm>
          <a:prstGeom prst="ellipse">
            <a:avLst/>
          </a:prstGeom>
          <a:solidFill>
            <a:srgbClr val="BDFC8E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85C7D7B-7E33-4987-B297-9D79EDC3F19C}"/>
              </a:ext>
            </a:extLst>
          </p:cNvPr>
          <p:cNvCxnSpPr>
            <a:cxnSpLocks/>
            <a:stCxn id="132" idx="6"/>
            <a:endCxn id="151" idx="2"/>
          </p:cNvCxnSpPr>
          <p:nvPr/>
        </p:nvCxnSpPr>
        <p:spPr>
          <a:xfrm>
            <a:off x="6579358" y="5263922"/>
            <a:ext cx="45671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88A1C0B0-C102-49CD-955C-6F7D2677386E}"/>
              </a:ext>
            </a:extLst>
          </p:cNvPr>
          <p:cNvCxnSpPr>
            <a:cxnSpLocks/>
            <a:stCxn id="148" idx="1"/>
            <a:endCxn id="151" idx="0"/>
          </p:cNvCxnSpPr>
          <p:nvPr/>
        </p:nvCxnSpPr>
        <p:spPr>
          <a:xfrm flipH="1">
            <a:off x="7188473" y="4858926"/>
            <a:ext cx="234344" cy="277996"/>
          </a:xfrm>
          <a:prstGeom prst="straightConnector1">
            <a:avLst/>
          </a:prstGeom>
          <a:ln w="19050">
            <a:solidFill>
              <a:srgbClr val="E46C0A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ounded Rectangle 147">
            <a:extLst>
              <a:ext uri="{FF2B5EF4-FFF2-40B4-BE49-F238E27FC236}">
                <a16:creationId xmlns:a16="http://schemas.microsoft.com/office/drawing/2014/main" id="{F387439E-AD5B-4BF1-8899-0ADBEE340F0A}"/>
              </a:ext>
            </a:extLst>
          </p:cNvPr>
          <p:cNvSpPr/>
          <p:nvPr/>
        </p:nvSpPr>
        <p:spPr>
          <a:xfrm>
            <a:off x="7422817" y="4713774"/>
            <a:ext cx="1320013" cy="290304"/>
          </a:xfrm>
          <a:prstGeom prst="roundRect">
            <a:avLst/>
          </a:prstGeom>
          <a:solidFill>
            <a:srgbClr val="FAC090"/>
          </a:solidFill>
          <a:ln>
            <a:solidFill>
              <a:srgbClr val="E46C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&lt;main-branch&gt;</a:t>
            </a: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A3CBC56A-8C06-4EC4-ABF6-DFA92C120D1D}"/>
              </a:ext>
            </a:extLst>
          </p:cNvPr>
          <p:cNvSpPr/>
          <p:nvPr/>
        </p:nvSpPr>
        <p:spPr>
          <a:xfrm>
            <a:off x="7036073" y="5136922"/>
            <a:ext cx="304800" cy="254000"/>
          </a:xfrm>
          <a:prstGeom prst="ellipse">
            <a:avLst/>
          </a:prstGeom>
          <a:solidFill>
            <a:srgbClr val="BDFC8E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69ED6E5D-FFD9-4CCF-B595-B30A523EF12C}"/>
              </a:ext>
            </a:extLst>
          </p:cNvPr>
          <p:cNvCxnSpPr>
            <a:cxnSpLocks/>
          </p:cNvCxnSpPr>
          <p:nvPr/>
        </p:nvCxnSpPr>
        <p:spPr>
          <a:xfrm flipH="1">
            <a:off x="5685966" y="5605439"/>
            <a:ext cx="146504" cy="113000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angle 168">
            <a:extLst>
              <a:ext uri="{FF2B5EF4-FFF2-40B4-BE49-F238E27FC236}">
                <a16:creationId xmlns:a16="http://schemas.microsoft.com/office/drawing/2014/main" id="{8DD8E42C-079C-41BA-A46A-BABCF76E4BF1}"/>
              </a:ext>
            </a:extLst>
          </p:cNvPr>
          <p:cNvSpPr/>
          <p:nvPr/>
        </p:nvSpPr>
        <p:spPr>
          <a:xfrm>
            <a:off x="6141640" y="4669072"/>
            <a:ext cx="1164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900" dirty="0">
                <a:solidFill>
                  <a:srgbClr val="0070C0"/>
                </a:solidFill>
              </a:rPr>
              <a:t>(explicit) merge commit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53635E0-C8FD-41DA-9BAB-1B0DFAD4A3FF}"/>
              </a:ext>
            </a:extLst>
          </p:cNvPr>
          <p:cNvCxnSpPr>
            <a:cxnSpLocks/>
          </p:cNvCxnSpPr>
          <p:nvPr/>
        </p:nvCxnSpPr>
        <p:spPr>
          <a:xfrm flipH="1">
            <a:off x="6587979" y="5005152"/>
            <a:ext cx="171242" cy="127629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CAF39A46-13F7-49B0-8D8B-1606F961BA41}"/>
              </a:ext>
            </a:extLst>
          </p:cNvPr>
          <p:cNvGrpSpPr/>
          <p:nvPr/>
        </p:nvGrpSpPr>
        <p:grpSpPr>
          <a:xfrm>
            <a:off x="4743127" y="5159148"/>
            <a:ext cx="84699" cy="209548"/>
            <a:chOff x="1538499" y="2796998"/>
            <a:chExt cx="84699" cy="209548"/>
          </a:xfrm>
        </p:grpSpPr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4916B08E-6031-4FD6-8482-6FF647AD3DC8}"/>
                </a:ext>
              </a:extLst>
            </p:cNvPr>
            <p:cNvCxnSpPr/>
            <p:nvPr/>
          </p:nvCxnSpPr>
          <p:spPr>
            <a:xfrm>
              <a:off x="1538499" y="2801379"/>
              <a:ext cx="0" cy="20078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D25B8565-6A07-490A-B71E-FE28F64102B9}"/>
                </a:ext>
              </a:extLst>
            </p:cNvPr>
            <p:cNvCxnSpPr/>
            <p:nvPr/>
          </p:nvCxnSpPr>
          <p:spPr>
            <a:xfrm>
              <a:off x="1614815" y="2801379"/>
              <a:ext cx="0" cy="20078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1E94A731-F02E-4D25-AD18-1F462D9F8C6F}"/>
                </a:ext>
              </a:extLst>
            </p:cNvPr>
            <p:cNvSpPr/>
            <p:nvPr/>
          </p:nvSpPr>
          <p:spPr>
            <a:xfrm>
              <a:off x="1540939" y="2796998"/>
              <a:ext cx="82259" cy="2095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206E784F-928D-4BDD-9B7C-4B6EDDDA44E4}"/>
              </a:ext>
            </a:extLst>
          </p:cNvPr>
          <p:cNvCxnSpPr>
            <a:cxnSpLocks/>
            <a:endCxn id="182" idx="1"/>
          </p:cNvCxnSpPr>
          <p:nvPr/>
        </p:nvCxnSpPr>
        <p:spPr>
          <a:xfrm>
            <a:off x="4282778" y="5263922"/>
            <a:ext cx="462789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5AE15D33-02A8-4936-88EB-50BF9061A3EB}"/>
              </a:ext>
            </a:extLst>
          </p:cNvPr>
          <p:cNvCxnSpPr>
            <a:cxnSpLocks/>
            <a:stCxn id="182" idx="3"/>
            <a:endCxn id="131" idx="2"/>
          </p:cNvCxnSpPr>
          <p:nvPr/>
        </p:nvCxnSpPr>
        <p:spPr>
          <a:xfrm>
            <a:off x="4827826" y="5263922"/>
            <a:ext cx="45671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tangle 184">
            <a:extLst>
              <a:ext uri="{FF2B5EF4-FFF2-40B4-BE49-F238E27FC236}">
                <a16:creationId xmlns:a16="http://schemas.microsoft.com/office/drawing/2014/main" id="{6F8CC068-BB5B-4D38-AC54-C53EC9BDF5C7}"/>
              </a:ext>
            </a:extLst>
          </p:cNvPr>
          <p:cNvSpPr/>
          <p:nvPr/>
        </p:nvSpPr>
        <p:spPr>
          <a:xfrm>
            <a:off x="3374163" y="5575773"/>
            <a:ext cx="1164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900" dirty="0">
                <a:solidFill>
                  <a:srgbClr val="0070C0"/>
                </a:solidFill>
              </a:rPr>
              <a:t>Unspecified git graph/history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65BFCDCD-0FA0-4ED5-B5CF-8C17E21774AD}"/>
              </a:ext>
            </a:extLst>
          </p:cNvPr>
          <p:cNvSpPr/>
          <p:nvPr/>
        </p:nvSpPr>
        <p:spPr>
          <a:xfrm>
            <a:off x="5261506" y="4721480"/>
            <a:ext cx="10342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900" dirty="0">
                <a:solidFill>
                  <a:srgbClr val="0070C0"/>
                </a:solidFill>
              </a:rPr>
              <a:t>link to ancestor commit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4D05AF6A-78CE-4BF2-9986-01CB860A6A21}"/>
              </a:ext>
            </a:extLst>
          </p:cNvPr>
          <p:cNvSpPr/>
          <p:nvPr/>
        </p:nvSpPr>
        <p:spPr>
          <a:xfrm>
            <a:off x="6493647" y="5426389"/>
            <a:ext cx="16063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900" dirty="0">
                <a:solidFill>
                  <a:srgbClr val="0070C0"/>
                </a:solidFill>
              </a:rPr>
              <a:t>link to merge ancestor</a:t>
            </a:r>
          </a:p>
        </p:txBody>
      </p: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015564A4-F409-4415-AC50-2D4780947B64}"/>
              </a:ext>
            </a:extLst>
          </p:cNvPr>
          <p:cNvCxnSpPr>
            <a:cxnSpLocks/>
          </p:cNvCxnSpPr>
          <p:nvPr/>
        </p:nvCxnSpPr>
        <p:spPr>
          <a:xfrm flipH="1">
            <a:off x="6382235" y="5576309"/>
            <a:ext cx="283936" cy="43732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Rectangle 220">
            <a:extLst>
              <a:ext uri="{FF2B5EF4-FFF2-40B4-BE49-F238E27FC236}">
                <a16:creationId xmlns:a16="http://schemas.microsoft.com/office/drawing/2014/main" id="{7E8C5720-E2CA-4146-AD04-585062DBB25C}"/>
              </a:ext>
            </a:extLst>
          </p:cNvPr>
          <p:cNvSpPr/>
          <p:nvPr/>
        </p:nvSpPr>
        <p:spPr>
          <a:xfrm>
            <a:off x="7957461" y="5272720"/>
            <a:ext cx="12883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900" dirty="0">
                <a:solidFill>
                  <a:srgbClr val="0070C0"/>
                </a:solidFill>
              </a:rPr>
              <a:t>branch</a:t>
            </a:r>
          </a:p>
          <a:p>
            <a:pPr algn="ctr"/>
            <a:r>
              <a:rPr lang="en-US" altLang="en-US" sz="900" dirty="0">
                <a:solidFill>
                  <a:srgbClr val="0070C0"/>
                </a:solidFill>
              </a:rPr>
              <a:t>references</a:t>
            </a:r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2FD34C92-8D82-4428-BFB8-881C12DBF566}"/>
              </a:ext>
            </a:extLst>
          </p:cNvPr>
          <p:cNvCxnSpPr>
            <a:cxnSpLocks/>
            <a:stCxn id="221" idx="0"/>
          </p:cNvCxnSpPr>
          <p:nvPr/>
        </p:nvCxnSpPr>
        <p:spPr>
          <a:xfrm flipH="1" flipV="1">
            <a:off x="8493940" y="5117122"/>
            <a:ext cx="107698" cy="155598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FC7B7707-A982-4B1F-8CA3-2A08F773FD6E}"/>
              </a:ext>
            </a:extLst>
          </p:cNvPr>
          <p:cNvGrpSpPr/>
          <p:nvPr/>
        </p:nvGrpSpPr>
        <p:grpSpPr>
          <a:xfrm>
            <a:off x="4287149" y="5491479"/>
            <a:ext cx="1256919" cy="723489"/>
            <a:chOff x="688137" y="1815990"/>
            <a:chExt cx="1579563" cy="909205"/>
          </a:xfrm>
        </p:grpSpPr>
        <p:sp>
          <p:nvSpPr>
            <p:cNvPr id="265" name="Rectangle 4">
              <a:extLst>
                <a:ext uri="{FF2B5EF4-FFF2-40B4-BE49-F238E27FC236}">
                  <a16:creationId xmlns:a16="http://schemas.microsoft.com/office/drawing/2014/main" id="{0B3D4E42-B545-45C4-BD80-A73E3D591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137" y="2261058"/>
              <a:ext cx="1579563" cy="464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n-US" altLang="en-US" sz="900" dirty="0">
                  <a:solidFill>
                    <a:srgbClr val="0070C0"/>
                  </a:solidFill>
                </a:rPr>
                <a:t>Person creating commit</a:t>
              </a:r>
            </a:p>
          </p:txBody>
        </p:sp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6BC527A2-C6FC-4EE0-8EA2-2019FFF21D19}"/>
                </a:ext>
              </a:extLst>
            </p:cNvPr>
            <p:cNvGrpSpPr/>
            <p:nvPr/>
          </p:nvGrpSpPr>
          <p:grpSpPr>
            <a:xfrm>
              <a:off x="1292810" y="1815990"/>
              <a:ext cx="344198" cy="451620"/>
              <a:chOff x="7272300" y="5228122"/>
              <a:chExt cx="602530" cy="790575"/>
            </a:xfrm>
          </p:grpSpPr>
          <p:grpSp>
            <p:nvGrpSpPr>
              <p:cNvPr id="267" name="Group 6">
                <a:extLst>
                  <a:ext uri="{FF2B5EF4-FFF2-40B4-BE49-F238E27FC236}">
                    <a16:creationId xmlns:a16="http://schemas.microsoft.com/office/drawing/2014/main" id="{840F15B2-0E5F-409D-8575-99DE15BD435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373970" y="5228122"/>
                <a:ext cx="357187" cy="790575"/>
                <a:chOff x="4211" y="781"/>
                <a:chExt cx="338" cy="774"/>
              </a:xfrm>
            </p:grpSpPr>
            <p:sp>
              <p:nvSpPr>
                <p:cNvPr id="271" name="Oval 7">
                  <a:extLst>
                    <a:ext uri="{FF2B5EF4-FFF2-40B4-BE49-F238E27FC236}">
                      <a16:creationId xmlns:a16="http://schemas.microsoft.com/office/drawing/2014/main" id="{41AB348D-EA93-41C8-A985-0BEBC4CFC2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9" y="781"/>
                  <a:ext cx="242" cy="242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72" name="Line 8">
                  <a:extLst>
                    <a:ext uri="{FF2B5EF4-FFF2-40B4-BE49-F238E27FC236}">
                      <a16:creationId xmlns:a16="http://schemas.microsoft.com/office/drawing/2014/main" id="{CDE91200-4D56-485C-AC6D-FB0EF11034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80" y="1023"/>
                  <a:ext cx="0" cy="41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3" name="Line 9">
                  <a:extLst>
                    <a:ext uri="{FF2B5EF4-FFF2-40B4-BE49-F238E27FC236}">
                      <a16:creationId xmlns:a16="http://schemas.microsoft.com/office/drawing/2014/main" id="{188B169B-8A01-466B-9DC3-6138AD91D0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11" y="1168"/>
                  <a:ext cx="33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" name="Line 10">
                  <a:extLst>
                    <a:ext uri="{FF2B5EF4-FFF2-40B4-BE49-F238E27FC236}">
                      <a16:creationId xmlns:a16="http://schemas.microsoft.com/office/drawing/2014/main" id="{4CF2E14F-7326-492E-81D1-2EDDE5B72A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259" y="1434"/>
                  <a:ext cx="121" cy="12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" name="Line 11">
                  <a:extLst>
                    <a:ext uri="{FF2B5EF4-FFF2-40B4-BE49-F238E27FC236}">
                      <a16:creationId xmlns:a16="http://schemas.microsoft.com/office/drawing/2014/main" id="{887B2E74-5B66-47EC-A4E1-8209DB2FE1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80" y="1434"/>
                  <a:ext cx="121" cy="12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BAF9899E-2A74-4A68-AC23-72FEB353229D}"/>
                  </a:ext>
                </a:extLst>
              </p:cNvPr>
              <p:cNvSpPr/>
              <p:nvPr/>
            </p:nvSpPr>
            <p:spPr>
              <a:xfrm>
                <a:off x="7272300" y="5553236"/>
                <a:ext cx="602530" cy="13196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F4ECE441-2A34-42F0-93AC-B1D06FB68CD5}"/>
              </a:ext>
            </a:extLst>
          </p:cNvPr>
          <p:cNvCxnSpPr>
            <a:cxnSpLocks/>
            <a:stCxn id="314" idx="1"/>
            <a:endCxn id="138" idx="6"/>
          </p:cNvCxnSpPr>
          <p:nvPr/>
        </p:nvCxnSpPr>
        <p:spPr>
          <a:xfrm flipH="1" flipV="1">
            <a:off x="6259092" y="5852999"/>
            <a:ext cx="571935" cy="1889"/>
          </a:xfrm>
          <a:prstGeom prst="straightConnector1">
            <a:avLst/>
          </a:prstGeom>
          <a:ln w="19050">
            <a:solidFill>
              <a:srgbClr val="E46C0A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Rounded Rectangle 147">
            <a:extLst>
              <a:ext uri="{FF2B5EF4-FFF2-40B4-BE49-F238E27FC236}">
                <a16:creationId xmlns:a16="http://schemas.microsoft.com/office/drawing/2014/main" id="{066F92AC-435D-4923-90E1-DE59EFBF01A1}"/>
              </a:ext>
            </a:extLst>
          </p:cNvPr>
          <p:cNvSpPr/>
          <p:nvPr/>
        </p:nvSpPr>
        <p:spPr>
          <a:xfrm>
            <a:off x="6831027" y="5709736"/>
            <a:ext cx="1320013" cy="290304"/>
          </a:xfrm>
          <a:prstGeom prst="roundRect">
            <a:avLst/>
          </a:prstGeom>
          <a:solidFill>
            <a:srgbClr val="FAC090"/>
          </a:solidFill>
          <a:ln>
            <a:solidFill>
              <a:srgbClr val="E46C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&lt;topic-branch&gt;</a:t>
            </a:r>
          </a:p>
        </p:txBody>
      </p:sp>
      <p:cxnSp>
        <p:nvCxnSpPr>
          <p:cNvPr id="332" name="Straight Arrow Connector 331">
            <a:extLst>
              <a:ext uri="{FF2B5EF4-FFF2-40B4-BE49-F238E27FC236}">
                <a16:creationId xmlns:a16="http://schemas.microsoft.com/office/drawing/2014/main" id="{8CD932D3-2371-4208-A39D-8A9369F41FF3}"/>
              </a:ext>
            </a:extLst>
          </p:cNvPr>
          <p:cNvCxnSpPr>
            <a:cxnSpLocks/>
            <a:stCxn id="268" idx="3"/>
          </p:cNvCxnSpPr>
          <p:nvPr/>
        </p:nvCxnSpPr>
        <p:spPr>
          <a:xfrm>
            <a:off x="5042203" y="5669261"/>
            <a:ext cx="304800" cy="125408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TextBox 338">
            <a:extLst>
              <a:ext uri="{FF2B5EF4-FFF2-40B4-BE49-F238E27FC236}">
                <a16:creationId xmlns:a16="http://schemas.microsoft.com/office/drawing/2014/main" id="{9693CF5F-0EF2-4EC4-BE49-D4179AFBEA13}"/>
              </a:ext>
            </a:extLst>
          </p:cNvPr>
          <p:cNvSpPr txBox="1"/>
          <p:nvPr/>
        </p:nvSpPr>
        <p:spPr>
          <a:xfrm>
            <a:off x="6841409" y="4100368"/>
            <a:ext cx="1901421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E46C0A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Legend for Git Workflow Diagrams</a:t>
            </a:r>
          </a:p>
        </p:txBody>
      </p: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id="{019373A9-3F1E-4BE1-9BB6-FC3B4494C55D}"/>
              </a:ext>
            </a:extLst>
          </p:cNvPr>
          <p:cNvCxnSpPr>
            <a:cxnSpLocks/>
            <a:stCxn id="221" idx="2"/>
          </p:cNvCxnSpPr>
          <p:nvPr/>
        </p:nvCxnSpPr>
        <p:spPr>
          <a:xfrm flipH="1">
            <a:off x="8317271" y="5642052"/>
            <a:ext cx="284367" cy="212836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Oval 351">
            <a:extLst>
              <a:ext uri="{FF2B5EF4-FFF2-40B4-BE49-F238E27FC236}">
                <a16:creationId xmlns:a16="http://schemas.microsoft.com/office/drawing/2014/main" id="{632A9F98-5803-4BAC-8BFB-814C46B2FC83}"/>
              </a:ext>
            </a:extLst>
          </p:cNvPr>
          <p:cNvSpPr/>
          <p:nvPr/>
        </p:nvSpPr>
        <p:spPr>
          <a:xfrm>
            <a:off x="4025862" y="3478934"/>
            <a:ext cx="304800" cy="254000"/>
          </a:xfrm>
          <a:prstGeom prst="ellipse">
            <a:avLst/>
          </a:prstGeom>
          <a:solidFill>
            <a:srgbClr val="BDFC8E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3AAC2824-02AA-47E4-B84A-24B046A16948}"/>
              </a:ext>
            </a:extLst>
          </p:cNvPr>
          <p:cNvCxnSpPr>
            <a:cxnSpLocks/>
            <a:stCxn id="352" idx="6"/>
            <a:endCxn id="345" idx="2"/>
          </p:cNvCxnSpPr>
          <p:nvPr/>
        </p:nvCxnSpPr>
        <p:spPr>
          <a:xfrm>
            <a:off x="4330662" y="3605934"/>
            <a:ext cx="2381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19A64287-71A7-4809-94E8-CEA4C63E70B4}"/>
              </a:ext>
            </a:extLst>
          </p:cNvPr>
          <p:cNvCxnSpPr>
            <a:cxnSpLocks/>
            <a:stCxn id="301" idx="1"/>
          </p:cNvCxnSpPr>
          <p:nvPr/>
        </p:nvCxnSpPr>
        <p:spPr>
          <a:xfrm flipH="1" flipV="1">
            <a:off x="4153323" y="3801665"/>
            <a:ext cx="45685" cy="184253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Arrow Connector 354">
            <a:extLst>
              <a:ext uri="{FF2B5EF4-FFF2-40B4-BE49-F238E27FC236}">
                <a16:creationId xmlns:a16="http://schemas.microsoft.com/office/drawing/2014/main" id="{E1042AE8-0B00-4EBD-BE51-688C9EA6B92E}"/>
              </a:ext>
            </a:extLst>
          </p:cNvPr>
          <p:cNvCxnSpPr>
            <a:cxnSpLocks/>
          </p:cNvCxnSpPr>
          <p:nvPr/>
        </p:nvCxnSpPr>
        <p:spPr>
          <a:xfrm flipV="1">
            <a:off x="4380538" y="5389709"/>
            <a:ext cx="306627" cy="202690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6CBA4611-3848-4168-9BB0-5613BA5B6DA2}"/>
              </a:ext>
            </a:extLst>
          </p:cNvPr>
          <p:cNvCxnSpPr>
            <a:cxnSpLocks/>
          </p:cNvCxnSpPr>
          <p:nvPr/>
        </p:nvCxnSpPr>
        <p:spPr>
          <a:xfrm flipV="1">
            <a:off x="3527399" y="6194650"/>
            <a:ext cx="4789872" cy="8538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6" name="Rectangle 355">
            <a:extLst>
              <a:ext uri="{FF2B5EF4-FFF2-40B4-BE49-F238E27FC236}">
                <a16:creationId xmlns:a16="http://schemas.microsoft.com/office/drawing/2014/main" id="{1DA2347A-00B8-4424-ADBB-9DB047FF4991}"/>
              </a:ext>
            </a:extLst>
          </p:cNvPr>
          <p:cNvSpPr/>
          <p:nvPr/>
        </p:nvSpPr>
        <p:spPr>
          <a:xfrm>
            <a:off x="8055531" y="6061793"/>
            <a:ext cx="10342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1200" dirty="0">
                <a:solidFill>
                  <a:srgbClr val="0070C0"/>
                </a:solidFill>
              </a:rPr>
              <a:t>Time</a:t>
            </a:r>
          </a:p>
        </p:txBody>
      </p:sp>
      <p:sp>
        <p:nvSpPr>
          <p:cNvPr id="359" name="Rectangle 358">
            <a:extLst>
              <a:ext uri="{FF2B5EF4-FFF2-40B4-BE49-F238E27FC236}">
                <a16:creationId xmlns:a16="http://schemas.microsoft.com/office/drawing/2014/main" id="{973C04D3-25DC-444A-BF03-2F0B30726A5C}"/>
              </a:ext>
            </a:extLst>
          </p:cNvPr>
          <p:cNvSpPr/>
          <p:nvPr/>
        </p:nvSpPr>
        <p:spPr>
          <a:xfrm>
            <a:off x="4027246" y="4750646"/>
            <a:ext cx="12663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900" dirty="0">
                <a:solidFill>
                  <a:srgbClr val="0070C0"/>
                </a:solidFill>
              </a:rPr>
              <a:t>direct commit on &lt;main-branch&gt;</a:t>
            </a:r>
          </a:p>
        </p:txBody>
      </p: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03349A36-00BB-4068-B4FE-A84D43EE94F9}"/>
              </a:ext>
            </a:extLst>
          </p:cNvPr>
          <p:cNvCxnSpPr>
            <a:cxnSpLocks/>
          </p:cNvCxnSpPr>
          <p:nvPr/>
        </p:nvCxnSpPr>
        <p:spPr>
          <a:xfrm>
            <a:off x="5065836" y="5090876"/>
            <a:ext cx="170619" cy="81370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9DA8A5D0-78D7-429A-8306-865584194E88}"/>
              </a:ext>
            </a:extLst>
          </p:cNvPr>
          <p:cNvGrpSpPr/>
          <p:nvPr/>
        </p:nvGrpSpPr>
        <p:grpSpPr>
          <a:xfrm>
            <a:off x="7557237" y="3031974"/>
            <a:ext cx="1579563" cy="845179"/>
            <a:chOff x="688137" y="1815990"/>
            <a:chExt cx="1579563" cy="845179"/>
          </a:xfrm>
        </p:grpSpPr>
        <p:sp>
          <p:nvSpPr>
            <p:cNvPr id="382" name="Rectangle 4">
              <a:extLst>
                <a:ext uri="{FF2B5EF4-FFF2-40B4-BE49-F238E27FC236}">
                  <a16:creationId xmlns:a16="http://schemas.microsoft.com/office/drawing/2014/main" id="{E926E905-FD6D-400B-8DCA-6BE9A0C709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137" y="2261059"/>
              <a:ext cx="157956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n-US" altLang="en-US" sz="1000" dirty="0"/>
                <a:t>Adventurous Trilinos Users</a:t>
              </a:r>
            </a:p>
          </p:txBody>
        </p:sp>
        <p:grpSp>
          <p:nvGrpSpPr>
            <p:cNvPr id="383" name="Group 382">
              <a:extLst>
                <a:ext uri="{FF2B5EF4-FFF2-40B4-BE49-F238E27FC236}">
                  <a16:creationId xmlns:a16="http://schemas.microsoft.com/office/drawing/2014/main" id="{FE88D453-9C2E-47C9-8BAE-567725AF834F}"/>
                </a:ext>
              </a:extLst>
            </p:cNvPr>
            <p:cNvGrpSpPr/>
            <p:nvPr/>
          </p:nvGrpSpPr>
          <p:grpSpPr>
            <a:xfrm>
              <a:off x="1292810" y="1815990"/>
              <a:ext cx="344198" cy="451620"/>
              <a:chOff x="7272300" y="5228122"/>
              <a:chExt cx="602530" cy="790575"/>
            </a:xfrm>
          </p:grpSpPr>
          <p:grpSp>
            <p:nvGrpSpPr>
              <p:cNvPr id="384" name="Group 6">
                <a:extLst>
                  <a:ext uri="{FF2B5EF4-FFF2-40B4-BE49-F238E27FC236}">
                    <a16:creationId xmlns:a16="http://schemas.microsoft.com/office/drawing/2014/main" id="{628AC2C4-6901-4247-BEC2-3AC5D1B950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373970" y="5228122"/>
                <a:ext cx="357187" cy="790575"/>
                <a:chOff x="4211" y="781"/>
                <a:chExt cx="338" cy="774"/>
              </a:xfrm>
            </p:grpSpPr>
            <p:sp>
              <p:nvSpPr>
                <p:cNvPr id="386" name="Oval 7">
                  <a:extLst>
                    <a:ext uri="{FF2B5EF4-FFF2-40B4-BE49-F238E27FC236}">
                      <a16:creationId xmlns:a16="http://schemas.microsoft.com/office/drawing/2014/main" id="{9D43169B-9C9A-4C18-A465-259F920D61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9" y="781"/>
                  <a:ext cx="242" cy="242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87" name="Line 8">
                  <a:extLst>
                    <a:ext uri="{FF2B5EF4-FFF2-40B4-BE49-F238E27FC236}">
                      <a16:creationId xmlns:a16="http://schemas.microsoft.com/office/drawing/2014/main" id="{F8DD0C2E-584A-47D4-BECB-696745E772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80" y="1023"/>
                  <a:ext cx="0" cy="41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8" name="Line 9">
                  <a:extLst>
                    <a:ext uri="{FF2B5EF4-FFF2-40B4-BE49-F238E27FC236}">
                      <a16:creationId xmlns:a16="http://schemas.microsoft.com/office/drawing/2014/main" id="{9C86ECB9-6EFA-45CD-8E06-24847FEA1A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11" y="1168"/>
                  <a:ext cx="33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9" name="Line 10">
                  <a:extLst>
                    <a:ext uri="{FF2B5EF4-FFF2-40B4-BE49-F238E27FC236}">
                      <a16:creationId xmlns:a16="http://schemas.microsoft.com/office/drawing/2014/main" id="{D30DD8DF-F0CB-4858-9351-B4634B3224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259" y="1434"/>
                  <a:ext cx="121" cy="12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" name="Line 11">
                  <a:extLst>
                    <a:ext uri="{FF2B5EF4-FFF2-40B4-BE49-F238E27FC236}">
                      <a16:creationId xmlns:a16="http://schemas.microsoft.com/office/drawing/2014/main" id="{57045F34-91E0-4AEC-9DA4-2BA6EF7AC1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80" y="1434"/>
                  <a:ext cx="121" cy="12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85" name="Rectangle 384">
                <a:extLst>
                  <a:ext uri="{FF2B5EF4-FFF2-40B4-BE49-F238E27FC236}">
                    <a16:creationId xmlns:a16="http://schemas.microsoft.com/office/drawing/2014/main" id="{3202AE6E-34CD-42FB-9250-811AF069074B}"/>
                  </a:ext>
                </a:extLst>
              </p:cNvPr>
              <p:cNvSpPr/>
              <p:nvPr/>
            </p:nvSpPr>
            <p:spPr>
              <a:xfrm>
                <a:off x="7272300" y="5553236"/>
                <a:ext cx="602530" cy="13196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CEAB9CD4-F42F-47DB-B70B-C508FFA7F7F6}"/>
              </a:ext>
            </a:extLst>
          </p:cNvPr>
          <p:cNvCxnSpPr>
            <a:cxnSpLocks/>
            <a:stCxn id="385" idx="1"/>
          </p:cNvCxnSpPr>
          <p:nvPr/>
        </p:nvCxnSpPr>
        <p:spPr>
          <a:xfrm flipH="1">
            <a:off x="7501693" y="3255391"/>
            <a:ext cx="660217" cy="271493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Arrow Connector 401">
            <a:extLst>
              <a:ext uri="{FF2B5EF4-FFF2-40B4-BE49-F238E27FC236}">
                <a16:creationId xmlns:a16="http://schemas.microsoft.com/office/drawing/2014/main" id="{DC150C87-9CF8-4F39-98C5-135322645DAE}"/>
              </a:ext>
            </a:extLst>
          </p:cNvPr>
          <p:cNvCxnSpPr>
            <a:cxnSpLocks/>
          </p:cNvCxnSpPr>
          <p:nvPr/>
        </p:nvCxnSpPr>
        <p:spPr>
          <a:xfrm flipV="1">
            <a:off x="1161298" y="3173178"/>
            <a:ext cx="508918" cy="699728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47E0C6D-112F-42BD-BF96-545496D811F7}"/>
              </a:ext>
            </a:extLst>
          </p:cNvPr>
          <p:cNvSpPr txBox="1"/>
          <p:nvPr/>
        </p:nvSpPr>
        <p:spPr>
          <a:xfrm>
            <a:off x="212427" y="4713774"/>
            <a:ext cx="2788078" cy="17543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This is the goal, but the APPs are updating without checking that the native Trilinos test suite actually passes on the ATDM platforms!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F28B568-1633-46C1-BF25-4AD5455D0578}"/>
              </a:ext>
            </a:extLst>
          </p:cNvPr>
          <p:cNvSpPr/>
          <p:nvPr/>
        </p:nvSpPr>
        <p:spPr>
          <a:xfrm>
            <a:off x="5173897" y="1736649"/>
            <a:ext cx="1319749" cy="4676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91D532-DCAB-4368-B428-6BE890956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0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67">
        <p:dissolve/>
      </p:transition>
    </mc:Choice>
    <mc:Fallback xmlns="">
      <p:transition spd="slow" advTm="467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/>
      <p:bldP spid="3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" y="177114"/>
            <a:ext cx="8727996" cy="458587"/>
          </a:xfrm>
        </p:spPr>
        <p:txBody>
          <a:bodyPr/>
          <a:lstStyle/>
          <a:p>
            <a:r>
              <a:rPr lang="en-US" sz="2800" dirty="0"/>
              <a:t>Trilinos Development and APP-Integration Parts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CCAD1BC6-F1E0-4E07-A4B9-E085D2524EA6}"/>
              </a:ext>
            </a:extLst>
          </p:cNvPr>
          <p:cNvSpPr/>
          <p:nvPr/>
        </p:nvSpPr>
        <p:spPr>
          <a:xfrm>
            <a:off x="120052" y="717953"/>
            <a:ext cx="8907570" cy="5909310"/>
          </a:xfrm>
          <a:prstGeom prst="rect">
            <a:avLst/>
          </a:prstGeom>
          <a:ln w="38100">
            <a:noFill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b="1" dirty="0"/>
              <a:t>Trilinos / APP Git Workflows: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Trilinos Pull Request (PR) testing &amp; merging to ‘develop’ </a:t>
            </a:r>
            <a:r>
              <a:rPr lang="en-US" sz="1400" b="1" dirty="0"/>
              <a:t>[Done]</a:t>
            </a:r>
            <a:endParaRPr lang="en-US" sz="1400" dirty="0">
              <a:solidFill>
                <a:srgbClr val="0070C0"/>
              </a:solidFill>
            </a:endParaRP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SPARC / Trilinos </a:t>
            </a:r>
            <a:r>
              <a:rPr lang="en-US" sz="1400" dirty="0" err="1"/>
              <a:t>subteam</a:t>
            </a:r>
            <a:r>
              <a:rPr lang="en-US" sz="1400" dirty="0"/>
              <a:t> workflow (manual testing by Micah H.) </a:t>
            </a:r>
            <a:r>
              <a:rPr lang="en-US" sz="1400" b="1" dirty="0"/>
              <a:t>[Done]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EMPIRE / Trilinos </a:t>
            </a:r>
            <a:r>
              <a:rPr lang="en-US" sz="1400" dirty="0" err="1"/>
              <a:t>git.git</a:t>
            </a:r>
            <a:r>
              <a:rPr lang="en-US" sz="1400" dirty="0"/>
              <a:t> workflow (EMPIRE-owned Jenkins pipeline for testing) </a:t>
            </a:r>
            <a:r>
              <a:rPr lang="en-US" sz="1400" b="1" dirty="0"/>
              <a:t>[Done]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b="1" dirty="0"/>
              <a:t>Testing gates for workflows: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hlinkClick r:id="rId2"/>
              </a:rPr>
              <a:t>1) Auto PR Trilinos builds and tests </a:t>
            </a:r>
            <a:r>
              <a:rPr lang="en-US" sz="1400" dirty="0"/>
              <a:t>:</a:t>
            </a:r>
          </a:p>
          <a:p>
            <a:pPr marL="1200150" lvl="2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dirty="0"/>
              <a:t>Current: </a:t>
            </a:r>
            <a:r>
              <a:rPr lang="en-US" sz="1400" dirty="0"/>
              <a:t>MPI GCC 4.8.4, GCC 4.9.3, Intel 17</a:t>
            </a:r>
          </a:p>
          <a:p>
            <a:pPr marL="1200150" lvl="2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dirty="0"/>
              <a:t>Future:</a:t>
            </a:r>
            <a:r>
              <a:rPr lang="en-US" sz="1400" dirty="0"/>
              <a:t> CUDA (see </a:t>
            </a:r>
            <a:r>
              <a:rPr lang="en-US" sz="1400" dirty="0">
                <a:hlinkClick r:id="rId3"/>
              </a:rPr>
              <a:t>Trilinos GitHub #2646</a:t>
            </a:r>
            <a:r>
              <a:rPr lang="en-US" sz="1400" dirty="0"/>
              <a:t>)</a:t>
            </a:r>
            <a:endParaRPr lang="en-US" sz="1400" dirty="0">
              <a:solidFill>
                <a:srgbClr val="0070C0"/>
              </a:solidFill>
            </a:endParaRP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hlinkClick r:id="rId4"/>
              </a:rPr>
              <a:t>2) ATDM Trilinos nightly builds and tests</a:t>
            </a:r>
            <a:r>
              <a:rPr lang="en-US" sz="1400" dirty="0"/>
              <a:t>:</a:t>
            </a:r>
          </a:p>
          <a:p>
            <a:pPr marL="1200150" lvl="2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ATDM Trilinos builds for EMPIRE … EMPIRE switchover in-progress/complete?</a:t>
            </a:r>
            <a:endParaRPr lang="en-US" sz="1400" dirty="0">
              <a:solidFill>
                <a:srgbClr val="0070C0"/>
              </a:solidFill>
            </a:endParaRPr>
          </a:p>
          <a:p>
            <a:pPr marL="1200150" lvl="2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ATDM Trilinos builds for SPARC … ‘cee-rhel6’ gnu, intel, and clang complete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B0F0"/>
                </a:solidFill>
              </a:rPr>
              <a:t>3) APP nightly builds and tests</a:t>
            </a:r>
          </a:p>
          <a:p>
            <a:pPr marL="1200150" lvl="2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EMPIRE-PIC and EMPIRE-Fluid build and test suite:  A few builds posting to Jenkins only</a:t>
            </a:r>
          </a:p>
          <a:p>
            <a:pPr marL="1200150" lvl="2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SPARC build and test suite: Submits to Sierra </a:t>
            </a:r>
            <a:r>
              <a:rPr lang="en-US" sz="1400" dirty="0" err="1"/>
              <a:t>CDash</a:t>
            </a:r>
            <a:r>
              <a:rPr lang="en-US" sz="1400" dirty="0"/>
              <a:t> site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b="1" dirty="0"/>
              <a:t>Triaging and fixing failed builds and tests: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dirty="0"/>
              <a:t>Notification of new failures:</a:t>
            </a:r>
            <a:r>
              <a:rPr lang="en-US" sz="1400" dirty="0"/>
              <a:t> Python email tool pulling data for ATDM Trilinos builds off </a:t>
            </a:r>
            <a:r>
              <a:rPr lang="en-US" sz="1400" dirty="0" err="1">
                <a:hlinkClick r:id="rId5"/>
              </a:rPr>
              <a:t>CDash</a:t>
            </a:r>
            <a:r>
              <a:rPr lang="en-US" sz="1400" dirty="0">
                <a:hlinkClick r:id="rId5"/>
              </a:rPr>
              <a:t> site</a:t>
            </a:r>
            <a:r>
              <a:rPr lang="en-US" sz="1400" dirty="0"/>
              <a:t>.</a:t>
            </a:r>
            <a:endParaRPr lang="en-US" sz="1400" b="1" dirty="0"/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dirty="0"/>
              <a:t>Triage failures:</a:t>
            </a:r>
            <a:r>
              <a:rPr lang="en-US" sz="1400" dirty="0"/>
              <a:t> Filter out non-code failures then create </a:t>
            </a:r>
            <a:r>
              <a:rPr lang="en-US" sz="1400" dirty="0">
                <a:hlinkClick r:id="rId6"/>
              </a:rPr>
              <a:t>Trilinos GitHub Issues </a:t>
            </a:r>
            <a:endParaRPr lang="en-US" sz="1400" dirty="0"/>
          </a:p>
          <a:p>
            <a:pPr marL="1200150" lvl="2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Joe Frye creates initial GitHub Issues, Product Areas Leads follow up from there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dirty="0">
                <a:hlinkClick r:id="rId7"/>
              </a:rPr>
              <a:t>Address failures</a:t>
            </a:r>
            <a:r>
              <a:rPr lang="en-US" sz="1400" dirty="0">
                <a:hlinkClick r:id="rId7"/>
              </a:rPr>
              <a:t> </a:t>
            </a:r>
            <a:r>
              <a:rPr lang="en-US" sz="1400" dirty="0"/>
              <a:t>:</a:t>
            </a:r>
          </a:p>
          <a:p>
            <a:pPr marL="1200150" lvl="2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New builds: a) fix, b) allow to fail, c) temporally disabling non-critical tests</a:t>
            </a:r>
          </a:p>
          <a:p>
            <a:pPr marL="1200150" lvl="2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Existing builds: a) fix, b) allow to fail, c) temporally disable, or d) reverting PR from ‘develop’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dirty="0"/>
              <a:t>Manage &amp; Follow-up:</a:t>
            </a:r>
            <a:r>
              <a:rPr lang="en-US" sz="1400" dirty="0"/>
              <a:t> Someone must observe and ensure failures are addressed (???Who???)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9D69D2-EFAA-4874-BE0B-4E43E4554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11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67">
        <p:dissolve/>
      </p:transition>
    </mc:Choice>
    <mc:Fallback xmlns="">
      <p:transition spd="slow" advTm="467">
        <p:dissolv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" y="177114"/>
            <a:ext cx="8727996" cy="458587"/>
          </a:xfrm>
        </p:spPr>
        <p:txBody>
          <a:bodyPr/>
          <a:lstStyle/>
          <a:p>
            <a:r>
              <a:rPr lang="en-US" sz="2800" dirty="0"/>
              <a:t>2) ATDM Trilinos Nightly Builds and Tests (</a:t>
            </a:r>
            <a:r>
              <a:rPr lang="en-US" sz="2800" dirty="0" err="1"/>
              <a:t>CDash</a:t>
            </a:r>
            <a:r>
              <a:rPr lang="en-US" sz="2800" dirty="0"/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5928C3-8134-4BB0-811F-6EB6A3277CCA}"/>
              </a:ext>
            </a:extLst>
          </p:cNvPr>
          <p:cNvSpPr/>
          <p:nvPr/>
        </p:nvSpPr>
        <p:spPr>
          <a:xfrm>
            <a:off x="6931152" y="859269"/>
            <a:ext cx="2087622" cy="5455340"/>
          </a:xfrm>
          <a:prstGeom prst="rect">
            <a:avLst/>
          </a:prstGeom>
          <a:ln w="38100">
            <a:noFill/>
          </a:ln>
        </p:spPr>
        <p:txBody>
          <a:bodyPr wrap="square">
            <a:spAutoFit/>
          </a:bodyPr>
          <a:lstStyle/>
          <a:p>
            <a:pPr marL="169863" indent="-169863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All cleaned-up builds promoted to “ATDM” </a:t>
            </a:r>
            <a:r>
              <a:rPr lang="en-US" sz="1400" dirty="0" err="1"/>
              <a:t>CDash</a:t>
            </a:r>
            <a:r>
              <a:rPr lang="en-US" sz="1400" dirty="0"/>
              <a:t> group and maintained (30 as of 10/22/2018).</a:t>
            </a:r>
          </a:p>
          <a:p>
            <a:pPr marL="169863" indent="-169863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Every Trilinos developer can see details on build and test failures.</a:t>
            </a:r>
          </a:p>
          <a:p>
            <a:pPr marL="169863" indent="-169863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Easy to query about behavior of tests over multiple days, multiple builds, etc.</a:t>
            </a:r>
          </a:p>
          <a:p>
            <a:pPr marL="169863" indent="-169863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Easy for Trilinos developers to reproduce failing builds and tests on any ATDM platform.</a:t>
            </a:r>
          </a:p>
          <a:p>
            <a:pPr marL="169863" indent="-169863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Pull down results using </a:t>
            </a:r>
            <a:r>
              <a:rPr lang="en-US" sz="1400" dirty="0" err="1"/>
              <a:t>CDash</a:t>
            </a:r>
            <a:r>
              <a:rPr lang="en-US" sz="1400" dirty="0"/>
              <a:t> API for automated workflows.</a:t>
            </a:r>
          </a:p>
          <a:p>
            <a:pPr marL="169863" indent="-169863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Python tool pulling data off </a:t>
            </a:r>
            <a:r>
              <a:rPr lang="en-US" sz="1400" dirty="0" err="1"/>
              <a:t>CDash</a:t>
            </a:r>
            <a:r>
              <a:rPr lang="en-US" sz="1400" dirty="0"/>
              <a:t> and daily summary email.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918B04-FA17-4D46-B2DB-985493DFD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52" y="980899"/>
            <a:ext cx="6743900" cy="52120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13A8FE-EB6E-4552-8D83-A88CA06CE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67">
        <p:dissolve/>
      </p:transition>
    </mc:Choice>
    <mc:Fallback xmlns="">
      <p:transition spd="slow" advTm="467">
        <p:dissolv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" y="177114"/>
            <a:ext cx="8727996" cy="458587"/>
          </a:xfrm>
        </p:spPr>
        <p:txBody>
          <a:bodyPr/>
          <a:lstStyle/>
          <a:p>
            <a:r>
              <a:rPr lang="en-US" sz="2800" dirty="0"/>
              <a:t>Where to Catch Trilinos Defects on ATDM Systems?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CCAD1BC6-F1E0-4E07-A4B9-E085D2524EA6}"/>
              </a:ext>
            </a:extLst>
          </p:cNvPr>
          <p:cNvSpPr/>
          <p:nvPr/>
        </p:nvSpPr>
        <p:spPr>
          <a:xfrm>
            <a:off x="120052" y="717953"/>
            <a:ext cx="8907570" cy="5724644"/>
          </a:xfrm>
          <a:prstGeom prst="rect">
            <a:avLst/>
          </a:prstGeom>
          <a:ln w="38100">
            <a:noFill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Trilinos package native test suite running in ATDM platform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8A3E"/>
                </a:solidFill>
              </a:rPr>
              <a:t>Best place to catch a Trilinos defect!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Trilinos developers can triage and fix a defect before APP/Trilinos Integrators need to dig in to triage APP failures caused by these defects.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APP (EMPIRE, SPARC) native test site running on ATDM platform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Less than best place to catch a Trilinos defect</a:t>
            </a:r>
            <a:r>
              <a:rPr lang="en-US" sz="1600" dirty="0"/>
              <a:t>.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Requires APP/Trilinos Integrator and APP Developers to triage problems and communicate back to Trilinos developers.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APP developer or user when running APP code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0000"/>
                </a:solidFill>
              </a:rPr>
              <a:t>The worst place to catch a Trilinos defect!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APP Customer has to report problems back to APP Developers who have to triage the failure and then report back to Trilinos developers.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spcBef>
                <a:spcPts val="300"/>
              </a:spcBef>
            </a:pPr>
            <a:r>
              <a:rPr lang="en-US" sz="1600" b="1" dirty="0"/>
              <a:t>Example: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SEACAS update </a:t>
            </a:r>
            <a:r>
              <a:rPr lang="en-US" sz="1600" dirty="0">
                <a:hlinkClick r:id="rId2"/>
              </a:rPr>
              <a:t>https://github.com/trilinos/Trilinos/issues/2650</a:t>
            </a:r>
            <a:r>
              <a:rPr lang="en-US" sz="1600" dirty="0"/>
              <a:t> </a:t>
            </a:r>
          </a:p>
          <a:p>
            <a:pPr marL="1200150" lvl="2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Broke Trilinos/SEACAS CUDA test suite.</a:t>
            </a:r>
          </a:p>
          <a:p>
            <a:pPr marL="1200150" lvl="2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Did </a:t>
            </a:r>
            <a:r>
              <a:rPr lang="en-US" sz="1600" b="1" dirty="0"/>
              <a:t>NOT</a:t>
            </a:r>
            <a:r>
              <a:rPr lang="en-US" sz="1600" dirty="0"/>
              <a:t> break the EMPIRE test suite.</a:t>
            </a:r>
          </a:p>
          <a:p>
            <a:pPr marL="1200150" lvl="2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Broke usage of EMPIRE!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3DF426-7B72-49DD-AD93-4717F184D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D915B-274A-402F-876D-04781922E5F6}"/>
              </a:ext>
            </a:extLst>
          </p:cNvPr>
          <p:cNvSpPr txBox="1"/>
          <p:nvPr/>
        </p:nvSpPr>
        <p:spPr>
          <a:xfrm>
            <a:off x="6867144" y="4526279"/>
            <a:ext cx="2139159" cy="18158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If update of Trilinos was gated by 100% passing SEACAS tests, then EMPIRE developers may have never seen these defects!</a:t>
            </a:r>
          </a:p>
        </p:txBody>
      </p:sp>
    </p:spTree>
    <p:extLst>
      <p:ext uri="{BB962C8B-B14F-4D97-AF65-F5344CB8AC3E}">
        <p14:creationId xmlns:p14="http://schemas.microsoft.com/office/powerpoint/2010/main" val="168978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67">
        <p:dissolve/>
      </p:transition>
    </mc:Choice>
    <mc:Fallback xmlns="">
      <p:transition spd="slow" advTm="467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3B7BE0-2D76-4D73-977B-890C49526DCD}"/>
              </a:ext>
            </a:extLst>
          </p:cNvPr>
          <p:cNvSpPr txBox="1"/>
          <p:nvPr/>
        </p:nvSpPr>
        <p:spPr>
          <a:xfrm>
            <a:off x="208158" y="1704210"/>
            <a:ext cx="86905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002060"/>
                </a:solidFill>
              </a:rPr>
              <a:t>Injecting Failures</a:t>
            </a:r>
          </a:p>
          <a:p>
            <a:pPr algn="ctr"/>
            <a:r>
              <a:rPr lang="en-US" sz="7200" dirty="0">
                <a:solidFill>
                  <a:srgbClr val="002060"/>
                </a:solidFill>
              </a:rPr>
              <a:t>vs.</a:t>
            </a:r>
          </a:p>
          <a:p>
            <a:pPr algn="ctr"/>
            <a:r>
              <a:rPr lang="en-US" sz="7200" dirty="0">
                <a:solidFill>
                  <a:srgbClr val="002060"/>
                </a:solidFill>
              </a:rPr>
              <a:t>Fixing Failures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EC6A3B-5D63-4D2A-93A8-3D723FEAD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1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67">
        <p:dissolve/>
      </p:transition>
    </mc:Choice>
    <mc:Fallback xmlns="">
      <p:transition spd="slow" advTm="467">
        <p:dissolv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" y="177114"/>
            <a:ext cx="8727996" cy="458587"/>
          </a:xfrm>
        </p:spPr>
        <p:txBody>
          <a:bodyPr/>
          <a:lstStyle/>
          <a:p>
            <a:r>
              <a:rPr lang="en-US" sz="2800" dirty="0"/>
              <a:t>Injecting New Failures and Fixing Failures: A Race!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CCAD1BC6-F1E0-4E07-A4B9-E085D2524EA6}"/>
              </a:ext>
            </a:extLst>
          </p:cNvPr>
          <p:cNvSpPr/>
          <p:nvPr/>
        </p:nvSpPr>
        <p:spPr>
          <a:xfrm>
            <a:off x="120052" y="672233"/>
            <a:ext cx="8907570" cy="1892826"/>
          </a:xfrm>
          <a:prstGeom prst="rect">
            <a:avLst/>
          </a:prstGeom>
          <a:ln w="38100">
            <a:noFill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b="1" dirty="0"/>
              <a:t>Mean-time to fail: </a:t>
            </a:r>
            <a:r>
              <a:rPr lang="en-US" sz="1600" dirty="0"/>
              <a:t>Average time (in days) for when a new failure shows up in ‘develop’ branch in one or more promoted ATDM Trilinos builds.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b="1" dirty="0"/>
              <a:t>Mean-time to fix: </a:t>
            </a:r>
            <a:r>
              <a:rPr lang="en-US" sz="1600" dirty="0"/>
              <a:t>Average time (in days) to discover, triage and fix a failure on the Trilinos ‘develop’ branch in the promoted ATDM Trilinos builds.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b="1" dirty="0"/>
              <a:t>The core problem: </a:t>
            </a:r>
            <a:r>
              <a:rPr lang="en-US" sz="1600" dirty="0"/>
              <a:t>If “mean-time to fail” is less than “mean-time to fix”, then the ATDM Trilinos builds on ‘develop’ on average will </a:t>
            </a:r>
            <a:r>
              <a:rPr lang="en-US" sz="1600" b="1" dirty="0">
                <a:solidFill>
                  <a:srgbClr val="FF0000"/>
                </a:solidFill>
              </a:rPr>
              <a:t>ALWAYS be broken </a:t>
            </a:r>
            <a:r>
              <a:rPr lang="en-US" sz="1600" dirty="0"/>
              <a:t>(and therefore block updates of Trilinos to the APP customers)!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957446F-9BB6-4B9A-8914-BA0A300CCFB2}"/>
              </a:ext>
            </a:extLst>
          </p:cNvPr>
          <p:cNvGrpSpPr/>
          <p:nvPr/>
        </p:nvGrpSpPr>
        <p:grpSpPr>
          <a:xfrm>
            <a:off x="2952750" y="2713718"/>
            <a:ext cx="5657850" cy="1029861"/>
            <a:chOff x="2324101" y="3016196"/>
            <a:chExt cx="5248274" cy="1165279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95E40EDD-7296-41FA-8A89-3A7694B748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4101" y="3016196"/>
              <a:ext cx="9524" cy="11652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85614AC-FDB2-42CE-B392-CCE4D9534FF3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4171950"/>
              <a:ext cx="52387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7C6A9DF-F561-406B-BFC0-25D8E1F2AC38}"/>
              </a:ext>
            </a:extLst>
          </p:cNvPr>
          <p:cNvSpPr txBox="1"/>
          <p:nvPr/>
        </p:nvSpPr>
        <p:spPr>
          <a:xfrm>
            <a:off x="389816" y="2791607"/>
            <a:ext cx="16450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339933"/>
                </a:solidFill>
              </a:rPr>
              <a:t>Mean-time to fix</a:t>
            </a:r>
          </a:p>
          <a:p>
            <a:pPr algn="ctr"/>
            <a:r>
              <a:rPr lang="en-US" sz="1400" b="1" dirty="0">
                <a:solidFill>
                  <a:srgbClr val="339933"/>
                </a:solidFill>
              </a:rPr>
              <a:t>&lt;</a:t>
            </a:r>
          </a:p>
          <a:p>
            <a:pPr algn="ctr"/>
            <a:r>
              <a:rPr lang="en-US" sz="1400" b="1" dirty="0">
                <a:solidFill>
                  <a:srgbClr val="339933"/>
                </a:solidFill>
              </a:rPr>
              <a:t>Mean-time to fail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A2812E-68D1-4E73-BC6C-F9C7F8F71537}"/>
              </a:ext>
            </a:extLst>
          </p:cNvPr>
          <p:cNvSpPr txBox="1"/>
          <p:nvPr/>
        </p:nvSpPr>
        <p:spPr>
          <a:xfrm rot="16200000">
            <a:off x="2289262" y="3012235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# Failures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F0AA75-CD6F-44EE-93E3-4DE3A7068AFB}"/>
              </a:ext>
            </a:extLst>
          </p:cNvPr>
          <p:cNvSpPr txBox="1"/>
          <p:nvPr/>
        </p:nvSpPr>
        <p:spPr>
          <a:xfrm>
            <a:off x="7886564" y="3922866"/>
            <a:ext cx="1122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Time (days)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8804D2D-735B-4D6D-834F-CD026F8834F3}"/>
              </a:ext>
            </a:extLst>
          </p:cNvPr>
          <p:cNvSpPr/>
          <p:nvPr/>
        </p:nvSpPr>
        <p:spPr>
          <a:xfrm>
            <a:off x="2959100" y="3223260"/>
            <a:ext cx="5560060" cy="520700"/>
          </a:xfrm>
          <a:custGeom>
            <a:avLst/>
            <a:gdLst>
              <a:gd name="connsiteX0" fmla="*/ 0 w 5631180"/>
              <a:gd name="connsiteY0" fmla="*/ 441960 h 510540"/>
              <a:gd name="connsiteX1" fmla="*/ 449580 w 5631180"/>
              <a:gd name="connsiteY1" fmla="*/ 449580 h 510540"/>
              <a:gd name="connsiteX2" fmla="*/ 701040 w 5631180"/>
              <a:gd name="connsiteY2" fmla="*/ 190500 h 510540"/>
              <a:gd name="connsiteX3" fmla="*/ 990600 w 5631180"/>
              <a:gd name="connsiteY3" fmla="*/ 190500 h 510540"/>
              <a:gd name="connsiteX4" fmla="*/ 1188720 w 5631180"/>
              <a:gd name="connsiteY4" fmla="*/ 0 h 510540"/>
              <a:gd name="connsiteX5" fmla="*/ 1478280 w 5631180"/>
              <a:gd name="connsiteY5" fmla="*/ 0 h 510540"/>
              <a:gd name="connsiteX6" fmla="*/ 1592580 w 5631180"/>
              <a:gd name="connsiteY6" fmla="*/ 198120 h 510540"/>
              <a:gd name="connsiteX7" fmla="*/ 1874520 w 5631180"/>
              <a:gd name="connsiteY7" fmla="*/ 198120 h 510540"/>
              <a:gd name="connsiteX8" fmla="*/ 2034540 w 5631180"/>
              <a:gd name="connsiteY8" fmla="*/ 457200 h 510540"/>
              <a:gd name="connsiteX9" fmla="*/ 2468880 w 5631180"/>
              <a:gd name="connsiteY9" fmla="*/ 464820 h 510540"/>
              <a:gd name="connsiteX10" fmla="*/ 2644140 w 5631180"/>
              <a:gd name="connsiteY10" fmla="*/ 289560 h 510540"/>
              <a:gd name="connsiteX11" fmla="*/ 2994660 w 5631180"/>
              <a:gd name="connsiteY11" fmla="*/ 289560 h 510540"/>
              <a:gd name="connsiteX12" fmla="*/ 3169920 w 5631180"/>
              <a:gd name="connsiteY12" fmla="*/ 464820 h 510540"/>
              <a:gd name="connsiteX13" fmla="*/ 3558540 w 5631180"/>
              <a:gd name="connsiteY13" fmla="*/ 464820 h 510540"/>
              <a:gd name="connsiteX14" fmla="*/ 3718560 w 5631180"/>
              <a:gd name="connsiteY14" fmla="*/ 304800 h 510540"/>
              <a:gd name="connsiteX15" fmla="*/ 4206240 w 5631180"/>
              <a:gd name="connsiteY15" fmla="*/ 304800 h 510540"/>
              <a:gd name="connsiteX16" fmla="*/ 4312920 w 5631180"/>
              <a:gd name="connsiteY16" fmla="*/ 411480 h 510540"/>
              <a:gd name="connsiteX17" fmla="*/ 4328160 w 5631180"/>
              <a:gd name="connsiteY17" fmla="*/ 510540 h 510540"/>
              <a:gd name="connsiteX18" fmla="*/ 5318760 w 5631180"/>
              <a:gd name="connsiteY18" fmla="*/ 510540 h 510540"/>
              <a:gd name="connsiteX19" fmla="*/ 5554980 w 5631180"/>
              <a:gd name="connsiteY19" fmla="*/ 274320 h 510540"/>
              <a:gd name="connsiteX20" fmla="*/ 5631180 w 5631180"/>
              <a:gd name="connsiteY20" fmla="*/ 350520 h 510540"/>
              <a:gd name="connsiteX0" fmla="*/ 0 w 5631180"/>
              <a:gd name="connsiteY0" fmla="*/ 441960 h 510540"/>
              <a:gd name="connsiteX1" fmla="*/ 449580 w 5631180"/>
              <a:gd name="connsiteY1" fmla="*/ 449580 h 510540"/>
              <a:gd name="connsiteX2" fmla="*/ 701040 w 5631180"/>
              <a:gd name="connsiteY2" fmla="*/ 190500 h 510540"/>
              <a:gd name="connsiteX3" fmla="*/ 990600 w 5631180"/>
              <a:gd name="connsiteY3" fmla="*/ 190500 h 510540"/>
              <a:gd name="connsiteX4" fmla="*/ 1188720 w 5631180"/>
              <a:gd name="connsiteY4" fmla="*/ 0 h 510540"/>
              <a:gd name="connsiteX5" fmla="*/ 1478280 w 5631180"/>
              <a:gd name="connsiteY5" fmla="*/ 0 h 510540"/>
              <a:gd name="connsiteX6" fmla="*/ 1592580 w 5631180"/>
              <a:gd name="connsiteY6" fmla="*/ 198120 h 510540"/>
              <a:gd name="connsiteX7" fmla="*/ 1874520 w 5631180"/>
              <a:gd name="connsiteY7" fmla="*/ 198120 h 510540"/>
              <a:gd name="connsiteX8" fmla="*/ 2034540 w 5631180"/>
              <a:gd name="connsiteY8" fmla="*/ 457200 h 510540"/>
              <a:gd name="connsiteX9" fmla="*/ 2468880 w 5631180"/>
              <a:gd name="connsiteY9" fmla="*/ 464820 h 510540"/>
              <a:gd name="connsiteX10" fmla="*/ 2644140 w 5631180"/>
              <a:gd name="connsiteY10" fmla="*/ 289560 h 510540"/>
              <a:gd name="connsiteX11" fmla="*/ 2994660 w 5631180"/>
              <a:gd name="connsiteY11" fmla="*/ 289560 h 510540"/>
              <a:gd name="connsiteX12" fmla="*/ 3169920 w 5631180"/>
              <a:gd name="connsiteY12" fmla="*/ 464820 h 510540"/>
              <a:gd name="connsiteX13" fmla="*/ 3558540 w 5631180"/>
              <a:gd name="connsiteY13" fmla="*/ 464820 h 510540"/>
              <a:gd name="connsiteX14" fmla="*/ 3718560 w 5631180"/>
              <a:gd name="connsiteY14" fmla="*/ 304800 h 510540"/>
              <a:gd name="connsiteX15" fmla="*/ 4206240 w 5631180"/>
              <a:gd name="connsiteY15" fmla="*/ 304800 h 510540"/>
              <a:gd name="connsiteX16" fmla="*/ 4328160 w 5631180"/>
              <a:gd name="connsiteY16" fmla="*/ 510540 h 510540"/>
              <a:gd name="connsiteX17" fmla="*/ 5318760 w 5631180"/>
              <a:gd name="connsiteY17" fmla="*/ 510540 h 510540"/>
              <a:gd name="connsiteX18" fmla="*/ 5554980 w 5631180"/>
              <a:gd name="connsiteY18" fmla="*/ 274320 h 510540"/>
              <a:gd name="connsiteX19" fmla="*/ 5631180 w 5631180"/>
              <a:gd name="connsiteY19" fmla="*/ 350520 h 510540"/>
              <a:gd name="connsiteX0" fmla="*/ 0 w 5554980"/>
              <a:gd name="connsiteY0" fmla="*/ 441960 h 510540"/>
              <a:gd name="connsiteX1" fmla="*/ 449580 w 5554980"/>
              <a:gd name="connsiteY1" fmla="*/ 449580 h 510540"/>
              <a:gd name="connsiteX2" fmla="*/ 701040 w 5554980"/>
              <a:gd name="connsiteY2" fmla="*/ 190500 h 510540"/>
              <a:gd name="connsiteX3" fmla="*/ 990600 w 5554980"/>
              <a:gd name="connsiteY3" fmla="*/ 190500 h 510540"/>
              <a:gd name="connsiteX4" fmla="*/ 1188720 w 5554980"/>
              <a:gd name="connsiteY4" fmla="*/ 0 h 510540"/>
              <a:gd name="connsiteX5" fmla="*/ 1478280 w 5554980"/>
              <a:gd name="connsiteY5" fmla="*/ 0 h 510540"/>
              <a:gd name="connsiteX6" fmla="*/ 1592580 w 5554980"/>
              <a:gd name="connsiteY6" fmla="*/ 198120 h 510540"/>
              <a:gd name="connsiteX7" fmla="*/ 1874520 w 5554980"/>
              <a:gd name="connsiteY7" fmla="*/ 198120 h 510540"/>
              <a:gd name="connsiteX8" fmla="*/ 2034540 w 5554980"/>
              <a:gd name="connsiteY8" fmla="*/ 457200 h 510540"/>
              <a:gd name="connsiteX9" fmla="*/ 2468880 w 5554980"/>
              <a:gd name="connsiteY9" fmla="*/ 464820 h 510540"/>
              <a:gd name="connsiteX10" fmla="*/ 2644140 w 5554980"/>
              <a:gd name="connsiteY10" fmla="*/ 289560 h 510540"/>
              <a:gd name="connsiteX11" fmla="*/ 2994660 w 5554980"/>
              <a:gd name="connsiteY11" fmla="*/ 289560 h 510540"/>
              <a:gd name="connsiteX12" fmla="*/ 3169920 w 5554980"/>
              <a:gd name="connsiteY12" fmla="*/ 464820 h 510540"/>
              <a:gd name="connsiteX13" fmla="*/ 3558540 w 5554980"/>
              <a:gd name="connsiteY13" fmla="*/ 464820 h 510540"/>
              <a:gd name="connsiteX14" fmla="*/ 3718560 w 5554980"/>
              <a:gd name="connsiteY14" fmla="*/ 304800 h 510540"/>
              <a:gd name="connsiteX15" fmla="*/ 4206240 w 5554980"/>
              <a:gd name="connsiteY15" fmla="*/ 304800 h 510540"/>
              <a:gd name="connsiteX16" fmla="*/ 4328160 w 5554980"/>
              <a:gd name="connsiteY16" fmla="*/ 510540 h 510540"/>
              <a:gd name="connsiteX17" fmla="*/ 5318760 w 5554980"/>
              <a:gd name="connsiteY17" fmla="*/ 510540 h 510540"/>
              <a:gd name="connsiteX18" fmla="*/ 5554980 w 5554980"/>
              <a:gd name="connsiteY18" fmla="*/ 274320 h 510540"/>
              <a:gd name="connsiteX0" fmla="*/ 0 w 5554980"/>
              <a:gd name="connsiteY0" fmla="*/ 441960 h 510540"/>
              <a:gd name="connsiteX1" fmla="*/ 449580 w 5554980"/>
              <a:gd name="connsiteY1" fmla="*/ 449580 h 510540"/>
              <a:gd name="connsiteX2" fmla="*/ 701040 w 5554980"/>
              <a:gd name="connsiteY2" fmla="*/ 190500 h 510540"/>
              <a:gd name="connsiteX3" fmla="*/ 990600 w 5554980"/>
              <a:gd name="connsiteY3" fmla="*/ 190500 h 510540"/>
              <a:gd name="connsiteX4" fmla="*/ 1188720 w 5554980"/>
              <a:gd name="connsiteY4" fmla="*/ 0 h 510540"/>
              <a:gd name="connsiteX5" fmla="*/ 1478280 w 5554980"/>
              <a:gd name="connsiteY5" fmla="*/ 0 h 510540"/>
              <a:gd name="connsiteX6" fmla="*/ 1592580 w 5554980"/>
              <a:gd name="connsiteY6" fmla="*/ 198120 h 510540"/>
              <a:gd name="connsiteX7" fmla="*/ 1874520 w 5554980"/>
              <a:gd name="connsiteY7" fmla="*/ 198120 h 510540"/>
              <a:gd name="connsiteX8" fmla="*/ 2034540 w 5554980"/>
              <a:gd name="connsiteY8" fmla="*/ 457200 h 510540"/>
              <a:gd name="connsiteX9" fmla="*/ 2468880 w 5554980"/>
              <a:gd name="connsiteY9" fmla="*/ 464820 h 510540"/>
              <a:gd name="connsiteX10" fmla="*/ 2644140 w 5554980"/>
              <a:gd name="connsiteY10" fmla="*/ 289560 h 510540"/>
              <a:gd name="connsiteX11" fmla="*/ 3040380 w 5554980"/>
              <a:gd name="connsiteY11" fmla="*/ 289560 h 510540"/>
              <a:gd name="connsiteX12" fmla="*/ 3169920 w 5554980"/>
              <a:gd name="connsiteY12" fmla="*/ 464820 h 510540"/>
              <a:gd name="connsiteX13" fmla="*/ 3558540 w 5554980"/>
              <a:gd name="connsiteY13" fmla="*/ 464820 h 510540"/>
              <a:gd name="connsiteX14" fmla="*/ 3718560 w 5554980"/>
              <a:gd name="connsiteY14" fmla="*/ 304800 h 510540"/>
              <a:gd name="connsiteX15" fmla="*/ 4206240 w 5554980"/>
              <a:gd name="connsiteY15" fmla="*/ 304800 h 510540"/>
              <a:gd name="connsiteX16" fmla="*/ 4328160 w 5554980"/>
              <a:gd name="connsiteY16" fmla="*/ 510540 h 510540"/>
              <a:gd name="connsiteX17" fmla="*/ 5318760 w 5554980"/>
              <a:gd name="connsiteY17" fmla="*/ 510540 h 510540"/>
              <a:gd name="connsiteX18" fmla="*/ 5554980 w 5554980"/>
              <a:gd name="connsiteY18" fmla="*/ 274320 h 510540"/>
              <a:gd name="connsiteX0" fmla="*/ 0 w 5554980"/>
              <a:gd name="connsiteY0" fmla="*/ 441960 h 510540"/>
              <a:gd name="connsiteX1" fmla="*/ 449580 w 5554980"/>
              <a:gd name="connsiteY1" fmla="*/ 449580 h 510540"/>
              <a:gd name="connsiteX2" fmla="*/ 701040 w 5554980"/>
              <a:gd name="connsiteY2" fmla="*/ 190500 h 510540"/>
              <a:gd name="connsiteX3" fmla="*/ 990600 w 5554980"/>
              <a:gd name="connsiteY3" fmla="*/ 190500 h 510540"/>
              <a:gd name="connsiteX4" fmla="*/ 1188720 w 5554980"/>
              <a:gd name="connsiteY4" fmla="*/ 0 h 510540"/>
              <a:gd name="connsiteX5" fmla="*/ 1478280 w 5554980"/>
              <a:gd name="connsiteY5" fmla="*/ 0 h 510540"/>
              <a:gd name="connsiteX6" fmla="*/ 1592580 w 5554980"/>
              <a:gd name="connsiteY6" fmla="*/ 198120 h 510540"/>
              <a:gd name="connsiteX7" fmla="*/ 1874520 w 5554980"/>
              <a:gd name="connsiteY7" fmla="*/ 198120 h 510540"/>
              <a:gd name="connsiteX8" fmla="*/ 2034540 w 5554980"/>
              <a:gd name="connsiteY8" fmla="*/ 457200 h 510540"/>
              <a:gd name="connsiteX9" fmla="*/ 2468880 w 5554980"/>
              <a:gd name="connsiteY9" fmla="*/ 464820 h 510540"/>
              <a:gd name="connsiteX10" fmla="*/ 2644140 w 5554980"/>
              <a:gd name="connsiteY10" fmla="*/ 289560 h 510540"/>
              <a:gd name="connsiteX11" fmla="*/ 3169920 w 5554980"/>
              <a:gd name="connsiteY11" fmla="*/ 464820 h 510540"/>
              <a:gd name="connsiteX12" fmla="*/ 3558540 w 5554980"/>
              <a:gd name="connsiteY12" fmla="*/ 464820 h 510540"/>
              <a:gd name="connsiteX13" fmla="*/ 3718560 w 5554980"/>
              <a:gd name="connsiteY13" fmla="*/ 304800 h 510540"/>
              <a:gd name="connsiteX14" fmla="*/ 4206240 w 5554980"/>
              <a:gd name="connsiteY14" fmla="*/ 304800 h 510540"/>
              <a:gd name="connsiteX15" fmla="*/ 4328160 w 5554980"/>
              <a:gd name="connsiteY15" fmla="*/ 510540 h 510540"/>
              <a:gd name="connsiteX16" fmla="*/ 5318760 w 5554980"/>
              <a:gd name="connsiteY16" fmla="*/ 510540 h 510540"/>
              <a:gd name="connsiteX17" fmla="*/ 5554980 w 5554980"/>
              <a:gd name="connsiteY17" fmla="*/ 274320 h 510540"/>
              <a:gd name="connsiteX0" fmla="*/ 0 w 5554980"/>
              <a:gd name="connsiteY0" fmla="*/ 441960 h 510540"/>
              <a:gd name="connsiteX1" fmla="*/ 449580 w 5554980"/>
              <a:gd name="connsiteY1" fmla="*/ 449580 h 510540"/>
              <a:gd name="connsiteX2" fmla="*/ 701040 w 5554980"/>
              <a:gd name="connsiteY2" fmla="*/ 190500 h 510540"/>
              <a:gd name="connsiteX3" fmla="*/ 990600 w 5554980"/>
              <a:gd name="connsiteY3" fmla="*/ 190500 h 510540"/>
              <a:gd name="connsiteX4" fmla="*/ 1188720 w 5554980"/>
              <a:gd name="connsiteY4" fmla="*/ 0 h 510540"/>
              <a:gd name="connsiteX5" fmla="*/ 1478280 w 5554980"/>
              <a:gd name="connsiteY5" fmla="*/ 0 h 510540"/>
              <a:gd name="connsiteX6" fmla="*/ 1592580 w 5554980"/>
              <a:gd name="connsiteY6" fmla="*/ 198120 h 510540"/>
              <a:gd name="connsiteX7" fmla="*/ 1874520 w 5554980"/>
              <a:gd name="connsiteY7" fmla="*/ 198120 h 510540"/>
              <a:gd name="connsiteX8" fmla="*/ 2034540 w 5554980"/>
              <a:gd name="connsiteY8" fmla="*/ 457200 h 510540"/>
              <a:gd name="connsiteX9" fmla="*/ 2468880 w 5554980"/>
              <a:gd name="connsiteY9" fmla="*/ 464820 h 510540"/>
              <a:gd name="connsiteX10" fmla="*/ 2644140 w 5554980"/>
              <a:gd name="connsiteY10" fmla="*/ 289560 h 510540"/>
              <a:gd name="connsiteX11" fmla="*/ 2842260 w 5554980"/>
              <a:gd name="connsiteY11" fmla="*/ 502920 h 510540"/>
              <a:gd name="connsiteX12" fmla="*/ 3558540 w 5554980"/>
              <a:gd name="connsiteY12" fmla="*/ 464820 h 510540"/>
              <a:gd name="connsiteX13" fmla="*/ 3718560 w 5554980"/>
              <a:gd name="connsiteY13" fmla="*/ 304800 h 510540"/>
              <a:gd name="connsiteX14" fmla="*/ 4206240 w 5554980"/>
              <a:gd name="connsiteY14" fmla="*/ 304800 h 510540"/>
              <a:gd name="connsiteX15" fmla="*/ 4328160 w 5554980"/>
              <a:gd name="connsiteY15" fmla="*/ 510540 h 510540"/>
              <a:gd name="connsiteX16" fmla="*/ 5318760 w 5554980"/>
              <a:gd name="connsiteY16" fmla="*/ 510540 h 510540"/>
              <a:gd name="connsiteX17" fmla="*/ 5554980 w 5554980"/>
              <a:gd name="connsiteY17" fmla="*/ 274320 h 510540"/>
              <a:gd name="connsiteX0" fmla="*/ 0 w 5554980"/>
              <a:gd name="connsiteY0" fmla="*/ 441960 h 518160"/>
              <a:gd name="connsiteX1" fmla="*/ 449580 w 5554980"/>
              <a:gd name="connsiteY1" fmla="*/ 449580 h 518160"/>
              <a:gd name="connsiteX2" fmla="*/ 701040 w 5554980"/>
              <a:gd name="connsiteY2" fmla="*/ 190500 h 518160"/>
              <a:gd name="connsiteX3" fmla="*/ 990600 w 5554980"/>
              <a:gd name="connsiteY3" fmla="*/ 190500 h 518160"/>
              <a:gd name="connsiteX4" fmla="*/ 1188720 w 5554980"/>
              <a:gd name="connsiteY4" fmla="*/ 0 h 518160"/>
              <a:gd name="connsiteX5" fmla="*/ 1478280 w 5554980"/>
              <a:gd name="connsiteY5" fmla="*/ 0 h 518160"/>
              <a:gd name="connsiteX6" fmla="*/ 1592580 w 5554980"/>
              <a:gd name="connsiteY6" fmla="*/ 198120 h 518160"/>
              <a:gd name="connsiteX7" fmla="*/ 1874520 w 5554980"/>
              <a:gd name="connsiteY7" fmla="*/ 198120 h 518160"/>
              <a:gd name="connsiteX8" fmla="*/ 2034540 w 5554980"/>
              <a:gd name="connsiteY8" fmla="*/ 457200 h 518160"/>
              <a:gd name="connsiteX9" fmla="*/ 2468880 w 5554980"/>
              <a:gd name="connsiteY9" fmla="*/ 464820 h 518160"/>
              <a:gd name="connsiteX10" fmla="*/ 2644140 w 5554980"/>
              <a:gd name="connsiteY10" fmla="*/ 289560 h 518160"/>
              <a:gd name="connsiteX11" fmla="*/ 2910840 w 5554980"/>
              <a:gd name="connsiteY11" fmla="*/ 518160 h 518160"/>
              <a:gd name="connsiteX12" fmla="*/ 3558540 w 5554980"/>
              <a:gd name="connsiteY12" fmla="*/ 464820 h 518160"/>
              <a:gd name="connsiteX13" fmla="*/ 3718560 w 5554980"/>
              <a:gd name="connsiteY13" fmla="*/ 304800 h 518160"/>
              <a:gd name="connsiteX14" fmla="*/ 4206240 w 5554980"/>
              <a:gd name="connsiteY14" fmla="*/ 304800 h 518160"/>
              <a:gd name="connsiteX15" fmla="*/ 4328160 w 5554980"/>
              <a:gd name="connsiteY15" fmla="*/ 510540 h 518160"/>
              <a:gd name="connsiteX16" fmla="*/ 5318760 w 5554980"/>
              <a:gd name="connsiteY16" fmla="*/ 510540 h 518160"/>
              <a:gd name="connsiteX17" fmla="*/ 5554980 w 5554980"/>
              <a:gd name="connsiteY17" fmla="*/ 274320 h 518160"/>
              <a:gd name="connsiteX0" fmla="*/ 0 w 5554980"/>
              <a:gd name="connsiteY0" fmla="*/ 441960 h 510540"/>
              <a:gd name="connsiteX1" fmla="*/ 449580 w 5554980"/>
              <a:gd name="connsiteY1" fmla="*/ 449580 h 510540"/>
              <a:gd name="connsiteX2" fmla="*/ 701040 w 5554980"/>
              <a:gd name="connsiteY2" fmla="*/ 190500 h 510540"/>
              <a:gd name="connsiteX3" fmla="*/ 990600 w 5554980"/>
              <a:gd name="connsiteY3" fmla="*/ 190500 h 510540"/>
              <a:gd name="connsiteX4" fmla="*/ 1188720 w 5554980"/>
              <a:gd name="connsiteY4" fmla="*/ 0 h 510540"/>
              <a:gd name="connsiteX5" fmla="*/ 1478280 w 5554980"/>
              <a:gd name="connsiteY5" fmla="*/ 0 h 510540"/>
              <a:gd name="connsiteX6" fmla="*/ 1592580 w 5554980"/>
              <a:gd name="connsiteY6" fmla="*/ 198120 h 510540"/>
              <a:gd name="connsiteX7" fmla="*/ 1874520 w 5554980"/>
              <a:gd name="connsiteY7" fmla="*/ 198120 h 510540"/>
              <a:gd name="connsiteX8" fmla="*/ 2034540 w 5554980"/>
              <a:gd name="connsiteY8" fmla="*/ 457200 h 510540"/>
              <a:gd name="connsiteX9" fmla="*/ 2468880 w 5554980"/>
              <a:gd name="connsiteY9" fmla="*/ 464820 h 510540"/>
              <a:gd name="connsiteX10" fmla="*/ 2644140 w 5554980"/>
              <a:gd name="connsiteY10" fmla="*/ 289560 h 510540"/>
              <a:gd name="connsiteX11" fmla="*/ 2918460 w 5554980"/>
              <a:gd name="connsiteY11" fmla="*/ 487680 h 510540"/>
              <a:gd name="connsiteX12" fmla="*/ 3558540 w 5554980"/>
              <a:gd name="connsiteY12" fmla="*/ 464820 h 510540"/>
              <a:gd name="connsiteX13" fmla="*/ 3718560 w 5554980"/>
              <a:gd name="connsiteY13" fmla="*/ 304800 h 510540"/>
              <a:gd name="connsiteX14" fmla="*/ 4206240 w 5554980"/>
              <a:gd name="connsiteY14" fmla="*/ 304800 h 510540"/>
              <a:gd name="connsiteX15" fmla="*/ 4328160 w 5554980"/>
              <a:gd name="connsiteY15" fmla="*/ 510540 h 510540"/>
              <a:gd name="connsiteX16" fmla="*/ 5318760 w 5554980"/>
              <a:gd name="connsiteY16" fmla="*/ 510540 h 510540"/>
              <a:gd name="connsiteX17" fmla="*/ 5554980 w 5554980"/>
              <a:gd name="connsiteY17" fmla="*/ 274320 h 510540"/>
              <a:gd name="connsiteX0" fmla="*/ 0 w 5554980"/>
              <a:gd name="connsiteY0" fmla="*/ 441960 h 520700"/>
              <a:gd name="connsiteX1" fmla="*/ 454660 w 5554980"/>
              <a:gd name="connsiteY1" fmla="*/ 520700 h 520700"/>
              <a:gd name="connsiteX2" fmla="*/ 701040 w 5554980"/>
              <a:gd name="connsiteY2" fmla="*/ 190500 h 520700"/>
              <a:gd name="connsiteX3" fmla="*/ 990600 w 5554980"/>
              <a:gd name="connsiteY3" fmla="*/ 190500 h 520700"/>
              <a:gd name="connsiteX4" fmla="*/ 1188720 w 5554980"/>
              <a:gd name="connsiteY4" fmla="*/ 0 h 520700"/>
              <a:gd name="connsiteX5" fmla="*/ 1478280 w 5554980"/>
              <a:gd name="connsiteY5" fmla="*/ 0 h 520700"/>
              <a:gd name="connsiteX6" fmla="*/ 1592580 w 5554980"/>
              <a:gd name="connsiteY6" fmla="*/ 198120 h 520700"/>
              <a:gd name="connsiteX7" fmla="*/ 1874520 w 5554980"/>
              <a:gd name="connsiteY7" fmla="*/ 198120 h 520700"/>
              <a:gd name="connsiteX8" fmla="*/ 2034540 w 5554980"/>
              <a:gd name="connsiteY8" fmla="*/ 457200 h 520700"/>
              <a:gd name="connsiteX9" fmla="*/ 2468880 w 5554980"/>
              <a:gd name="connsiteY9" fmla="*/ 464820 h 520700"/>
              <a:gd name="connsiteX10" fmla="*/ 2644140 w 5554980"/>
              <a:gd name="connsiteY10" fmla="*/ 289560 h 520700"/>
              <a:gd name="connsiteX11" fmla="*/ 2918460 w 5554980"/>
              <a:gd name="connsiteY11" fmla="*/ 487680 h 520700"/>
              <a:gd name="connsiteX12" fmla="*/ 3558540 w 5554980"/>
              <a:gd name="connsiteY12" fmla="*/ 464820 h 520700"/>
              <a:gd name="connsiteX13" fmla="*/ 3718560 w 5554980"/>
              <a:gd name="connsiteY13" fmla="*/ 304800 h 520700"/>
              <a:gd name="connsiteX14" fmla="*/ 4206240 w 5554980"/>
              <a:gd name="connsiteY14" fmla="*/ 304800 h 520700"/>
              <a:gd name="connsiteX15" fmla="*/ 4328160 w 5554980"/>
              <a:gd name="connsiteY15" fmla="*/ 510540 h 520700"/>
              <a:gd name="connsiteX16" fmla="*/ 5318760 w 5554980"/>
              <a:gd name="connsiteY16" fmla="*/ 510540 h 520700"/>
              <a:gd name="connsiteX17" fmla="*/ 5554980 w 5554980"/>
              <a:gd name="connsiteY17" fmla="*/ 274320 h 520700"/>
              <a:gd name="connsiteX0" fmla="*/ 0 w 5560060"/>
              <a:gd name="connsiteY0" fmla="*/ 513080 h 520700"/>
              <a:gd name="connsiteX1" fmla="*/ 459740 w 5560060"/>
              <a:gd name="connsiteY1" fmla="*/ 520700 h 520700"/>
              <a:gd name="connsiteX2" fmla="*/ 706120 w 5560060"/>
              <a:gd name="connsiteY2" fmla="*/ 190500 h 520700"/>
              <a:gd name="connsiteX3" fmla="*/ 995680 w 5560060"/>
              <a:gd name="connsiteY3" fmla="*/ 190500 h 520700"/>
              <a:gd name="connsiteX4" fmla="*/ 1193800 w 5560060"/>
              <a:gd name="connsiteY4" fmla="*/ 0 h 520700"/>
              <a:gd name="connsiteX5" fmla="*/ 1483360 w 5560060"/>
              <a:gd name="connsiteY5" fmla="*/ 0 h 520700"/>
              <a:gd name="connsiteX6" fmla="*/ 1597660 w 5560060"/>
              <a:gd name="connsiteY6" fmla="*/ 198120 h 520700"/>
              <a:gd name="connsiteX7" fmla="*/ 1879600 w 5560060"/>
              <a:gd name="connsiteY7" fmla="*/ 198120 h 520700"/>
              <a:gd name="connsiteX8" fmla="*/ 2039620 w 5560060"/>
              <a:gd name="connsiteY8" fmla="*/ 457200 h 520700"/>
              <a:gd name="connsiteX9" fmla="*/ 2473960 w 5560060"/>
              <a:gd name="connsiteY9" fmla="*/ 464820 h 520700"/>
              <a:gd name="connsiteX10" fmla="*/ 2649220 w 5560060"/>
              <a:gd name="connsiteY10" fmla="*/ 289560 h 520700"/>
              <a:gd name="connsiteX11" fmla="*/ 2923540 w 5560060"/>
              <a:gd name="connsiteY11" fmla="*/ 487680 h 520700"/>
              <a:gd name="connsiteX12" fmla="*/ 3563620 w 5560060"/>
              <a:gd name="connsiteY12" fmla="*/ 464820 h 520700"/>
              <a:gd name="connsiteX13" fmla="*/ 3723640 w 5560060"/>
              <a:gd name="connsiteY13" fmla="*/ 304800 h 520700"/>
              <a:gd name="connsiteX14" fmla="*/ 4211320 w 5560060"/>
              <a:gd name="connsiteY14" fmla="*/ 304800 h 520700"/>
              <a:gd name="connsiteX15" fmla="*/ 4333240 w 5560060"/>
              <a:gd name="connsiteY15" fmla="*/ 510540 h 520700"/>
              <a:gd name="connsiteX16" fmla="*/ 5323840 w 5560060"/>
              <a:gd name="connsiteY16" fmla="*/ 510540 h 520700"/>
              <a:gd name="connsiteX17" fmla="*/ 5560060 w 5560060"/>
              <a:gd name="connsiteY17" fmla="*/ 274320 h 520700"/>
              <a:gd name="connsiteX0" fmla="*/ 0 w 5560060"/>
              <a:gd name="connsiteY0" fmla="*/ 513080 h 520700"/>
              <a:gd name="connsiteX1" fmla="*/ 459740 w 5560060"/>
              <a:gd name="connsiteY1" fmla="*/ 520700 h 520700"/>
              <a:gd name="connsiteX2" fmla="*/ 706120 w 5560060"/>
              <a:gd name="connsiteY2" fmla="*/ 190500 h 520700"/>
              <a:gd name="connsiteX3" fmla="*/ 995680 w 5560060"/>
              <a:gd name="connsiteY3" fmla="*/ 190500 h 520700"/>
              <a:gd name="connsiteX4" fmla="*/ 1193800 w 5560060"/>
              <a:gd name="connsiteY4" fmla="*/ 0 h 520700"/>
              <a:gd name="connsiteX5" fmla="*/ 1483360 w 5560060"/>
              <a:gd name="connsiteY5" fmla="*/ 0 h 520700"/>
              <a:gd name="connsiteX6" fmla="*/ 1597660 w 5560060"/>
              <a:gd name="connsiteY6" fmla="*/ 198120 h 520700"/>
              <a:gd name="connsiteX7" fmla="*/ 1879600 w 5560060"/>
              <a:gd name="connsiteY7" fmla="*/ 198120 h 520700"/>
              <a:gd name="connsiteX8" fmla="*/ 1998980 w 5560060"/>
              <a:gd name="connsiteY8" fmla="*/ 482600 h 520700"/>
              <a:gd name="connsiteX9" fmla="*/ 2473960 w 5560060"/>
              <a:gd name="connsiteY9" fmla="*/ 464820 h 520700"/>
              <a:gd name="connsiteX10" fmla="*/ 2649220 w 5560060"/>
              <a:gd name="connsiteY10" fmla="*/ 289560 h 520700"/>
              <a:gd name="connsiteX11" fmla="*/ 2923540 w 5560060"/>
              <a:gd name="connsiteY11" fmla="*/ 487680 h 520700"/>
              <a:gd name="connsiteX12" fmla="*/ 3563620 w 5560060"/>
              <a:gd name="connsiteY12" fmla="*/ 464820 h 520700"/>
              <a:gd name="connsiteX13" fmla="*/ 3723640 w 5560060"/>
              <a:gd name="connsiteY13" fmla="*/ 304800 h 520700"/>
              <a:gd name="connsiteX14" fmla="*/ 4211320 w 5560060"/>
              <a:gd name="connsiteY14" fmla="*/ 304800 h 520700"/>
              <a:gd name="connsiteX15" fmla="*/ 4333240 w 5560060"/>
              <a:gd name="connsiteY15" fmla="*/ 510540 h 520700"/>
              <a:gd name="connsiteX16" fmla="*/ 5323840 w 5560060"/>
              <a:gd name="connsiteY16" fmla="*/ 510540 h 520700"/>
              <a:gd name="connsiteX17" fmla="*/ 5560060 w 5560060"/>
              <a:gd name="connsiteY17" fmla="*/ 274320 h 520700"/>
              <a:gd name="connsiteX0" fmla="*/ 0 w 5560060"/>
              <a:gd name="connsiteY0" fmla="*/ 513080 h 520700"/>
              <a:gd name="connsiteX1" fmla="*/ 459740 w 5560060"/>
              <a:gd name="connsiteY1" fmla="*/ 520700 h 520700"/>
              <a:gd name="connsiteX2" fmla="*/ 706120 w 5560060"/>
              <a:gd name="connsiteY2" fmla="*/ 190500 h 520700"/>
              <a:gd name="connsiteX3" fmla="*/ 995680 w 5560060"/>
              <a:gd name="connsiteY3" fmla="*/ 190500 h 520700"/>
              <a:gd name="connsiteX4" fmla="*/ 1193800 w 5560060"/>
              <a:gd name="connsiteY4" fmla="*/ 0 h 520700"/>
              <a:gd name="connsiteX5" fmla="*/ 1483360 w 5560060"/>
              <a:gd name="connsiteY5" fmla="*/ 0 h 520700"/>
              <a:gd name="connsiteX6" fmla="*/ 1597660 w 5560060"/>
              <a:gd name="connsiteY6" fmla="*/ 198120 h 520700"/>
              <a:gd name="connsiteX7" fmla="*/ 1879600 w 5560060"/>
              <a:gd name="connsiteY7" fmla="*/ 198120 h 520700"/>
              <a:gd name="connsiteX8" fmla="*/ 1998980 w 5560060"/>
              <a:gd name="connsiteY8" fmla="*/ 482600 h 520700"/>
              <a:gd name="connsiteX9" fmla="*/ 2519680 w 5560060"/>
              <a:gd name="connsiteY9" fmla="*/ 510540 h 520700"/>
              <a:gd name="connsiteX10" fmla="*/ 2649220 w 5560060"/>
              <a:gd name="connsiteY10" fmla="*/ 289560 h 520700"/>
              <a:gd name="connsiteX11" fmla="*/ 2923540 w 5560060"/>
              <a:gd name="connsiteY11" fmla="*/ 487680 h 520700"/>
              <a:gd name="connsiteX12" fmla="*/ 3563620 w 5560060"/>
              <a:gd name="connsiteY12" fmla="*/ 464820 h 520700"/>
              <a:gd name="connsiteX13" fmla="*/ 3723640 w 5560060"/>
              <a:gd name="connsiteY13" fmla="*/ 304800 h 520700"/>
              <a:gd name="connsiteX14" fmla="*/ 4211320 w 5560060"/>
              <a:gd name="connsiteY14" fmla="*/ 304800 h 520700"/>
              <a:gd name="connsiteX15" fmla="*/ 4333240 w 5560060"/>
              <a:gd name="connsiteY15" fmla="*/ 510540 h 520700"/>
              <a:gd name="connsiteX16" fmla="*/ 5323840 w 5560060"/>
              <a:gd name="connsiteY16" fmla="*/ 510540 h 520700"/>
              <a:gd name="connsiteX17" fmla="*/ 5560060 w 5560060"/>
              <a:gd name="connsiteY17" fmla="*/ 274320 h 520700"/>
              <a:gd name="connsiteX0" fmla="*/ 0 w 5560060"/>
              <a:gd name="connsiteY0" fmla="*/ 513080 h 520700"/>
              <a:gd name="connsiteX1" fmla="*/ 459740 w 5560060"/>
              <a:gd name="connsiteY1" fmla="*/ 520700 h 520700"/>
              <a:gd name="connsiteX2" fmla="*/ 706120 w 5560060"/>
              <a:gd name="connsiteY2" fmla="*/ 190500 h 520700"/>
              <a:gd name="connsiteX3" fmla="*/ 995680 w 5560060"/>
              <a:gd name="connsiteY3" fmla="*/ 190500 h 520700"/>
              <a:gd name="connsiteX4" fmla="*/ 1193800 w 5560060"/>
              <a:gd name="connsiteY4" fmla="*/ 0 h 520700"/>
              <a:gd name="connsiteX5" fmla="*/ 1483360 w 5560060"/>
              <a:gd name="connsiteY5" fmla="*/ 0 h 520700"/>
              <a:gd name="connsiteX6" fmla="*/ 1597660 w 5560060"/>
              <a:gd name="connsiteY6" fmla="*/ 198120 h 520700"/>
              <a:gd name="connsiteX7" fmla="*/ 1879600 w 5560060"/>
              <a:gd name="connsiteY7" fmla="*/ 198120 h 520700"/>
              <a:gd name="connsiteX8" fmla="*/ 1998980 w 5560060"/>
              <a:gd name="connsiteY8" fmla="*/ 482600 h 520700"/>
              <a:gd name="connsiteX9" fmla="*/ 2473960 w 5560060"/>
              <a:gd name="connsiteY9" fmla="*/ 480060 h 520700"/>
              <a:gd name="connsiteX10" fmla="*/ 2649220 w 5560060"/>
              <a:gd name="connsiteY10" fmla="*/ 289560 h 520700"/>
              <a:gd name="connsiteX11" fmla="*/ 2923540 w 5560060"/>
              <a:gd name="connsiteY11" fmla="*/ 487680 h 520700"/>
              <a:gd name="connsiteX12" fmla="*/ 3563620 w 5560060"/>
              <a:gd name="connsiteY12" fmla="*/ 464820 h 520700"/>
              <a:gd name="connsiteX13" fmla="*/ 3723640 w 5560060"/>
              <a:gd name="connsiteY13" fmla="*/ 304800 h 520700"/>
              <a:gd name="connsiteX14" fmla="*/ 4211320 w 5560060"/>
              <a:gd name="connsiteY14" fmla="*/ 304800 h 520700"/>
              <a:gd name="connsiteX15" fmla="*/ 4333240 w 5560060"/>
              <a:gd name="connsiteY15" fmla="*/ 510540 h 520700"/>
              <a:gd name="connsiteX16" fmla="*/ 5323840 w 5560060"/>
              <a:gd name="connsiteY16" fmla="*/ 510540 h 520700"/>
              <a:gd name="connsiteX17" fmla="*/ 5560060 w 5560060"/>
              <a:gd name="connsiteY17" fmla="*/ 274320 h 520700"/>
              <a:gd name="connsiteX0" fmla="*/ 0 w 5560060"/>
              <a:gd name="connsiteY0" fmla="*/ 513080 h 520700"/>
              <a:gd name="connsiteX1" fmla="*/ 459740 w 5560060"/>
              <a:gd name="connsiteY1" fmla="*/ 520700 h 520700"/>
              <a:gd name="connsiteX2" fmla="*/ 706120 w 5560060"/>
              <a:gd name="connsiteY2" fmla="*/ 190500 h 520700"/>
              <a:gd name="connsiteX3" fmla="*/ 995680 w 5560060"/>
              <a:gd name="connsiteY3" fmla="*/ 190500 h 520700"/>
              <a:gd name="connsiteX4" fmla="*/ 1193800 w 5560060"/>
              <a:gd name="connsiteY4" fmla="*/ 0 h 520700"/>
              <a:gd name="connsiteX5" fmla="*/ 1483360 w 5560060"/>
              <a:gd name="connsiteY5" fmla="*/ 0 h 520700"/>
              <a:gd name="connsiteX6" fmla="*/ 1597660 w 5560060"/>
              <a:gd name="connsiteY6" fmla="*/ 198120 h 520700"/>
              <a:gd name="connsiteX7" fmla="*/ 1879600 w 5560060"/>
              <a:gd name="connsiteY7" fmla="*/ 198120 h 520700"/>
              <a:gd name="connsiteX8" fmla="*/ 1998980 w 5560060"/>
              <a:gd name="connsiteY8" fmla="*/ 482600 h 520700"/>
              <a:gd name="connsiteX9" fmla="*/ 2473960 w 5560060"/>
              <a:gd name="connsiteY9" fmla="*/ 480060 h 520700"/>
              <a:gd name="connsiteX10" fmla="*/ 2649220 w 5560060"/>
              <a:gd name="connsiteY10" fmla="*/ 289560 h 520700"/>
              <a:gd name="connsiteX11" fmla="*/ 2923540 w 5560060"/>
              <a:gd name="connsiteY11" fmla="*/ 487680 h 520700"/>
              <a:gd name="connsiteX12" fmla="*/ 3563620 w 5560060"/>
              <a:gd name="connsiteY12" fmla="*/ 480060 h 520700"/>
              <a:gd name="connsiteX13" fmla="*/ 3723640 w 5560060"/>
              <a:gd name="connsiteY13" fmla="*/ 304800 h 520700"/>
              <a:gd name="connsiteX14" fmla="*/ 4211320 w 5560060"/>
              <a:gd name="connsiteY14" fmla="*/ 304800 h 520700"/>
              <a:gd name="connsiteX15" fmla="*/ 4333240 w 5560060"/>
              <a:gd name="connsiteY15" fmla="*/ 510540 h 520700"/>
              <a:gd name="connsiteX16" fmla="*/ 5323840 w 5560060"/>
              <a:gd name="connsiteY16" fmla="*/ 510540 h 520700"/>
              <a:gd name="connsiteX17" fmla="*/ 5560060 w 5560060"/>
              <a:gd name="connsiteY17" fmla="*/ 274320 h 52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560060" h="520700">
                <a:moveTo>
                  <a:pt x="0" y="513080"/>
                </a:moveTo>
                <a:lnTo>
                  <a:pt x="459740" y="520700"/>
                </a:lnTo>
                <a:lnTo>
                  <a:pt x="706120" y="190500"/>
                </a:lnTo>
                <a:lnTo>
                  <a:pt x="995680" y="190500"/>
                </a:lnTo>
                <a:lnTo>
                  <a:pt x="1193800" y="0"/>
                </a:lnTo>
                <a:lnTo>
                  <a:pt x="1483360" y="0"/>
                </a:lnTo>
                <a:lnTo>
                  <a:pt x="1597660" y="198120"/>
                </a:lnTo>
                <a:lnTo>
                  <a:pt x="1879600" y="198120"/>
                </a:lnTo>
                <a:lnTo>
                  <a:pt x="1998980" y="482600"/>
                </a:lnTo>
                <a:lnTo>
                  <a:pt x="2473960" y="480060"/>
                </a:lnTo>
                <a:lnTo>
                  <a:pt x="2649220" y="289560"/>
                </a:lnTo>
                <a:lnTo>
                  <a:pt x="2923540" y="487680"/>
                </a:lnTo>
                <a:lnTo>
                  <a:pt x="3563620" y="480060"/>
                </a:lnTo>
                <a:lnTo>
                  <a:pt x="3723640" y="304800"/>
                </a:lnTo>
                <a:lnTo>
                  <a:pt x="4211320" y="304800"/>
                </a:lnTo>
                <a:lnTo>
                  <a:pt x="4333240" y="510540"/>
                </a:lnTo>
                <a:lnTo>
                  <a:pt x="5323840" y="510540"/>
                </a:lnTo>
                <a:lnTo>
                  <a:pt x="5560060" y="274320"/>
                </a:ln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CD281D-897A-4804-9458-799B554253E0}"/>
              </a:ext>
            </a:extLst>
          </p:cNvPr>
          <p:cNvSpPr txBox="1"/>
          <p:nvPr/>
        </p:nvSpPr>
        <p:spPr>
          <a:xfrm>
            <a:off x="111203" y="4375160"/>
            <a:ext cx="20376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Mean-time to fix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</a:rPr>
              <a:t>&gt;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</a:rPr>
              <a:t>Mean-time to fail </a:t>
            </a: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733C27CC-B416-4028-A3E0-82B02D57B948}"/>
              </a:ext>
            </a:extLst>
          </p:cNvPr>
          <p:cNvSpPr/>
          <p:nvPr/>
        </p:nvSpPr>
        <p:spPr>
          <a:xfrm rot="16200000">
            <a:off x="5147310" y="3680460"/>
            <a:ext cx="194310" cy="453390"/>
          </a:xfrm>
          <a:prstGeom prst="leftBrac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40701E7F-9667-4DB5-80B8-613B7D4DAD58}"/>
              </a:ext>
            </a:extLst>
          </p:cNvPr>
          <p:cNvSpPr/>
          <p:nvPr/>
        </p:nvSpPr>
        <p:spPr>
          <a:xfrm rot="16200000">
            <a:off x="3082290" y="3694155"/>
            <a:ext cx="194310" cy="453390"/>
          </a:xfrm>
          <a:prstGeom prst="leftBrac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987C04F7-8C1D-40DF-BF52-BAF2536DD934}"/>
              </a:ext>
            </a:extLst>
          </p:cNvPr>
          <p:cNvSpPr/>
          <p:nvPr/>
        </p:nvSpPr>
        <p:spPr>
          <a:xfrm rot="16200000">
            <a:off x="6090521" y="3623907"/>
            <a:ext cx="187107" cy="601089"/>
          </a:xfrm>
          <a:prstGeom prst="leftBrac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31E294-7B8B-481F-8081-32F9E17A6EC0}"/>
              </a:ext>
            </a:extLst>
          </p:cNvPr>
          <p:cNvSpPr txBox="1"/>
          <p:nvPr/>
        </p:nvSpPr>
        <p:spPr>
          <a:xfrm>
            <a:off x="3331845" y="4192641"/>
            <a:ext cx="3035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100% clean allowing Trilinos APP updates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FB4302B-1733-489A-91F5-3A6CFBDC8FBD}"/>
              </a:ext>
            </a:extLst>
          </p:cNvPr>
          <p:cNvCxnSpPr>
            <a:cxnSpLocks/>
            <a:stCxn id="21" idx="1"/>
            <a:endCxn id="22" idx="1"/>
          </p:cNvCxnSpPr>
          <p:nvPr/>
        </p:nvCxnSpPr>
        <p:spPr>
          <a:xfrm flipH="1" flipV="1">
            <a:off x="3179445" y="4018005"/>
            <a:ext cx="152400" cy="31313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538C907-55DC-4721-8EE4-D88F200A13DF}"/>
              </a:ext>
            </a:extLst>
          </p:cNvPr>
          <p:cNvCxnSpPr>
            <a:cxnSpLocks/>
          </p:cNvCxnSpPr>
          <p:nvPr/>
        </p:nvCxnSpPr>
        <p:spPr>
          <a:xfrm flipV="1">
            <a:off x="5097780" y="4024630"/>
            <a:ext cx="131445" cy="16252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49581BA-C5A1-4F37-8DB2-6B0908099099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6067130" y="4018005"/>
            <a:ext cx="116945" cy="18833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Left Brace 35">
            <a:extLst>
              <a:ext uri="{FF2B5EF4-FFF2-40B4-BE49-F238E27FC236}">
                <a16:creationId xmlns:a16="http://schemas.microsoft.com/office/drawing/2014/main" id="{A26F10D1-C352-4DC7-918E-DBB99AF94C15}"/>
              </a:ext>
            </a:extLst>
          </p:cNvPr>
          <p:cNvSpPr/>
          <p:nvPr/>
        </p:nvSpPr>
        <p:spPr>
          <a:xfrm rot="16200000">
            <a:off x="7706450" y="3387690"/>
            <a:ext cx="187107" cy="1001434"/>
          </a:xfrm>
          <a:prstGeom prst="leftBrac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98103B1-3C66-4C62-BDC6-688F43DB9CDA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6367804" y="4004311"/>
            <a:ext cx="1335031" cy="32683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9B243EE-B367-41A3-96C9-851A90FD6B8F}"/>
              </a:ext>
            </a:extLst>
          </p:cNvPr>
          <p:cNvGrpSpPr/>
          <p:nvPr/>
        </p:nvGrpSpPr>
        <p:grpSpPr>
          <a:xfrm>
            <a:off x="2948686" y="4522924"/>
            <a:ext cx="5657850" cy="1165279"/>
            <a:chOff x="2324101" y="3016196"/>
            <a:chExt cx="5248274" cy="1165279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623FE91-B221-4BE2-96C5-3BACFFFE24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4101" y="3016196"/>
              <a:ext cx="9524" cy="11652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3232199-2BA7-40FB-B4FE-F5BC8A10652F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4171950"/>
              <a:ext cx="52387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97312A1F-8DFF-430A-9488-8A86033206BC}"/>
              </a:ext>
            </a:extLst>
          </p:cNvPr>
          <p:cNvSpPr txBox="1"/>
          <p:nvPr/>
        </p:nvSpPr>
        <p:spPr>
          <a:xfrm rot="16200000">
            <a:off x="2285198" y="4956859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# Failures</a:t>
            </a:r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A897E56B-9C61-43DC-A64C-DA093A3401AE}"/>
              </a:ext>
            </a:extLst>
          </p:cNvPr>
          <p:cNvSpPr/>
          <p:nvPr/>
        </p:nvSpPr>
        <p:spPr>
          <a:xfrm>
            <a:off x="2957577" y="4865624"/>
            <a:ext cx="5514740" cy="813602"/>
          </a:xfrm>
          <a:custGeom>
            <a:avLst/>
            <a:gdLst>
              <a:gd name="connsiteX0" fmla="*/ 0 w 5699760"/>
              <a:gd name="connsiteY0" fmla="*/ 797560 h 797560"/>
              <a:gd name="connsiteX1" fmla="*/ 233680 w 5699760"/>
              <a:gd name="connsiteY1" fmla="*/ 797560 h 797560"/>
              <a:gd name="connsiteX2" fmla="*/ 386080 w 5699760"/>
              <a:gd name="connsiteY2" fmla="*/ 645160 h 797560"/>
              <a:gd name="connsiteX3" fmla="*/ 645160 w 5699760"/>
              <a:gd name="connsiteY3" fmla="*/ 645160 h 797560"/>
              <a:gd name="connsiteX4" fmla="*/ 746760 w 5699760"/>
              <a:gd name="connsiteY4" fmla="*/ 543560 h 797560"/>
              <a:gd name="connsiteX5" fmla="*/ 1005840 w 5699760"/>
              <a:gd name="connsiteY5" fmla="*/ 543560 h 797560"/>
              <a:gd name="connsiteX6" fmla="*/ 1097280 w 5699760"/>
              <a:gd name="connsiteY6" fmla="*/ 635000 h 797560"/>
              <a:gd name="connsiteX7" fmla="*/ 1295400 w 5699760"/>
              <a:gd name="connsiteY7" fmla="*/ 436880 h 797560"/>
              <a:gd name="connsiteX8" fmla="*/ 1452880 w 5699760"/>
              <a:gd name="connsiteY8" fmla="*/ 279400 h 797560"/>
              <a:gd name="connsiteX9" fmla="*/ 1772920 w 5699760"/>
              <a:gd name="connsiteY9" fmla="*/ 279400 h 797560"/>
              <a:gd name="connsiteX10" fmla="*/ 1884680 w 5699760"/>
              <a:gd name="connsiteY10" fmla="*/ 391160 h 797560"/>
              <a:gd name="connsiteX11" fmla="*/ 2077720 w 5699760"/>
              <a:gd name="connsiteY11" fmla="*/ 391160 h 797560"/>
              <a:gd name="connsiteX12" fmla="*/ 2336800 w 5699760"/>
              <a:gd name="connsiteY12" fmla="*/ 132080 h 797560"/>
              <a:gd name="connsiteX13" fmla="*/ 2743200 w 5699760"/>
              <a:gd name="connsiteY13" fmla="*/ 132080 h 797560"/>
              <a:gd name="connsiteX14" fmla="*/ 2854960 w 5699760"/>
              <a:gd name="connsiteY14" fmla="*/ 243840 h 797560"/>
              <a:gd name="connsiteX15" fmla="*/ 3119120 w 5699760"/>
              <a:gd name="connsiteY15" fmla="*/ 243840 h 797560"/>
              <a:gd name="connsiteX16" fmla="*/ 3362960 w 5699760"/>
              <a:gd name="connsiteY16" fmla="*/ 0 h 797560"/>
              <a:gd name="connsiteX17" fmla="*/ 3713480 w 5699760"/>
              <a:gd name="connsiteY17" fmla="*/ 0 h 797560"/>
              <a:gd name="connsiteX18" fmla="*/ 4221480 w 5699760"/>
              <a:gd name="connsiteY18" fmla="*/ 0 h 797560"/>
              <a:gd name="connsiteX19" fmla="*/ 4404360 w 5699760"/>
              <a:gd name="connsiteY19" fmla="*/ 182880 h 797560"/>
              <a:gd name="connsiteX20" fmla="*/ 4912360 w 5699760"/>
              <a:gd name="connsiteY20" fmla="*/ 182880 h 797560"/>
              <a:gd name="connsiteX21" fmla="*/ 5074920 w 5699760"/>
              <a:gd name="connsiteY21" fmla="*/ 345440 h 797560"/>
              <a:gd name="connsiteX22" fmla="*/ 5623560 w 5699760"/>
              <a:gd name="connsiteY22" fmla="*/ 345440 h 797560"/>
              <a:gd name="connsiteX23" fmla="*/ 5699760 w 5699760"/>
              <a:gd name="connsiteY23" fmla="*/ 335280 h 797560"/>
              <a:gd name="connsiteX0" fmla="*/ 0 w 5623560"/>
              <a:gd name="connsiteY0" fmla="*/ 797560 h 797560"/>
              <a:gd name="connsiteX1" fmla="*/ 233680 w 5623560"/>
              <a:gd name="connsiteY1" fmla="*/ 797560 h 797560"/>
              <a:gd name="connsiteX2" fmla="*/ 386080 w 5623560"/>
              <a:gd name="connsiteY2" fmla="*/ 645160 h 797560"/>
              <a:gd name="connsiteX3" fmla="*/ 645160 w 5623560"/>
              <a:gd name="connsiteY3" fmla="*/ 645160 h 797560"/>
              <a:gd name="connsiteX4" fmla="*/ 746760 w 5623560"/>
              <a:gd name="connsiteY4" fmla="*/ 543560 h 797560"/>
              <a:gd name="connsiteX5" fmla="*/ 1005840 w 5623560"/>
              <a:gd name="connsiteY5" fmla="*/ 543560 h 797560"/>
              <a:gd name="connsiteX6" fmla="*/ 1097280 w 5623560"/>
              <a:gd name="connsiteY6" fmla="*/ 635000 h 797560"/>
              <a:gd name="connsiteX7" fmla="*/ 1295400 w 5623560"/>
              <a:gd name="connsiteY7" fmla="*/ 436880 h 797560"/>
              <a:gd name="connsiteX8" fmla="*/ 1452880 w 5623560"/>
              <a:gd name="connsiteY8" fmla="*/ 279400 h 797560"/>
              <a:gd name="connsiteX9" fmla="*/ 1772920 w 5623560"/>
              <a:gd name="connsiteY9" fmla="*/ 279400 h 797560"/>
              <a:gd name="connsiteX10" fmla="*/ 1884680 w 5623560"/>
              <a:gd name="connsiteY10" fmla="*/ 391160 h 797560"/>
              <a:gd name="connsiteX11" fmla="*/ 2077720 w 5623560"/>
              <a:gd name="connsiteY11" fmla="*/ 391160 h 797560"/>
              <a:gd name="connsiteX12" fmla="*/ 2336800 w 5623560"/>
              <a:gd name="connsiteY12" fmla="*/ 132080 h 797560"/>
              <a:gd name="connsiteX13" fmla="*/ 2743200 w 5623560"/>
              <a:gd name="connsiteY13" fmla="*/ 132080 h 797560"/>
              <a:gd name="connsiteX14" fmla="*/ 2854960 w 5623560"/>
              <a:gd name="connsiteY14" fmla="*/ 243840 h 797560"/>
              <a:gd name="connsiteX15" fmla="*/ 3119120 w 5623560"/>
              <a:gd name="connsiteY15" fmla="*/ 243840 h 797560"/>
              <a:gd name="connsiteX16" fmla="*/ 3362960 w 5623560"/>
              <a:gd name="connsiteY16" fmla="*/ 0 h 797560"/>
              <a:gd name="connsiteX17" fmla="*/ 3713480 w 5623560"/>
              <a:gd name="connsiteY17" fmla="*/ 0 h 797560"/>
              <a:gd name="connsiteX18" fmla="*/ 4221480 w 5623560"/>
              <a:gd name="connsiteY18" fmla="*/ 0 h 797560"/>
              <a:gd name="connsiteX19" fmla="*/ 4404360 w 5623560"/>
              <a:gd name="connsiteY19" fmla="*/ 182880 h 797560"/>
              <a:gd name="connsiteX20" fmla="*/ 4912360 w 5623560"/>
              <a:gd name="connsiteY20" fmla="*/ 182880 h 797560"/>
              <a:gd name="connsiteX21" fmla="*/ 5074920 w 5623560"/>
              <a:gd name="connsiteY21" fmla="*/ 345440 h 797560"/>
              <a:gd name="connsiteX22" fmla="*/ 5623560 w 5623560"/>
              <a:gd name="connsiteY22" fmla="*/ 345440 h 797560"/>
              <a:gd name="connsiteX0" fmla="*/ 0 w 5334802"/>
              <a:gd name="connsiteY0" fmla="*/ 797560 h 797560"/>
              <a:gd name="connsiteX1" fmla="*/ 233680 w 5334802"/>
              <a:gd name="connsiteY1" fmla="*/ 797560 h 797560"/>
              <a:gd name="connsiteX2" fmla="*/ 386080 w 5334802"/>
              <a:gd name="connsiteY2" fmla="*/ 645160 h 797560"/>
              <a:gd name="connsiteX3" fmla="*/ 645160 w 5334802"/>
              <a:gd name="connsiteY3" fmla="*/ 645160 h 797560"/>
              <a:gd name="connsiteX4" fmla="*/ 746760 w 5334802"/>
              <a:gd name="connsiteY4" fmla="*/ 543560 h 797560"/>
              <a:gd name="connsiteX5" fmla="*/ 1005840 w 5334802"/>
              <a:gd name="connsiteY5" fmla="*/ 543560 h 797560"/>
              <a:gd name="connsiteX6" fmla="*/ 1097280 w 5334802"/>
              <a:gd name="connsiteY6" fmla="*/ 635000 h 797560"/>
              <a:gd name="connsiteX7" fmla="*/ 1295400 w 5334802"/>
              <a:gd name="connsiteY7" fmla="*/ 436880 h 797560"/>
              <a:gd name="connsiteX8" fmla="*/ 1452880 w 5334802"/>
              <a:gd name="connsiteY8" fmla="*/ 279400 h 797560"/>
              <a:gd name="connsiteX9" fmla="*/ 1772920 w 5334802"/>
              <a:gd name="connsiteY9" fmla="*/ 279400 h 797560"/>
              <a:gd name="connsiteX10" fmla="*/ 1884680 w 5334802"/>
              <a:gd name="connsiteY10" fmla="*/ 391160 h 797560"/>
              <a:gd name="connsiteX11" fmla="*/ 2077720 w 5334802"/>
              <a:gd name="connsiteY11" fmla="*/ 391160 h 797560"/>
              <a:gd name="connsiteX12" fmla="*/ 2336800 w 5334802"/>
              <a:gd name="connsiteY12" fmla="*/ 132080 h 797560"/>
              <a:gd name="connsiteX13" fmla="*/ 2743200 w 5334802"/>
              <a:gd name="connsiteY13" fmla="*/ 132080 h 797560"/>
              <a:gd name="connsiteX14" fmla="*/ 2854960 w 5334802"/>
              <a:gd name="connsiteY14" fmla="*/ 243840 h 797560"/>
              <a:gd name="connsiteX15" fmla="*/ 3119120 w 5334802"/>
              <a:gd name="connsiteY15" fmla="*/ 243840 h 797560"/>
              <a:gd name="connsiteX16" fmla="*/ 3362960 w 5334802"/>
              <a:gd name="connsiteY16" fmla="*/ 0 h 797560"/>
              <a:gd name="connsiteX17" fmla="*/ 3713480 w 5334802"/>
              <a:gd name="connsiteY17" fmla="*/ 0 h 797560"/>
              <a:gd name="connsiteX18" fmla="*/ 4221480 w 5334802"/>
              <a:gd name="connsiteY18" fmla="*/ 0 h 797560"/>
              <a:gd name="connsiteX19" fmla="*/ 4404360 w 5334802"/>
              <a:gd name="connsiteY19" fmla="*/ 182880 h 797560"/>
              <a:gd name="connsiteX20" fmla="*/ 4912360 w 5334802"/>
              <a:gd name="connsiteY20" fmla="*/ 182880 h 797560"/>
              <a:gd name="connsiteX21" fmla="*/ 5074920 w 5334802"/>
              <a:gd name="connsiteY21" fmla="*/ 345440 h 797560"/>
              <a:gd name="connsiteX22" fmla="*/ 5334802 w 5334802"/>
              <a:gd name="connsiteY22" fmla="*/ 606124 h 797560"/>
              <a:gd name="connsiteX0" fmla="*/ 0 w 5353899"/>
              <a:gd name="connsiteY0" fmla="*/ 797560 h 797560"/>
              <a:gd name="connsiteX1" fmla="*/ 233680 w 5353899"/>
              <a:gd name="connsiteY1" fmla="*/ 797560 h 797560"/>
              <a:gd name="connsiteX2" fmla="*/ 386080 w 5353899"/>
              <a:gd name="connsiteY2" fmla="*/ 645160 h 797560"/>
              <a:gd name="connsiteX3" fmla="*/ 645160 w 5353899"/>
              <a:gd name="connsiteY3" fmla="*/ 645160 h 797560"/>
              <a:gd name="connsiteX4" fmla="*/ 746760 w 5353899"/>
              <a:gd name="connsiteY4" fmla="*/ 543560 h 797560"/>
              <a:gd name="connsiteX5" fmla="*/ 1005840 w 5353899"/>
              <a:gd name="connsiteY5" fmla="*/ 543560 h 797560"/>
              <a:gd name="connsiteX6" fmla="*/ 1097280 w 5353899"/>
              <a:gd name="connsiteY6" fmla="*/ 635000 h 797560"/>
              <a:gd name="connsiteX7" fmla="*/ 1295400 w 5353899"/>
              <a:gd name="connsiteY7" fmla="*/ 436880 h 797560"/>
              <a:gd name="connsiteX8" fmla="*/ 1452880 w 5353899"/>
              <a:gd name="connsiteY8" fmla="*/ 279400 h 797560"/>
              <a:gd name="connsiteX9" fmla="*/ 1772920 w 5353899"/>
              <a:gd name="connsiteY9" fmla="*/ 279400 h 797560"/>
              <a:gd name="connsiteX10" fmla="*/ 1884680 w 5353899"/>
              <a:gd name="connsiteY10" fmla="*/ 391160 h 797560"/>
              <a:gd name="connsiteX11" fmla="*/ 2077720 w 5353899"/>
              <a:gd name="connsiteY11" fmla="*/ 391160 h 797560"/>
              <a:gd name="connsiteX12" fmla="*/ 2336800 w 5353899"/>
              <a:gd name="connsiteY12" fmla="*/ 132080 h 797560"/>
              <a:gd name="connsiteX13" fmla="*/ 2743200 w 5353899"/>
              <a:gd name="connsiteY13" fmla="*/ 132080 h 797560"/>
              <a:gd name="connsiteX14" fmla="*/ 2854960 w 5353899"/>
              <a:gd name="connsiteY14" fmla="*/ 243840 h 797560"/>
              <a:gd name="connsiteX15" fmla="*/ 3119120 w 5353899"/>
              <a:gd name="connsiteY15" fmla="*/ 243840 h 797560"/>
              <a:gd name="connsiteX16" fmla="*/ 3362960 w 5353899"/>
              <a:gd name="connsiteY16" fmla="*/ 0 h 797560"/>
              <a:gd name="connsiteX17" fmla="*/ 3713480 w 5353899"/>
              <a:gd name="connsiteY17" fmla="*/ 0 h 797560"/>
              <a:gd name="connsiteX18" fmla="*/ 4221480 w 5353899"/>
              <a:gd name="connsiteY18" fmla="*/ 0 h 797560"/>
              <a:gd name="connsiteX19" fmla="*/ 4404360 w 5353899"/>
              <a:gd name="connsiteY19" fmla="*/ 182880 h 797560"/>
              <a:gd name="connsiteX20" fmla="*/ 4912360 w 5353899"/>
              <a:gd name="connsiteY20" fmla="*/ 182880 h 797560"/>
              <a:gd name="connsiteX21" fmla="*/ 5074920 w 5353899"/>
              <a:gd name="connsiteY21" fmla="*/ 345440 h 797560"/>
              <a:gd name="connsiteX22" fmla="*/ 5334802 w 5353899"/>
              <a:gd name="connsiteY22" fmla="*/ 606124 h 797560"/>
              <a:gd name="connsiteX23" fmla="*/ 5334267 w 5353899"/>
              <a:gd name="connsiteY23" fmla="*/ 609065 h 797560"/>
              <a:gd name="connsiteX0" fmla="*/ 0 w 5514740"/>
              <a:gd name="connsiteY0" fmla="*/ 797560 h 813602"/>
              <a:gd name="connsiteX1" fmla="*/ 233680 w 5514740"/>
              <a:gd name="connsiteY1" fmla="*/ 797560 h 813602"/>
              <a:gd name="connsiteX2" fmla="*/ 386080 w 5514740"/>
              <a:gd name="connsiteY2" fmla="*/ 645160 h 813602"/>
              <a:gd name="connsiteX3" fmla="*/ 645160 w 5514740"/>
              <a:gd name="connsiteY3" fmla="*/ 645160 h 813602"/>
              <a:gd name="connsiteX4" fmla="*/ 746760 w 5514740"/>
              <a:gd name="connsiteY4" fmla="*/ 543560 h 813602"/>
              <a:gd name="connsiteX5" fmla="*/ 1005840 w 5514740"/>
              <a:gd name="connsiteY5" fmla="*/ 543560 h 813602"/>
              <a:gd name="connsiteX6" fmla="*/ 1097280 w 5514740"/>
              <a:gd name="connsiteY6" fmla="*/ 635000 h 813602"/>
              <a:gd name="connsiteX7" fmla="*/ 1295400 w 5514740"/>
              <a:gd name="connsiteY7" fmla="*/ 436880 h 813602"/>
              <a:gd name="connsiteX8" fmla="*/ 1452880 w 5514740"/>
              <a:gd name="connsiteY8" fmla="*/ 279400 h 813602"/>
              <a:gd name="connsiteX9" fmla="*/ 1772920 w 5514740"/>
              <a:gd name="connsiteY9" fmla="*/ 279400 h 813602"/>
              <a:gd name="connsiteX10" fmla="*/ 1884680 w 5514740"/>
              <a:gd name="connsiteY10" fmla="*/ 391160 h 813602"/>
              <a:gd name="connsiteX11" fmla="*/ 2077720 w 5514740"/>
              <a:gd name="connsiteY11" fmla="*/ 391160 h 813602"/>
              <a:gd name="connsiteX12" fmla="*/ 2336800 w 5514740"/>
              <a:gd name="connsiteY12" fmla="*/ 132080 h 813602"/>
              <a:gd name="connsiteX13" fmla="*/ 2743200 w 5514740"/>
              <a:gd name="connsiteY13" fmla="*/ 132080 h 813602"/>
              <a:gd name="connsiteX14" fmla="*/ 2854960 w 5514740"/>
              <a:gd name="connsiteY14" fmla="*/ 243840 h 813602"/>
              <a:gd name="connsiteX15" fmla="*/ 3119120 w 5514740"/>
              <a:gd name="connsiteY15" fmla="*/ 243840 h 813602"/>
              <a:gd name="connsiteX16" fmla="*/ 3362960 w 5514740"/>
              <a:gd name="connsiteY16" fmla="*/ 0 h 813602"/>
              <a:gd name="connsiteX17" fmla="*/ 3713480 w 5514740"/>
              <a:gd name="connsiteY17" fmla="*/ 0 h 813602"/>
              <a:gd name="connsiteX18" fmla="*/ 4221480 w 5514740"/>
              <a:gd name="connsiteY18" fmla="*/ 0 h 813602"/>
              <a:gd name="connsiteX19" fmla="*/ 4404360 w 5514740"/>
              <a:gd name="connsiteY19" fmla="*/ 182880 h 813602"/>
              <a:gd name="connsiteX20" fmla="*/ 4912360 w 5514740"/>
              <a:gd name="connsiteY20" fmla="*/ 182880 h 813602"/>
              <a:gd name="connsiteX21" fmla="*/ 5074920 w 5514740"/>
              <a:gd name="connsiteY21" fmla="*/ 345440 h 813602"/>
              <a:gd name="connsiteX22" fmla="*/ 5334802 w 5514740"/>
              <a:gd name="connsiteY22" fmla="*/ 606124 h 813602"/>
              <a:gd name="connsiteX23" fmla="*/ 5514740 w 5514740"/>
              <a:gd name="connsiteY23" fmla="*/ 813602 h 81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514740" h="813602">
                <a:moveTo>
                  <a:pt x="0" y="797560"/>
                </a:moveTo>
                <a:lnTo>
                  <a:pt x="233680" y="797560"/>
                </a:lnTo>
                <a:lnTo>
                  <a:pt x="386080" y="645160"/>
                </a:lnTo>
                <a:lnTo>
                  <a:pt x="645160" y="645160"/>
                </a:lnTo>
                <a:lnTo>
                  <a:pt x="746760" y="543560"/>
                </a:lnTo>
                <a:lnTo>
                  <a:pt x="1005840" y="543560"/>
                </a:lnTo>
                <a:lnTo>
                  <a:pt x="1097280" y="635000"/>
                </a:lnTo>
                <a:lnTo>
                  <a:pt x="1295400" y="436880"/>
                </a:lnTo>
                <a:lnTo>
                  <a:pt x="1452880" y="279400"/>
                </a:lnTo>
                <a:lnTo>
                  <a:pt x="1772920" y="279400"/>
                </a:lnTo>
                <a:lnTo>
                  <a:pt x="1884680" y="391160"/>
                </a:lnTo>
                <a:lnTo>
                  <a:pt x="2077720" y="391160"/>
                </a:lnTo>
                <a:lnTo>
                  <a:pt x="2336800" y="132080"/>
                </a:lnTo>
                <a:lnTo>
                  <a:pt x="2743200" y="132080"/>
                </a:lnTo>
                <a:lnTo>
                  <a:pt x="2854960" y="243840"/>
                </a:lnTo>
                <a:lnTo>
                  <a:pt x="3119120" y="243840"/>
                </a:lnTo>
                <a:lnTo>
                  <a:pt x="3362960" y="0"/>
                </a:lnTo>
                <a:lnTo>
                  <a:pt x="3713480" y="0"/>
                </a:lnTo>
                <a:lnTo>
                  <a:pt x="4221480" y="0"/>
                </a:lnTo>
                <a:lnTo>
                  <a:pt x="4404360" y="182880"/>
                </a:lnTo>
                <a:lnTo>
                  <a:pt x="4912360" y="182880"/>
                </a:lnTo>
                <a:lnTo>
                  <a:pt x="5074920" y="345440"/>
                </a:lnTo>
                <a:lnTo>
                  <a:pt x="5334802" y="606124"/>
                </a:lnTo>
                <a:cubicBezTo>
                  <a:pt x="5378026" y="650061"/>
                  <a:pt x="5514851" y="812989"/>
                  <a:pt x="5514740" y="813602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97A89BB-8ADE-45A7-9ACC-31F4B3863A07}"/>
              </a:ext>
            </a:extLst>
          </p:cNvPr>
          <p:cNvSpPr txBox="1"/>
          <p:nvPr/>
        </p:nvSpPr>
        <p:spPr>
          <a:xfrm>
            <a:off x="3045313" y="5775027"/>
            <a:ext cx="3700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Almost never clean unless freeze and bug fix sprint!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59A3E40-483B-4C43-9551-2D9D28FA52F7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6745365" y="5889763"/>
            <a:ext cx="1386447" cy="2376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Left Brace 49">
            <a:extLst>
              <a:ext uri="{FF2B5EF4-FFF2-40B4-BE49-F238E27FC236}">
                <a16:creationId xmlns:a16="http://schemas.microsoft.com/office/drawing/2014/main" id="{20A5A68F-1962-4686-B22C-E6A7E00766F8}"/>
              </a:ext>
            </a:extLst>
          </p:cNvPr>
          <p:cNvSpPr/>
          <p:nvPr/>
        </p:nvSpPr>
        <p:spPr>
          <a:xfrm rot="16200000">
            <a:off x="8081514" y="5506398"/>
            <a:ext cx="187107" cy="594498"/>
          </a:xfrm>
          <a:prstGeom prst="leftBrac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A92CE36-0525-462A-8392-D561574644AD}"/>
              </a:ext>
            </a:extLst>
          </p:cNvPr>
          <p:cNvSpPr txBox="1"/>
          <p:nvPr/>
        </p:nvSpPr>
        <p:spPr>
          <a:xfrm>
            <a:off x="120052" y="5213401"/>
            <a:ext cx="2356346" cy="116955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Promoted “ATDM” Trilinos builds have been continuously broken for 3+ months since 7/15/2018!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57EF414-93AF-4AE4-9A82-0309682E6E34}"/>
              </a:ext>
            </a:extLst>
          </p:cNvPr>
          <p:cNvSpPr txBox="1"/>
          <p:nvPr/>
        </p:nvSpPr>
        <p:spPr>
          <a:xfrm>
            <a:off x="2476398" y="6062186"/>
            <a:ext cx="6266207" cy="307777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Freezing the ‘develop’ branch to fix failures is never going to happen!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EDE0ADD7-EEA0-45BD-8143-587D0DFF14B9}"/>
              </a:ext>
            </a:extLst>
          </p:cNvPr>
          <p:cNvCxnSpPr>
            <a:cxnSpLocks/>
          </p:cNvCxnSpPr>
          <p:nvPr/>
        </p:nvCxnSpPr>
        <p:spPr>
          <a:xfrm flipV="1">
            <a:off x="8300721" y="5913527"/>
            <a:ext cx="0" cy="2414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3018E-FAB6-4E74-8419-9F0F56BA1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8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67">
        <p:dissolve/>
      </p:transition>
    </mc:Choice>
    <mc:Fallback xmlns="">
      <p:transition spd="slow" advTm="467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  <p:bldP spid="17" grpId="0"/>
      <p:bldP spid="18" grpId="0" animBg="1"/>
      <p:bldP spid="20" grpId="0"/>
      <p:bldP spid="19" grpId="0" animBg="1"/>
      <p:bldP spid="22" grpId="0" animBg="1"/>
      <p:bldP spid="23" grpId="0" animBg="1"/>
      <p:bldP spid="21" grpId="0"/>
      <p:bldP spid="36" grpId="0" animBg="1"/>
      <p:bldP spid="43" grpId="0"/>
      <p:bldP spid="133" grpId="0" animBg="1"/>
      <p:bldP spid="47" grpId="0"/>
      <p:bldP spid="50" grpId="0" animBg="1"/>
      <p:bldP spid="54" grpId="0" animBg="1"/>
      <p:bldP spid="55" grpId="0"/>
    </p:bldLst>
  </p:timing>
</p:sld>
</file>

<file path=ppt/theme/theme1.xml><?xml version="1.0" encoding="utf-8"?>
<a:theme xmlns:a="http://schemas.openxmlformats.org/drawingml/2006/main" name="Sandia_CorpPresentation_Template1">
  <a:themeElements>
    <a:clrScheme name="Sandia Brand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103160"/>
      </a:accent5>
      <a:accent6>
        <a:srgbClr val="730E00"/>
      </a:accent6>
      <a:hlink>
        <a:srgbClr val="37A6D2"/>
      </a:hlink>
      <a:folHlink>
        <a:srgbClr val="B71A2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Sandia_CorpPresentation_Template1.thmx</Template>
  <TotalTime>37310</TotalTime>
  <Words>2952</Words>
  <Application>Microsoft Office PowerPoint</Application>
  <PresentationFormat>On-screen Show (4:3)</PresentationFormat>
  <Paragraphs>372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ＭＳ Ｐゴシック</vt:lpstr>
      <vt:lpstr>Arial</vt:lpstr>
      <vt:lpstr>Calibri</vt:lpstr>
      <vt:lpstr>Source Sans Pro</vt:lpstr>
      <vt:lpstr>Wingdings</vt:lpstr>
      <vt:lpstr>Sandia_CorpPresentation_Template1</vt:lpstr>
      <vt:lpstr>ATDM Trilinos Testing and Integration</vt:lpstr>
      <vt:lpstr>PowerPoint Presentation</vt:lpstr>
      <vt:lpstr>Trilinos Development and APP-Integration Parts</vt:lpstr>
      <vt:lpstr>Trilinos Development and APP-Integration Workflows</vt:lpstr>
      <vt:lpstr>Trilinos Development and APP-Integration Parts</vt:lpstr>
      <vt:lpstr>2) ATDM Trilinos Nightly Builds and Tests (CDash)</vt:lpstr>
      <vt:lpstr>Where to Catch Trilinos Defects on ATDM Systems?</vt:lpstr>
      <vt:lpstr>PowerPoint Presentation</vt:lpstr>
      <vt:lpstr>Injecting New Failures and Fixing Failures: A Race!</vt:lpstr>
      <vt:lpstr>Options for ATDM Trilinos APP Updates</vt:lpstr>
      <vt:lpstr>Option-1: Get clean ATDM Trilinos Builds on ‘develop’</vt:lpstr>
      <vt:lpstr>Option-2: Trilinos ‘atdm-release’ branches: Workflow</vt:lpstr>
      <vt:lpstr>Option-2: Trilinos ‘atdm-release’ branches: Failures</vt:lpstr>
      <vt:lpstr>Options for ATDM Trilinos APP Updates: Summary</vt:lpstr>
      <vt:lpstr>PowerPoint Presentation</vt:lpstr>
      <vt:lpstr>General SE Principles for Defects </vt:lpstr>
      <vt:lpstr>PowerPoint Presentation</vt:lpstr>
      <vt:lpstr>Reduce Time to Detect, Triage, and Fix Defects </vt:lpstr>
      <vt:lpstr>Detecting New Failures/Missing Results: CDash Email</vt:lpstr>
      <vt:lpstr>Reproducing ATDM Trilinos Builds: Trilinos Wiki</vt:lpstr>
      <vt:lpstr>Reproducing ATDM Trilinos Builds: README.md</vt:lpstr>
      <vt:lpstr>Reproducing ATDM Trilinos Builds: Systems Info</vt:lpstr>
      <vt:lpstr>Reproducing ATDM Trilinos Builds: GitHub Issue</vt:lpstr>
      <vt:lpstr>PowerPoint Presentation</vt:lpstr>
      <vt:lpstr>How to Address Trilinos Failures?</vt:lpstr>
      <vt:lpstr>PowerPoint Presentation</vt:lpstr>
      <vt:lpstr>Problems with Trilinos GitHub Issue Management</vt:lpstr>
      <vt:lpstr>Trilinos GitHub Issue Reminder Emails</vt:lpstr>
      <vt:lpstr>PowerPoint Presentation</vt:lpstr>
      <vt:lpstr>Observations and Open Questions</vt:lpstr>
      <vt:lpstr>Trilinos Development and APP-Integration Parts</vt:lpstr>
      <vt:lpstr>PowerPoint Presentation</vt:lpstr>
    </vt:vector>
  </TitlesOfParts>
  <Company>Sandia National Labs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Vittitow, Michael P</dc:creator>
  <cp:lastModifiedBy>Bartlett, Roscoe A</cp:lastModifiedBy>
  <cp:revision>1531</cp:revision>
  <dcterms:created xsi:type="dcterms:W3CDTF">2011-10-03T16:15:05Z</dcterms:created>
  <dcterms:modified xsi:type="dcterms:W3CDTF">2018-10-29T21:33:25Z</dcterms:modified>
</cp:coreProperties>
</file>