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5" r:id="rId4"/>
  </p:sldMasterIdLst>
  <p:notesMasterIdLst>
    <p:notesMasterId r:id="rId28"/>
  </p:notesMasterIdLst>
  <p:sldIdLst>
    <p:sldId id="256" r:id="rId5"/>
    <p:sldId id="327" r:id="rId6"/>
    <p:sldId id="328" r:id="rId7"/>
    <p:sldId id="290" r:id="rId8"/>
    <p:sldId id="304" r:id="rId9"/>
    <p:sldId id="305" r:id="rId10"/>
    <p:sldId id="307" r:id="rId11"/>
    <p:sldId id="310" r:id="rId12"/>
    <p:sldId id="308" r:id="rId13"/>
    <p:sldId id="309" r:id="rId14"/>
    <p:sldId id="324" r:id="rId15"/>
    <p:sldId id="323" r:id="rId16"/>
    <p:sldId id="325" r:id="rId17"/>
    <p:sldId id="314" r:id="rId18"/>
    <p:sldId id="329" r:id="rId19"/>
    <p:sldId id="315" r:id="rId20"/>
    <p:sldId id="316" r:id="rId21"/>
    <p:sldId id="317" r:id="rId22"/>
    <p:sldId id="318" r:id="rId23"/>
    <p:sldId id="319" r:id="rId24"/>
    <p:sldId id="313" r:id="rId25"/>
    <p:sldId id="321" r:id="rId26"/>
    <p:sldId id="326" r:id="rId27"/>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EE0000"/>
    <a:srgbClr val="002060"/>
    <a:srgbClr val="000000"/>
    <a:srgbClr val="E12F48"/>
    <a:srgbClr val="FF1111"/>
    <a:srgbClr val="FF7171"/>
    <a:srgbClr val="FFC1C1"/>
    <a:srgbClr val="FF9797"/>
    <a:srgbClr val="FF2D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howGuides="1">
      <p:cViewPr varScale="1">
        <p:scale>
          <a:sx n="67" d="100"/>
          <a:sy n="67" d="100"/>
        </p:scale>
        <p:origin x="-1464" y="-102"/>
      </p:cViewPr>
      <p:guideLst>
        <p:guide orient="horz" pos="144"/>
        <p:guide orient="horz" pos="4176"/>
        <p:guide pos="3120"/>
        <p:guide pos="5657"/>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0" d="100"/>
          <a:sy n="50" d="100"/>
        </p:scale>
        <p:origin x="-2994" y="-96"/>
      </p:cViewPr>
      <p:guideLst>
        <p:guide orient="horz" pos="2928"/>
        <p:guide pos="2208"/>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E3B3787A-1625-4F2B-A5B9-CB148ED71ADE}" type="datetimeFigureOut">
              <a:rPr lang="en-US" smtClean="0"/>
              <a:t>8/10/2015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FF7DABAA-646F-45D6-8455-26D354FCA024}" type="slidenum">
              <a:rPr lang="en-US" smtClean="0"/>
              <a:t>‹#›</a:t>
            </a:fld>
            <a:endParaRPr lang="en-US"/>
          </a:p>
        </p:txBody>
      </p:sp>
    </p:spTree>
    <p:extLst>
      <p:ext uri="{BB962C8B-B14F-4D97-AF65-F5344CB8AC3E}">
        <p14:creationId xmlns:p14="http://schemas.microsoft.com/office/powerpoint/2010/main" val="3889203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1190625" y="703263"/>
            <a:ext cx="4629150" cy="3473450"/>
          </a:xfrm>
          <a:ln/>
        </p:spPr>
      </p:sp>
      <p:sp>
        <p:nvSpPr>
          <p:cNvPr id="563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190625" y="703263"/>
            <a:ext cx="4629150" cy="3473450"/>
          </a:xfrm>
          <a:ln/>
        </p:spPr>
      </p:sp>
      <p:sp>
        <p:nvSpPr>
          <p:cNvPr id="716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190625" y="703263"/>
            <a:ext cx="4629150" cy="3473450"/>
          </a:xfrm>
          <a:ln/>
        </p:spPr>
      </p:sp>
      <p:sp>
        <p:nvSpPr>
          <p:cNvPr id="266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userDrawn="1"/>
        </p:nvSpPr>
        <p:spPr bwMode="auto">
          <a:xfrm>
            <a:off x="5610225" y="0"/>
            <a:ext cx="26988" cy="6858000"/>
          </a:xfrm>
          <a:prstGeom prst="rect">
            <a:avLst/>
          </a:prstGeom>
          <a:solidFill>
            <a:schemeClr val="tx2"/>
          </a:solidFill>
          <a:ln w="9525" cap="flat" cmpd="sng" algn="ctr">
            <a:noFill/>
            <a:prstDash val="solid"/>
            <a:round/>
            <a:headEnd type="none" w="med" len="med"/>
            <a:tailEnd type="none" w="med" len="med"/>
          </a:ln>
          <a:effectLst/>
        </p:spPr>
        <p:txBody>
          <a:bodyPr/>
          <a:lstStyle/>
          <a:p>
            <a:pPr eaLnBrk="0" hangingPunct="0">
              <a:defRPr/>
            </a:pPr>
            <a:endParaRPr lang="en-US">
              <a:latin typeface="Arial" pitchFamily="34" charset="0"/>
              <a:cs typeface="Arial" pitchFamily="34" charset="0"/>
            </a:endParaRPr>
          </a:p>
        </p:txBody>
      </p:sp>
      <p:sp>
        <p:nvSpPr>
          <p:cNvPr id="2" name="Title 1"/>
          <p:cNvSpPr>
            <a:spLocks noGrp="1"/>
          </p:cNvSpPr>
          <p:nvPr>
            <p:ph type="ctrTitle"/>
          </p:nvPr>
        </p:nvSpPr>
        <p:spPr>
          <a:xfrm>
            <a:off x="117378" y="1085334"/>
            <a:ext cx="4454622" cy="877163"/>
          </a:xfrm>
        </p:spPr>
        <p:txBody>
          <a:bodyPr wrap="square">
            <a:spAutoFit/>
          </a:bodyPr>
          <a:lstStyle>
            <a:lvl1pPr algn="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7378" y="2667000"/>
            <a:ext cx="4170536" cy="424732"/>
          </a:xfrm>
        </p:spPr>
        <p:txBody>
          <a:bodyPr wrap="square">
            <a:sp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0" name="Picture 9" descr="New_DOE_Logo_Color_042808.png"/>
          <p:cNvPicPr>
            <a:picLocks noChangeAspect="1"/>
          </p:cNvPicPr>
          <p:nvPr userDrawn="1"/>
        </p:nvPicPr>
        <p:blipFill>
          <a:blip r:embed="rId2"/>
          <a:srcRect/>
          <a:stretch>
            <a:fillRect/>
          </a:stretch>
        </p:blipFill>
        <p:spPr bwMode="auto">
          <a:xfrm>
            <a:off x="228600" y="6238875"/>
            <a:ext cx="1743075" cy="438150"/>
          </a:xfrm>
          <a:prstGeom prst="rect">
            <a:avLst/>
          </a:prstGeom>
          <a:noFill/>
          <a:ln w="9525">
            <a:noFill/>
            <a:miter lim="800000"/>
            <a:headEnd/>
            <a:tailEnd/>
          </a:ln>
        </p:spPr>
      </p:pic>
      <p:pic>
        <p:nvPicPr>
          <p:cNvPr id="7" name="Picture 6" descr="ORNL_managed by.png"/>
          <p:cNvPicPr>
            <a:picLocks noChangeAspect="1"/>
          </p:cNvPicPr>
          <p:nvPr userDrawn="1"/>
        </p:nvPicPr>
        <p:blipFill>
          <a:blip r:embed="rId3"/>
          <a:stretch>
            <a:fillRect/>
          </a:stretch>
        </p:blipFill>
        <p:spPr>
          <a:xfrm>
            <a:off x="5647038" y="6201688"/>
            <a:ext cx="3505200" cy="452426"/>
          </a:xfrm>
          <a:prstGeom prst="rect">
            <a:avLst/>
          </a:prstGeom>
        </p:spPr>
      </p:pic>
      <p:pic>
        <p:nvPicPr>
          <p:cNvPr id="11" name="Picture 10" descr="template graphic_090l.png"/>
          <p:cNvPicPr>
            <a:picLocks noChangeAspect="1"/>
          </p:cNvPicPr>
          <p:nvPr userDrawn="1"/>
        </p:nvPicPr>
        <p:blipFill>
          <a:blip r:embed="rId4"/>
          <a:stretch>
            <a:fillRect/>
          </a:stretch>
        </p:blipFill>
        <p:spPr>
          <a:xfrm>
            <a:off x="4734314" y="1233948"/>
            <a:ext cx="4292392" cy="422452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204" y="177114"/>
            <a:ext cx="8229600" cy="484748"/>
          </a:xfrm>
          <a:prstGeom prst="rect">
            <a:avLst/>
          </a:prstGeom>
        </p:spPr>
        <p:txBody>
          <a:bodyPr vert="horz" lIns="91440" tIns="45720" rIns="91440" bIns="45720" rtlCol="0" anchor="t" anchorCtr="0">
            <a:spAutoFit/>
          </a:bodyPr>
          <a:lstStyle/>
          <a:p>
            <a:r>
              <a:rPr lang="en-US" smtClean="0"/>
              <a:t>Click to edit Master title style</a:t>
            </a:r>
            <a:endParaRPr lang="en-US" dirty="0"/>
          </a:p>
        </p:txBody>
      </p:sp>
      <p:sp>
        <p:nvSpPr>
          <p:cNvPr id="3" name="Text Placeholder 2"/>
          <p:cNvSpPr>
            <a:spLocks noGrp="1"/>
          </p:cNvSpPr>
          <p:nvPr>
            <p:ph type="body" idx="1"/>
          </p:nvPr>
        </p:nvSpPr>
        <p:spPr>
          <a:xfrm>
            <a:off x="111204" y="1344823"/>
            <a:ext cx="8229600" cy="2024144"/>
          </a:xfrm>
          <a:prstGeom prst="rect">
            <a:avLst/>
          </a:prstGeom>
        </p:spPr>
        <p:txBody>
          <a:bodyPr vert="horz" lIns="91440" tIns="45720" rIns="91440" bIns="4572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6"/>
          <p:cNvSpPr>
            <a:spLocks noChangeArrowheads="1"/>
          </p:cNvSpPr>
          <p:nvPr/>
        </p:nvSpPr>
        <p:spPr bwMode="auto">
          <a:xfrm flipH="1">
            <a:off x="228600" y="6402858"/>
            <a:ext cx="2819400" cy="304800"/>
          </a:xfrm>
          <a:prstGeom prst="rect">
            <a:avLst/>
          </a:prstGeom>
          <a:noFill/>
          <a:ln w="9525">
            <a:noFill/>
            <a:miter lim="800000"/>
            <a:headEnd/>
            <a:tailEnd/>
          </a:ln>
          <a:effectLst/>
        </p:spPr>
        <p:txBody>
          <a:bodyPr lIns="0" tIns="0" rIns="0" bIns="0"/>
          <a:lstStyle/>
          <a:p>
            <a:pPr algn="l" defTabSz="173038" eaLnBrk="1" hangingPunct="1">
              <a:lnSpc>
                <a:spcPct val="90000"/>
              </a:lnSpc>
              <a:tabLst>
                <a:tab pos="230188" algn="l"/>
              </a:tabLst>
              <a:defRPr/>
            </a:pPr>
            <a:fld id="{5090E27C-CA13-484A-97F4-0144A35C19E2}" type="slidenum">
              <a:rPr lang="en-US" sz="900" b="0" smtClean="0">
                <a:solidFill>
                  <a:schemeClr val="bg1">
                    <a:lumMod val="75000"/>
                  </a:schemeClr>
                </a:solidFill>
                <a:latin typeface="Times New Roman" pitchFamily="18" charset="0"/>
                <a:cs typeface="Times New Roman" pitchFamily="18" charset="0"/>
              </a:rPr>
              <a:pPr algn="l" defTabSz="173038" eaLnBrk="1" hangingPunct="1">
                <a:lnSpc>
                  <a:spcPct val="90000"/>
                </a:lnSpc>
                <a:tabLst>
                  <a:tab pos="230188" algn="l"/>
                </a:tabLst>
                <a:defRPr/>
              </a:pPr>
              <a:t>‹#›</a:t>
            </a:fld>
            <a:r>
              <a:rPr lang="en-US" sz="900" b="0" dirty="0" smtClean="0">
                <a:solidFill>
                  <a:schemeClr val="bg1">
                    <a:lumMod val="75000"/>
                  </a:schemeClr>
                </a:solidFill>
                <a:latin typeface="Times New Roman" pitchFamily="18" charset="0"/>
                <a:cs typeface="Times New Roman" pitchFamily="18" charset="0"/>
              </a:rPr>
              <a:t>	Managed by UT-Battelle</a:t>
            </a:r>
            <a:br>
              <a:rPr lang="en-US" sz="900" b="0" dirty="0" smtClean="0">
                <a:solidFill>
                  <a:schemeClr val="bg1">
                    <a:lumMod val="75000"/>
                  </a:schemeClr>
                </a:solidFill>
                <a:latin typeface="Times New Roman" pitchFamily="18" charset="0"/>
                <a:cs typeface="Times New Roman" pitchFamily="18" charset="0"/>
              </a:rPr>
            </a:br>
            <a:r>
              <a:rPr lang="en-US" sz="900" b="0" dirty="0" smtClean="0">
                <a:solidFill>
                  <a:schemeClr val="bg1">
                    <a:lumMod val="75000"/>
                  </a:schemeClr>
                </a:solidFill>
                <a:latin typeface="Times New Roman" pitchFamily="18" charset="0"/>
                <a:cs typeface="Times New Roman" pitchFamily="18" charset="0"/>
              </a:rPr>
              <a:t>	for the U.S. Department of Energy</a:t>
            </a:r>
            <a:endParaRPr lang="en-US" sz="900" b="0" dirty="0">
              <a:solidFill>
                <a:schemeClr val="bg1">
                  <a:lumMod val="75000"/>
                </a:schemeClr>
              </a:solidFill>
              <a:latin typeface="Times New Roman" pitchFamily="18" charset="0"/>
              <a:cs typeface="Times New Roman" pitchFamily="18" charset="0"/>
            </a:endParaRPr>
          </a:p>
        </p:txBody>
      </p:sp>
      <p:pic>
        <p:nvPicPr>
          <p:cNvPr id="6" name="Content Placeholder 10" descr="ORNL emboss_2.png"/>
          <p:cNvPicPr>
            <a:picLocks noChangeAspect="1"/>
          </p:cNvPicPr>
          <p:nvPr userDrawn="1"/>
        </p:nvPicPr>
        <p:blipFill>
          <a:blip r:embed="rId8"/>
          <a:srcRect/>
          <a:stretch>
            <a:fillRect/>
          </a:stretch>
        </p:blipFill>
        <p:spPr bwMode="auto">
          <a:xfrm>
            <a:off x="8077200" y="6216650"/>
            <a:ext cx="890588" cy="457200"/>
          </a:xfrm>
          <a:prstGeom prst="rect">
            <a:avLst/>
          </a:prstGeom>
          <a:noFill/>
          <a:ln w="9525">
            <a:noFill/>
            <a:miter lim="800000"/>
            <a:headEnd/>
            <a:tailEnd/>
          </a:ln>
        </p:spPr>
      </p:pic>
      <p:sp>
        <p:nvSpPr>
          <p:cNvPr id="7" name="Rectangle 256"/>
          <p:cNvSpPr txBox="1">
            <a:spLocks noChangeArrowheads="1"/>
          </p:cNvSpPr>
          <p:nvPr userDrawn="1"/>
        </p:nvSpPr>
        <p:spPr>
          <a:xfrm>
            <a:off x="2728560" y="6476464"/>
            <a:ext cx="4301360" cy="197386"/>
          </a:xfrm>
          <a:prstGeom prst="rect">
            <a:avLst/>
          </a:prstGeom>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err="1" smtClean="0">
                <a:ln>
                  <a:noFill/>
                </a:ln>
                <a:solidFill>
                  <a:schemeClr val="bg1">
                    <a:lumMod val="75000"/>
                  </a:schemeClr>
                </a:solidFill>
                <a:effectLst/>
                <a:uLnTx/>
                <a:uFillTx/>
                <a:latin typeface="Times New Roman" pitchFamily="18" charset="0"/>
                <a:ea typeface="+mn-ea"/>
                <a:cs typeface="Times New Roman" pitchFamily="18" charset="0"/>
              </a:rPr>
              <a:t>Git</a:t>
            </a:r>
            <a:r>
              <a:rPr kumimoji="0" lang="en-US" sz="900" b="0" i="0" u="none" strike="noStrike" kern="1200" cap="none" spc="0" normalizeH="0" baseline="0" noProof="0" dirty="0" smtClean="0">
                <a:ln>
                  <a:noFill/>
                </a:ln>
                <a:solidFill>
                  <a:schemeClr val="bg1">
                    <a:lumMod val="75000"/>
                  </a:schemeClr>
                </a:solidFill>
                <a:effectLst/>
                <a:uLnTx/>
                <a:uFillTx/>
                <a:latin typeface="Times New Roman" pitchFamily="18" charset="0"/>
                <a:ea typeface="+mn-ea"/>
                <a:cs typeface="Times New Roman" pitchFamily="18" charset="0"/>
              </a:rPr>
              <a:t> Workflows Building Blocks for VERA</a:t>
            </a:r>
            <a:endParaRPr kumimoji="0" lang="en-US" sz="900" b="0" i="0" u="none" strike="noStrike" kern="1200" cap="none" spc="0" normalizeH="0" baseline="0" noProof="0" dirty="0">
              <a:ln>
                <a:noFill/>
              </a:ln>
              <a:solidFill>
                <a:schemeClr val="bg1">
                  <a:lumMod val="75000"/>
                </a:schemeClr>
              </a:solidFill>
              <a:effectLst/>
              <a:uLnTx/>
              <a:uFillTx/>
              <a:latin typeface="Times New Roman" pitchFamily="18" charset="0"/>
              <a:ea typeface="+mn-ea"/>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916" r:id="rId1"/>
    <p:sldLayoutId id="2147483917" r:id="rId2"/>
    <p:sldLayoutId id="2147483919" r:id="rId3"/>
    <p:sldLayoutId id="2147483920" r:id="rId4"/>
    <p:sldLayoutId id="2147483921" r:id="rId5"/>
    <p:sldLayoutId id="2147483853" r:id="rId6"/>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sz="3000" kern="1200">
          <a:solidFill>
            <a:srgbClr val="006C3A"/>
          </a:solidFill>
          <a:latin typeface="Arial Black" pitchFamily="34" charset="0"/>
          <a:ea typeface="+mj-ea"/>
          <a:cs typeface="+mj-cs"/>
        </a:defRPr>
      </a:lvl1pPr>
    </p:titleStyle>
    <p:body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ideas-productivity.org/resources/howtos/git-tutorial-and-reference-collection/" TargetMode="External"/><Relationship Id="rId2" Type="http://schemas.openxmlformats.org/officeDocument/2006/relationships/hyperlink" Target="https://www.kernel.org/pub/software/scm/git/docs/gitworkflow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Continuous_integration" TargetMode="External"/><Relationship Id="rId2" Type="http://schemas.openxmlformats.org/officeDocument/2006/relationships/hyperlink" Target="https://ideas-productivity.org/wordpress/wp-content/uploads/2015/04/IDEAS-Testing-HowTo.pdf" TargetMode="External"/><Relationship Id="rId1" Type="http://schemas.openxmlformats.org/officeDocument/2006/relationships/slideLayout" Target="../slideLayouts/slideLayout2.xml"/><Relationship Id="rId5" Type="http://schemas.openxmlformats.org/officeDocument/2006/relationships/hyperlink" Target="http://martinfowler.com/articles/continuousIntegration.html" TargetMode="External"/><Relationship Id="rId4" Type="http://schemas.openxmlformats.org/officeDocument/2006/relationships/hyperlink" Target="http://en.wikipedia.org/wiki/Continuous_integrat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kernel.org/pub/software/scm/git/docs/gitworkflows.html" TargetMode="External"/><Relationship Id="rId2" Type="http://schemas.openxmlformats.org/officeDocument/2006/relationships/hyperlink" Target="http://semver.or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martinfowler.com/bliki/FeatureBranch.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google.com/document/d/1uVQYI2cmNx09fDkHDA136yqDTqayhxqfvjFiuUue7wo/edit?usp=sharing" TargetMode="External"/><Relationship Id="rId2" Type="http://schemas.openxmlformats.org/officeDocument/2006/relationships/hyperlink" Target="https://ideas-productivity.org/resources/howtos/git-tutorial-and-reference-collectio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kernel.org/pub/software/scm/git/docs/gitworkflows.html"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www.slideshare.net/ktateish/the-gitworkflows7-illustrat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304800"/>
            <a:ext cx="4765245" cy="2054409"/>
          </a:xfrm>
        </p:spPr>
        <p:txBody>
          <a:bodyPr/>
          <a:lstStyle/>
          <a:p>
            <a:r>
              <a:rPr lang="en-US" dirty="0" err="1"/>
              <a:t>Git</a:t>
            </a:r>
            <a:r>
              <a:rPr lang="en-US" dirty="0"/>
              <a:t> </a:t>
            </a:r>
            <a:r>
              <a:rPr lang="en-US" dirty="0" smtClean="0"/>
              <a:t>Workflow Building Blocks </a:t>
            </a:r>
            <a:r>
              <a:rPr lang="en-US" dirty="0"/>
              <a:t>for </a:t>
            </a:r>
            <a:r>
              <a:rPr lang="en-US" dirty="0" smtClean="0"/>
              <a:t>Improved VERA Development, Integration, </a:t>
            </a:r>
            <a:r>
              <a:rPr lang="en-US" dirty="0"/>
              <a:t>and </a:t>
            </a:r>
            <a:r>
              <a:rPr lang="en-US" dirty="0" smtClean="0"/>
              <a:t>Deployments</a:t>
            </a:r>
            <a:endParaRPr lang="en-US" dirty="0"/>
          </a:p>
        </p:txBody>
      </p:sp>
      <p:sp>
        <p:nvSpPr>
          <p:cNvPr id="3" name="Subtitle 2"/>
          <p:cNvSpPr>
            <a:spLocks noGrp="1"/>
          </p:cNvSpPr>
          <p:nvPr>
            <p:ph type="subTitle" idx="1"/>
          </p:nvPr>
        </p:nvSpPr>
        <p:spPr>
          <a:xfrm>
            <a:off x="117378" y="2770489"/>
            <a:ext cx="5145912" cy="2019014"/>
          </a:xfrm>
        </p:spPr>
        <p:txBody>
          <a:bodyPr/>
          <a:lstStyle/>
          <a:p>
            <a:pPr>
              <a:spcBef>
                <a:spcPts val="0"/>
              </a:spcBef>
            </a:pPr>
            <a:r>
              <a:rPr lang="en-US" dirty="0" smtClean="0"/>
              <a:t>Roscoe A. </a:t>
            </a:r>
            <a:r>
              <a:rPr lang="en-US" dirty="0" smtClean="0"/>
              <a:t>Bartlett</a:t>
            </a:r>
          </a:p>
          <a:p>
            <a:pPr marL="342900" indent="-342900">
              <a:spcBef>
                <a:spcPts val="0"/>
              </a:spcBef>
              <a:buFont typeface="Arial" panose="020B0604020202020204" pitchFamily="34" charset="0"/>
              <a:buChar char="•"/>
            </a:pPr>
            <a:r>
              <a:rPr lang="en-US" sz="2000" dirty="0" smtClean="0"/>
              <a:t>Physics Integration Infrastructure Team Lead</a:t>
            </a:r>
          </a:p>
          <a:p>
            <a:pPr marL="342900" indent="-342900">
              <a:spcBef>
                <a:spcPts val="0"/>
              </a:spcBef>
              <a:buFont typeface="Arial" panose="020B0604020202020204" pitchFamily="34" charset="0"/>
              <a:buChar char="•"/>
            </a:pPr>
            <a:r>
              <a:rPr lang="en-US" sz="2000" dirty="0" smtClean="0"/>
              <a:t>IDEAS Methodologies Team</a:t>
            </a:r>
            <a:endParaRPr lang="en-US" sz="2000" dirty="0"/>
          </a:p>
          <a:p>
            <a:pPr>
              <a:spcBef>
                <a:spcPts val="1200"/>
              </a:spcBef>
            </a:pPr>
            <a:r>
              <a:rPr lang="en-US" dirty="0" smtClean="0"/>
              <a:t>Oak Ridge National Lab</a:t>
            </a:r>
          </a:p>
          <a:p>
            <a:pPr marL="342900" indent="-342900">
              <a:spcBef>
                <a:spcPts val="0"/>
              </a:spcBef>
              <a:buFont typeface="Arial" pitchFamily="34" charset="0"/>
              <a:buChar char="•"/>
            </a:pPr>
            <a:r>
              <a:rPr lang="en-US" sz="2000" dirty="0" smtClean="0"/>
              <a:t>Computational </a:t>
            </a:r>
            <a:r>
              <a:rPr lang="en-US" sz="2000" dirty="0"/>
              <a:t>Eng. &amp; Energy Sciences</a:t>
            </a:r>
          </a:p>
          <a:p>
            <a:pPr marL="342900" indent="-342900">
              <a:spcBef>
                <a:spcPts val="0"/>
              </a:spcBef>
              <a:buFont typeface="Arial" pitchFamily="34" charset="0"/>
              <a:buChar char="•"/>
            </a:pPr>
            <a:r>
              <a:rPr lang="en-US" sz="2000" dirty="0" smtClean="0"/>
              <a:t>Computer </a:t>
            </a:r>
            <a:r>
              <a:rPr lang="en-US" sz="2000" dirty="0"/>
              <a:t>Science and Mathematics </a:t>
            </a:r>
            <a:r>
              <a:rPr lang="en-US" sz="2000" dirty="0" err="1" smtClean="0"/>
              <a:t>Div</a:t>
            </a:r>
            <a:endParaRPr lang="en-US" sz="2000" dirty="0" smtClean="0"/>
          </a:p>
        </p:txBody>
      </p:sp>
      <p:pic>
        <p:nvPicPr>
          <p:cNvPr id="1026" name="Picture 2" descr="IDE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6660" y="5810110"/>
            <a:ext cx="1651414" cy="8023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advTm="93">
        <p:fade/>
      </p:transition>
    </mc:Choice>
    <mc:Fallback xmlns="">
      <p:transition spd="med" advTm="93">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819400"/>
            <a:ext cx="8651796" cy="1143133"/>
          </a:xfrm>
        </p:spPr>
        <p:txBody>
          <a:bodyPr/>
          <a:lstStyle/>
          <a:p>
            <a:pPr algn="ctr"/>
            <a:r>
              <a:rPr lang="en-US" sz="4000" dirty="0"/>
              <a:t>An Incrementally Expanding Git Workflow for CSE Projects</a:t>
            </a:r>
          </a:p>
        </p:txBody>
      </p:sp>
    </p:spTree>
    <p:extLst>
      <p:ext uri="{BB962C8B-B14F-4D97-AF65-F5344CB8AC3E}">
        <p14:creationId xmlns:p14="http://schemas.microsoft.com/office/powerpoint/2010/main" val="3738812701"/>
      </p:ext>
    </p:extLst>
  </p:cSld>
  <p:clrMapOvr>
    <a:masterClrMapping/>
  </p:clrMapOvr>
  <mc:AlternateContent xmlns:mc="http://schemas.openxmlformats.org/markup-compatibility/2006" xmlns:p14="http://schemas.microsoft.com/office/powerpoint/2010/main">
    <mc:Choice Requires="p14">
      <p:transition spd="med" p14:dur="700" advTm="3330">
        <p:fade/>
      </p:transition>
    </mc:Choice>
    <mc:Fallback xmlns="">
      <p:transition spd="med" advTm="333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9032796" cy="458587"/>
          </a:xfrm>
        </p:spPr>
        <p:txBody>
          <a:bodyPr/>
          <a:lstStyle/>
          <a:p>
            <a:r>
              <a:rPr lang="en-US" sz="2800" dirty="0" smtClean="0"/>
              <a:t>Incrementally </a:t>
            </a:r>
            <a:r>
              <a:rPr lang="en-US" sz="2800" dirty="0"/>
              <a:t>Expanding Git </a:t>
            </a:r>
            <a:r>
              <a:rPr lang="en-US" sz="2800" dirty="0" smtClean="0"/>
              <a:t>Workflow (Intro)</a:t>
            </a:r>
            <a:endParaRPr lang="en-US" sz="2800" dirty="0"/>
          </a:p>
        </p:txBody>
      </p:sp>
      <p:sp>
        <p:nvSpPr>
          <p:cNvPr id="5" name="Rectangle 1030"/>
          <p:cNvSpPr txBox="1">
            <a:spLocks noChangeArrowheads="1"/>
          </p:cNvSpPr>
          <p:nvPr/>
        </p:nvSpPr>
        <p:spPr>
          <a:xfrm>
            <a:off x="228600" y="714865"/>
            <a:ext cx="8721725" cy="5940088"/>
          </a:xfrm>
          <a:prstGeom prst="rect">
            <a:avLst/>
          </a:prstGeom>
          <a:solidFill>
            <a:schemeClr val="bg1"/>
          </a:solidFill>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300"/>
              </a:spcBef>
              <a:spcAft>
                <a:spcPts val="0"/>
              </a:spcAft>
              <a:defRPr/>
            </a:pPr>
            <a:r>
              <a:rPr lang="en-US" sz="2000" b="0" dirty="0" smtClean="0"/>
              <a:t>Instead of defining complete workflows to choose from</a:t>
            </a:r>
          </a:p>
          <a:p>
            <a:pPr marL="346075" lvl="1" indent="0" fontAlgn="auto">
              <a:lnSpc>
                <a:spcPct val="100000"/>
              </a:lnSpc>
              <a:spcBef>
                <a:spcPts val="300"/>
              </a:spcBef>
              <a:spcAft>
                <a:spcPts val="0"/>
              </a:spcAft>
              <a:buNone/>
              <a:defRPr/>
            </a:pPr>
            <a:r>
              <a:rPr lang="en-US" sz="1800" dirty="0" smtClean="0">
                <a:solidFill>
                  <a:schemeClr val="tx2">
                    <a:lumMod val="50000"/>
                  </a:schemeClr>
                </a:solidFill>
              </a:rPr>
              <a:t> </a:t>
            </a:r>
            <a:r>
              <a:rPr lang="en-US" sz="2000" dirty="0" smtClean="0">
                <a:solidFill>
                  <a:schemeClr val="tx2">
                    <a:lumMod val="50000"/>
                  </a:schemeClr>
                </a:solidFill>
              </a:rPr>
              <a:t>=&gt; Define </a:t>
            </a:r>
            <a:r>
              <a:rPr lang="en-US" sz="2000" dirty="0" err="1" smtClean="0">
                <a:solidFill>
                  <a:schemeClr val="tx2">
                    <a:lumMod val="50000"/>
                  </a:schemeClr>
                </a:solidFill>
              </a:rPr>
              <a:t>git</a:t>
            </a:r>
            <a:r>
              <a:rPr lang="en-US" sz="2000" dirty="0" smtClean="0">
                <a:solidFill>
                  <a:schemeClr val="tx2">
                    <a:lumMod val="50000"/>
                  </a:schemeClr>
                </a:solidFill>
              </a:rPr>
              <a:t> workflow “building blocks” (i.e. design patterns) and construct the workflow that is need!</a:t>
            </a:r>
          </a:p>
          <a:p>
            <a:pPr fontAlgn="auto">
              <a:lnSpc>
                <a:spcPct val="100000"/>
              </a:lnSpc>
              <a:spcBef>
                <a:spcPts val="300"/>
              </a:spcBef>
              <a:spcAft>
                <a:spcPts val="0"/>
              </a:spcAft>
              <a:defRPr/>
            </a:pPr>
            <a:r>
              <a:rPr lang="en-US" sz="2000" b="0" dirty="0" smtClean="0"/>
              <a:t>Workflow Construction Steps:</a:t>
            </a:r>
          </a:p>
          <a:p>
            <a:pPr lvl="1" fontAlgn="auto">
              <a:lnSpc>
                <a:spcPct val="100000"/>
              </a:lnSpc>
              <a:spcBef>
                <a:spcPts val="300"/>
              </a:spcBef>
              <a:spcAft>
                <a:spcPts val="0"/>
              </a:spcAft>
              <a:defRPr/>
            </a:pPr>
            <a:r>
              <a:rPr lang="en-US" sz="1600" b="0" dirty="0" smtClean="0"/>
              <a:t>Consider the properties and challenges for a given project</a:t>
            </a:r>
          </a:p>
          <a:p>
            <a:pPr lvl="1" fontAlgn="auto">
              <a:lnSpc>
                <a:spcPct val="100000"/>
              </a:lnSpc>
              <a:spcBef>
                <a:spcPts val="300"/>
              </a:spcBef>
              <a:spcAft>
                <a:spcPts val="0"/>
              </a:spcAft>
              <a:defRPr/>
            </a:pPr>
            <a:r>
              <a:rPr lang="en-US" sz="1600" b="0" dirty="0" smtClean="0"/>
              <a:t>Construct simplest </a:t>
            </a:r>
            <a:r>
              <a:rPr lang="en-US" sz="1600" b="0" dirty="0" err="1" smtClean="0"/>
              <a:t>git</a:t>
            </a:r>
            <a:r>
              <a:rPr lang="en-US" sz="1600" b="0" dirty="0" smtClean="0"/>
              <a:t> workflow using building blocks to meet current needs</a:t>
            </a:r>
          </a:p>
          <a:p>
            <a:pPr lvl="1" fontAlgn="auto">
              <a:lnSpc>
                <a:spcPct val="100000"/>
              </a:lnSpc>
              <a:spcBef>
                <a:spcPts val="300"/>
              </a:spcBef>
              <a:spcAft>
                <a:spcPts val="0"/>
              </a:spcAft>
              <a:defRPr/>
            </a:pPr>
            <a:r>
              <a:rPr lang="en-US" sz="1600" b="0" dirty="0" smtClean="0"/>
              <a:t>Add new features to workflow as situation changes and more challenges emerge</a:t>
            </a:r>
            <a:endParaRPr lang="en-US" sz="2000" b="0" dirty="0" smtClean="0"/>
          </a:p>
          <a:p>
            <a:pPr fontAlgn="auto">
              <a:lnSpc>
                <a:spcPct val="100000"/>
              </a:lnSpc>
              <a:spcBef>
                <a:spcPts val="300"/>
              </a:spcBef>
              <a:spcAft>
                <a:spcPts val="0"/>
              </a:spcAft>
              <a:defRPr/>
            </a:pPr>
            <a:r>
              <a:rPr lang="en-US" sz="2000" b="0" dirty="0" smtClean="0"/>
              <a:t>Workflow building blocks</a:t>
            </a:r>
          </a:p>
          <a:p>
            <a:pPr lvl="1" fontAlgn="auto">
              <a:lnSpc>
                <a:spcPct val="100000"/>
              </a:lnSpc>
              <a:spcBef>
                <a:spcPts val="300"/>
              </a:spcBef>
              <a:spcAft>
                <a:spcPts val="0"/>
              </a:spcAft>
              <a:defRPr/>
            </a:pPr>
            <a:r>
              <a:rPr lang="en-US" sz="1600" b="0" dirty="0" smtClean="0"/>
              <a:t>Begin: </a:t>
            </a:r>
            <a:r>
              <a:rPr lang="en-US" sz="1600" b="0" dirty="0"/>
              <a:t>The simple centralized CI workflow</a:t>
            </a:r>
          </a:p>
          <a:p>
            <a:pPr lvl="1" fontAlgn="auto">
              <a:lnSpc>
                <a:spcPct val="100000"/>
              </a:lnSpc>
              <a:spcBef>
                <a:spcPts val="300"/>
              </a:spcBef>
              <a:spcAft>
                <a:spcPts val="0"/>
              </a:spcAft>
              <a:defRPr/>
            </a:pPr>
            <a:r>
              <a:rPr lang="en-US" sz="1600" b="0" dirty="0"/>
              <a:t>Addition of a ‘develop’ branch</a:t>
            </a:r>
          </a:p>
          <a:p>
            <a:pPr lvl="1" fontAlgn="auto">
              <a:lnSpc>
                <a:spcPct val="100000"/>
              </a:lnSpc>
              <a:spcBef>
                <a:spcPts val="300"/>
              </a:spcBef>
              <a:spcAft>
                <a:spcPts val="0"/>
              </a:spcAft>
              <a:defRPr/>
            </a:pPr>
            <a:r>
              <a:rPr lang="en-US" sz="1600" b="0" dirty="0"/>
              <a:t>Addition of topic branches</a:t>
            </a:r>
          </a:p>
          <a:p>
            <a:pPr lvl="1" fontAlgn="auto">
              <a:lnSpc>
                <a:spcPct val="100000"/>
              </a:lnSpc>
              <a:spcBef>
                <a:spcPts val="300"/>
              </a:spcBef>
              <a:spcAft>
                <a:spcPts val="0"/>
              </a:spcAft>
              <a:defRPr/>
            </a:pPr>
            <a:r>
              <a:rPr lang="en-US" sz="1600" b="0" dirty="0"/>
              <a:t>Addition of release branches</a:t>
            </a:r>
          </a:p>
          <a:p>
            <a:pPr lvl="1" fontAlgn="auto">
              <a:lnSpc>
                <a:spcPct val="100000"/>
              </a:lnSpc>
              <a:spcBef>
                <a:spcPts val="300"/>
              </a:spcBef>
              <a:spcAft>
                <a:spcPts val="0"/>
              </a:spcAft>
              <a:defRPr/>
            </a:pPr>
            <a:r>
              <a:rPr lang="en-US" sz="1600" b="0" dirty="0"/>
              <a:t>Addition of feature branches</a:t>
            </a:r>
          </a:p>
          <a:p>
            <a:pPr lvl="1" fontAlgn="auto">
              <a:lnSpc>
                <a:spcPct val="100000"/>
              </a:lnSpc>
              <a:spcBef>
                <a:spcPts val="300"/>
              </a:spcBef>
              <a:spcAft>
                <a:spcPts val="0"/>
              </a:spcAft>
              <a:defRPr/>
            </a:pPr>
            <a:r>
              <a:rPr lang="en-US" sz="1600" b="0" dirty="0"/>
              <a:t>Addition of </a:t>
            </a:r>
            <a:r>
              <a:rPr lang="en-US" sz="1600" b="0" dirty="0" smtClean="0"/>
              <a:t>throwaway </a:t>
            </a:r>
            <a:r>
              <a:rPr lang="en-US" sz="1600" b="0" dirty="0"/>
              <a:t>integration test </a:t>
            </a:r>
            <a:r>
              <a:rPr lang="en-US" sz="1600" b="0" dirty="0" smtClean="0"/>
              <a:t>branch(</a:t>
            </a:r>
            <a:r>
              <a:rPr lang="en-US" sz="1600" b="0" dirty="0" err="1" smtClean="0"/>
              <a:t>es</a:t>
            </a:r>
            <a:r>
              <a:rPr lang="en-US" sz="1600" b="0" dirty="0" smtClean="0"/>
              <a:t>)</a:t>
            </a:r>
            <a:endParaRPr lang="en-US" sz="1600" b="0" dirty="0"/>
          </a:p>
          <a:p>
            <a:pPr lvl="1" fontAlgn="auto">
              <a:lnSpc>
                <a:spcPct val="100000"/>
              </a:lnSpc>
              <a:spcBef>
                <a:spcPts val="300"/>
              </a:spcBef>
              <a:spcAft>
                <a:spcPts val="0"/>
              </a:spcAft>
              <a:defRPr/>
            </a:pPr>
            <a:r>
              <a:rPr lang="en-US" sz="1600" b="0" dirty="0"/>
              <a:t>End: </a:t>
            </a:r>
            <a:r>
              <a:rPr lang="en-US" sz="1600" b="0" dirty="0" smtClean="0"/>
              <a:t>The </a:t>
            </a:r>
            <a:r>
              <a:rPr lang="en-US" sz="1600" b="0" dirty="0" err="1" smtClean="0"/>
              <a:t>Git.git</a:t>
            </a:r>
            <a:r>
              <a:rPr lang="en-US" sz="1600" b="0" dirty="0" smtClean="0"/>
              <a:t> Workflow (</a:t>
            </a:r>
            <a:r>
              <a:rPr lang="en-US" sz="1600" b="0" dirty="0" err="1" smtClean="0"/>
              <a:t>e.g</a:t>
            </a:r>
            <a:r>
              <a:rPr lang="en-US" sz="1600" b="0" dirty="0" smtClean="0"/>
              <a:t> “</a:t>
            </a:r>
            <a:r>
              <a:rPr lang="en-US" sz="1600" b="0" dirty="0" err="1" smtClean="0"/>
              <a:t>gitworkflows</a:t>
            </a:r>
            <a:r>
              <a:rPr lang="en-US" sz="1600" b="0" dirty="0" smtClean="0"/>
              <a:t>(7)”)</a:t>
            </a:r>
            <a:endParaRPr lang="en-US" sz="2000" b="0" dirty="0" smtClean="0"/>
          </a:p>
          <a:p>
            <a:pPr fontAlgn="auto">
              <a:lnSpc>
                <a:spcPct val="100000"/>
              </a:lnSpc>
              <a:spcBef>
                <a:spcPts val="300"/>
              </a:spcBef>
              <a:spcAft>
                <a:spcPts val="0"/>
              </a:spcAft>
              <a:defRPr/>
            </a:pPr>
            <a:r>
              <a:rPr lang="en-US" sz="2000" dirty="0" smtClean="0"/>
              <a:t>Consistent with </a:t>
            </a:r>
            <a:r>
              <a:rPr lang="en-US" sz="2000" dirty="0"/>
              <a:t>“</a:t>
            </a:r>
            <a:r>
              <a:rPr lang="en-US" sz="2000" dirty="0" err="1"/>
              <a:t>gitworkflows</a:t>
            </a:r>
            <a:r>
              <a:rPr lang="en-US" sz="2000" dirty="0"/>
              <a:t>(7)” </a:t>
            </a:r>
            <a:r>
              <a:rPr lang="en-US" sz="2000" b="0" dirty="0">
                <a:hlinkClick r:id="rId2"/>
              </a:rPr>
              <a:t>https://</a:t>
            </a:r>
            <a:r>
              <a:rPr lang="en-US" sz="2000" b="0" dirty="0" smtClean="0">
                <a:hlinkClick r:id="rId2"/>
              </a:rPr>
              <a:t>www.kernel.org/pub/software/scm/git/docs/gitworkflows.html</a:t>
            </a:r>
            <a:endParaRPr lang="en-US" sz="2000" b="0" dirty="0" smtClean="0"/>
          </a:p>
          <a:p>
            <a:pPr marL="230188" lvl="1" indent="-230188" fontAlgn="auto">
              <a:lnSpc>
                <a:spcPct val="100000"/>
              </a:lnSpc>
              <a:spcBef>
                <a:spcPts val="300"/>
              </a:spcBef>
              <a:spcAft>
                <a:spcPts val="0"/>
              </a:spcAft>
              <a:buFont typeface="Arial" pitchFamily="34" charset="0"/>
              <a:buChar char="•"/>
              <a:defRPr/>
            </a:pPr>
            <a:r>
              <a:rPr lang="en-US" sz="2000" dirty="0" err="1" smtClean="0"/>
              <a:t>Git</a:t>
            </a:r>
            <a:r>
              <a:rPr lang="en-US" sz="2000" dirty="0" smtClean="0"/>
              <a:t> Tutorial and reference information</a:t>
            </a:r>
            <a:r>
              <a:rPr lang="en-US" sz="2000" b="0" dirty="0" smtClean="0"/>
              <a:t>:</a:t>
            </a:r>
          </a:p>
          <a:p>
            <a:pPr marL="288925" lvl="2" indent="0" fontAlgn="auto">
              <a:lnSpc>
                <a:spcPct val="100000"/>
              </a:lnSpc>
              <a:spcBef>
                <a:spcPts val="300"/>
              </a:spcBef>
              <a:spcAft>
                <a:spcPts val="0"/>
              </a:spcAft>
              <a:buNone/>
              <a:defRPr/>
            </a:pPr>
            <a:r>
              <a:rPr lang="en-US" b="0" dirty="0" smtClean="0">
                <a:hlinkClick r:id="rId3"/>
              </a:rPr>
              <a:t>https</a:t>
            </a:r>
            <a:r>
              <a:rPr lang="en-US" b="0" dirty="0">
                <a:hlinkClick r:id="rId3"/>
              </a:rPr>
              <a:t>://ideas-productivity.org/resources/howtos/git-tutorial-and-reference-collection/</a:t>
            </a:r>
            <a:r>
              <a:rPr lang="en-US" b="0" dirty="0"/>
              <a:t> </a:t>
            </a:r>
          </a:p>
        </p:txBody>
      </p:sp>
      <p:sp>
        <p:nvSpPr>
          <p:cNvPr id="3" name="Right Brace 2"/>
          <p:cNvSpPr/>
          <p:nvPr/>
        </p:nvSpPr>
        <p:spPr>
          <a:xfrm>
            <a:off x="4632772" y="3510080"/>
            <a:ext cx="515938" cy="11362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1030"/>
          <p:cNvSpPr txBox="1">
            <a:spLocks noChangeArrowheads="1"/>
          </p:cNvSpPr>
          <p:nvPr/>
        </p:nvSpPr>
        <p:spPr>
          <a:xfrm>
            <a:off x="5205390" y="3510080"/>
            <a:ext cx="2362200" cy="923330"/>
          </a:xfrm>
          <a:prstGeom prst="rect">
            <a:avLst/>
          </a:prstGeom>
          <a:solidFill>
            <a:schemeClr val="bg1"/>
          </a:solidFill>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lnSpc>
                <a:spcPct val="100000"/>
              </a:lnSpc>
              <a:spcBef>
                <a:spcPts val="300"/>
              </a:spcBef>
              <a:spcAft>
                <a:spcPts val="0"/>
              </a:spcAft>
              <a:buNone/>
              <a:defRPr/>
            </a:pPr>
            <a:r>
              <a:rPr lang="en-US" sz="1800" b="0" dirty="0" smtClean="0"/>
              <a:t>These can be added to a </a:t>
            </a:r>
            <a:r>
              <a:rPr lang="en-US" sz="1800" b="0" dirty="0" err="1" smtClean="0"/>
              <a:t>git</a:t>
            </a:r>
            <a:r>
              <a:rPr lang="en-US" sz="1800" b="0" dirty="0" smtClean="0"/>
              <a:t> workflow in almost any order!</a:t>
            </a:r>
          </a:p>
        </p:txBody>
      </p:sp>
    </p:spTree>
    <p:extLst>
      <p:ext uri="{BB962C8B-B14F-4D97-AF65-F5344CB8AC3E}">
        <p14:creationId xmlns:p14="http://schemas.microsoft.com/office/powerpoint/2010/main" val="1544435395"/>
      </p:ext>
    </p:extLst>
  </p:cSld>
  <p:clrMapOvr>
    <a:masterClrMapping/>
  </p:clrMapOvr>
  <mc:AlternateContent xmlns:mc="http://schemas.openxmlformats.org/markup-compatibility/2006" xmlns:p14="http://schemas.microsoft.com/office/powerpoint/2010/main">
    <mc:Choice Requires="p14">
      <p:transition spd="med" p14:dur="700" advTm="467">
        <p:fade/>
      </p:transition>
    </mc:Choice>
    <mc:Fallback xmlns="">
      <p:transition spd="med" advTm="467">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727996" cy="458587"/>
          </a:xfrm>
        </p:spPr>
        <p:txBody>
          <a:bodyPr/>
          <a:lstStyle/>
          <a:p>
            <a:r>
              <a:rPr lang="en-US" sz="2800" dirty="0" smtClean="0"/>
              <a:t>Issues to Consider to Select Git Workflow</a:t>
            </a:r>
            <a:endParaRPr lang="en-US" sz="2800" dirty="0"/>
          </a:p>
        </p:txBody>
      </p:sp>
      <p:sp>
        <p:nvSpPr>
          <p:cNvPr id="5" name="Rectangle 1030"/>
          <p:cNvSpPr txBox="1">
            <a:spLocks noChangeArrowheads="1"/>
          </p:cNvSpPr>
          <p:nvPr/>
        </p:nvSpPr>
        <p:spPr>
          <a:xfrm>
            <a:off x="228600" y="725488"/>
            <a:ext cx="8721725" cy="5478423"/>
          </a:xfrm>
          <a:prstGeom prst="rect">
            <a:avLst/>
          </a:prstGeom>
          <a:solidFill>
            <a:schemeClr val="bg1"/>
          </a:solidFill>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1200"/>
              </a:spcBef>
              <a:spcAft>
                <a:spcPts val="0"/>
              </a:spcAft>
              <a:defRPr/>
            </a:pPr>
            <a:r>
              <a:rPr lang="en-US" sz="2000" b="0" dirty="0"/>
              <a:t>Number of developers</a:t>
            </a:r>
          </a:p>
          <a:p>
            <a:pPr fontAlgn="auto">
              <a:lnSpc>
                <a:spcPct val="100000"/>
              </a:lnSpc>
              <a:spcBef>
                <a:spcPts val="1200"/>
              </a:spcBef>
              <a:spcAft>
                <a:spcPts val="0"/>
              </a:spcAft>
              <a:defRPr/>
            </a:pPr>
            <a:r>
              <a:rPr lang="en-US" sz="2000" b="0" dirty="0"/>
              <a:t>Distribution of general software knowledge and skills of the developers</a:t>
            </a:r>
          </a:p>
          <a:p>
            <a:pPr fontAlgn="auto">
              <a:lnSpc>
                <a:spcPct val="100000"/>
              </a:lnSpc>
              <a:spcBef>
                <a:spcPts val="1200"/>
              </a:spcBef>
              <a:spcAft>
                <a:spcPts val="0"/>
              </a:spcAft>
              <a:defRPr/>
            </a:pPr>
            <a:r>
              <a:rPr lang="en-US" sz="2000" b="0" dirty="0"/>
              <a:t>Distribution of </a:t>
            </a:r>
            <a:r>
              <a:rPr lang="en-US" sz="2000" b="0" dirty="0" err="1"/>
              <a:t>git</a:t>
            </a:r>
            <a:r>
              <a:rPr lang="en-US" sz="2000" b="0" dirty="0"/>
              <a:t>-specific knowledge and skills of the developers</a:t>
            </a:r>
          </a:p>
          <a:p>
            <a:pPr fontAlgn="auto">
              <a:lnSpc>
                <a:spcPct val="100000"/>
              </a:lnSpc>
              <a:spcBef>
                <a:spcPts val="1200"/>
              </a:spcBef>
              <a:spcAft>
                <a:spcPts val="0"/>
              </a:spcAft>
              <a:defRPr/>
            </a:pPr>
            <a:r>
              <a:rPr lang="en-US" sz="2000" b="0" dirty="0"/>
              <a:t>Amount of (or lack of) communication and coordination between the developers</a:t>
            </a:r>
          </a:p>
          <a:p>
            <a:pPr fontAlgn="auto">
              <a:lnSpc>
                <a:spcPct val="100000"/>
              </a:lnSpc>
              <a:spcBef>
                <a:spcPts val="1200"/>
              </a:spcBef>
              <a:spcAft>
                <a:spcPts val="0"/>
              </a:spcAft>
              <a:defRPr/>
            </a:pPr>
            <a:r>
              <a:rPr lang="en-US" sz="2000" b="0" dirty="0"/>
              <a:t>Nature of the customers and need for releases of the software</a:t>
            </a:r>
          </a:p>
          <a:p>
            <a:pPr fontAlgn="auto">
              <a:lnSpc>
                <a:spcPct val="100000"/>
              </a:lnSpc>
              <a:spcBef>
                <a:spcPts val="1200"/>
              </a:spcBef>
              <a:spcAft>
                <a:spcPts val="0"/>
              </a:spcAft>
              <a:defRPr/>
            </a:pPr>
            <a:r>
              <a:rPr lang="en-US" sz="2000" b="0" dirty="0"/>
              <a:t>Sensitivity of the software (e.g. security vulnerabilities?)</a:t>
            </a:r>
          </a:p>
          <a:p>
            <a:pPr fontAlgn="auto">
              <a:lnSpc>
                <a:spcPct val="100000"/>
              </a:lnSpc>
              <a:spcBef>
                <a:spcPts val="1200"/>
              </a:spcBef>
              <a:spcAft>
                <a:spcPts val="0"/>
              </a:spcAft>
              <a:defRPr/>
            </a:pPr>
            <a:r>
              <a:rPr lang="en-US" sz="2000" b="0" dirty="0"/>
              <a:t>Rate of development and change in the software</a:t>
            </a:r>
          </a:p>
          <a:p>
            <a:pPr fontAlgn="auto">
              <a:lnSpc>
                <a:spcPct val="100000"/>
              </a:lnSpc>
              <a:spcBef>
                <a:spcPts val="1200"/>
              </a:spcBef>
              <a:spcAft>
                <a:spcPts val="0"/>
              </a:spcAft>
              <a:defRPr/>
            </a:pPr>
            <a:r>
              <a:rPr lang="en-US" sz="2000" b="0" dirty="0"/>
              <a:t>Importance (and urgency) of performing code reviews</a:t>
            </a:r>
          </a:p>
          <a:p>
            <a:pPr fontAlgn="auto">
              <a:lnSpc>
                <a:spcPct val="100000"/>
              </a:lnSpc>
              <a:spcBef>
                <a:spcPts val="1200"/>
              </a:spcBef>
              <a:spcAft>
                <a:spcPts val="0"/>
              </a:spcAft>
              <a:defRPr/>
            </a:pPr>
            <a:r>
              <a:rPr lang="en-US" sz="2000" b="0" dirty="0"/>
              <a:t>Portability requirements and portability challenges of the software</a:t>
            </a:r>
          </a:p>
          <a:p>
            <a:pPr fontAlgn="auto">
              <a:lnSpc>
                <a:spcPct val="100000"/>
              </a:lnSpc>
              <a:spcBef>
                <a:spcPts val="1200"/>
              </a:spcBef>
              <a:spcAft>
                <a:spcPts val="0"/>
              </a:spcAft>
              <a:defRPr/>
            </a:pPr>
            <a:r>
              <a:rPr lang="en-US" sz="2000" b="0" dirty="0"/>
              <a:t>Heterogeneity of the development and testing </a:t>
            </a:r>
            <a:r>
              <a:rPr lang="en-US" sz="2000" b="0" dirty="0" smtClean="0"/>
              <a:t>environments</a:t>
            </a:r>
          </a:p>
          <a:p>
            <a:pPr fontAlgn="auto">
              <a:lnSpc>
                <a:spcPct val="100000"/>
              </a:lnSpc>
              <a:spcBef>
                <a:spcPts val="1200"/>
              </a:spcBef>
              <a:spcAft>
                <a:spcPts val="0"/>
              </a:spcAft>
              <a:defRPr/>
            </a:pPr>
            <a:r>
              <a:rPr lang="en-US" sz="2000" b="0" dirty="0" smtClean="0"/>
              <a:t>Budget of computing resources available for testing</a:t>
            </a:r>
          </a:p>
          <a:p>
            <a:pPr fontAlgn="auto">
              <a:lnSpc>
                <a:spcPct val="100000"/>
              </a:lnSpc>
              <a:spcBef>
                <a:spcPts val="1200"/>
              </a:spcBef>
              <a:spcAft>
                <a:spcPts val="0"/>
              </a:spcAft>
              <a:defRPr/>
            </a:pPr>
            <a:r>
              <a:rPr lang="en-US" sz="2000" b="0" dirty="0" smtClean="0"/>
              <a:t>Quality and expense of the test suites</a:t>
            </a:r>
            <a:endParaRPr lang="en-US" sz="2000" b="0" dirty="0"/>
          </a:p>
        </p:txBody>
      </p:sp>
    </p:spTree>
    <p:extLst>
      <p:ext uri="{BB962C8B-B14F-4D97-AF65-F5344CB8AC3E}">
        <p14:creationId xmlns:p14="http://schemas.microsoft.com/office/powerpoint/2010/main" val="208464140"/>
      </p:ext>
    </p:extLst>
  </p:cSld>
  <p:clrMapOvr>
    <a:masterClrMapping/>
  </p:clrMapOvr>
  <mc:AlternateContent xmlns:mc="http://schemas.openxmlformats.org/markup-compatibility/2006" xmlns:p14="http://schemas.microsoft.com/office/powerpoint/2010/main">
    <mc:Choice Requires="p14">
      <p:transition spd="med" p14:dur="700" advTm="467">
        <p:fade/>
      </p:transition>
    </mc:Choice>
    <mc:Fallback xmlns="">
      <p:transition spd="med" advTm="467">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9032796" cy="458587"/>
          </a:xfrm>
        </p:spPr>
        <p:txBody>
          <a:bodyPr/>
          <a:lstStyle/>
          <a:p>
            <a:r>
              <a:rPr lang="en-US" sz="2800" dirty="0" smtClean="0"/>
              <a:t>Testing Issues/Support for Git Workflows</a:t>
            </a:r>
            <a:endParaRPr lang="en-US" sz="2800" dirty="0"/>
          </a:p>
        </p:txBody>
      </p:sp>
      <p:sp>
        <p:nvSpPr>
          <p:cNvPr id="5" name="Rectangle 1030"/>
          <p:cNvSpPr txBox="1">
            <a:spLocks noChangeArrowheads="1"/>
          </p:cNvSpPr>
          <p:nvPr/>
        </p:nvSpPr>
        <p:spPr>
          <a:xfrm>
            <a:off x="228600" y="965044"/>
            <a:ext cx="8721725" cy="3693319"/>
          </a:xfrm>
          <a:prstGeom prst="rect">
            <a:avLst/>
          </a:prstGeom>
          <a:solidFill>
            <a:schemeClr val="bg1"/>
          </a:solidFill>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lnSpc>
                <a:spcPct val="100000"/>
              </a:lnSpc>
              <a:spcBef>
                <a:spcPts val="600"/>
              </a:spcBef>
              <a:spcAft>
                <a:spcPts val="0"/>
              </a:spcAft>
              <a:buNone/>
              <a:defRPr/>
            </a:pPr>
            <a:r>
              <a:rPr lang="en-US" sz="2000" dirty="0" smtClean="0"/>
              <a:t>Test Suites:</a:t>
            </a:r>
          </a:p>
          <a:p>
            <a:pPr fontAlgn="auto">
              <a:lnSpc>
                <a:spcPct val="100000"/>
              </a:lnSpc>
              <a:spcBef>
                <a:spcPts val="600"/>
              </a:spcBef>
              <a:spcAft>
                <a:spcPts val="0"/>
              </a:spcAft>
              <a:defRPr/>
            </a:pPr>
            <a:r>
              <a:rPr lang="en-US" sz="1600" dirty="0" smtClean="0"/>
              <a:t>CI </a:t>
            </a:r>
            <a:r>
              <a:rPr lang="en-US" sz="1600" dirty="0"/>
              <a:t>Build</a:t>
            </a:r>
            <a:r>
              <a:rPr lang="en-US" sz="1600" b="0" dirty="0"/>
              <a:t>:  This is a </a:t>
            </a:r>
            <a:r>
              <a:rPr lang="en-US" sz="1600" dirty="0"/>
              <a:t>Continuous Integration</a:t>
            </a:r>
            <a:r>
              <a:rPr lang="en-US" sz="1600" b="0" dirty="0"/>
              <a:t> (CI) [2, 3] build of the code on a single platform and single configuration and the running of a (relatively) fast test suite.  The CI Build should be constructed so that it protects the major features of the code that are needed by the other developers to continue their development work.   The CI Build would be performed before any branch is updated that impacts other developers.  This is the </a:t>
            </a:r>
            <a:r>
              <a:rPr lang="en-US" sz="1600" dirty="0"/>
              <a:t>pre-push regression test suite</a:t>
            </a:r>
            <a:r>
              <a:rPr lang="en-US" sz="1600" b="0" dirty="0"/>
              <a:t> described in [1].</a:t>
            </a:r>
          </a:p>
          <a:p>
            <a:pPr fontAlgn="auto">
              <a:lnSpc>
                <a:spcPct val="100000"/>
              </a:lnSpc>
              <a:spcBef>
                <a:spcPts val="600"/>
              </a:spcBef>
              <a:spcAft>
                <a:spcPts val="0"/>
              </a:spcAft>
              <a:defRPr/>
            </a:pPr>
            <a:r>
              <a:rPr lang="en-US" sz="1600" dirty="0" smtClean="0"/>
              <a:t>Nightly </a:t>
            </a:r>
            <a:r>
              <a:rPr lang="en-US" sz="1600" dirty="0"/>
              <a:t>Builds</a:t>
            </a:r>
            <a:r>
              <a:rPr lang="en-US" sz="1600" b="0" dirty="0"/>
              <a:t>:  This is a collection of builds on different platforms with different compilers and running a more comprehensive (i.e. expensive) test suite. This is the </a:t>
            </a:r>
            <a:r>
              <a:rPr lang="en-US" sz="1600" dirty="0"/>
              <a:t>nightly regression test suite described</a:t>
            </a:r>
            <a:r>
              <a:rPr lang="en-US" sz="1600" b="0" dirty="0"/>
              <a:t> in [1</a:t>
            </a:r>
            <a:r>
              <a:rPr lang="en-US" sz="1600" b="0" dirty="0" smtClean="0"/>
              <a:t>].</a:t>
            </a:r>
          </a:p>
          <a:p>
            <a:pPr marL="0" indent="0" fontAlgn="auto">
              <a:lnSpc>
                <a:spcPct val="100000"/>
              </a:lnSpc>
              <a:spcBef>
                <a:spcPts val="600"/>
              </a:spcBef>
              <a:spcAft>
                <a:spcPts val="0"/>
              </a:spcAft>
              <a:buNone/>
              <a:defRPr/>
            </a:pPr>
            <a:endParaRPr lang="en-US" sz="2000" b="0" dirty="0" smtClean="0"/>
          </a:p>
          <a:p>
            <a:pPr marL="0" indent="0" fontAlgn="auto">
              <a:lnSpc>
                <a:spcPct val="100000"/>
              </a:lnSpc>
              <a:spcBef>
                <a:spcPts val="600"/>
              </a:spcBef>
              <a:spcAft>
                <a:spcPts val="0"/>
              </a:spcAft>
              <a:buNone/>
              <a:defRPr/>
            </a:pPr>
            <a:r>
              <a:rPr lang="en-US" sz="2000" dirty="0" smtClean="0"/>
              <a:t>Testing assumptions:</a:t>
            </a:r>
          </a:p>
          <a:p>
            <a:pPr fontAlgn="auto">
              <a:lnSpc>
                <a:spcPct val="100000"/>
              </a:lnSpc>
              <a:spcBef>
                <a:spcPts val="600"/>
              </a:spcBef>
              <a:spcAft>
                <a:spcPts val="0"/>
              </a:spcAft>
              <a:defRPr/>
            </a:pPr>
            <a:r>
              <a:rPr lang="en-US" sz="1600" dirty="0"/>
              <a:t>Additive test assumption of branches:</a:t>
            </a:r>
            <a:r>
              <a:rPr lang="en-US" sz="1600" b="0" dirty="0"/>
              <a:t>  If ‘m + a’ PASSES and ‘m + b’ PASSES, then ‘m + a + b’ also PASSES</a:t>
            </a:r>
          </a:p>
          <a:p>
            <a:pPr fontAlgn="auto">
              <a:lnSpc>
                <a:spcPct val="100000"/>
              </a:lnSpc>
              <a:spcBef>
                <a:spcPts val="600"/>
              </a:spcBef>
              <a:spcAft>
                <a:spcPts val="0"/>
              </a:spcAft>
              <a:defRPr/>
            </a:pPr>
            <a:r>
              <a:rPr lang="en-US" sz="1600" dirty="0"/>
              <a:t>Subtractive test assumption of branches:</a:t>
            </a:r>
            <a:r>
              <a:rPr lang="en-US" sz="1600" b="0" dirty="0"/>
              <a:t> If ‘m + a + b’ PASSES then ‘m + a’ or ‘m + b’ also PASSES</a:t>
            </a:r>
            <a:r>
              <a:rPr lang="en-US" sz="1600" b="0" dirty="0" smtClean="0"/>
              <a:t>.</a:t>
            </a:r>
            <a:endParaRPr lang="en-US" sz="1600" b="0" dirty="0"/>
          </a:p>
        </p:txBody>
      </p:sp>
      <p:sp>
        <p:nvSpPr>
          <p:cNvPr id="3" name="Rectangle 2"/>
          <p:cNvSpPr/>
          <p:nvPr/>
        </p:nvSpPr>
        <p:spPr>
          <a:xfrm>
            <a:off x="270640" y="5033041"/>
            <a:ext cx="8641279" cy="738664"/>
          </a:xfrm>
          <a:prstGeom prst="rect">
            <a:avLst/>
          </a:prstGeom>
        </p:spPr>
        <p:txBody>
          <a:bodyPr wrap="square">
            <a:spAutoFit/>
          </a:bodyPr>
          <a:lstStyle/>
          <a:p>
            <a:r>
              <a:rPr lang="en-US" sz="1400" dirty="0">
                <a:latin typeface="Arial Narrow" panose="020B0606020202030204" pitchFamily="34" charset="0"/>
              </a:rPr>
              <a:t>[1] </a:t>
            </a:r>
            <a:r>
              <a:rPr lang="en-US" sz="1400" u="sng" dirty="0">
                <a:latin typeface="Arial Narrow" panose="020B0606020202030204" pitchFamily="34" charset="0"/>
                <a:hlinkClick r:id="rId2"/>
              </a:rPr>
              <a:t>“How to Add and Improve Testing in Your CSE Software Project”</a:t>
            </a:r>
            <a:r>
              <a:rPr lang="en-US" sz="1400" dirty="0">
                <a:latin typeface="Arial Narrow" panose="020B0606020202030204" pitchFamily="34" charset="0"/>
              </a:rPr>
              <a:t>, IDEAS Project, 2015.</a:t>
            </a:r>
          </a:p>
          <a:p>
            <a:r>
              <a:rPr lang="en-US" sz="1400" dirty="0" smtClean="0">
                <a:latin typeface="Arial Narrow" panose="020B0606020202030204" pitchFamily="34" charset="0"/>
              </a:rPr>
              <a:t>[2] </a:t>
            </a:r>
            <a:r>
              <a:rPr lang="en-US" sz="1400" u="sng" dirty="0">
                <a:latin typeface="Arial Narrow" panose="020B0606020202030204" pitchFamily="34" charset="0"/>
                <a:hlinkClick r:id="rId3"/>
              </a:rPr>
              <a:t>“Continuous Integration”</a:t>
            </a:r>
            <a:r>
              <a:rPr lang="en-US" sz="1400" dirty="0">
                <a:latin typeface="Arial Narrow" panose="020B0606020202030204" pitchFamily="34" charset="0"/>
              </a:rPr>
              <a:t>, Wikipedia, </a:t>
            </a:r>
            <a:r>
              <a:rPr lang="en-US" sz="1400" u="sng" dirty="0">
                <a:latin typeface="Arial Narrow" panose="020B0606020202030204" pitchFamily="34" charset="0"/>
                <a:hlinkClick r:id="rId4"/>
              </a:rPr>
              <a:t>http://en.wikipedia.org/wiki/Continuous_integration</a:t>
            </a:r>
            <a:endParaRPr lang="en-US" sz="1400" dirty="0">
              <a:latin typeface="Arial Narrow" panose="020B0606020202030204" pitchFamily="34" charset="0"/>
            </a:endParaRPr>
          </a:p>
          <a:p>
            <a:r>
              <a:rPr lang="en-US" sz="1400" dirty="0" smtClean="0">
                <a:latin typeface="Arial Narrow" panose="020B0606020202030204" pitchFamily="34" charset="0"/>
              </a:rPr>
              <a:t>[3] </a:t>
            </a:r>
            <a:r>
              <a:rPr lang="en-US" sz="1400" dirty="0">
                <a:latin typeface="Arial Narrow" panose="020B0606020202030204" pitchFamily="34" charset="0"/>
              </a:rPr>
              <a:t>Fowler, Martin.  </a:t>
            </a:r>
            <a:r>
              <a:rPr lang="en-US" sz="1400" u="sng" dirty="0">
                <a:latin typeface="Arial Narrow" panose="020B0606020202030204" pitchFamily="34" charset="0"/>
                <a:hlinkClick r:id="rId5"/>
              </a:rPr>
              <a:t>“Continuous Integration”</a:t>
            </a:r>
            <a:r>
              <a:rPr lang="en-US" sz="1400" dirty="0">
                <a:latin typeface="Arial Narrow" panose="020B0606020202030204" pitchFamily="34" charset="0"/>
              </a:rPr>
              <a:t>, </a:t>
            </a:r>
            <a:r>
              <a:rPr lang="en-US" sz="1400" u="sng" dirty="0">
                <a:latin typeface="Arial Narrow" panose="020B0606020202030204" pitchFamily="34" charset="0"/>
                <a:hlinkClick r:id="rId5"/>
              </a:rPr>
              <a:t>http://martinfowler.com/articles/continuousIntegration.html</a:t>
            </a:r>
            <a:r>
              <a:rPr lang="en-US" sz="1400" dirty="0">
                <a:latin typeface="Arial Narrow" panose="020B0606020202030204" pitchFamily="34" charset="0"/>
              </a:rPr>
              <a:t> </a:t>
            </a:r>
          </a:p>
        </p:txBody>
      </p:sp>
    </p:spTree>
    <p:extLst>
      <p:ext uri="{BB962C8B-B14F-4D97-AF65-F5344CB8AC3E}">
        <p14:creationId xmlns:p14="http://schemas.microsoft.com/office/powerpoint/2010/main" val="849360960"/>
      </p:ext>
    </p:extLst>
  </p:cSld>
  <p:clrMapOvr>
    <a:masterClrMapping/>
  </p:clrMapOvr>
  <mc:AlternateContent xmlns:mc="http://schemas.openxmlformats.org/markup-compatibility/2006" xmlns:p14="http://schemas.microsoft.com/office/powerpoint/2010/main">
    <mc:Choice Requires="p14">
      <p:transition spd="med" p14:dur="700" advTm="467">
        <p:fade/>
      </p:transition>
    </mc:Choice>
    <mc:Fallback xmlns="">
      <p:transition spd="med" advTm="467">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727996" cy="458587"/>
          </a:xfrm>
        </p:spPr>
        <p:txBody>
          <a:bodyPr/>
          <a:lstStyle/>
          <a:p>
            <a:r>
              <a:rPr lang="en-US" sz="2800" dirty="0" smtClean="0"/>
              <a:t>Begin: Simple Centralized CI Workflow</a:t>
            </a:r>
            <a:endParaRPr lang="en-US" sz="2800" dirty="0"/>
          </a:p>
        </p:txBody>
      </p:sp>
      <p:sp>
        <p:nvSpPr>
          <p:cNvPr id="3" name="Oval 2"/>
          <p:cNvSpPr/>
          <p:nvPr/>
        </p:nvSpPr>
        <p:spPr>
          <a:xfrm>
            <a:off x="1295400" y="989380"/>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A1</a:t>
            </a:r>
            <a:endParaRPr lang="en-US" sz="1400" dirty="0">
              <a:solidFill>
                <a:schemeClr val="tx1"/>
              </a:solidFill>
            </a:endParaRPr>
          </a:p>
        </p:txBody>
      </p:sp>
      <p:sp>
        <p:nvSpPr>
          <p:cNvPr id="11" name="Oval 10"/>
          <p:cNvSpPr/>
          <p:nvPr/>
        </p:nvSpPr>
        <p:spPr>
          <a:xfrm>
            <a:off x="2362200" y="989380"/>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B1</a:t>
            </a:r>
            <a:endParaRPr lang="en-US" sz="1400" dirty="0">
              <a:solidFill>
                <a:schemeClr val="tx1"/>
              </a:solidFill>
            </a:endParaRPr>
          </a:p>
        </p:txBody>
      </p:sp>
      <p:sp>
        <p:nvSpPr>
          <p:cNvPr id="12" name="Oval 11"/>
          <p:cNvSpPr/>
          <p:nvPr/>
        </p:nvSpPr>
        <p:spPr>
          <a:xfrm>
            <a:off x="3429000" y="989380"/>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A2</a:t>
            </a:r>
            <a:endParaRPr lang="en-US" sz="1400" dirty="0">
              <a:solidFill>
                <a:schemeClr val="tx1"/>
              </a:solidFill>
            </a:endParaRPr>
          </a:p>
        </p:txBody>
      </p:sp>
      <p:sp>
        <p:nvSpPr>
          <p:cNvPr id="13" name="Oval 12"/>
          <p:cNvSpPr/>
          <p:nvPr/>
        </p:nvSpPr>
        <p:spPr>
          <a:xfrm>
            <a:off x="4495800" y="989380"/>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A3</a:t>
            </a:r>
            <a:endParaRPr lang="en-US" sz="1400" dirty="0">
              <a:solidFill>
                <a:schemeClr val="tx1"/>
              </a:solidFill>
            </a:endParaRPr>
          </a:p>
        </p:txBody>
      </p:sp>
      <p:sp>
        <p:nvSpPr>
          <p:cNvPr id="14" name="Oval 13"/>
          <p:cNvSpPr/>
          <p:nvPr/>
        </p:nvSpPr>
        <p:spPr>
          <a:xfrm>
            <a:off x="5562600" y="989380"/>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B2</a:t>
            </a:r>
            <a:endParaRPr lang="en-US" sz="1400" dirty="0">
              <a:solidFill>
                <a:schemeClr val="tx1"/>
              </a:solidFill>
            </a:endParaRPr>
          </a:p>
        </p:txBody>
      </p:sp>
      <p:sp>
        <p:nvSpPr>
          <p:cNvPr id="15" name="Oval 14"/>
          <p:cNvSpPr/>
          <p:nvPr/>
        </p:nvSpPr>
        <p:spPr>
          <a:xfrm>
            <a:off x="6705600" y="989380"/>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C</a:t>
            </a:r>
            <a:endParaRPr lang="en-US" sz="1400" dirty="0">
              <a:solidFill>
                <a:schemeClr val="tx1"/>
              </a:solidFill>
            </a:endParaRPr>
          </a:p>
        </p:txBody>
      </p:sp>
      <p:cxnSp>
        <p:nvCxnSpPr>
          <p:cNvPr id="17" name="Straight Arrow Connector 16"/>
          <p:cNvCxnSpPr>
            <a:stCxn id="3" idx="6"/>
            <a:endCxn id="11" idx="2"/>
          </p:cNvCxnSpPr>
          <p:nvPr/>
        </p:nvCxnSpPr>
        <p:spPr>
          <a:xfrm>
            <a:off x="1600200" y="1116380"/>
            <a:ext cx="762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6"/>
            <a:endCxn id="12" idx="2"/>
          </p:cNvCxnSpPr>
          <p:nvPr/>
        </p:nvCxnSpPr>
        <p:spPr>
          <a:xfrm>
            <a:off x="2667000" y="1116380"/>
            <a:ext cx="762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2" idx="6"/>
            <a:endCxn id="13" idx="2"/>
          </p:cNvCxnSpPr>
          <p:nvPr/>
        </p:nvCxnSpPr>
        <p:spPr>
          <a:xfrm>
            <a:off x="3733800" y="1116380"/>
            <a:ext cx="762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3" idx="6"/>
            <a:endCxn id="14" idx="2"/>
          </p:cNvCxnSpPr>
          <p:nvPr/>
        </p:nvCxnSpPr>
        <p:spPr>
          <a:xfrm>
            <a:off x="4800600" y="1116380"/>
            <a:ext cx="762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6"/>
            <a:endCxn id="15" idx="2"/>
          </p:cNvCxnSpPr>
          <p:nvPr/>
        </p:nvCxnSpPr>
        <p:spPr>
          <a:xfrm>
            <a:off x="5867400" y="1116380"/>
            <a:ext cx="838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3" idx="2"/>
          </p:cNvCxnSpPr>
          <p:nvPr/>
        </p:nvCxnSpPr>
        <p:spPr>
          <a:xfrm flipV="1">
            <a:off x="533400" y="1116380"/>
            <a:ext cx="762000" cy="379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5" idx="6"/>
          </p:cNvCxnSpPr>
          <p:nvPr/>
        </p:nvCxnSpPr>
        <p:spPr>
          <a:xfrm>
            <a:off x="7010400" y="111638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1030"/>
          <p:cNvSpPr txBox="1">
            <a:spLocks noChangeArrowheads="1"/>
          </p:cNvSpPr>
          <p:nvPr/>
        </p:nvSpPr>
        <p:spPr>
          <a:xfrm>
            <a:off x="228600" y="2238445"/>
            <a:ext cx="8721725" cy="4124206"/>
          </a:xfrm>
          <a:prstGeom prst="rect">
            <a:avLst/>
          </a:prstGeom>
          <a:solidFill>
            <a:schemeClr val="bg1"/>
          </a:solidFill>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0"/>
              </a:spcBef>
              <a:spcAft>
                <a:spcPts val="0"/>
              </a:spcAft>
              <a:defRPr/>
            </a:pPr>
            <a:r>
              <a:rPr lang="en-US" sz="1800" b="0" dirty="0" smtClean="0"/>
              <a:t>Features implemented in commits intermingled on ‘master’ branch</a:t>
            </a:r>
          </a:p>
          <a:p>
            <a:pPr lvl="1" fontAlgn="auto">
              <a:lnSpc>
                <a:spcPct val="100000"/>
              </a:lnSpc>
              <a:spcBef>
                <a:spcPts val="0"/>
              </a:spcBef>
              <a:spcAft>
                <a:spcPts val="0"/>
              </a:spcAft>
              <a:defRPr/>
            </a:pPr>
            <a:r>
              <a:rPr lang="en-US" sz="1600" b="0" dirty="0" smtClean="0"/>
              <a:t>Feature “A”: Commits “A1”, “A2”, “A3”</a:t>
            </a:r>
          </a:p>
          <a:p>
            <a:pPr lvl="1" fontAlgn="auto">
              <a:lnSpc>
                <a:spcPct val="100000"/>
              </a:lnSpc>
              <a:spcBef>
                <a:spcPts val="0"/>
              </a:spcBef>
              <a:spcAft>
                <a:spcPts val="0"/>
              </a:spcAft>
              <a:defRPr/>
            </a:pPr>
            <a:r>
              <a:rPr lang="en-US" sz="1600" b="0" dirty="0" smtClean="0"/>
              <a:t>Feature “B”: Commits “B1”, “B2”</a:t>
            </a:r>
          </a:p>
          <a:p>
            <a:pPr lvl="1" fontAlgn="auto">
              <a:lnSpc>
                <a:spcPct val="100000"/>
              </a:lnSpc>
              <a:spcBef>
                <a:spcPts val="0"/>
              </a:spcBef>
              <a:spcAft>
                <a:spcPts val="0"/>
              </a:spcAft>
              <a:defRPr/>
            </a:pPr>
            <a:r>
              <a:rPr lang="en-US" sz="1600" b="0" dirty="0" smtClean="0"/>
              <a:t>Feature “C”: Commit “C”</a:t>
            </a:r>
            <a:endParaRPr lang="en-US" sz="1800" b="0" dirty="0" smtClean="0"/>
          </a:p>
          <a:p>
            <a:pPr fontAlgn="auto">
              <a:lnSpc>
                <a:spcPct val="100000"/>
              </a:lnSpc>
              <a:spcBef>
                <a:spcPts val="0"/>
              </a:spcBef>
              <a:spcAft>
                <a:spcPts val="0"/>
              </a:spcAft>
              <a:defRPr/>
            </a:pPr>
            <a:r>
              <a:rPr lang="en-US" sz="1800" dirty="0" smtClean="0"/>
              <a:t>Pros and Cons </a:t>
            </a:r>
            <a:r>
              <a:rPr lang="en-US" sz="1800" b="0" dirty="0"/>
              <a:t>(w.r.t. </a:t>
            </a:r>
            <a:r>
              <a:rPr lang="en-US" sz="1800" b="0" dirty="0" smtClean="0"/>
              <a:t>other more sophisticated workflows):</a:t>
            </a:r>
          </a:p>
          <a:p>
            <a:pPr lvl="1" fontAlgn="auto">
              <a:lnSpc>
                <a:spcPct val="100000"/>
              </a:lnSpc>
              <a:spcBef>
                <a:spcPts val="0"/>
              </a:spcBef>
              <a:spcAft>
                <a:spcPts val="0"/>
              </a:spcAft>
              <a:defRPr/>
            </a:pPr>
            <a:r>
              <a:rPr lang="en-US" sz="1600" dirty="0"/>
              <a:t>Pro</a:t>
            </a:r>
            <a:r>
              <a:rPr lang="en-US" sz="1600" b="0" dirty="0"/>
              <a:t>: Simplest workflow with fewest </a:t>
            </a:r>
            <a:r>
              <a:rPr lang="en-US" sz="1600" b="0" dirty="0" err="1"/>
              <a:t>git</a:t>
            </a:r>
            <a:r>
              <a:rPr lang="en-US" sz="1600" b="0" dirty="0"/>
              <a:t> commands, no distributed VC concepts </a:t>
            </a:r>
            <a:r>
              <a:rPr lang="en-US" sz="1600" b="0" dirty="0" smtClean="0"/>
              <a:t>(i.e. SVN-like)</a:t>
            </a:r>
          </a:p>
          <a:p>
            <a:pPr lvl="1" fontAlgn="auto">
              <a:lnSpc>
                <a:spcPct val="100000"/>
              </a:lnSpc>
              <a:spcBef>
                <a:spcPts val="0"/>
              </a:spcBef>
              <a:spcAft>
                <a:spcPts val="0"/>
              </a:spcAft>
              <a:defRPr/>
            </a:pPr>
            <a:r>
              <a:rPr lang="en-US" sz="1600" dirty="0" smtClean="0"/>
              <a:t>Pro</a:t>
            </a:r>
            <a:r>
              <a:rPr lang="en-US" sz="1600" b="0" dirty="0" smtClean="0"/>
              <a:t>: Requires least knowledge of </a:t>
            </a:r>
            <a:r>
              <a:rPr lang="en-US" sz="1600" b="0" dirty="0" err="1" smtClean="0"/>
              <a:t>git</a:t>
            </a:r>
            <a:r>
              <a:rPr lang="en-US" sz="1600" b="0" dirty="0" smtClean="0"/>
              <a:t> </a:t>
            </a:r>
            <a:endParaRPr lang="en-US" sz="1600" b="0" dirty="0"/>
          </a:p>
          <a:p>
            <a:pPr lvl="1" fontAlgn="auto">
              <a:lnSpc>
                <a:spcPct val="100000"/>
              </a:lnSpc>
              <a:spcBef>
                <a:spcPts val="0"/>
              </a:spcBef>
              <a:spcAft>
                <a:spcPts val="0"/>
              </a:spcAft>
              <a:defRPr/>
            </a:pPr>
            <a:r>
              <a:rPr lang="en-US" sz="1600" dirty="0"/>
              <a:t>Pro</a:t>
            </a:r>
            <a:r>
              <a:rPr lang="en-US" sz="1600" b="0" dirty="0"/>
              <a:t>: Minimizes merge conflicts (frequent pushes to and pulls from ‘master’)</a:t>
            </a:r>
          </a:p>
          <a:p>
            <a:pPr lvl="1" fontAlgn="auto">
              <a:lnSpc>
                <a:spcPct val="100000"/>
              </a:lnSpc>
              <a:spcBef>
                <a:spcPts val="0"/>
              </a:spcBef>
              <a:spcAft>
                <a:spcPts val="0"/>
              </a:spcAft>
              <a:defRPr/>
            </a:pPr>
            <a:r>
              <a:rPr lang="en-US" sz="1600" dirty="0"/>
              <a:t>Con</a:t>
            </a:r>
            <a:r>
              <a:rPr lang="en-US" sz="1600" b="0" dirty="0"/>
              <a:t>: Difficult to perform pre-merge code reviews</a:t>
            </a:r>
          </a:p>
          <a:p>
            <a:pPr lvl="1" fontAlgn="auto">
              <a:lnSpc>
                <a:spcPct val="100000"/>
              </a:lnSpc>
              <a:spcBef>
                <a:spcPts val="0"/>
              </a:spcBef>
              <a:spcAft>
                <a:spcPts val="0"/>
              </a:spcAft>
              <a:defRPr/>
            </a:pPr>
            <a:r>
              <a:rPr lang="en-US" sz="1600" dirty="0"/>
              <a:t>Con</a:t>
            </a:r>
            <a:r>
              <a:rPr lang="en-US" sz="1600" b="0" dirty="0"/>
              <a:t>: Difficult to collaborate with other developers with partial changes (can’t push broken code to ‘master’ to share with </a:t>
            </a:r>
            <a:r>
              <a:rPr lang="en-US" sz="1600" b="0" dirty="0" smtClean="0"/>
              <a:t>others)</a:t>
            </a:r>
          </a:p>
          <a:p>
            <a:pPr lvl="1" fontAlgn="auto">
              <a:lnSpc>
                <a:spcPct val="100000"/>
              </a:lnSpc>
              <a:spcBef>
                <a:spcPts val="0"/>
              </a:spcBef>
              <a:spcAft>
                <a:spcPts val="0"/>
              </a:spcAft>
              <a:defRPr/>
            </a:pPr>
            <a:r>
              <a:rPr lang="en-US" sz="1600" dirty="0" smtClean="0"/>
              <a:t>Con</a:t>
            </a:r>
            <a:r>
              <a:rPr lang="en-US" sz="1600" b="0" dirty="0" smtClean="0"/>
              <a:t>: Difficult to back out bad feature sets</a:t>
            </a:r>
          </a:p>
          <a:p>
            <a:pPr lvl="1" fontAlgn="auto">
              <a:lnSpc>
                <a:spcPct val="100000"/>
              </a:lnSpc>
              <a:spcBef>
                <a:spcPts val="0"/>
              </a:spcBef>
              <a:spcAft>
                <a:spcPts val="0"/>
              </a:spcAft>
              <a:defRPr/>
            </a:pPr>
            <a:r>
              <a:rPr lang="en-US" sz="1600" dirty="0" smtClean="0"/>
              <a:t>Con</a:t>
            </a:r>
            <a:r>
              <a:rPr lang="en-US" sz="1600" b="0" dirty="0" smtClean="0"/>
              <a:t>: Difficult to maintain 100% passing tests for all Nightly Builds</a:t>
            </a:r>
          </a:p>
          <a:p>
            <a:pPr fontAlgn="auto">
              <a:lnSpc>
                <a:spcPct val="100000"/>
              </a:lnSpc>
              <a:spcBef>
                <a:spcPts val="0"/>
              </a:spcBef>
              <a:spcAft>
                <a:spcPts val="0"/>
              </a:spcAft>
              <a:defRPr/>
            </a:pPr>
            <a:r>
              <a:rPr lang="en-US" sz="1800" dirty="0"/>
              <a:t>Example project</a:t>
            </a:r>
            <a:r>
              <a:rPr lang="en-US" sz="1800" b="0" dirty="0"/>
              <a:t>: New research project</a:t>
            </a:r>
          </a:p>
          <a:p>
            <a:pPr lvl="1" fontAlgn="auto">
              <a:lnSpc>
                <a:spcPct val="100000"/>
              </a:lnSpc>
              <a:spcBef>
                <a:spcPts val="0"/>
              </a:spcBef>
              <a:spcAft>
                <a:spcPts val="0"/>
              </a:spcAft>
              <a:defRPr/>
            </a:pPr>
            <a:r>
              <a:rPr lang="en-US" sz="1600" b="0" dirty="0"/>
              <a:t>Small number of closely collaborating developers</a:t>
            </a:r>
          </a:p>
          <a:p>
            <a:pPr lvl="1" fontAlgn="auto">
              <a:lnSpc>
                <a:spcPct val="100000"/>
              </a:lnSpc>
              <a:spcBef>
                <a:spcPts val="0"/>
              </a:spcBef>
              <a:spcAft>
                <a:spcPts val="0"/>
              </a:spcAft>
              <a:defRPr/>
            </a:pPr>
            <a:r>
              <a:rPr lang="en-US" sz="1600" b="0" dirty="0"/>
              <a:t>No real users (e.g. no need to support releases</a:t>
            </a:r>
            <a:r>
              <a:rPr lang="en-US" sz="1600" b="0" dirty="0" smtClean="0"/>
              <a:t>)</a:t>
            </a:r>
            <a:endParaRPr lang="en-US" sz="2000" dirty="0"/>
          </a:p>
        </p:txBody>
      </p:sp>
      <p:sp>
        <p:nvSpPr>
          <p:cNvPr id="39" name="Rounded Rectangle 38"/>
          <p:cNvSpPr/>
          <p:nvPr/>
        </p:nvSpPr>
        <p:spPr>
          <a:xfrm>
            <a:off x="7765715" y="548625"/>
            <a:ext cx="762000" cy="284202"/>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master</a:t>
            </a:r>
            <a:endParaRPr lang="en-US" sz="1400" dirty="0">
              <a:solidFill>
                <a:schemeClr val="tx1"/>
              </a:solidFill>
            </a:endParaRPr>
          </a:p>
        </p:txBody>
      </p:sp>
      <p:cxnSp>
        <p:nvCxnSpPr>
          <p:cNvPr id="40" name="Straight Arrow Connector 39"/>
          <p:cNvCxnSpPr>
            <a:stCxn id="39" idx="2"/>
            <a:endCxn id="82" idx="0"/>
          </p:cNvCxnSpPr>
          <p:nvPr/>
        </p:nvCxnSpPr>
        <p:spPr>
          <a:xfrm flipH="1">
            <a:off x="8142445" y="832827"/>
            <a:ext cx="4270" cy="176658"/>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74" name="Group 73"/>
          <p:cNvGrpSpPr/>
          <p:nvPr/>
        </p:nvGrpSpPr>
        <p:grpSpPr>
          <a:xfrm>
            <a:off x="117020" y="1508750"/>
            <a:ext cx="1579563" cy="691290"/>
            <a:chOff x="688137" y="1815990"/>
            <a:chExt cx="1579563" cy="691290"/>
          </a:xfrm>
        </p:grpSpPr>
        <p:sp>
          <p:nvSpPr>
            <p:cNvPr id="43" name="Rectangle 4"/>
            <p:cNvSpPr>
              <a:spLocks noChangeArrowheads="1"/>
            </p:cNvSpPr>
            <p:nvPr/>
          </p:nvSpPr>
          <p:spPr bwMode="auto">
            <a:xfrm>
              <a:off x="688137" y="2261059"/>
              <a:ext cx="15795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sz="1000" smtClean="0"/>
                <a:t>Dev 1</a:t>
              </a:r>
              <a:endParaRPr lang="en-US" altLang="en-US" sz="1000" dirty="0"/>
            </a:p>
          </p:txBody>
        </p:sp>
        <p:grpSp>
          <p:nvGrpSpPr>
            <p:cNvPr id="44" name="Group 43"/>
            <p:cNvGrpSpPr/>
            <p:nvPr/>
          </p:nvGrpSpPr>
          <p:grpSpPr>
            <a:xfrm>
              <a:off x="1292810" y="1815990"/>
              <a:ext cx="344198" cy="451620"/>
              <a:chOff x="7272300" y="5228122"/>
              <a:chExt cx="602530" cy="790575"/>
            </a:xfrm>
          </p:grpSpPr>
          <p:grpSp>
            <p:nvGrpSpPr>
              <p:cNvPr id="45" name="Group 6"/>
              <p:cNvGrpSpPr>
                <a:grpSpLocks/>
              </p:cNvGrpSpPr>
              <p:nvPr/>
            </p:nvGrpSpPr>
            <p:grpSpPr bwMode="auto">
              <a:xfrm>
                <a:off x="7373970" y="5228122"/>
                <a:ext cx="357187" cy="790575"/>
                <a:chOff x="4211" y="781"/>
                <a:chExt cx="338" cy="774"/>
              </a:xfrm>
            </p:grpSpPr>
            <p:sp>
              <p:nvSpPr>
                <p:cNvPr id="47" name="Oval 7"/>
                <p:cNvSpPr>
                  <a:spLocks noChangeArrowheads="1"/>
                </p:cNvSpPr>
                <p:nvPr/>
              </p:nvSpPr>
              <p:spPr bwMode="auto">
                <a:xfrm>
                  <a:off x="4259" y="781"/>
                  <a:ext cx="242" cy="24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48" name="Line 8"/>
                <p:cNvSpPr>
                  <a:spLocks noChangeShapeType="1"/>
                </p:cNvSpPr>
                <p:nvPr/>
              </p:nvSpPr>
              <p:spPr bwMode="auto">
                <a:xfrm>
                  <a:off x="4380" y="1023"/>
                  <a:ext cx="0" cy="4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9"/>
                <p:cNvSpPr>
                  <a:spLocks noChangeShapeType="1"/>
                </p:cNvSpPr>
                <p:nvPr/>
              </p:nvSpPr>
              <p:spPr bwMode="auto">
                <a:xfrm>
                  <a:off x="4211" y="1168"/>
                  <a:ext cx="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10"/>
                <p:cNvSpPr>
                  <a:spLocks noChangeShapeType="1"/>
                </p:cNvSpPr>
                <p:nvPr/>
              </p:nvSpPr>
              <p:spPr bwMode="auto">
                <a:xfrm flipH="1">
                  <a:off x="4259"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Line 11"/>
                <p:cNvSpPr>
                  <a:spLocks noChangeShapeType="1"/>
                </p:cNvSpPr>
                <p:nvPr/>
              </p:nvSpPr>
              <p:spPr bwMode="auto">
                <a:xfrm>
                  <a:off x="4380"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6" name="Rectangle 45"/>
              <p:cNvSpPr/>
              <p:nvPr/>
            </p:nvSpPr>
            <p:spPr>
              <a:xfrm>
                <a:off x="7272300" y="5553236"/>
                <a:ext cx="602530" cy="1319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5" name="Group 74"/>
          <p:cNvGrpSpPr/>
          <p:nvPr/>
        </p:nvGrpSpPr>
        <p:grpSpPr>
          <a:xfrm>
            <a:off x="6871342" y="1516438"/>
            <a:ext cx="1579563" cy="737798"/>
            <a:chOff x="6871342" y="1823678"/>
            <a:chExt cx="1579563" cy="737798"/>
          </a:xfrm>
        </p:grpSpPr>
        <p:sp>
          <p:nvSpPr>
            <p:cNvPr id="52" name="Rectangle 4"/>
            <p:cNvSpPr>
              <a:spLocks noChangeArrowheads="1"/>
            </p:cNvSpPr>
            <p:nvPr/>
          </p:nvSpPr>
          <p:spPr bwMode="auto">
            <a:xfrm>
              <a:off x="6871342" y="2315255"/>
              <a:ext cx="15795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sz="1000" dirty="0" smtClean="0"/>
                <a:t>Dev 2</a:t>
              </a:r>
              <a:endParaRPr lang="en-US" altLang="en-US" sz="1000" dirty="0"/>
            </a:p>
          </p:txBody>
        </p:sp>
        <p:grpSp>
          <p:nvGrpSpPr>
            <p:cNvPr id="53" name="Group 52"/>
            <p:cNvGrpSpPr/>
            <p:nvPr/>
          </p:nvGrpSpPr>
          <p:grpSpPr>
            <a:xfrm>
              <a:off x="7476015" y="1823678"/>
              <a:ext cx="344198" cy="451620"/>
              <a:chOff x="7272300" y="5228122"/>
              <a:chExt cx="602530" cy="790575"/>
            </a:xfrm>
          </p:grpSpPr>
          <p:grpSp>
            <p:nvGrpSpPr>
              <p:cNvPr id="54" name="Group 6"/>
              <p:cNvGrpSpPr>
                <a:grpSpLocks/>
              </p:cNvGrpSpPr>
              <p:nvPr/>
            </p:nvGrpSpPr>
            <p:grpSpPr bwMode="auto">
              <a:xfrm>
                <a:off x="7373970" y="5228122"/>
                <a:ext cx="357187" cy="790575"/>
                <a:chOff x="4211" y="781"/>
                <a:chExt cx="338" cy="774"/>
              </a:xfrm>
            </p:grpSpPr>
            <p:sp>
              <p:nvSpPr>
                <p:cNvPr id="56" name="Oval 7"/>
                <p:cNvSpPr>
                  <a:spLocks noChangeArrowheads="1"/>
                </p:cNvSpPr>
                <p:nvPr/>
              </p:nvSpPr>
              <p:spPr bwMode="auto">
                <a:xfrm>
                  <a:off x="4259" y="781"/>
                  <a:ext cx="242" cy="24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57" name="Line 8"/>
                <p:cNvSpPr>
                  <a:spLocks noChangeShapeType="1"/>
                </p:cNvSpPr>
                <p:nvPr/>
              </p:nvSpPr>
              <p:spPr bwMode="auto">
                <a:xfrm>
                  <a:off x="4380" y="1023"/>
                  <a:ext cx="0" cy="4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 name="Line 9"/>
                <p:cNvSpPr>
                  <a:spLocks noChangeShapeType="1"/>
                </p:cNvSpPr>
                <p:nvPr/>
              </p:nvSpPr>
              <p:spPr bwMode="auto">
                <a:xfrm>
                  <a:off x="4211" y="1168"/>
                  <a:ext cx="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 name="Line 10"/>
                <p:cNvSpPr>
                  <a:spLocks noChangeShapeType="1"/>
                </p:cNvSpPr>
                <p:nvPr/>
              </p:nvSpPr>
              <p:spPr bwMode="auto">
                <a:xfrm flipH="1">
                  <a:off x="4259"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 name="Line 11"/>
                <p:cNvSpPr>
                  <a:spLocks noChangeShapeType="1"/>
                </p:cNvSpPr>
                <p:nvPr/>
              </p:nvSpPr>
              <p:spPr bwMode="auto">
                <a:xfrm>
                  <a:off x="4380"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5" name="Rectangle 54"/>
              <p:cNvSpPr/>
              <p:nvPr/>
            </p:nvSpPr>
            <p:spPr>
              <a:xfrm>
                <a:off x="7272300" y="5553236"/>
                <a:ext cx="602530" cy="1319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62" name="Straight Arrow Connector 61"/>
          <p:cNvCxnSpPr>
            <a:stCxn id="55" idx="1"/>
            <a:endCxn id="14" idx="4"/>
          </p:cNvCxnSpPr>
          <p:nvPr/>
        </p:nvCxnSpPr>
        <p:spPr>
          <a:xfrm flipH="1" flipV="1">
            <a:off x="5715000" y="1243380"/>
            <a:ext cx="1761015" cy="496475"/>
          </a:xfrm>
          <a:prstGeom prst="straightConnector1">
            <a:avLst/>
          </a:prstGeom>
          <a:ln>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5" idx="1"/>
            <a:endCxn id="11" idx="5"/>
          </p:cNvCxnSpPr>
          <p:nvPr/>
        </p:nvCxnSpPr>
        <p:spPr>
          <a:xfrm flipH="1" flipV="1">
            <a:off x="2622363" y="1206183"/>
            <a:ext cx="4853652" cy="533672"/>
          </a:xfrm>
          <a:prstGeom prst="straightConnector1">
            <a:avLst/>
          </a:prstGeom>
          <a:ln>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5" idx="1"/>
            <a:endCxn id="15" idx="4"/>
          </p:cNvCxnSpPr>
          <p:nvPr/>
        </p:nvCxnSpPr>
        <p:spPr>
          <a:xfrm flipH="1" flipV="1">
            <a:off x="6858000" y="1243380"/>
            <a:ext cx="618015" cy="496475"/>
          </a:xfrm>
          <a:prstGeom prst="straightConnector1">
            <a:avLst/>
          </a:prstGeom>
          <a:ln>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46" idx="3"/>
            <a:endCxn id="3" idx="3"/>
          </p:cNvCxnSpPr>
          <p:nvPr/>
        </p:nvCxnSpPr>
        <p:spPr>
          <a:xfrm flipV="1">
            <a:off x="1065891" y="1206183"/>
            <a:ext cx="274146" cy="525984"/>
          </a:xfrm>
          <a:prstGeom prst="straightConnector1">
            <a:avLst/>
          </a:prstGeom>
          <a:ln>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46" idx="3"/>
            <a:endCxn id="12" idx="4"/>
          </p:cNvCxnSpPr>
          <p:nvPr/>
        </p:nvCxnSpPr>
        <p:spPr>
          <a:xfrm flipV="1">
            <a:off x="1065891" y="1243380"/>
            <a:ext cx="2515509" cy="488787"/>
          </a:xfrm>
          <a:prstGeom prst="straightConnector1">
            <a:avLst/>
          </a:prstGeom>
          <a:ln>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46" idx="3"/>
            <a:endCxn id="13" idx="4"/>
          </p:cNvCxnSpPr>
          <p:nvPr/>
        </p:nvCxnSpPr>
        <p:spPr>
          <a:xfrm flipV="1">
            <a:off x="1065891" y="1243380"/>
            <a:ext cx="3582309" cy="488787"/>
          </a:xfrm>
          <a:prstGeom prst="straightConnector1">
            <a:avLst/>
          </a:prstGeom>
          <a:ln>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7990045" y="1009485"/>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D</a:t>
            </a:r>
            <a:endParaRPr lang="en-US" sz="1400" dirty="0">
              <a:solidFill>
                <a:schemeClr val="tx1"/>
              </a:solidFill>
            </a:endParaRPr>
          </a:p>
        </p:txBody>
      </p:sp>
    </p:spTree>
    <p:extLst>
      <p:ext uri="{BB962C8B-B14F-4D97-AF65-F5344CB8AC3E}">
        <p14:creationId xmlns:p14="http://schemas.microsoft.com/office/powerpoint/2010/main" val="1361154203"/>
      </p:ext>
    </p:extLst>
  </p:cSld>
  <p:clrMapOvr>
    <a:masterClrMapping/>
  </p:clrMapOvr>
  <mc:AlternateContent xmlns:mc="http://schemas.openxmlformats.org/markup-compatibility/2006" xmlns:p14="http://schemas.microsoft.com/office/powerpoint/2010/main">
    <mc:Choice Requires="p14">
      <p:transition spd="med" p14:dur="700" advTm="467">
        <p:fade/>
      </p:transition>
    </mc:Choice>
    <mc:Fallback xmlns="">
      <p:transition spd="med" advTm="467">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424260" y="126170"/>
            <a:ext cx="8449100" cy="381000"/>
          </a:xfrm>
        </p:spPr>
        <p:txBody>
          <a:bodyPr/>
          <a:lstStyle/>
          <a:p>
            <a:pPr algn="ctr"/>
            <a:r>
              <a:rPr lang="en-US" altLang="en-US" sz="2400" dirty="0" smtClean="0"/>
              <a:t>TriBITS Standard Testing Layers</a:t>
            </a:r>
          </a:p>
        </p:txBody>
      </p:sp>
      <p:sp>
        <p:nvSpPr>
          <p:cNvPr id="21" name="TextBox 17"/>
          <p:cNvSpPr txBox="1">
            <a:spLocks noChangeArrowheads="1"/>
          </p:cNvSpPr>
          <p:nvPr/>
        </p:nvSpPr>
        <p:spPr bwMode="auto">
          <a:xfrm>
            <a:off x="1377643" y="6099372"/>
            <a:ext cx="23184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smtClean="0"/>
              <a:t>Coverage </a:t>
            </a:r>
            <a:r>
              <a:rPr lang="en-US" altLang="en-US" sz="2000" b="1" dirty="0"/>
              <a:t>Testing</a:t>
            </a:r>
          </a:p>
        </p:txBody>
      </p:sp>
      <p:sp>
        <p:nvSpPr>
          <p:cNvPr id="23" name="Oval 4"/>
          <p:cNvSpPr>
            <a:spLocks noChangeArrowheads="1"/>
          </p:cNvSpPr>
          <p:nvPr/>
        </p:nvSpPr>
        <p:spPr bwMode="auto">
          <a:xfrm>
            <a:off x="922885" y="625435"/>
            <a:ext cx="7796855" cy="5069460"/>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24" name="TextBox 5"/>
          <p:cNvSpPr txBox="1">
            <a:spLocks noChangeArrowheads="1"/>
          </p:cNvSpPr>
          <p:nvPr/>
        </p:nvSpPr>
        <p:spPr bwMode="auto">
          <a:xfrm>
            <a:off x="2094557" y="769013"/>
            <a:ext cx="545351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400" b="1" dirty="0" smtClean="0"/>
              <a:t>Nightly Testing</a:t>
            </a:r>
            <a:endParaRPr lang="en-US" altLang="en-US" sz="2400" b="1" dirty="0"/>
          </a:p>
          <a:p>
            <a:pPr algn="ctr"/>
            <a:r>
              <a:rPr lang="en-US" altLang="en-US" dirty="0">
                <a:solidFill>
                  <a:srgbClr val="000099"/>
                </a:solidFill>
              </a:rPr>
              <a:t>Secondary </a:t>
            </a:r>
            <a:r>
              <a:rPr lang="en-US" altLang="en-US" dirty="0" smtClean="0">
                <a:solidFill>
                  <a:srgbClr val="000099"/>
                </a:solidFill>
              </a:rPr>
              <a:t>Tested (ST)</a:t>
            </a:r>
            <a:endParaRPr lang="en-US" altLang="en-US" dirty="0">
              <a:solidFill>
                <a:srgbClr val="000099"/>
              </a:solidFill>
            </a:endParaRPr>
          </a:p>
          <a:p>
            <a:pPr algn="ctr"/>
            <a:r>
              <a:rPr lang="en-US" altLang="en-US" dirty="0">
                <a:solidFill>
                  <a:srgbClr val="D30AA5"/>
                </a:solidFill>
              </a:rPr>
              <a:t>CATEGORIES [BASIC </a:t>
            </a:r>
            <a:r>
              <a:rPr lang="en-US" altLang="en-US" dirty="0" smtClean="0">
                <a:solidFill>
                  <a:srgbClr val="D30AA5"/>
                </a:solidFill>
              </a:rPr>
              <a:t>CONTINUOUS NIGHTLY</a:t>
            </a:r>
            <a:r>
              <a:rPr lang="en-US" altLang="en-US" dirty="0">
                <a:solidFill>
                  <a:srgbClr val="D30AA5"/>
                </a:solidFill>
              </a:rPr>
              <a:t>]</a:t>
            </a:r>
          </a:p>
          <a:p>
            <a:pPr algn="ctr"/>
            <a:r>
              <a:rPr lang="en-US" altLang="en-US" dirty="0"/>
              <a:t>(more platforms, more TPLs)</a:t>
            </a:r>
          </a:p>
        </p:txBody>
      </p:sp>
      <p:sp>
        <p:nvSpPr>
          <p:cNvPr id="25" name="Oval 6"/>
          <p:cNvSpPr>
            <a:spLocks noChangeArrowheads="1"/>
          </p:cNvSpPr>
          <p:nvPr/>
        </p:nvSpPr>
        <p:spPr bwMode="auto">
          <a:xfrm>
            <a:off x="1537612" y="2125376"/>
            <a:ext cx="6567401" cy="3493318"/>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26" name="TextBox 7"/>
          <p:cNvSpPr txBox="1">
            <a:spLocks noChangeArrowheads="1"/>
          </p:cNvSpPr>
          <p:nvPr/>
        </p:nvSpPr>
        <p:spPr bwMode="auto">
          <a:xfrm>
            <a:off x="2709037" y="2266808"/>
            <a:ext cx="422455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400" b="1" dirty="0" smtClean="0"/>
              <a:t>Post-Push </a:t>
            </a:r>
            <a:r>
              <a:rPr lang="en-US" altLang="en-US" sz="2400" b="1" dirty="0"/>
              <a:t>CI </a:t>
            </a:r>
            <a:r>
              <a:rPr lang="en-US" altLang="en-US" sz="2400" b="1" dirty="0" smtClean="0"/>
              <a:t>Testing</a:t>
            </a:r>
            <a:endParaRPr lang="en-US" altLang="en-US" sz="2400" b="1" dirty="0"/>
          </a:p>
          <a:p>
            <a:pPr algn="ctr"/>
            <a:r>
              <a:rPr lang="en-US" altLang="en-US" dirty="0">
                <a:solidFill>
                  <a:srgbClr val="000099"/>
                </a:solidFill>
              </a:rPr>
              <a:t>Secondary </a:t>
            </a:r>
            <a:r>
              <a:rPr lang="en-US" altLang="en-US" dirty="0" smtClean="0">
                <a:solidFill>
                  <a:srgbClr val="000099"/>
                </a:solidFill>
              </a:rPr>
              <a:t>Tested (ST</a:t>
            </a:r>
            <a:r>
              <a:rPr lang="en-US" altLang="en-US" dirty="0" smtClean="0"/>
              <a:t>)</a:t>
            </a:r>
            <a:endParaRPr lang="en-US" altLang="en-US" dirty="0"/>
          </a:p>
          <a:p>
            <a:pPr algn="ctr"/>
            <a:r>
              <a:rPr lang="en-US" altLang="en-US" dirty="0">
                <a:solidFill>
                  <a:srgbClr val="D30AA5"/>
                </a:solidFill>
              </a:rPr>
              <a:t>CATEGORIES [BASIC </a:t>
            </a:r>
            <a:r>
              <a:rPr lang="en-US" altLang="en-US" dirty="0" smtClean="0">
                <a:solidFill>
                  <a:srgbClr val="D30AA5"/>
                </a:solidFill>
              </a:rPr>
              <a:t>CONTINUOUS]</a:t>
            </a:r>
            <a:endParaRPr lang="en-US" altLang="en-US" dirty="0">
              <a:solidFill>
                <a:srgbClr val="D30AA5"/>
              </a:solidFill>
            </a:endParaRPr>
          </a:p>
          <a:p>
            <a:pPr algn="ctr"/>
            <a:r>
              <a:rPr lang="en-US" altLang="en-US" dirty="0"/>
              <a:t>(post-push </a:t>
            </a:r>
            <a:r>
              <a:rPr lang="en-US" altLang="en-US" dirty="0" err="1" smtClean="0"/>
              <a:t>CTest</a:t>
            </a:r>
            <a:r>
              <a:rPr lang="en-US" altLang="en-US" dirty="0" smtClean="0"/>
              <a:t>/CDash</a:t>
            </a:r>
            <a:r>
              <a:rPr lang="en-US" altLang="en-US" dirty="0"/>
              <a:t>, Linux/GCC)</a:t>
            </a:r>
          </a:p>
        </p:txBody>
      </p:sp>
      <p:sp>
        <p:nvSpPr>
          <p:cNvPr id="27" name="Oval 8"/>
          <p:cNvSpPr>
            <a:spLocks noChangeArrowheads="1"/>
          </p:cNvSpPr>
          <p:nvPr/>
        </p:nvSpPr>
        <p:spPr bwMode="auto">
          <a:xfrm>
            <a:off x="2555418" y="3584766"/>
            <a:ext cx="4531789" cy="1956140"/>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28" name="TextBox 9"/>
          <p:cNvSpPr txBox="1">
            <a:spLocks noChangeArrowheads="1"/>
          </p:cNvSpPr>
          <p:nvPr/>
        </p:nvSpPr>
        <p:spPr bwMode="auto">
          <a:xfrm>
            <a:off x="2977872" y="3802740"/>
            <a:ext cx="3686881"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400" b="1" dirty="0" smtClean="0"/>
              <a:t>Pre-Push CI Testing</a:t>
            </a:r>
            <a:endParaRPr lang="en-US" altLang="en-US" sz="2400" b="1" dirty="0"/>
          </a:p>
          <a:p>
            <a:pPr algn="ctr"/>
            <a:r>
              <a:rPr lang="en-US" altLang="en-US" dirty="0">
                <a:solidFill>
                  <a:srgbClr val="000099"/>
                </a:solidFill>
              </a:rPr>
              <a:t>Primary </a:t>
            </a:r>
            <a:r>
              <a:rPr lang="en-US" altLang="en-US" dirty="0" smtClean="0">
                <a:solidFill>
                  <a:srgbClr val="000099"/>
                </a:solidFill>
              </a:rPr>
              <a:t>Tested (PT)</a:t>
            </a:r>
            <a:endParaRPr lang="en-US" altLang="en-US" dirty="0">
              <a:solidFill>
                <a:srgbClr val="000099"/>
              </a:solidFill>
            </a:endParaRPr>
          </a:p>
          <a:p>
            <a:pPr algn="ctr"/>
            <a:r>
              <a:rPr lang="en-US" altLang="en-US" dirty="0">
                <a:solidFill>
                  <a:srgbClr val="D30AA5"/>
                </a:solidFill>
              </a:rPr>
              <a:t>CATEGORIES </a:t>
            </a:r>
            <a:r>
              <a:rPr lang="en-US" altLang="en-US" dirty="0" smtClean="0">
                <a:solidFill>
                  <a:srgbClr val="D30AA5"/>
                </a:solidFill>
              </a:rPr>
              <a:t>[BASIC]</a:t>
            </a:r>
            <a:endParaRPr lang="en-US" altLang="en-US" dirty="0">
              <a:solidFill>
                <a:srgbClr val="D30AA5"/>
              </a:solidFill>
            </a:endParaRPr>
          </a:p>
          <a:p>
            <a:pPr algn="ctr"/>
            <a:r>
              <a:rPr lang="en-US" altLang="en-US" dirty="0"/>
              <a:t>(</a:t>
            </a:r>
            <a:r>
              <a:rPr lang="en-US" altLang="en-US" dirty="0" smtClean="0"/>
              <a:t>pre-push checkin-test.py</a:t>
            </a:r>
            <a:r>
              <a:rPr lang="en-US" altLang="en-US" dirty="0"/>
              <a:t>)</a:t>
            </a:r>
          </a:p>
        </p:txBody>
      </p:sp>
      <p:sp>
        <p:nvSpPr>
          <p:cNvPr id="33" name="TextBox 14"/>
          <p:cNvSpPr txBox="1">
            <a:spLocks noChangeArrowheads="1"/>
          </p:cNvSpPr>
          <p:nvPr/>
        </p:nvSpPr>
        <p:spPr bwMode="auto">
          <a:xfrm>
            <a:off x="5084990" y="6139695"/>
            <a:ext cx="3383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smtClean="0"/>
              <a:t>Memory </a:t>
            </a:r>
            <a:r>
              <a:rPr lang="en-US" altLang="en-US" sz="2000" b="1" dirty="0"/>
              <a:t>(</a:t>
            </a:r>
            <a:r>
              <a:rPr lang="en-US" altLang="en-US" sz="2000" b="1" dirty="0" err="1"/>
              <a:t>Valgrind</a:t>
            </a:r>
            <a:r>
              <a:rPr lang="en-US" altLang="en-US" sz="2000" b="1" dirty="0"/>
              <a:t>) Testing</a:t>
            </a:r>
          </a:p>
        </p:txBody>
      </p:sp>
      <p:cxnSp>
        <p:nvCxnSpPr>
          <p:cNvPr id="34" name="Straight Arrow Connector 16"/>
          <p:cNvCxnSpPr>
            <a:cxnSpLocks noChangeShapeType="1"/>
            <a:stCxn id="33" idx="0"/>
            <a:endCxn id="23" idx="5"/>
          </p:cNvCxnSpPr>
          <p:nvPr/>
        </p:nvCxnSpPr>
        <p:spPr bwMode="auto">
          <a:xfrm flipV="1">
            <a:off x="6776543" y="4952490"/>
            <a:ext cx="801374" cy="1187205"/>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 name="Straight Arrow Connector 18"/>
          <p:cNvCxnSpPr>
            <a:cxnSpLocks noChangeShapeType="1"/>
            <a:stCxn id="21" idx="0"/>
          </p:cNvCxnSpPr>
          <p:nvPr/>
        </p:nvCxnSpPr>
        <p:spPr bwMode="auto">
          <a:xfrm flipV="1">
            <a:off x="2536871" y="5444070"/>
            <a:ext cx="422119" cy="655302"/>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6" name="Left Brace 24"/>
          <p:cNvSpPr>
            <a:spLocks/>
          </p:cNvSpPr>
          <p:nvPr/>
        </p:nvSpPr>
        <p:spPr bwMode="auto">
          <a:xfrm>
            <a:off x="654600" y="625435"/>
            <a:ext cx="268286" cy="4877371"/>
          </a:xfrm>
          <a:prstGeom prst="leftBrace">
            <a:avLst>
              <a:gd name="adj1" fmla="val 8375"/>
              <a:gd name="adj2" fmla="val 50000"/>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37" name="TextBox 25"/>
          <p:cNvSpPr txBox="1">
            <a:spLocks noChangeArrowheads="1"/>
          </p:cNvSpPr>
          <p:nvPr/>
        </p:nvSpPr>
        <p:spPr bwMode="auto">
          <a:xfrm rot="16200000">
            <a:off x="-1424368" y="2766376"/>
            <a:ext cx="36365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800" b="1" dirty="0">
                <a:solidFill>
                  <a:srgbClr val="0033CC"/>
                </a:solidFill>
              </a:rPr>
              <a:t>Correctness Testing</a:t>
            </a:r>
          </a:p>
        </p:txBody>
      </p:sp>
    </p:spTree>
    <p:extLst>
      <p:ext uri="{BB962C8B-B14F-4D97-AF65-F5344CB8AC3E}">
        <p14:creationId xmlns:p14="http://schemas.microsoft.com/office/powerpoint/2010/main" val="3486028641"/>
      </p:ext>
    </p:extLst>
  </p:cSld>
  <p:clrMapOvr>
    <a:masterClrMapping/>
  </p:clrMapOvr>
  <mc:AlternateContent xmlns:mc="http://schemas.openxmlformats.org/markup-compatibility/2006" xmlns:p14="http://schemas.microsoft.com/office/powerpoint/2010/main">
    <mc:Choice Requires="p14">
      <p:transition spd="med" p14:dur="700" advTm="75766">
        <p:fade/>
      </p:transition>
    </mc:Choice>
    <mc:Fallback xmlns="">
      <p:transition spd="med" advTm="75766">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Rectangle 171"/>
          <p:cNvSpPr/>
          <p:nvPr/>
        </p:nvSpPr>
        <p:spPr>
          <a:xfrm>
            <a:off x="4716470" y="647780"/>
            <a:ext cx="1007680" cy="400110"/>
          </a:xfrm>
          <a:prstGeom prst="rect">
            <a:avLst/>
          </a:prstGeom>
        </p:spPr>
        <p:txBody>
          <a:bodyPr wrap="square">
            <a:spAutoFit/>
          </a:bodyPr>
          <a:lstStyle/>
          <a:p>
            <a:pPr algn="ctr"/>
            <a:r>
              <a:rPr lang="en-US" altLang="en-US" sz="1000" dirty="0" smtClean="0"/>
              <a:t>(Rare) Bug fix on ‘master’</a:t>
            </a:r>
            <a:endParaRPr lang="en-US" altLang="en-US" sz="1000" dirty="0"/>
          </a:p>
        </p:txBody>
      </p:sp>
      <p:sp>
        <p:nvSpPr>
          <p:cNvPr id="85" name="Rectangle 84"/>
          <p:cNvSpPr/>
          <p:nvPr/>
        </p:nvSpPr>
        <p:spPr>
          <a:xfrm>
            <a:off x="1269170" y="2238445"/>
            <a:ext cx="737250" cy="400110"/>
          </a:xfrm>
          <a:prstGeom prst="rect">
            <a:avLst/>
          </a:prstGeom>
        </p:spPr>
        <p:txBody>
          <a:bodyPr wrap="square">
            <a:spAutoFit/>
          </a:bodyPr>
          <a:lstStyle/>
          <a:p>
            <a:pPr algn="ctr"/>
            <a:r>
              <a:rPr lang="en-US" altLang="en-US" sz="1000" dirty="0" smtClean="0">
                <a:solidFill>
                  <a:schemeClr val="accent3">
                    <a:lumMod val="50000"/>
                  </a:schemeClr>
                </a:solidFill>
              </a:rPr>
              <a:t>Passes </a:t>
            </a:r>
            <a:r>
              <a:rPr lang="en-US" altLang="en-US" sz="1000" dirty="0" err="1" smtClean="0">
                <a:solidFill>
                  <a:schemeClr val="accent3">
                    <a:lumMod val="50000"/>
                  </a:schemeClr>
                </a:solidFill>
              </a:rPr>
              <a:t>nightlies</a:t>
            </a:r>
            <a:endParaRPr lang="en-US" altLang="en-US" sz="1000" dirty="0">
              <a:solidFill>
                <a:schemeClr val="accent3">
                  <a:lumMod val="50000"/>
                </a:schemeClr>
              </a:solidFill>
            </a:endParaRPr>
          </a:p>
        </p:txBody>
      </p:sp>
      <p:sp>
        <p:nvSpPr>
          <p:cNvPr id="84" name="Rectangle 83"/>
          <p:cNvSpPr/>
          <p:nvPr/>
        </p:nvSpPr>
        <p:spPr>
          <a:xfrm>
            <a:off x="6198467" y="2206683"/>
            <a:ext cx="737250" cy="400110"/>
          </a:xfrm>
          <a:prstGeom prst="rect">
            <a:avLst/>
          </a:prstGeom>
        </p:spPr>
        <p:txBody>
          <a:bodyPr wrap="square">
            <a:spAutoFit/>
          </a:bodyPr>
          <a:lstStyle/>
          <a:p>
            <a:pPr algn="ctr"/>
            <a:r>
              <a:rPr lang="en-US" altLang="en-US" sz="1000" dirty="0" smtClean="0">
                <a:solidFill>
                  <a:schemeClr val="accent3">
                    <a:lumMod val="50000"/>
                  </a:schemeClr>
                </a:solidFill>
              </a:rPr>
              <a:t>Passes </a:t>
            </a:r>
            <a:r>
              <a:rPr lang="en-US" altLang="en-US" sz="1000" dirty="0" err="1" smtClean="0">
                <a:solidFill>
                  <a:schemeClr val="accent3">
                    <a:lumMod val="50000"/>
                  </a:schemeClr>
                </a:solidFill>
              </a:rPr>
              <a:t>nightlies</a:t>
            </a:r>
            <a:endParaRPr lang="en-US" altLang="en-US" sz="1000" dirty="0">
              <a:solidFill>
                <a:schemeClr val="accent3">
                  <a:lumMod val="50000"/>
                </a:schemeClr>
              </a:solidFill>
            </a:endParaRPr>
          </a:p>
        </p:txBody>
      </p:sp>
      <p:sp>
        <p:nvSpPr>
          <p:cNvPr id="152" name="Rectangle 151"/>
          <p:cNvSpPr/>
          <p:nvPr/>
        </p:nvSpPr>
        <p:spPr>
          <a:xfrm>
            <a:off x="2104930" y="2200040"/>
            <a:ext cx="737250" cy="400110"/>
          </a:xfrm>
          <a:prstGeom prst="rect">
            <a:avLst/>
          </a:prstGeom>
        </p:spPr>
        <p:txBody>
          <a:bodyPr wrap="square">
            <a:spAutoFit/>
          </a:bodyPr>
          <a:lstStyle/>
          <a:p>
            <a:pPr algn="ctr"/>
            <a:r>
              <a:rPr lang="en-US" altLang="en-US" sz="1000" dirty="0" smtClean="0">
                <a:solidFill>
                  <a:srgbClr val="C00000"/>
                </a:solidFill>
              </a:rPr>
              <a:t>Fails </a:t>
            </a:r>
            <a:r>
              <a:rPr lang="en-US" altLang="en-US" sz="1000" dirty="0" err="1" smtClean="0">
                <a:solidFill>
                  <a:srgbClr val="C00000"/>
                </a:solidFill>
              </a:rPr>
              <a:t>nightlies</a:t>
            </a:r>
            <a:endParaRPr lang="en-US" altLang="en-US" sz="1000" dirty="0">
              <a:solidFill>
                <a:srgbClr val="C00000"/>
              </a:solidFill>
            </a:endParaRPr>
          </a:p>
        </p:txBody>
      </p:sp>
      <p:sp>
        <p:nvSpPr>
          <p:cNvPr id="2" name="Title 1"/>
          <p:cNvSpPr>
            <a:spLocks noGrp="1"/>
          </p:cNvSpPr>
          <p:nvPr>
            <p:ph type="title"/>
          </p:nvPr>
        </p:nvSpPr>
        <p:spPr>
          <a:xfrm>
            <a:off x="111204" y="177114"/>
            <a:ext cx="8727996" cy="458587"/>
          </a:xfrm>
        </p:spPr>
        <p:txBody>
          <a:bodyPr/>
          <a:lstStyle/>
          <a:p>
            <a:r>
              <a:rPr lang="en-US" sz="2800" dirty="0"/>
              <a:t>Addition of a ‘develop’ branch</a:t>
            </a:r>
          </a:p>
        </p:txBody>
      </p:sp>
      <p:sp>
        <p:nvSpPr>
          <p:cNvPr id="5" name="Oval 4"/>
          <p:cNvSpPr/>
          <p:nvPr/>
        </p:nvSpPr>
        <p:spPr>
          <a:xfrm>
            <a:off x="1998865" y="2097386"/>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A2</a:t>
            </a:r>
            <a:endParaRPr lang="en-US" sz="1400" dirty="0">
              <a:solidFill>
                <a:schemeClr val="tx1"/>
              </a:solidFill>
            </a:endParaRPr>
          </a:p>
        </p:txBody>
      </p:sp>
      <p:sp>
        <p:nvSpPr>
          <p:cNvPr id="6" name="Oval 5"/>
          <p:cNvSpPr/>
          <p:nvPr/>
        </p:nvSpPr>
        <p:spPr>
          <a:xfrm>
            <a:off x="2803775" y="2097386"/>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B1</a:t>
            </a:r>
            <a:endParaRPr lang="en-US" sz="1400" dirty="0">
              <a:solidFill>
                <a:schemeClr val="tx1"/>
              </a:solidFill>
            </a:endParaRPr>
          </a:p>
        </p:txBody>
      </p:sp>
      <p:sp>
        <p:nvSpPr>
          <p:cNvPr id="8" name="Oval 7"/>
          <p:cNvSpPr/>
          <p:nvPr/>
        </p:nvSpPr>
        <p:spPr>
          <a:xfrm>
            <a:off x="6966880" y="2097386"/>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C</a:t>
            </a:r>
            <a:endParaRPr lang="en-US" sz="1400" dirty="0">
              <a:solidFill>
                <a:schemeClr val="tx1"/>
              </a:solidFill>
            </a:endParaRPr>
          </a:p>
        </p:txBody>
      </p:sp>
      <p:cxnSp>
        <p:nvCxnSpPr>
          <p:cNvPr id="9" name="Straight Arrow Connector 8"/>
          <p:cNvCxnSpPr>
            <a:stCxn id="173" idx="6"/>
            <a:endCxn id="7" idx="2"/>
          </p:cNvCxnSpPr>
          <p:nvPr/>
        </p:nvCxnSpPr>
        <p:spPr>
          <a:xfrm>
            <a:off x="5493720" y="2224386"/>
            <a:ext cx="50479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3" idx="6"/>
            <a:endCxn id="5" idx="2"/>
          </p:cNvCxnSpPr>
          <p:nvPr/>
        </p:nvCxnSpPr>
        <p:spPr>
          <a:xfrm>
            <a:off x="1420350" y="2224386"/>
            <a:ext cx="57851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6"/>
            <a:endCxn id="6" idx="2"/>
          </p:cNvCxnSpPr>
          <p:nvPr/>
        </p:nvCxnSpPr>
        <p:spPr>
          <a:xfrm>
            <a:off x="2303665" y="2224386"/>
            <a:ext cx="50011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6"/>
            <a:endCxn id="164" idx="2"/>
          </p:cNvCxnSpPr>
          <p:nvPr/>
        </p:nvCxnSpPr>
        <p:spPr>
          <a:xfrm>
            <a:off x="3108575" y="2224386"/>
            <a:ext cx="92575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6"/>
            <a:endCxn id="8" idx="2"/>
          </p:cNvCxnSpPr>
          <p:nvPr/>
        </p:nvCxnSpPr>
        <p:spPr>
          <a:xfrm>
            <a:off x="6303312" y="2224386"/>
            <a:ext cx="66356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3" idx="2"/>
          </p:cNvCxnSpPr>
          <p:nvPr/>
        </p:nvCxnSpPr>
        <p:spPr>
          <a:xfrm>
            <a:off x="533400" y="2224386"/>
            <a:ext cx="58215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6"/>
            <a:endCxn id="44" idx="2"/>
          </p:cNvCxnSpPr>
          <p:nvPr/>
        </p:nvCxnSpPr>
        <p:spPr>
          <a:xfrm>
            <a:off x="7271680" y="2224386"/>
            <a:ext cx="71836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7882385" y="1585560"/>
            <a:ext cx="914165" cy="284202"/>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develop</a:t>
            </a:r>
            <a:endParaRPr lang="en-US" sz="1400" dirty="0">
              <a:solidFill>
                <a:schemeClr val="tx1"/>
              </a:solidFill>
            </a:endParaRPr>
          </a:p>
        </p:txBody>
      </p:sp>
      <p:cxnSp>
        <p:nvCxnSpPr>
          <p:cNvPr id="17" name="Straight Arrow Connector 16"/>
          <p:cNvCxnSpPr>
            <a:stCxn id="16" idx="2"/>
            <a:endCxn id="44" idx="0"/>
          </p:cNvCxnSpPr>
          <p:nvPr/>
        </p:nvCxnSpPr>
        <p:spPr>
          <a:xfrm flipH="1">
            <a:off x="8142445" y="1869762"/>
            <a:ext cx="197023" cy="227624"/>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7990045" y="2097386"/>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D</a:t>
            </a:r>
            <a:endParaRPr lang="en-US" sz="1400" dirty="0">
              <a:solidFill>
                <a:schemeClr val="tx1"/>
              </a:solidFill>
            </a:endParaRPr>
          </a:p>
        </p:txBody>
      </p:sp>
      <p:grpSp>
        <p:nvGrpSpPr>
          <p:cNvPr id="55" name="Group 54"/>
          <p:cNvGrpSpPr/>
          <p:nvPr/>
        </p:nvGrpSpPr>
        <p:grpSpPr>
          <a:xfrm>
            <a:off x="6146605" y="318195"/>
            <a:ext cx="1579563" cy="691290"/>
            <a:chOff x="688137" y="1815990"/>
            <a:chExt cx="1579563" cy="691290"/>
          </a:xfrm>
        </p:grpSpPr>
        <p:sp>
          <p:nvSpPr>
            <p:cNvPr id="56" name="Rectangle 4"/>
            <p:cNvSpPr>
              <a:spLocks noChangeArrowheads="1"/>
            </p:cNvSpPr>
            <p:nvPr/>
          </p:nvSpPr>
          <p:spPr bwMode="auto">
            <a:xfrm>
              <a:off x="688137" y="2261059"/>
              <a:ext cx="15795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sz="1000" dirty="0" smtClean="0"/>
                <a:t>Users</a:t>
              </a:r>
              <a:endParaRPr lang="en-US" altLang="en-US" sz="1000" dirty="0"/>
            </a:p>
          </p:txBody>
        </p:sp>
        <p:grpSp>
          <p:nvGrpSpPr>
            <p:cNvPr id="57" name="Group 56"/>
            <p:cNvGrpSpPr/>
            <p:nvPr/>
          </p:nvGrpSpPr>
          <p:grpSpPr>
            <a:xfrm>
              <a:off x="1292810" y="1815990"/>
              <a:ext cx="344198" cy="451620"/>
              <a:chOff x="7272300" y="5228122"/>
              <a:chExt cx="602530" cy="790575"/>
            </a:xfrm>
          </p:grpSpPr>
          <p:grpSp>
            <p:nvGrpSpPr>
              <p:cNvPr id="58" name="Group 6"/>
              <p:cNvGrpSpPr>
                <a:grpSpLocks/>
              </p:cNvGrpSpPr>
              <p:nvPr/>
            </p:nvGrpSpPr>
            <p:grpSpPr bwMode="auto">
              <a:xfrm>
                <a:off x="7373970" y="5228122"/>
                <a:ext cx="357187" cy="790575"/>
                <a:chOff x="4211" y="781"/>
                <a:chExt cx="338" cy="774"/>
              </a:xfrm>
            </p:grpSpPr>
            <p:sp>
              <p:nvSpPr>
                <p:cNvPr id="60" name="Oval 7"/>
                <p:cNvSpPr>
                  <a:spLocks noChangeArrowheads="1"/>
                </p:cNvSpPr>
                <p:nvPr/>
              </p:nvSpPr>
              <p:spPr bwMode="auto">
                <a:xfrm>
                  <a:off x="4259" y="781"/>
                  <a:ext cx="242" cy="24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61" name="Line 8"/>
                <p:cNvSpPr>
                  <a:spLocks noChangeShapeType="1"/>
                </p:cNvSpPr>
                <p:nvPr/>
              </p:nvSpPr>
              <p:spPr bwMode="auto">
                <a:xfrm>
                  <a:off x="4380" y="1023"/>
                  <a:ext cx="0" cy="4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 name="Line 9"/>
                <p:cNvSpPr>
                  <a:spLocks noChangeShapeType="1"/>
                </p:cNvSpPr>
                <p:nvPr/>
              </p:nvSpPr>
              <p:spPr bwMode="auto">
                <a:xfrm>
                  <a:off x="4211" y="1168"/>
                  <a:ext cx="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 name="Line 10"/>
                <p:cNvSpPr>
                  <a:spLocks noChangeShapeType="1"/>
                </p:cNvSpPr>
                <p:nvPr/>
              </p:nvSpPr>
              <p:spPr bwMode="auto">
                <a:xfrm flipH="1">
                  <a:off x="4259"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 name="Line 11"/>
                <p:cNvSpPr>
                  <a:spLocks noChangeShapeType="1"/>
                </p:cNvSpPr>
                <p:nvPr/>
              </p:nvSpPr>
              <p:spPr bwMode="auto">
                <a:xfrm>
                  <a:off x="4380"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9" name="Rectangle 58"/>
              <p:cNvSpPr/>
              <p:nvPr/>
            </p:nvSpPr>
            <p:spPr>
              <a:xfrm>
                <a:off x="7272300" y="5553236"/>
                <a:ext cx="602530" cy="1319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5" name="Oval 64"/>
          <p:cNvSpPr/>
          <p:nvPr/>
        </p:nvSpPr>
        <p:spPr>
          <a:xfrm>
            <a:off x="1578850" y="1039051"/>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dirty="0" smtClean="0">
                <a:solidFill>
                  <a:schemeClr val="tx1"/>
                </a:solidFill>
              </a:rPr>
              <a:t>M1</a:t>
            </a:r>
            <a:endParaRPr lang="en-US" sz="1400" dirty="0">
              <a:solidFill>
                <a:schemeClr val="tx1"/>
              </a:solidFill>
            </a:endParaRPr>
          </a:p>
        </p:txBody>
      </p:sp>
      <p:cxnSp>
        <p:nvCxnSpPr>
          <p:cNvPr id="66" name="Straight Arrow Connector 65"/>
          <p:cNvCxnSpPr>
            <a:stCxn id="3" idx="0"/>
            <a:endCxn id="65" idx="4"/>
          </p:cNvCxnSpPr>
          <p:nvPr/>
        </p:nvCxnSpPr>
        <p:spPr>
          <a:xfrm flipV="1">
            <a:off x="1267950" y="1293051"/>
            <a:ext cx="463300" cy="804335"/>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126" idx="6"/>
            <a:endCxn id="171" idx="2"/>
          </p:cNvCxnSpPr>
          <p:nvPr/>
        </p:nvCxnSpPr>
        <p:spPr>
          <a:xfrm>
            <a:off x="4303165" y="1166051"/>
            <a:ext cx="75895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6338630" y="1039051"/>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dirty="0" smtClean="0">
                <a:solidFill>
                  <a:schemeClr val="tx1"/>
                </a:solidFill>
              </a:rPr>
              <a:t>M4</a:t>
            </a:r>
            <a:endParaRPr lang="en-US" sz="1400" dirty="0">
              <a:solidFill>
                <a:schemeClr val="tx1"/>
              </a:solidFill>
            </a:endParaRPr>
          </a:p>
        </p:txBody>
      </p:sp>
      <p:cxnSp>
        <p:nvCxnSpPr>
          <p:cNvPr id="86" name="Straight Arrow Connector 85"/>
          <p:cNvCxnSpPr>
            <a:stCxn id="7" idx="0"/>
            <a:endCxn id="83" idx="4"/>
          </p:cNvCxnSpPr>
          <p:nvPr/>
        </p:nvCxnSpPr>
        <p:spPr>
          <a:xfrm flipV="1">
            <a:off x="6150912" y="1293051"/>
            <a:ext cx="340118" cy="804335"/>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171" idx="6"/>
            <a:endCxn id="83" idx="2"/>
          </p:cNvCxnSpPr>
          <p:nvPr/>
        </p:nvCxnSpPr>
        <p:spPr>
          <a:xfrm>
            <a:off x="5366915" y="1166051"/>
            <a:ext cx="97171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7137580" y="2200040"/>
            <a:ext cx="737250" cy="400110"/>
          </a:xfrm>
          <a:prstGeom prst="rect">
            <a:avLst/>
          </a:prstGeom>
        </p:spPr>
        <p:txBody>
          <a:bodyPr wrap="square">
            <a:spAutoFit/>
          </a:bodyPr>
          <a:lstStyle/>
          <a:p>
            <a:pPr algn="ctr"/>
            <a:r>
              <a:rPr lang="en-US" altLang="en-US" sz="1000" dirty="0" smtClean="0">
                <a:solidFill>
                  <a:schemeClr val="accent3">
                    <a:lumMod val="50000"/>
                  </a:schemeClr>
                </a:solidFill>
              </a:rPr>
              <a:t>Passes </a:t>
            </a:r>
            <a:r>
              <a:rPr lang="en-US" altLang="en-US" sz="1000" dirty="0" err="1" smtClean="0">
                <a:solidFill>
                  <a:schemeClr val="accent3">
                    <a:lumMod val="50000"/>
                  </a:schemeClr>
                </a:solidFill>
              </a:rPr>
              <a:t>nightlies</a:t>
            </a:r>
            <a:endParaRPr lang="en-US" altLang="en-US" sz="1000" dirty="0">
              <a:solidFill>
                <a:schemeClr val="accent3">
                  <a:lumMod val="50000"/>
                </a:schemeClr>
              </a:solidFill>
            </a:endParaRPr>
          </a:p>
        </p:txBody>
      </p:sp>
      <p:cxnSp>
        <p:nvCxnSpPr>
          <p:cNvPr id="95" name="Straight Arrow Connector 94"/>
          <p:cNvCxnSpPr>
            <a:stCxn id="8" idx="7"/>
            <a:endCxn id="98" idx="3"/>
          </p:cNvCxnSpPr>
          <p:nvPr/>
        </p:nvCxnSpPr>
        <p:spPr>
          <a:xfrm flipV="1">
            <a:off x="7227043" y="1255854"/>
            <a:ext cx="813739" cy="878729"/>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7996145" y="1039051"/>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smtClean="0">
                <a:solidFill>
                  <a:schemeClr val="tx1"/>
                </a:solidFill>
              </a:rPr>
              <a:t>M5</a:t>
            </a:r>
            <a:endParaRPr lang="en-US" sz="1400" dirty="0">
              <a:solidFill>
                <a:schemeClr val="tx1"/>
              </a:solidFill>
            </a:endParaRPr>
          </a:p>
        </p:txBody>
      </p:sp>
      <p:cxnSp>
        <p:nvCxnSpPr>
          <p:cNvPr id="100" name="Straight Arrow Connector 99"/>
          <p:cNvCxnSpPr>
            <a:stCxn id="83" idx="6"/>
            <a:endCxn id="98" idx="2"/>
          </p:cNvCxnSpPr>
          <p:nvPr/>
        </p:nvCxnSpPr>
        <p:spPr>
          <a:xfrm>
            <a:off x="6643430" y="1166051"/>
            <a:ext cx="135271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7765715" y="510220"/>
            <a:ext cx="762000" cy="284202"/>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master</a:t>
            </a:r>
            <a:endParaRPr lang="en-US" sz="1400" dirty="0">
              <a:solidFill>
                <a:schemeClr val="tx1"/>
              </a:solidFill>
            </a:endParaRPr>
          </a:p>
        </p:txBody>
      </p:sp>
      <p:cxnSp>
        <p:nvCxnSpPr>
          <p:cNvPr id="104" name="Straight Arrow Connector 103"/>
          <p:cNvCxnSpPr>
            <a:stCxn id="103" idx="2"/>
            <a:endCxn id="98" idx="0"/>
          </p:cNvCxnSpPr>
          <p:nvPr/>
        </p:nvCxnSpPr>
        <p:spPr>
          <a:xfrm>
            <a:off x="8146715" y="794422"/>
            <a:ext cx="1830" cy="244629"/>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59" idx="3"/>
            <a:endCxn id="98" idx="1"/>
          </p:cNvCxnSpPr>
          <p:nvPr/>
        </p:nvCxnSpPr>
        <p:spPr>
          <a:xfrm>
            <a:off x="7095476" y="541612"/>
            <a:ext cx="945306" cy="534636"/>
          </a:xfrm>
          <a:prstGeom prst="straightConnector1">
            <a:avLst/>
          </a:prstGeom>
          <a:ln>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endCxn id="65" idx="2"/>
          </p:cNvCxnSpPr>
          <p:nvPr/>
        </p:nvCxnSpPr>
        <p:spPr>
          <a:xfrm>
            <a:off x="533400" y="1166051"/>
            <a:ext cx="104545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7" name="Rectangle 1030"/>
          <p:cNvSpPr txBox="1">
            <a:spLocks noChangeArrowheads="1"/>
          </p:cNvSpPr>
          <p:nvPr/>
        </p:nvSpPr>
        <p:spPr>
          <a:xfrm>
            <a:off x="228600" y="2654998"/>
            <a:ext cx="8721725" cy="3631763"/>
          </a:xfrm>
          <a:prstGeom prst="rect">
            <a:avLst/>
          </a:prstGeom>
          <a:noFill/>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0"/>
              </a:spcBef>
              <a:spcAft>
                <a:spcPts val="0"/>
              </a:spcAft>
              <a:defRPr/>
            </a:pPr>
            <a:r>
              <a:rPr lang="en-US" sz="1800" dirty="0" smtClean="0"/>
              <a:t>Introduce a ‘develop’ branch</a:t>
            </a:r>
            <a:r>
              <a:rPr lang="en-US" sz="1800" b="0" dirty="0" smtClean="0"/>
              <a:t>:</a:t>
            </a:r>
          </a:p>
          <a:p>
            <a:pPr lvl="1" fontAlgn="auto">
              <a:lnSpc>
                <a:spcPct val="100000"/>
              </a:lnSpc>
              <a:spcBef>
                <a:spcPts val="0"/>
              </a:spcBef>
              <a:spcAft>
                <a:spcPts val="0"/>
              </a:spcAft>
              <a:defRPr/>
            </a:pPr>
            <a:r>
              <a:rPr lang="en-US" sz="1600" b="0" dirty="0" smtClean="0"/>
              <a:t>Developers directly push to ‘develop’ branch using </a:t>
            </a:r>
            <a:r>
              <a:rPr lang="en-US" sz="1600" dirty="0" smtClean="0"/>
              <a:t>CI Build</a:t>
            </a:r>
            <a:r>
              <a:rPr lang="en-US" sz="1600" b="0" dirty="0" smtClean="0"/>
              <a:t> (i.e. simple centralized CI workflow)</a:t>
            </a:r>
          </a:p>
          <a:p>
            <a:pPr lvl="1" fontAlgn="auto">
              <a:lnSpc>
                <a:spcPct val="100000"/>
              </a:lnSpc>
              <a:spcBef>
                <a:spcPts val="0"/>
              </a:spcBef>
              <a:spcAft>
                <a:spcPts val="0"/>
              </a:spcAft>
              <a:defRPr/>
            </a:pPr>
            <a:r>
              <a:rPr lang="en-US" sz="1600" b="0" dirty="0"/>
              <a:t>Only merge from ‘develop’ </a:t>
            </a:r>
            <a:r>
              <a:rPr lang="en-US" sz="1600" b="0" dirty="0" smtClean="0"/>
              <a:t>into </a:t>
            </a:r>
            <a:r>
              <a:rPr lang="en-US" sz="1600" b="0" dirty="0"/>
              <a:t>‘master’ </a:t>
            </a:r>
            <a:r>
              <a:rPr lang="en-US" sz="1600" b="0" dirty="0" smtClean="0"/>
              <a:t>when all </a:t>
            </a:r>
            <a:r>
              <a:rPr lang="en-US" sz="1600" dirty="0"/>
              <a:t>Nightly Builds</a:t>
            </a:r>
            <a:r>
              <a:rPr lang="en-US" sz="1600" b="0" dirty="0"/>
              <a:t> </a:t>
            </a:r>
            <a:r>
              <a:rPr lang="en-US" sz="1600" b="0" dirty="0" smtClean="0"/>
              <a:t>pass (perhaps with minor bug fixes)</a:t>
            </a:r>
            <a:endParaRPr lang="en-US" sz="1400" b="0" dirty="0"/>
          </a:p>
          <a:p>
            <a:pPr lvl="1" fontAlgn="auto">
              <a:lnSpc>
                <a:spcPct val="100000"/>
              </a:lnSpc>
              <a:spcBef>
                <a:spcPts val="0"/>
              </a:spcBef>
              <a:spcAft>
                <a:spcPts val="0"/>
              </a:spcAft>
              <a:defRPr/>
            </a:pPr>
            <a:r>
              <a:rPr lang="en-US" sz="1600" b="0" dirty="0" smtClean="0"/>
              <a:t>Close users pull from more stable ‘master’ branch (</a:t>
            </a:r>
            <a:r>
              <a:rPr lang="en-US" sz="1600" b="0" dirty="0" smtClean="0">
                <a:solidFill>
                  <a:schemeClr val="accent3">
                    <a:lumMod val="50000"/>
                  </a:schemeClr>
                </a:solidFill>
              </a:rPr>
              <a:t>‘master’ is default branch when cloning a </a:t>
            </a:r>
            <a:r>
              <a:rPr lang="en-US" sz="1600" b="0" dirty="0" err="1" smtClean="0">
                <a:solidFill>
                  <a:schemeClr val="accent3">
                    <a:lumMod val="50000"/>
                  </a:schemeClr>
                </a:solidFill>
              </a:rPr>
              <a:t>git</a:t>
            </a:r>
            <a:r>
              <a:rPr lang="en-US" sz="1600" b="0" dirty="0" smtClean="0">
                <a:solidFill>
                  <a:schemeClr val="accent3">
                    <a:lumMod val="50000"/>
                  </a:schemeClr>
                </a:solidFill>
              </a:rPr>
              <a:t> repo!</a:t>
            </a:r>
            <a:r>
              <a:rPr lang="en-US" sz="1600" b="0" dirty="0" smtClean="0"/>
              <a:t>)</a:t>
            </a:r>
          </a:p>
          <a:p>
            <a:pPr lvl="1" fontAlgn="auto">
              <a:lnSpc>
                <a:spcPct val="100000"/>
              </a:lnSpc>
              <a:spcBef>
                <a:spcPts val="0"/>
              </a:spcBef>
              <a:spcAft>
                <a:spcPts val="0"/>
              </a:spcAft>
              <a:defRPr/>
            </a:pPr>
            <a:r>
              <a:rPr lang="en-US" sz="1600" b="0" dirty="0" smtClean="0"/>
              <a:t>Most testing focused on ‘develop’ branch.  (Little to no testing needed on ‘master’)</a:t>
            </a:r>
          </a:p>
          <a:p>
            <a:pPr fontAlgn="auto">
              <a:lnSpc>
                <a:spcPct val="100000"/>
              </a:lnSpc>
              <a:spcBef>
                <a:spcPts val="0"/>
              </a:spcBef>
              <a:spcAft>
                <a:spcPts val="0"/>
              </a:spcAft>
              <a:defRPr/>
            </a:pPr>
            <a:r>
              <a:rPr lang="en-US" sz="1800" dirty="0" smtClean="0"/>
              <a:t>Pros and Cons </a:t>
            </a:r>
            <a:r>
              <a:rPr lang="en-US" sz="1800" b="0" dirty="0" smtClean="0"/>
              <a:t>(</a:t>
            </a:r>
            <a:r>
              <a:rPr lang="en-US" sz="1800" b="0" dirty="0"/>
              <a:t>w.r.t. single branch workflow)</a:t>
            </a:r>
            <a:r>
              <a:rPr lang="en-US" sz="1800" dirty="0" smtClean="0"/>
              <a:t>:</a:t>
            </a:r>
          </a:p>
          <a:p>
            <a:pPr lvl="1" fontAlgn="auto">
              <a:lnSpc>
                <a:spcPct val="100000"/>
              </a:lnSpc>
              <a:spcBef>
                <a:spcPts val="0"/>
              </a:spcBef>
              <a:spcAft>
                <a:spcPts val="0"/>
              </a:spcAft>
              <a:defRPr/>
            </a:pPr>
            <a:r>
              <a:rPr lang="en-US" sz="1600" dirty="0"/>
              <a:t>Pro</a:t>
            </a:r>
            <a:r>
              <a:rPr lang="en-US" sz="1600" b="0" dirty="0"/>
              <a:t>: </a:t>
            </a:r>
            <a:r>
              <a:rPr lang="en-US" sz="1600" b="0" dirty="0" smtClean="0"/>
              <a:t>Developers still only perform simple centralized CI workflow (only on ‘develop’ not ‘master’)</a:t>
            </a:r>
            <a:endParaRPr lang="en-US" sz="1600" b="0" dirty="0"/>
          </a:p>
          <a:p>
            <a:pPr lvl="1" fontAlgn="auto">
              <a:lnSpc>
                <a:spcPct val="100000"/>
              </a:lnSpc>
              <a:spcBef>
                <a:spcPts val="0"/>
              </a:spcBef>
              <a:spcAft>
                <a:spcPts val="0"/>
              </a:spcAft>
              <a:defRPr/>
            </a:pPr>
            <a:r>
              <a:rPr lang="en-US" sz="1600" dirty="0" smtClean="0"/>
              <a:t>Pro</a:t>
            </a:r>
            <a:r>
              <a:rPr lang="en-US" sz="1600" b="0" dirty="0" smtClean="0"/>
              <a:t>: More stable ‘master’ branch seen by users</a:t>
            </a:r>
          </a:p>
          <a:p>
            <a:pPr lvl="1" fontAlgn="auto">
              <a:lnSpc>
                <a:spcPct val="100000"/>
              </a:lnSpc>
              <a:spcBef>
                <a:spcPts val="0"/>
              </a:spcBef>
              <a:spcAft>
                <a:spcPts val="0"/>
              </a:spcAft>
              <a:defRPr/>
            </a:pPr>
            <a:r>
              <a:rPr lang="en-US" sz="1600" dirty="0" smtClean="0"/>
              <a:t>Con</a:t>
            </a:r>
            <a:r>
              <a:rPr lang="en-US" sz="1600" b="0" dirty="0" smtClean="0"/>
              <a:t>: </a:t>
            </a:r>
            <a:r>
              <a:rPr lang="en-US" sz="1600" b="0" dirty="0"/>
              <a:t>Allows </a:t>
            </a:r>
            <a:r>
              <a:rPr lang="en-US" sz="1600" b="0" dirty="0" smtClean="0"/>
              <a:t>little to no </a:t>
            </a:r>
            <a:r>
              <a:rPr lang="en-US" sz="1600" b="0" dirty="0"/>
              <a:t>time for review of commits on ‘develop’ before merge to ‘master’</a:t>
            </a:r>
          </a:p>
          <a:p>
            <a:pPr lvl="1" fontAlgn="auto">
              <a:lnSpc>
                <a:spcPct val="100000"/>
              </a:lnSpc>
              <a:spcBef>
                <a:spcPts val="0"/>
              </a:spcBef>
              <a:spcAft>
                <a:spcPts val="0"/>
              </a:spcAft>
              <a:defRPr/>
            </a:pPr>
            <a:r>
              <a:rPr lang="en-US" sz="1600" dirty="0" smtClean="0"/>
              <a:t>Con</a:t>
            </a:r>
            <a:r>
              <a:rPr lang="en-US" sz="1600" b="0" dirty="0"/>
              <a:t>: </a:t>
            </a:r>
            <a:r>
              <a:rPr lang="en-US" sz="1600" b="0" dirty="0" smtClean="0"/>
              <a:t>Requires knowing how to use multiple branches and merges</a:t>
            </a:r>
          </a:p>
          <a:p>
            <a:pPr lvl="1" fontAlgn="auto">
              <a:lnSpc>
                <a:spcPct val="100000"/>
              </a:lnSpc>
              <a:spcBef>
                <a:spcPts val="0"/>
              </a:spcBef>
              <a:spcAft>
                <a:spcPts val="0"/>
              </a:spcAft>
              <a:defRPr/>
            </a:pPr>
            <a:r>
              <a:rPr lang="en-US" sz="1600" dirty="0" smtClean="0"/>
              <a:t>Con</a:t>
            </a:r>
            <a:r>
              <a:rPr lang="en-US" sz="1600" b="0" dirty="0" smtClean="0"/>
              <a:t>: Extra effort to perform merges from ‘develop’ to ‘master’ (or </a:t>
            </a:r>
            <a:r>
              <a:rPr lang="en-US" sz="1600" b="0" dirty="0" smtClean="0">
                <a:solidFill>
                  <a:schemeClr val="accent3">
                    <a:lumMod val="50000"/>
                  </a:schemeClr>
                </a:solidFill>
              </a:rPr>
              <a:t>could use </a:t>
            </a:r>
            <a:r>
              <a:rPr lang="en-US" sz="1600" b="0" dirty="0" err="1" smtClean="0">
                <a:solidFill>
                  <a:schemeClr val="accent3">
                    <a:lumMod val="50000"/>
                  </a:schemeClr>
                </a:solidFill>
              </a:rPr>
              <a:t>cron</a:t>
            </a:r>
            <a:r>
              <a:rPr lang="en-US" sz="1600" b="0" dirty="0" smtClean="0">
                <a:solidFill>
                  <a:schemeClr val="accent3">
                    <a:lumMod val="50000"/>
                  </a:schemeClr>
                </a:solidFill>
              </a:rPr>
              <a:t> job to do merges</a:t>
            </a:r>
            <a:r>
              <a:rPr lang="en-US" sz="1600" b="0" dirty="0" smtClean="0"/>
              <a:t>)</a:t>
            </a:r>
          </a:p>
          <a:p>
            <a:pPr fontAlgn="auto">
              <a:lnSpc>
                <a:spcPct val="100000"/>
              </a:lnSpc>
              <a:spcBef>
                <a:spcPts val="0"/>
              </a:spcBef>
              <a:spcAft>
                <a:spcPts val="0"/>
              </a:spcAft>
              <a:defRPr/>
            </a:pPr>
            <a:r>
              <a:rPr lang="en-US" sz="1800" dirty="0"/>
              <a:t>Example project:</a:t>
            </a:r>
            <a:r>
              <a:rPr lang="en-US" sz="1800" b="0" dirty="0"/>
              <a:t> Established research project with close users</a:t>
            </a:r>
          </a:p>
          <a:p>
            <a:pPr lvl="1" fontAlgn="auto">
              <a:lnSpc>
                <a:spcPct val="100000"/>
              </a:lnSpc>
              <a:spcBef>
                <a:spcPts val="0"/>
              </a:spcBef>
              <a:spcAft>
                <a:spcPts val="0"/>
              </a:spcAft>
              <a:defRPr/>
            </a:pPr>
            <a:r>
              <a:rPr lang="en-US" sz="1600" b="0" dirty="0"/>
              <a:t>Small number of closely collaborating developers</a:t>
            </a:r>
          </a:p>
          <a:p>
            <a:pPr lvl="1" fontAlgn="auto">
              <a:lnSpc>
                <a:spcPct val="100000"/>
              </a:lnSpc>
              <a:spcBef>
                <a:spcPts val="0"/>
              </a:spcBef>
              <a:spcAft>
                <a:spcPts val="0"/>
              </a:spcAft>
              <a:defRPr/>
            </a:pPr>
            <a:r>
              <a:rPr lang="en-US" sz="1600" b="0" dirty="0"/>
              <a:t>Few close customers that can’t handled the instability of the main </a:t>
            </a:r>
            <a:r>
              <a:rPr lang="en-US" sz="1600" b="0" dirty="0" err="1"/>
              <a:t>dev</a:t>
            </a:r>
            <a:r>
              <a:rPr lang="en-US" sz="1600" b="0" dirty="0"/>
              <a:t> </a:t>
            </a:r>
            <a:r>
              <a:rPr lang="en-US" sz="1600" b="0" dirty="0" smtClean="0"/>
              <a:t>branch</a:t>
            </a:r>
            <a:endParaRPr lang="en-US" sz="2000" b="0" dirty="0"/>
          </a:p>
        </p:txBody>
      </p:sp>
      <p:cxnSp>
        <p:nvCxnSpPr>
          <p:cNvPr id="118" name="Straight Arrow Connector 117"/>
          <p:cNvCxnSpPr>
            <a:stCxn id="22" idx="1"/>
            <a:endCxn id="44" idx="4"/>
          </p:cNvCxnSpPr>
          <p:nvPr/>
        </p:nvCxnSpPr>
        <p:spPr>
          <a:xfrm flipH="1" flipV="1">
            <a:off x="8142445" y="2351386"/>
            <a:ext cx="200161" cy="478824"/>
          </a:xfrm>
          <a:prstGeom prst="straightConnector1">
            <a:avLst/>
          </a:prstGeom>
          <a:ln>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7737933" y="2606793"/>
            <a:ext cx="1579563" cy="691290"/>
            <a:chOff x="688137" y="1815990"/>
            <a:chExt cx="1579563" cy="691290"/>
          </a:xfrm>
        </p:grpSpPr>
        <p:sp>
          <p:nvSpPr>
            <p:cNvPr id="19" name="Rectangle 4"/>
            <p:cNvSpPr>
              <a:spLocks noChangeArrowheads="1"/>
            </p:cNvSpPr>
            <p:nvPr/>
          </p:nvSpPr>
          <p:spPr bwMode="auto">
            <a:xfrm>
              <a:off x="688137" y="2261059"/>
              <a:ext cx="15795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sz="1000" dirty="0" err="1" smtClean="0"/>
                <a:t>Devs</a:t>
              </a:r>
              <a:endParaRPr lang="en-US" altLang="en-US" sz="1000" dirty="0"/>
            </a:p>
          </p:txBody>
        </p:sp>
        <p:grpSp>
          <p:nvGrpSpPr>
            <p:cNvPr id="20" name="Group 19"/>
            <p:cNvGrpSpPr/>
            <p:nvPr/>
          </p:nvGrpSpPr>
          <p:grpSpPr>
            <a:xfrm>
              <a:off x="1292810" y="1815990"/>
              <a:ext cx="344198" cy="451620"/>
              <a:chOff x="7272300" y="5228122"/>
              <a:chExt cx="602530" cy="790575"/>
            </a:xfrm>
          </p:grpSpPr>
          <p:grpSp>
            <p:nvGrpSpPr>
              <p:cNvPr id="21" name="Group 6"/>
              <p:cNvGrpSpPr>
                <a:grpSpLocks/>
              </p:cNvGrpSpPr>
              <p:nvPr/>
            </p:nvGrpSpPr>
            <p:grpSpPr bwMode="auto">
              <a:xfrm>
                <a:off x="7373970" y="5228122"/>
                <a:ext cx="357187" cy="790575"/>
                <a:chOff x="4211" y="781"/>
                <a:chExt cx="338" cy="774"/>
              </a:xfrm>
            </p:grpSpPr>
            <p:sp>
              <p:nvSpPr>
                <p:cNvPr id="23" name="Oval 7"/>
                <p:cNvSpPr>
                  <a:spLocks noChangeArrowheads="1"/>
                </p:cNvSpPr>
                <p:nvPr/>
              </p:nvSpPr>
              <p:spPr bwMode="auto">
                <a:xfrm>
                  <a:off x="4259" y="781"/>
                  <a:ext cx="242" cy="24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24" name="Line 8"/>
                <p:cNvSpPr>
                  <a:spLocks noChangeShapeType="1"/>
                </p:cNvSpPr>
                <p:nvPr/>
              </p:nvSpPr>
              <p:spPr bwMode="auto">
                <a:xfrm>
                  <a:off x="4380" y="1023"/>
                  <a:ext cx="0" cy="4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9"/>
                <p:cNvSpPr>
                  <a:spLocks noChangeShapeType="1"/>
                </p:cNvSpPr>
                <p:nvPr/>
              </p:nvSpPr>
              <p:spPr bwMode="auto">
                <a:xfrm>
                  <a:off x="4211" y="1168"/>
                  <a:ext cx="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10"/>
                <p:cNvSpPr>
                  <a:spLocks noChangeShapeType="1"/>
                </p:cNvSpPr>
                <p:nvPr/>
              </p:nvSpPr>
              <p:spPr bwMode="auto">
                <a:xfrm flipH="1">
                  <a:off x="4259"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11"/>
                <p:cNvSpPr>
                  <a:spLocks noChangeShapeType="1"/>
                </p:cNvSpPr>
                <p:nvPr/>
              </p:nvSpPr>
              <p:spPr bwMode="auto">
                <a:xfrm>
                  <a:off x="4380"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2" name="Rectangle 21"/>
              <p:cNvSpPr/>
              <p:nvPr/>
            </p:nvSpPr>
            <p:spPr>
              <a:xfrm>
                <a:off x="7272300" y="5553236"/>
                <a:ext cx="602530" cy="1319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5" name="Oval 124"/>
          <p:cNvSpPr/>
          <p:nvPr/>
        </p:nvSpPr>
        <p:spPr>
          <a:xfrm>
            <a:off x="3382290" y="1408370"/>
            <a:ext cx="304800" cy="254000"/>
          </a:xfrm>
          <a:prstGeom prst="ellipse">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126" name="Oval 125"/>
          <p:cNvSpPr/>
          <p:nvPr/>
        </p:nvSpPr>
        <p:spPr>
          <a:xfrm>
            <a:off x="3998365" y="1039051"/>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dirty="0" smtClean="0">
                <a:solidFill>
                  <a:schemeClr val="tx1"/>
                </a:solidFill>
              </a:rPr>
              <a:t>M2</a:t>
            </a:r>
            <a:endParaRPr lang="en-US" sz="1400" dirty="0">
              <a:solidFill>
                <a:schemeClr val="tx1"/>
              </a:solidFill>
            </a:endParaRPr>
          </a:p>
        </p:txBody>
      </p:sp>
      <p:cxnSp>
        <p:nvCxnSpPr>
          <p:cNvPr id="127" name="Straight Arrow Connector 126"/>
          <p:cNvCxnSpPr>
            <a:stCxn id="65" idx="6"/>
            <a:endCxn id="126" idx="2"/>
          </p:cNvCxnSpPr>
          <p:nvPr/>
        </p:nvCxnSpPr>
        <p:spPr>
          <a:xfrm>
            <a:off x="1883650" y="1166051"/>
            <a:ext cx="211471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125" idx="7"/>
            <a:endCxn id="126" idx="3"/>
          </p:cNvCxnSpPr>
          <p:nvPr/>
        </p:nvCxnSpPr>
        <p:spPr>
          <a:xfrm flipV="1">
            <a:off x="3642453" y="1255854"/>
            <a:ext cx="400549" cy="189713"/>
          </a:xfrm>
          <a:prstGeom prst="straightConnector1">
            <a:avLst/>
          </a:prstGeom>
          <a:ln w="127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6" idx="0"/>
            <a:endCxn id="125" idx="2"/>
          </p:cNvCxnSpPr>
          <p:nvPr/>
        </p:nvCxnSpPr>
        <p:spPr>
          <a:xfrm rot="5400000" flipH="1" flipV="1">
            <a:off x="2888224" y="1603321"/>
            <a:ext cx="562016" cy="426115"/>
          </a:xfrm>
          <a:prstGeom prst="bentConnector2">
            <a:avLst/>
          </a:prstGeom>
          <a:ln w="127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2905393" y="1662370"/>
            <a:ext cx="1242557" cy="553998"/>
          </a:xfrm>
          <a:prstGeom prst="rect">
            <a:avLst/>
          </a:prstGeom>
        </p:spPr>
        <p:txBody>
          <a:bodyPr wrap="square">
            <a:spAutoFit/>
          </a:bodyPr>
          <a:lstStyle/>
          <a:p>
            <a:pPr algn="ctr"/>
            <a:r>
              <a:rPr lang="en-US" altLang="en-US" sz="1000" dirty="0" smtClean="0"/>
              <a:t>Minor bug fix to allow merge to ‘master’</a:t>
            </a:r>
            <a:endParaRPr lang="en-US" altLang="en-US" sz="1000" dirty="0"/>
          </a:p>
        </p:txBody>
      </p:sp>
      <p:sp>
        <p:nvSpPr>
          <p:cNvPr id="153" name="Rectangle 152"/>
          <p:cNvSpPr/>
          <p:nvPr/>
        </p:nvSpPr>
        <p:spPr>
          <a:xfrm>
            <a:off x="2910825" y="2200040"/>
            <a:ext cx="737250" cy="400110"/>
          </a:xfrm>
          <a:prstGeom prst="rect">
            <a:avLst/>
          </a:prstGeom>
        </p:spPr>
        <p:txBody>
          <a:bodyPr wrap="square">
            <a:spAutoFit/>
          </a:bodyPr>
          <a:lstStyle/>
          <a:p>
            <a:pPr algn="ctr"/>
            <a:r>
              <a:rPr lang="en-US" altLang="en-US" sz="1000" dirty="0" smtClean="0">
                <a:solidFill>
                  <a:srgbClr val="C00000"/>
                </a:solidFill>
              </a:rPr>
              <a:t>Fails </a:t>
            </a:r>
            <a:r>
              <a:rPr lang="en-US" altLang="en-US" sz="1000" dirty="0" err="1" smtClean="0">
                <a:solidFill>
                  <a:srgbClr val="C00000"/>
                </a:solidFill>
              </a:rPr>
              <a:t>nightlies</a:t>
            </a:r>
            <a:endParaRPr lang="en-US" altLang="en-US" sz="1000" dirty="0">
              <a:solidFill>
                <a:srgbClr val="C00000"/>
              </a:solidFill>
            </a:endParaRPr>
          </a:p>
        </p:txBody>
      </p:sp>
      <p:sp>
        <p:nvSpPr>
          <p:cNvPr id="7" name="Oval 6"/>
          <p:cNvSpPr/>
          <p:nvPr/>
        </p:nvSpPr>
        <p:spPr>
          <a:xfrm>
            <a:off x="5998512" y="2097386"/>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B2</a:t>
            </a:r>
            <a:endParaRPr lang="en-US" sz="1400" dirty="0">
              <a:solidFill>
                <a:schemeClr val="tx1"/>
              </a:solidFill>
            </a:endParaRPr>
          </a:p>
        </p:txBody>
      </p:sp>
      <p:cxnSp>
        <p:nvCxnSpPr>
          <p:cNvPr id="163" name="Straight Arrow Connector 162"/>
          <p:cNvCxnSpPr>
            <a:stCxn id="164" idx="6"/>
            <a:endCxn id="173" idx="2"/>
          </p:cNvCxnSpPr>
          <p:nvPr/>
        </p:nvCxnSpPr>
        <p:spPr>
          <a:xfrm>
            <a:off x="4339130" y="2224386"/>
            <a:ext cx="84979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4" name="Oval 163"/>
          <p:cNvSpPr/>
          <p:nvPr/>
        </p:nvSpPr>
        <p:spPr>
          <a:xfrm>
            <a:off x="4034330" y="2097386"/>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167" name="Straight Arrow Connector 166"/>
          <p:cNvCxnSpPr>
            <a:stCxn id="126" idx="4"/>
            <a:endCxn id="164" idx="0"/>
          </p:cNvCxnSpPr>
          <p:nvPr/>
        </p:nvCxnSpPr>
        <p:spPr>
          <a:xfrm>
            <a:off x="4150765" y="1293051"/>
            <a:ext cx="35965" cy="804335"/>
          </a:xfrm>
          <a:prstGeom prst="straightConnector1">
            <a:avLst/>
          </a:prstGeom>
          <a:ln w="127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70" name="Rectangle 169"/>
          <p:cNvSpPr/>
          <p:nvPr/>
        </p:nvSpPr>
        <p:spPr>
          <a:xfrm>
            <a:off x="3986775" y="1355130"/>
            <a:ext cx="1007680" cy="707886"/>
          </a:xfrm>
          <a:prstGeom prst="rect">
            <a:avLst/>
          </a:prstGeom>
        </p:spPr>
        <p:txBody>
          <a:bodyPr wrap="square">
            <a:spAutoFit/>
          </a:bodyPr>
          <a:lstStyle/>
          <a:p>
            <a:pPr algn="ctr"/>
            <a:r>
              <a:rPr lang="en-US" altLang="en-US" sz="1000" dirty="0" smtClean="0"/>
              <a:t>‘develop’ always contains ‘master’</a:t>
            </a:r>
            <a:endParaRPr lang="en-US" altLang="en-US" sz="1000" dirty="0"/>
          </a:p>
        </p:txBody>
      </p:sp>
      <p:sp>
        <p:nvSpPr>
          <p:cNvPr id="171" name="Oval 170"/>
          <p:cNvSpPr/>
          <p:nvPr/>
        </p:nvSpPr>
        <p:spPr>
          <a:xfrm>
            <a:off x="5062115" y="1039051"/>
            <a:ext cx="304800" cy="254000"/>
          </a:xfrm>
          <a:prstGeom prst="ellipse">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dirty="0" smtClean="0">
                <a:solidFill>
                  <a:schemeClr val="tx1"/>
                </a:solidFill>
              </a:rPr>
              <a:t>M3</a:t>
            </a:r>
            <a:endParaRPr lang="en-US" sz="1400" dirty="0">
              <a:solidFill>
                <a:schemeClr val="tx1"/>
              </a:solidFill>
            </a:endParaRPr>
          </a:p>
        </p:txBody>
      </p:sp>
      <p:sp>
        <p:nvSpPr>
          <p:cNvPr id="173" name="Oval 172"/>
          <p:cNvSpPr/>
          <p:nvPr/>
        </p:nvSpPr>
        <p:spPr>
          <a:xfrm>
            <a:off x="5188920" y="2097386"/>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174" name="Straight Arrow Connector 173"/>
          <p:cNvCxnSpPr>
            <a:stCxn id="171" idx="4"/>
            <a:endCxn id="173" idx="0"/>
          </p:cNvCxnSpPr>
          <p:nvPr/>
        </p:nvCxnSpPr>
        <p:spPr>
          <a:xfrm>
            <a:off x="5214515" y="1293051"/>
            <a:ext cx="126805" cy="804335"/>
          </a:xfrm>
          <a:prstGeom prst="straightConnector1">
            <a:avLst/>
          </a:prstGeom>
          <a:ln w="127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1115550" y="2097386"/>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A1</a:t>
            </a:r>
            <a:endParaRPr lang="en-US" sz="1400" dirty="0">
              <a:solidFill>
                <a:schemeClr val="tx1"/>
              </a:solidFill>
            </a:endParaRPr>
          </a:p>
        </p:txBody>
      </p:sp>
    </p:spTree>
    <p:extLst>
      <p:ext uri="{BB962C8B-B14F-4D97-AF65-F5344CB8AC3E}">
        <p14:creationId xmlns:p14="http://schemas.microsoft.com/office/powerpoint/2010/main" val="922241747"/>
      </p:ext>
    </p:extLst>
  </p:cSld>
  <p:clrMapOvr>
    <a:masterClrMapping/>
  </p:clrMapOvr>
  <mc:AlternateContent xmlns:mc="http://schemas.openxmlformats.org/markup-compatibility/2006" xmlns:p14="http://schemas.microsoft.com/office/powerpoint/2010/main">
    <mc:Choice Requires="p14">
      <p:transition spd="med" p14:dur="700" advTm="467">
        <p:fade/>
      </p:transition>
    </mc:Choice>
    <mc:Fallback xmlns="">
      <p:transition spd="med" advTm="467">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727996" cy="458587"/>
          </a:xfrm>
        </p:spPr>
        <p:txBody>
          <a:bodyPr/>
          <a:lstStyle/>
          <a:p>
            <a:r>
              <a:rPr lang="en-US" sz="2800" dirty="0"/>
              <a:t>Addition of topic branches</a:t>
            </a:r>
          </a:p>
        </p:txBody>
      </p:sp>
      <p:sp>
        <p:nvSpPr>
          <p:cNvPr id="3" name="Oval 2"/>
          <p:cNvSpPr/>
          <p:nvPr/>
        </p:nvSpPr>
        <p:spPr>
          <a:xfrm>
            <a:off x="1883650" y="1498953"/>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A1</a:t>
            </a:r>
            <a:endParaRPr lang="en-US" sz="1400" dirty="0">
              <a:solidFill>
                <a:schemeClr val="tx1"/>
              </a:solidFill>
            </a:endParaRPr>
          </a:p>
        </p:txBody>
      </p:sp>
      <p:sp>
        <p:nvSpPr>
          <p:cNvPr id="4" name="Oval 3"/>
          <p:cNvSpPr/>
          <p:nvPr/>
        </p:nvSpPr>
        <p:spPr>
          <a:xfrm>
            <a:off x="1538005" y="1993144"/>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B1</a:t>
            </a:r>
            <a:endParaRPr lang="en-US" sz="1400" dirty="0">
              <a:solidFill>
                <a:schemeClr val="tx1"/>
              </a:solidFill>
            </a:endParaRPr>
          </a:p>
        </p:txBody>
      </p:sp>
      <p:sp>
        <p:nvSpPr>
          <p:cNvPr id="5" name="Oval 4"/>
          <p:cNvSpPr/>
          <p:nvPr/>
        </p:nvSpPr>
        <p:spPr>
          <a:xfrm>
            <a:off x="3153455" y="1498433"/>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A2</a:t>
            </a:r>
            <a:endParaRPr lang="en-US" sz="1400" dirty="0">
              <a:solidFill>
                <a:schemeClr val="tx1"/>
              </a:solidFill>
            </a:endParaRPr>
          </a:p>
        </p:txBody>
      </p:sp>
      <p:sp>
        <p:nvSpPr>
          <p:cNvPr id="6" name="Oval 5"/>
          <p:cNvSpPr/>
          <p:nvPr/>
        </p:nvSpPr>
        <p:spPr>
          <a:xfrm>
            <a:off x="4802430" y="1520499"/>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A3</a:t>
            </a:r>
            <a:endParaRPr lang="en-US" sz="1400" dirty="0">
              <a:solidFill>
                <a:schemeClr val="tx1"/>
              </a:solidFill>
            </a:endParaRPr>
          </a:p>
        </p:txBody>
      </p:sp>
      <p:sp>
        <p:nvSpPr>
          <p:cNvPr id="7" name="Oval 6"/>
          <p:cNvSpPr/>
          <p:nvPr/>
        </p:nvSpPr>
        <p:spPr>
          <a:xfrm>
            <a:off x="3614315" y="1993144"/>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B2</a:t>
            </a:r>
            <a:endParaRPr lang="en-US" sz="1400" dirty="0">
              <a:solidFill>
                <a:schemeClr val="tx1"/>
              </a:solidFill>
            </a:endParaRPr>
          </a:p>
        </p:txBody>
      </p:sp>
      <p:sp>
        <p:nvSpPr>
          <p:cNvPr id="8" name="Oval 7"/>
          <p:cNvSpPr/>
          <p:nvPr/>
        </p:nvSpPr>
        <p:spPr>
          <a:xfrm>
            <a:off x="3995925" y="740614"/>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C</a:t>
            </a:r>
            <a:endParaRPr lang="en-US" sz="1400" dirty="0">
              <a:solidFill>
                <a:schemeClr val="tx1"/>
              </a:solidFill>
            </a:endParaRPr>
          </a:p>
        </p:txBody>
      </p:sp>
      <p:cxnSp>
        <p:nvCxnSpPr>
          <p:cNvPr id="10" name="Straight Arrow Connector 9"/>
          <p:cNvCxnSpPr>
            <a:stCxn id="3" idx="6"/>
            <a:endCxn id="5" idx="2"/>
          </p:cNvCxnSpPr>
          <p:nvPr/>
        </p:nvCxnSpPr>
        <p:spPr>
          <a:xfrm flipV="1">
            <a:off x="2188450" y="1625433"/>
            <a:ext cx="965005" cy="5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6"/>
            <a:endCxn id="7" idx="2"/>
          </p:cNvCxnSpPr>
          <p:nvPr/>
        </p:nvCxnSpPr>
        <p:spPr>
          <a:xfrm>
            <a:off x="1842805" y="2120144"/>
            <a:ext cx="177151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9" idx="6"/>
          </p:cNvCxnSpPr>
          <p:nvPr/>
        </p:nvCxnSpPr>
        <p:spPr>
          <a:xfrm>
            <a:off x="6168660" y="867614"/>
            <a:ext cx="838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5" idx="4"/>
            <a:endCxn id="3" idx="1"/>
          </p:cNvCxnSpPr>
          <p:nvPr/>
        </p:nvCxnSpPr>
        <p:spPr>
          <a:xfrm>
            <a:off x="1675327" y="994614"/>
            <a:ext cx="252960" cy="5415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6767185" y="303324"/>
            <a:ext cx="838810" cy="284202"/>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develop</a:t>
            </a:r>
            <a:endParaRPr lang="en-US" sz="1400" dirty="0">
              <a:solidFill>
                <a:schemeClr val="tx1"/>
              </a:solidFill>
            </a:endParaRPr>
          </a:p>
        </p:txBody>
      </p:sp>
      <p:cxnSp>
        <p:nvCxnSpPr>
          <p:cNvPr id="17" name="Straight Arrow Connector 16"/>
          <p:cNvCxnSpPr>
            <a:stCxn id="16" idx="2"/>
            <a:endCxn id="44" idx="0"/>
          </p:cNvCxnSpPr>
          <p:nvPr/>
        </p:nvCxnSpPr>
        <p:spPr>
          <a:xfrm flipH="1">
            <a:off x="7176220" y="587526"/>
            <a:ext cx="10370" cy="176658"/>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7023820" y="764184"/>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D</a:t>
            </a:r>
            <a:endParaRPr lang="en-US" sz="1400" dirty="0">
              <a:solidFill>
                <a:schemeClr val="tx1"/>
              </a:solidFill>
            </a:endParaRPr>
          </a:p>
        </p:txBody>
      </p:sp>
      <p:sp>
        <p:nvSpPr>
          <p:cNvPr id="45" name="Oval 44"/>
          <p:cNvSpPr/>
          <p:nvPr/>
        </p:nvSpPr>
        <p:spPr>
          <a:xfrm>
            <a:off x="1522927" y="740614"/>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46" name="Straight Arrow Connector 45"/>
          <p:cNvCxnSpPr>
            <a:stCxn id="45" idx="6"/>
            <a:endCxn id="64" idx="2"/>
          </p:cNvCxnSpPr>
          <p:nvPr/>
        </p:nvCxnSpPr>
        <p:spPr>
          <a:xfrm>
            <a:off x="1827727" y="867614"/>
            <a:ext cx="132572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45" idx="2"/>
          </p:cNvCxnSpPr>
          <p:nvPr/>
        </p:nvCxnSpPr>
        <p:spPr>
          <a:xfrm>
            <a:off x="855427" y="867614"/>
            <a:ext cx="6675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5" idx="4"/>
            <a:endCxn id="4" idx="0"/>
          </p:cNvCxnSpPr>
          <p:nvPr/>
        </p:nvCxnSpPr>
        <p:spPr>
          <a:xfrm>
            <a:off x="1675327" y="994614"/>
            <a:ext cx="15078" cy="9985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 idx="0"/>
            <a:endCxn id="64" idx="4"/>
          </p:cNvCxnSpPr>
          <p:nvPr/>
        </p:nvCxnSpPr>
        <p:spPr>
          <a:xfrm flipV="1">
            <a:off x="3305855" y="994614"/>
            <a:ext cx="0" cy="503819"/>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3153455" y="740614"/>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70" name="Straight Arrow Connector 69"/>
          <p:cNvCxnSpPr>
            <a:stCxn id="64" idx="6"/>
            <a:endCxn id="8" idx="2"/>
          </p:cNvCxnSpPr>
          <p:nvPr/>
        </p:nvCxnSpPr>
        <p:spPr>
          <a:xfrm>
            <a:off x="3458255" y="867614"/>
            <a:ext cx="53767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4795283" y="740614"/>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74" name="Straight Arrow Connector 73"/>
          <p:cNvCxnSpPr>
            <a:stCxn id="7" idx="7"/>
            <a:endCxn id="73" idx="3"/>
          </p:cNvCxnSpPr>
          <p:nvPr/>
        </p:nvCxnSpPr>
        <p:spPr>
          <a:xfrm flipV="1">
            <a:off x="3874478" y="957417"/>
            <a:ext cx="965442" cy="1072924"/>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8" idx="6"/>
            <a:endCxn id="73" idx="2"/>
          </p:cNvCxnSpPr>
          <p:nvPr/>
        </p:nvCxnSpPr>
        <p:spPr>
          <a:xfrm>
            <a:off x="4300725" y="867614"/>
            <a:ext cx="49455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2114080" y="1093501"/>
            <a:ext cx="1007680" cy="553998"/>
          </a:xfrm>
          <a:prstGeom prst="rect">
            <a:avLst/>
          </a:prstGeom>
        </p:spPr>
        <p:txBody>
          <a:bodyPr wrap="square">
            <a:spAutoFit/>
          </a:bodyPr>
          <a:lstStyle/>
          <a:p>
            <a:pPr algn="ctr"/>
            <a:r>
              <a:rPr lang="en-US" altLang="en-US" sz="1000" dirty="0" smtClean="0"/>
              <a:t>1</a:t>
            </a:r>
            <a:r>
              <a:rPr lang="en-US" altLang="en-US" sz="1000" baseline="30000" dirty="0" smtClean="0"/>
              <a:t>st</a:t>
            </a:r>
            <a:r>
              <a:rPr lang="en-US" altLang="en-US" sz="1000" dirty="0" smtClean="0"/>
              <a:t> topic  branch  for feature A</a:t>
            </a:r>
            <a:endParaRPr lang="en-US" altLang="en-US" sz="1000" dirty="0"/>
          </a:p>
        </p:txBody>
      </p:sp>
      <p:sp>
        <p:nvSpPr>
          <p:cNvPr id="83" name="Rectangle 82"/>
          <p:cNvSpPr/>
          <p:nvPr/>
        </p:nvSpPr>
        <p:spPr>
          <a:xfrm>
            <a:off x="3720380" y="1005443"/>
            <a:ext cx="698000" cy="411626"/>
          </a:xfrm>
          <a:prstGeom prst="rect">
            <a:avLst/>
          </a:prstGeom>
        </p:spPr>
        <p:txBody>
          <a:bodyPr wrap="square">
            <a:spAutoFit/>
          </a:bodyPr>
          <a:lstStyle/>
          <a:p>
            <a:pPr algn="ctr"/>
            <a:r>
              <a:rPr lang="en-US" altLang="en-US" sz="1000" dirty="0" smtClean="0"/>
              <a:t>direct commit</a:t>
            </a:r>
            <a:endParaRPr lang="en-US" altLang="en-US" sz="1000" dirty="0"/>
          </a:p>
        </p:txBody>
      </p:sp>
      <p:sp>
        <p:nvSpPr>
          <p:cNvPr id="84" name="Rectangle 83"/>
          <p:cNvSpPr/>
          <p:nvPr/>
        </p:nvSpPr>
        <p:spPr>
          <a:xfrm>
            <a:off x="2005097" y="1724309"/>
            <a:ext cx="1609218" cy="400110"/>
          </a:xfrm>
          <a:prstGeom prst="rect">
            <a:avLst/>
          </a:prstGeom>
        </p:spPr>
        <p:txBody>
          <a:bodyPr wrap="square">
            <a:spAutoFit/>
          </a:bodyPr>
          <a:lstStyle/>
          <a:p>
            <a:pPr algn="ctr"/>
            <a:r>
              <a:rPr lang="en-US" altLang="en-US" sz="1000" dirty="0" smtClean="0"/>
              <a:t>Branch for small compete feature B</a:t>
            </a:r>
            <a:endParaRPr lang="en-US" altLang="en-US" sz="1000" dirty="0"/>
          </a:p>
        </p:txBody>
      </p:sp>
      <p:cxnSp>
        <p:nvCxnSpPr>
          <p:cNvPr id="85" name="Straight Arrow Connector 84"/>
          <p:cNvCxnSpPr>
            <a:stCxn id="73" idx="4"/>
            <a:endCxn id="6" idx="0"/>
          </p:cNvCxnSpPr>
          <p:nvPr/>
        </p:nvCxnSpPr>
        <p:spPr>
          <a:xfrm>
            <a:off x="4947683" y="994614"/>
            <a:ext cx="7147" cy="5258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5863860" y="740614"/>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90" name="Straight Arrow Connector 89"/>
          <p:cNvCxnSpPr>
            <a:stCxn id="73" idx="6"/>
            <a:endCxn id="89" idx="2"/>
          </p:cNvCxnSpPr>
          <p:nvPr/>
        </p:nvCxnSpPr>
        <p:spPr>
          <a:xfrm>
            <a:off x="5100083" y="867614"/>
            <a:ext cx="76377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6" idx="6"/>
            <a:endCxn id="89" idx="4"/>
          </p:cNvCxnSpPr>
          <p:nvPr/>
        </p:nvCxnSpPr>
        <p:spPr>
          <a:xfrm flipV="1">
            <a:off x="5107230" y="994614"/>
            <a:ext cx="909030" cy="652885"/>
          </a:xfrm>
          <a:prstGeom prst="bentConnector2">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5023710" y="1109829"/>
            <a:ext cx="1007680" cy="553998"/>
          </a:xfrm>
          <a:prstGeom prst="rect">
            <a:avLst/>
          </a:prstGeom>
        </p:spPr>
        <p:txBody>
          <a:bodyPr wrap="square">
            <a:spAutoFit/>
          </a:bodyPr>
          <a:lstStyle/>
          <a:p>
            <a:pPr algn="ctr"/>
            <a:r>
              <a:rPr lang="en-US" altLang="en-US" sz="1000" dirty="0" smtClean="0"/>
              <a:t>2</a:t>
            </a:r>
            <a:r>
              <a:rPr lang="en-US" altLang="en-US" sz="1000" baseline="30000" dirty="0" smtClean="0"/>
              <a:t>nd</a:t>
            </a:r>
            <a:r>
              <a:rPr lang="en-US" altLang="en-US" sz="1000" dirty="0" smtClean="0"/>
              <a:t> topic  branch  for feature A</a:t>
            </a:r>
            <a:endParaRPr lang="en-US" altLang="en-US" sz="1000" dirty="0"/>
          </a:p>
        </p:txBody>
      </p:sp>
      <p:sp>
        <p:nvSpPr>
          <p:cNvPr id="100" name="Rectangle 1030"/>
          <p:cNvSpPr txBox="1">
            <a:spLocks noChangeArrowheads="1"/>
          </p:cNvSpPr>
          <p:nvPr/>
        </p:nvSpPr>
        <p:spPr>
          <a:xfrm>
            <a:off x="193830" y="2338789"/>
            <a:ext cx="8721725" cy="4124206"/>
          </a:xfrm>
          <a:prstGeom prst="rect">
            <a:avLst/>
          </a:prstGeom>
          <a:noFill/>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0"/>
              </a:spcBef>
              <a:spcAft>
                <a:spcPts val="0"/>
              </a:spcAft>
              <a:defRPr/>
            </a:pPr>
            <a:r>
              <a:rPr lang="en-US" sz="1800" dirty="0" smtClean="0"/>
              <a:t>Introduce usage of temporary short-lived topic branches</a:t>
            </a:r>
            <a:r>
              <a:rPr lang="en-US" sz="1800" b="0" dirty="0" smtClean="0"/>
              <a:t>:</a:t>
            </a:r>
          </a:p>
          <a:p>
            <a:pPr lvl="1" fontAlgn="auto">
              <a:lnSpc>
                <a:spcPct val="100000"/>
              </a:lnSpc>
              <a:spcBef>
                <a:spcPts val="0"/>
              </a:spcBef>
              <a:spcAft>
                <a:spcPts val="0"/>
              </a:spcAft>
              <a:defRPr/>
            </a:pPr>
            <a:r>
              <a:rPr lang="en-US" sz="1600" b="0" dirty="0" smtClean="0"/>
              <a:t>Developers (optionally) implement features in one or more topic branches and merge to ‘develop’. E.g.:</a:t>
            </a:r>
          </a:p>
          <a:p>
            <a:pPr lvl="2" fontAlgn="auto">
              <a:lnSpc>
                <a:spcPct val="100000"/>
              </a:lnSpc>
              <a:spcBef>
                <a:spcPts val="0"/>
              </a:spcBef>
              <a:spcAft>
                <a:spcPts val="0"/>
              </a:spcAft>
              <a:defRPr/>
            </a:pPr>
            <a:r>
              <a:rPr lang="en-US" sz="1600" b="0" dirty="0"/>
              <a:t>Feature “A”: 1</a:t>
            </a:r>
            <a:r>
              <a:rPr lang="en-US" sz="1600" b="0" baseline="30000" dirty="0"/>
              <a:t>st</a:t>
            </a:r>
            <a:r>
              <a:rPr lang="en-US" sz="1600" b="0" dirty="0"/>
              <a:t> topic branch (commits “A1”, “A2”), 2</a:t>
            </a:r>
            <a:r>
              <a:rPr lang="en-US" sz="1600" b="0" baseline="30000" dirty="0"/>
              <a:t>nd</a:t>
            </a:r>
            <a:r>
              <a:rPr lang="en-US" sz="1600" b="0" dirty="0"/>
              <a:t> topic branch (commit “A3”)</a:t>
            </a:r>
          </a:p>
          <a:p>
            <a:pPr lvl="2" fontAlgn="auto">
              <a:lnSpc>
                <a:spcPct val="100000"/>
              </a:lnSpc>
              <a:spcBef>
                <a:spcPts val="0"/>
              </a:spcBef>
              <a:spcAft>
                <a:spcPts val="0"/>
              </a:spcAft>
              <a:defRPr/>
            </a:pPr>
            <a:r>
              <a:rPr lang="en-US" sz="1600" b="0" dirty="0"/>
              <a:t>Feature “B”: </a:t>
            </a:r>
            <a:r>
              <a:rPr lang="en-US" sz="1600" b="0" dirty="0" smtClean="0"/>
              <a:t>Single topic </a:t>
            </a:r>
            <a:r>
              <a:rPr lang="en-US" sz="1600" b="0" dirty="0"/>
              <a:t>branch (commits “B1”, “B2</a:t>
            </a:r>
            <a:r>
              <a:rPr lang="en-US" sz="1600" b="0" dirty="0" smtClean="0"/>
              <a:t>”)</a:t>
            </a:r>
          </a:p>
          <a:p>
            <a:pPr lvl="1" fontAlgn="auto">
              <a:lnSpc>
                <a:spcPct val="100000"/>
              </a:lnSpc>
              <a:spcBef>
                <a:spcPts val="0"/>
              </a:spcBef>
              <a:spcAft>
                <a:spcPts val="0"/>
              </a:spcAft>
              <a:defRPr/>
            </a:pPr>
            <a:r>
              <a:rPr lang="en-US" sz="1600" b="0" dirty="0" smtClean="0"/>
              <a:t>Topic branches pass </a:t>
            </a:r>
            <a:r>
              <a:rPr lang="en-US" sz="1600" dirty="0" smtClean="0"/>
              <a:t>CI Build</a:t>
            </a:r>
            <a:r>
              <a:rPr lang="en-US" sz="1600" b="0" dirty="0" smtClean="0"/>
              <a:t> merged into ‘develop’ about once/day or 4-6 hours of work (rule </a:t>
            </a:r>
            <a:r>
              <a:rPr lang="en-US" sz="1600" b="0" dirty="0"/>
              <a:t>of thumb</a:t>
            </a:r>
            <a:r>
              <a:rPr lang="en-US" sz="1600" b="0" dirty="0" smtClean="0"/>
              <a:t>)</a:t>
            </a:r>
          </a:p>
          <a:p>
            <a:pPr lvl="1" fontAlgn="auto">
              <a:lnSpc>
                <a:spcPct val="100000"/>
              </a:lnSpc>
              <a:spcBef>
                <a:spcPts val="0"/>
              </a:spcBef>
              <a:spcAft>
                <a:spcPts val="0"/>
              </a:spcAft>
              <a:defRPr/>
            </a:pPr>
            <a:r>
              <a:rPr lang="en-US" sz="1600" b="0" dirty="0" smtClean="0"/>
              <a:t>Direct pushes to ‘develop’ are okay for single commit changes that are not shared/reviewed.</a:t>
            </a:r>
          </a:p>
          <a:p>
            <a:pPr lvl="1" fontAlgn="auto">
              <a:lnSpc>
                <a:spcPct val="100000"/>
              </a:lnSpc>
              <a:spcBef>
                <a:spcPts val="0"/>
              </a:spcBef>
              <a:spcAft>
                <a:spcPts val="0"/>
              </a:spcAft>
              <a:defRPr/>
            </a:pPr>
            <a:r>
              <a:rPr lang="en-US" sz="1600" b="0" dirty="0" smtClean="0">
                <a:solidFill>
                  <a:schemeClr val="accent3">
                    <a:lumMod val="50000"/>
                  </a:schemeClr>
                </a:solidFill>
              </a:rPr>
              <a:t>NOTE: Usage of short topic branches does not degrade CI at all!  Does not lead to more merge conflicts!</a:t>
            </a:r>
          </a:p>
          <a:p>
            <a:pPr lvl="1" fontAlgn="auto">
              <a:lnSpc>
                <a:spcPct val="100000"/>
              </a:lnSpc>
              <a:spcBef>
                <a:spcPts val="0"/>
              </a:spcBef>
              <a:spcAft>
                <a:spcPts val="0"/>
              </a:spcAft>
              <a:defRPr/>
            </a:pPr>
            <a:r>
              <a:rPr lang="en-US" sz="1600" b="0" dirty="0" smtClean="0">
                <a:solidFill>
                  <a:srgbClr val="C00000"/>
                </a:solidFill>
              </a:rPr>
              <a:t>NOTE: NOT long-lived “feature branches”!</a:t>
            </a:r>
          </a:p>
          <a:p>
            <a:pPr fontAlgn="auto">
              <a:lnSpc>
                <a:spcPct val="100000"/>
              </a:lnSpc>
              <a:spcBef>
                <a:spcPts val="0"/>
              </a:spcBef>
              <a:spcAft>
                <a:spcPts val="0"/>
              </a:spcAft>
              <a:defRPr/>
            </a:pPr>
            <a:r>
              <a:rPr lang="en-US" sz="1800" dirty="0" smtClean="0"/>
              <a:t>Pros and Cons</a:t>
            </a:r>
            <a:r>
              <a:rPr lang="en-US" sz="1800" b="0" dirty="0" smtClean="0"/>
              <a:t> (w.r.t. single branch workflow)</a:t>
            </a:r>
            <a:r>
              <a:rPr lang="en-US" sz="1800" dirty="0" smtClean="0"/>
              <a:t>:</a:t>
            </a:r>
          </a:p>
          <a:p>
            <a:pPr lvl="1" fontAlgn="auto">
              <a:lnSpc>
                <a:spcPct val="100000"/>
              </a:lnSpc>
              <a:spcBef>
                <a:spcPts val="0"/>
              </a:spcBef>
              <a:spcAft>
                <a:spcPts val="0"/>
              </a:spcAft>
              <a:defRPr/>
            </a:pPr>
            <a:r>
              <a:rPr lang="en-US" sz="1600" dirty="0" smtClean="0"/>
              <a:t>Pro</a:t>
            </a:r>
            <a:r>
              <a:rPr lang="en-US" sz="1600" b="0" dirty="0" smtClean="0"/>
              <a:t>: Allow </a:t>
            </a:r>
            <a:r>
              <a:rPr lang="en-US" sz="1600" b="0" dirty="0"/>
              <a:t>changes to be easily backed out if something goes wrong</a:t>
            </a:r>
          </a:p>
          <a:p>
            <a:pPr lvl="1" fontAlgn="auto">
              <a:lnSpc>
                <a:spcPct val="100000"/>
              </a:lnSpc>
              <a:spcBef>
                <a:spcPts val="0"/>
              </a:spcBef>
              <a:spcAft>
                <a:spcPts val="0"/>
              </a:spcAft>
              <a:defRPr/>
            </a:pPr>
            <a:r>
              <a:rPr lang="en-US" sz="1600" dirty="0" smtClean="0"/>
              <a:t>Pro</a:t>
            </a:r>
            <a:r>
              <a:rPr lang="en-US" sz="1600" b="0" dirty="0" smtClean="0"/>
              <a:t>: Allow </a:t>
            </a:r>
            <a:r>
              <a:rPr lang="en-US" sz="1600" b="0" dirty="0"/>
              <a:t>switching between different topic branches quickly</a:t>
            </a:r>
          </a:p>
          <a:p>
            <a:pPr lvl="1" fontAlgn="auto">
              <a:lnSpc>
                <a:spcPct val="100000"/>
              </a:lnSpc>
              <a:spcBef>
                <a:spcPts val="0"/>
              </a:spcBef>
              <a:spcAft>
                <a:spcPts val="0"/>
              </a:spcAft>
              <a:defRPr/>
            </a:pPr>
            <a:r>
              <a:rPr lang="en-US" sz="1600" dirty="0" smtClean="0"/>
              <a:t>Pro</a:t>
            </a:r>
            <a:r>
              <a:rPr lang="en-US" sz="1600" b="0" dirty="0" smtClean="0"/>
              <a:t>: Allow </a:t>
            </a:r>
            <a:r>
              <a:rPr lang="en-US" sz="1600" b="0" dirty="0"/>
              <a:t>easy sharing </a:t>
            </a:r>
            <a:r>
              <a:rPr lang="en-US" sz="1600" b="0" dirty="0" smtClean="0"/>
              <a:t>for </a:t>
            </a:r>
            <a:r>
              <a:rPr lang="en-US" sz="1600" b="0" dirty="0"/>
              <a:t>quick collaboration with </a:t>
            </a:r>
            <a:r>
              <a:rPr lang="en-US" sz="1600" b="0" dirty="0" smtClean="0"/>
              <a:t>other </a:t>
            </a:r>
            <a:r>
              <a:rPr lang="en-US" sz="1600" b="0" dirty="0" err="1" smtClean="0"/>
              <a:t>devs</a:t>
            </a:r>
            <a:r>
              <a:rPr lang="en-US" sz="1600" b="0" dirty="0" smtClean="0"/>
              <a:t> before merging to ‘develop’</a:t>
            </a:r>
            <a:endParaRPr lang="en-US" sz="1600" b="0" dirty="0"/>
          </a:p>
          <a:p>
            <a:pPr lvl="1" fontAlgn="auto">
              <a:lnSpc>
                <a:spcPct val="100000"/>
              </a:lnSpc>
              <a:spcBef>
                <a:spcPts val="0"/>
              </a:spcBef>
              <a:spcAft>
                <a:spcPts val="0"/>
              </a:spcAft>
              <a:defRPr/>
            </a:pPr>
            <a:r>
              <a:rPr lang="en-US" sz="1600" dirty="0" smtClean="0"/>
              <a:t>Pro</a:t>
            </a:r>
            <a:r>
              <a:rPr lang="en-US" sz="1600" b="0" dirty="0" smtClean="0"/>
              <a:t>: Allow quick code </a:t>
            </a:r>
            <a:r>
              <a:rPr lang="en-US" sz="1600" b="0" dirty="0"/>
              <a:t>reviews </a:t>
            </a:r>
            <a:r>
              <a:rPr lang="en-US" sz="1600" b="0" dirty="0" smtClean="0"/>
              <a:t>(pull-requests) on </a:t>
            </a:r>
            <a:r>
              <a:rPr lang="en-US" sz="1600" b="0" dirty="0"/>
              <a:t>the topic branch before merging </a:t>
            </a:r>
            <a:r>
              <a:rPr lang="en-US" sz="1600" b="0" dirty="0" smtClean="0"/>
              <a:t>to ‘develop’.</a:t>
            </a:r>
          </a:p>
          <a:p>
            <a:pPr lvl="1" fontAlgn="auto">
              <a:lnSpc>
                <a:spcPct val="100000"/>
              </a:lnSpc>
              <a:spcBef>
                <a:spcPts val="0"/>
              </a:spcBef>
              <a:spcAft>
                <a:spcPts val="0"/>
              </a:spcAft>
              <a:defRPr/>
            </a:pPr>
            <a:r>
              <a:rPr lang="en-US" sz="1600" dirty="0" smtClean="0"/>
              <a:t>Con</a:t>
            </a:r>
            <a:r>
              <a:rPr lang="en-US" sz="1600" b="0" dirty="0"/>
              <a:t>: </a:t>
            </a:r>
            <a:r>
              <a:rPr lang="en-US" sz="1600" b="0" dirty="0" smtClean="0"/>
              <a:t>Requires knowing how to use multiple branches and merges with </a:t>
            </a:r>
            <a:r>
              <a:rPr lang="en-US" sz="1600" b="0" dirty="0" err="1" smtClean="0"/>
              <a:t>git</a:t>
            </a:r>
            <a:endParaRPr lang="en-US" sz="1600" b="0" dirty="0"/>
          </a:p>
          <a:p>
            <a:pPr fontAlgn="auto">
              <a:lnSpc>
                <a:spcPct val="100000"/>
              </a:lnSpc>
              <a:spcBef>
                <a:spcPts val="0"/>
              </a:spcBef>
              <a:spcAft>
                <a:spcPts val="0"/>
              </a:spcAft>
              <a:defRPr/>
            </a:pPr>
            <a:r>
              <a:rPr lang="en-US" sz="1800" dirty="0"/>
              <a:t>Example project:</a:t>
            </a:r>
            <a:r>
              <a:rPr lang="en-US" sz="1800" b="0" dirty="0"/>
              <a:t> Established research project with multiple developers</a:t>
            </a:r>
          </a:p>
          <a:p>
            <a:pPr lvl="1" fontAlgn="auto">
              <a:lnSpc>
                <a:spcPct val="100000"/>
              </a:lnSpc>
              <a:spcBef>
                <a:spcPts val="0"/>
              </a:spcBef>
              <a:spcAft>
                <a:spcPts val="0"/>
              </a:spcAft>
              <a:defRPr/>
            </a:pPr>
            <a:r>
              <a:rPr lang="en-US" sz="1600" b="0" dirty="0" smtClean="0"/>
              <a:t>Medium number of number of developers who closely collaborate and review code</a:t>
            </a:r>
          </a:p>
        </p:txBody>
      </p:sp>
      <p:sp>
        <p:nvSpPr>
          <p:cNvPr id="101" name="Rectangle 100"/>
          <p:cNvSpPr/>
          <p:nvPr/>
        </p:nvSpPr>
        <p:spPr>
          <a:xfrm>
            <a:off x="7640610" y="241385"/>
            <a:ext cx="1309560" cy="553998"/>
          </a:xfrm>
          <a:prstGeom prst="rect">
            <a:avLst/>
          </a:prstGeom>
        </p:spPr>
        <p:txBody>
          <a:bodyPr wrap="square">
            <a:spAutoFit/>
          </a:bodyPr>
          <a:lstStyle/>
          <a:p>
            <a:pPr algn="ctr"/>
            <a:r>
              <a:rPr lang="en-US" altLang="en-US" sz="1000" dirty="0" smtClean="0"/>
              <a:t>Or </a:t>
            </a:r>
            <a:r>
              <a:rPr lang="en-US" altLang="en-US" sz="1000" smtClean="0"/>
              <a:t>‘master</a:t>
            </a:r>
            <a:r>
              <a:rPr lang="en-US" altLang="en-US" sz="1000" dirty="0" smtClean="0"/>
              <a:t>’ branch if not </a:t>
            </a:r>
            <a:r>
              <a:rPr lang="en-US" altLang="en-US" sz="1000" smtClean="0"/>
              <a:t>using a ‘develop</a:t>
            </a:r>
            <a:r>
              <a:rPr lang="en-US" altLang="en-US" sz="1000" dirty="0" smtClean="0"/>
              <a:t>’ branch</a:t>
            </a:r>
            <a:endParaRPr lang="en-US" altLang="en-US" sz="1000" dirty="0"/>
          </a:p>
        </p:txBody>
      </p:sp>
      <p:pic>
        <p:nvPicPr>
          <p:cNvPr id="7170" name="Picture 2" descr="Image result for best practice sta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375" y="1239915"/>
            <a:ext cx="1299165" cy="1022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967611"/>
      </p:ext>
    </p:extLst>
  </p:cSld>
  <p:clrMapOvr>
    <a:masterClrMapping/>
  </p:clrMapOvr>
  <mc:AlternateContent xmlns:mc="http://schemas.openxmlformats.org/markup-compatibility/2006" xmlns:p14="http://schemas.microsoft.com/office/powerpoint/2010/main">
    <mc:Choice Requires="p14">
      <p:transition spd="med" p14:dur="700" advTm="467">
        <p:fade/>
      </p:transition>
    </mc:Choice>
    <mc:Fallback xmlns="">
      <p:transition spd="med" advTm="467">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727996" cy="458587"/>
          </a:xfrm>
        </p:spPr>
        <p:txBody>
          <a:bodyPr/>
          <a:lstStyle/>
          <a:p>
            <a:r>
              <a:rPr lang="en-US" sz="2800" dirty="0"/>
              <a:t>Addition of release branches</a:t>
            </a:r>
          </a:p>
        </p:txBody>
      </p:sp>
      <p:cxnSp>
        <p:nvCxnSpPr>
          <p:cNvPr id="4" name="Straight Arrow Connector 3"/>
          <p:cNvCxnSpPr>
            <a:stCxn id="101" idx="6"/>
            <a:endCxn id="117" idx="2"/>
          </p:cNvCxnSpPr>
          <p:nvPr/>
        </p:nvCxnSpPr>
        <p:spPr>
          <a:xfrm>
            <a:off x="4853167" y="2920973"/>
            <a:ext cx="34185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7151235" y="1042678"/>
            <a:ext cx="1069108" cy="278344"/>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a:t>
            </a:r>
            <a:r>
              <a:rPr lang="en-US" sz="1400" dirty="0" smtClean="0">
                <a:solidFill>
                  <a:schemeClr val="tx1"/>
                </a:solidFill>
              </a:rPr>
              <a:t>elease-2.3</a:t>
            </a:r>
            <a:endParaRPr lang="en-US" sz="1400" dirty="0">
              <a:solidFill>
                <a:schemeClr val="tx1"/>
              </a:solidFill>
            </a:endParaRPr>
          </a:p>
        </p:txBody>
      </p:sp>
      <p:cxnSp>
        <p:nvCxnSpPr>
          <p:cNvPr id="6" name="Straight Arrow Connector 5"/>
          <p:cNvCxnSpPr>
            <a:stCxn id="5" idx="2"/>
            <a:endCxn id="48" idx="7"/>
          </p:cNvCxnSpPr>
          <p:nvPr/>
        </p:nvCxnSpPr>
        <p:spPr>
          <a:xfrm flipH="1">
            <a:off x="6722548" y="1321022"/>
            <a:ext cx="963241" cy="431785"/>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078115" y="2793973"/>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9" name="Straight Arrow Connector 8"/>
          <p:cNvCxnSpPr>
            <a:stCxn id="84" idx="7"/>
            <a:endCxn id="12" idx="2"/>
          </p:cNvCxnSpPr>
          <p:nvPr/>
        </p:nvCxnSpPr>
        <p:spPr>
          <a:xfrm flipV="1">
            <a:off x="3065533" y="1840085"/>
            <a:ext cx="859682" cy="3587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52" idx="3"/>
            <a:endCxn id="8" idx="2"/>
          </p:cNvCxnSpPr>
          <p:nvPr/>
        </p:nvCxnSpPr>
        <p:spPr>
          <a:xfrm>
            <a:off x="1691625" y="2920973"/>
            <a:ext cx="38649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4" idx="4"/>
            <a:endCxn id="117" idx="1"/>
          </p:cNvCxnSpPr>
          <p:nvPr/>
        </p:nvCxnSpPr>
        <p:spPr>
          <a:xfrm>
            <a:off x="4812190" y="1969610"/>
            <a:ext cx="427467" cy="861560"/>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925215" y="1713085"/>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14" name="Oval 13"/>
          <p:cNvSpPr/>
          <p:nvPr/>
        </p:nvSpPr>
        <p:spPr>
          <a:xfrm>
            <a:off x="4659790" y="1715610"/>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16" name="Oval 15"/>
          <p:cNvSpPr/>
          <p:nvPr/>
        </p:nvSpPr>
        <p:spPr>
          <a:xfrm>
            <a:off x="5463855" y="1715610"/>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18" name="Rectangle 17"/>
          <p:cNvSpPr/>
          <p:nvPr/>
        </p:nvSpPr>
        <p:spPr>
          <a:xfrm>
            <a:off x="6607465" y="1931205"/>
            <a:ext cx="1048045" cy="707886"/>
          </a:xfrm>
          <a:prstGeom prst="rect">
            <a:avLst/>
          </a:prstGeom>
        </p:spPr>
        <p:txBody>
          <a:bodyPr wrap="square">
            <a:spAutoFit/>
          </a:bodyPr>
          <a:lstStyle/>
          <a:p>
            <a:pPr algn="ctr"/>
            <a:r>
              <a:rPr lang="en-US" altLang="en-US" sz="1000" dirty="0" smtClean="0"/>
              <a:t>‘master’ contains all release branches</a:t>
            </a:r>
            <a:endParaRPr lang="en-US" altLang="en-US" sz="1000" dirty="0"/>
          </a:p>
        </p:txBody>
      </p:sp>
      <p:sp>
        <p:nvSpPr>
          <p:cNvPr id="21" name="Pentagon 20"/>
          <p:cNvSpPr/>
          <p:nvPr/>
        </p:nvSpPr>
        <p:spPr>
          <a:xfrm rot="5400000">
            <a:off x="2351103" y="1694183"/>
            <a:ext cx="443294" cy="610099"/>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lIns="91440" tIns="0" rIns="0" bIns="0" rtlCol="0" anchor="ctr"/>
          <a:lstStyle/>
          <a:p>
            <a:pPr algn="ctr">
              <a:lnSpc>
                <a:spcPct val="70000"/>
              </a:lnSpc>
              <a:spcBef>
                <a:spcPts val="0"/>
              </a:spcBef>
            </a:pPr>
            <a:r>
              <a:rPr lang="en-US" sz="1400" dirty="0" smtClean="0">
                <a:solidFill>
                  <a:srgbClr val="000000"/>
                </a:solidFill>
              </a:rPr>
              <a:t>v2.3.0-rc.0</a:t>
            </a:r>
            <a:endParaRPr lang="en-US" sz="1400" dirty="0">
              <a:solidFill>
                <a:srgbClr val="000000"/>
              </a:solidFill>
            </a:endParaRPr>
          </a:p>
        </p:txBody>
      </p:sp>
      <p:cxnSp>
        <p:nvCxnSpPr>
          <p:cNvPr id="22" name="Straight Arrow Connector 21"/>
          <p:cNvCxnSpPr>
            <a:stCxn id="21" idx="3"/>
            <a:endCxn id="84" idx="2"/>
          </p:cNvCxnSpPr>
          <p:nvPr/>
        </p:nvCxnSpPr>
        <p:spPr>
          <a:xfrm>
            <a:off x="2572750" y="2220880"/>
            <a:ext cx="232620" cy="67755"/>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2" idx="6"/>
            <a:endCxn id="14" idx="2"/>
          </p:cNvCxnSpPr>
          <p:nvPr/>
        </p:nvCxnSpPr>
        <p:spPr>
          <a:xfrm>
            <a:off x="4230015" y="1840085"/>
            <a:ext cx="429775" cy="25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Pentagon 35"/>
          <p:cNvSpPr/>
          <p:nvPr/>
        </p:nvSpPr>
        <p:spPr>
          <a:xfrm rot="5400000">
            <a:off x="4315858" y="976798"/>
            <a:ext cx="443294" cy="610099"/>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lIns="91440" tIns="0" rIns="0" bIns="0" rtlCol="0" anchor="ctr"/>
          <a:lstStyle/>
          <a:p>
            <a:pPr algn="ctr">
              <a:lnSpc>
                <a:spcPct val="70000"/>
              </a:lnSpc>
              <a:spcBef>
                <a:spcPts val="0"/>
              </a:spcBef>
            </a:pPr>
            <a:r>
              <a:rPr lang="en-US" sz="1400" dirty="0" smtClean="0">
                <a:solidFill>
                  <a:srgbClr val="000000"/>
                </a:solidFill>
              </a:rPr>
              <a:t>v2.3.0-rc.1</a:t>
            </a:r>
            <a:endParaRPr lang="en-US" sz="1400" dirty="0">
              <a:solidFill>
                <a:srgbClr val="000000"/>
              </a:solidFill>
            </a:endParaRPr>
          </a:p>
        </p:txBody>
      </p:sp>
      <p:cxnSp>
        <p:nvCxnSpPr>
          <p:cNvPr id="37" name="Straight Arrow Connector 36"/>
          <p:cNvCxnSpPr>
            <a:stCxn id="36" idx="3"/>
            <a:endCxn id="14" idx="0"/>
          </p:cNvCxnSpPr>
          <p:nvPr/>
        </p:nvCxnSpPr>
        <p:spPr>
          <a:xfrm>
            <a:off x="4537505" y="1503495"/>
            <a:ext cx="274685" cy="212115"/>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4" idx="6"/>
            <a:endCxn id="16" idx="2"/>
          </p:cNvCxnSpPr>
          <p:nvPr/>
        </p:nvCxnSpPr>
        <p:spPr>
          <a:xfrm>
            <a:off x="4964590" y="1842610"/>
            <a:ext cx="49926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8111360" y="2238445"/>
            <a:ext cx="762000" cy="284202"/>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master</a:t>
            </a:r>
            <a:endParaRPr lang="en-US" sz="1400" dirty="0">
              <a:solidFill>
                <a:schemeClr val="tx1"/>
              </a:solidFill>
            </a:endParaRPr>
          </a:p>
        </p:txBody>
      </p:sp>
      <p:cxnSp>
        <p:nvCxnSpPr>
          <p:cNvPr id="44" name="Straight Arrow Connector 43"/>
          <p:cNvCxnSpPr>
            <a:stCxn id="43" idx="2"/>
            <a:endCxn id="142" idx="7"/>
          </p:cNvCxnSpPr>
          <p:nvPr/>
        </p:nvCxnSpPr>
        <p:spPr>
          <a:xfrm flipH="1">
            <a:off x="8220343" y="2522647"/>
            <a:ext cx="272017" cy="308523"/>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Pentagon 44"/>
          <p:cNvSpPr/>
          <p:nvPr/>
        </p:nvSpPr>
        <p:spPr>
          <a:xfrm rot="5400000">
            <a:off x="5395578" y="976840"/>
            <a:ext cx="443294" cy="610099"/>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lIns="91440" tIns="0" rIns="0" bIns="0" rtlCol="0" anchor="ctr"/>
          <a:lstStyle/>
          <a:p>
            <a:pPr algn="ctr">
              <a:lnSpc>
                <a:spcPct val="70000"/>
              </a:lnSpc>
              <a:spcBef>
                <a:spcPts val="0"/>
              </a:spcBef>
            </a:pPr>
            <a:r>
              <a:rPr lang="en-US" sz="1400" dirty="0" smtClean="0">
                <a:solidFill>
                  <a:srgbClr val="000000"/>
                </a:solidFill>
              </a:rPr>
              <a:t>v2.3.0</a:t>
            </a:r>
            <a:endParaRPr lang="en-US" sz="1400" dirty="0">
              <a:solidFill>
                <a:srgbClr val="000000"/>
              </a:solidFill>
            </a:endParaRPr>
          </a:p>
        </p:txBody>
      </p:sp>
      <p:cxnSp>
        <p:nvCxnSpPr>
          <p:cNvPr id="46" name="Straight Arrow Connector 45"/>
          <p:cNvCxnSpPr>
            <a:stCxn id="45" idx="3"/>
            <a:endCxn id="16" idx="0"/>
          </p:cNvCxnSpPr>
          <p:nvPr/>
        </p:nvCxnSpPr>
        <p:spPr>
          <a:xfrm flipH="1">
            <a:off x="5616255" y="1503537"/>
            <a:ext cx="970" cy="212073"/>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6462385" y="1715610"/>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49" name="Pentagon 48"/>
          <p:cNvSpPr/>
          <p:nvPr/>
        </p:nvSpPr>
        <p:spPr>
          <a:xfrm rot="5400000">
            <a:off x="6394108" y="959275"/>
            <a:ext cx="443294" cy="610099"/>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lIns="91440" tIns="0" rIns="0" bIns="0" rtlCol="0" anchor="ctr"/>
          <a:lstStyle/>
          <a:p>
            <a:pPr algn="ctr">
              <a:lnSpc>
                <a:spcPct val="70000"/>
              </a:lnSpc>
              <a:spcBef>
                <a:spcPts val="0"/>
              </a:spcBef>
            </a:pPr>
            <a:r>
              <a:rPr lang="en-US" sz="1400" dirty="0" smtClean="0">
                <a:solidFill>
                  <a:srgbClr val="000000"/>
                </a:solidFill>
              </a:rPr>
              <a:t>v2.3.1</a:t>
            </a:r>
            <a:endParaRPr lang="en-US" sz="1400" dirty="0">
              <a:solidFill>
                <a:srgbClr val="000000"/>
              </a:solidFill>
            </a:endParaRPr>
          </a:p>
        </p:txBody>
      </p:sp>
      <p:cxnSp>
        <p:nvCxnSpPr>
          <p:cNvPr id="50" name="Straight Arrow Connector 49"/>
          <p:cNvCxnSpPr>
            <a:stCxn id="16" idx="6"/>
            <a:endCxn id="48" idx="2"/>
          </p:cNvCxnSpPr>
          <p:nvPr/>
        </p:nvCxnSpPr>
        <p:spPr>
          <a:xfrm>
            <a:off x="5768655" y="1842610"/>
            <a:ext cx="69373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9" idx="3"/>
            <a:endCxn id="48" idx="0"/>
          </p:cNvCxnSpPr>
          <p:nvPr/>
        </p:nvCxnSpPr>
        <p:spPr>
          <a:xfrm flipH="1">
            <a:off x="6614785" y="1485972"/>
            <a:ext cx="970" cy="229638"/>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695535" y="1585560"/>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59" name="Straight Arrow Connector 58"/>
          <p:cNvCxnSpPr>
            <a:stCxn id="58" idx="7"/>
            <a:endCxn id="60" idx="3"/>
          </p:cNvCxnSpPr>
          <p:nvPr/>
        </p:nvCxnSpPr>
        <p:spPr>
          <a:xfrm flipV="1">
            <a:off x="955698" y="1610338"/>
            <a:ext cx="1203019" cy="124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2114080" y="1393535"/>
            <a:ext cx="304800" cy="254000"/>
          </a:xfrm>
          <a:prstGeom prst="ellipse">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61" name="Rectangle 60"/>
          <p:cNvSpPr/>
          <p:nvPr/>
        </p:nvSpPr>
        <p:spPr>
          <a:xfrm>
            <a:off x="995955" y="1086295"/>
            <a:ext cx="1310150" cy="553998"/>
          </a:xfrm>
          <a:prstGeom prst="rect">
            <a:avLst/>
          </a:prstGeom>
        </p:spPr>
        <p:txBody>
          <a:bodyPr wrap="square">
            <a:spAutoFit/>
          </a:bodyPr>
          <a:lstStyle/>
          <a:p>
            <a:pPr algn="ctr"/>
            <a:r>
              <a:rPr lang="en-US" altLang="en-US" sz="1000" dirty="0" smtClean="0"/>
              <a:t>Bug fix that affects v2.2 and forward branches</a:t>
            </a:r>
            <a:endParaRPr lang="en-US" altLang="en-US" sz="1000" dirty="0"/>
          </a:p>
        </p:txBody>
      </p:sp>
      <p:sp>
        <p:nvSpPr>
          <p:cNvPr id="62" name="Pentagon 61"/>
          <p:cNvSpPr/>
          <p:nvPr/>
        </p:nvSpPr>
        <p:spPr>
          <a:xfrm rot="5400000">
            <a:off x="392448" y="870155"/>
            <a:ext cx="443294" cy="610099"/>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lIns="91440" tIns="0" rIns="0" bIns="0" rtlCol="0" anchor="ctr"/>
          <a:lstStyle/>
          <a:p>
            <a:pPr algn="ctr">
              <a:lnSpc>
                <a:spcPct val="70000"/>
              </a:lnSpc>
              <a:spcBef>
                <a:spcPts val="0"/>
              </a:spcBef>
            </a:pPr>
            <a:r>
              <a:rPr lang="en-US" sz="1400" dirty="0" smtClean="0">
                <a:solidFill>
                  <a:srgbClr val="000000"/>
                </a:solidFill>
              </a:rPr>
              <a:t>v2.2.4</a:t>
            </a:r>
            <a:endParaRPr lang="en-US" sz="1400" dirty="0">
              <a:solidFill>
                <a:srgbClr val="000000"/>
              </a:solidFill>
            </a:endParaRPr>
          </a:p>
        </p:txBody>
      </p:sp>
      <p:cxnSp>
        <p:nvCxnSpPr>
          <p:cNvPr id="63" name="Straight Arrow Connector 62"/>
          <p:cNvCxnSpPr>
            <a:stCxn id="62" idx="3"/>
            <a:endCxn id="58" idx="1"/>
          </p:cNvCxnSpPr>
          <p:nvPr/>
        </p:nvCxnSpPr>
        <p:spPr>
          <a:xfrm>
            <a:off x="614095" y="1396852"/>
            <a:ext cx="126077" cy="225905"/>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5" name="Pentagon 64"/>
          <p:cNvSpPr/>
          <p:nvPr/>
        </p:nvSpPr>
        <p:spPr>
          <a:xfrm rot="5400000">
            <a:off x="2048243" y="660607"/>
            <a:ext cx="443294" cy="610099"/>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lIns="91440" tIns="0" rIns="0" bIns="0" rtlCol="0" anchor="ctr"/>
          <a:lstStyle/>
          <a:p>
            <a:pPr algn="ctr">
              <a:lnSpc>
                <a:spcPct val="70000"/>
              </a:lnSpc>
              <a:spcBef>
                <a:spcPts val="0"/>
              </a:spcBef>
            </a:pPr>
            <a:r>
              <a:rPr lang="en-US" sz="1400" dirty="0" smtClean="0">
                <a:solidFill>
                  <a:srgbClr val="000000"/>
                </a:solidFill>
              </a:rPr>
              <a:t>v2.2.5</a:t>
            </a:r>
            <a:endParaRPr lang="en-US" sz="1400" dirty="0">
              <a:solidFill>
                <a:srgbClr val="000000"/>
              </a:solidFill>
            </a:endParaRPr>
          </a:p>
        </p:txBody>
      </p:sp>
      <p:cxnSp>
        <p:nvCxnSpPr>
          <p:cNvPr id="66" name="Straight Arrow Connector 65"/>
          <p:cNvCxnSpPr>
            <a:stCxn id="65" idx="3"/>
            <a:endCxn id="60" idx="0"/>
          </p:cNvCxnSpPr>
          <p:nvPr/>
        </p:nvCxnSpPr>
        <p:spPr>
          <a:xfrm flipH="1">
            <a:off x="2266480" y="1187304"/>
            <a:ext cx="3410" cy="206231"/>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8" name="Rounded Rectangle 67"/>
          <p:cNvSpPr/>
          <p:nvPr/>
        </p:nvSpPr>
        <p:spPr>
          <a:xfrm>
            <a:off x="2762935" y="740650"/>
            <a:ext cx="1079370" cy="289717"/>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release-2.2</a:t>
            </a:r>
            <a:endParaRPr lang="en-US" sz="1400" dirty="0">
              <a:solidFill>
                <a:schemeClr val="tx1"/>
              </a:solidFill>
            </a:endParaRPr>
          </a:p>
        </p:txBody>
      </p:sp>
      <p:cxnSp>
        <p:nvCxnSpPr>
          <p:cNvPr id="69" name="Straight Arrow Connector 68"/>
          <p:cNvCxnSpPr>
            <a:stCxn id="68" idx="2"/>
            <a:endCxn id="60" idx="6"/>
          </p:cNvCxnSpPr>
          <p:nvPr/>
        </p:nvCxnSpPr>
        <p:spPr>
          <a:xfrm flipH="1">
            <a:off x="2418880" y="1030367"/>
            <a:ext cx="883740" cy="490168"/>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465105" y="2793973"/>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80" name="Straight Arrow Connector 79"/>
          <p:cNvCxnSpPr>
            <a:stCxn id="85" idx="6"/>
            <a:endCxn id="152" idx="1"/>
          </p:cNvCxnSpPr>
          <p:nvPr/>
        </p:nvCxnSpPr>
        <p:spPr>
          <a:xfrm>
            <a:off x="1343540" y="2917950"/>
            <a:ext cx="265826" cy="302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176" idx="3"/>
            <a:endCxn id="58" idx="3"/>
          </p:cNvCxnSpPr>
          <p:nvPr/>
        </p:nvCxnSpPr>
        <p:spPr>
          <a:xfrm flipV="1">
            <a:off x="674202" y="1802363"/>
            <a:ext cx="65970" cy="3810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71" idx="0"/>
            <a:endCxn id="176" idx="1"/>
          </p:cNvCxnSpPr>
          <p:nvPr/>
        </p:nvCxnSpPr>
        <p:spPr>
          <a:xfrm flipV="1">
            <a:off x="617505" y="2247210"/>
            <a:ext cx="4760" cy="54676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endCxn id="71" idx="2"/>
          </p:cNvCxnSpPr>
          <p:nvPr/>
        </p:nvCxnSpPr>
        <p:spPr>
          <a:xfrm flipV="1">
            <a:off x="268744" y="2920973"/>
            <a:ext cx="196361" cy="3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60" idx="5"/>
            <a:endCxn id="12" idx="1"/>
          </p:cNvCxnSpPr>
          <p:nvPr/>
        </p:nvCxnSpPr>
        <p:spPr>
          <a:xfrm>
            <a:off x="2374243" y="1610338"/>
            <a:ext cx="1595609" cy="139944"/>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4548367" y="2793973"/>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102" name="Straight Arrow Connector 101"/>
          <p:cNvCxnSpPr>
            <a:stCxn id="12" idx="5"/>
            <a:endCxn id="101" idx="1"/>
          </p:cNvCxnSpPr>
          <p:nvPr/>
        </p:nvCxnSpPr>
        <p:spPr>
          <a:xfrm>
            <a:off x="4185378" y="1929888"/>
            <a:ext cx="407626" cy="901282"/>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70" idx="6"/>
            <a:endCxn id="101" idx="2"/>
          </p:cNvCxnSpPr>
          <p:nvPr/>
        </p:nvCxnSpPr>
        <p:spPr>
          <a:xfrm>
            <a:off x="3535065" y="2920973"/>
            <a:ext cx="101330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a:off x="5195020" y="2793973"/>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123" name="Rectangle 122"/>
          <p:cNvSpPr/>
          <p:nvPr/>
        </p:nvSpPr>
        <p:spPr>
          <a:xfrm rot="252840">
            <a:off x="2602278" y="1441317"/>
            <a:ext cx="1309560" cy="246221"/>
          </a:xfrm>
          <a:prstGeom prst="rect">
            <a:avLst/>
          </a:prstGeom>
        </p:spPr>
        <p:txBody>
          <a:bodyPr wrap="square">
            <a:spAutoFit/>
          </a:bodyPr>
          <a:lstStyle/>
          <a:p>
            <a:pPr algn="ctr"/>
            <a:r>
              <a:rPr lang="en-US" altLang="en-US" sz="1000" dirty="0" smtClean="0"/>
              <a:t>Merge forward</a:t>
            </a:r>
            <a:endParaRPr lang="en-US" altLang="en-US" sz="1000" dirty="0"/>
          </a:p>
        </p:txBody>
      </p:sp>
      <p:cxnSp>
        <p:nvCxnSpPr>
          <p:cNvPr id="124" name="Straight Arrow Connector 123"/>
          <p:cNvCxnSpPr>
            <a:stCxn id="117" idx="6"/>
            <a:endCxn id="125" idx="2"/>
          </p:cNvCxnSpPr>
          <p:nvPr/>
        </p:nvCxnSpPr>
        <p:spPr>
          <a:xfrm>
            <a:off x="5499820" y="2920973"/>
            <a:ext cx="34808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5" name="Oval 124"/>
          <p:cNvSpPr/>
          <p:nvPr/>
        </p:nvSpPr>
        <p:spPr>
          <a:xfrm>
            <a:off x="5847905" y="2793973"/>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127" name="Straight Arrow Connector 126"/>
          <p:cNvCxnSpPr>
            <a:stCxn id="125" idx="6"/>
            <a:endCxn id="128" idx="2"/>
          </p:cNvCxnSpPr>
          <p:nvPr/>
        </p:nvCxnSpPr>
        <p:spPr>
          <a:xfrm>
            <a:off x="6152705" y="2920973"/>
            <a:ext cx="38649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8" name="Oval 127"/>
          <p:cNvSpPr/>
          <p:nvPr/>
        </p:nvSpPr>
        <p:spPr>
          <a:xfrm>
            <a:off x="6539195" y="2793973"/>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130" name="Straight Arrow Connector 129"/>
          <p:cNvCxnSpPr>
            <a:stCxn id="16" idx="4"/>
            <a:endCxn id="125" idx="0"/>
          </p:cNvCxnSpPr>
          <p:nvPr/>
        </p:nvCxnSpPr>
        <p:spPr>
          <a:xfrm>
            <a:off x="5616255" y="1969610"/>
            <a:ext cx="384050" cy="824363"/>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48" idx="4"/>
            <a:endCxn id="128" idx="0"/>
          </p:cNvCxnSpPr>
          <p:nvPr/>
        </p:nvCxnSpPr>
        <p:spPr>
          <a:xfrm>
            <a:off x="6614785" y="1969610"/>
            <a:ext cx="76810" cy="824363"/>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28" idx="6"/>
            <a:endCxn id="140" idx="2"/>
          </p:cNvCxnSpPr>
          <p:nvPr/>
        </p:nvCxnSpPr>
        <p:spPr>
          <a:xfrm>
            <a:off x="6843995" y="2920973"/>
            <a:ext cx="42489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0" name="Oval 139"/>
          <p:cNvSpPr/>
          <p:nvPr/>
        </p:nvSpPr>
        <p:spPr>
          <a:xfrm>
            <a:off x="7268890" y="2793973"/>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141" name="Straight Arrow Connector 140"/>
          <p:cNvCxnSpPr>
            <a:stCxn id="140" idx="6"/>
            <a:endCxn id="142" idx="2"/>
          </p:cNvCxnSpPr>
          <p:nvPr/>
        </p:nvCxnSpPr>
        <p:spPr>
          <a:xfrm>
            <a:off x="7573690" y="2920973"/>
            <a:ext cx="38649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2" name="Oval 141"/>
          <p:cNvSpPr/>
          <p:nvPr/>
        </p:nvSpPr>
        <p:spPr>
          <a:xfrm>
            <a:off x="7960180" y="2793973"/>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145" name="Rectangle 1030"/>
          <p:cNvSpPr txBox="1">
            <a:spLocks noChangeArrowheads="1"/>
          </p:cNvSpPr>
          <p:nvPr/>
        </p:nvSpPr>
        <p:spPr>
          <a:xfrm>
            <a:off x="78615" y="3121760"/>
            <a:ext cx="8986770" cy="3170099"/>
          </a:xfrm>
          <a:prstGeom prst="rect">
            <a:avLst/>
          </a:prstGeom>
          <a:noFill/>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0"/>
              </a:spcBef>
              <a:spcAft>
                <a:spcPts val="0"/>
              </a:spcAft>
              <a:defRPr/>
            </a:pPr>
            <a:r>
              <a:rPr lang="en-US" sz="1800" dirty="0" smtClean="0"/>
              <a:t>Introduce long-lived release branches</a:t>
            </a:r>
            <a:r>
              <a:rPr lang="en-US" sz="1800" b="0" dirty="0" smtClean="0"/>
              <a:t>:</a:t>
            </a:r>
          </a:p>
          <a:p>
            <a:pPr lvl="1" fontAlgn="auto">
              <a:lnSpc>
                <a:spcPct val="100000"/>
              </a:lnSpc>
              <a:spcBef>
                <a:spcPts val="0"/>
              </a:spcBef>
              <a:spcAft>
                <a:spcPts val="0"/>
              </a:spcAft>
              <a:defRPr/>
            </a:pPr>
            <a:r>
              <a:rPr lang="en-US" sz="1600" b="0" dirty="0" smtClean="0"/>
              <a:t>Follows “Semantic Versioning” standard recommended by Github (</a:t>
            </a:r>
            <a:r>
              <a:rPr lang="en-US" sz="1600" b="0" dirty="0" smtClean="0">
                <a:hlinkClick r:id="rId2"/>
              </a:rPr>
              <a:t>http://semver.org</a:t>
            </a:r>
            <a:r>
              <a:rPr lang="en-US" sz="1600" b="0" dirty="0"/>
              <a:t>)</a:t>
            </a:r>
            <a:r>
              <a:rPr lang="en-US" sz="1600" b="0" dirty="0" smtClean="0"/>
              <a:t>:</a:t>
            </a:r>
          </a:p>
          <a:p>
            <a:pPr lvl="2" fontAlgn="auto">
              <a:lnSpc>
                <a:spcPct val="100000"/>
              </a:lnSpc>
              <a:spcBef>
                <a:spcPts val="0"/>
              </a:spcBef>
              <a:spcAft>
                <a:spcPts val="0"/>
              </a:spcAft>
              <a:defRPr/>
            </a:pPr>
            <a:r>
              <a:rPr lang="en-US" sz="1600" i="1" dirty="0"/>
              <a:t>Release </a:t>
            </a:r>
            <a:r>
              <a:rPr lang="en-US" sz="1600" i="1" dirty="0" smtClean="0"/>
              <a:t>tag</a:t>
            </a:r>
            <a:r>
              <a:rPr lang="en-US" sz="1600" b="0" dirty="0" smtClean="0"/>
              <a:t>: </a:t>
            </a:r>
            <a:r>
              <a:rPr lang="en-US" sz="1600" b="0" dirty="0" err="1" smtClean="0"/>
              <a:t>vX.Y.Z</a:t>
            </a:r>
            <a:r>
              <a:rPr lang="en-US" sz="1600" b="0" dirty="0"/>
              <a:t> </a:t>
            </a:r>
            <a:r>
              <a:rPr lang="en-US" sz="1600" b="0" dirty="0" smtClean="0"/>
              <a:t>(X = major, Y = minor, Z = patch), </a:t>
            </a:r>
            <a:r>
              <a:rPr lang="en-US" sz="1600" i="1" dirty="0" smtClean="0"/>
              <a:t>Release candidate</a:t>
            </a:r>
            <a:r>
              <a:rPr lang="en-US" sz="1600" b="0" dirty="0" smtClean="0"/>
              <a:t>: vX.Y.0-rcZ </a:t>
            </a:r>
            <a:endParaRPr lang="en-US" sz="1600" b="0" dirty="0"/>
          </a:p>
          <a:p>
            <a:pPr lvl="1" fontAlgn="auto">
              <a:lnSpc>
                <a:spcPct val="100000"/>
              </a:lnSpc>
              <a:spcBef>
                <a:spcPts val="0"/>
              </a:spcBef>
              <a:spcAft>
                <a:spcPts val="0"/>
              </a:spcAft>
              <a:defRPr/>
            </a:pPr>
            <a:r>
              <a:rPr lang="en-US" sz="1600" b="0" dirty="0" smtClean="0"/>
              <a:t>Apply bug fix to oldest release branch that needs the fix then merge forward (“</a:t>
            </a:r>
            <a:r>
              <a:rPr lang="en-US" sz="1600" b="0" dirty="0" err="1" smtClean="0"/>
              <a:t>gitworkflows</a:t>
            </a:r>
            <a:r>
              <a:rPr lang="en-US" sz="1600" b="0" dirty="0" smtClean="0"/>
              <a:t>(7)”)</a:t>
            </a:r>
          </a:p>
          <a:p>
            <a:pPr lvl="1" fontAlgn="auto">
              <a:lnSpc>
                <a:spcPct val="100000"/>
              </a:lnSpc>
              <a:spcBef>
                <a:spcPts val="0"/>
              </a:spcBef>
              <a:spcAft>
                <a:spcPts val="0"/>
              </a:spcAft>
              <a:defRPr/>
            </a:pPr>
            <a:r>
              <a:rPr lang="en-US" sz="1600" b="0" dirty="0" smtClean="0"/>
              <a:t>Cherry-picks from upstream to downstream also allowed (but not preferred)</a:t>
            </a:r>
          </a:p>
          <a:p>
            <a:pPr lvl="1" fontAlgn="auto">
              <a:lnSpc>
                <a:spcPct val="100000"/>
              </a:lnSpc>
              <a:spcBef>
                <a:spcPts val="0"/>
              </a:spcBef>
              <a:spcAft>
                <a:spcPts val="0"/>
              </a:spcAft>
              <a:defRPr/>
            </a:pPr>
            <a:r>
              <a:rPr lang="en-US" sz="1600" b="0" dirty="0" smtClean="0">
                <a:solidFill>
                  <a:schemeClr val="accent3">
                    <a:lumMod val="50000"/>
                  </a:schemeClr>
                </a:solidFill>
              </a:rPr>
              <a:t>NOTE: Since ‘master’ contains all release branches, then just testing ‘master’ provides some release testing.</a:t>
            </a:r>
          </a:p>
          <a:p>
            <a:pPr fontAlgn="auto">
              <a:lnSpc>
                <a:spcPct val="100000"/>
              </a:lnSpc>
              <a:spcBef>
                <a:spcPts val="0"/>
              </a:spcBef>
              <a:spcAft>
                <a:spcPts val="0"/>
              </a:spcAft>
              <a:defRPr/>
            </a:pPr>
            <a:r>
              <a:rPr lang="en-US" sz="1800" dirty="0" smtClean="0"/>
              <a:t>Pros and Cons</a:t>
            </a:r>
            <a:r>
              <a:rPr lang="en-US" sz="1800" b="0" dirty="0" smtClean="0"/>
              <a:t> (w.r.t. single ‘master’ branch which provides a single stream of releases)</a:t>
            </a:r>
            <a:r>
              <a:rPr lang="en-US" sz="1800" dirty="0" smtClean="0"/>
              <a:t>:</a:t>
            </a:r>
          </a:p>
          <a:p>
            <a:pPr lvl="1" fontAlgn="auto">
              <a:lnSpc>
                <a:spcPct val="100000"/>
              </a:lnSpc>
              <a:spcBef>
                <a:spcPts val="0"/>
              </a:spcBef>
              <a:spcAft>
                <a:spcPts val="0"/>
              </a:spcAft>
              <a:defRPr/>
            </a:pPr>
            <a:r>
              <a:rPr lang="en-US" sz="1600" dirty="0" smtClean="0"/>
              <a:t>Pro</a:t>
            </a:r>
            <a:r>
              <a:rPr lang="en-US" sz="1600" b="0" dirty="0" smtClean="0"/>
              <a:t>: Allow support for multiple releases</a:t>
            </a:r>
          </a:p>
          <a:p>
            <a:pPr lvl="1" fontAlgn="auto">
              <a:lnSpc>
                <a:spcPct val="100000"/>
              </a:lnSpc>
              <a:spcBef>
                <a:spcPts val="0"/>
              </a:spcBef>
              <a:spcAft>
                <a:spcPts val="0"/>
              </a:spcAft>
              <a:defRPr/>
            </a:pPr>
            <a:r>
              <a:rPr lang="en-US" sz="1600" dirty="0" smtClean="0"/>
              <a:t>Pro</a:t>
            </a:r>
            <a:r>
              <a:rPr lang="en-US" sz="1600" b="0" dirty="0" smtClean="0"/>
              <a:t>: Allows customers to depend on well-defined named versions of the software</a:t>
            </a:r>
          </a:p>
          <a:p>
            <a:pPr lvl="1" fontAlgn="auto">
              <a:lnSpc>
                <a:spcPct val="100000"/>
              </a:lnSpc>
              <a:spcBef>
                <a:spcPts val="0"/>
              </a:spcBef>
              <a:spcAft>
                <a:spcPts val="0"/>
              </a:spcAft>
              <a:defRPr/>
            </a:pPr>
            <a:r>
              <a:rPr lang="en-US" sz="1600" dirty="0" smtClean="0"/>
              <a:t>Con</a:t>
            </a:r>
            <a:r>
              <a:rPr lang="en-US" sz="1600" b="0" dirty="0" smtClean="0"/>
              <a:t>: More labor and more testing needed to maintain old releases</a:t>
            </a:r>
            <a:endParaRPr lang="en-US" sz="1600" b="0" dirty="0"/>
          </a:p>
          <a:p>
            <a:pPr fontAlgn="auto">
              <a:lnSpc>
                <a:spcPct val="100000"/>
              </a:lnSpc>
              <a:spcBef>
                <a:spcPts val="0"/>
              </a:spcBef>
              <a:spcAft>
                <a:spcPts val="0"/>
              </a:spcAft>
              <a:defRPr/>
            </a:pPr>
            <a:r>
              <a:rPr lang="en-US" sz="1800" dirty="0"/>
              <a:t>Example project:</a:t>
            </a:r>
            <a:r>
              <a:rPr lang="en-US" sz="1800" b="0" dirty="0"/>
              <a:t> Established </a:t>
            </a:r>
            <a:r>
              <a:rPr lang="en-US" sz="1800" b="0" dirty="0" smtClean="0"/>
              <a:t>project with many customers requiring stable named releases</a:t>
            </a:r>
          </a:p>
          <a:p>
            <a:pPr fontAlgn="auto">
              <a:lnSpc>
                <a:spcPct val="100000"/>
              </a:lnSpc>
              <a:spcBef>
                <a:spcPts val="0"/>
              </a:spcBef>
              <a:spcAft>
                <a:spcPts val="0"/>
              </a:spcAft>
              <a:defRPr/>
            </a:pPr>
            <a:r>
              <a:rPr lang="en-US" sz="1800" dirty="0" smtClean="0"/>
              <a:t>See:</a:t>
            </a:r>
            <a:r>
              <a:rPr lang="en-US" sz="1800" b="0" dirty="0" smtClean="0"/>
              <a:t> “</a:t>
            </a:r>
            <a:r>
              <a:rPr lang="en-US" sz="1800" b="0" dirty="0" err="1" smtClean="0"/>
              <a:t>gitworkflows</a:t>
            </a:r>
            <a:r>
              <a:rPr lang="en-US" sz="1800" b="0" dirty="0" smtClean="0"/>
              <a:t>(7)” </a:t>
            </a:r>
            <a:r>
              <a:rPr lang="en-US" sz="1800" b="0" dirty="0" smtClean="0">
                <a:hlinkClick r:id="rId3"/>
              </a:rPr>
              <a:t>https</a:t>
            </a:r>
            <a:r>
              <a:rPr lang="en-US" sz="1800" b="0" dirty="0">
                <a:hlinkClick r:id="rId3"/>
              </a:rPr>
              <a:t>://</a:t>
            </a:r>
            <a:r>
              <a:rPr lang="en-US" sz="1800" b="0" dirty="0" smtClean="0">
                <a:hlinkClick r:id="rId3"/>
              </a:rPr>
              <a:t>www.kernel.org/pub/software/scm/git/docs/gitworkflows.html</a:t>
            </a:r>
            <a:r>
              <a:rPr lang="en-US" sz="1800" b="0" dirty="0" smtClean="0"/>
              <a:t> </a:t>
            </a:r>
            <a:endParaRPr lang="en-US" sz="1600" b="0" dirty="0" smtClean="0"/>
          </a:p>
        </p:txBody>
      </p:sp>
      <p:grpSp>
        <p:nvGrpSpPr>
          <p:cNvPr id="170" name="Group 169"/>
          <p:cNvGrpSpPr/>
          <p:nvPr/>
        </p:nvGrpSpPr>
        <p:grpSpPr>
          <a:xfrm>
            <a:off x="1606926" y="2816199"/>
            <a:ext cx="84699" cy="209548"/>
            <a:chOff x="1538499" y="2796998"/>
            <a:chExt cx="84699" cy="209548"/>
          </a:xfrm>
        </p:grpSpPr>
        <p:cxnSp>
          <p:nvCxnSpPr>
            <p:cNvPr id="154" name="Straight Connector 153"/>
            <p:cNvCxnSpPr/>
            <p:nvPr/>
          </p:nvCxnSpPr>
          <p:spPr>
            <a:xfrm>
              <a:off x="1538499"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614815"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52" name="Rectangle 151"/>
            <p:cNvSpPr/>
            <p:nvPr/>
          </p:nvSpPr>
          <p:spPr>
            <a:xfrm>
              <a:off x="1540939" y="2796998"/>
              <a:ext cx="82259" cy="209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p:cNvGrpSpPr/>
          <p:nvPr/>
        </p:nvGrpSpPr>
        <p:grpSpPr>
          <a:xfrm rot="18549165">
            <a:off x="605114" y="2111487"/>
            <a:ext cx="84699" cy="209548"/>
            <a:chOff x="1538499" y="2796998"/>
            <a:chExt cx="84699" cy="209548"/>
          </a:xfrm>
        </p:grpSpPr>
        <p:cxnSp>
          <p:nvCxnSpPr>
            <p:cNvPr id="174" name="Straight Connector 173"/>
            <p:cNvCxnSpPr/>
            <p:nvPr/>
          </p:nvCxnSpPr>
          <p:spPr>
            <a:xfrm>
              <a:off x="1538499"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614815"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76" name="Rectangle 175"/>
            <p:cNvSpPr/>
            <p:nvPr/>
          </p:nvSpPr>
          <p:spPr>
            <a:xfrm>
              <a:off x="1540939" y="2796998"/>
              <a:ext cx="82259" cy="209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Oval 69"/>
          <p:cNvSpPr/>
          <p:nvPr/>
        </p:nvSpPr>
        <p:spPr>
          <a:xfrm>
            <a:off x="3230265" y="2793973"/>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72" name="Straight Arrow Connector 71"/>
          <p:cNvCxnSpPr>
            <a:stCxn id="8" idx="6"/>
            <a:endCxn id="70" idx="2"/>
          </p:cNvCxnSpPr>
          <p:nvPr/>
        </p:nvCxnSpPr>
        <p:spPr>
          <a:xfrm>
            <a:off x="2382915" y="2920973"/>
            <a:ext cx="84735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Pentagon 74"/>
          <p:cNvSpPr/>
          <p:nvPr/>
        </p:nvSpPr>
        <p:spPr>
          <a:xfrm rot="5400000">
            <a:off x="3546038" y="2155043"/>
            <a:ext cx="443294" cy="610099"/>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lIns="91440" tIns="0" rIns="0" bIns="0" rtlCol="0" anchor="ctr"/>
          <a:lstStyle/>
          <a:p>
            <a:pPr algn="ctr">
              <a:lnSpc>
                <a:spcPct val="70000"/>
              </a:lnSpc>
              <a:spcBef>
                <a:spcPts val="0"/>
              </a:spcBef>
            </a:pPr>
            <a:r>
              <a:rPr lang="en-US" sz="1400" dirty="0" smtClean="0">
                <a:solidFill>
                  <a:srgbClr val="000000"/>
                </a:solidFill>
              </a:rPr>
              <a:t>v2.4.0-dev</a:t>
            </a:r>
            <a:endParaRPr lang="en-US" sz="1400" dirty="0">
              <a:solidFill>
                <a:srgbClr val="000000"/>
              </a:solidFill>
            </a:endParaRPr>
          </a:p>
        </p:txBody>
      </p:sp>
      <p:cxnSp>
        <p:nvCxnSpPr>
          <p:cNvPr id="76" name="Straight Arrow Connector 75"/>
          <p:cNvCxnSpPr>
            <a:stCxn id="75" idx="3"/>
            <a:endCxn id="70" idx="7"/>
          </p:cNvCxnSpPr>
          <p:nvPr/>
        </p:nvCxnSpPr>
        <p:spPr>
          <a:xfrm flipH="1">
            <a:off x="3490428" y="2681740"/>
            <a:ext cx="277257" cy="149430"/>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2805370" y="2161635"/>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85" name="Oval 84"/>
          <p:cNvSpPr/>
          <p:nvPr/>
        </p:nvSpPr>
        <p:spPr>
          <a:xfrm>
            <a:off x="1038740" y="2790950"/>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87" name="Straight Arrow Connector 86"/>
          <p:cNvCxnSpPr>
            <a:stCxn id="71" idx="6"/>
            <a:endCxn id="85" idx="2"/>
          </p:cNvCxnSpPr>
          <p:nvPr/>
        </p:nvCxnSpPr>
        <p:spPr>
          <a:xfrm flipV="1">
            <a:off x="769905" y="2917950"/>
            <a:ext cx="268835" cy="3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0" name="Pentagon 89"/>
          <p:cNvSpPr/>
          <p:nvPr/>
        </p:nvSpPr>
        <p:spPr>
          <a:xfrm rot="5400000">
            <a:off x="891713" y="2134203"/>
            <a:ext cx="443294" cy="610099"/>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lIns="91440" tIns="0" rIns="0" bIns="0" rtlCol="0" anchor="ctr"/>
          <a:lstStyle/>
          <a:p>
            <a:pPr algn="ctr">
              <a:lnSpc>
                <a:spcPct val="70000"/>
              </a:lnSpc>
              <a:spcBef>
                <a:spcPts val="0"/>
              </a:spcBef>
            </a:pPr>
            <a:r>
              <a:rPr lang="en-US" sz="1400" dirty="0" smtClean="0">
                <a:solidFill>
                  <a:srgbClr val="000000"/>
                </a:solidFill>
              </a:rPr>
              <a:t>v2.3.0-dev</a:t>
            </a:r>
            <a:endParaRPr lang="en-US" sz="1400" dirty="0">
              <a:solidFill>
                <a:srgbClr val="000000"/>
              </a:solidFill>
            </a:endParaRPr>
          </a:p>
        </p:txBody>
      </p:sp>
      <p:cxnSp>
        <p:nvCxnSpPr>
          <p:cNvPr id="91" name="Straight Arrow Connector 90"/>
          <p:cNvCxnSpPr>
            <a:stCxn id="90" idx="3"/>
            <a:endCxn id="85" idx="0"/>
          </p:cNvCxnSpPr>
          <p:nvPr/>
        </p:nvCxnSpPr>
        <p:spPr>
          <a:xfrm>
            <a:off x="1113360" y="2660900"/>
            <a:ext cx="77780" cy="130050"/>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8" idx="7"/>
            <a:endCxn id="84" idx="3"/>
          </p:cNvCxnSpPr>
          <p:nvPr/>
        </p:nvCxnSpPr>
        <p:spPr>
          <a:xfrm flipV="1">
            <a:off x="2338278" y="2378438"/>
            <a:ext cx="511729" cy="4527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1954202" y="2238445"/>
            <a:ext cx="927978" cy="400110"/>
          </a:xfrm>
          <a:prstGeom prst="rect">
            <a:avLst/>
          </a:prstGeom>
        </p:spPr>
        <p:txBody>
          <a:bodyPr wrap="square">
            <a:spAutoFit/>
          </a:bodyPr>
          <a:lstStyle/>
          <a:p>
            <a:pPr algn="ctr"/>
            <a:r>
              <a:rPr lang="en-US" altLang="en-US" sz="1000" dirty="0" smtClean="0"/>
              <a:t>Update for release</a:t>
            </a:r>
            <a:endParaRPr lang="en-US" altLang="en-US" sz="1000" dirty="0"/>
          </a:p>
        </p:txBody>
      </p:sp>
      <p:cxnSp>
        <p:nvCxnSpPr>
          <p:cNvPr id="100" name="Straight Arrow Connector 99"/>
          <p:cNvCxnSpPr>
            <a:stCxn id="84" idx="5"/>
            <a:endCxn id="70" idx="1"/>
          </p:cNvCxnSpPr>
          <p:nvPr/>
        </p:nvCxnSpPr>
        <p:spPr>
          <a:xfrm>
            <a:off x="3065533" y="2378438"/>
            <a:ext cx="209369" cy="452732"/>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0" name="Pentagon 109"/>
          <p:cNvSpPr/>
          <p:nvPr/>
        </p:nvSpPr>
        <p:spPr>
          <a:xfrm rot="5400000">
            <a:off x="1474930" y="1721066"/>
            <a:ext cx="607684" cy="720723"/>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lIns="91440" tIns="0" rIns="0" bIns="0" rtlCol="0" anchor="ctr"/>
          <a:lstStyle/>
          <a:p>
            <a:pPr algn="ctr">
              <a:lnSpc>
                <a:spcPct val="70000"/>
              </a:lnSpc>
              <a:spcBef>
                <a:spcPts val="0"/>
              </a:spcBef>
            </a:pPr>
            <a:r>
              <a:rPr lang="en-US" sz="1400" dirty="0" smtClean="0">
                <a:solidFill>
                  <a:srgbClr val="000000"/>
                </a:solidFill>
              </a:rPr>
              <a:t>release-2.3-start</a:t>
            </a:r>
          </a:p>
          <a:p>
            <a:pPr algn="ctr">
              <a:lnSpc>
                <a:spcPct val="70000"/>
              </a:lnSpc>
              <a:spcBef>
                <a:spcPts val="0"/>
              </a:spcBef>
            </a:pPr>
            <a:endParaRPr lang="en-US" sz="1400" dirty="0">
              <a:solidFill>
                <a:srgbClr val="000000"/>
              </a:solidFill>
            </a:endParaRPr>
          </a:p>
        </p:txBody>
      </p:sp>
      <p:cxnSp>
        <p:nvCxnSpPr>
          <p:cNvPr id="111" name="Straight Arrow Connector 110"/>
          <p:cNvCxnSpPr>
            <a:stCxn id="110" idx="3"/>
            <a:endCxn id="8" idx="1"/>
          </p:cNvCxnSpPr>
          <p:nvPr/>
        </p:nvCxnSpPr>
        <p:spPr>
          <a:xfrm>
            <a:off x="1778772" y="2385270"/>
            <a:ext cx="343980" cy="445900"/>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52235"/>
      </p:ext>
    </p:extLst>
  </p:cSld>
  <p:clrMapOvr>
    <a:masterClrMapping/>
  </p:clrMapOvr>
  <mc:AlternateContent xmlns:mc="http://schemas.openxmlformats.org/markup-compatibility/2006" xmlns:p14="http://schemas.microsoft.com/office/powerpoint/2010/main">
    <mc:Choice Requires="p14">
      <p:transition spd="med" p14:dur="700" advTm="467">
        <p:fade/>
      </p:transition>
    </mc:Choice>
    <mc:Fallback xmlns="">
      <p:transition spd="med" advTm="467">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727996" cy="458587"/>
          </a:xfrm>
        </p:spPr>
        <p:txBody>
          <a:bodyPr/>
          <a:lstStyle/>
          <a:p>
            <a:r>
              <a:rPr lang="en-US" sz="2800" dirty="0"/>
              <a:t>Addition of feature branches</a:t>
            </a:r>
          </a:p>
        </p:txBody>
      </p:sp>
      <p:cxnSp>
        <p:nvCxnSpPr>
          <p:cNvPr id="6" name="Straight Arrow Connector 5"/>
          <p:cNvCxnSpPr>
            <a:stCxn id="12" idx="4"/>
            <a:endCxn id="35" idx="0"/>
          </p:cNvCxnSpPr>
          <p:nvPr/>
        </p:nvCxnSpPr>
        <p:spPr>
          <a:xfrm>
            <a:off x="897890" y="1289446"/>
            <a:ext cx="106543" cy="887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106" idx="3"/>
            <a:endCxn id="63" idx="2"/>
          </p:cNvCxnSpPr>
          <p:nvPr/>
        </p:nvCxnSpPr>
        <p:spPr>
          <a:xfrm>
            <a:off x="1820047" y="1162446"/>
            <a:ext cx="206218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1" idx="7"/>
            <a:endCxn id="63" idx="4"/>
          </p:cNvCxnSpPr>
          <p:nvPr/>
        </p:nvCxnSpPr>
        <p:spPr>
          <a:xfrm flipV="1">
            <a:off x="3841391" y="1289446"/>
            <a:ext cx="193245" cy="410121"/>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745490" y="1035446"/>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15" name="Straight Arrow Connector 14"/>
          <p:cNvCxnSpPr>
            <a:stCxn id="12" idx="6"/>
            <a:endCxn id="106" idx="1"/>
          </p:cNvCxnSpPr>
          <p:nvPr/>
        </p:nvCxnSpPr>
        <p:spPr>
          <a:xfrm>
            <a:off x="1050290" y="1162446"/>
            <a:ext cx="687498"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2" idx="2"/>
          </p:cNvCxnSpPr>
          <p:nvPr/>
        </p:nvCxnSpPr>
        <p:spPr>
          <a:xfrm>
            <a:off x="424260" y="1162446"/>
            <a:ext cx="32123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5" idx="6"/>
            <a:endCxn id="45" idx="2"/>
          </p:cNvCxnSpPr>
          <p:nvPr/>
        </p:nvCxnSpPr>
        <p:spPr>
          <a:xfrm>
            <a:off x="1156833" y="2303470"/>
            <a:ext cx="50170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1" idx="6"/>
            <a:endCxn id="99" idx="2"/>
          </p:cNvCxnSpPr>
          <p:nvPr/>
        </p:nvCxnSpPr>
        <p:spPr>
          <a:xfrm>
            <a:off x="5998303" y="1162446"/>
            <a:ext cx="7559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852033" y="2176470"/>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B1</a:t>
            </a:r>
            <a:endParaRPr lang="en-US" sz="1400" dirty="0">
              <a:solidFill>
                <a:schemeClr val="tx1"/>
              </a:solidFill>
            </a:endParaRPr>
          </a:p>
        </p:txBody>
      </p:sp>
      <p:sp>
        <p:nvSpPr>
          <p:cNvPr id="37" name="Oval 36"/>
          <p:cNvSpPr/>
          <p:nvPr/>
        </p:nvSpPr>
        <p:spPr>
          <a:xfrm>
            <a:off x="1200118" y="1662370"/>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A1</a:t>
            </a:r>
            <a:endParaRPr lang="en-US" sz="1400" dirty="0">
              <a:solidFill>
                <a:schemeClr val="tx1"/>
              </a:solidFill>
            </a:endParaRPr>
          </a:p>
        </p:txBody>
      </p:sp>
      <p:cxnSp>
        <p:nvCxnSpPr>
          <p:cNvPr id="38" name="Straight Arrow Connector 37"/>
          <p:cNvCxnSpPr>
            <a:stCxn id="12" idx="4"/>
            <a:endCxn id="37" idx="1"/>
          </p:cNvCxnSpPr>
          <p:nvPr/>
        </p:nvCxnSpPr>
        <p:spPr>
          <a:xfrm>
            <a:off x="897890" y="1289446"/>
            <a:ext cx="346865" cy="41012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1658538" y="2176470"/>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B2</a:t>
            </a:r>
            <a:endParaRPr lang="en-US" sz="1400" dirty="0">
              <a:solidFill>
                <a:schemeClr val="tx1"/>
              </a:solidFill>
            </a:endParaRPr>
          </a:p>
        </p:txBody>
      </p:sp>
      <p:cxnSp>
        <p:nvCxnSpPr>
          <p:cNvPr id="47" name="Straight Arrow Connector 46"/>
          <p:cNvCxnSpPr>
            <a:stCxn id="37" idx="6"/>
            <a:endCxn id="48" idx="2"/>
          </p:cNvCxnSpPr>
          <p:nvPr/>
        </p:nvCxnSpPr>
        <p:spPr>
          <a:xfrm>
            <a:off x="1504918" y="1789370"/>
            <a:ext cx="50170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2006623" y="1662370"/>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A2</a:t>
            </a:r>
            <a:endParaRPr lang="en-US" sz="1400" dirty="0">
              <a:solidFill>
                <a:schemeClr val="tx1"/>
              </a:solidFill>
            </a:endParaRPr>
          </a:p>
        </p:txBody>
      </p:sp>
      <p:sp>
        <p:nvSpPr>
          <p:cNvPr id="50" name="Oval 49"/>
          <p:cNvSpPr/>
          <p:nvPr/>
        </p:nvSpPr>
        <p:spPr>
          <a:xfrm>
            <a:off x="5309453" y="2176470"/>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dirty="0" smtClean="0">
                <a:solidFill>
                  <a:schemeClr val="tx1"/>
                </a:solidFill>
              </a:rPr>
              <a:t>B55</a:t>
            </a:r>
            <a:endParaRPr lang="en-US" sz="1400" dirty="0">
              <a:solidFill>
                <a:schemeClr val="tx1"/>
              </a:solidFill>
            </a:endParaRPr>
          </a:p>
        </p:txBody>
      </p:sp>
      <p:sp>
        <p:nvSpPr>
          <p:cNvPr id="51" name="Oval 50"/>
          <p:cNvSpPr/>
          <p:nvPr/>
        </p:nvSpPr>
        <p:spPr>
          <a:xfrm>
            <a:off x="3581228" y="1662370"/>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dirty="0" smtClean="0">
                <a:solidFill>
                  <a:schemeClr val="tx1"/>
                </a:solidFill>
              </a:rPr>
              <a:t>A15</a:t>
            </a:r>
            <a:endParaRPr lang="en-US" sz="1400" dirty="0">
              <a:solidFill>
                <a:schemeClr val="tx1"/>
              </a:solidFill>
            </a:endParaRPr>
          </a:p>
        </p:txBody>
      </p:sp>
      <p:cxnSp>
        <p:nvCxnSpPr>
          <p:cNvPr id="56" name="Straight Arrow Connector 55"/>
          <p:cNvCxnSpPr>
            <a:stCxn id="120" idx="3"/>
            <a:endCxn id="51" idx="2"/>
          </p:cNvCxnSpPr>
          <p:nvPr/>
        </p:nvCxnSpPr>
        <p:spPr>
          <a:xfrm>
            <a:off x="2925903" y="1789370"/>
            <a:ext cx="65532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8" idx="6"/>
            <a:endCxn id="120" idx="1"/>
          </p:cNvCxnSpPr>
          <p:nvPr/>
        </p:nvCxnSpPr>
        <p:spPr>
          <a:xfrm>
            <a:off x="2311423" y="1789370"/>
            <a:ext cx="532221"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3882236" y="1035446"/>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67" name="Rectangle 66"/>
          <p:cNvSpPr/>
          <p:nvPr/>
        </p:nvSpPr>
        <p:spPr>
          <a:xfrm>
            <a:off x="2502098" y="1163105"/>
            <a:ext cx="1460740" cy="553998"/>
          </a:xfrm>
          <a:prstGeom prst="rect">
            <a:avLst/>
          </a:prstGeom>
        </p:spPr>
        <p:txBody>
          <a:bodyPr wrap="square">
            <a:spAutoFit/>
          </a:bodyPr>
          <a:lstStyle/>
          <a:p>
            <a:pPr algn="ctr"/>
            <a:r>
              <a:rPr lang="en-US" altLang="en-US" sz="1000" dirty="0" smtClean="0"/>
              <a:t>Merge of medium-lived “A” branch goes smoothly</a:t>
            </a:r>
            <a:endParaRPr lang="en-US" altLang="en-US" sz="1000" dirty="0"/>
          </a:p>
        </p:txBody>
      </p:sp>
      <p:cxnSp>
        <p:nvCxnSpPr>
          <p:cNvPr id="69" name="Straight Arrow Connector 68"/>
          <p:cNvCxnSpPr>
            <a:endCxn id="50" idx="2"/>
          </p:cNvCxnSpPr>
          <p:nvPr/>
        </p:nvCxnSpPr>
        <p:spPr>
          <a:xfrm>
            <a:off x="3253565" y="2303470"/>
            <a:ext cx="20558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5" idx="6"/>
            <a:endCxn id="128" idx="1"/>
          </p:cNvCxnSpPr>
          <p:nvPr/>
        </p:nvCxnSpPr>
        <p:spPr>
          <a:xfrm>
            <a:off x="1963338" y="2303470"/>
            <a:ext cx="1207968"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112" idx="3"/>
            <a:endCxn id="81" idx="2"/>
          </p:cNvCxnSpPr>
          <p:nvPr/>
        </p:nvCxnSpPr>
        <p:spPr>
          <a:xfrm>
            <a:off x="4884558" y="1162446"/>
            <a:ext cx="80894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63" idx="6"/>
            <a:endCxn id="112" idx="1"/>
          </p:cNvCxnSpPr>
          <p:nvPr/>
        </p:nvCxnSpPr>
        <p:spPr>
          <a:xfrm>
            <a:off x="4187036" y="1162446"/>
            <a:ext cx="615263"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5693503" y="1035446"/>
            <a:ext cx="304800" cy="254000"/>
          </a:xfrm>
          <a:prstGeom prst="ellipse">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88" name="Straight Arrow Connector 87"/>
          <p:cNvCxnSpPr>
            <a:stCxn id="50" idx="0"/>
            <a:endCxn id="81" idx="4"/>
          </p:cNvCxnSpPr>
          <p:nvPr/>
        </p:nvCxnSpPr>
        <p:spPr>
          <a:xfrm flipV="1">
            <a:off x="5461853" y="1289446"/>
            <a:ext cx="384050" cy="887024"/>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4385293" y="1300129"/>
            <a:ext cx="1309560" cy="707886"/>
          </a:xfrm>
          <a:prstGeom prst="rect">
            <a:avLst/>
          </a:prstGeom>
        </p:spPr>
        <p:txBody>
          <a:bodyPr wrap="square">
            <a:spAutoFit/>
          </a:bodyPr>
          <a:lstStyle/>
          <a:p>
            <a:pPr algn="ctr"/>
            <a:r>
              <a:rPr lang="en-US" altLang="en-US" sz="1000" dirty="0" smtClean="0"/>
              <a:t>Merge of long- lived “B” branch has many conflicts and other problems</a:t>
            </a:r>
            <a:endParaRPr lang="en-US" altLang="en-US" sz="1000" dirty="0"/>
          </a:p>
        </p:txBody>
      </p:sp>
      <p:sp>
        <p:nvSpPr>
          <p:cNvPr id="92" name="Rectangle 91"/>
          <p:cNvSpPr/>
          <p:nvPr/>
        </p:nvSpPr>
        <p:spPr>
          <a:xfrm>
            <a:off x="5191798" y="601865"/>
            <a:ext cx="1309560" cy="400110"/>
          </a:xfrm>
          <a:prstGeom prst="rect">
            <a:avLst/>
          </a:prstGeom>
        </p:spPr>
        <p:txBody>
          <a:bodyPr wrap="square">
            <a:spAutoFit/>
          </a:bodyPr>
          <a:lstStyle/>
          <a:p>
            <a:pPr algn="ctr"/>
            <a:r>
              <a:rPr lang="en-US" altLang="en-US" sz="1000" b="1" dirty="0" smtClean="0">
                <a:solidFill>
                  <a:srgbClr val="C00000"/>
                </a:solidFill>
              </a:rPr>
              <a:t>Big Bang Integration!</a:t>
            </a:r>
            <a:endParaRPr lang="en-US" altLang="en-US" sz="1000" b="1" dirty="0">
              <a:solidFill>
                <a:srgbClr val="C00000"/>
              </a:solidFill>
            </a:endParaRPr>
          </a:p>
        </p:txBody>
      </p:sp>
      <p:sp>
        <p:nvSpPr>
          <p:cNvPr id="97" name="Rounded Rectangle 96"/>
          <p:cNvSpPr/>
          <p:nvPr/>
        </p:nvSpPr>
        <p:spPr>
          <a:xfrm>
            <a:off x="6497568" y="578295"/>
            <a:ext cx="838810" cy="284202"/>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develop</a:t>
            </a:r>
            <a:endParaRPr lang="en-US" sz="1400" dirty="0">
              <a:solidFill>
                <a:schemeClr val="tx1"/>
              </a:solidFill>
            </a:endParaRPr>
          </a:p>
        </p:txBody>
      </p:sp>
      <p:cxnSp>
        <p:nvCxnSpPr>
          <p:cNvPr id="98" name="Straight Arrow Connector 97"/>
          <p:cNvCxnSpPr>
            <a:stCxn id="97" idx="2"/>
            <a:endCxn id="99" idx="0"/>
          </p:cNvCxnSpPr>
          <p:nvPr/>
        </p:nvCxnSpPr>
        <p:spPr>
          <a:xfrm flipH="1">
            <a:off x="6906603" y="862497"/>
            <a:ext cx="10370" cy="172949"/>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9" name="Oval 98"/>
          <p:cNvSpPr/>
          <p:nvPr/>
        </p:nvSpPr>
        <p:spPr>
          <a:xfrm>
            <a:off x="6754203" y="1035446"/>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100" name="Rectangle 99"/>
          <p:cNvSpPr/>
          <p:nvPr/>
        </p:nvSpPr>
        <p:spPr>
          <a:xfrm>
            <a:off x="7342478" y="486650"/>
            <a:ext cx="1309560" cy="553998"/>
          </a:xfrm>
          <a:prstGeom prst="rect">
            <a:avLst/>
          </a:prstGeom>
        </p:spPr>
        <p:txBody>
          <a:bodyPr wrap="square">
            <a:spAutoFit/>
          </a:bodyPr>
          <a:lstStyle/>
          <a:p>
            <a:pPr algn="ctr"/>
            <a:r>
              <a:rPr lang="en-US" altLang="en-US" sz="1000" dirty="0" smtClean="0"/>
              <a:t>Or ‘master’ branch if not using a ‘develop’ branch</a:t>
            </a:r>
            <a:endParaRPr lang="en-US" altLang="en-US" sz="1000" dirty="0"/>
          </a:p>
        </p:txBody>
      </p:sp>
      <p:sp>
        <p:nvSpPr>
          <p:cNvPr id="102" name="Rectangle 1030"/>
          <p:cNvSpPr txBox="1">
            <a:spLocks noChangeArrowheads="1"/>
          </p:cNvSpPr>
          <p:nvPr/>
        </p:nvSpPr>
        <p:spPr>
          <a:xfrm>
            <a:off x="188512" y="2699305"/>
            <a:ext cx="8838468" cy="3385542"/>
          </a:xfrm>
          <a:prstGeom prst="rect">
            <a:avLst/>
          </a:prstGeom>
          <a:noFill/>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0"/>
              </a:spcBef>
              <a:spcAft>
                <a:spcPts val="0"/>
              </a:spcAft>
              <a:defRPr/>
            </a:pPr>
            <a:r>
              <a:rPr lang="en-US" sz="1800" dirty="0" smtClean="0"/>
              <a:t>Introduce long-lived feature branches</a:t>
            </a:r>
            <a:r>
              <a:rPr lang="en-US" sz="1800" b="0" dirty="0" smtClean="0"/>
              <a:t>:</a:t>
            </a:r>
          </a:p>
          <a:p>
            <a:pPr lvl="1" fontAlgn="auto">
              <a:lnSpc>
                <a:spcPct val="100000"/>
              </a:lnSpc>
              <a:spcBef>
                <a:spcPts val="0"/>
              </a:spcBef>
              <a:spcAft>
                <a:spcPts val="0"/>
              </a:spcAft>
              <a:defRPr/>
            </a:pPr>
            <a:r>
              <a:rPr lang="en-US" sz="1600" b="0" dirty="0" smtClean="0"/>
              <a:t>Features completed in separate (long-lived) branches before single merge into ‘develop’.</a:t>
            </a:r>
            <a:endParaRPr lang="en-US" sz="1600" b="0" dirty="0" smtClean="0">
              <a:solidFill>
                <a:schemeClr val="accent3">
                  <a:lumMod val="50000"/>
                </a:schemeClr>
              </a:solidFill>
            </a:endParaRPr>
          </a:p>
          <a:p>
            <a:pPr fontAlgn="auto">
              <a:lnSpc>
                <a:spcPct val="100000"/>
              </a:lnSpc>
              <a:spcBef>
                <a:spcPts val="0"/>
              </a:spcBef>
              <a:spcAft>
                <a:spcPts val="0"/>
              </a:spcAft>
              <a:defRPr/>
            </a:pPr>
            <a:r>
              <a:rPr lang="en-US" sz="1800" dirty="0" smtClean="0"/>
              <a:t>Pros and Cons</a:t>
            </a:r>
            <a:r>
              <a:rPr lang="en-US" sz="1800" b="0" dirty="0" smtClean="0"/>
              <a:t> (w.r.t. short-lived topic branches)</a:t>
            </a:r>
            <a:r>
              <a:rPr lang="en-US" sz="1800" dirty="0" smtClean="0"/>
              <a:t>:</a:t>
            </a:r>
          </a:p>
          <a:p>
            <a:pPr lvl="1" fontAlgn="auto">
              <a:lnSpc>
                <a:spcPct val="100000"/>
              </a:lnSpc>
              <a:spcBef>
                <a:spcPts val="0"/>
              </a:spcBef>
              <a:spcAft>
                <a:spcPts val="0"/>
              </a:spcAft>
              <a:defRPr/>
            </a:pPr>
            <a:r>
              <a:rPr lang="en-US" sz="1600" dirty="0" smtClean="0"/>
              <a:t>Pro</a:t>
            </a:r>
            <a:r>
              <a:rPr lang="en-US" sz="1600" b="0" dirty="0"/>
              <a:t>: </a:t>
            </a:r>
            <a:r>
              <a:rPr lang="en-US" sz="1600" b="0" dirty="0" smtClean="0"/>
              <a:t>Allow time for detailed code </a:t>
            </a:r>
            <a:r>
              <a:rPr lang="en-US" sz="1600" b="0" dirty="0"/>
              <a:t>reviews before the changes are merged into </a:t>
            </a:r>
            <a:r>
              <a:rPr lang="en-US" sz="1600" b="0" dirty="0" smtClean="0"/>
              <a:t>‘develop’.</a:t>
            </a:r>
          </a:p>
          <a:p>
            <a:pPr lvl="1" fontAlgn="auto">
              <a:lnSpc>
                <a:spcPct val="100000"/>
              </a:lnSpc>
              <a:spcBef>
                <a:spcPts val="0"/>
              </a:spcBef>
              <a:spcAft>
                <a:spcPts val="0"/>
              </a:spcAft>
              <a:defRPr/>
            </a:pPr>
            <a:r>
              <a:rPr lang="en-US" sz="1600" dirty="0" smtClean="0"/>
              <a:t>Pro</a:t>
            </a:r>
            <a:r>
              <a:rPr lang="en-US" sz="1600" b="0" dirty="0" smtClean="0"/>
              <a:t>: Accommodate less experienced developers who </a:t>
            </a:r>
            <a:r>
              <a:rPr lang="en-US" sz="1600" b="0" dirty="0"/>
              <a:t>can’t be trusted to directly push </a:t>
            </a:r>
            <a:r>
              <a:rPr lang="en-US" sz="1600" b="0" dirty="0" smtClean="0"/>
              <a:t>to ‘develop’.</a:t>
            </a:r>
            <a:endParaRPr lang="en-US" sz="1600" b="0" dirty="0"/>
          </a:p>
          <a:p>
            <a:pPr lvl="1" fontAlgn="auto">
              <a:lnSpc>
                <a:spcPct val="100000"/>
              </a:lnSpc>
              <a:spcBef>
                <a:spcPts val="0"/>
              </a:spcBef>
              <a:spcAft>
                <a:spcPts val="0"/>
              </a:spcAft>
              <a:defRPr/>
            </a:pPr>
            <a:r>
              <a:rPr lang="en-US" sz="1600" dirty="0" smtClean="0"/>
              <a:t>Pro</a:t>
            </a:r>
            <a:r>
              <a:rPr lang="en-US" sz="1600" b="0" dirty="0" smtClean="0"/>
              <a:t>: Accommodate changes from external developers </a:t>
            </a:r>
            <a:r>
              <a:rPr lang="en-US" sz="1600" b="0" dirty="0"/>
              <a:t>who can’t directly push to </a:t>
            </a:r>
            <a:r>
              <a:rPr lang="en-US" sz="1600" b="0" dirty="0" smtClean="0"/>
              <a:t>the ‘develop’.</a:t>
            </a:r>
            <a:endParaRPr lang="en-US" sz="1600" b="0" dirty="0"/>
          </a:p>
          <a:p>
            <a:pPr lvl="1" fontAlgn="auto">
              <a:lnSpc>
                <a:spcPct val="100000"/>
              </a:lnSpc>
              <a:spcBef>
                <a:spcPts val="0"/>
              </a:spcBef>
              <a:spcAft>
                <a:spcPts val="0"/>
              </a:spcAft>
              <a:defRPr/>
            </a:pPr>
            <a:r>
              <a:rPr lang="en-US" sz="1600" dirty="0" smtClean="0"/>
              <a:t>Pro</a:t>
            </a:r>
            <a:r>
              <a:rPr lang="en-US" sz="1600" b="0" dirty="0" smtClean="0"/>
              <a:t>: Handle risky changes that may never make it into ‘master’</a:t>
            </a:r>
            <a:endParaRPr lang="en-US" sz="1600" b="0" dirty="0"/>
          </a:p>
          <a:p>
            <a:pPr lvl="1" fontAlgn="auto">
              <a:lnSpc>
                <a:spcPct val="100000"/>
              </a:lnSpc>
              <a:spcBef>
                <a:spcPts val="0"/>
              </a:spcBef>
              <a:spcAft>
                <a:spcPts val="0"/>
              </a:spcAft>
              <a:defRPr/>
            </a:pPr>
            <a:r>
              <a:rPr lang="en-US" sz="1600" dirty="0" smtClean="0"/>
              <a:t>Pro</a:t>
            </a:r>
            <a:r>
              <a:rPr lang="en-US" sz="1600" b="0" dirty="0" smtClean="0"/>
              <a:t>: Keep very clean </a:t>
            </a:r>
            <a:r>
              <a:rPr lang="en-US" sz="1600" b="0" dirty="0" err="1" smtClean="0"/>
              <a:t>git</a:t>
            </a:r>
            <a:r>
              <a:rPr lang="en-US" sz="1600" b="0" dirty="0" smtClean="0"/>
              <a:t> </a:t>
            </a:r>
            <a:r>
              <a:rPr lang="en-US" sz="1600" b="0" dirty="0"/>
              <a:t>history for each </a:t>
            </a:r>
            <a:r>
              <a:rPr lang="en-US" sz="1600" b="0" dirty="0" smtClean="0"/>
              <a:t>feature, merge commits become “changelog”.</a:t>
            </a:r>
          </a:p>
          <a:p>
            <a:pPr lvl="1" fontAlgn="auto">
              <a:lnSpc>
                <a:spcPct val="100000"/>
              </a:lnSpc>
              <a:spcBef>
                <a:spcPts val="0"/>
              </a:spcBef>
              <a:spcAft>
                <a:spcPts val="0"/>
              </a:spcAft>
              <a:defRPr/>
            </a:pPr>
            <a:r>
              <a:rPr lang="en-US" sz="1600" dirty="0" smtClean="0"/>
              <a:t>Con</a:t>
            </a:r>
            <a:r>
              <a:rPr lang="en-US" sz="1600" b="0" dirty="0" smtClean="0"/>
              <a:t>: Risk of major merge </a:t>
            </a:r>
            <a:r>
              <a:rPr lang="en-US" sz="1600" b="0" dirty="0"/>
              <a:t>(or semantic) conflicts </a:t>
            </a:r>
            <a:r>
              <a:rPr lang="en-US" sz="1600" b="0" dirty="0" smtClean="0"/>
              <a:t>(i.e. </a:t>
            </a:r>
            <a:r>
              <a:rPr lang="en-US" sz="1600" dirty="0" smtClean="0">
                <a:solidFill>
                  <a:srgbClr val="C00000"/>
                </a:solidFill>
              </a:rPr>
              <a:t>BIG BANG INTEGRATION, e.g. merge of “B”</a:t>
            </a:r>
            <a:r>
              <a:rPr lang="en-US" sz="1600" b="0" dirty="0" smtClean="0"/>
              <a:t>)</a:t>
            </a:r>
          </a:p>
          <a:p>
            <a:pPr lvl="1" fontAlgn="auto">
              <a:lnSpc>
                <a:spcPct val="100000"/>
              </a:lnSpc>
              <a:spcBef>
                <a:spcPts val="0"/>
              </a:spcBef>
              <a:spcAft>
                <a:spcPts val="0"/>
              </a:spcAft>
              <a:defRPr/>
            </a:pPr>
            <a:r>
              <a:rPr lang="en-US" sz="1600" dirty="0" smtClean="0"/>
              <a:t>Con</a:t>
            </a:r>
            <a:r>
              <a:rPr lang="en-US" sz="1600" b="0" dirty="0" smtClean="0"/>
              <a:t>: Not consistent with Agile best practice of CI (see </a:t>
            </a:r>
            <a:r>
              <a:rPr lang="en-US" sz="1600" b="0" dirty="0" smtClean="0">
                <a:hlinkClick r:id="rId2"/>
              </a:rPr>
              <a:t>“Feature Branch”</a:t>
            </a:r>
            <a:r>
              <a:rPr lang="en-US" sz="1600" b="0" dirty="0" smtClean="0"/>
              <a:t> by Martin Fowler).</a:t>
            </a:r>
          </a:p>
          <a:p>
            <a:pPr lvl="1" fontAlgn="auto">
              <a:lnSpc>
                <a:spcPct val="100000"/>
              </a:lnSpc>
              <a:spcBef>
                <a:spcPts val="0"/>
              </a:spcBef>
              <a:spcAft>
                <a:spcPts val="0"/>
              </a:spcAft>
              <a:defRPr/>
            </a:pPr>
            <a:r>
              <a:rPr lang="en-US" sz="1600" dirty="0" smtClean="0"/>
              <a:t>Con</a:t>
            </a:r>
            <a:r>
              <a:rPr lang="en-US" sz="1600" b="0" dirty="0" smtClean="0"/>
              <a:t>: Discourages Agile best practice of </a:t>
            </a:r>
            <a:r>
              <a:rPr lang="en-US" sz="1600" i="1" dirty="0" smtClean="0"/>
              <a:t>continuous refactoring</a:t>
            </a:r>
            <a:r>
              <a:rPr lang="en-US" sz="1600" b="0" dirty="0" smtClean="0"/>
              <a:t> (refactoring makes merges difficult)</a:t>
            </a:r>
          </a:p>
          <a:p>
            <a:pPr lvl="1" fontAlgn="auto">
              <a:lnSpc>
                <a:spcPct val="100000"/>
              </a:lnSpc>
              <a:spcBef>
                <a:spcPts val="0"/>
              </a:spcBef>
              <a:spcAft>
                <a:spcPts val="0"/>
              </a:spcAft>
              <a:defRPr/>
            </a:pPr>
            <a:r>
              <a:rPr lang="en-US" sz="1600" dirty="0" smtClean="0"/>
              <a:t>Con</a:t>
            </a:r>
            <a:r>
              <a:rPr lang="en-US" sz="1600" b="0" dirty="0" smtClean="0"/>
              <a:t>: Requires more testing resources to test each feature branch individually</a:t>
            </a:r>
            <a:endParaRPr lang="en-US" sz="1600" b="0" dirty="0"/>
          </a:p>
          <a:p>
            <a:pPr fontAlgn="auto">
              <a:lnSpc>
                <a:spcPct val="100000"/>
              </a:lnSpc>
              <a:spcBef>
                <a:spcPts val="0"/>
              </a:spcBef>
              <a:spcAft>
                <a:spcPts val="0"/>
              </a:spcAft>
              <a:defRPr/>
            </a:pPr>
            <a:r>
              <a:rPr lang="en-US" sz="1800" dirty="0"/>
              <a:t>Example project:</a:t>
            </a:r>
            <a:r>
              <a:rPr lang="en-US" sz="1800" b="0" dirty="0"/>
              <a:t> Established </a:t>
            </a:r>
            <a:r>
              <a:rPr lang="en-US" sz="1800" b="0" dirty="0" smtClean="0"/>
              <a:t>project with many external contributors and/or junior developers</a:t>
            </a:r>
          </a:p>
        </p:txBody>
      </p:sp>
      <p:grpSp>
        <p:nvGrpSpPr>
          <p:cNvPr id="103" name="Group 102"/>
          <p:cNvGrpSpPr/>
          <p:nvPr/>
        </p:nvGrpSpPr>
        <p:grpSpPr>
          <a:xfrm>
            <a:off x="1735348" y="1057672"/>
            <a:ext cx="84699" cy="209548"/>
            <a:chOff x="1538499" y="2796998"/>
            <a:chExt cx="84699" cy="209548"/>
          </a:xfrm>
        </p:grpSpPr>
        <p:cxnSp>
          <p:nvCxnSpPr>
            <p:cNvPr id="104" name="Straight Connector 103"/>
            <p:cNvCxnSpPr/>
            <p:nvPr/>
          </p:nvCxnSpPr>
          <p:spPr>
            <a:xfrm>
              <a:off x="1538499"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614815"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1540939" y="2796998"/>
              <a:ext cx="82259" cy="209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p:cNvGrpSpPr/>
          <p:nvPr/>
        </p:nvGrpSpPr>
        <p:grpSpPr>
          <a:xfrm>
            <a:off x="4799859" y="1057672"/>
            <a:ext cx="84699" cy="209548"/>
            <a:chOff x="1538499" y="2796998"/>
            <a:chExt cx="84699" cy="209548"/>
          </a:xfrm>
        </p:grpSpPr>
        <p:cxnSp>
          <p:nvCxnSpPr>
            <p:cNvPr id="110" name="Straight Connector 109"/>
            <p:cNvCxnSpPr/>
            <p:nvPr/>
          </p:nvCxnSpPr>
          <p:spPr>
            <a:xfrm>
              <a:off x="1538499"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614815"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1540939" y="2796998"/>
              <a:ext cx="82259" cy="209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7" name="Group 116"/>
          <p:cNvGrpSpPr/>
          <p:nvPr/>
        </p:nvGrpSpPr>
        <p:grpSpPr>
          <a:xfrm>
            <a:off x="2841204" y="1684596"/>
            <a:ext cx="84699" cy="209548"/>
            <a:chOff x="1538499" y="2796998"/>
            <a:chExt cx="84699" cy="209548"/>
          </a:xfrm>
        </p:grpSpPr>
        <p:cxnSp>
          <p:nvCxnSpPr>
            <p:cNvPr id="118" name="Straight Connector 117"/>
            <p:cNvCxnSpPr/>
            <p:nvPr/>
          </p:nvCxnSpPr>
          <p:spPr>
            <a:xfrm>
              <a:off x="1538499"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1614815"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1540939" y="2796998"/>
              <a:ext cx="82259" cy="209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p:cNvGrpSpPr/>
          <p:nvPr/>
        </p:nvGrpSpPr>
        <p:grpSpPr>
          <a:xfrm>
            <a:off x="3168866" y="2198696"/>
            <a:ext cx="84699" cy="209548"/>
            <a:chOff x="1538499" y="2796998"/>
            <a:chExt cx="84699" cy="209548"/>
          </a:xfrm>
        </p:grpSpPr>
        <p:cxnSp>
          <p:nvCxnSpPr>
            <p:cNvPr id="126" name="Straight Connector 125"/>
            <p:cNvCxnSpPr/>
            <p:nvPr/>
          </p:nvCxnSpPr>
          <p:spPr>
            <a:xfrm>
              <a:off x="1538499"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614815"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1540939" y="2796998"/>
              <a:ext cx="82259" cy="209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 name="AutoShape 2" descr="data:image/jpeg;base64,/9j/4AAQSkZJRgABAQAAAQABAAD/2wCEAAkGBxITEhUUEhQUFBUXFhUVFxYWGBQWFBgZFxUXFxYUHBcYHCggGBolHBQUITEhJSksLi4uFx8zODMsNygtLiwBCgoKDg0OGxAQGywkICQsLCwsLCwsLCwsLCwsLCwsLCwsLCwsLCwsLCwsLCwsLCwsLCwsLCwsLCwsLCwsLCwsLP/AABEIAIgA8AMBEQACEQEDEQH/xAAbAAABBQEBAAAAAAAAAAAAAAAEAAMFBgcBAv/EAEQQAAEDAgIGBgcGBAUEAwAAAAEAAgMEEQUhBhIxQVFhEyIycYGRFEJSobHB0QcjU3Lh8BUzYpIWQ1SCsjRzk6IlY9L/xAAbAQEAAgMBAQAAAAAAAAAAAAAAAwQBAgUGB//EAC4RAAICAQQBBAEDBAIDAAAAAAABAgMRBBIhMUEFEyJRMhRhcSMzUpGBoTRCsf/aAAwDAQACEQMRAD8A3FAJAJAJAJAB1mJwxfzJGtPC+fkM0BGSaWQeq2V/cw28ygG/8XM/Bm8m/VAPRaVU57XSM/Mx1vMICUpK6KTON7XdxF/LcgCUAkAkAkAkAkAkAkAkAkAFWYrDF25Gg8L3PkM0BGSaWQeq2V/cw299kB4GlrPwZvJv1QD0WlVOe1rs/MxwHmEBLUtZHILxva7uIKAfQHEAkB1AJAJAJAJAMVFQGDPyQEDXVUsmVy1vBuXv2oCN9Da3PqjmbD3lAAVWMU0falaFhyRq5JAY0qofxgsb4mN8fsNpsWppOzMzxNvis5Nk0w8UTTZwtyc3b4ELJklqGukZk46457fNATkUwcLhAOIBIBIBIBIDiAYqaoMHE8EBA11RJJkXFreDcvftKBckcaRjBc6reZsPeUHZH1OM0rO1K34rVyivJJGmyXSYMNKKL8UeSx7kfsk/S3f4sNpsUppOzKw95t8VspJ+SKVco9oObRC+sMjuc3I+YWTQl6Gvkbk/rDidvnvQE1FKHC4QDiASASASASAGnqM9VuZ38kAJJFfMoCkaVacwUxMcI6aUXBDT1Wn+p3yUFl8Yle3UxgZ/UV9dWuzc63sx5NH+4/VU5aic+Ec+ersnxEfp9CHHN72NPi4rXZN9s02WPthf+Bm/ij+z9U9qX2Z9mX2BVWhMjc43Nd3EtPvTbZHyY22R5TyD0eLVtG6wLvyPvn47+/Nbx1Mo9kkNZOPEjSNEtM4KrqP+7l9k5X4kcfBXa7YyR0arozXBdI4y3YpSYLgnvkciN3zQD6ASASASAFmqM9Vu3eeH6oAWSHeSnHbGOSi6U6eQQExwWmkGRseo08z8gq9mojHo6+j9Jsu5lwjP5sQrq121xH9PVYP9x+qquyczuw0Wk06y1/sIg0LlOb5GN83FPbb7Nnra48RQSdBx+MP7P1T2v3Mfr1/iBVOiE7M43Nf+Ulp96xtkjZammz80N4dpDWUjrEuy2seLLeN8odkF3pWnvWYcfwadoppdBV9U2ZJbNpyvzCtwtjI87qtBbp3ysr7LdHGW7FLgo/wGQTB2WwjaEA8gEgEgAsSrNQANze42aPie4IBmNzY25nm5x95TpB/ZlGnOnkkzjBSu1YxcPkG0/wBLTu5lUtRqNvCOfqtXt4iQeAaPAgOkFm7m7C7meAVOMXLllCMHPllrEgYA1gAGwAfDJWIrnCLMV4RYKTA4w5jKia0rx1YmWuMr9Y5/JWFBeS2q10yBhnIuHbQbHvGRUEuCtLgd6ZYyYyM1TGSN1XgOHP8AeSw0n2ayw+ymY5gRiOuwktBuHDtNO7MfFQYcHlFZ5qeUXv7PNOjIRTVRHSepJsDxwPB3xV+i9S4Z1dNqFPhl/qRcXabOGbT8jyVothVBViRusMtxG8EbQgCUAkABiVZqWY3tv2chvceSGRvpGRMuTYDMk7+aDGXwZDp1p4+cmGndqRC4c8bXcgeG3NUbr8vaj0/pnpeP6lq5+iHwLR4EB8ws3czZfm7lyUMY55Z0tRqcfGBbY3hos0AAbAMgpuEc2WXy2dNQFnJrjBz0ocUG0XpI4pljahmsijlbqyNDh7x3HcsNJktc5Q/EpmK4U+ncHxudqg3a8ZOaeZHxUDi48o6ddsbo7ZI0v7PdOenAgqCBKB1XbA8f/riFcou3cM816l6Y6Xvh0Xaqv2mdtuznxaVZOMGUVSJGBzd+7eDvB5oMBCA4SgKo2u6SV8u7sR/lG0+JQFJ+0nSZwAp4jYuzcRtA/f7yVfUWbUVtVb7ccFRwDDwTdw6rd3E/RcxfJ5Zxo/J5ZaunU2SxkdwypaKmEv7PSMv55e+ykrfyRJTL5IfxesdDiTnv9WUO/wBuXu1SpJy+ZNOWLOT3pRAYahzh/LlJfG4ZtN8yAeNz71rampZ8Gt0WpZ8EeKhQ5K+TvToYyeXSgixzB2hO0M8YZUMXoejf1SR6zHDaCOfEKFNwlkgTdcso07QjSo1MNpD96zqv58/FdamzfE7lFqsjksWH1mpUD2ZcjyeNh8RkpSYswQCc62ZQFSgrdd75T6xs3kwbPPahnwUb7SdJXG1PGbA5vI/f7zVXUWbeDt+kaL3Je41wio4BRBx13Dqt2DcT9AqkFzyej1E8LESzmpU2TnbcHj0okgNuScgALknhZFyaySiidiwZseqKkvfM8XbTQWMtuLj6oUyj4Zzp6qUsuHCXlhmI4TQQsBnkkgft6ISMkkI7gMvgtnGK7IYXXzeIrP7gNB/Dp3iJhqInuNmucWubfcCsKMWSTsvrW54ZD1DzFI+JxGsxxafDeoZLB0KZ+4lJeTzJIHAg5g7QtOyxFOLyioVsDoZLsJFjrMcNo/UKLmLyjorbdDEjXdENKPSYQXWD25OHPiulVZvjk8Vr9L+nsx48E7hNXqT6vqy59zx9R8FIU2WVDABjU2rC8jaRbzQFGp57kNHchky3Eavp6iSXaC4hn5QbA+O3xXI1E3KRwdXY5SwTNM8MaGjd8d60jwRR4Q76Qstm2TzLJcLKlg2U8Fkxtwq6KOrH82I9DNzHquPPMf3FW5/KG5Fyb31qS8DGAY0wsNLV5wO7L98TvaB4fBaV2JrbLo1ptTTjLoBxnD5KWTo35g5seOy9vEe5RzhsZFbBwYH06izggTwc9JTcZ3AuIEPYeIzC1lyaT5QDo9WmCqa4bH9U/EKxpbMPBa0NuHg0r0q9s94IPA3yK6Z2TRaaXWa13EA/VDADpDNqwP5jV89vuugKXBUXIAy+QAzPuTJtFZeDJMQqzNK+T2nG3d6q5U5bpZPe6SlU0qKJmGQMaGjcP2VlEc1lk7o9RQSQz1FU6RsURY0dHbWLnbRmDfLV81PXFbW2crV3ThNQrXLCoMaoKYOfRiWScjVYZg3VZxcAAM1s7IR5RCtNqLnifC/Yg6Gum9IZI2S0pePvHnK5NuseHFRRszLguXaeMammuPouWln8Ogn6SoY+Soc0F0LLiIu9q5GY8fBWJuK77ORpldOOIPC+zxRYnisg1qaihjjHYDmNae8F7gT32WFKXhG0qtMn8ptsfxKgqqilmdVUjGTx6ro3RapdJcnWGq1xO4ea2cXJcmKrIVWr25cPvJn7KrcciMiN/cqjZ6CCUlkGxMh7Obcx8wtJFmnhndEK8xVAF8n5Hw/ZUumniWCh6zp1Ord5RpEdX1m8Q4Ed4OS6B5DwaLE/WAPEA+aGCH0uktTu/fL5oDOJ6vo4ppN7YpLd5bqj4rWbxFmljxFsoFE2wb4LhzeXk87N5lkkRKgyOxlxIa0FxJsAASSeAAW0VueDaKcnhFjg0PqNXWnfDTA/ivAd5DZ5qxGh+eC5HTPzwS2G0lPTU9XG6tp5eljyY1wvrNDrb89o8lMkoRfOSeKjCLWc5KaxlwqLZz+SyYHUNqovQqh1nDOmkO1rvwyeBy/dlarmpx2yLdU1ZHZL/grVZDJE8xysLXNNiD8uI5qCcJJ4wVpVyTw0DGVRvjsheV2eTImTGSKq3Fo1htaQ4d4Nx8FtU8SNqHiawaTU5ONthsR3EAj4rtLlHo1yjTsGfeFh4gHzF1kEbppJaA99vMj9UBnddVdHBO/f0TgO91m/MqO54gy7oIb74p/ZndOLEclyz3T6DDMtskTjwWmZ2rgkdv8AMqzreAdb/iFO5JVf8nFis65p+EV2Mqm5nZVZ2XMLXfgThns0mlxZ8tBE+kiZVVEI1Xiaz5o/6mtyLhlln5rpRm3D4cs8tOlQvatbin9dEPNhVbL99iVX6KzcHOs/ubGw5d23ktMTfMngsKymK2Uw3MdwTDojPH6LixLw9p1Hh7dcAjWaA453F/NbQSzxIjulJQ/qVFf08kAxCfVaWjWGRFrnVF3dxUV7+Z0/TOaFlkC6VQ5OqkCQS6j2P9lzT5HP3JF4eTF8FOtpmmVN2PcBuOXxC66PnzWHg1LDnXjaeQQ1IXTV33QHE/AhAZfpWS2mf/Vl77/JRW/iyK/8GVSAZDuXFkedl2FxhPIRatCwWRVs7BeaKJnR5XLdYv1ngceqPJW6PxbXZ0NNxFyXYxhlPRyt6SrqZukv1m6pcXcw7P3onB8yZmKhLmbDGfwpzgwR1EV8hJra3cSy5y7lsvafCN17T4BcYwd9LL0b8xa7HDY5u4qvdU65cle6pwlhgMkO8ZEbCNo5qJSZEuES40zrWgB3RSWFgZIwXeYIurUdVN9llaqfk8aZ/fU9JWBrWueHRSBos3WbmMvB/ktr1ugpDULdBTKk8Knk54FXDqlZr7Nq/wAjRw3WbGf/AKovcxq7sOj0kOjRdGXXp2chbyAWTJG6cO6jW8TfyKGTMtLSW05HtEDyIKhv/BnS9K/8lFMjXLPbDwWGzVoueA07qrCp6eNpfLDM2ZjR2i13DjnrqzXmdTRwNVJUauNkumsEJNglXE3Wlp5WNG0uYbDxVWymaXR0a9bTY9sZIHYLqs5YLuU0T+heOijlfrgiOVuq5zQC9lr2eMuez6K3p9QodnJ9S0cropx7Q9V6OMmeZH4nTyM/Ekf94BwLScjyU8q9zzuKkNS6ltVTTIbHqGijaPRap8sgcL3Y5oPBzHW2gqOSgl8HyWqrL5t+9BJEl9o5JdRuf/ONM0ze1fLVvz7Sl1L6NPSl+aXWeCoFVkzuYBp9hWyEujVqpus6/EN/4hdhdHzuz82aLgD7wM7gPIBZIyM0zb1Yju1y3+4Ze9qAomluHF9M+wzAv5LSxZia2LMWUGiN2g8lxJrDPNzWJYJCJq1yC1fZ2HemBoNmuY8PaRcOaB2bd6t6Vvdgv6PO7A5JHhL3Eg1EBubs1dYA8Btt3LeSqzyTSjTn6CIMWghOrQU5fJs6WUF7zzDd3uSNkVxBG0ZRXEESmkdDJNSipqWdDOzK2tdr2n+m51St7oOde59o3tg5Qy1yVFrbhcxs5zQPUMyW0ezTBKV4/wDiIQf9S63k/wDVW5P+iWp/2Uv3Km9iqM577I7Eh1bbybeakqWZG9Ed0zVaGm+7Z+UfDJdtHo4rjBdNE/8ApmniXEd17D4LIAdM25w8CXt8bAj4FDJQ9MsPLqZxAzbn7lFcswZc9Os2amLf2Z5HsXJZ7xD8bVG2MB1BVSwkuhkdGSLEtJBI4LCtcOmV7tNC38lkm8L0srInhz5XzR7HxvOsHN3jPYVvDVyT55Rz7/TapR+Cw/A7pLg7Iy2enzpps2n2Hb4zw5fosaqpJb49MxodXJ5rs/Jf9kJOOrlwVOL5wzpSaxkt2MYRhVN0XSsqXmSNsgLXDVN9ovl+yurKNNaW7J5+q7VXt7ccPHRHfx+jgzo6JrX7pJ3GQjmASVp+orj/AG0WVob7P7s+PpFZrqiSV7pJXF73bXHb7tg5BQSscnlnXoojXHbFYA3hZTLAy5lyBxIH1U1azJIgvmoVyk/o12Gn6oJ4AnyXXR8+by2XXRj/AKaM8QXeZNlk1POlVIZKZ+r2m2kb3sN/kUBCxwNkjBGxzQfMIOzIa3DzTVMsByAOsz8jsx9PBcjUw2zOHqq9swiFqqlZB9HM+J7ZInFr2m4I+Ge0LeM5ReUWK5uMsovtTK6WGGeOip6kvZ96dVusH7xbbb6LpPLipKKZ03ylJLIPFLXnqU9Iylv2nta1v/sch8VHmf8A6rBj5vhLAdglGIxM19R6XIWEvgDgQfF20+XwW8I4TTeWbxWO3kot8yACMyA03LtuTeZ3LmyXJRlHLwTEujLGtb6RVRwPcNbo3C5AOy+atLTpfk8EnsJfk8AWlU0QipqaGQSNia5znt2Oe4/HI/3LF84qKiiPUSioqKZWZWqoUPIzg+Gmqq2Rjst6zjw/efkrulhl5LuirzLJrWKR6kTi0Z21WgcTk0LqeTslswylEUTIx6rQ3xAzPmhgjdL6cupy5ou6NzZB/tOfuugIt9G2RnFrh5go1ng2UnF5RiuIYc6nnkhd6hy5tPZPlZca6O2R77SXq6pSQowq0iyFRtUMmYYQ1ijcmasnNHMWbEHQVA16aXtDew+23h4cFb0+oS+E+mcjXaSUn7tf5IY0hwN1M4Z68T84pBscOHetb6HW8rlM30mrV0cS7XaJOrZ6ZhrHNzlpCWvG8xuG33D+0qy/6tGV2inB/p9W0/xl1/JUrLnnfiMyNW8WSIFkapkA/RLCjU1TW26rLF308gVf0sMyycb1rUKFO1ds1bF4SIiG9p9o297jZdI8gy5UkAjY1g2NaGjwFkMDpCAgaOj6JzovVB1mflPq+CAqH2oaOufG2piH3kV722uYdo8No8VX1FW+JV1VO+PBRqCYPaHN2FceUcHHccElEFobJEpgVe6nmY+7tQHrtaTYjZs2FWKbXCefBbptakTlfB0xcW4kOicSdR7nAgHPVtfcrMvk8qfBbfPUh/C6eigGvBNFJML9aZ7mAcSGgLetVw6fJmKiunyBS18MD3SN1KipcSdcC0EZPsj1jz+ChlbCt7u2aSnGPK7K5U60ji+Rxc45knaVUlNt5ZSnJyeQWRgC1zkgk8kXiM2qMhdxNmtGZJOQACkhFyZiMdzwadoBor6LDrSD76Sznnbb+nw2Ls017Inboq9uOCxNpOkmbfsxdY83+qPDapSYm0Bx7QRY5g5FAQVBS9HeI+qeqeLDs8tiD+Sk/apo6XNbUxjrMBDwPWZt8xn5lVdTVuWUdz0jW+3L25dMzuBwIuFxpJpnreGGRqBs1CWBRNmB3Vutc47NZL7LHojViU+gz9eKS+pfbG8AkFp3Lp6S3evan14OF6hT7T9+vhrsD0GkcyuERFw/XikbuIAN79xHvWdJujdsZt6jidHufXKIGqgDJJGA3DHuaDya4gfBVbFtk0dXTTcoJvyCyBYiy15A5QSQ1oLnuNmtGZJKs1RcmYnOMIts2bQjRcUkADrGR2bzz4d30XaphsR4bX6p6i1y8Im4KTXnDj2Yr25vOXuHxUpRJpAdQDFTBrWI2jYfkgGHargQ4XByIKAx/TDRWWjlM1O0vhcbuaNo52VLUafPKKGo02eYgWHVjJBdhvy3hcuUXHhnPxjgkmBRkiPYiCxkkTPXQhMm2TmoAs5NWxqRCJkTidc2MZ5uOxozJ8FNCDk+DRRy8ItX2faJOL/S6sdb/LYdjOfeurRp1HlnU0+m28s0lztw27laLgRTwhot4k8TxQwOoBIAephvYjaPhvCAHlYx7S1wuCLEIZT28oxnTHRKSjkMkTdeFxJsPV8P39OdqdL5R6j0z1RT+Fr58MhaaUOFwbrkWRcezvd9BjFAzHA80rQwPUFT0U0Ug9R7XHuvn7rqfTz2zTKurr9yqUf2LRW4pQ0ss01MTPUSF2qf8uLW257/AH+C6s7qa25R5bOHVptRfGMLOIr/ALKNntJuTmTxJ2lcqUtz5PSVxUVhAlTNY2Fy45Bo2lTVVuT4NpTjBZkzRfs60QMZ9JqQDIR1G7mD68129Pp1BZZ5X1L1L3nsh1/9NCcb5Daf3dWjihEEQaLD9nihgdQCQCQAdbTk9Zm3hx/VAQ0lYDdrhyLT9EDKbjehkMjjJTvNPJtu3sHvaP33qC2iMyvbpoy5RAywV1P/ADqcytH+ZB1x322+YC51mjkuilPTyj4G4dIqc5F+qd4cCCFWlTNGn8hJxun/ABWea09qX0MoFl0jgvZhdI72WNJK3jRN+DGG+j1HS11R/Li6Bp9eXteDdquV6N+SWOmlLssmjmiEEDuklPTS+07NX4Uxh0Xq6IwLjFVkkNaLncApiYmqSn1Rnm7f9AgCUAkAkAkADW057TNu8cf1QEPJVtcC1wuNhBHyQz5yUvG9CoZCX07+gft4sPePn8VWt00ZnX0nq9lOFPlFYqsLrIP5sBe324uu33Z/Bcu3QtdHoKfUKLVxL/YJHikWwuseBBBVKWmsXguKSfQ46vi9tq1VM/ozwxj0+MmzA554MaSVLDTWM0c4RfyD6bAq2bYzoW+0/teA2q9VoOfkUNR6rRUuHl/sXHRzRSnpjrv+9k9p2fxXUrpjDpHnNV6jbf3wi2xVRcdVuZ4fXgpeznr9ybpoNUZ5k7T8kA+gEgEgFdAeS4ICMxTD45dp1XbnDb48UBU8Qgnh7Q12+0zPzbtCABixW/Zd5HNZMnqesa/KRkUn/cjjf/yC02p+DVwT7QL0NL/paX/wx/RY9uP0a+1D6QTFWBosxrGDgxjWD/1AWyS+jbavCPLsUF9ufDafJZNiVw3D55cz90zi7tnub9UMFtw+jjiFmDPe45uPigDQUB1AJAJAcQHCUBGYphccud9R/tD5jegKniEE8PbbrN9tlyPEbQgQFFiu9rvIrHBlcHZ6xr/5kcUn/cjY/wCIWHBPwTR1FsPxk0DCOm/0tL/4Y/ose1H6N/1uo/zf+wllcG5NDWDgxrWf8QFttS8EUrrJ9ts8HExe17k7hmT4BZRGiZw3C55c3/dM59s9zd3ihh9lsoaOOJtmDvJzJ7ygCroDqASA4gG3uQAFTOQgIerr3BAQdZizxxQFbxKt1jctBPG2fmgIl9c4bNYeJQHn+JScXIByOsJ7WsfEoCcwzENTstDeYGfntQFloMVcUBYKOrJQErDJdAEAoD0gOIBuRyABqKqyAiKvFCEBC1eOuCArWJ4mxxu5jSeNrHzCAh34jbZrjx+qA8fxV3tP9yAfhr2ntBzu8n5ICw4Xi4Z2GhvcLHzQFkosZcUBO0laSgJOKS6AfBQHUBxAeXNQA8tNdAAT4YCgIyowAHcgI6bRe+5ACP0S5IDx/hHkgPbNEuSAMg0ZtuQEpTYJZAStPQ2QBscVkA8AgEgEgPD2XQAk9LdARtRhN0BFVOj10BFz6K33IAR+h/JAeP8AB3JAOx6IckAfT6L23ICXpMDsgJimobIA+OOyAdAQHUAkAkByyAVkBzVCA4YwgOdEEAuiHBALoggO9GEB3VQHbIBIBIBIBIDqA5ZAc1UBwsCA50IQHOgHBALoAgF0IQHoRBAd1AgO2QCQHUAkB//Z"/>
          <p:cNvSpPr>
            <a:spLocks noChangeAspect="1" noChangeArrowheads="1"/>
          </p:cNvSpPr>
          <p:nvPr/>
        </p:nvSpPr>
        <p:spPr bwMode="auto">
          <a:xfrm>
            <a:off x="155575" y="-776288"/>
            <a:ext cx="2857500" cy="16287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AutoShape 4" descr="data:image/jpeg;base64,/9j/4AAQSkZJRgABAQAAAQABAAD/2wCEAAkGBxITEhUUEhQUFBUXFhUVFxYWGBQWFBgZFxUXFxYUHBcYHCggGBolHBQUITEhJSksLi4uFx8zODMsNygtLiwBCgoKDg0OGxAQGywkICQsLCwsLCwsLCwsLCwsLCwsLCwsLCwsLCwsLCwsLCwsLCwsLCwsLCwsLCwsLCwsLCwsLP/AABEIAIgA8AMBEQACEQEDEQH/xAAbAAABBQEBAAAAAAAAAAAAAAAEAAMFBgcBAv/EAEQQAAEDAgIGBgcGBAUEAwAAAAEAAgMEEQUhBhIxQVFhEyIycYGRFEJSobHB0QcjU3Lh8BUzYpIWQ1SCsjRzk6IlY9L/xAAbAQEAAgMBAQAAAAAAAAAAAAAAAwQBAgUGB//EAC4RAAICAQQBBAEDBAIDAAAAAAABAgMRBBIhMUEFEyJRMhRhcSMzUpGBoTRCsf/aAAwDAQACEQMRAD8A3FAJAJAJAJAB1mJwxfzJGtPC+fkM0BGSaWQeq2V/cw28ygG/8XM/Bm8m/VAPRaVU57XSM/Mx1vMICUpK6KTON7XdxF/LcgCUAkAkAkAkAkAkAkAkAkAFWYrDF25Gg8L3PkM0BGSaWQeq2V/cw299kB4GlrPwZvJv1QD0WlVOe1rs/MxwHmEBLUtZHILxva7uIKAfQHEAkB1AJAJAJAJAMVFQGDPyQEDXVUsmVy1vBuXv2oCN9Da3PqjmbD3lAAVWMU0falaFhyRq5JAY0qofxgsb4mN8fsNpsWppOzMzxNvis5Nk0w8UTTZwtyc3b4ELJklqGukZk46457fNATkUwcLhAOIBIBIBIBIDiAYqaoMHE8EBA11RJJkXFreDcvftKBckcaRjBc6reZsPeUHZH1OM0rO1K34rVyivJJGmyXSYMNKKL8UeSx7kfsk/S3f4sNpsUppOzKw95t8VspJ+SKVco9oObRC+sMjuc3I+YWTQl6Gvkbk/rDidvnvQE1FKHC4QDiASASASASAGnqM9VuZ38kAJJFfMoCkaVacwUxMcI6aUXBDT1Wn+p3yUFl8Yle3UxgZ/UV9dWuzc63sx5NH+4/VU5aic+Ec+ersnxEfp9CHHN72NPi4rXZN9s02WPthf+Bm/ij+z9U9qX2Z9mX2BVWhMjc43Nd3EtPvTbZHyY22R5TyD0eLVtG6wLvyPvn47+/Nbx1Mo9kkNZOPEjSNEtM4KrqP+7l9k5X4kcfBXa7YyR0arozXBdI4y3YpSYLgnvkciN3zQD6ASASASAFmqM9Vu3eeH6oAWSHeSnHbGOSi6U6eQQExwWmkGRseo08z8gq9mojHo6+j9Jsu5lwjP5sQrq121xH9PVYP9x+qquyczuw0Wk06y1/sIg0LlOb5GN83FPbb7Nnra48RQSdBx+MP7P1T2v3Mfr1/iBVOiE7M43Nf+Ulp96xtkjZammz80N4dpDWUjrEuy2seLLeN8odkF3pWnvWYcfwadoppdBV9U2ZJbNpyvzCtwtjI87qtBbp3ysr7LdHGW7FLgo/wGQTB2WwjaEA8gEgEgAsSrNQANze42aPie4IBmNzY25nm5x95TpB/ZlGnOnkkzjBSu1YxcPkG0/wBLTu5lUtRqNvCOfqtXt4iQeAaPAgOkFm7m7C7meAVOMXLllCMHPllrEgYA1gAGwAfDJWIrnCLMV4RYKTA4w5jKia0rx1YmWuMr9Y5/JWFBeS2q10yBhnIuHbQbHvGRUEuCtLgd6ZYyYyM1TGSN1XgOHP8AeSw0n2ayw+ymY5gRiOuwktBuHDtNO7MfFQYcHlFZ5qeUXv7PNOjIRTVRHSepJsDxwPB3xV+i9S4Z1dNqFPhl/qRcXabOGbT8jyVothVBViRusMtxG8EbQgCUAkABiVZqWY3tv2chvceSGRvpGRMuTYDMk7+aDGXwZDp1p4+cmGndqRC4c8bXcgeG3NUbr8vaj0/pnpeP6lq5+iHwLR4EB8ws3czZfm7lyUMY55Z0tRqcfGBbY3hos0AAbAMgpuEc2WXy2dNQFnJrjBz0ocUG0XpI4pljahmsijlbqyNDh7x3HcsNJktc5Q/EpmK4U+ncHxudqg3a8ZOaeZHxUDi48o6ddsbo7ZI0v7PdOenAgqCBKB1XbA8f/riFcou3cM816l6Y6Xvh0Xaqv2mdtuznxaVZOMGUVSJGBzd+7eDvB5oMBCA4SgKo2u6SV8u7sR/lG0+JQFJ+0nSZwAp4jYuzcRtA/f7yVfUWbUVtVb7ccFRwDDwTdw6rd3E/RcxfJ5Zxo/J5ZaunU2SxkdwypaKmEv7PSMv55e+ykrfyRJTL5IfxesdDiTnv9WUO/wBuXu1SpJy+ZNOWLOT3pRAYahzh/LlJfG4ZtN8yAeNz71rampZ8Gt0WpZ8EeKhQ5K+TvToYyeXSgixzB2hO0M8YZUMXoejf1SR6zHDaCOfEKFNwlkgTdcso07QjSo1MNpD96zqv58/FdamzfE7lFqsjksWH1mpUD2ZcjyeNh8RkpSYswQCc62ZQFSgrdd75T6xs3kwbPPahnwUb7SdJXG1PGbA5vI/f7zVXUWbeDt+kaL3Je41wio4BRBx13Dqt2DcT9AqkFzyej1E8LESzmpU2TnbcHj0okgNuScgALknhZFyaySiidiwZseqKkvfM8XbTQWMtuLj6oUyj4Zzp6qUsuHCXlhmI4TQQsBnkkgft6ISMkkI7gMvgtnGK7IYXXzeIrP7gNB/Dp3iJhqInuNmucWubfcCsKMWSTsvrW54ZD1DzFI+JxGsxxafDeoZLB0KZ+4lJeTzJIHAg5g7QtOyxFOLyioVsDoZLsJFjrMcNo/UKLmLyjorbdDEjXdENKPSYQXWD25OHPiulVZvjk8Vr9L+nsx48E7hNXqT6vqy59zx9R8FIU2WVDABjU2rC8jaRbzQFGp57kNHchky3Eavp6iSXaC4hn5QbA+O3xXI1E3KRwdXY5SwTNM8MaGjd8d60jwRR4Q76Qstm2TzLJcLKlg2U8Fkxtwq6KOrH82I9DNzHquPPMf3FW5/KG5Fyb31qS8DGAY0wsNLV5wO7L98TvaB4fBaV2JrbLo1ptTTjLoBxnD5KWTo35g5seOy9vEe5RzhsZFbBwYH06izggTwc9JTcZ3AuIEPYeIzC1lyaT5QDo9WmCqa4bH9U/EKxpbMPBa0NuHg0r0q9s94IPA3yK6Z2TRaaXWa13EA/VDADpDNqwP5jV89vuugKXBUXIAy+QAzPuTJtFZeDJMQqzNK+T2nG3d6q5U5bpZPe6SlU0qKJmGQMaGjcP2VlEc1lk7o9RQSQz1FU6RsURY0dHbWLnbRmDfLV81PXFbW2crV3ThNQrXLCoMaoKYOfRiWScjVYZg3VZxcAAM1s7IR5RCtNqLnifC/Yg6Gum9IZI2S0pePvHnK5NuseHFRRszLguXaeMammuPouWln8Ogn6SoY+Soc0F0LLiIu9q5GY8fBWJuK77ORpldOOIPC+zxRYnisg1qaihjjHYDmNae8F7gT32WFKXhG0qtMn8ptsfxKgqqilmdVUjGTx6ro3RapdJcnWGq1xO4ea2cXJcmKrIVWr25cPvJn7KrcciMiN/cqjZ6CCUlkGxMh7Obcx8wtJFmnhndEK8xVAF8n5Hw/ZUumniWCh6zp1Ord5RpEdX1m8Q4Ed4OS6B5DwaLE/WAPEA+aGCH0uktTu/fL5oDOJ6vo4ppN7YpLd5bqj4rWbxFmljxFsoFE2wb4LhzeXk87N5lkkRKgyOxlxIa0FxJsAASSeAAW0VueDaKcnhFjg0PqNXWnfDTA/ivAd5DZ5qxGh+eC5HTPzwS2G0lPTU9XG6tp5eljyY1wvrNDrb89o8lMkoRfOSeKjCLWc5KaxlwqLZz+SyYHUNqovQqh1nDOmkO1rvwyeBy/dlarmpx2yLdU1ZHZL/grVZDJE8xysLXNNiD8uI5qCcJJ4wVpVyTw0DGVRvjsheV2eTImTGSKq3Fo1htaQ4d4Nx8FtU8SNqHiawaTU5ONthsR3EAj4rtLlHo1yjTsGfeFh4gHzF1kEbppJaA99vMj9UBnddVdHBO/f0TgO91m/MqO54gy7oIb74p/ZndOLEclyz3T6DDMtskTjwWmZ2rgkdv8AMqzreAdb/iFO5JVf8nFis65p+EV2Mqm5nZVZ2XMLXfgThns0mlxZ8tBE+kiZVVEI1Xiaz5o/6mtyLhlln5rpRm3D4cs8tOlQvatbin9dEPNhVbL99iVX6KzcHOs/ubGw5d23ktMTfMngsKymK2Uw3MdwTDojPH6LixLw9p1Hh7dcAjWaA453F/NbQSzxIjulJQ/qVFf08kAxCfVaWjWGRFrnVF3dxUV7+Z0/TOaFlkC6VQ5OqkCQS6j2P9lzT5HP3JF4eTF8FOtpmmVN2PcBuOXxC66PnzWHg1LDnXjaeQQ1IXTV33QHE/AhAZfpWS2mf/Vl77/JRW/iyK/8GVSAZDuXFkedl2FxhPIRatCwWRVs7BeaKJnR5XLdYv1ngceqPJW6PxbXZ0NNxFyXYxhlPRyt6SrqZukv1m6pcXcw7P3onB8yZmKhLmbDGfwpzgwR1EV8hJra3cSy5y7lsvafCN17T4BcYwd9LL0b8xa7HDY5u4qvdU65cle6pwlhgMkO8ZEbCNo5qJSZEuES40zrWgB3RSWFgZIwXeYIurUdVN9llaqfk8aZ/fU9JWBrWueHRSBos3WbmMvB/ktr1ugpDULdBTKk8Knk54FXDqlZr7Nq/wAjRw3WbGf/AKovcxq7sOj0kOjRdGXXp2chbyAWTJG6cO6jW8TfyKGTMtLSW05HtEDyIKhv/BnS9K/8lFMjXLPbDwWGzVoueA07qrCp6eNpfLDM2ZjR2i13DjnrqzXmdTRwNVJUauNkumsEJNglXE3Wlp5WNG0uYbDxVWymaXR0a9bTY9sZIHYLqs5YLuU0T+heOijlfrgiOVuq5zQC9lr2eMuez6K3p9QodnJ9S0cropx7Q9V6OMmeZH4nTyM/Ekf94BwLScjyU8q9zzuKkNS6ltVTTIbHqGijaPRap8sgcL3Y5oPBzHW2gqOSgl8HyWqrL5t+9BJEl9o5JdRuf/ONM0ze1fLVvz7Sl1L6NPSl+aXWeCoFVkzuYBp9hWyEujVqpus6/EN/4hdhdHzuz82aLgD7wM7gPIBZIyM0zb1Yju1y3+4Ze9qAomluHF9M+wzAv5LSxZia2LMWUGiN2g8lxJrDPNzWJYJCJq1yC1fZ2HemBoNmuY8PaRcOaB2bd6t6Vvdgv6PO7A5JHhL3Eg1EBubs1dYA8Btt3LeSqzyTSjTn6CIMWghOrQU5fJs6WUF7zzDd3uSNkVxBG0ZRXEESmkdDJNSipqWdDOzK2tdr2n+m51St7oOde59o3tg5Qy1yVFrbhcxs5zQPUMyW0ezTBKV4/wDiIQf9S63k/wDVW5P+iWp/2Uv3Km9iqM577I7Eh1bbybeakqWZG9Ed0zVaGm+7Z+UfDJdtHo4rjBdNE/8ApmniXEd17D4LIAdM25w8CXt8bAj4FDJQ9MsPLqZxAzbn7lFcswZc9Os2amLf2Z5HsXJZ7xD8bVG2MB1BVSwkuhkdGSLEtJBI4LCtcOmV7tNC38lkm8L0srInhz5XzR7HxvOsHN3jPYVvDVyT55Rz7/TapR+Cw/A7pLg7Iy2enzpps2n2Hb4zw5fosaqpJb49MxodXJ5rs/Jf9kJOOrlwVOL5wzpSaxkt2MYRhVN0XSsqXmSNsgLXDVN9ovl+yurKNNaW7J5+q7VXt7ccPHRHfx+jgzo6JrX7pJ3GQjmASVp+orj/AG0WVob7P7s+PpFZrqiSV7pJXF73bXHb7tg5BQSscnlnXoojXHbFYA3hZTLAy5lyBxIH1U1azJIgvmoVyk/o12Gn6oJ4AnyXXR8+by2XXRj/AKaM8QXeZNlk1POlVIZKZ+r2m2kb3sN/kUBCxwNkjBGxzQfMIOzIa3DzTVMsByAOsz8jsx9PBcjUw2zOHqq9swiFqqlZB9HM+J7ZInFr2m4I+Ge0LeM5ReUWK5uMsovtTK6WGGeOip6kvZ96dVusH7xbbb6LpPLipKKZ03ylJLIPFLXnqU9Iylv2nta1v/sch8VHmf8A6rBj5vhLAdglGIxM19R6XIWEvgDgQfF20+XwW8I4TTeWbxWO3kot8yACMyA03LtuTeZ3LmyXJRlHLwTEujLGtb6RVRwPcNbo3C5AOy+atLTpfk8EnsJfk8AWlU0QipqaGQSNia5znt2Oe4/HI/3LF84qKiiPUSioqKZWZWqoUPIzg+Gmqq2Rjst6zjw/efkrulhl5LuirzLJrWKR6kTi0Z21WgcTk0LqeTslswylEUTIx6rQ3xAzPmhgjdL6cupy5ou6NzZB/tOfuugIt9G2RnFrh5go1ng2UnF5RiuIYc6nnkhd6hy5tPZPlZca6O2R77SXq6pSQowq0iyFRtUMmYYQ1ijcmasnNHMWbEHQVA16aXtDew+23h4cFb0+oS+E+mcjXaSUn7tf5IY0hwN1M4Z68T84pBscOHetb6HW8rlM30mrV0cS7XaJOrZ6ZhrHNzlpCWvG8xuG33D+0qy/6tGV2inB/p9W0/xl1/JUrLnnfiMyNW8WSIFkapkA/RLCjU1TW26rLF308gVf0sMyycb1rUKFO1ds1bF4SIiG9p9o297jZdI8gy5UkAjY1g2NaGjwFkMDpCAgaOj6JzovVB1mflPq+CAqH2oaOufG2piH3kV722uYdo8No8VX1FW+JV1VO+PBRqCYPaHN2FceUcHHccElEFobJEpgVe6nmY+7tQHrtaTYjZs2FWKbXCefBbptakTlfB0xcW4kOicSdR7nAgHPVtfcrMvk8qfBbfPUh/C6eigGvBNFJML9aZ7mAcSGgLetVw6fJmKiunyBS18MD3SN1KipcSdcC0EZPsj1jz+ChlbCt7u2aSnGPK7K5U60ji+Rxc45knaVUlNt5ZSnJyeQWRgC1zkgk8kXiM2qMhdxNmtGZJOQACkhFyZiMdzwadoBor6LDrSD76Sznnbb+nw2Ls017Inboq9uOCxNpOkmbfsxdY83+qPDapSYm0Bx7QRY5g5FAQVBS9HeI+qeqeLDs8tiD+Sk/apo6XNbUxjrMBDwPWZt8xn5lVdTVuWUdz0jW+3L25dMzuBwIuFxpJpnreGGRqBs1CWBRNmB3Vutc47NZL7LHojViU+gz9eKS+pfbG8AkFp3Lp6S3evan14OF6hT7T9+vhrsD0GkcyuERFw/XikbuIAN79xHvWdJujdsZt6jidHufXKIGqgDJJGA3DHuaDya4gfBVbFtk0dXTTcoJvyCyBYiy15A5QSQ1oLnuNmtGZJKs1RcmYnOMIts2bQjRcUkADrGR2bzz4d30XaphsR4bX6p6i1y8Im4KTXnDj2Yr25vOXuHxUpRJpAdQDFTBrWI2jYfkgGHargQ4XByIKAx/TDRWWjlM1O0vhcbuaNo52VLUafPKKGo02eYgWHVjJBdhvy3hcuUXHhnPxjgkmBRkiPYiCxkkTPXQhMm2TmoAs5NWxqRCJkTidc2MZ5uOxozJ8FNCDk+DRRy8ItX2faJOL/S6sdb/LYdjOfeurRp1HlnU0+m28s0lztw27laLgRTwhot4k8TxQwOoBIAephvYjaPhvCAHlYx7S1wuCLEIZT28oxnTHRKSjkMkTdeFxJsPV8P39OdqdL5R6j0z1RT+Fr58MhaaUOFwbrkWRcezvd9BjFAzHA80rQwPUFT0U0Ug9R7XHuvn7rqfTz2zTKurr9yqUf2LRW4pQ0ss01MTPUSF2qf8uLW257/AH+C6s7qa25R5bOHVptRfGMLOIr/ALKNntJuTmTxJ2lcqUtz5PSVxUVhAlTNY2Fy45Bo2lTVVuT4NpTjBZkzRfs60QMZ9JqQDIR1G7mD68129Pp1BZZ5X1L1L3nsh1/9NCcb5Daf3dWjihEEQaLD9nihgdQCQCQAdbTk9Zm3hx/VAQ0lYDdrhyLT9EDKbjehkMjjJTvNPJtu3sHvaP33qC2iMyvbpoy5RAywV1P/ADqcytH+ZB1x322+YC51mjkuilPTyj4G4dIqc5F+qd4cCCFWlTNGn8hJxun/ABWea09qX0MoFl0jgvZhdI72WNJK3jRN+DGG+j1HS11R/Li6Bp9eXteDdquV6N+SWOmlLssmjmiEEDuklPTS+07NX4Uxh0Xq6IwLjFVkkNaLncApiYmqSn1Rnm7f9AgCUAkAkAkADW057TNu8cf1QEPJVtcC1wuNhBHyQz5yUvG9CoZCX07+gft4sPePn8VWt00ZnX0nq9lOFPlFYqsLrIP5sBe324uu33Z/Bcu3QtdHoKfUKLVxL/YJHikWwuseBBBVKWmsXguKSfQ46vi9tq1VM/ozwxj0+MmzA554MaSVLDTWM0c4RfyD6bAq2bYzoW+0/teA2q9VoOfkUNR6rRUuHl/sXHRzRSnpjrv+9k9p2fxXUrpjDpHnNV6jbf3wi2xVRcdVuZ4fXgpeznr9ybpoNUZ5k7T8kA+gEgEgFdAeS4ICMxTD45dp1XbnDb48UBU8Qgnh7Q12+0zPzbtCABixW/Zd5HNZMnqesa/KRkUn/cjjf/yC02p+DVwT7QL0NL/paX/wx/RY9uP0a+1D6QTFWBosxrGDgxjWD/1AWyS+jbavCPLsUF9ufDafJZNiVw3D55cz90zi7tnub9UMFtw+jjiFmDPe45uPigDQUB1AJAJAcQHCUBGYphccud9R/tD5jegKniEE8PbbrN9tlyPEbQgQFFiu9rvIrHBlcHZ6xr/5kcUn/cjY/wCIWHBPwTR1FsPxk0DCOm/0tL/4Y/ose1H6N/1uo/zf+wllcG5NDWDgxrWf8QFttS8EUrrJ9ts8HExe17k7hmT4BZRGiZw3C55c3/dM59s9zd3ihh9lsoaOOJtmDvJzJ7ygCroDqASA4gG3uQAFTOQgIerr3BAQdZizxxQFbxKt1jctBPG2fmgIl9c4bNYeJQHn+JScXIByOsJ7WsfEoCcwzENTstDeYGfntQFloMVcUBYKOrJQErDJdAEAoD0gOIBuRyABqKqyAiKvFCEBC1eOuCArWJ4mxxu5jSeNrHzCAh34jbZrjx+qA8fxV3tP9yAfhr2ntBzu8n5ICw4Xi4Z2GhvcLHzQFkosZcUBO0laSgJOKS6AfBQHUBxAeXNQA8tNdAAT4YCgIyowAHcgI6bRe+5ACP0S5IDx/hHkgPbNEuSAMg0ZtuQEpTYJZAStPQ2QBscVkA8AgEgEgPD2XQAk9LdARtRhN0BFVOj10BFz6K33IAR+h/JAeP8AB3JAOx6IckAfT6L23ICXpMDsgJimobIA+OOyAdAQHUAkAkByyAVkBzVCA4YwgOdEEAuiHBALoggO9GEB3VQHbIBIBIBIBIDqA5ZAc1UBwsCA50IQHOgHBALoAgF0IQHoRBAd1AgO2QCQHUAkB//Z"/>
          <p:cNvSpPr>
            <a:spLocks noChangeAspect="1" noChangeArrowheads="1"/>
          </p:cNvSpPr>
          <p:nvPr/>
        </p:nvSpPr>
        <p:spPr bwMode="auto">
          <a:xfrm>
            <a:off x="307975" y="-623888"/>
            <a:ext cx="2857500" cy="16287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Rounded Rectangle 53"/>
          <p:cNvSpPr/>
          <p:nvPr/>
        </p:nvSpPr>
        <p:spPr>
          <a:xfrm>
            <a:off x="3632212" y="1969610"/>
            <a:ext cx="1109647" cy="261291"/>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feature-a</a:t>
            </a:r>
            <a:endParaRPr lang="en-US" sz="1400" dirty="0">
              <a:solidFill>
                <a:schemeClr val="tx1"/>
              </a:solidFill>
            </a:endParaRPr>
          </a:p>
        </p:txBody>
      </p:sp>
      <p:cxnSp>
        <p:nvCxnSpPr>
          <p:cNvPr id="55" name="Straight Arrow Connector 54"/>
          <p:cNvCxnSpPr>
            <a:stCxn id="54" idx="0"/>
            <a:endCxn id="51" idx="6"/>
          </p:cNvCxnSpPr>
          <p:nvPr/>
        </p:nvCxnSpPr>
        <p:spPr>
          <a:xfrm flipH="1" flipV="1">
            <a:off x="3886028" y="1789370"/>
            <a:ext cx="301008" cy="180240"/>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a:xfrm>
            <a:off x="5998303" y="1931205"/>
            <a:ext cx="1109647" cy="261291"/>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feature-b</a:t>
            </a:r>
            <a:endParaRPr lang="en-US" sz="1400" dirty="0">
              <a:solidFill>
                <a:schemeClr val="tx1"/>
              </a:solidFill>
            </a:endParaRPr>
          </a:p>
        </p:txBody>
      </p:sp>
      <p:cxnSp>
        <p:nvCxnSpPr>
          <p:cNvPr id="61" name="Straight Arrow Connector 60"/>
          <p:cNvCxnSpPr>
            <a:stCxn id="60" idx="1"/>
            <a:endCxn id="50" idx="6"/>
          </p:cNvCxnSpPr>
          <p:nvPr/>
        </p:nvCxnSpPr>
        <p:spPr>
          <a:xfrm flipH="1">
            <a:off x="5614253" y="2061851"/>
            <a:ext cx="384050" cy="241619"/>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860122"/>
      </p:ext>
    </p:extLst>
  </p:cSld>
  <p:clrMapOvr>
    <a:masterClrMapping/>
  </p:clrMapOvr>
  <mc:AlternateContent xmlns:mc="http://schemas.openxmlformats.org/markup-compatibility/2006" xmlns:p14="http://schemas.microsoft.com/office/powerpoint/2010/main">
    <mc:Choice Requires="p14">
      <p:transition spd="med" p14:dur="700" advTm="467">
        <p:fade/>
      </p:transition>
    </mc:Choice>
    <mc:Fallback xmlns="">
      <p:transition spd="med" advTm="467">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0" y="90488"/>
            <a:ext cx="9144000" cy="381000"/>
          </a:xfrm>
        </p:spPr>
        <p:txBody>
          <a:bodyPr/>
          <a:lstStyle/>
          <a:p>
            <a:pPr algn="ctr">
              <a:defRPr/>
            </a:pPr>
            <a:r>
              <a:rPr lang="en-US" altLang="en-US" sz="2400" dirty="0" smtClean="0"/>
              <a:t>Dependencies Between Selected VERA Repositories</a:t>
            </a:r>
          </a:p>
        </p:txBody>
      </p:sp>
      <p:cxnSp>
        <p:nvCxnSpPr>
          <p:cNvPr id="9221" name="AutoShape 17"/>
          <p:cNvCxnSpPr>
            <a:cxnSpLocks noChangeShapeType="1"/>
            <a:stCxn id="16" idx="0"/>
            <a:endCxn id="17" idx="2"/>
          </p:cNvCxnSpPr>
          <p:nvPr/>
        </p:nvCxnSpPr>
        <p:spPr bwMode="auto">
          <a:xfrm rot="5400000" flipH="1" flipV="1">
            <a:off x="1967612" y="1239918"/>
            <a:ext cx="360362" cy="447675"/>
          </a:xfrm>
          <a:prstGeom prst="bentConnector3">
            <a:avLst>
              <a:gd name="adj1" fmla="val 5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9222" name="AutoShape 17"/>
          <p:cNvCxnSpPr>
            <a:cxnSpLocks noChangeShapeType="1"/>
            <a:stCxn id="24" idx="0"/>
            <a:endCxn id="16" idx="2"/>
          </p:cNvCxnSpPr>
          <p:nvPr/>
        </p:nvCxnSpPr>
        <p:spPr bwMode="auto">
          <a:xfrm rot="16200000" flipV="1">
            <a:off x="1914429" y="2196388"/>
            <a:ext cx="290513" cy="271462"/>
          </a:xfrm>
          <a:prstGeom prst="bentConnector3">
            <a:avLst>
              <a:gd name="adj1" fmla="val 5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9223" name="AutoShape 17"/>
          <p:cNvCxnSpPr>
            <a:cxnSpLocks noChangeShapeType="1"/>
            <a:stCxn id="23" idx="0"/>
            <a:endCxn id="17" idx="3"/>
          </p:cNvCxnSpPr>
          <p:nvPr/>
        </p:nvCxnSpPr>
        <p:spPr bwMode="auto">
          <a:xfrm rot="16200000" flipV="1">
            <a:off x="3313017" y="658100"/>
            <a:ext cx="633413" cy="1341437"/>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224" name="Rectangle 66"/>
          <p:cNvSpPr>
            <a:spLocks noChangeArrowheads="1"/>
          </p:cNvSpPr>
          <p:nvPr/>
        </p:nvSpPr>
        <p:spPr bwMode="auto">
          <a:xfrm>
            <a:off x="2635155" y="2069387"/>
            <a:ext cx="266700" cy="114300"/>
          </a:xfrm>
          <a:prstGeom prst="rect">
            <a:avLst/>
          </a:prstGeom>
          <a:solidFill>
            <a:schemeClr val="accent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cxnSp>
        <p:nvCxnSpPr>
          <p:cNvPr id="9225" name="AutoShape 17"/>
          <p:cNvCxnSpPr>
            <a:cxnSpLocks noChangeShapeType="1"/>
            <a:stCxn id="26" idx="1"/>
            <a:endCxn id="9224" idx="2"/>
          </p:cNvCxnSpPr>
          <p:nvPr/>
        </p:nvCxnSpPr>
        <p:spPr bwMode="auto">
          <a:xfrm flipH="1" flipV="1">
            <a:off x="2768505" y="2183687"/>
            <a:ext cx="515937" cy="1862138"/>
          </a:xfrm>
          <a:prstGeom prst="straightConnector1">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227" name="Rectangle 66"/>
          <p:cNvSpPr>
            <a:spLocks noChangeArrowheads="1"/>
          </p:cNvSpPr>
          <p:nvPr/>
        </p:nvSpPr>
        <p:spPr bwMode="auto">
          <a:xfrm>
            <a:off x="5014817" y="2820275"/>
            <a:ext cx="266700" cy="114300"/>
          </a:xfrm>
          <a:prstGeom prst="rect">
            <a:avLst/>
          </a:prstGeom>
          <a:solidFill>
            <a:schemeClr val="accent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cxnSp>
        <p:nvCxnSpPr>
          <p:cNvPr id="9229" name="AutoShape 17"/>
          <p:cNvCxnSpPr>
            <a:cxnSpLocks noChangeShapeType="1"/>
            <a:stCxn id="29" idx="3"/>
            <a:endCxn id="53" idx="3"/>
          </p:cNvCxnSpPr>
          <p:nvPr/>
        </p:nvCxnSpPr>
        <p:spPr bwMode="auto">
          <a:xfrm flipV="1">
            <a:off x="6346730" y="1937625"/>
            <a:ext cx="852487" cy="2651125"/>
          </a:xfrm>
          <a:prstGeom prst="bentConnector3">
            <a:avLst>
              <a:gd name="adj1" fmla="val 187185"/>
            </a:avLst>
          </a:prstGeom>
          <a:noFill/>
          <a:ln w="12700">
            <a:solidFill>
              <a:schemeClr val="tx1"/>
            </a:solidFill>
            <a:miter lim="800000"/>
            <a:headEnd/>
            <a:tailEnd/>
          </a:ln>
          <a:extLst>
            <a:ext uri="{909E8E84-426E-40DD-AFC4-6F175D3DCCD1}">
              <a14:hiddenFill xmlns:a14="http://schemas.microsoft.com/office/drawing/2010/main">
                <a:noFill/>
              </a14:hiddenFill>
            </a:ext>
          </a:extLst>
        </p:spPr>
      </p:cxnSp>
      <p:cxnSp>
        <p:nvCxnSpPr>
          <p:cNvPr id="9231" name="AutoShape 17"/>
          <p:cNvCxnSpPr>
            <a:cxnSpLocks noChangeShapeType="1"/>
            <a:stCxn id="29" idx="0"/>
            <a:endCxn id="28" idx="2"/>
          </p:cNvCxnSpPr>
          <p:nvPr/>
        </p:nvCxnSpPr>
        <p:spPr bwMode="auto">
          <a:xfrm flipH="1" flipV="1">
            <a:off x="5448998" y="3872787"/>
            <a:ext cx="173038" cy="444500"/>
          </a:xfrm>
          <a:prstGeom prst="straightConnector1">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9232" name="AutoShape 17"/>
          <p:cNvCxnSpPr>
            <a:cxnSpLocks noChangeShapeType="1"/>
            <a:stCxn id="29" idx="1"/>
            <a:endCxn id="25" idx="2"/>
          </p:cNvCxnSpPr>
          <p:nvPr/>
        </p:nvCxnSpPr>
        <p:spPr bwMode="auto">
          <a:xfrm rot="10800000">
            <a:off x="2195417" y="4144250"/>
            <a:ext cx="2701925" cy="444500"/>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9233" name="AutoShape 17"/>
          <p:cNvCxnSpPr>
            <a:cxnSpLocks noChangeShapeType="1"/>
            <a:stCxn id="29" idx="0"/>
            <a:endCxn id="26" idx="3"/>
          </p:cNvCxnSpPr>
          <p:nvPr/>
        </p:nvCxnSpPr>
        <p:spPr bwMode="auto">
          <a:xfrm flipH="1" flipV="1">
            <a:off x="4459192" y="4045825"/>
            <a:ext cx="1163638" cy="271462"/>
          </a:xfrm>
          <a:prstGeom prst="straightConnector1">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9234" name="AutoShape 17"/>
          <p:cNvCxnSpPr>
            <a:cxnSpLocks noChangeShapeType="1"/>
            <a:stCxn id="29" idx="1"/>
            <a:endCxn id="24" idx="1"/>
          </p:cNvCxnSpPr>
          <p:nvPr/>
        </p:nvCxnSpPr>
        <p:spPr bwMode="auto">
          <a:xfrm rot="10800000">
            <a:off x="1608042" y="2748837"/>
            <a:ext cx="3289300" cy="1839913"/>
          </a:xfrm>
          <a:prstGeom prst="bentConnector3">
            <a:avLst>
              <a:gd name="adj1" fmla="val 106949"/>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235" name="Rectangle 66"/>
          <p:cNvSpPr>
            <a:spLocks noChangeArrowheads="1"/>
          </p:cNvSpPr>
          <p:nvPr/>
        </p:nvSpPr>
        <p:spPr bwMode="auto">
          <a:xfrm>
            <a:off x="2504980" y="2898062"/>
            <a:ext cx="266700" cy="114300"/>
          </a:xfrm>
          <a:prstGeom prst="rect">
            <a:avLst/>
          </a:prstGeom>
          <a:solidFill>
            <a:schemeClr val="accent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cxnSp>
        <p:nvCxnSpPr>
          <p:cNvPr id="9236" name="AutoShape 17"/>
          <p:cNvCxnSpPr>
            <a:cxnSpLocks noChangeShapeType="1"/>
            <a:stCxn id="26" idx="1"/>
            <a:endCxn id="9235" idx="2"/>
          </p:cNvCxnSpPr>
          <p:nvPr/>
        </p:nvCxnSpPr>
        <p:spPr bwMode="auto">
          <a:xfrm flipH="1" flipV="1">
            <a:off x="2638330" y="3012362"/>
            <a:ext cx="646112" cy="1033463"/>
          </a:xfrm>
          <a:prstGeom prst="straightConnector1">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7" name="Rectangle 16"/>
          <p:cNvSpPr/>
          <p:nvPr/>
        </p:nvSpPr>
        <p:spPr bwMode="auto">
          <a:xfrm>
            <a:off x="1784255" y="740650"/>
            <a:ext cx="1174750" cy="542925"/>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anchor="ctr"/>
          <a:lstStyle/>
          <a:p>
            <a:pPr algn="ctr">
              <a:defRPr/>
            </a:pPr>
            <a:r>
              <a:rPr lang="en-US" sz="1400" dirty="0">
                <a:latin typeface="Arial" charset="0"/>
              </a:rPr>
              <a:t>Trilinos</a:t>
            </a:r>
          </a:p>
        </p:txBody>
      </p:sp>
      <p:sp>
        <p:nvSpPr>
          <p:cNvPr id="16" name="Rectangle 15"/>
          <p:cNvSpPr/>
          <p:nvPr/>
        </p:nvSpPr>
        <p:spPr bwMode="auto">
          <a:xfrm>
            <a:off x="961930" y="1643937"/>
            <a:ext cx="1925637" cy="542925"/>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anchor="ctr"/>
          <a:lstStyle/>
          <a:p>
            <a:pPr algn="ctr">
              <a:defRPr/>
            </a:pPr>
            <a:r>
              <a:rPr lang="en-US" sz="1400" dirty="0" err="1">
                <a:latin typeface="Arial" charset="0"/>
              </a:rPr>
              <a:t>TeuchosWrappersExt</a:t>
            </a:r>
            <a:endParaRPr lang="en-US" sz="1400" dirty="0">
              <a:latin typeface="Arial" charset="0"/>
            </a:endParaRPr>
          </a:p>
        </p:txBody>
      </p:sp>
      <p:sp>
        <p:nvSpPr>
          <p:cNvPr id="24" name="Rectangle 23"/>
          <p:cNvSpPr/>
          <p:nvPr/>
        </p:nvSpPr>
        <p:spPr bwMode="auto">
          <a:xfrm>
            <a:off x="1608042" y="2477375"/>
            <a:ext cx="1174750" cy="542925"/>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anchor="ctr"/>
          <a:lstStyle/>
          <a:p>
            <a:pPr algn="ctr">
              <a:defRPr/>
            </a:pPr>
            <a:r>
              <a:rPr lang="en-US" sz="1400" dirty="0" err="1">
                <a:latin typeface="Arial" charset="0"/>
              </a:rPr>
              <a:t>VERAInExt</a:t>
            </a:r>
            <a:endParaRPr lang="en-US" sz="1400" dirty="0">
              <a:latin typeface="Arial" charset="0"/>
            </a:endParaRPr>
          </a:p>
        </p:txBody>
      </p:sp>
      <p:sp>
        <p:nvSpPr>
          <p:cNvPr id="25" name="Rectangle 24"/>
          <p:cNvSpPr/>
          <p:nvPr/>
        </p:nvSpPr>
        <p:spPr bwMode="auto">
          <a:xfrm>
            <a:off x="1608042" y="3601325"/>
            <a:ext cx="1174750" cy="542925"/>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anchor="ctr"/>
          <a:lstStyle/>
          <a:p>
            <a:pPr algn="ctr">
              <a:defRPr/>
            </a:pPr>
            <a:r>
              <a:rPr lang="en-US" sz="1400" dirty="0">
                <a:latin typeface="Arial" charset="0"/>
              </a:rPr>
              <a:t>COBRA-TF</a:t>
            </a:r>
          </a:p>
        </p:txBody>
      </p:sp>
      <p:sp>
        <p:nvSpPr>
          <p:cNvPr id="26" name="Rectangle 25"/>
          <p:cNvSpPr/>
          <p:nvPr/>
        </p:nvSpPr>
        <p:spPr bwMode="auto">
          <a:xfrm>
            <a:off x="3284442" y="3774362"/>
            <a:ext cx="1174750" cy="542925"/>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anchor="ctr"/>
          <a:lstStyle/>
          <a:p>
            <a:pPr algn="ctr">
              <a:defRPr/>
            </a:pPr>
            <a:r>
              <a:rPr lang="en-US" sz="1400" dirty="0">
                <a:latin typeface="Arial" charset="0"/>
              </a:rPr>
              <a:t>MPACT</a:t>
            </a:r>
          </a:p>
        </p:txBody>
      </p:sp>
      <p:sp>
        <p:nvSpPr>
          <p:cNvPr id="28" name="Rectangle 27"/>
          <p:cNvSpPr/>
          <p:nvPr/>
        </p:nvSpPr>
        <p:spPr bwMode="auto">
          <a:xfrm>
            <a:off x="4763992" y="2799637"/>
            <a:ext cx="1370012" cy="1073150"/>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anchor="t" anchorCtr="0"/>
          <a:lstStyle/>
          <a:p>
            <a:pPr algn="ctr">
              <a:defRPr/>
            </a:pPr>
            <a:r>
              <a:rPr lang="en-US" sz="1400" dirty="0">
                <a:latin typeface="Arial" charset="0"/>
              </a:rPr>
              <a:t>SCALE</a:t>
            </a:r>
          </a:p>
        </p:txBody>
      </p:sp>
      <p:sp>
        <p:nvSpPr>
          <p:cNvPr id="38" name="Rectangle 37"/>
          <p:cNvSpPr/>
          <p:nvPr/>
        </p:nvSpPr>
        <p:spPr bwMode="auto">
          <a:xfrm>
            <a:off x="6645180" y="4936412"/>
            <a:ext cx="1174750" cy="542925"/>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anchor="ctr"/>
          <a:lstStyle/>
          <a:p>
            <a:pPr algn="ctr">
              <a:defRPr/>
            </a:pPr>
            <a:r>
              <a:rPr lang="en-US" sz="1400" dirty="0" err="1">
                <a:latin typeface="Arial" charset="0"/>
              </a:rPr>
              <a:t>VUQDemos</a:t>
            </a:r>
            <a:endParaRPr lang="en-US" sz="1400" dirty="0">
              <a:latin typeface="Arial" charset="0"/>
            </a:endParaRPr>
          </a:p>
        </p:txBody>
      </p:sp>
      <p:cxnSp>
        <p:nvCxnSpPr>
          <p:cNvPr id="9246" name="AutoShape 17"/>
          <p:cNvCxnSpPr>
            <a:cxnSpLocks noChangeShapeType="1"/>
            <a:stCxn id="38" idx="1"/>
            <a:endCxn id="29" idx="2"/>
          </p:cNvCxnSpPr>
          <p:nvPr/>
        </p:nvCxnSpPr>
        <p:spPr bwMode="auto">
          <a:xfrm rot="10800000">
            <a:off x="5622830" y="4860212"/>
            <a:ext cx="1022350" cy="347663"/>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3" name="Rectangle 42"/>
          <p:cNvSpPr/>
          <p:nvPr/>
        </p:nvSpPr>
        <p:spPr bwMode="auto">
          <a:xfrm>
            <a:off x="6338792" y="3171112"/>
            <a:ext cx="1174750" cy="542925"/>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anchor="ctr"/>
          <a:lstStyle/>
          <a:p>
            <a:pPr algn="ctr">
              <a:defRPr/>
            </a:pPr>
            <a:r>
              <a:rPr lang="en-US" sz="1400" dirty="0" err="1">
                <a:latin typeface="Arial" charset="0"/>
              </a:rPr>
              <a:t>MOOSEExt</a:t>
            </a:r>
            <a:endParaRPr lang="en-US" sz="1400" dirty="0">
              <a:latin typeface="Arial" charset="0"/>
            </a:endParaRPr>
          </a:p>
        </p:txBody>
      </p:sp>
      <p:sp>
        <p:nvSpPr>
          <p:cNvPr id="44" name="Rectangle 43"/>
          <p:cNvSpPr/>
          <p:nvPr/>
        </p:nvSpPr>
        <p:spPr bwMode="auto">
          <a:xfrm>
            <a:off x="6346730" y="2283700"/>
            <a:ext cx="1174750" cy="542925"/>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anchor="ctr"/>
          <a:lstStyle/>
          <a:p>
            <a:pPr algn="ctr">
              <a:defRPr/>
            </a:pPr>
            <a:r>
              <a:rPr lang="en-US" sz="1400" dirty="0">
                <a:latin typeface="Arial" charset="0"/>
              </a:rPr>
              <a:t>MOOSE</a:t>
            </a:r>
          </a:p>
        </p:txBody>
      </p:sp>
      <p:cxnSp>
        <p:nvCxnSpPr>
          <p:cNvPr id="9249" name="AutoShape 17"/>
          <p:cNvCxnSpPr>
            <a:cxnSpLocks noChangeShapeType="1"/>
            <a:stCxn id="44" idx="1"/>
            <a:endCxn id="9254" idx="3"/>
          </p:cNvCxnSpPr>
          <p:nvPr/>
        </p:nvCxnSpPr>
        <p:spPr bwMode="auto">
          <a:xfrm flipH="1" flipV="1">
            <a:off x="5030692" y="2113837"/>
            <a:ext cx="1316038" cy="441325"/>
          </a:xfrm>
          <a:prstGeom prst="straightConnector1">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9250" name="Group 43"/>
          <p:cNvGrpSpPr>
            <a:grpSpLocks/>
          </p:cNvGrpSpPr>
          <p:nvPr/>
        </p:nvGrpSpPr>
        <p:grpSpPr bwMode="auto">
          <a:xfrm rot="5400000">
            <a:off x="6630099" y="1628856"/>
            <a:ext cx="588962" cy="615950"/>
            <a:chOff x="3479392" y="514979"/>
            <a:chExt cx="588552" cy="922088"/>
          </a:xfrm>
        </p:grpSpPr>
        <p:sp>
          <p:nvSpPr>
            <p:cNvPr id="50" name="Arc 49"/>
            <p:cNvSpPr/>
            <p:nvPr/>
          </p:nvSpPr>
          <p:spPr>
            <a:xfrm rot="16200000" flipH="1">
              <a:off x="3330447" y="687689"/>
              <a:ext cx="886441" cy="588552"/>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a:p>
          </p:txBody>
        </p:sp>
        <p:grpSp>
          <p:nvGrpSpPr>
            <p:cNvPr id="9257" name="Group 45"/>
            <p:cNvGrpSpPr>
              <a:grpSpLocks/>
            </p:cNvGrpSpPr>
            <p:nvPr/>
          </p:nvGrpSpPr>
          <p:grpSpPr bwMode="auto">
            <a:xfrm>
              <a:off x="3479392" y="549441"/>
              <a:ext cx="588552" cy="887626"/>
              <a:chOff x="3479392" y="549441"/>
              <a:chExt cx="588552" cy="887626"/>
            </a:xfrm>
          </p:grpSpPr>
          <p:sp>
            <p:nvSpPr>
              <p:cNvPr id="52" name="Arc 51"/>
              <p:cNvSpPr/>
              <p:nvPr/>
            </p:nvSpPr>
            <p:spPr>
              <a:xfrm rot="16200000">
                <a:off x="3330449" y="723337"/>
                <a:ext cx="886439" cy="588552"/>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000"/>
              </a:p>
            </p:txBody>
          </p:sp>
          <p:sp>
            <p:nvSpPr>
              <p:cNvPr id="53" name="Rectangle 52"/>
              <p:cNvSpPr/>
              <p:nvPr/>
            </p:nvSpPr>
            <p:spPr>
              <a:xfrm rot="16200000">
                <a:off x="3347878" y="877238"/>
                <a:ext cx="853168" cy="247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a:p>
            </p:txBody>
          </p:sp>
        </p:grpSp>
      </p:grpSp>
      <p:cxnSp>
        <p:nvCxnSpPr>
          <p:cNvPr id="9251" name="AutoShape 17"/>
          <p:cNvCxnSpPr>
            <a:cxnSpLocks noChangeShapeType="1"/>
            <a:stCxn id="44" idx="0"/>
            <a:endCxn id="17" idx="3"/>
          </p:cNvCxnSpPr>
          <p:nvPr/>
        </p:nvCxnSpPr>
        <p:spPr bwMode="auto">
          <a:xfrm rot="16200000" flipV="1">
            <a:off x="4310761" y="-339644"/>
            <a:ext cx="1271588" cy="3975100"/>
          </a:xfrm>
          <a:prstGeom prst="bentConnector2">
            <a:avLst/>
          </a:prstGeom>
          <a:noFill/>
          <a:ln w="12700">
            <a:solidFill>
              <a:schemeClr val="tx1"/>
            </a:solidFill>
            <a:miter lim="800000"/>
            <a:headEnd/>
            <a:tailEnd/>
          </a:ln>
          <a:extLst>
            <a:ext uri="{909E8E84-426E-40DD-AFC4-6F175D3DCCD1}">
              <a14:hiddenFill xmlns:a14="http://schemas.microsoft.com/office/drawing/2010/main">
                <a:noFill/>
              </a14:hiddenFill>
            </a:ext>
          </a:extLst>
        </p:spPr>
      </p:cxnSp>
      <p:cxnSp>
        <p:nvCxnSpPr>
          <p:cNvPr id="9252" name="AutoShape 17"/>
          <p:cNvCxnSpPr>
            <a:cxnSpLocks noChangeShapeType="1"/>
            <a:stCxn id="23" idx="3"/>
            <a:endCxn id="53" idx="1"/>
          </p:cNvCxnSpPr>
          <p:nvPr/>
        </p:nvCxnSpPr>
        <p:spPr bwMode="auto">
          <a:xfrm>
            <a:off x="5040217" y="1916988"/>
            <a:ext cx="1582738" cy="20637"/>
          </a:xfrm>
          <a:prstGeom prst="straightConnector1">
            <a:avLst/>
          </a:prstGeom>
          <a:noFill/>
          <a:ln w="12700">
            <a:solidFill>
              <a:schemeClr val="tx1"/>
            </a:solidFill>
            <a:miter lim="800000"/>
            <a:headEnd type="triangle" w="med" len="med"/>
            <a:tailEnd type="none" w="med" len="med"/>
          </a:ln>
          <a:extLst>
            <a:ext uri="{909E8E84-426E-40DD-AFC4-6F175D3DCCD1}">
              <a14:hiddenFill xmlns:a14="http://schemas.microsoft.com/office/drawing/2010/main">
                <a:noFill/>
              </a14:hiddenFill>
            </a:ext>
          </a:extLst>
        </p:spPr>
      </p:cxnSp>
      <p:cxnSp>
        <p:nvCxnSpPr>
          <p:cNvPr id="9253" name="AutoShape 17"/>
          <p:cNvCxnSpPr>
            <a:cxnSpLocks noChangeShapeType="1"/>
            <a:stCxn id="43" idx="0"/>
            <a:endCxn id="44" idx="2"/>
          </p:cNvCxnSpPr>
          <p:nvPr/>
        </p:nvCxnSpPr>
        <p:spPr bwMode="auto">
          <a:xfrm flipV="1">
            <a:off x="6926167" y="2826625"/>
            <a:ext cx="7938" cy="344487"/>
          </a:xfrm>
          <a:prstGeom prst="straightConnector1">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254" name="Rectangle 66"/>
          <p:cNvSpPr>
            <a:spLocks noChangeArrowheads="1"/>
          </p:cNvSpPr>
          <p:nvPr/>
        </p:nvSpPr>
        <p:spPr bwMode="auto">
          <a:xfrm>
            <a:off x="4763992" y="2056687"/>
            <a:ext cx="266700" cy="114300"/>
          </a:xfrm>
          <a:prstGeom prst="rect">
            <a:avLst/>
          </a:prstGeom>
          <a:solidFill>
            <a:schemeClr val="accent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23" name="Rectangle 22"/>
          <p:cNvSpPr/>
          <p:nvPr/>
        </p:nvSpPr>
        <p:spPr bwMode="auto">
          <a:xfrm>
            <a:off x="3560667" y="1645525"/>
            <a:ext cx="1479550" cy="542925"/>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anchor="ctr"/>
          <a:lstStyle/>
          <a:p>
            <a:pPr algn="ctr">
              <a:defRPr/>
            </a:pPr>
            <a:r>
              <a:rPr lang="en-US" sz="1400" dirty="0" err="1">
                <a:latin typeface="Arial" charset="0"/>
              </a:rPr>
              <a:t>DatraTransferKit</a:t>
            </a:r>
            <a:endParaRPr lang="en-US" sz="1400" dirty="0">
              <a:latin typeface="Arial" charset="0"/>
            </a:endParaRPr>
          </a:p>
        </p:txBody>
      </p:sp>
      <p:sp>
        <p:nvSpPr>
          <p:cNvPr id="45" name="Rectangle 44"/>
          <p:cNvSpPr/>
          <p:nvPr/>
        </p:nvSpPr>
        <p:spPr bwMode="auto">
          <a:xfrm>
            <a:off x="7232555" y="785893"/>
            <a:ext cx="1174750" cy="542925"/>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anchor="ctr"/>
          <a:lstStyle/>
          <a:p>
            <a:pPr algn="ctr">
              <a:defRPr/>
            </a:pPr>
            <a:r>
              <a:rPr lang="en-US" sz="1400" dirty="0" err="1" smtClean="0">
                <a:latin typeface="Arial" charset="0"/>
              </a:rPr>
              <a:t>hydrath</a:t>
            </a:r>
            <a:endParaRPr lang="en-US" sz="1400" dirty="0">
              <a:latin typeface="Arial" charset="0"/>
            </a:endParaRPr>
          </a:p>
        </p:txBody>
      </p:sp>
      <p:cxnSp>
        <p:nvCxnSpPr>
          <p:cNvPr id="46" name="AutoShape 17"/>
          <p:cNvCxnSpPr>
            <a:cxnSpLocks noChangeShapeType="1"/>
            <a:stCxn id="29" idx="0"/>
            <a:endCxn id="43" idx="2"/>
          </p:cNvCxnSpPr>
          <p:nvPr/>
        </p:nvCxnSpPr>
        <p:spPr bwMode="auto">
          <a:xfrm flipV="1">
            <a:off x="5622036" y="3714037"/>
            <a:ext cx="1304131" cy="603250"/>
          </a:xfrm>
          <a:prstGeom prst="straightConnector1">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7" name="Rectangle 26"/>
          <p:cNvSpPr/>
          <p:nvPr/>
        </p:nvSpPr>
        <p:spPr bwMode="auto">
          <a:xfrm>
            <a:off x="4903555" y="3203652"/>
            <a:ext cx="1012032" cy="542925"/>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anchor="ctr"/>
          <a:lstStyle/>
          <a:p>
            <a:pPr algn="ctr">
              <a:defRPr/>
            </a:pPr>
            <a:r>
              <a:rPr lang="en-US" sz="1400" dirty="0" err="1">
                <a:latin typeface="Arial" charset="0"/>
              </a:rPr>
              <a:t>Exnihilo</a:t>
            </a:r>
            <a:endParaRPr lang="en-US" sz="1400" dirty="0">
              <a:latin typeface="Arial" charset="0"/>
            </a:endParaRPr>
          </a:p>
        </p:txBody>
      </p:sp>
      <p:cxnSp>
        <p:nvCxnSpPr>
          <p:cNvPr id="9226" name="AutoShape 17"/>
          <p:cNvCxnSpPr>
            <a:cxnSpLocks noChangeShapeType="1"/>
            <a:stCxn id="27" idx="1"/>
            <a:endCxn id="17" idx="3"/>
          </p:cNvCxnSpPr>
          <p:nvPr/>
        </p:nvCxnSpPr>
        <p:spPr bwMode="auto">
          <a:xfrm rot="10800000">
            <a:off x="2959005" y="1012113"/>
            <a:ext cx="1944550" cy="2463002"/>
          </a:xfrm>
          <a:prstGeom prst="bentConnector3">
            <a:avLst>
              <a:gd name="adj1" fmla="val 84484"/>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 name="AutoShape 17"/>
          <p:cNvCxnSpPr>
            <a:cxnSpLocks noChangeShapeType="1"/>
            <a:stCxn id="26" idx="1"/>
            <a:endCxn id="25" idx="3"/>
          </p:cNvCxnSpPr>
          <p:nvPr/>
        </p:nvCxnSpPr>
        <p:spPr bwMode="auto">
          <a:xfrm flipH="1" flipV="1">
            <a:off x="2782792" y="3872788"/>
            <a:ext cx="501650" cy="173037"/>
          </a:xfrm>
          <a:prstGeom prst="straightConnector1">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9228" name="AutoShape 17"/>
          <p:cNvCxnSpPr>
            <a:cxnSpLocks noChangeShapeType="1"/>
            <a:stCxn id="27" idx="1"/>
            <a:endCxn id="23" idx="2"/>
          </p:cNvCxnSpPr>
          <p:nvPr/>
        </p:nvCxnSpPr>
        <p:spPr bwMode="auto">
          <a:xfrm flipH="1" flipV="1">
            <a:off x="4300442" y="2188450"/>
            <a:ext cx="603113" cy="1286665"/>
          </a:xfrm>
          <a:prstGeom prst="straightConnector1">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8" name="Rectangle 67"/>
          <p:cNvSpPr/>
          <p:nvPr/>
        </p:nvSpPr>
        <p:spPr bwMode="auto">
          <a:xfrm>
            <a:off x="3054255" y="4860212"/>
            <a:ext cx="1174750" cy="542925"/>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anchor="ctr"/>
          <a:lstStyle/>
          <a:p>
            <a:pPr algn="ctr">
              <a:defRPr/>
            </a:pPr>
            <a:r>
              <a:rPr lang="en-US" sz="1400" dirty="0" err="1" smtClean="0">
                <a:latin typeface="Arial" charset="0"/>
              </a:rPr>
              <a:t>LIMEExt</a:t>
            </a:r>
            <a:endParaRPr lang="en-US" sz="1400" dirty="0">
              <a:latin typeface="Arial" charset="0"/>
            </a:endParaRPr>
          </a:p>
        </p:txBody>
      </p:sp>
      <p:cxnSp>
        <p:nvCxnSpPr>
          <p:cNvPr id="69" name="AutoShape 17"/>
          <p:cNvCxnSpPr>
            <a:cxnSpLocks noChangeShapeType="1"/>
            <a:stCxn id="29" idx="1"/>
            <a:endCxn id="68" idx="3"/>
          </p:cNvCxnSpPr>
          <p:nvPr/>
        </p:nvCxnSpPr>
        <p:spPr bwMode="auto">
          <a:xfrm flipH="1">
            <a:off x="4229005" y="4588750"/>
            <a:ext cx="668337" cy="542925"/>
          </a:xfrm>
          <a:prstGeom prst="straightConnector1">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 name="AutoShape 17"/>
          <p:cNvCxnSpPr>
            <a:cxnSpLocks noChangeShapeType="1"/>
            <a:stCxn id="68" idx="1"/>
            <a:endCxn id="17" idx="1"/>
          </p:cNvCxnSpPr>
          <p:nvPr/>
        </p:nvCxnSpPr>
        <p:spPr bwMode="auto">
          <a:xfrm rot="10800000">
            <a:off x="1784255" y="1012113"/>
            <a:ext cx="1270000" cy="4119562"/>
          </a:xfrm>
          <a:prstGeom prst="bentConnector3">
            <a:avLst>
              <a:gd name="adj1" fmla="val 1816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6" name="Rectangle 75"/>
          <p:cNvSpPr/>
          <p:nvPr/>
        </p:nvSpPr>
        <p:spPr bwMode="auto">
          <a:xfrm>
            <a:off x="4459192" y="5416185"/>
            <a:ext cx="1370012" cy="1073150"/>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anchor="t" anchorCtr="0"/>
          <a:lstStyle/>
          <a:p>
            <a:pPr algn="ctr">
              <a:defRPr/>
            </a:pPr>
            <a:r>
              <a:rPr lang="en-US" sz="1400" dirty="0" err="1" smtClean="0"/>
              <a:t>DakotaExt</a:t>
            </a:r>
            <a:endParaRPr lang="en-US" sz="1400" dirty="0">
              <a:latin typeface="Arial" charset="0"/>
            </a:endParaRPr>
          </a:p>
        </p:txBody>
      </p:sp>
      <p:sp>
        <p:nvSpPr>
          <p:cNvPr id="77" name="Rectangle 76"/>
          <p:cNvSpPr/>
          <p:nvPr/>
        </p:nvSpPr>
        <p:spPr bwMode="auto">
          <a:xfrm>
            <a:off x="4598755" y="5820200"/>
            <a:ext cx="1012032" cy="542925"/>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anchor="ctr"/>
          <a:lstStyle/>
          <a:p>
            <a:pPr algn="ctr">
              <a:defRPr/>
            </a:pPr>
            <a:r>
              <a:rPr lang="en-US" sz="1400" dirty="0" smtClean="0">
                <a:latin typeface="Arial" charset="0"/>
              </a:rPr>
              <a:t>Dakota</a:t>
            </a:r>
            <a:endParaRPr lang="en-US" sz="1400" dirty="0">
              <a:latin typeface="Arial" charset="0"/>
            </a:endParaRPr>
          </a:p>
        </p:txBody>
      </p:sp>
      <p:cxnSp>
        <p:nvCxnSpPr>
          <p:cNvPr id="78" name="AutoShape 17"/>
          <p:cNvCxnSpPr>
            <a:cxnSpLocks noChangeShapeType="1"/>
            <a:stCxn id="76" idx="0"/>
            <a:endCxn id="81" idx="2"/>
          </p:cNvCxnSpPr>
          <p:nvPr/>
        </p:nvCxnSpPr>
        <p:spPr bwMode="auto">
          <a:xfrm flipH="1" flipV="1">
            <a:off x="5040217" y="4859132"/>
            <a:ext cx="103981" cy="557053"/>
          </a:xfrm>
          <a:prstGeom prst="straightConnector1">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81" name="Rectangle 66"/>
          <p:cNvSpPr>
            <a:spLocks noChangeArrowheads="1"/>
          </p:cNvSpPr>
          <p:nvPr/>
        </p:nvSpPr>
        <p:spPr bwMode="auto">
          <a:xfrm>
            <a:off x="4906867" y="4744832"/>
            <a:ext cx="266700" cy="114300"/>
          </a:xfrm>
          <a:prstGeom prst="rect">
            <a:avLst/>
          </a:prstGeom>
          <a:solidFill>
            <a:schemeClr val="accent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29" name="Rectangle 28"/>
          <p:cNvSpPr/>
          <p:nvPr/>
        </p:nvSpPr>
        <p:spPr bwMode="auto">
          <a:xfrm>
            <a:off x="4897342" y="4317287"/>
            <a:ext cx="1449388" cy="542925"/>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anchor="ctr"/>
          <a:lstStyle/>
          <a:p>
            <a:pPr algn="ctr">
              <a:defRPr/>
            </a:pPr>
            <a:r>
              <a:rPr lang="en-US" sz="1400" dirty="0" err="1">
                <a:latin typeface="Arial" charset="0"/>
              </a:rPr>
              <a:t>PSSDriversExt</a:t>
            </a:r>
            <a:endParaRPr lang="en-US" sz="1400" dirty="0">
              <a:latin typeface="Arial" charset="0"/>
            </a:endParaRPr>
          </a:p>
        </p:txBody>
      </p:sp>
    </p:spTree>
    <p:extLst>
      <p:ext uri="{BB962C8B-B14F-4D97-AF65-F5344CB8AC3E}">
        <p14:creationId xmlns:p14="http://schemas.microsoft.com/office/powerpoint/2010/main" val="2495881008"/>
      </p:ext>
    </p:extLst>
  </p:cSld>
  <p:clrMapOvr>
    <a:masterClrMapping/>
  </p:clrMapOvr>
  <mc:AlternateContent xmlns:mc="http://schemas.openxmlformats.org/markup-compatibility/2006" xmlns:p14="http://schemas.microsoft.com/office/powerpoint/2010/main">
    <mc:Choice Requires="p14">
      <p:transition spd="med" p14:dur="700" advTm="75766">
        <p:fade/>
      </p:transition>
    </mc:Choice>
    <mc:Fallback xmlns="">
      <p:transition spd="med" advTm="75766">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727996" cy="827919"/>
          </a:xfrm>
        </p:spPr>
        <p:txBody>
          <a:bodyPr/>
          <a:lstStyle/>
          <a:p>
            <a:r>
              <a:rPr lang="en-US" sz="2800" dirty="0"/>
              <a:t>Addition of </a:t>
            </a:r>
            <a:r>
              <a:rPr lang="en-US" sz="2800" dirty="0" smtClean="0"/>
              <a:t>throwaway </a:t>
            </a:r>
            <a:r>
              <a:rPr lang="en-US" sz="2800" dirty="0"/>
              <a:t>integration test </a:t>
            </a:r>
            <a:r>
              <a:rPr lang="en-US" sz="2800" dirty="0" smtClean="0"/>
              <a:t>branch(</a:t>
            </a:r>
            <a:r>
              <a:rPr lang="en-US" sz="2800" dirty="0" err="1" smtClean="0"/>
              <a:t>es</a:t>
            </a:r>
            <a:r>
              <a:rPr lang="en-US" sz="2800" dirty="0" smtClean="0"/>
              <a:t>)</a:t>
            </a:r>
            <a:endParaRPr lang="en-US" sz="2800" dirty="0"/>
          </a:p>
        </p:txBody>
      </p:sp>
      <p:cxnSp>
        <p:nvCxnSpPr>
          <p:cNvPr id="4" name="Straight Arrow Connector 3"/>
          <p:cNvCxnSpPr>
            <a:stCxn id="7" idx="4"/>
            <a:endCxn id="14" idx="0"/>
          </p:cNvCxnSpPr>
          <p:nvPr/>
        </p:nvCxnSpPr>
        <p:spPr>
          <a:xfrm>
            <a:off x="662142" y="1349059"/>
            <a:ext cx="262603" cy="103442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99" idx="3"/>
            <a:endCxn id="27" idx="2"/>
          </p:cNvCxnSpPr>
          <p:nvPr/>
        </p:nvCxnSpPr>
        <p:spPr>
          <a:xfrm>
            <a:off x="2574940" y="1222059"/>
            <a:ext cx="218529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21" idx="7"/>
            <a:endCxn id="27" idx="4"/>
          </p:cNvCxnSpPr>
          <p:nvPr/>
        </p:nvCxnSpPr>
        <p:spPr>
          <a:xfrm flipV="1">
            <a:off x="4719388" y="1349059"/>
            <a:ext cx="193245" cy="418734"/>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509742" y="1095059"/>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10" name="Straight Arrow Connector 9"/>
          <p:cNvCxnSpPr>
            <a:stCxn id="7" idx="6"/>
            <a:endCxn id="99" idx="1"/>
          </p:cNvCxnSpPr>
          <p:nvPr/>
        </p:nvCxnSpPr>
        <p:spPr>
          <a:xfrm>
            <a:off x="814542" y="1222059"/>
            <a:ext cx="1678139"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7" idx="2"/>
          </p:cNvCxnSpPr>
          <p:nvPr/>
        </p:nvCxnSpPr>
        <p:spPr>
          <a:xfrm>
            <a:off x="117020" y="1222059"/>
            <a:ext cx="39272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4" idx="6"/>
            <a:endCxn id="17" idx="2"/>
          </p:cNvCxnSpPr>
          <p:nvPr/>
        </p:nvCxnSpPr>
        <p:spPr>
          <a:xfrm>
            <a:off x="1077145" y="2510481"/>
            <a:ext cx="54011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772345" y="2383481"/>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B1</a:t>
            </a:r>
            <a:endParaRPr lang="en-US" sz="1400" dirty="0">
              <a:solidFill>
                <a:schemeClr val="tx1"/>
              </a:solidFill>
            </a:endParaRPr>
          </a:p>
        </p:txBody>
      </p:sp>
      <p:sp>
        <p:nvSpPr>
          <p:cNvPr id="15" name="Oval 14"/>
          <p:cNvSpPr/>
          <p:nvPr/>
        </p:nvSpPr>
        <p:spPr>
          <a:xfrm>
            <a:off x="964370" y="1730596"/>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A1</a:t>
            </a:r>
            <a:endParaRPr lang="en-US" sz="1400" dirty="0">
              <a:solidFill>
                <a:schemeClr val="tx1"/>
              </a:solidFill>
            </a:endParaRPr>
          </a:p>
        </p:txBody>
      </p:sp>
      <p:cxnSp>
        <p:nvCxnSpPr>
          <p:cNvPr id="16" name="Straight Arrow Connector 15"/>
          <p:cNvCxnSpPr>
            <a:stCxn id="7" idx="4"/>
            <a:endCxn id="15" idx="1"/>
          </p:cNvCxnSpPr>
          <p:nvPr/>
        </p:nvCxnSpPr>
        <p:spPr>
          <a:xfrm>
            <a:off x="662142" y="1349059"/>
            <a:ext cx="346865" cy="4187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1617255" y="2383481"/>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B2</a:t>
            </a:r>
            <a:endParaRPr lang="en-US" sz="1400" dirty="0">
              <a:solidFill>
                <a:schemeClr val="tx1"/>
              </a:solidFill>
            </a:endParaRPr>
          </a:p>
        </p:txBody>
      </p:sp>
      <p:cxnSp>
        <p:nvCxnSpPr>
          <p:cNvPr id="18" name="Straight Arrow Connector 17"/>
          <p:cNvCxnSpPr>
            <a:stCxn id="15" idx="6"/>
            <a:endCxn id="19" idx="2"/>
          </p:cNvCxnSpPr>
          <p:nvPr/>
        </p:nvCxnSpPr>
        <p:spPr>
          <a:xfrm>
            <a:off x="1269170" y="1857596"/>
            <a:ext cx="50170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770875" y="1730596"/>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A2</a:t>
            </a:r>
            <a:endParaRPr lang="en-US" sz="1400" dirty="0">
              <a:solidFill>
                <a:schemeClr val="tx1"/>
              </a:solidFill>
            </a:endParaRPr>
          </a:p>
        </p:txBody>
      </p:sp>
      <p:sp>
        <p:nvSpPr>
          <p:cNvPr id="20" name="Oval 19"/>
          <p:cNvSpPr/>
          <p:nvPr/>
        </p:nvSpPr>
        <p:spPr>
          <a:xfrm>
            <a:off x="6151485" y="2383481"/>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dirty="0" smtClean="0">
                <a:solidFill>
                  <a:schemeClr val="tx1"/>
                </a:solidFill>
              </a:rPr>
              <a:t>B55</a:t>
            </a:r>
            <a:endParaRPr lang="en-US" sz="1400" dirty="0">
              <a:solidFill>
                <a:schemeClr val="tx1"/>
              </a:solidFill>
            </a:endParaRPr>
          </a:p>
        </p:txBody>
      </p:sp>
      <p:sp>
        <p:nvSpPr>
          <p:cNvPr id="21" name="Oval 20"/>
          <p:cNvSpPr/>
          <p:nvPr/>
        </p:nvSpPr>
        <p:spPr>
          <a:xfrm>
            <a:off x="4459225" y="1730596"/>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dirty="0" smtClean="0">
                <a:solidFill>
                  <a:schemeClr val="tx1"/>
                </a:solidFill>
              </a:rPr>
              <a:t>A15</a:t>
            </a:r>
            <a:endParaRPr lang="en-US" sz="1400" dirty="0">
              <a:solidFill>
                <a:schemeClr val="tx1"/>
              </a:solidFill>
            </a:endParaRPr>
          </a:p>
        </p:txBody>
      </p:sp>
      <p:cxnSp>
        <p:nvCxnSpPr>
          <p:cNvPr id="23" name="Straight Arrow Connector 22"/>
          <p:cNvCxnSpPr>
            <a:stCxn id="95" idx="3"/>
            <a:endCxn id="21" idx="2"/>
          </p:cNvCxnSpPr>
          <p:nvPr/>
        </p:nvCxnSpPr>
        <p:spPr>
          <a:xfrm>
            <a:off x="3811789" y="1857596"/>
            <a:ext cx="64743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9" idx="6"/>
            <a:endCxn id="95" idx="1"/>
          </p:cNvCxnSpPr>
          <p:nvPr/>
        </p:nvCxnSpPr>
        <p:spPr>
          <a:xfrm>
            <a:off x="2075675" y="1857596"/>
            <a:ext cx="1653855"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4760233" y="1095059"/>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30" name="Straight Arrow Connector 29"/>
          <p:cNvCxnSpPr>
            <a:stCxn id="91" idx="3"/>
            <a:endCxn id="20" idx="2"/>
          </p:cNvCxnSpPr>
          <p:nvPr/>
        </p:nvCxnSpPr>
        <p:spPr>
          <a:xfrm>
            <a:off x="4272649" y="2510481"/>
            <a:ext cx="187883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65" idx="6"/>
            <a:endCxn id="91" idx="1"/>
          </p:cNvCxnSpPr>
          <p:nvPr/>
        </p:nvCxnSpPr>
        <p:spPr>
          <a:xfrm>
            <a:off x="2651750" y="2510481"/>
            <a:ext cx="1538640"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3" idx="3"/>
            <a:endCxn id="39" idx="2"/>
          </p:cNvCxnSpPr>
          <p:nvPr/>
        </p:nvCxnSpPr>
        <p:spPr>
          <a:xfrm>
            <a:off x="5578419" y="1222059"/>
            <a:ext cx="839461"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7" idx="6"/>
            <a:endCxn id="103" idx="1"/>
          </p:cNvCxnSpPr>
          <p:nvPr/>
        </p:nvCxnSpPr>
        <p:spPr>
          <a:xfrm>
            <a:off x="5065033" y="1222059"/>
            <a:ext cx="431127"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6417880" y="1095059"/>
            <a:ext cx="304800" cy="254000"/>
          </a:xfrm>
          <a:prstGeom prst="ellipse">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40" name="Straight Arrow Connector 39"/>
          <p:cNvCxnSpPr>
            <a:stCxn id="20" idx="0"/>
            <a:endCxn id="39" idx="4"/>
          </p:cNvCxnSpPr>
          <p:nvPr/>
        </p:nvCxnSpPr>
        <p:spPr>
          <a:xfrm flipV="1">
            <a:off x="6303885" y="1349059"/>
            <a:ext cx="266395" cy="1034422"/>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997615" y="631686"/>
            <a:ext cx="838810" cy="284202"/>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develop</a:t>
            </a:r>
            <a:endParaRPr lang="en-US" sz="1400" dirty="0">
              <a:solidFill>
                <a:schemeClr val="tx1"/>
              </a:solidFill>
            </a:endParaRPr>
          </a:p>
        </p:txBody>
      </p:sp>
      <p:cxnSp>
        <p:nvCxnSpPr>
          <p:cNvPr id="44" name="Straight Arrow Connector 43"/>
          <p:cNvCxnSpPr>
            <a:stCxn id="43" idx="2"/>
            <a:endCxn id="162" idx="0"/>
          </p:cNvCxnSpPr>
          <p:nvPr/>
        </p:nvCxnSpPr>
        <p:spPr>
          <a:xfrm flipH="1">
            <a:off x="7412750" y="915888"/>
            <a:ext cx="4270" cy="179171"/>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7832635" y="570702"/>
            <a:ext cx="1309560" cy="553998"/>
          </a:xfrm>
          <a:prstGeom prst="rect">
            <a:avLst/>
          </a:prstGeom>
        </p:spPr>
        <p:txBody>
          <a:bodyPr wrap="square">
            <a:spAutoFit/>
          </a:bodyPr>
          <a:lstStyle/>
          <a:p>
            <a:pPr algn="ctr"/>
            <a:r>
              <a:rPr lang="en-US" altLang="en-US" sz="1000" dirty="0" smtClean="0"/>
              <a:t>Or ‘master’ branch if not using a ‘develop’ branch</a:t>
            </a:r>
            <a:endParaRPr lang="en-US" altLang="en-US" sz="1000" dirty="0"/>
          </a:p>
        </p:txBody>
      </p:sp>
      <p:sp>
        <p:nvSpPr>
          <p:cNvPr id="47" name="Oval 46"/>
          <p:cNvSpPr/>
          <p:nvPr/>
        </p:nvSpPr>
        <p:spPr>
          <a:xfrm>
            <a:off x="1000335" y="3067353"/>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48" name="Straight Arrow Connector 47"/>
          <p:cNvCxnSpPr>
            <a:stCxn id="7" idx="4"/>
            <a:endCxn id="47" idx="2"/>
          </p:cNvCxnSpPr>
          <p:nvPr/>
        </p:nvCxnSpPr>
        <p:spPr>
          <a:xfrm rot="16200000" flipH="1">
            <a:off x="-91409" y="2102609"/>
            <a:ext cx="1845294" cy="338193"/>
          </a:xfrm>
          <a:prstGeom prst="bentConnector2">
            <a:avLst/>
          </a:prstGeom>
          <a:ln>
            <a:solidFill>
              <a:schemeClr val="accent4">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47"/>
          <p:cNvCxnSpPr>
            <a:stCxn id="14" idx="4"/>
            <a:endCxn id="47" idx="0"/>
          </p:cNvCxnSpPr>
          <p:nvPr/>
        </p:nvCxnSpPr>
        <p:spPr>
          <a:xfrm>
            <a:off x="924745" y="2637481"/>
            <a:ext cx="227990" cy="429872"/>
          </a:xfrm>
          <a:prstGeom prst="straightConnector1">
            <a:avLst/>
          </a:prstGeom>
          <a:ln>
            <a:solidFill>
              <a:schemeClr val="accent4">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1576410" y="3067353"/>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58" name="Straight Arrow Connector 47"/>
          <p:cNvCxnSpPr>
            <a:stCxn id="15" idx="4"/>
            <a:endCxn id="57" idx="1"/>
          </p:cNvCxnSpPr>
          <p:nvPr/>
        </p:nvCxnSpPr>
        <p:spPr>
          <a:xfrm>
            <a:off x="1116770" y="1984596"/>
            <a:ext cx="504277" cy="1119954"/>
          </a:xfrm>
          <a:prstGeom prst="straightConnector1">
            <a:avLst/>
          </a:prstGeom>
          <a:ln>
            <a:solidFill>
              <a:schemeClr val="accent4">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47"/>
          <p:cNvCxnSpPr>
            <a:stCxn id="47" idx="6"/>
            <a:endCxn id="57" idx="2"/>
          </p:cNvCxnSpPr>
          <p:nvPr/>
        </p:nvCxnSpPr>
        <p:spPr>
          <a:xfrm>
            <a:off x="1305135" y="3194353"/>
            <a:ext cx="271275" cy="0"/>
          </a:xfrm>
          <a:prstGeom prst="straightConnector1">
            <a:avLst/>
          </a:prstGeom>
          <a:ln>
            <a:solidFill>
              <a:schemeClr val="accent4">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2346950" y="2383481"/>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B3</a:t>
            </a:r>
            <a:endParaRPr lang="en-US" sz="1400" dirty="0">
              <a:solidFill>
                <a:schemeClr val="tx1"/>
              </a:solidFill>
            </a:endParaRPr>
          </a:p>
        </p:txBody>
      </p:sp>
      <p:cxnSp>
        <p:nvCxnSpPr>
          <p:cNvPr id="66" name="Straight Arrow Connector 65"/>
          <p:cNvCxnSpPr>
            <a:stCxn id="19" idx="5"/>
            <a:endCxn id="65" idx="1"/>
          </p:cNvCxnSpPr>
          <p:nvPr/>
        </p:nvCxnSpPr>
        <p:spPr>
          <a:xfrm>
            <a:off x="2031038" y="1947399"/>
            <a:ext cx="360549" cy="473279"/>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7" idx="6"/>
            <a:endCxn id="65" idx="2"/>
          </p:cNvCxnSpPr>
          <p:nvPr/>
        </p:nvCxnSpPr>
        <p:spPr>
          <a:xfrm>
            <a:off x="1922055" y="2510481"/>
            <a:ext cx="42489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2189540" y="1838067"/>
            <a:ext cx="1460740" cy="553998"/>
          </a:xfrm>
          <a:prstGeom prst="rect">
            <a:avLst/>
          </a:prstGeom>
        </p:spPr>
        <p:txBody>
          <a:bodyPr wrap="square">
            <a:spAutoFit/>
          </a:bodyPr>
          <a:lstStyle/>
          <a:p>
            <a:pPr algn="ctr"/>
            <a:r>
              <a:rPr lang="en-US" altLang="en-US" sz="1000" dirty="0" smtClean="0"/>
              <a:t>Merge refactoring from “A” into “B”</a:t>
            </a:r>
            <a:r>
              <a:rPr lang="en-US" altLang="en-US" sz="1000" dirty="0"/>
              <a:t> </a:t>
            </a:r>
            <a:r>
              <a:rPr lang="en-US" altLang="en-US" sz="1000" dirty="0" smtClean="0"/>
              <a:t>to make compatible</a:t>
            </a:r>
          </a:p>
        </p:txBody>
      </p:sp>
      <p:sp>
        <p:nvSpPr>
          <p:cNvPr id="73" name="Oval 72"/>
          <p:cNvSpPr/>
          <p:nvPr/>
        </p:nvSpPr>
        <p:spPr>
          <a:xfrm>
            <a:off x="2154925" y="3067353"/>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74" name="Straight Arrow Connector 47"/>
          <p:cNvCxnSpPr>
            <a:endCxn id="73" idx="2"/>
          </p:cNvCxnSpPr>
          <p:nvPr/>
        </p:nvCxnSpPr>
        <p:spPr>
          <a:xfrm>
            <a:off x="1883650" y="3186936"/>
            <a:ext cx="271275" cy="7417"/>
          </a:xfrm>
          <a:prstGeom prst="straightConnector1">
            <a:avLst/>
          </a:prstGeom>
          <a:ln>
            <a:solidFill>
              <a:schemeClr val="accent4">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2733440" y="3067353"/>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76" name="Straight Arrow Connector 47"/>
          <p:cNvCxnSpPr>
            <a:stCxn id="73" idx="6"/>
            <a:endCxn id="75" idx="2"/>
          </p:cNvCxnSpPr>
          <p:nvPr/>
        </p:nvCxnSpPr>
        <p:spPr>
          <a:xfrm>
            <a:off x="2459725" y="3194353"/>
            <a:ext cx="273715" cy="0"/>
          </a:xfrm>
          <a:prstGeom prst="straightConnector1">
            <a:avLst/>
          </a:prstGeom>
          <a:ln>
            <a:solidFill>
              <a:schemeClr val="accent4">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47"/>
          <p:cNvCxnSpPr>
            <a:stCxn id="19" idx="4"/>
            <a:endCxn id="73" idx="0"/>
          </p:cNvCxnSpPr>
          <p:nvPr/>
        </p:nvCxnSpPr>
        <p:spPr>
          <a:xfrm>
            <a:off x="1923275" y="1984596"/>
            <a:ext cx="384050" cy="1082757"/>
          </a:xfrm>
          <a:prstGeom prst="straightConnector1">
            <a:avLst/>
          </a:prstGeom>
          <a:ln>
            <a:solidFill>
              <a:schemeClr val="accent4">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47"/>
          <p:cNvCxnSpPr>
            <a:stCxn id="65" idx="4"/>
            <a:endCxn id="75" idx="0"/>
          </p:cNvCxnSpPr>
          <p:nvPr/>
        </p:nvCxnSpPr>
        <p:spPr>
          <a:xfrm>
            <a:off x="2499350" y="2637481"/>
            <a:ext cx="386490" cy="429872"/>
          </a:xfrm>
          <a:prstGeom prst="straightConnector1">
            <a:avLst/>
          </a:prstGeom>
          <a:ln>
            <a:solidFill>
              <a:schemeClr val="accent4">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4187950" y="2405707"/>
            <a:ext cx="84699" cy="209548"/>
            <a:chOff x="1538499" y="2796998"/>
            <a:chExt cx="84699" cy="209548"/>
          </a:xfrm>
        </p:grpSpPr>
        <p:cxnSp>
          <p:nvCxnSpPr>
            <p:cNvPr id="89" name="Straight Connector 88"/>
            <p:cNvCxnSpPr/>
            <p:nvPr/>
          </p:nvCxnSpPr>
          <p:spPr>
            <a:xfrm>
              <a:off x="1538499"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614815"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1540939" y="2796998"/>
              <a:ext cx="82259" cy="209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2" name="Group 91"/>
          <p:cNvGrpSpPr/>
          <p:nvPr/>
        </p:nvGrpSpPr>
        <p:grpSpPr>
          <a:xfrm>
            <a:off x="3727090" y="1752822"/>
            <a:ext cx="84699" cy="209548"/>
            <a:chOff x="1538499" y="2796998"/>
            <a:chExt cx="84699" cy="209548"/>
          </a:xfrm>
        </p:grpSpPr>
        <p:cxnSp>
          <p:nvCxnSpPr>
            <p:cNvPr id="93" name="Straight Connector 92"/>
            <p:cNvCxnSpPr/>
            <p:nvPr/>
          </p:nvCxnSpPr>
          <p:spPr>
            <a:xfrm>
              <a:off x="1538499"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614815"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1540939" y="2796998"/>
              <a:ext cx="82259" cy="209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p:cNvGrpSpPr/>
          <p:nvPr/>
        </p:nvGrpSpPr>
        <p:grpSpPr>
          <a:xfrm>
            <a:off x="2490241" y="1117285"/>
            <a:ext cx="84699" cy="209548"/>
            <a:chOff x="1538499" y="2796998"/>
            <a:chExt cx="84699" cy="209548"/>
          </a:xfrm>
        </p:grpSpPr>
        <p:cxnSp>
          <p:nvCxnSpPr>
            <p:cNvPr id="97" name="Straight Connector 96"/>
            <p:cNvCxnSpPr/>
            <p:nvPr/>
          </p:nvCxnSpPr>
          <p:spPr>
            <a:xfrm>
              <a:off x="1538499"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614815"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1540939" y="2796998"/>
              <a:ext cx="82259" cy="209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p:cNvGrpSpPr/>
          <p:nvPr/>
        </p:nvGrpSpPr>
        <p:grpSpPr>
          <a:xfrm>
            <a:off x="5493720" y="1117285"/>
            <a:ext cx="84699" cy="209548"/>
            <a:chOff x="1538499" y="2796998"/>
            <a:chExt cx="84699" cy="209548"/>
          </a:xfrm>
        </p:grpSpPr>
        <p:cxnSp>
          <p:nvCxnSpPr>
            <p:cNvPr id="101" name="Straight Connector 100"/>
            <p:cNvCxnSpPr/>
            <p:nvPr/>
          </p:nvCxnSpPr>
          <p:spPr>
            <a:xfrm>
              <a:off x="1538499"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614815"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540939" y="2796998"/>
              <a:ext cx="82259" cy="209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6" name="Rounded Rectangle 115"/>
          <p:cNvSpPr/>
          <p:nvPr/>
        </p:nvSpPr>
        <p:spPr>
          <a:xfrm>
            <a:off x="7298755" y="2582748"/>
            <a:ext cx="569975" cy="300530"/>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next</a:t>
            </a:r>
            <a:endParaRPr lang="en-US" sz="1400" dirty="0">
              <a:solidFill>
                <a:schemeClr val="tx1"/>
              </a:solidFill>
            </a:endParaRPr>
          </a:p>
        </p:txBody>
      </p:sp>
      <p:cxnSp>
        <p:nvCxnSpPr>
          <p:cNvPr id="117" name="Straight Arrow Connector 116"/>
          <p:cNvCxnSpPr>
            <a:stCxn id="116" idx="2"/>
            <a:endCxn id="138" idx="0"/>
          </p:cNvCxnSpPr>
          <p:nvPr/>
        </p:nvCxnSpPr>
        <p:spPr>
          <a:xfrm>
            <a:off x="7583743" y="2883278"/>
            <a:ext cx="23472" cy="184075"/>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4648810" y="3067353"/>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119" name="Straight Arrow Connector 47"/>
          <p:cNvCxnSpPr>
            <a:stCxn id="147" idx="3"/>
            <a:endCxn id="118" idx="2"/>
          </p:cNvCxnSpPr>
          <p:nvPr/>
        </p:nvCxnSpPr>
        <p:spPr>
          <a:xfrm>
            <a:off x="3880710" y="3194353"/>
            <a:ext cx="768100" cy="0"/>
          </a:xfrm>
          <a:prstGeom prst="straightConnector1">
            <a:avLst/>
          </a:prstGeom>
          <a:ln>
            <a:solidFill>
              <a:schemeClr val="accent4">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20" name="Oval 119"/>
          <p:cNvSpPr/>
          <p:nvPr/>
        </p:nvSpPr>
        <p:spPr>
          <a:xfrm>
            <a:off x="5188920" y="3067353"/>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121" name="Straight Arrow Connector 47"/>
          <p:cNvCxnSpPr>
            <a:stCxn id="118" idx="6"/>
            <a:endCxn id="120" idx="2"/>
          </p:cNvCxnSpPr>
          <p:nvPr/>
        </p:nvCxnSpPr>
        <p:spPr>
          <a:xfrm>
            <a:off x="4953610" y="3194353"/>
            <a:ext cx="235310" cy="0"/>
          </a:xfrm>
          <a:prstGeom prst="straightConnector1">
            <a:avLst/>
          </a:prstGeom>
          <a:ln>
            <a:solidFill>
              <a:schemeClr val="accent4">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47"/>
          <p:cNvCxnSpPr>
            <a:stCxn id="21" idx="4"/>
            <a:endCxn id="118" idx="0"/>
          </p:cNvCxnSpPr>
          <p:nvPr/>
        </p:nvCxnSpPr>
        <p:spPr>
          <a:xfrm>
            <a:off x="4611625" y="1984596"/>
            <a:ext cx="189585" cy="1082757"/>
          </a:xfrm>
          <a:prstGeom prst="straightConnector1">
            <a:avLst/>
          </a:prstGeom>
          <a:ln>
            <a:solidFill>
              <a:schemeClr val="accent4">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47"/>
          <p:cNvCxnSpPr>
            <a:stCxn id="27" idx="5"/>
            <a:endCxn id="120" idx="1"/>
          </p:cNvCxnSpPr>
          <p:nvPr/>
        </p:nvCxnSpPr>
        <p:spPr>
          <a:xfrm>
            <a:off x="5020396" y="1311862"/>
            <a:ext cx="213161" cy="1792688"/>
          </a:xfrm>
          <a:prstGeom prst="straightConnector1">
            <a:avLst/>
          </a:prstGeom>
          <a:ln>
            <a:solidFill>
              <a:schemeClr val="accent4">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5108450" y="2582748"/>
            <a:ext cx="1153370" cy="553998"/>
          </a:xfrm>
          <a:prstGeom prst="rect">
            <a:avLst/>
          </a:prstGeom>
        </p:spPr>
        <p:txBody>
          <a:bodyPr wrap="square">
            <a:spAutoFit/>
          </a:bodyPr>
          <a:lstStyle/>
          <a:p>
            <a:pPr algn="ctr"/>
            <a:r>
              <a:rPr lang="en-US" altLang="en-US" sz="1000" dirty="0" smtClean="0"/>
              <a:t>‘next’ always contains ‘develop’</a:t>
            </a:r>
            <a:endParaRPr lang="en-US" altLang="en-US" sz="1000" dirty="0"/>
          </a:p>
        </p:txBody>
      </p:sp>
      <p:sp>
        <p:nvSpPr>
          <p:cNvPr id="132" name="Oval 131"/>
          <p:cNvSpPr/>
          <p:nvPr/>
        </p:nvSpPr>
        <p:spPr>
          <a:xfrm>
            <a:off x="6149045" y="3067353"/>
            <a:ext cx="304800" cy="254000"/>
          </a:xfrm>
          <a:prstGeom prst="ellipse">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133" name="Straight Arrow Connector 47"/>
          <p:cNvCxnSpPr>
            <a:stCxn id="120" idx="6"/>
            <a:endCxn id="132" idx="2"/>
          </p:cNvCxnSpPr>
          <p:nvPr/>
        </p:nvCxnSpPr>
        <p:spPr>
          <a:xfrm>
            <a:off x="5493720" y="3194353"/>
            <a:ext cx="655325" cy="0"/>
          </a:xfrm>
          <a:prstGeom prst="straightConnector1">
            <a:avLst/>
          </a:prstGeom>
          <a:ln>
            <a:solidFill>
              <a:schemeClr val="accent4">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47"/>
          <p:cNvCxnSpPr>
            <a:stCxn id="20" idx="4"/>
            <a:endCxn id="132" idx="0"/>
          </p:cNvCxnSpPr>
          <p:nvPr/>
        </p:nvCxnSpPr>
        <p:spPr>
          <a:xfrm flipH="1">
            <a:off x="6301445" y="2637481"/>
            <a:ext cx="2440" cy="429872"/>
          </a:xfrm>
          <a:prstGeom prst="straightConnector1">
            <a:avLst/>
          </a:prstGeom>
          <a:ln>
            <a:solidFill>
              <a:schemeClr val="accent4">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38" name="Oval 137"/>
          <p:cNvSpPr/>
          <p:nvPr/>
        </p:nvSpPr>
        <p:spPr>
          <a:xfrm>
            <a:off x="7454815" y="3067353"/>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139" name="Straight Arrow Connector 47"/>
          <p:cNvCxnSpPr>
            <a:stCxn id="154" idx="3"/>
            <a:endCxn id="138" idx="2"/>
          </p:cNvCxnSpPr>
          <p:nvPr/>
        </p:nvCxnSpPr>
        <p:spPr>
          <a:xfrm>
            <a:off x="7187639" y="3194353"/>
            <a:ext cx="267176" cy="0"/>
          </a:xfrm>
          <a:prstGeom prst="straightConnector1">
            <a:avLst/>
          </a:prstGeom>
          <a:ln>
            <a:solidFill>
              <a:schemeClr val="accent4">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41" name="Rectangle 140"/>
          <p:cNvSpPr/>
          <p:nvPr/>
        </p:nvSpPr>
        <p:spPr>
          <a:xfrm>
            <a:off x="2650400" y="2621421"/>
            <a:ext cx="1460740" cy="400110"/>
          </a:xfrm>
          <a:prstGeom prst="rect">
            <a:avLst/>
          </a:prstGeom>
        </p:spPr>
        <p:txBody>
          <a:bodyPr wrap="square">
            <a:spAutoFit/>
          </a:bodyPr>
          <a:lstStyle/>
          <a:p>
            <a:pPr algn="ctr"/>
            <a:r>
              <a:rPr lang="en-US" altLang="en-US" sz="1000" dirty="0" smtClean="0"/>
              <a:t>All feature branches merged into ‘next’</a:t>
            </a:r>
            <a:endParaRPr lang="en-US" altLang="en-US" sz="1000" dirty="0"/>
          </a:p>
        </p:txBody>
      </p:sp>
      <p:cxnSp>
        <p:nvCxnSpPr>
          <p:cNvPr id="142" name="Straight Arrow Connector 47"/>
          <p:cNvCxnSpPr>
            <a:stCxn id="75" idx="6"/>
            <a:endCxn id="147" idx="1"/>
          </p:cNvCxnSpPr>
          <p:nvPr/>
        </p:nvCxnSpPr>
        <p:spPr>
          <a:xfrm>
            <a:off x="3038240" y="3194353"/>
            <a:ext cx="760211" cy="0"/>
          </a:xfrm>
          <a:prstGeom prst="straightConnector1">
            <a:avLst/>
          </a:prstGeom>
          <a:ln>
            <a:solidFill>
              <a:schemeClr val="accent4">
                <a:lumMod val="7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4" name="Group 143"/>
          <p:cNvGrpSpPr/>
          <p:nvPr/>
        </p:nvGrpSpPr>
        <p:grpSpPr>
          <a:xfrm>
            <a:off x="3796011" y="3089579"/>
            <a:ext cx="84699" cy="209548"/>
            <a:chOff x="1538499" y="2796998"/>
            <a:chExt cx="84699" cy="209548"/>
          </a:xfrm>
        </p:grpSpPr>
        <p:cxnSp>
          <p:nvCxnSpPr>
            <p:cNvPr id="145" name="Straight Connector 144"/>
            <p:cNvCxnSpPr/>
            <p:nvPr/>
          </p:nvCxnSpPr>
          <p:spPr>
            <a:xfrm>
              <a:off x="1538499"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1614815"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1540939" y="2796998"/>
              <a:ext cx="82259" cy="209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0" name="Straight Arrow Connector 47"/>
          <p:cNvCxnSpPr>
            <a:stCxn id="132" idx="6"/>
            <a:endCxn id="154" idx="1"/>
          </p:cNvCxnSpPr>
          <p:nvPr/>
        </p:nvCxnSpPr>
        <p:spPr>
          <a:xfrm>
            <a:off x="6453845" y="3194353"/>
            <a:ext cx="651535" cy="0"/>
          </a:xfrm>
          <a:prstGeom prst="straightConnector1">
            <a:avLst/>
          </a:prstGeom>
          <a:ln>
            <a:solidFill>
              <a:schemeClr val="accent4">
                <a:lumMod val="7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1" name="Group 150"/>
          <p:cNvGrpSpPr/>
          <p:nvPr/>
        </p:nvGrpSpPr>
        <p:grpSpPr>
          <a:xfrm>
            <a:off x="7102940" y="3089579"/>
            <a:ext cx="84699" cy="209548"/>
            <a:chOff x="1538499" y="2796998"/>
            <a:chExt cx="84699" cy="209548"/>
          </a:xfrm>
        </p:grpSpPr>
        <p:cxnSp>
          <p:nvCxnSpPr>
            <p:cNvPr id="152" name="Straight Connector 151"/>
            <p:cNvCxnSpPr/>
            <p:nvPr/>
          </p:nvCxnSpPr>
          <p:spPr>
            <a:xfrm>
              <a:off x="1538499"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1614815"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1540939" y="2796998"/>
              <a:ext cx="82259" cy="209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1" name="Straight Arrow Connector 160"/>
          <p:cNvCxnSpPr>
            <a:stCxn id="166" idx="3"/>
            <a:endCxn id="162" idx="2"/>
          </p:cNvCxnSpPr>
          <p:nvPr/>
        </p:nvCxnSpPr>
        <p:spPr>
          <a:xfrm>
            <a:off x="7037809" y="1222059"/>
            <a:ext cx="222541"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2" name="Oval 161"/>
          <p:cNvSpPr/>
          <p:nvPr/>
        </p:nvSpPr>
        <p:spPr>
          <a:xfrm>
            <a:off x="7260350" y="1095059"/>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grpSp>
        <p:nvGrpSpPr>
          <p:cNvPr id="163" name="Group 162"/>
          <p:cNvGrpSpPr/>
          <p:nvPr/>
        </p:nvGrpSpPr>
        <p:grpSpPr>
          <a:xfrm>
            <a:off x="6953110" y="1117285"/>
            <a:ext cx="84699" cy="209548"/>
            <a:chOff x="1538499" y="2796998"/>
            <a:chExt cx="84699" cy="209548"/>
          </a:xfrm>
        </p:grpSpPr>
        <p:cxnSp>
          <p:nvCxnSpPr>
            <p:cNvPr id="164" name="Straight Connector 163"/>
            <p:cNvCxnSpPr/>
            <p:nvPr/>
          </p:nvCxnSpPr>
          <p:spPr>
            <a:xfrm>
              <a:off x="1538499"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1614815"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66" name="Rectangle 165"/>
            <p:cNvSpPr/>
            <p:nvPr/>
          </p:nvSpPr>
          <p:spPr>
            <a:xfrm>
              <a:off x="1540939" y="2796998"/>
              <a:ext cx="82259" cy="209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7" name="Straight Arrow Connector 166"/>
          <p:cNvCxnSpPr>
            <a:stCxn id="39" idx="6"/>
            <a:endCxn id="166" idx="1"/>
          </p:cNvCxnSpPr>
          <p:nvPr/>
        </p:nvCxnSpPr>
        <p:spPr>
          <a:xfrm>
            <a:off x="6722680" y="1222059"/>
            <a:ext cx="232870"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72" name="Rectangle 1030"/>
          <p:cNvSpPr txBox="1">
            <a:spLocks noChangeArrowheads="1"/>
          </p:cNvSpPr>
          <p:nvPr/>
        </p:nvSpPr>
        <p:spPr>
          <a:xfrm>
            <a:off x="78614" y="3390595"/>
            <a:ext cx="9025175" cy="3108543"/>
          </a:xfrm>
          <a:prstGeom prst="rect">
            <a:avLst/>
          </a:prstGeom>
          <a:noFill/>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0"/>
              </a:spcBef>
              <a:spcAft>
                <a:spcPts val="0"/>
              </a:spcAft>
              <a:defRPr/>
            </a:pPr>
            <a:r>
              <a:rPr lang="en-US" sz="1800" dirty="0" smtClean="0"/>
              <a:t>Introduce throw-away integration test branch(</a:t>
            </a:r>
            <a:r>
              <a:rPr lang="en-US" sz="1800" dirty="0" err="1" smtClean="0"/>
              <a:t>es</a:t>
            </a:r>
            <a:r>
              <a:rPr lang="en-US" sz="1800" dirty="0" smtClean="0"/>
              <a:t>)</a:t>
            </a:r>
            <a:r>
              <a:rPr lang="en-US" sz="1800" b="0" dirty="0" smtClean="0"/>
              <a:t>:</a:t>
            </a:r>
          </a:p>
          <a:p>
            <a:pPr lvl="1" fontAlgn="auto">
              <a:lnSpc>
                <a:spcPct val="100000"/>
              </a:lnSpc>
              <a:spcBef>
                <a:spcPts val="0"/>
              </a:spcBef>
              <a:spcAft>
                <a:spcPts val="0"/>
              </a:spcAft>
              <a:defRPr/>
            </a:pPr>
            <a:r>
              <a:rPr lang="en-US" sz="1600" b="0" dirty="0" smtClean="0"/>
              <a:t>Feature branches (FBs) passing </a:t>
            </a:r>
            <a:r>
              <a:rPr lang="en-US" sz="1600" dirty="0" smtClean="0"/>
              <a:t>CI Build</a:t>
            </a:r>
            <a:r>
              <a:rPr lang="en-US" sz="1600" b="0" dirty="0" smtClean="0"/>
              <a:t> merged into throwaway ‘next’ branch. </a:t>
            </a:r>
          </a:p>
          <a:p>
            <a:pPr lvl="1" fontAlgn="auto">
              <a:lnSpc>
                <a:spcPct val="100000"/>
              </a:lnSpc>
              <a:spcBef>
                <a:spcPts val="0"/>
              </a:spcBef>
              <a:spcAft>
                <a:spcPts val="0"/>
              </a:spcAft>
              <a:defRPr/>
            </a:pPr>
            <a:r>
              <a:rPr lang="en-US" sz="1600" dirty="0" smtClean="0"/>
              <a:t>Nightly Builds</a:t>
            </a:r>
            <a:r>
              <a:rPr lang="en-US" sz="1600" b="0" dirty="0" smtClean="0"/>
              <a:t> run on ‘next’ branch every night.</a:t>
            </a:r>
          </a:p>
          <a:p>
            <a:pPr lvl="1" fontAlgn="auto">
              <a:lnSpc>
                <a:spcPct val="100000"/>
              </a:lnSpc>
              <a:spcBef>
                <a:spcPts val="0"/>
              </a:spcBef>
              <a:spcAft>
                <a:spcPts val="0"/>
              </a:spcAft>
              <a:defRPr/>
            </a:pPr>
            <a:r>
              <a:rPr lang="en-US" sz="1600" b="0" dirty="0" smtClean="0"/>
              <a:t>When ready, FB </a:t>
            </a:r>
            <a:r>
              <a:rPr lang="en-US" sz="1600" dirty="0" smtClean="0"/>
              <a:t>“graduates”</a:t>
            </a:r>
            <a:r>
              <a:rPr lang="en-US" sz="1600" b="0" dirty="0" smtClean="0"/>
              <a:t> and merges into ‘develop’. (i.e. </a:t>
            </a:r>
            <a:r>
              <a:rPr lang="en-US" sz="1600" dirty="0" smtClean="0"/>
              <a:t>Subtractive </a:t>
            </a:r>
            <a:r>
              <a:rPr lang="en-US" sz="1600" dirty="0"/>
              <a:t>test </a:t>
            </a:r>
            <a:r>
              <a:rPr lang="en-US" sz="1600" dirty="0" smtClean="0"/>
              <a:t>assumption of branches!</a:t>
            </a:r>
            <a:r>
              <a:rPr lang="en-US" sz="1600" b="0" dirty="0" smtClean="0"/>
              <a:t>)</a:t>
            </a:r>
          </a:p>
          <a:p>
            <a:pPr lvl="1" fontAlgn="auto">
              <a:lnSpc>
                <a:spcPct val="100000"/>
              </a:lnSpc>
              <a:spcBef>
                <a:spcPts val="0"/>
              </a:spcBef>
              <a:spcAft>
                <a:spcPts val="0"/>
              </a:spcAft>
              <a:defRPr/>
            </a:pPr>
            <a:r>
              <a:rPr lang="en-US" sz="1600" b="0" dirty="0" smtClean="0"/>
              <a:t>Use </a:t>
            </a:r>
            <a:r>
              <a:rPr lang="en-US" sz="1600" dirty="0" smtClean="0"/>
              <a:t>promiscuous integration</a:t>
            </a:r>
            <a:r>
              <a:rPr lang="en-US" sz="1600" b="0" dirty="0" smtClean="0"/>
              <a:t> between feature branches to resolve conflicts (e.g. merge “A2” into “B” branch)</a:t>
            </a:r>
          </a:p>
          <a:p>
            <a:pPr fontAlgn="auto">
              <a:lnSpc>
                <a:spcPct val="100000"/>
              </a:lnSpc>
              <a:spcBef>
                <a:spcPts val="0"/>
              </a:spcBef>
              <a:spcAft>
                <a:spcPts val="0"/>
              </a:spcAft>
              <a:defRPr/>
            </a:pPr>
            <a:r>
              <a:rPr lang="en-US" sz="1800" dirty="0" smtClean="0"/>
              <a:t>Pros and Cons</a:t>
            </a:r>
            <a:r>
              <a:rPr lang="en-US" sz="1800" b="0" dirty="0" smtClean="0"/>
              <a:t> (w.r.t. stand-alone feature branches)</a:t>
            </a:r>
            <a:r>
              <a:rPr lang="en-US" sz="1800" dirty="0" smtClean="0"/>
              <a:t>:</a:t>
            </a:r>
          </a:p>
          <a:p>
            <a:pPr lvl="1" fontAlgn="auto">
              <a:lnSpc>
                <a:spcPct val="100000"/>
              </a:lnSpc>
              <a:spcBef>
                <a:spcPts val="0"/>
              </a:spcBef>
              <a:spcAft>
                <a:spcPts val="0"/>
              </a:spcAft>
              <a:defRPr/>
            </a:pPr>
            <a:r>
              <a:rPr lang="en-US" sz="1600" dirty="0" smtClean="0"/>
              <a:t>Pro</a:t>
            </a:r>
            <a:r>
              <a:rPr lang="en-US" sz="1600" b="0" dirty="0" smtClean="0"/>
              <a:t>: Incompatibles between feature branches are tested early and often</a:t>
            </a:r>
          </a:p>
          <a:p>
            <a:pPr lvl="1" fontAlgn="auto">
              <a:lnSpc>
                <a:spcPct val="100000"/>
              </a:lnSpc>
              <a:spcBef>
                <a:spcPts val="0"/>
              </a:spcBef>
              <a:spcAft>
                <a:spcPts val="0"/>
              </a:spcAft>
              <a:defRPr/>
            </a:pPr>
            <a:r>
              <a:rPr lang="en-US" sz="1600" dirty="0"/>
              <a:t>Pro</a:t>
            </a:r>
            <a:r>
              <a:rPr lang="en-US" sz="1600" b="0" dirty="0"/>
              <a:t>: Multiple feature branches are tested </a:t>
            </a:r>
            <a:r>
              <a:rPr lang="en-US" sz="1600" b="0" dirty="0" smtClean="0"/>
              <a:t>together, instead </a:t>
            </a:r>
            <a:r>
              <a:rPr lang="en-US" sz="1600" b="0" dirty="0"/>
              <a:t>of individually, saving test computing resources</a:t>
            </a:r>
            <a:endParaRPr lang="en-US" sz="1600" b="0" dirty="0" smtClean="0"/>
          </a:p>
          <a:p>
            <a:pPr lvl="1" fontAlgn="auto">
              <a:lnSpc>
                <a:spcPct val="100000"/>
              </a:lnSpc>
              <a:spcBef>
                <a:spcPts val="0"/>
              </a:spcBef>
              <a:spcAft>
                <a:spcPts val="0"/>
              </a:spcAft>
              <a:defRPr/>
            </a:pPr>
            <a:r>
              <a:rPr lang="en-US" sz="1600" dirty="0" smtClean="0"/>
              <a:t>Con:</a:t>
            </a:r>
            <a:r>
              <a:rPr lang="en-US" sz="1600" b="0" dirty="0" smtClean="0"/>
              <a:t> Bad code in a single FB breaks all Nightly Builds run on ‘next’ branch (and no other FB gets tested).</a:t>
            </a:r>
          </a:p>
          <a:p>
            <a:pPr lvl="1" fontAlgn="auto">
              <a:lnSpc>
                <a:spcPct val="100000"/>
              </a:lnSpc>
              <a:spcBef>
                <a:spcPts val="0"/>
              </a:spcBef>
              <a:spcAft>
                <a:spcPts val="0"/>
              </a:spcAft>
              <a:defRPr/>
            </a:pPr>
            <a:r>
              <a:rPr lang="en-US" sz="1600" dirty="0" smtClean="0"/>
              <a:t>Con:</a:t>
            </a:r>
            <a:r>
              <a:rPr lang="en-US" sz="1600" b="0" dirty="0" smtClean="0"/>
              <a:t> Hard to determine which FB is breaking a ‘next’ Nightly Build</a:t>
            </a:r>
          </a:p>
          <a:p>
            <a:pPr lvl="1" fontAlgn="auto">
              <a:lnSpc>
                <a:spcPct val="100000"/>
              </a:lnSpc>
              <a:spcBef>
                <a:spcPts val="0"/>
              </a:spcBef>
              <a:spcAft>
                <a:spcPts val="0"/>
              </a:spcAft>
              <a:defRPr/>
            </a:pPr>
            <a:r>
              <a:rPr lang="en-US" sz="1600" dirty="0" smtClean="0"/>
              <a:t>Con</a:t>
            </a:r>
            <a:r>
              <a:rPr lang="en-US" sz="1600" b="0" dirty="0" smtClean="0"/>
              <a:t>: Have to resolve same conflicts twice! (i.e. merge “B” to ‘next’ and ‘develop’)  =&gt;  </a:t>
            </a:r>
            <a:r>
              <a:rPr lang="en-US" sz="1600" dirty="0" smtClean="0">
                <a:solidFill>
                  <a:srgbClr val="002060"/>
                </a:solidFill>
              </a:rPr>
              <a:t>use </a:t>
            </a:r>
            <a:r>
              <a:rPr lang="en-US" sz="1600" dirty="0" err="1" smtClean="0">
                <a:solidFill>
                  <a:srgbClr val="002060"/>
                </a:solidFill>
              </a:rPr>
              <a:t>git</a:t>
            </a:r>
            <a:r>
              <a:rPr lang="en-US" sz="1600" dirty="0" smtClean="0">
                <a:solidFill>
                  <a:srgbClr val="002060"/>
                </a:solidFill>
              </a:rPr>
              <a:t> </a:t>
            </a:r>
            <a:r>
              <a:rPr lang="en-US" sz="1600" dirty="0" err="1" smtClean="0">
                <a:solidFill>
                  <a:srgbClr val="002060"/>
                </a:solidFill>
              </a:rPr>
              <a:t>rerere</a:t>
            </a:r>
            <a:r>
              <a:rPr lang="en-US" sz="1600" dirty="0" smtClean="0">
                <a:solidFill>
                  <a:srgbClr val="002060"/>
                </a:solidFill>
              </a:rPr>
              <a:t>?</a:t>
            </a:r>
          </a:p>
          <a:p>
            <a:pPr lvl="1" fontAlgn="auto">
              <a:lnSpc>
                <a:spcPct val="100000"/>
              </a:lnSpc>
              <a:spcBef>
                <a:spcPts val="0"/>
              </a:spcBef>
              <a:spcAft>
                <a:spcPts val="0"/>
              </a:spcAft>
              <a:defRPr/>
            </a:pPr>
            <a:r>
              <a:rPr lang="en-US" sz="1600" dirty="0" smtClean="0"/>
              <a:t>Con</a:t>
            </a:r>
            <a:r>
              <a:rPr lang="en-US" sz="1600" b="0" dirty="0" smtClean="0"/>
              <a:t>: More complex and labor intensive workflow!</a:t>
            </a:r>
            <a:endParaRPr lang="en-US" sz="1600" b="0" dirty="0"/>
          </a:p>
        </p:txBody>
      </p:sp>
      <p:sp>
        <p:nvSpPr>
          <p:cNvPr id="173" name="Rectangle 172"/>
          <p:cNvSpPr/>
          <p:nvPr/>
        </p:nvSpPr>
        <p:spPr>
          <a:xfrm>
            <a:off x="3381445" y="1201510"/>
            <a:ext cx="1460740" cy="553998"/>
          </a:xfrm>
          <a:prstGeom prst="rect">
            <a:avLst/>
          </a:prstGeom>
        </p:spPr>
        <p:txBody>
          <a:bodyPr wrap="square">
            <a:spAutoFit/>
          </a:bodyPr>
          <a:lstStyle/>
          <a:p>
            <a:pPr algn="ctr"/>
            <a:r>
              <a:rPr lang="en-US" altLang="en-US" sz="1000" dirty="0" smtClean="0"/>
              <a:t>“Graduation” of medium-lived “A” branch goes smoothly</a:t>
            </a:r>
            <a:endParaRPr lang="en-US" altLang="en-US" sz="1000" dirty="0"/>
          </a:p>
        </p:txBody>
      </p:sp>
      <p:sp>
        <p:nvSpPr>
          <p:cNvPr id="174" name="Rectangle 173"/>
          <p:cNvSpPr/>
          <p:nvPr/>
        </p:nvSpPr>
        <p:spPr>
          <a:xfrm>
            <a:off x="5144285" y="1315383"/>
            <a:ext cx="1309560" cy="553998"/>
          </a:xfrm>
          <a:prstGeom prst="rect">
            <a:avLst/>
          </a:prstGeom>
        </p:spPr>
        <p:txBody>
          <a:bodyPr wrap="square">
            <a:spAutoFit/>
          </a:bodyPr>
          <a:lstStyle/>
          <a:p>
            <a:pPr algn="ctr"/>
            <a:r>
              <a:rPr lang="en-US" altLang="en-US" sz="1000" dirty="0" smtClean="0"/>
              <a:t>Graduation of long- lived “B” branch has fewer conflicts</a:t>
            </a:r>
            <a:endParaRPr lang="en-US" altLang="en-US" sz="1000" dirty="0"/>
          </a:p>
        </p:txBody>
      </p:sp>
      <p:sp>
        <p:nvSpPr>
          <p:cNvPr id="175" name="Rectangle 174"/>
          <p:cNvSpPr/>
          <p:nvPr/>
        </p:nvSpPr>
        <p:spPr>
          <a:xfrm>
            <a:off x="6338630" y="2798460"/>
            <a:ext cx="810295" cy="400110"/>
          </a:xfrm>
          <a:prstGeom prst="rect">
            <a:avLst/>
          </a:prstGeom>
        </p:spPr>
        <p:txBody>
          <a:bodyPr wrap="square">
            <a:spAutoFit/>
          </a:bodyPr>
          <a:lstStyle/>
          <a:p>
            <a:pPr algn="ctr"/>
            <a:r>
              <a:rPr lang="en-US" altLang="en-US" sz="1000" dirty="0" smtClean="0"/>
              <a:t>Has merge conflicts!</a:t>
            </a:r>
            <a:endParaRPr lang="en-US" altLang="en-US" sz="1000" dirty="0"/>
          </a:p>
        </p:txBody>
      </p:sp>
      <p:sp>
        <p:nvSpPr>
          <p:cNvPr id="176" name="Rectangle 175"/>
          <p:cNvSpPr/>
          <p:nvPr/>
        </p:nvSpPr>
        <p:spPr>
          <a:xfrm>
            <a:off x="6953110" y="2008015"/>
            <a:ext cx="1309560" cy="553998"/>
          </a:xfrm>
          <a:prstGeom prst="rect">
            <a:avLst/>
          </a:prstGeom>
        </p:spPr>
        <p:txBody>
          <a:bodyPr wrap="square">
            <a:spAutoFit/>
          </a:bodyPr>
          <a:lstStyle/>
          <a:p>
            <a:pPr algn="ctr"/>
            <a:r>
              <a:rPr lang="en-US" altLang="en-US" sz="1000" dirty="0" smtClean="0"/>
              <a:t>Rebuild ‘next’ from ‘develop’ after next release!</a:t>
            </a:r>
            <a:endParaRPr lang="en-US" altLang="en-US" sz="1000" dirty="0"/>
          </a:p>
        </p:txBody>
      </p:sp>
      <p:sp>
        <p:nvSpPr>
          <p:cNvPr id="178" name="Rectangle 177"/>
          <p:cNvSpPr/>
          <p:nvPr/>
        </p:nvSpPr>
        <p:spPr>
          <a:xfrm>
            <a:off x="5685745" y="724590"/>
            <a:ext cx="1159633" cy="400110"/>
          </a:xfrm>
          <a:prstGeom prst="rect">
            <a:avLst/>
          </a:prstGeom>
        </p:spPr>
        <p:txBody>
          <a:bodyPr wrap="square">
            <a:spAutoFit/>
          </a:bodyPr>
          <a:lstStyle/>
          <a:p>
            <a:pPr algn="ctr"/>
            <a:r>
              <a:rPr lang="en-US" altLang="en-US" sz="1000" dirty="0" smtClean="0"/>
              <a:t>Has same merge conflicts!</a:t>
            </a:r>
            <a:endParaRPr lang="en-US" altLang="en-US" sz="1000" dirty="0"/>
          </a:p>
        </p:txBody>
      </p:sp>
      <p:sp>
        <p:nvSpPr>
          <p:cNvPr id="104" name="Rectangle 103"/>
          <p:cNvSpPr/>
          <p:nvPr/>
        </p:nvSpPr>
        <p:spPr>
          <a:xfrm>
            <a:off x="7836425" y="2545685"/>
            <a:ext cx="1152150" cy="553998"/>
          </a:xfrm>
          <a:prstGeom prst="rect">
            <a:avLst/>
          </a:prstGeom>
        </p:spPr>
        <p:txBody>
          <a:bodyPr wrap="square">
            <a:spAutoFit/>
          </a:bodyPr>
          <a:lstStyle/>
          <a:p>
            <a:pPr algn="ctr"/>
            <a:r>
              <a:rPr lang="en-US" altLang="en-US" sz="1000" dirty="0" smtClean="0"/>
              <a:t>Run Nightly Builds against ‘next’</a:t>
            </a:r>
            <a:endParaRPr lang="en-US" altLang="en-US" sz="1000" dirty="0"/>
          </a:p>
        </p:txBody>
      </p:sp>
      <p:sp>
        <p:nvSpPr>
          <p:cNvPr id="106" name="Rounded Rectangle 105"/>
          <p:cNvSpPr/>
          <p:nvPr/>
        </p:nvSpPr>
        <p:spPr>
          <a:xfrm>
            <a:off x="3609435" y="2046420"/>
            <a:ext cx="962565" cy="291112"/>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feature-a</a:t>
            </a:r>
            <a:endParaRPr lang="en-US" sz="1400" dirty="0">
              <a:solidFill>
                <a:schemeClr val="tx1"/>
              </a:solidFill>
            </a:endParaRPr>
          </a:p>
        </p:txBody>
      </p:sp>
      <p:cxnSp>
        <p:nvCxnSpPr>
          <p:cNvPr id="107" name="Straight Arrow Connector 106"/>
          <p:cNvCxnSpPr>
            <a:stCxn id="106" idx="0"/>
            <a:endCxn id="21" idx="3"/>
          </p:cNvCxnSpPr>
          <p:nvPr/>
        </p:nvCxnSpPr>
        <p:spPr>
          <a:xfrm flipV="1">
            <a:off x="4090718" y="1947399"/>
            <a:ext cx="413144" cy="99021"/>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6950670" y="1585560"/>
            <a:ext cx="962565" cy="291112"/>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feature-b</a:t>
            </a:r>
            <a:endParaRPr lang="en-US" sz="1400" dirty="0">
              <a:solidFill>
                <a:schemeClr val="tx1"/>
              </a:solidFill>
            </a:endParaRPr>
          </a:p>
        </p:txBody>
      </p:sp>
      <p:cxnSp>
        <p:nvCxnSpPr>
          <p:cNvPr id="109" name="Straight Arrow Connector 108"/>
          <p:cNvCxnSpPr>
            <a:stCxn id="108" idx="1"/>
            <a:endCxn id="20" idx="6"/>
          </p:cNvCxnSpPr>
          <p:nvPr/>
        </p:nvCxnSpPr>
        <p:spPr>
          <a:xfrm flipH="1">
            <a:off x="6456285" y="1731116"/>
            <a:ext cx="494385" cy="779365"/>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860122"/>
      </p:ext>
    </p:extLst>
  </p:cSld>
  <p:clrMapOvr>
    <a:masterClrMapping/>
  </p:clrMapOvr>
  <mc:AlternateContent xmlns:mc="http://schemas.openxmlformats.org/markup-compatibility/2006" xmlns:p14="http://schemas.microsoft.com/office/powerpoint/2010/main">
    <mc:Choice Requires="p14">
      <p:transition spd="med" p14:dur="700" advTm="467">
        <p:fade/>
      </p:transition>
    </mc:Choice>
    <mc:Fallback xmlns="">
      <p:transition spd="med" advTm="467">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727996" cy="458587"/>
          </a:xfrm>
        </p:spPr>
        <p:txBody>
          <a:bodyPr/>
          <a:lstStyle/>
          <a:p>
            <a:r>
              <a:rPr lang="en-US" sz="2800" dirty="0" smtClean="0"/>
              <a:t>End: The </a:t>
            </a:r>
            <a:r>
              <a:rPr lang="en-US" sz="2800" dirty="0" err="1" smtClean="0"/>
              <a:t>Git.git</a:t>
            </a:r>
            <a:r>
              <a:rPr lang="en-US" sz="2800" dirty="0" smtClean="0"/>
              <a:t> Workflow “</a:t>
            </a:r>
            <a:r>
              <a:rPr lang="en-US" sz="2800" dirty="0" err="1" smtClean="0"/>
              <a:t>gitworkflows</a:t>
            </a:r>
            <a:r>
              <a:rPr lang="en-US" sz="2800" dirty="0" smtClean="0"/>
              <a:t>(7)”</a:t>
            </a:r>
            <a:endParaRPr lang="en-US" sz="2800" dirty="0"/>
          </a:p>
        </p:txBody>
      </p:sp>
      <p:pic>
        <p:nvPicPr>
          <p:cNvPr id="4" name="Picture 2" descr="simplified_git_git_workflow.png"/>
          <p:cNvPicPr>
            <a:picLocks noChangeAspect="1" noChangeArrowheads="1"/>
          </p:cNvPicPr>
          <p:nvPr/>
        </p:nvPicPr>
        <p:blipFill rotWithShape="1">
          <a:blip r:embed="rId2">
            <a:extLst>
              <a:ext uri="{28A0092B-C50C-407E-A947-70E740481C1C}">
                <a14:useLocalDpi xmlns:a14="http://schemas.microsoft.com/office/drawing/2010/main" val="0"/>
              </a:ext>
            </a:extLst>
          </a:blip>
          <a:srcRect t="587" b="44996"/>
          <a:stretch/>
        </p:blipFill>
        <p:spPr bwMode="auto">
          <a:xfrm>
            <a:off x="193830" y="702245"/>
            <a:ext cx="4061646" cy="164709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030"/>
          <p:cNvSpPr txBox="1">
            <a:spLocks noChangeArrowheads="1"/>
          </p:cNvSpPr>
          <p:nvPr/>
        </p:nvSpPr>
        <p:spPr>
          <a:xfrm>
            <a:off x="78615" y="2480105"/>
            <a:ext cx="4608600" cy="3354765"/>
          </a:xfrm>
          <a:prstGeom prst="rect">
            <a:avLst/>
          </a:prstGeom>
          <a:noFill/>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lnSpc>
                <a:spcPct val="100000"/>
              </a:lnSpc>
              <a:spcBef>
                <a:spcPts val="0"/>
              </a:spcBef>
              <a:spcAft>
                <a:spcPts val="0"/>
              </a:spcAft>
              <a:buNone/>
              <a:defRPr/>
            </a:pPr>
            <a:r>
              <a:rPr lang="en-US" sz="1800" dirty="0" smtClean="0"/>
              <a:t>Going from “addition of throw-away integration test branches” to </a:t>
            </a:r>
            <a:r>
              <a:rPr lang="en-US" sz="1800" dirty="0" err="1" smtClean="0"/>
              <a:t>Git.git</a:t>
            </a:r>
            <a:r>
              <a:rPr lang="en-US" sz="1800" dirty="0" smtClean="0"/>
              <a:t> Flow</a:t>
            </a:r>
          </a:p>
          <a:p>
            <a:pPr fontAlgn="auto">
              <a:lnSpc>
                <a:spcPct val="100000"/>
              </a:lnSpc>
              <a:spcBef>
                <a:spcPts val="0"/>
              </a:spcBef>
              <a:spcAft>
                <a:spcPts val="0"/>
              </a:spcAft>
              <a:defRPr/>
            </a:pPr>
            <a:r>
              <a:rPr lang="en-US" sz="1600" b="0" dirty="0" smtClean="0"/>
              <a:t>Discard the ‘develop’ branch</a:t>
            </a:r>
          </a:p>
          <a:p>
            <a:pPr fontAlgn="auto">
              <a:lnSpc>
                <a:spcPct val="100000"/>
              </a:lnSpc>
              <a:spcBef>
                <a:spcPts val="0"/>
              </a:spcBef>
              <a:spcAft>
                <a:spcPts val="0"/>
              </a:spcAft>
              <a:defRPr/>
            </a:pPr>
            <a:r>
              <a:rPr lang="en-US" sz="1600" b="0" dirty="0" smtClean="0"/>
              <a:t>Feature branches created from and merged to ‘master’</a:t>
            </a:r>
          </a:p>
          <a:p>
            <a:pPr fontAlgn="auto">
              <a:lnSpc>
                <a:spcPct val="100000"/>
              </a:lnSpc>
              <a:spcBef>
                <a:spcPts val="0"/>
              </a:spcBef>
              <a:spcAft>
                <a:spcPts val="0"/>
              </a:spcAft>
              <a:defRPr/>
            </a:pPr>
            <a:r>
              <a:rPr lang="en-US" sz="1600" b="0" dirty="0" smtClean="0"/>
              <a:t>Full </a:t>
            </a:r>
            <a:r>
              <a:rPr lang="en-US" sz="1600" b="0" dirty="0" err="1" smtClean="0"/>
              <a:t>Git.git</a:t>
            </a:r>
            <a:r>
              <a:rPr lang="en-US" sz="1600" b="0" dirty="0" smtClean="0"/>
              <a:t> workflow also </a:t>
            </a:r>
            <a:r>
              <a:rPr lang="en-US" sz="1600" b="0" dirty="0"/>
              <a:t>uses </a:t>
            </a:r>
            <a:r>
              <a:rPr lang="en-US" sz="1600" b="0" dirty="0" smtClean="0"/>
              <a:t>throw-away </a:t>
            </a:r>
            <a:r>
              <a:rPr lang="en-US" sz="1600" b="0" dirty="0"/>
              <a:t>‘</a:t>
            </a:r>
            <a:r>
              <a:rPr lang="en-US" sz="1600" b="0" dirty="0" err="1"/>
              <a:t>pu</a:t>
            </a:r>
            <a:r>
              <a:rPr lang="en-US" sz="1600" b="0" dirty="0"/>
              <a:t>’ </a:t>
            </a:r>
            <a:r>
              <a:rPr lang="en-US" sz="1600" b="0" dirty="0" smtClean="0"/>
              <a:t>branch</a:t>
            </a:r>
            <a:r>
              <a:rPr lang="en-US" sz="1600" b="0" dirty="0"/>
              <a:t>!</a:t>
            </a:r>
          </a:p>
          <a:p>
            <a:pPr fontAlgn="auto">
              <a:lnSpc>
                <a:spcPct val="100000"/>
              </a:lnSpc>
              <a:spcBef>
                <a:spcPts val="0"/>
              </a:spcBef>
              <a:spcAft>
                <a:spcPts val="0"/>
              </a:spcAft>
              <a:defRPr/>
            </a:pPr>
            <a:r>
              <a:rPr lang="en-US" sz="1600" b="0" dirty="0" smtClean="0"/>
              <a:t>Current release branch is called ‘</a:t>
            </a:r>
            <a:r>
              <a:rPr lang="en-US" sz="1600" b="0" dirty="0" err="1" smtClean="0"/>
              <a:t>maint</a:t>
            </a:r>
            <a:r>
              <a:rPr lang="en-US" sz="1600" b="0" dirty="0" smtClean="0"/>
              <a:t>’, not ‘release’</a:t>
            </a:r>
          </a:p>
          <a:p>
            <a:pPr fontAlgn="auto">
              <a:lnSpc>
                <a:spcPct val="100000"/>
              </a:lnSpc>
              <a:spcBef>
                <a:spcPts val="0"/>
              </a:spcBef>
              <a:spcAft>
                <a:spcPts val="0"/>
              </a:spcAft>
              <a:defRPr/>
            </a:pPr>
            <a:r>
              <a:rPr lang="en-US" sz="1600" b="0" dirty="0" smtClean="0"/>
              <a:t>Old maintained release branches called ‘</a:t>
            </a:r>
            <a:r>
              <a:rPr lang="en-US" sz="1600" b="0" dirty="0" err="1" smtClean="0"/>
              <a:t>maint</a:t>
            </a:r>
            <a:r>
              <a:rPr lang="en-US" sz="1600" b="0" dirty="0" smtClean="0"/>
              <a:t>-X.Y.Z’.</a:t>
            </a:r>
          </a:p>
          <a:p>
            <a:pPr marL="0" indent="0" fontAlgn="auto">
              <a:lnSpc>
                <a:spcPct val="100000"/>
              </a:lnSpc>
              <a:spcBef>
                <a:spcPts val="0"/>
              </a:spcBef>
              <a:spcAft>
                <a:spcPts val="0"/>
              </a:spcAft>
              <a:buNone/>
              <a:defRPr/>
            </a:pPr>
            <a:endParaRPr lang="en-US" sz="1600" b="0" dirty="0"/>
          </a:p>
          <a:p>
            <a:pPr marL="0" indent="0" fontAlgn="auto">
              <a:lnSpc>
                <a:spcPct val="100000"/>
              </a:lnSpc>
              <a:spcBef>
                <a:spcPts val="0"/>
              </a:spcBef>
              <a:spcAft>
                <a:spcPts val="0"/>
              </a:spcAft>
              <a:buNone/>
              <a:defRPr/>
            </a:pPr>
            <a:r>
              <a:rPr lang="en-US" sz="1600" b="0" dirty="0">
                <a:solidFill>
                  <a:srgbClr val="002060"/>
                </a:solidFill>
              </a:rPr>
              <a:t>In summary, </a:t>
            </a:r>
            <a:r>
              <a:rPr lang="en-US" sz="1600" b="0" dirty="0" err="1" smtClean="0">
                <a:solidFill>
                  <a:srgbClr val="002060"/>
                </a:solidFill>
              </a:rPr>
              <a:t>Git.git</a:t>
            </a:r>
            <a:r>
              <a:rPr lang="en-US" sz="1600" b="0" dirty="0" smtClean="0">
                <a:solidFill>
                  <a:srgbClr val="002060"/>
                </a:solidFill>
              </a:rPr>
              <a:t> Flow </a:t>
            </a:r>
            <a:r>
              <a:rPr lang="en-US" sz="1600" b="0" dirty="0">
                <a:solidFill>
                  <a:srgbClr val="002060"/>
                </a:solidFill>
              </a:rPr>
              <a:t>would be a good starting choice for any project where all of the members of the development team were very good with </a:t>
            </a:r>
            <a:r>
              <a:rPr lang="en-US" sz="1600" b="0" dirty="0" err="1">
                <a:solidFill>
                  <a:srgbClr val="002060"/>
                </a:solidFill>
              </a:rPr>
              <a:t>git</a:t>
            </a:r>
            <a:r>
              <a:rPr lang="en-US" sz="1600" b="0" dirty="0">
                <a:solidFill>
                  <a:srgbClr val="002060"/>
                </a:solidFill>
              </a:rPr>
              <a:t> and the portability demands are </a:t>
            </a:r>
            <a:r>
              <a:rPr lang="en-US" sz="1600" b="0" dirty="0" smtClean="0">
                <a:solidFill>
                  <a:srgbClr val="002060"/>
                </a:solidFill>
              </a:rPr>
              <a:t>challenging</a:t>
            </a:r>
            <a:r>
              <a:rPr lang="en-US" sz="1600" b="0" dirty="0">
                <a:solidFill>
                  <a:srgbClr val="002060"/>
                </a:solidFill>
              </a:rPr>
              <a:t>.  However, it comes at the cost of a more complex and labor-intensive development workflow.</a:t>
            </a:r>
            <a:endParaRPr lang="en-US" sz="1600" b="0" dirty="0" smtClean="0">
              <a:solidFill>
                <a:srgbClr val="002060"/>
              </a:solidFill>
            </a:endParaRPr>
          </a:p>
        </p:txBody>
      </p:sp>
      <p:sp>
        <p:nvSpPr>
          <p:cNvPr id="7" name="Rectangle 1030"/>
          <p:cNvSpPr txBox="1">
            <a:spLocks noChangeArrowheads="1"/>
          </p:cNvSpPr>
          <p:nvPr/>
        </p:nvSpPr>
        <p:spPr>
          <a:xfrm>
            <a:off x="4591203" y="723633"/>
            <a:ext cx="4512587" cy="5078313"/>
          </a:xfrm>
          <a:prstGeom prst="rect">
            <a:avLst/>
          </a:prstGeom>
          <a:noFill/>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lnSpc>
                <a:spcPct val="100000"/>
              </a:lnSpc>
              <a:spcBef>
                <a:spcPts val="0"/>
              </a:spcBef>
              <a:spcAft>
                <a:spcPts val="0"/>
              </a:spcAft>
              <a:buNone/>
              <a:defRPr/>
            </a:pPr>
            <a:r>
              <a:rPr lang="en-US" sz="1800" dirty="0" smtClean="0"/>
              <a:t>The </a:t>
            </a:r>
            <a:r>
              <a:rPr lang="en-US" sz="1800" dirty="0" err="1" smtClean="0"/>
              <a:t>Git.git</a:t>
            </a:r>
            <a:r>
              <a:rPr lang="en-US" sz="1800" dirty="0" smtClean="0"/>
              <a:t> Workflow may be a good choice for  projects when any of the following are true:</a:t>
            </a:r>
          </a:p>
          <a:p>
            <a:pPr fontAlgn="auto">
              <a:lnSpc>
                <a:spcPct val="100000"/>
              </a:lnSpc>
              <a:spcBef>
                <a:spcPts val="0"/>
              </a:spcBef>
              <a:spcAft>
                <a:spcPts val="0"/>
              </a:spcAft>
              <a:defRPr/>
            </a:pPr>
            <a:r>
              <a:rPr lang="en-US" sz="1800" b="0" dirty="0" smtClean="0"/>
              <a:t>Developers </a:t>
            </a:r>
            <a:r>
              <a:rPr lang="en-US" sz="1800" b="0" dirty="0"/>
              <a:t>are </a:t>
            </a:r>
            <a:r>
              <a:rPr lang="en-US" sz="1800" b="0" dirty="0" err="1"/>
              <a:t>git</a:t>
            </a:r>
            <a:r>
              <a:rPr lang="en-US" sz="1800" b="0" dirty="0"/>
              <a:t> </a:t>
            </a:r>
            <a:r>
              <a:rPr lang="en-US" sz="1800" b="0" dirty="0" smtClean="0"/>
              <a:t>experts</a:t>
            </a:r>
            <a:endParaRPr lang="en-US" sz="1800" b="0" dirty="0"/>
          </a:p>
          <a:p>
            <a:pPr fontAlgn="auto">
              <a:lnSpc>
                <a:spcPct val="100000"/>
              </a:lnSpc>
              <a:spcBef>
                <a:spcPts val="0"/>
              </a:spcBef>
              <a:spcAft>
                <a:spcPts val="0"/>
              </a:spcAft>
              <a:defRPr/>
            </a:pPr>
            <a:r>
              <a:rPr lang="en-US" sz="1800" b="0" dirty="0"/>
              <a:t>C</a:t>
            </a:r>
            <a:r>
              <a:rPr lang="en-US" sz="1800" b="0" dirty="0" smtClean="0"/>
              <a:t>ode </a:t>
            </a:r>
            <a:r>
              <a:rPr lang="en-US" sz="1800" b="0" dirty="0"/>
              <a:t>is of </a:t>
            </a:r>
            <a:r>
              <a:rPr lang="en-US" sz="1800" b="0" dirty="0" smtClean="0"/>
              <a:t>high </a:t>
            </a:r>
            <a:r>
              <a:rPr lang="en-US" sz="1800" b="0" dirty="0"/>
              <a:t>consequence and </a:t>
            </a:r>
            <a:r>
              <a:rPr lang="en-US" sz="1800" b="0" dirty="0" smtClean="0"/>
              <a:t>responsible </a:t>
            </a:r>
            <a:r>
              <a:rPr lang="en-US" sz="1800" b="0" dirty="0"/>
              <a:t>for basic </a:t>
            </a:r>
            <a:r>
              <a:rPr lang="en-US" sz="1800" b="0" dirty="0" smtClean="0"/>
              <a:t>security</a:t>
            </a:r>
            <a:r>
              <a:rPr lang="en-US" sz="1800" b="0" dirty="0"/>
              <a:t> </a:t>
            </a:r>
            <a:r>
              <a:rPr lang="en-US" sz="1800" b="0" dirty="0" smtClean="0"/>
              <a:t>(e.g. </a:t>
            </a:r>
            <a:r>
              <a:rPr lang="en-US" sz="1800" b="0" dirty="0" err="1" smtClean="0"/>
              <a:t>git</a:t>
            </a:r>
            <a:r>
              <a:rPr lang="en-US" sz="1800" b="0" dirty="0" smtClean="0"/>
              <a:t> itself)</a:t>
            </a:r>
            <a:endParaRPr lang="en-US" sz="1800" b="0" dirty="0"/>
          </a:p>
          <a:p>
            <a:pPr fontAlgn="auto">
              <a:lnSpc>
                <a:spcPct val="100000"/>
              </a:lnSpc>
              <a:spcBef>
                <a:spcPts val="0"/>
              </a:spcBef>
              <a:spcAft>
                <a:spcPts val="0"/>
              </a:spcAft>
              <a:defRPr/>
            </a:pPr>
            <a:r>
              <a:rPr lang="en-US" sz="1800" b="0" dirty="0"/>
              <a:t>Many </a:t>
            </a:r>
            <a:r>
              <a:rPr lang="en-US" sz="1800" b="0" dirty="0" smtClean="0"/>
              <a:t>changes </a:t>
            </a:r>
            <a:r>
              <a:rPr lang="en-US" sz="1800" b="0" dirty="0"/>
              <a:t>being suggested in feature branches may never go into the final </a:t>
            </a:r>
            <a:r>
              <a:rPr lang="en-US" sz="1800" b="0" dirty="0" smtClean="0"/>
              <a:t>version</a:t>
            </a:r>
            <a:endParaRPr lang="en-US" sz="1800" b="0" dirty="0"/>
          </a:p>
          <a:p>
            <a:pPr fontAlgn="auto">
              <a:lnSpc>
                <a:spcPct val="100000"/>
              </a:lnSpc>
              <a:spcBef>
                <a:spcPts val="0"/>
              </a:spcBef>
              <a:spcAft>
                <a:spcPts val="0"/>
              </a:spcAft>
              <a:defRPr/>
            </a:pPr>
            <a:r>
              <a:rPr lang="en-US" sz="1800" b="0" dirty="0" smtClean="0"/>
              <a:t>Desire </a:t>
            </a:r>
            <a:r>
              <a:rPr lang="en-US" sz="1800" b="0" dirty="0"/>
              <a:t>for a very clean </a:t>
            </a:r>
            <a:r>
              <a:rPr lang="en-US" sz="1800" b="0" dirty="0" err="1"/>
              <a:t>git</a:t>
            </a:r>
            <a:r>
              <a:rPr lang="en-US" sz="1800" b="0" dirty="0"/>
              <a:t> </a:t>
            </a:r>
            <a:r>
              <a:rPr lang="en-US" sz="1800" b="0" dirty="0" smtClean="0"/>
              <a:t>history</a:t>
            </a:r>
            <a:endParaRPr lang="en-US" sz="1800" b="0" dirty="0"/>
          </a:p>
          <a:p>
            <a:pPr fontAlgn="auto">
              <a:lnSpc>
                <a:spcPct val="100000"/>
              </a:lnSpc>
              <a:spcBef>
                <a:spcPts val="0"/>
              </a:spcBef>
              <a:spcAft>
                <a:spcPts val="0"/>
              </a:spcAft>
              <a:defRPr/>
            </a:pPr>
            <a:r>
              <a:rPr lang="en-US" sz="1800" b="0" dirty="0" smtClean="0"/>
              <a:t>Users expect </a:t>
            </a:r>
            <a:r>
              <a:rPr lang="en-US" sz="1800" b="0" dirty="0"/>
              <a:t>to </a:t>
            </a:r>
            <a:r>
              <a:rPr lang="en-US" sz="1800" b="0" dirty="0" smtClean="0"/>
              <a:t>pull </a:t>
            </a:r>
            <a:r>
              <a:rPr lang="en-US" sz="1800" b="0" dirty="0"/>
              <a:t>working versions of the code from ‘master’ at any point in </a:t>
            </a:r>
            <a:r>
              <a:rPr lang="en-US" sz="1800" b="0" dirty="0" smtClean="0"/>
              <a:t>time</a:t>
            </a:r>
            <a:endParaRPr lang="en-US" sz="1800" b="0" dirty="0"/>
          </a:p>
          <a:p>
            <a:pPr fontAlgn="auto">
              <a:lnSpc>
                <a:spcPct val="100000"/>
              </a:lnSpc>
              <a:spcBef>
                <a:spcPts val="0"/>
              </a:spcBef>
              <a:spcAft>
                <a:spcPts val="0"/>
              </a:spcAft>
              <a:defRPr/>
            </a:pPr>
            <a:r>
              <a:rPr lang="en-US" sz="1800" b="0" dirty="0"/>
              <a:t>Testing on any single platform (or small number of platforms) does not give sufficient confidence that there will not be major problems on other platforms</a:t>
            </a:r>
            <a:r>
              <a:rPr lang="en-US" sz="1800" b="0" dirty="0" smtClean="0"/>
              <a:t>.</a:t>
            </a:r>
            <a:endParaRPr lang="en-US" sz="1800" b="0" dirty="0"/>
          </a:p>
          <a:p>
            <a:pPr fontAlgn="auto">
              <a:lnSpc>
                <a:spcPct val="100000"/>
              </a:lnSpc>
              <a:spcBef>
                <a:spcPts val="0"/>
              </a:spcBef>
              <a:spcAft>
                <a:spcPts val="0"/>
              </a:spcAft>
              <a:defRPr/>
            </a:pPr>
            <a:r>
              <a:rPr lang="en-US" sz="1800" b="0" dirty="0" smtClean="0"/>
              <a:t>Developers </a:t>
            </a:r>
            <a:r>
              <a:rPr lang="en-US" sz="1800" b="0" dirty="0"/>
              <a:t>use a heterogeneous set of development environments (e.g. Linux, PC, Mac, and various vendors and versions of compilers) and the code has portability </a:t>
            </a:r>
            <a:r>
              <a:rPr lang="en-US" sz="1800" b="0" dirty="0" smtClean="0"/>
              <a:t>issues</a:t>
            </a:r>
            <a:endParaRPr lang="en-US" sz="1600" b="0" dirty="0" smtClean="0"/>
          </a:p>
        </p:txBody>
      </p:sp>
    </p:spTree>
    <p:extLst>
      <p:ext uri="{BB962C8B-B14F-4D97-AF65-F5344CB8AC3E}">
        <p14:creationId xmlns:p14="http://schemas.microsoft.com/office/powerpoint/2010/main" val="1237276242"/>
      </p:ext>
    </p:extLst>
  </p:cSld>
  <p:clrMapOvr>
    <a:masterClrMapping/>
  </p:clrMapOvr>
  <mc:AlternateContent xmlns:mc="http://schemas.openxmlformats.org/markup-compatibility/2006" xmlns:p14="http://schemas.microsoft.com/office/powerpoint/2010/main">
    <mc:Choice Requires="p14">
      <p:transition spd="med" p14:dur="700" advTm="467">
        <p:fade/>
      </p:transition>
    </mc:Choice>
    <mc:Fallback xmlns="">
      <p:transition spd="med" advTm="467">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727996" cy="458587"/>
          </a:xfrm>
        </p:spPr>
        <p:txBody>
          <a:bodyPr/>
          <a:lstStyle/>
          <a:p>
            <a:r>
              <a:rPr lang="en-US" sz="2800" dirty="0" smtClean="0"/>
              <a:t>Summary</a:t>
            </a:r>
            <a:endParaRPr lang="en-US" sz="2800" dirty="0"/>
          </a:p>
        </p:txBody>
      </p:sp>
      <p:sp>
        <p:nvSpPr>
          <p:cNvPr id="3" name="Rectangle 1030"/>
          <p:cNvSpPr txBox="1">
            <a:spLocks noChangeArrowheads="1"/>
          </p:cNvSpPr>
          <p:nvPr/>
        </p:nvSpPr>
        <p:spPr>
          <a:xfrm>
            <a:off x="228600" y="725488"/>
            <a:ext cx="8721725" cy="5732338"/>
          </a:xfrm>
          <a:prstGeom prst="rect">
            <a:avLst/>
          </a:prstGeom>
          <a:solidFill>
            <a:schemeClr val="bg1"/>
          </a:solidFill>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300"/>
              </a:spcBef>
              <a:spcAft>
                <a:spcPts val="0"/>
              </a:spcAft>
              <a:defRPr/>
            </a:pPr>
            <a:r>
              <a:rPr lang="en-US" sz="2000" b="0" dirty="0" smtClean="0"/>
              <a:t>Instead of defining complete workflows to choose from</a:t>
            </a:r>
          </a:p>
          <a:p>
            <a:pPr marL="346075" lvl="1" indent="0" fontAlgn="auto">
              <a:lnSpc>
                <a:spcPct val="100000"/>
              </a:lnSpc>
              <a:spcBef>
                <a:spcPts val="300"/>
              </a:spcBef>
              <a:spcAft>
                <a:spcPts val="0"/>
              </a:spcAft>
              <a:buNone/>
              <a:defRPr/>
            </a:pPr>
            <a:r>
              <a:rPr lang="en-US" sz="1800" dirty="0" smtClean="0">
                <a:solidFill>
                  <a:schemeClr val="tx2">
                    <a:lumMod val="50000"/>
                  </a:schemeClr>
                </a:solidFill>
              </a:rPr>
              <a:t> </a:t>
            </a:r>
            <a:r>
              <a:rPr lang="en-US" sz="2000" dirty="0" smtClean="0">
                <a:solidFill>
                  <a:schemeClr val="tx2">
                    <a:lumMod val="50000"/>
                  </a:schemeClr>
                </a:solidFill>
              </a:rPr>
              <a:t>=&gt; Define workflow “building blocks” and construct the workflow that you need!</a:t>
            </a:r>
          </a:p>
          <a:p>
            <a:pPr fontAlgn="auto">
              <a:lnSpc>
                <a:spcPct val="100000"/>
              </a:lnSpc>
              <a:spcBef>
                <a:spcPts val="300"/>
              </a:spcBef>
              <a:spcAft>
                <a:spcPts val="0"/>
              </a:spcAft>
              <a:defRPr/>
            </a:pPr>
            <a:r>
              <a:rPr lang="en-US" sz="2000" b="0" dirty="0" smtClean="0"/>
              <a:t>Workflow Construction Steps:</a:t>
            </a:r>
          </a:p>
          <a:p>
            <a:pPr lvl="1" fontAlgn="auto">
              <a:lnSpc>
                <a:spcPct val="100000"/>
              </a:lnSpc>
              <a:spcBef>
                <a:spcPts val="300"/>
              </a:spcBef>
              <a:spcAft>
                <a:spcPts val="0"/>
              </a:spcAft>
              <a:defRPr/>
            </a:pPr>
            <a:r>
              <a:rPr lang="en-US" sz="1600" b="0" dirty="0" smtClean="0"/>
              <a:t>Consider the properties and challenges for a given project</a:t>
            </a:r>
          </a:p>
          <a:p>
            <a:pPr lvl="1" fontAlgn="auto">
              <a:lnSpc>
                <a:spcPct val="100000"/>
              </a:lnSpc>
              <a:spcBef>
                <a:spcPts val="300"/>
              </a:spcBef>
              <a:spcAft>
                <a:spcPts val="0"/>
              </a:spcAft>
              <a:defRPr/>
            </a:pPr>
            <a:r>
              <a:rPr lang="en-US" sz="1600" b="0" dirty="0" smtClean="0"/>
              <a:t>Construct simplest </a:t>
            </a:r>
            <a:r>
              <a:rPr lang="en-US" sz="1600" b="0" dirty="0" err="1" smtClean="0"/>
              <a:t>git</a:t>
            </a:r>
            <a:r>
              <a:rPr lang="en-US" sz="1600" b="0" dirty="0" smtClean="0"/>
              <a:t> workflow using building blocks to meet current needs</a:t>
            </a:r>
          </a:p>
          <a:p>
            <a:pPr lvl="1" fontAlgn="auto">
              <a:lnSpc>
                <a:spcPct val="100000"/>
              </a:lnSpc>
              <a:spcBef>
                <a:spcPts val="300"/>
              </a:spcBef>
              <a:spcAft>
                <a:spcPts val="0"/>
              </a:spcAft>
              <a:defRPr/>
            </a:pPr>
            <a:r>
              <a:rPr lang="en-US" sz="1600" b="0" dirty="0" smtClean="0"/>
              <a:t>Add new features to workflow as situation changes and more challenges emerge</a:t>
            </a:r>
            <a:endParaRPr lang="en-US" sz="2000" b="0" dirty="0" smtClean="0"/>
          </a:p>
          <a:p>
            <a:pPr fontAlgn="auto">
              <a:lnSpc>
                <a:spcPct val="100000"/>
              </a:lnSpc>
              <a:spcBef>
                <a:spcPts val="300"/>
              </a:spcBef>
              <a:spcAft>
                <a:spcPts val="0"/>
              </a:spcAft>
              <a:defRPr/>
            </a:pPr>
            <a:r>
              <a:rPr lang="en-US" sz="2000" b="0" dirty="0" smtClean="0"/>
              <a:t>Workflow building blocks</a:t>
            </a:r>
          </a:p>
          <a:p>
            <a:pPr lvl="1" fontAlgn="auto">
              <a:lnSpc>
                <a:spcPct val="100000"/>
              </a:lnSpc>
              <a:spcBef>
                <a:spcPts val="300"/>
              </a:spcBef>
              <a:spcAft>
                <a:spcPts val="0"/>
              </a:spcAft>
              <a:defRPr/>
            </a:pPr>
            <a:r>
              <a:rPr lang="en-US" sz="1600" b="0" dirty="0" smtClean="0"/>
              <a:t>Begin: </a:t>
            </a:r>
            <a:r>
              <a:rPr lang="en-US" sz="1600" b="0" dirty="0"/>
              <a:t>The simple centralized CI workflow</a:t>
            </a:r>
          </a:p>
          <a:p>
            <a:pPr lvl="1" fontAlgn="auto">
              <a:lnSpc>
                <a:spcPct val="100000"/>
              </a:lnSpc>
              <a:spcBef>
                <a:spcPts val="300"/>
              </a:spcBef>
              <a:spcAft>
                <a:spcPts val="0"/>
              </a:spcAft>
              <a:defRPr/>
            </a:pPr>
            <a:r>
              <a:rPr lang="en-US" sz="1600" b="0" dirty="0"/>
              <a:t>Addition of a ‘develop’ branch</a:t>
            </a:r>
          </a:p>
          <a:p>
            <a:pPr lvl="1" fontAlgn="auto">
              <a:lnSpc>
                <a:spcPct val="100000"/>
              </a:lnSpc>
              <a:spcBef>
                <a:spcPts val="300"/>
              </a:spcBef>
              <a:spcAft>
                <a:spcPts val="0"/>
              </a:spcAft>
              <a:defRPr/>
            </a:pPr>
            <a:r>
              <a:rPr lang="en-US" sz="1600" b="0" dirty="0"/>
              <a:t>Addition of topic branches</a:t>
            </a:r>
          </a:p>
          <a:p>
            <a:pPr lvl="1" fontAlgn="auto">
              <a:lnSpc>
                <a:spcPct val="100000"/>
              </a:lnSpc>
              <a:spcBef>
                <a:spcPts val="300"/>
              </a:spcBef>
              <a:spcAft>
                <a:spcPts val="0"/>
              </a:spcAft>
              <a:defRPr/>
            </a:pPr>
            <a:r>
              <a:rPr lang="en-US" sz="1600" b="0" dirty="0"/>
              <a:t>Addition of release branches</a:t>
            </a:r>
          </a:p>
          <a:p>
            <a:pPr lvl="1" fontAlgn="auto">
              <a:lnSpc>
                <a:spcPct val="100000"/>
              </a:lnSpc>
              <a:spcBef>
                <a:spcPts val="300"/>
              </a:spcBef>
              <a:spcAft>
                <a:spcPts val="0"/>
              </a:spcAft>
              <a:defRPr/>
            </a:pPr>
            <a:r>
              <a:rPr lang="en-US" sz="1600" b="0" dirty="0"/>
              <a:t>Addition of feature branches</a:t>
            </a:r>
          </a:p>
          <a:p>
            <a:pPr lvl="1" fontAlgn="auto">
              <a:lnSpc>
                <a:spcPct val="100000"/>
              </a:lnSpc>
              <a:spcBef>
                <a:spcPts val="300"/>
              </a:spcBef>
              <a:spcAft>
                <a:spcPts val="0"/>
              </a:spcAft>
              <a:defRPr/>
            </a:pPr>
            <a:r>
              <a:rPr lang="en-US" sz="1600" b="0" dirty="0"/>
              <a:t>Addition of throw-away integration test </a:t>
            </a:r>
            <a:r>
              <a:rPr lang="en-US" sz="1600" b="0" dirty="0" smtClean="0"/>
              <a:t>branch(</a:t>
            </a:r>
            <a:r>
              <a:rPr lang="en-US" sz="1600" b="0" dirty="0" err="1" smtClean="0"/>
              <a:t>es</a:t>
            </a:r>
            <a:r>
              <a:rPr lang="en-US" sz="1600" b="0" dirty="0" smtClean="0"/>
              <a:t>)</a:t>
            </a:r>
            <a:endParaRPr lang="en-US" sz="1600" b="0" dirty="0"/>
          </a:p>
          <a:p>
            <a:pPr lvl="1" fontAlgn="auto">
              <a:lnSpc>
                <a:spcPct val="100000"/>
              </a:lnSpc>
              <a:spcBef>
                <a:spcPts val="300"/>
              </a:spcBef>
              <a:spcAft>
                <a:spcPts val="0"/>
              </a:spcAft>
              <a:defRPr/>
            </a:pPr>
            <a:r>
              <a:rPr lang="en-US" sz="1600" b="0" dirty="0"/>
              <a:t>End: </a:t>
            </a:r>
            <a:r>
              <a:rPr lang="en-US" sz="1600" b="0" dirty="0" err="1" smtClean="0"/>
              <a:t>Git.git</a:t>
            </a:r>
            <a:r>
              <a:rPr lang="en-US" sz="1600" b="0" dirty="0" smtClean="0"/>
              <a:t> Flow (</a:t>
            </a:r>
            <a:r>
              <a:rPr lang="en-US" sz="1600" b="0" dirty="0" err="1" smtClean="0"/>
              <a:t>e.g</a:t>
            </a:r>
            <a:r>
              <a:rPr lang="en-US" sz="1600" b="0" dirty="0" smtClean="0"/>
              <a:t> “</a:t>
            </a:r>
            <a:r>
              <a:rPr lang="en-US" sz="1600" b="0" dirty="0" err="1" smtClean="0"/>
              <a:t>gitworkflows</a:t>
            </a:r>
            <a:r>
              <a:rPr lang="en-US" sz="1600" b="0" dirty="0" smtClean="0"/>
              <a:t>(7)”)</a:t>
            </a:r>
            <a:endParaRPr lang="en-US" sz="2000" b="0" dirty="0" smtClean="0"/>
          </a:p>
          <a:p>
            <a:pPr fontAlgn="auto">
              <a:lnSpc>
                <a:spcPct val="100000"/>
              </a:lnSpc>
              <a:spcBef>
                <a:spcPts val="300"/>
              </a:spcBef>
              <a:spcAft>
                <a:spcPts val="0"/>
              </a:spcAft>
              <a:defRPr/>
            </a:pPr>
            <a:r>
              <a:rPr lang="en-US" sz="2000" b="0" dirty="0" smtClean="0"/>
              <a:t>Next steps:</a:t>
            </a:r>
          </a:p>
          <a:p>
            <a:pPr lvl="1" fontAlgn="auto">
              <a:lnSpc>
                <a:spcPct val="100000"/>
              </a:lnSpc>
              <a:spcBef>
                <a:spcPts val="300"/>
              </a:spcBef>
              <a:spcAft>
                <a:spcPts val="0"/>
              </a:spcAft>
              <a:defRPr/>
            </a:pPr>
            <a:r>
              <a:rPr lang="en-US" sz="1600" b="0" dirty="0" smtClean="0"/>
              <a:t>Git training (see </a:t>
            </a:r>
            <a:r>
              <a:rPr lang="en-US" sz="1600" b="0" dirty="0" smtClean="0">
                <a:hlinkClick r:id="rId2"/>
              </a:rPr>
              <a:t>Git Tutorial and Reference Info</a:t>
            </a:r>
            <a:r>
              <a:rPr lang="en-US" sz="1600" b="0" dirty="0" smtClean="0"/>
              <a:t>)</a:t>
            </a:r>
            <a:endParaRPr lang="en-US" sz="2000" b="0" dirty="0" smtClean="0"/>
          </a:p>
          <a:p>
            <a:pPr lvl="1" fontAlgn="auto">
              <a:lnSpc>
                <a:spcPct val="100000"/>
              </a:lnSpc>
              <a:spcBef>
                <a:spcPts val="300"/>
              </a:spcBef>
              <a:spcAft>
                <a:spcPts val="0"/>
              </a:spcAft>
              <a:defRPr/>
            </a:pPr>
            <a:r>
              <a:rPr lang="en-US" sz="1600" b="0" dirty="0" smtClean="0"/>
              <a:t>Review, refine and publish supporting document </a:t>
            </a:r>
            <a:r>
              <a:rPr lang="en-US" sz="1600" b="0" dirty="0">
                <a:hlinkClick r:id="rId3"/>
              </a:rPr>
              <a:t>“Design Patterns for Incrementally Expanding </a:t>
            </a:r>
            <a:r>
              <a:rPr lang="en-US" sz="1600" b="0" dirty="0" err="1">
                <a:hlinkClick r:id="rId3"/>
              </a:rPr>
              <a:t>Git</a:t>
            </a:r>
            <a:r>
              <a:rPr lang="en-US" sz="1600" b="0" dirty="0">
                <a:hlinkClick r:id="rId3"/>
              </a:rPr>
              <a:t> Workflows for Research-Based </a:t>
            </a:r>
            <a:r>
              <a:rPr lang="en-US" sz="1600" b="0" dirty="0" smtClean="0">
                <a:hlinkClick r:id="rId3"/>
              </a:rPr>
              <a:t>Projects”</a:t>
            </a:r>
            <a:endParaRPr lang="en-US" sz="1600" b="0" dirty="0"/>
          </a:p>
          <a:p>
            <a:pPr lvl="1" fontAlgn="auto">
              <a:lnSpc>
                <a:spcPct val="100000"/>
              </a:lnSpc>
              <a:spcBef>
                <a:spcPts val="300"/>
              </a:spcBef>
              <a:spcAft>
                <a:spcPts val="0"/>
              </a:spcAft>
              <a:defRPr/>
            </a:pPr>
            <a:r>
              <a:rPr lang="en-US" sz="1600" b="0" dirty="0" smtClean="0"/>
              <a:t>Apply and improve workflows </a:t>
            </a:r>
            <a:endParaRPr lang="en-US" sz="1600" b="0" dirty="0"/>
          </a:p>
        </p:txBody>
      </p:sp>
      <p:sp>
        <p:nvSpPr>
          <p:cNvPr id="4" name="Right Brace 3"/>
          <p:cNvSpPr/>
          <p:nvPr/>
        </p:nvSpPr>
        <p:spPr>
          <a:xfrm>
            <a:off x="4632772" y="3248565"/>
            <a:ext cx="515938" cy="118484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1030"/>
          <p:cNvSpPr txBox="1">
            <a:spLocks noChangeArrowheads="1"/>
          </p:cNvSpPr>
          <p:nvPr/>
        </p:nvSpPr>
        <p:spPr>
          <a:xfrm>
            <a:off x="5205390" y="3510080"/>
            <a:ext cx="2362200" cy="923330"/>
          </a:xfrm>
          <a:prstGeom prst="rect">
            <a:avLst/>
          </a:prstGeom>
          <a:solidFill>
            <a:schemeClr val="bg1"/>
          </a:solidFill>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lnSpc>
                <a:spcPct val="100000"/>
              </a:lnSpc>
              <a:spcBef>
                <a:spcPts val="300"/>
              </a:spcBef>
              <a:spcAft>
                <a:spcPts val="0"/>
              </a:spcAft>
              <a:buNone/>
              <a:defRPr/>
            </a:pPr>
            <a:r>
              <a:rPr lang="en-US" sz="1800" b="0" dirty="0" smtClean="0"/>
              <a:t>These can be added to a </a:t>
            </a:r>
            <a:r>
              <a:rPr lang="en-US" sz="1800" b="0" dirty="0" err="1" smtClean="0"/>
              <a:t>git</a:t>
            </a:r>
            <a:r>
              <a:rPr lang="en-US" sz="1800" b="0" dirty="0" smtClean="0"/>
              <a:t> workflow in almost any order!</a:t>
            </a:r>
          </a:p>
        </p:txBody>
      </p:sp>
    </p:spTree>
    <p:extLst>
      <p:ext uri="{BB962C8B-B14F-4D97-AF65-F5344CB8AC3E}">
        <p14:creationId xmlns:p14="http://schemas.microsoft.com/office/powerpoint/2010/main" val="3155705616"/>
      </p:ext>
    </p:extLst>
  </p:cSld>
  <p:clrMapOvr>
    <a:masterClrMapping/>
  </p:clrMapOvr>
  <mc:AlternateContent xmlns:mc="http://schemas.openxmlformats.org/markup-compatibility/2006" xmlns:p14="http://schemas.microsoft.com/office/powerpoint/2010/main">
    <mc:Choice Requires="p14">
      <p:transition spd="med" p14:dur="700" advTm="467">
        <p:fade/>
      </p:transition>
    </mc:Choice>
    <mc:Fallback xmlns="">
      <p:transition spd="med" advTm="467">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727996" cy="458587"/>
          </a:xfrm>
        </p:spPr>
        <p:txBody>
          <a:bodyPr/>
          <a:lstStyle/>
          <a:p>
            <a:r>
              <a:rPr lang="en-US" sz="2800" dirty="0" smtClean="0"/>
              <a:t>A Proposed Git Workflow for VERA</a:t>
            </a:r>
            <a:endParaRPr lang="en-US" sz="2800" dirty="0"/>
          </a:p>
        </p:txBody>
      </p:sp>
      <p:sp>
        <p:nvSpPr>
          <p:cNvPr id="3" name="Rectangle 1030"/>
          <p:cNvSpPr txBox="1">
            <a:spLocks noChangeArrowheads="1"/>
          </p:cNvSpPr>
          <p:nvPr/>
        </p:nvSpPr>
        <p:spPr>
          <a:xfrm>
            <a:off x="174628" y="625435"/>
            <a:ext cx="8545112" cy="4893647"/>
          </a:xfrm>
          <a:prstGeom prst="rect">
            <a:avLst/>
          </a:prstGeom>
          <a:noFill/>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0"/>
              </a:spcBef>
              <a:spcAft>
                <a:spcPts val="0"/>
              </a:spcAft>
              <a:defRPr/>
            </a:pPr>
            <a:r>
              <a:rPr lang="en-US" sz="2000" dirty="0" smtClean="0"/>
              <a:t>Overview:</a:t>
            </a:r>
          </a:p>
          <a:p>
            <a:pPr lvl="1" fontAlgn="auto">
              <a:lnSpc>
                <a:spcPct val="100000"/>
              </a:lnSpc>
              <a:spcBef>
                <a:spcPts val="0"/>
              </a:spcBef>
              <a:spcAft>
                <a:spcPts val="0"/>
              </a:spcAft>
              <a:defRPr/>
            </a:pPr>
            <a:r>
              <a:rPr lang="en-US" sz="1800" b="0" dirty="0" smtClean="0"/>
              <a:t>Introduce a ‘develop’ branch that developers directly pull from and push to and integration scripts sync to</a:t>
            </a:r>
          </a:p>
          <a:p>
            <a:pPr lvl="1" fontAlgn="auto">
              <a:lnSpc>
                <a:spcPct val="100000"/>
              </a:lnSpc>
              <a:spcBef>
                <a:spcPts val="0"/>
              </a:spcBef>
              <a:spcAft>
                <a:spcPts val="0"/>
              </a:spcAft>
              <a:defRPr/>
            </a:pPr>
            <a:r>
              <a:rPr lang="en-US" sz="1800" b="0" dirty="0"/>
              <a:t>The ‘master’ branch is only updated from ‘develop’ </a:t>
            </a:r>
            <a:r>
              <a:rPr lang="en-US" sz="1800" b="0" dirty="0" smtClean="0"/>
              <a:t>after </a:t>
            </a:r>
            <a:r>
              <a:rPr lang="en-US" sz="1800" dirty="0" smtClean="0"/>
              <a:t>Nightly and Weekly builds pass</a:t>
            </a:r>
            <a:r>
              <a:rPr lang="en-US" sz="1800" b="0" dirty="0" smtClean="0"/>
              <a:t>!</a:t>
            </a:r>
            <a:endParaRPr lang="en-US" sz="1800" b="0" dirty="0"/>
          </a:p>
          <a:p>
            <a:pPr lvl="2" fontAlgn="auto">
              <a:lnSpc>
                <a:spcPct val="100000"/>
              </a:lnSpc>
              <a:spcBef>
                <a:spcPts val="0"/>
              </a:spcBef>
              <a:spcAft>
                <a:spcPts val="0"/>
              </a:spcAft>
              <a:defRPr/>
            </a:pPr>
            <a:r>
              <a:rPr lang="en-US" sz="1800" b="0" dirty="0" smtClean="0"/>
              <a:t>Introduce a ‘nightly’ branch that is updated from ‘develop’ so all Nighty builds test against consistent version</a:t>
            </a:r>
          </a:p>
          <a:p>
            <a:pPr lvl="2" fontAlgn="auto">
              <a:lnSpc>
                <a:spcPct val="100000"/>
              </a:lnSpc>
              <a:spcBef>
                <a:spcPts val="0"/>
              </a:spcBef>
              <a:spcAft>
                <a:spcPts val="0"/>
              </a:spcAft>
              <a:defRPr/>
            </a:pPr>
            <a:r>
              <a:rPr lang="en-US" sz="1800" b="0" dirty="0" smtClean="0"/>
              <a:t>Cron </a:t>
            </a:r>
            <a:r>
              <a:rPr lang="en-US" sz="1800" b="0" dirty="0"/>
              <a:t>job </a:t>
            </a:r>
            <a:r>
              <a:rPr lang="en-US" sz="1800" b="0" dirty="0" smtClean="0"/>
              <a:t>automatically does merge from ‘nightly’/’develop’ to ‘master’ based </a:t>
            </a:r>
            <a:r>
              <a:rPr lang="en-US" sz="1800" b="0" dirty="0"/>
              <a:t>on CDash </a:t>
            </a:r>
            <a:r>
              <a:rPr lang="en-US" sz="1800" b="0" dirty="0" smtClean="0"/>
              <a:t>query (</a:t>
            </a:r>
            <a:r>
              <a:rPr lang="en-US" sz="1800" b="0" dirty="0" err="1" smtClean="0"/>
              <a:t>Kitware</a:t>
            </a:r>
            <a:r>
              <a:rPr lang="en-US" sz="1800" b="0" dirty="0" smtClean="0"/>
              <a:t>)</a:t>
            </a:r>
          </a:p>
          <a:p>
            <a:pPr lvl="1" fontAlgn="auto">
              <a:lnSpc>
                <a:spcPct val="100000"/>
              </a:lnSpc>
              <a:spcBef>
                <a:spcPts val="0"/>
              </a:spcBef>
              <a:spcAft>
                <a:spcPts val="0"/>
              </a:spcAft>
              <a:defRPr/>
            </a:pPr>
            <a:r>
              <a:rPr lang="en-US" sz="1800" b="0" dirty="0" smtClean="0"/>
              <a:t>Close customers pull from (a much more stable) ‘master’ branch</a:t>
            </a:r>
            <a:endParaRPr lang="en-US" sz="1800" b="0" dirty="0"/>
          </a:p>
          <a:p>
            <a:pPr fontAlgn="auto">
              <a:lnSpc>
                <a:spcPct val="100000"/>
              </a:lnSpc>
              <a:spcBef>
                <a:spcPts val="0"/>
              </a:spcBef>
              <a:spcAft>
                <a:spcPts val="0"/>
              </a:spcAft>
              <a:defRPr/>
            </a:pPr>
            <a:r>
              <a:rPr lang="en-US" sz="2000" dirty="0" smtClean="0"/>
              <a:t>For average VERA developer/integrator:</a:t>
            </a:r>
          </a:p>
          <a:p>
            <a:pPr lvl="1" fontAlgn="auto">
              <a:lnSpc>
                <a:spcPct val="100000"/>
              </a:lnSpc>
              <a:spcBef>
                <a:spcPts val="0"/>
              </a:spcBef>
              <a:spcAft>
                <a:spcPts val="0"/>
              </a:spcAft>
              <a:defRPr/>
            </a:pPr>
            <a:r>
              <a:rPr lang="en-US" sz="1800" b="0" dirty="0" smtClean="0"/>
              <a:t>Directly pull from and push to ‘develop’ branch with same a single-repo, single-branch workflow</a:t>
            </a:r>
          </a:p>
          <a:p>
            <a:pPr lvl="1" fontAlgn="auto">
              <a:lnSpc>
                <a:spcPct val="100000"/>
              </a:lnSpc>
              <a:spcBef>
                <a:spcPts val="0"/>
              </a:spcBef>
              <a:spcAft>
                <a:spcPts val="0"/>
              </a:spcAft>
              <a:defRPr/>
            </a:pPr>
            <a:r>
              <a:rPr lang="en-US" sz="1800" b="0" dirty="0" smtClean="0"/>
              <a:t>(Optional) Use topic branches for most development work</a:t>
            </a:r>
          </a:p>
          <a:p>
            <a:pPr fontAlgn="auto">
              <a:lnSpc>
                <a:spcPct val="100000"/>
              </a:lnSpc>
              <a:spcBef>
                <a:spcPts val="0"/>
              </a:spcBef>
              <a:spcAft>
                <a:spcPts val="0"/>
              </a:spcAft>
              <a:defRPr/>
            </a:pPr>
            <a:r>
              <a:rPr lang="en-US" sz="2000" dirty="0" smtClean="0"/>
              <a:t>Pros and Cons</a:t>
            </a:r>
            <a:r>
              <a:rPr lang="en-US" sz="2000" b="0" dirty="0" smtClean="0"/>
              <a:t> (w.r.t. current simple centralized CI workflow):</a:t>
            </a:r>
          </a:p>
          <a:p>
            <a:pPr lvl="1" fontAlgn="auto">
              <a:lnSpc>
                <a:spcPct val="100000"/>
              </a:lnSpc>
              <a:spcBef>
                <a:spcPts val="0"/>
              </a:spcBef>
              <a:spcAft>
                <a:spcPts val="0"/>
              </a:spcAft>
              <a:defRPr/>
            </a:pPr>
            <a:r>
              <a:rPr lang="en-US" sz="1800" dirty="0" smtClean="0"/>
              <a:t>Pro:</a:t>
            </a:r>
            <a:r>
              <a:rPr lang="en-US" sz="1800" b="0" dirty="0" smtClean="0"/>
              <a:t> Users and close collaborators will see a much more stable ‘master’ branch</a:t>
            </a:r>
            <a:endParaRPr lang="en-US" sz="1800" dirty="0" smtClean="0"/>
          </a:p>
          <a:p>
            <a:pPr lvl="1" fontAlgn="auto">
              <a:lnSpc>
                <a:spcPct val="100000"/>
              </a:lnSpc>
              <a:spcBef>
                <a:spcPts val="0"/>
              </a:spcBef>
              <a:spcAft>
                <a:spcPts val="0"/>
              </a:spcAft>
              <a:defRPr/>
            </a:pPr>
            <a:r>
              <a:rPr lang="en-US" sz="1800" dirty="0" smtClean="0"/>
              <a:t>Pro: </a:t>
            </a:r>
            <a:r>
              <a:rPr lang="en-US" sz="1800" b="0" dirty="0" smtClean="0"/>
              <a:t>Less paranoid sync processes for integrating repos</a:t>
            </a:r>
            <a:endParaRPr lang="en-US" sz="1800" dirty="0" smtClean="0"/>
          </a:p>
          <a:p>
            <a:pPr lvl="1" fontAlgn="auto">
              <a:lnSpc>
                <a:spcPct val="100000"/>
              </a:lnSpc>
              <a:spcBef>
                <a:spcPts val="0"/>
              </a:spcBef>
              <a:spcAft>
                <a:spcPts val="0"/>
              </a:spcAft>
              <a:defRPr/>
            </a:pPr>
            <a:r>
              <a:rPr lang="en-US" sz="1800" dirty="0" smtClean="0"/>
              <a:t>Con</a:t>
            </a:r>
            <a:r>
              <a:rPr lang="en-US" sz="1800" b="0" dirty="0" smtClean="0"/>
              <a:t>: Requires learning a little more about </a:t>
            </a:r>
            <a:r>
              <a:rPr lang="en-US" sz="1800" b="0" dirty="0" err="1" smtClean="0"/>
              <a:t>git</a:t>
            </a:r>
            <a:r>
              <a:rPr lang="en-US" sz="1800" b="0" dirty="0" smtClean="0"/>
              <a:t> to deal with ‘develop’ branch</a:t>
            </a:r>
          </a:p>
        </p:txBody>
      </p:sp>
    </p:spTree>
    <p:extLst>
      <p:ext uri="{BB962C8B-B14F-4D97-AF65-F5344CB8AC3E}">
        <p14:creationId xmlns:p14="http://schemas.microsoft.com/office/powerpoint/2010/main" val="2352265250"/>
      </p:ext>
    </p:extLst>
  </p:cSld>
  <p:clrMapOvr>
    <a:masterClrMapping/>
  </p:clrMapOvr>
  <mc:AlternateContent xmlns:mc="http://schemas.openxmlformats.org/markup-compatibility/2006" xmlns:p14="http://schemas.microsoft.com/office/powerpoint/2010/main">
    <mc:Choice Requires="p14">
      <p:transition spd="med" p14:dur="700" advTm="467">
        <p:fade/>
      </p:transition>
    </mc:Choice>
    <mc:Fallback xmlns="">
      <p:transition spd="med" advTm="467">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0" y="90488"/>
            <a:ext cx="9026980" cy="720197"/>
          </a:xfrm>
        </p:spPr>
        <p:txBody>
          <a:bodyPr/>
          <a:lstStyle/>
          <a:p>
            <a:pPr algn="ctr">
              <a:defRPr/>
            </a:pPr>
            <a:r>
              <a:rPr lang="en-US" altLang="en-US" sz="2400" dirty="0" smtClean="0"/>
              <a:t>Single-Repository and Multi-Repository Development and Integration</a:t>
            </a:r>
          </a:p>
        </p:txBody>
      </p:sp>
      <p:sp>
        <p:nvSpPr>
          <p:cNvPr id="6" name="Rectangle 5"/>
          <p:cNvSpPr/>
          <p:nvPr/>
        </p:nvSpPr>
        <p:spPr bwMode="auto">
          <a:xfrm>
            <a:off x="1884363" y="917957"/>
            <a:ext cx="1752600" cy="976313"/>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a:lstStyle/>
          <a:p>
            <a:pPr algn="ctr">
              <a:defRPr/>
            </a:pPr>
            <a:r>
              <a:rPr lang="en-US" sz="1400" dirty="0" smtClean="0">
                <a:latin typeface="Arial" charset="0"/>
              </a:rPr>
              <a:t>External Repo1 (</a:t>
            </a:r>
            <a:r>
              <a:rPr lang="en-US" sz="1400" b="1" dirty="0" smtClean="0">
                <a:solidFill>
                  <a:srgbClr val="002060"/>
                </a:solidFill>
                <a:latin typeface="Arial" charset="0"/>
              </a:rPr>
              <a:t>e.g. MPACT</a:t>
            </a:r>
            <a:r>
              <a:rPr lang="en-US" sz="1400" dirty="0" smtClean="0">
                <a:latin typeface="Arial" charset="0"/>
              </a:rPr>
              <a:t>) </a:t>
            </a:r>
            <a:endParaRPr lang="en-US" sz="1400" dirty="0">
              <a:latin typeface="Arial" charset="0"/>
            </a:endParaRPr>
          </a:p>
        </p:txBody>
      </p:sp>
      <p:sp>
        <p:nvSpPr>
          <p:cNvPr id="7" name="Rectangle 6"/>
          <p:cNvSpPr/>
          <p:nvPr/>
        </p:nvSpPr>
        <p:spPr bwMode="auto">
          <a:xfrm>
            <a:off x="1884363" y="2156567"/>
            <a:ext cx="1752600" cy="1004888"/>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a:lstStyle/>
          <a:p>
            <a:pPr algn="ctr">
              <a:defRPr/>
            </a:pPr>
            <a:r>
              <a:rPr lang="en-US" sz="1400" dirty="0" smtClean="0">
                <a:latin typeface="Arial" charset="0"/>
              </a:rPr>
              <a:t>External Repo2 (</a:t>
            </a:r>
            <a:r>
              <a:rPr lang="en-US" sz="1400" b="1" dirty="0" smtClean="0">
                <a:solidFill>
                  <a:srgbClr val="002060"/>
                </a:solidFill>
                <a:latin typeface="Arial" charset="0"/>
              </a:rPr>
              <a:t>e.g. </a:t>
            </a:r>
            <a:r>
              <a:rPr lang="en-US" sz="1400" b="1" dirty="0" smtClean="0">
                <a:solidFill>
                  <a:srgbClr val="002060"/>
                </a:solidFill>
              </a:rPr>
              <a:t>SCALE</a:t>
            </a:r>
            <a:r>
              <a:rPr lang="en-US" sz="1400" dirty="0" smtClean="0">
                <a:latin typeface="Arial" charset="0"/>
              </a:rPr>
              <a:t>)</a:t>
            </a:r>
            <a:endParaRPr lang="en-US" sz="1400" dirty="0">
              <a:latin typeface="Arial" charset="0"/>
            </a:endParaRPr>
          </a:p>
        </p:txBody>
      </p:sp>
      <p:sp>
        <p:nvSpPr>
          <p:cNvPr id="8" name="Rectangle 7"/>
          <p:cNvSpPr/>
          <p:nvPr/>
        </p:nvSpPr>
        <p:spPr bwMode="auto">
          <a:xfrm>
            <a:off x="6799263" y="3998177"/>
            <a:ext cx="1752600" cy="1049338"/>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a:lstStyle/>
          <a:p>
            <a:pPr algn="ctr">
              <a:defRPr/>
            </a:pPr>
            <a:r>
              <a:rPr lang="en-US" sz="1400" dirty="0">
                <a:latin typeface="Arial" charset="0"/>
              </a:rPr>
              <a:t>Project Native</a:t>
            </a:r>
          </a:p>
          <a:p>
            <a:pPr algn="ctr">
              <a:defRPr/>
            </a:pPr>
            <a:r>
              <a:rPr lang="en-US" sz="1400" dirty="0">
                <a:latin typeface="Arial" charset="0"/>
              </a:rPr>
              <a:t>Repo3</a:t>
            </a:r>
          </a:p>
        </p:txBody>
      </p:sp>
      <p:sp>
        <p:nvSpPr>
          <p:cNvPr id="17" name="Rectangle 16"/>
          <p:cNvSpPr/>
          <p:nvPr/>
        </p:nvSpPr>
        <p:spPr bwMode="auto">
          <a:xfrm>
            <a:off x="1960563" y="1478345"/>
            <a:ext cx="774700" cy="373062"/>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anchor="ctr"/>
          <a:lstStyle/>
          <a:p>
            <a:pPr algn="ctr">
              <a:defRPr/>
            </a:pPr>
            <a:r>
              <a:rPr lang="en-US" sz="1400" dirty="0" err="1">
                <a:latin typeface="Arial" charset="0"/>
              </a:rPr>
              <a:t>PkgA</a:t>
            </a:r>
            <a:endParaRPr lang="en-US" sz="1400" dirty="0">
              <a:latin typeface="Arial" charset="0"/>
            </a:endParaRPr>
          </a:p>
        </p:txBody>
      </p:sp>
      <p:sp>
        <p:nvSpPr>
          <p:cNvPr id="18" name="Rectangle 17"/>
          <p:cNvSpPr/>
          <p:nvPr/>
        </p:nvSpPr>
        <p:spPr bwMode="auto">
          <a:xfrm>
            <a:off x="2806700" y="1464057"/>
            <a:ext cx="773113" cy="373063"/>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anchor="ctr"/>
          <a:lstStyle/>
          <a:p>
            <a:pPr algn="ctr">
              <a:defRPr/>
            </a:pPr>
            <a:r>
              <a:rPr lang="en-US" sz="1400" dirty="0" err="1">
                <a:latin typeface="Arial" charset="0"/>
              </a:rPr>
              <a:t>PkgB</a:t>
            </a:r>
            <a:endParaRPr lang="en-US" sz="1400" dirty="0">
              <a:latin typeface="Arial" charset="0"/>
            </a:endParaRPr>
          </a:p>
        </p:txBody>
      </p:sp>
      <p:sp>
        <p:nvSpPr>
          <p:cNvPr id="19" name="Rectangle 18"/>
          <p:cNvSpPr/>
          <p:nvPr/>
        </p:nvSpPr>
        <p:spPr bwMode="auto">
          <a:xfrm>
            <a:off x="1974850" y="2716955"/>
            <a:ext cx="774700" cy="373062"/>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anchor="ctr"/>
          <a:lstStyle/>
          <a:p>
            <a:pPr algn="ctr">
              <a:defRPr/>
            </a:pPr>
            <a:r>
              <a:rPr lang="en-US" sz="1400" dirty="0" err="1">
                <a:latin typeface="Arial" charset="0"/>
              </a:rPr>
              <a:t>PkgC</a:t>
            </a:r>
            <a:endParaRPr lang="en-US" sz="1400" dirty="0">
              <a:latin typeface="Arial" charset="0"/>
            </a:endParaRPr>
          </a:p>
        </p:txBody>
      </p:sp>
      <p:sp>
        <p:nvSpPr>
          <p:cNvPr id="20" name="Rectangle 19"/>
          <p:cNvSpPr/>
          <p:nvPr/>
        </p:nvSpPr>
        <p:spPr bwMode="auto">
          <a:xfrm>
            <a:off x="2820988" y="2702667"/>
            <a:ext cx="773112" cy="374650"/>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anchor="ctr"/>
          <a:lstStyle/>
          <a:p>
            <a:pPr algn="ctr">
              <a:defRPr/>
            </a:pPr>
            <a:r>
              <a:rPr lang="en-US" sz="1400" dirty="0" err="1">
                <a:latin typeface="Arial" charset="0"/>
              </a:rPr>
              <a:t>PkgD</a:t>
            </a:r>
            <a:endParaRPr lang="en-US" sz="1400" dirty="0">
              <a:latin typeface="Arial" charset="0"/>
            </a:endParaRPr>
          </a:p>
        </p:txBody>
      </p:sp>
      <p:sp>
        <p:nvSpPr>
          <p:cNvPr id="21" name="Rectangle 20"/>
          <p:cNvSpPr/>
          <p:nvPr/>
        </p:nvSpPr>
        <p:spPr bwMode="auto">
          <a:xfrm>
            <a:off x="6870700" y="4607777"/>
            <a:ext cx="773113" cy="373063"/>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anchor="ctr"/>
          <a:lstStyle/>
          <a:p>
            <a:pPr algn="ctr">
              <a:defRPr/>
            </a:pPr>
            <a:r>
              <a:rPr lang="en-US" sz="1400" dirty="0" err="1">
                <a:latin typeface="Arial" charset="0"/>
              </a:rPr>
              <a:t>PkgE</a:t>
            </a:r>
            <a:endParaRPr lang="en-US" sz="1400" dirty="0">
              <a:latin typeface="Arial" charset="0"/>
            </a:endParaRPr>
          </a:p>
        </p:txBody>
      </p:sp>
      <p:sp>
        <p:nvSpPr>
          <p:cNvPr id="22" name="Rectangle 21"/>
          <p:cNvSpPr/>
          <p:nvPr/>
        </p:nvSpPr>
        <p:spPr bwMode="auto">
          <a:xfrm>
            <a:off x="7715250" y="4593490"/>
            <a:ext cx="774700" cy="373062"/>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anchor="ctr"/>
          <a:lstStyle/>
          <a:p>
            <a:pPr algn="ctr">
              <a:defRPr/>
            </a:pPr>
            <a:r>
              <a:rPr lang="en-US" sz="1400" dirty="0" err="1">
                <a:latin typeface="Arial" charset="0"/>
              </a:rPr>
              <a:t>PkgF</a:t>
            </a:r>
            <a:endParaRPr lang="en-US" sz="1400" dirty="0">
              <a:latin typeface="Arial" charset="0"/>
            </a:endParaRPr>
          </a:p>
        </p:txBody>
      </p:sp>
      <p:sp>
        <p:nvSpPr>
          <p:cNvPr id="23" name="Rectangle 22"/>
          <p:cNvSpPr/>
          <p:nvPr/>
        </p:nvSpPr>
        <p:spPr bwMode="auto">
          <a:xfrm>
            <a:off x="6761163" y="1148615"/>
            <a:ext cx="1752600" cy="976312"/>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a:lstStyle/>
          <a:p>
            <a:pPr algn="ctr">
              <a:defRPr/>
            </a:pPr>
            <a:r>
              <a:rPr lang="en-US" sz="1400" dirty="0">
                <a:latin typeface="Arial" charset="0"/>
              </a:rPr>
              <a:t>Project Copy</a:t>
            </a:r>
          </a:p>
          <a:p>
            <a:pPr algn="ctr">
              <a:defRPr/>
            </a:pPr>
            <a:r>
              <a:rPr lang="en-US" sz="1400" dirty="0">
                <a:latin typeface="Arial" charset="0"/>
              </a:rPr>
              <a:t>Repo1</a:t>
            </a:r>
          </a:p>
        </p:txBody>
      </p:sp>
      <p:sp>
        <p:nvSpPr>
          <p:cNvPr id="24" name="Rectangle 23"/>
          <p:cNvSpPr/>
          <p:nvPr/>
        </p:nvSpPr>
        <p:spPr bwMode="auto">
          <a:xfrm>
            <a:off x="6799263" y="2524977"/>
            <a:ext cx="1752600" cy="1004888"/>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a:lstStyle/>
          <a:p>
            <a:pPr algn="ctr">
              <a:defRPr/>
            </a:pPr>
            <a:r>
              <a:rPr lang="en-US" sz="1400" dirty="0">
                <a:latin typeface="Arial" charset="0"/>
              </a:rPr>
              <a:t>Project Copy</a:t>
            </a:r>
          </a:p>
          <a:p>
            <a:pPr algn="ctr">
              <a:defRPr/>
            </a:pPr>
            <a:r>
              <a:rPr lang="en-US" sz="1400" dirty="0">
                <a:latin typeface="Arial" charset="0"/>
              </a:rPr>
              <a:t>Repo2</a:t>
            </a:r>
          </a:p>
        </p:txBody>
      </p:sp>
      <p:sp>
        <p:nvSpPr>
          <p:cNvPr id="25" name="Rectangle 24"/>
          <p:cNvSpPr/>
          <p:nvPr/>
        </p:nvSpPr>
        <p:spPr bwMode="auto">
          <a:xfrm>
            <a:off x="6837363" y="1707415"/>
            <a:ext cx="774700" cy="373062"/>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anchor="ctr"/>
          <a:lstStyle/>
          <a:p>
            <a:pPr algn="ctr">
              <a:defRPr/>
            </a:pPr>
            <a:r>
              <a:rPr lang="en-US" sz="1400" dirty="0" err="1">
                <a:latin typeface="Arial" charset="0"/>
              </a:rPr>
              <a:t>PkgA</a:t>
            </a:r>
            <a:endParaRPr lang="en-US" sz="1400" dirty="0">
              <a:latin typeface="Arial" charset="0"/>
            </a:endParaRPr>
          </a:p>
        </p:txBody>
      </p:sp>
      <p:sp>
        <p:nvSpPr>
          <p:cNvPr id="26" name="Rectangle 25"/>
          <p:cNvSpPr/>
          <p:nvPr/>
        </p:nvSpPr>
        <p:spPr bwMode="auto">
          <a:xfrm>
            <a:off x="7683500" y="1693127"/>
            <a:ext cx="773113" cy="373063"/>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anchor="ctr"/>
          <a:lstStyle/>
          <a:p>
            <a:pPr algn="ctr">
              <a:defRPr/>
            </a:pPr>
            <a:r>
              <a:rPr lang="en-US" sz="1400" dirty="0" err="1">
                <a:latin typeface="Arial" charset="0"/>
              </a:rPr>
              <a:t>PkgB</a:t>
            </a:r>
            <a:endParaRPr lang="en-US" sz="1400" dirty="0">
              <a:latin typeface="Arial" charset="0"/>
            </a:endParaRPr>
          </a:p>
        </p:txBody>
      </p:sp>
      <p:sp>
        <p:nvSpPr>
          <p:cNvPr id="27" name="Rectangle 26"/>
          <p:cNvSpPr/>
          <p:nvPr/>
        </p:nvSpPr>
        <p:spPr bwMode="auto">
          <a:xfrm>
            <a:off x="6891338" y="3085365"/>
            <a:ext cx="773112" cy="373062"/>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anchor="ctr"/>
          <a:lstStyle/>
          <a:p>
            <a:pPr algn="ctr">
              <a:defRPr/>
            </a:pPr>
            <a:r>
              <a:rPr lang="en-US" sz="1400" dirty="0" err="1">
                <a:latin typeface="Arial" charset="0"/>
              </a:rPr>
              <a:t>PkgC</a:t>
            </a:r>
            <a:endParaRPr lang="en-US" sz="1400" dirty="0">
              <a:latin typeface="Arial" charset="0"/>
            </a:endParaRPr>
          </a:p>
        </p:txBody>
      </p:sp>
      <p:sp>
        <p:nvSpPr>
          <p:cNvPr id="28" name="Rectangle 27"/>
          <p:cNvSpPr/>
          <p:nvPr/>
        </p:nvSpPr>
        <p:spPr bwMode="auto">
          <a:xfrm>
            <a:off x="7735888" y="3071077"/>
            <a:ext cx="773112" cy="374650"/>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anchor="ctr"/>
          <a:lstStyle/>
          <a:p>
            <a:pPr algn="ctr">
              <a:defRPr/>
            </a:pPr>
            <a:r>
              <a:rPr lang="en-US" sz="1400" dirty="0" err="1">
                <a:latin typeface="Arial" charset="0"/>
              </a:rPr>
              <a:t>PkgD</a:t>
            </a:r>
            <a:endParaRPr lang="en-US" sz="1400" dirty="0">
              <a:latin typeface="Arial" charset="0"/>
            </a:endParaRPr>
          </a:p>
        </p:txBody>
      </p:sp>
      <p:sp>
        <p:nvSpPr>
          <p:cNvPr id="24595" name="Rectangle 28"/>
          <p:cNvSpPr>
            <a:spLocks noChangeArrowheads="1"/>
          </p:cNvSpPr>
          <p:nvPr/>
        </p:nvSpPr>
        <p:spPr bwMode="auto">
          <a:xfrm>
            <a:off x="6376988" y="726340"/>
            <a:ext cx="2343150" cy="4567237"/>
          </a:xfrm>
          <a:prstGeom prst="rect">
            <a:avLst/>
          </a:prstGeom>
          <a:noFill/>
          <a:ln w="12700" algn="ctr">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sz="1400" b="1" dirty="0" smtClean="0"/>
              <a:t>Project Internal </a:t>
            </a:r>
            <a:r>
              <a:rPr lang="en-US" altLang="en-US" sz="1400" b="1" dirty="0"/>
              <a:t>Repos</a:t>
            </a:r>
          </a:p>
        </p:txBody>
      </p:sp>
      <p:cxnSp>
        <p:nvCxnSpPr>
          <p:cNvPr id="24596" name="AutoShape 17"/>
          <p:cNvCxnSpPr>
            <a:cxnSpLocks noChangeShapeType="1"/>
            <a:stCxn id="24" idx="0"/>
            <a:endCxn id="23" idx="2"/>
          </p:cNvCxnSpPr>
          <p:nvPr/>
        </p:nvCxnSpPr>
        <p:spPr bwMode="auto">
          <a:xfrm rot="16200000" flipV="1">
            <a:off x="7456488" y="2305902"/>
            <a:ext cx="400050" cy="38100"/>
          </a:xfrm>
          <a:prstGeom prst="bentConnector3">
            <a:avLst>
              <a:gd name="adj1" fmla="val 5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4597" name="AutoShape 17"/>
          <p:cNvCxnSpPr>
            <a:cxnSpLocks noChangeShapeType="1"/>
            <a:stCxn id="8" idx="0"/>
            <a:endCxn id="24" idx="2"/>
          </p:cNvCxnSpPr>
          <p:nvPr/>
        </p:nvCxnSpPr>
        <p:spPr bwMode="auto">
          <a:xfrm rot="16200000" flipV="1">
            <a:off x="7441407" y="3764021"/>
            <a:ext cx="468312" cy="0"/>
          </a:xfrm>
          <a:prstGeom prst="bentConnector3">
            <a:avLst>
              <a:gd name="adj1" fmla="val 5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4598" name="Rectangle 4"/>
          <p:cNvSpPr>
            <a:spLocks noChangeArrowheads="1"/>
          </p:cNvSpPr>
          <p:nvPr/>
        </p:nvSpPr>
        <p:spPr bwMode="auto">
          <a:xfrm>
            <a:off x="155575" y="2961430"/>
            <a:ext cx="12255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sz="1200"/>
              <a:t>Repo2 Devs</a:t>
            </a:r>
          </a:p>
        </p:txBody>
      </p:sp>
      <p:cxnSp>
        <p:nvCxnSpPr>
          <p:cNvPr id="24599" name="AutoShape 17"/>
          <p:cNvCxnSpPr>
            <a:cxnSpLocks noChangeShapeType="1"/>
            <a:stCxn id="193" idx="3"/>
            <a:endCxn id="24601" idx="1"/>
          </p:cNvCxnSpPr>
          <p:nvPr/>
        </p:nvCxnSpPr>
        <p:spPr bwMode="auto">
          <a:xfrm flipV="1">
            <a:off x="5529263" y="4588727"/>
            <a:ext cx="868362" cy="84138"/>
          </a:xfrm>
          <a:prstGeom prst="straightConnector1">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4600" name="Rectangle 4"/>
          <p:cNvSpPr>
            <a:spLocks noChangeArrowheads="1"/>
          </p:cNvSpPr>
          <p:nvPr/>
        </p:nvSpPr>
        <p:spPr bwMode="auto">
          <a:xfrm>
            <a:off x="4624388" y="1777265"/>
            <a:ext cx="12271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sz="1200"/>
              <a:t>Repo1 Integrator</a:t>
            </a:r>
          </a:p>
        </p:txBody>
      </p:sp>
      <p:sp>
        <p:nvSpPr>
          <p:cNvPr id="24601" name="Rectangle 66"/>
          <p:cNvSpPr>
            <a:spLocks noChangeArrowheads="1"/>
          </p:cNvSpPr>
          <p:nvPr/>
        </p:nvSpPr>
        <p:spPr bwMode="auto">
          <a:xfrm flipV="1">
            <a:off x="6397625" y="4380765"/>
            <a:ext cx="13335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cxnSp>
        <p:nvCxnSpPr>
          <p:cNvPr id="24602" name="AutoShape 17"/>
          <p:cNvCxnSpPr>
            <a:cxnSpLocks noChangeShapeType="1"/>
            <a:stCxn id="131" idx="1"/>
            <a:endCxn id="7" idx="3"/>
          </p:cNvCxnSpPr>
          <p:nvPr/>
        </p:nvCxnSpPr>
        <p:spPr bwMode="auto">
          <a:xfrm flipH="1" flipV="1">
            <a:off x="3636963" y="2659011"/>
            <a:ext cx="1095375" cy="208073"/>
          </a:xfrm>
          <a:prstGeom prst="straightConnector1">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4603" name="AutoShape 17"/>
          <p:cNvCxnSpPr>
            <a:cxnSpLocks noChangeShapeType="1"/>
            <a:stCxn id="141" idx="1"/>
            <a:endCxn id="6" idx="3"/>
          </p:cNvCxnSpPr>
          <p:nvPr/>
        </p:nvCxnSpPr>
        <p:spPr bwMode="auto">
          <a:xfrm flipH="1">
            <a:off x="3636963" y="1403409"/>
            <a:ext cx="1371600" cy="2705"/>
          </a:xfrm>
          <a:prstGeom prst="straightConnector1">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4604" name="AutoShape 17"/>
          <p:cNvCxnSpPr>
            <a:cxnSpLocks noChangeShapeType="1"/>
            <a:stCxn id="141" idx="3"/>
            <a:endCxn id="23" idx="1"/>
          </p:cNvCxnSpPr>
          <p:nvPr/>
        </p:nvCxnSpPr>
        <p:spPr bwMode="auto">
          <a:xfrm>
            <a:off x="5467350" y="1402615"/>
            <a:ext cx="1293813" cy="233362"/>
          </a:xfrm>
          <a:prstGeom prst="straightConnector1">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4605" name="AutoShape 17"/>
          <p:cNvCxnSpPr>
            <a:cxnSpLocks noChangeShapeType="1"/>
            <a:stCxn id="131" idx="3"/>
            <a:endCxn id="24" idx="1"/>
          </p:cNvCxnSpPr>
          <p:nvPr/>
        </p:nvCxnSpPr>
        <p:spPr bwMode="auto">
          <a:xfrm>
            <a:off x="5191125" y="2866290"/>
            <a:ext cx="1608138" cy="161925"/>
          </a:xfrm>
          <a:prstGeom prst="straightConnector1">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4606" name="AutoShape 17"/>
          <p:cNvCxnSpPr>
            <a:cxnSpLocks noChangeShapeType="1"/>
            <a:stCxn id="151" idx="3"/>
            <a:endCxn id="6" idx="1"/>
          </p:cNvCxnSpPr>
          <p:nvPr/>
        </p:nvCxnSpPr>
        <p:spPr bwMode="auto">
          <a:xfrm>
            <a:off x="996950" y="1360870"/>
            <a:ext cx="887413" cy="46037"/>
          </a:xfrm>
          <a:prstGeom prst="straightConnector1">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4607" name="AutoShape 17"/>
          <p:cNvCxnSpPr>
            <a:cxnSpLocks noChangeShapeType="1"/>
            <a:stCxn id="161" idx="3"/>
            <a:endCxn id="7" idx="1"/>
          </p:cNvCxnSpPr>
          <p:nvPr/>
        </p:nvCxnSpPr>
        <p:spPr bwMode="auto">
          <a:xfrm>
            <a:off x="996950" y="2585192"/>
            <a:ext cx="887413" cy="74613"/>
          </a:xfrm>
          <a:prstGeom prst="straightConnector1">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4608" name="Rectangle 4"/>
          <p:cNvSpPr>
            <a:spLocks noChangeArrowheads="1"/>
          </p:cNvSpPr>
          <p:nvPr/>
        </p:nvSpPr>
        <p:spPr bwMode="auto">
          <a:xfrm>
            <a:off x="4349750" y="3261577"/>
            <a:ext cx="1225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sz="1200"/>
              <a:t>Repo2 Integrator</a:t>
            </a:r>
          </a:p>
        </p:txBody>
      </p:sp>
      <p:grpSp>
        <p:nvGrpSpPr>
          <p:cNvPr id="24609" name="Group 3095"/>
          <p:cNvGrpSpPr>
            <a:grpSpLocks/>
          </p:cNvGrpSpPr>
          <p:nvPr/>
        </p:nvGrpSpPr>
        <p:grpSpPr bwMode="auto">
          <a:xfrm>
            <a:off x="4732338" y="2569427"/>
            <a:ext cx="458787" cy="601663"/>
            <a:chOff x="4732422" y="2910152"/>
            <a:chExt cx="458857" cy="602063"/>
          </a:xfrm>
        </p:grpSpPr>
        <p:grpSp>
          <p:nvGrpSpPr>
            <p:cNvPr id="24662" name="Group 6"/>
            <p:cNvGrpSpPr>
              <a:grpSpLocks/>
            </p:cNvGrpSpPr>
            <p:nvPr/>
          </p:nvGrpSpPr>
          <p:grpSpPr bwMode="auto">
            <a:xfrm>
              <a:off x="4809849" y="2910152"/>
              <a:ext cx="272016" cy="602063"/>
              <a:chOff x="4211" y="781"/>
              <a:chExt cx="338" cy="774"/>
            </a:xfrm>
          </p:grpSpPr>
          <p:sp>
            <p:nvSpPr>
              <p:cNvPr id="24664" name="Oval 7"/>
              <p:cNvSpPr>
                <a:spLocks noChangeArrowheads="1"/>
              </p:cNvSpPr>
              <p:nvPr/>
            </p:nvSpPr>
            <p:spPr bwMode="auto">
              <a:xfrm>
                <a:off x="4259" y="781"/>
                <a:ext cx="242" cy="24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24665" name="Line 8"/>
              <p:cNvSpPr>
                <a:spLocks noChangeShapeType="1"/>
              </p:cNvSpPr>
              <p:nvPr/>
            </p:nvSpPr>
            <p:spPr bwMode="auto">
              <a:xfrm>
                <a:off x="4380" y="1023"/>
                <a:ext cx="0" cy="4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66" name="Line 9"/>
              <p:cNvSpPr>
                <a:spLocks noChangeShapeType="1"/>
              </p:cNvSpPr>
              <p:nvPr/>
            </p:nvSpPr>
            <p:spPr bwMode="auto">
              <a:xfrm>
                <a:off x="4211" y="1168"/>
                <a:ext cx="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67" name="Line 10"/>
              <p:cNvSpPr>
                <a:spLocks noChangeShapeType="1"/>
              </p:cNvSpPr>
              <p:nvPr/>
            </p:nvSpPr>
            <p:spPr bwMode="auto">
              <a:xfrm flipH="1">
                <a:off x="4259"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68" name="Line 11"/>
              <p:cNvSpPr>
                <a:spLocks noChangeShapeType="1"/>
              </p:cNvSpPr>
              <p:nvPr/>
            </p:nvSpPr>
            <p:spPr bwMode="auto">
              <a:xfrm>
                <a:off x="4380"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1" name="Rectangle 130"/>
            <p:cNvSpPr/>
            <p:nvPr/>
          </p:nvSpPr>
          <p:spPr>
            <a:xfrm>
              <a:off x="4732422" y="3157967"/>
              <a:ext cx="458857" cy="1000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4610" name="Group 6"/>
          <p:cNvGrpSpPr>
            <a:grpSpLocks/>
          </p:cNvGrpSpPr>
          <p:nvPr/>
        </p:nvGrpSpPr>
        <p:grpSpPr bwMode="auto">
          <a:xfrm>
            <a:off x="5086350" y="1105752"/>
            <a:ext cx="271463" cy="601663"/>
            <a:chOff x="4211" y="781"/>
            <a:chExt cx="338" cy="774"/>
          </a:xfrm>
        </p:grpSpPr>
        <p:sp>
          <p:nvSpPr>
            <p:cNvPr id="24657" name="Oval 7"/>
            <p:cNvSpPr>
              <a:spLocks noChangeArrowheads="1"/>
            </p:cNvSpPr>
            <p:nvPr/>
          </p:nvSpPr>
          <p:spPr bwMode="auto">
            <a:xfrm>
              <a:off x="4259" y="781"/>
              <a:ext cx="242" cy="24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24658" name="Line 8"/>
            <p:cNvSpPr>
              <a:spLocks noChangeShapeType="1"/>
            </p:cNvSpPr>
            <p:nvPr/>
          </p:nvSpPr>
          <p:spPr bwMode="auto">
            <a:xfrm>
              <a:off x="4380" y="1023"/>
              <a:ext cx="0" cy="4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59" name="Line 9"/>
            <p:cNvSpPr>
              <a:spLocks noChangeShapeType="1"/>
            </p:cNvSpPr>
            <p:nvPr/>
          </p:nvSpPr>
          <p:spPr bwMode="auto">
            <a:xfrm>
              <a:off x="4211" y="1168"/>
              <a:ext cx="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60" name="Line 10"/>
            <p:cNvSpPr>
              <a:spLocks noChangeShapeType="1"/>
            </p:cNvSpPr>
            <p:nvPr/>
          </p:nvSpPr>
          <p:spPr bwMode="auto">
            <a:xfrm flipH="1">
              <a:off x="4259"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61" name="Line 11"/>
            <p:cNvSpPr>
              <a:spLocks noChangeShapeType="1"/>
            </p:cNvSpPr>
            <p:nvPr/>
          </p:nvSpPr>
          <p:spPr bwMode="auto">
            <a:xfrm>
              <a:off x="4380"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41" name="Rectangle 140"/>
          <p:cNvSpPr/>
          <p:nvPr/>
        </p:nvSpPr>
        <p:spPr>
          <a:xfrm>
            <a:off x="5008563" y="1353402"/>
            <a:ext cx="458787" cy="1000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4612" name="Group 3089"/>
          <p:cNvGrpSpPr>
            <a:grpSpLocks/>
          </p:cNvGrpSpPr>
          <p:nvPr/>
        </p:nvGrpSpPr>
        <p:grpSpPr bwMode="auto">
          <a:xfrm>
            <a:off x="155575" y="1062420"/>
            <a:ext cx="1225550" cy="969962"/>
            <a:chOff x="155425" y="1268456"/>
            <a:chExt cx="1225668" cy="969989"/>
          </a:xfrm>
        </p:grpSpPr>
        <p:sp>
          <p:nvSpPr>
            <p:cNvPr id="24648" name="Rectangle 4"/>
            <p:cNvSpPr>
              <a:spLocks noChangeArrowheads="1"/>
            </p:cNvSpPr>
            <p:nvPr/>
          </p:nvSpPr>
          <p:spPr bwMode="auto">
            <a:xfrm>
              <a:off x="155425" y="1961446"/>
              <a:ext cx="12256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sz="1200"/>
                <a:t>Repo1 Devs</a:t>
              </a:r>
            </a:p>
          </p:txBody>
        </p:sp>
        <p:grpSp>
          <p:nvGrpSpPr>
            <p:cNvPr id="24649" name="Group 148"/>
            <p:cNvGrpSpPr>
              <a:grpSpLocks/>
            </p:cNvGrpSpPr>
            <p:nvPr/>
          </p:nvGrpSpPr>
          <p:grpSpPr bwMode="auto">
            <a:xfrm>
              <a:off x="538831" y="1268456"/>
              <a:ext cx="458857" cy="602063"/>
              <a:chOff x="7272300" y="5228122"/>
              <a:chExt cx="602530" cy="790575"/>
            </a:xfrm>
          </p:grpSpPr>
          <p:grpSp>
            <p:nvGrpSpPr>
              <p:cNvPr id="24650" name="Group 6"/>
              <p:cNvGrpSpPr>
                <a:grpSpLocks/>
              </p:cNvGrpSpPr>
              <p:nvPr/>
            </p:nvGrpSpPr>
            <p:grpSpPr bwMode="auto">
              <a:xfrm>
                <a:off x="7373970" y="5228122"/>
                <a:ext cx="357187" cy="790575"/>
                <a:chOff x="4211" y="781"/>
                <a:chExt cx="338" cy="774"/>
              </a:xfrm>
            </p:grpSpPr>
            <p:sp>
              <p:nvSpPr>
                <p:cNvPr id="24652" name="Oval 7"/>
                <p:cNvSpPr>
                  <a:spLocks noChangeArrowheads="1"/>
                </p:cNvSpPr>
                <p:nvPr/>
              </p:nvSpPr>
              <p:spPr bwMode="auto">
                <a:xfrm>
                  <a:off x="4259" y="781"/>
                  <a:ext cx="242" cy="24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24653" name="Line 8"/>
                <p:cNvSpPr>
                  <a:spLocks noChangeShapeType="1"/>
                </p:cNvSpPr>
                <p:nvPr/>
              </p:nvSpPr>
              <p:spPr bwMode="auto">
                <a:xfrm>
                  <a:off x="4380" y="1023"/>
                  <a:ext cx="0" cy="4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54" name="Line 9"/>
                <p:cNvSpPr>
                  <a:spLocks noChangeShapeType="1"/>
                </p:cNvSpPr>
                <p:nvPr/>
              </p:nvSpPr>
              <p:spPr bwMode="auto">
                <a:xfrm>
                  <a:off x="4211" y="1168"/>
                  <a:ext cx="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55" name="Line 10"/>
                <p:cNvSpPr>
                  <a:spLocks noChangeShapeType="1"/>
                </p:cNvSpPr>
                <p:nvPr/>
              </p:nvSpPr>
              <p:spPr bwMode="auto">
                <a:xfrm flipH="1">
                  <a:off x="4259"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56" name="Line 11"/>
                <p:cNvSpPr>
                  <a:spLocks noChangeShapeType="1"/>
                </p:cNvSpPr>
                <p:nvPr/>
              </p:nvSpPr>
              <p:spPr bwMode="auto">
                <a:xfrm>
                  <a:off x="4380"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51" name="Rectangle 150"/>
              <p:cNvSpPr/>
              <p:nvPr/>
            </p:nvSpPr>
            <p:spPr>
              <a:xfrm>
                <a:off x="7271274" y="5553323"/>
                <a:ext cx="604581" cy="131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grpSp>
        <p:nvGrpSpPr>
          <p:cNvPr id="24613" name="Group 6"/>
          <p:cNvGrpSpPr>
            <a:grpSpLocks/>
          </p:cNvGrpSpPr>
          <p:nvPr/>
        </p:nvGrpSpPr>
        <p:grpSpPr bwMode="auto">
          <a:xfrm>
            <a:off x="615950" y="2288330"/>
            <a:ext cx="273050" cy="601662"/>
            <a:chOff x="4211" y="781"/>
            <a:chExt cx="338" cy="774"/>
          </a:xfrm>
        </p:grpSpPr>
        <p:sp>
          <p:nvSpPr>
            <p:cNvPr id="24643" name="Oval 7"/>
            <p:cNvSpPr>
              <a:spLocks noChangeArrowheads="1"/>
            </p:cNvSpPr>
            <p:nvPr/>
          </p:nvSpPr>
          <p:spPr bwMode="auto">
            <a:xfrm>
              <a:off x="4259" y="781"/>
              <a:ext cx="242" cy="24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24644" name="Line 8"/>
            <p:cNvSpPr>
              <a:spLocks noChangeShapeType="1"/>
            </p:cNvSpPr>
            <p:nvPr/>
          </p:nvSpPr>
          <p:spPr bwMode="auto">
            <a:xfrm>
              <a:off x="4380" y="1023"/>
              <a:ext cx="0" cy="4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45" name="Line 9"/>
            <p:cNvSpPr>
              <a:spLocks noChangeShapeType="1"/>
            </p:cNvSpPr>
            <p:nvPr/>
          </p:nvSpPr>
          <p:spPr bwMode="auto">
            <a:xfrm>
              <a:off x="4211" y="1168"/>
              <a:ext cx="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46" name="Line 10"/>
            <p:cNvSpPr>
              <a:spLocks noChangeShapeType="1"/>
            </p:cNvSpPr>
            <p:nvPr/>
          </p:nvSpPr>
          <p:spPr bwMode="auto">
            <a:xfrm flipH="1">
              <a:off x="4259"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47" name="Line 11"/>
            <p:cNvSpPr>
              <a:spLocks noChangeShapeType="1"/>
            </p:cNvSpPr>
            <p:nvPr/>
          </p:nvSpPr>
          <p:spPr bwMode="auto">
            <a:xfrm>
              <a:off x="4380"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61" name="Rectangle 160"/>
          <p:cNvSpPr/>
          <p:nvPr/>
        </p:nvSpPr>
        <p:spPr>
          <a:xfrm>
            <a:off x="538163" y="2535980"/>
            <a:ext cx="458787" cy="1000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615" name="Rectangle 4"/>
          <p:cNvSpPr>
            <a:spLocks noChangeArrowheads="1"/>
          </p:cNvSpPr>
          <p:nvPr/>
        </p:nvSpPr>
        <p:spPr bwMode="auto">
          <a:xfrm>
            <a:off x="4648200" y="4988777"/>
            <a:ext cx="12255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sz="1200"/>
              <a:t>Project Devs</a:t>
            </a:r>
          </a:p>
        </p:txBody>
      </p:sp>
      <p:grpSp>
        <p:nvGrpSpPr>
          <p:cNvPr id="24616" name="Group 190"/>
          <p:cNvGrpSpPr>
            <a:grpSpLocks/>
          </p:cNvGrpSpPr>
          <p:nvPr/>
        </p:nvGrpSpPr>
        <p:grpSpPr bwMode="auto">
          <a:xfrm>
            <a:off x="5070475" y="4374415"/>
            <a:ext cx="458788" cy="603250"/>
            <a:chOff x="4732422" y="2910152"/>
            <a:chExt cx="458857" cy="602063"/>
          </a:xfrm>
        </p:grpSpPr>
        <p:grpSp>
          <p:nvGrpSpPr>
            <p:cNvPr id="24636" name="Group 6"/>
            <p:cNvGrpSpPr>
              <a:grpSpLocks/>
            </p:cNvGrpSpPr>
            <p:nvPr/>
          </p:nvGrpSpPr>
          <p:grpSpPr bwMode="auto">
            <a:xfrm>
              <a:off x="4809849" y="2910152"/>
              <a:ext cx="272016" cy="602063"/>
              <a:chOff x="4211" y="781"/>
              <a:chExt cx="338" cy="774"/>
            </a:xfrm>
          </p:grpSpPr>
          <p:sp>
            <p:nvSpPr>
              <p:cNvPr id="24638" name="Oval 7"/>
              <p:cNvSpPr>
                <a:spLocks noChangeArrowheads="1"/>
              </p:cNvSpPr>
              <p:nvPr/>
            </p:nvSpPr>
            <p:spPr bwMode="auto">
              <a:xfrm>
                <a:off x="4259" y="781"/>
                <a:ext cx="242" cy="24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24639" name="Line 8"/>
              <p:cNvSpPr>
                <a:spLocks noChangeShapeType="1"/>
              </p:cNvSpPr>
              <p:nvPr/>
            </p:nvSpPr>
            <p:spPr bwMode="auto">
              <a:xfrm>
                <a:off x="4380" y="1023"/>
                <a:ext cx="0" cy="4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40" name="Line 9"/>
              <p:cNvSpPr>
                <a:spLocks noChangeShapeType="1"/>
              </p:cNvSpPr>
              <p:nvPr/>
            </p:nvSpPr>
            <p:spPr bwMode="auto">
              <a:xfrm>
                <a:off x="4211" y="1168"/>
                <a:ext cx="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41" name="Line 10"/>
              <p:cNvSpPr>
                <a:spLocks noChangeShapeType="1"/>
              </p:cNvSpPr>
              <p:nvPr/>
            </p:nvSpPr>
            <p:spPr bwMode="auto">
              <a:xfrm flipH="1">
                <a:off x="4259"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42" name="Line 11"/>
              <p:cNvSpPr>
                <a:spLocks noChangeShapeType="1"/>
              </p:cNvSpPr>
              <p:nvPr/>
            </p:nvSpPr>
            <p:spPr bwMode="auto">
              <a:xfrm>
                <a:off x="4380"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3" name="Rectangle 192"/>
            <p:cNvSpPr/>
            <p:nvPr/>
          </p:nvSpPr>
          <p:spPr>
            <a:xfrm>
              <a:off x="4732422" y="3157315"/>
              <a:ext cx="458857" cy="10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4617" name="Rectangle 4"/>
          <p:cNvSpPr>
            <a:spLocks noChangeArrowheads="1"/>
          </p:cNvSpPr>
          <p:nvPr/>
        </p:nvSpPr>
        <p:spPr bwMode="auto">
          <a:xfrm>
            <a:off x="6380445" y="6271455"/>
            <a:ext cx="1225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sz="1200" dirty="0"/>
              <a:t>Project Releaser</a:t>
            </a:r>
          </a:p>
        </p:txBody>
      </p:sp>
      <p:grpSp>
        <p:nvGrpSpPr>
          <p:cNvPr id="24618" name="Group 200"/>
          <p:cNvGrpSpPr>
            <a:grpSpLocks/>
          </p:cNvGrpSpPr>
          <p:nvPr/>
        </p:nvGrpSpPr>
        <p:grpSpPr bwMode="auto">
          <a:xfrm>
            <a:off x="6263893" y="5810110"/>
            <a:ext cx="458787" cy="601662"/>
            <a:chOff x="4732422" y="2910152"/>
            <a:chExt cx="458857" cy="602063"/>
          </a:xfrm>
        </p:grpSpPr>
        <p:grpSp>
          <p:nvGrpSpPr>
            <p:cNvPr id="24629" name="Group 6"/>
            <p:cNvGrpSpPr>
              <a:grpSpLocks/>
            </p:cNvGrpSpPr>
            <p:nvPr/>
          </p:nvGrpSpPr>
          <p:grpSpPr bwMode="auto">
            <a:xfrm>
              <a:off x="4809849" y="2910152"/>
              <a:ext cx="272016" cy="602063"/>
              <a:chOff x="4211" y="781"/>
              <a:chExt cx="338" cy="774"/>
            </a:xfrm>
          </p:grpSpPr>
          <p:sp>
            <p:nvSpPr>
              <p:cNvPr id="24631" name="Oval 7"/>
              <p:cNvSpPr>
                <a:spLocks noChangeArrowheads="1"/>
              </p:cNvSpPr>
              <p:nvPr/>
            </p:nvSpPr>
            <p:spPr bwMode="auto">
              <a:xfrm>
                <a:off x="4259" y="781"/>
                <a:ext cx="242" cy="24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24632" name="Line 8"/>
              <p:cNvSpPr>
                <a:spLocks noChangeShapeType="1"/>
              </p:cNvSpPr>
              <p:nvPr/>
            </p:nvSpPr>
            <p:spPr bwMode="auto">
              <a:xfrm>
                <a:off x="4380" y="1023"/>
                <a:ext cx="0" cy="4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33" name="Line 9"/>
              <p:cNvSpPr>
                <a:spLocks noChangeShapeType="1"/>
              </p:cNvSpPr>
              <p:nvPr/>
            </p:nvSpPr>
            <p:spPr bwMode="auto">
              <a:xfrm>
                <a:off x="4211" y="1168"/>
                <a:ext cx="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34" name="Line 10"/>
              <p:cNvSpPr>
                <a:spLocks noChangeShapeType="1"/>
              </p:cNvSpPr>
              <p:nvPr/>
            </p:nvSpPr>
            <p:spPr bwMode="auto">
              <a:xfrm flipH="1">
                <a:off x="4259"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35" name="Line 11"/>
              <p:cNvSpPr>
                <a:spLocks noChangeShapeType="1"/>
              </p:cNvSpPr>
              <p:nvPr/>
            </p:nvSpPr>
            <p:spPr bwMode="auto">
              <a:xfrm>
                <a:off x="4380"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03" name="Rectangle 202"/>
            <p:cNvSpPr/>
            <p:nvPr/>
          </p:nvSpPr>
          <p:spPr>
            <a:xfrm>
              <a:off x="4732422" y="3157967"/>
              <a:ext cx="458857" cy="1000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cxnSp>
        <p:nvCxnSpPr>
          <p:cNvPr id="24619" name="AutoShape 17"/>
          <p:cNvCxnSpPr>
            <a:cxnSpLocks noChangeShapeType="1"/>
            <a:stCxn id="203" idx="3"/>
            <a:endCxn id="24595" idx="2"/>
          </p:cNvCxnSpPr>
          <p:nvPr/>
        </p:nvCxnSpPr>
        <p:spPr bwMode="auto">
          <a:xfrm flipV="1">
            <a:off x="6722680" y="5293577"/>
            <a:ext cx="825883" cy="814189"/>
          </a:xfrm>
          <a:prstGeom prst="straightConnector1">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15" name="Rectangle 3"/>
          <p:cNvSpPr>
            <a:spLocks noChangeArrowheads="1"/>
          </p:cNvSpPr>
          <p:nvPr/>
        </p:nvSpPr>
        <p:spPr bwMode="auto">
          <a:xfrm>
            <a:off x="193675" y="3313785"/>
            <a:ext cx="4187825" cy="205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p>
            <a:pPr>
              <a:buSzPct val="100000"/>
              <a:defRPr/>
            </a:pPr>
            <a:r>
              <a:rPr lang="en-US" altLang="en-US" sz="1600" b="1" dirty="0" smtClean="0"/>
              <a:t>Workflows:</a:t>
            </a:r>
            <a:endParaRPr lang="en-US" altLang="en-US" sz="1600" b="1" dirty="0"/>
          </a:p>
          <a:p>
            <a:pPr marL="285750" indent="-285750">
              <a:buSzPct val="100000"/>
              <a:buFont typeface="Arial" panose="020B0604020202020204" pitchFamily="34" charset="0"/>
              <a:buChar char="•"/>
              <a:defRPr/>
            </a:pPr>
            <a:r>
              <a:rPr lang="en-US" altLang="en-US" sz="1600" dirty="0" smtClean="0"/>
              <a:t>Workflows for developing external repos (e.g. MPACT and SCALE/</a:t>
            </a:r>
            <a:r>
              <a:rPr lang="en-US" altLang="en-US" sz="1600" dirty="0" err="1" smtClean="0"/>
              <a:t>Exnihilo</a:t>
            </a:r>
            <a:r>
              <a:rPr lang="en-US" altLang="en-US" sz="1600" dirty="0" smtClean="0"/>
              <a:t>)</a:t>
            </a:r>
          </a:p>
          <a:p>
            <a:pPr marL="285750" indent="-285750">
              <a:buSzPct val="100000"/>
              <a:buFont typeface="Arial" panose="020B0604020202020204" pitchFamily="34" charset="0"/>
              <a:buChar char="•"/>
              <a:defRPr/>
            </a:pPr>
            <a:r>
              <a:rPr lang="en-US" altLang="en-US" sz="1600" dirty="0" smtClean="0"/>
              <a:t>Workflows for developing directly against set of project repos (e.g. VERA repos)</a:t>
            </a:r>
          </a:p>
          <a:p>
            <a:pPr marL="285750" indent="-285750">
              <a:buSzPct val="100000"/>
              <a:buFont typeface="Arial" panose="020B0604020202020204" pitchFamily="34" charset="0"/>
              <a:buChar char="•"/>
              <a:defRPr/>
            </a:pPr>
            <a:r>
              <a:rPr lang="en-US" altLang="en-US" sz="1600" dirty="0" smtClean="0"/>
              <a:t>Workflows for integrating external repos into project repos (i.e. sync processes)</a:t>
            </a:r>
          </a:p>
          <a:p>
            <a:pPr>
              <a:buSzPct val="100000"/>
              <a:defRPr/>
            </a:pPr>
            <a:endParaRPr lang="en-US" altLang="en-US" sz="1600" dirty="0" smtClean="0"/>
          </a:p>
        </p:txBody>
      </p:sp>
      <p:sp>
        <p:nvSpPr>
          <p:cNvPr id="24621" name="Rectangle 4"/>
          <p:cNvSpPr>
            <a:spLocks noChangeArrowheads="1"/>
          </p:cNvSpPr>
          <p:nvPr/>
        </p:nvSpPr>
        <p:spPr bwMode="auto">
          <a:xfrm>
            <a:off x="808038" y="917957"/>
            <a:ext cx="1225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sz="1200"/>
              <a:t>pull</a:t>
            </a:r>
          </a:p>
          <a:p>
            <a:pPr algn="ctr"/>
            <a:r>
              <a:rPr lang="en-US" altLang="en-US" sz="1200"/>
              <a:t>push</a:t>
            </a:r>
          </a:p>
        </p:txBody>
      </p:sp>
      <p:sp>
        <p:nvSpPr>
          <p:cNvPr id="24622" name="Rectangle 4"/>
          <p:cNvSpPr>
            <a:spLocks noChangeArrowheads="1"/>
          </p:cNvSpPr>
          <p:nvPr/>
        </p:nvSpPr>
        <p:spPr bwMode="auto">
          <a:xfrm>
            <a:off x="811213" y="2123230"/>
            <a:ext cx="12255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sz="1200"/>
              <a:t>pull</a:t>
            </a:r>
          </a:p>
          <a:p>
            <a:pPr algn="ctr"/>
            <a:r>
              <a:rPr lang="en-US" altLang="en-US" sz="1200"/>
              <a:t>push</a:t>
            </a:r>
          </a:p>
        </p:txBody>
      </p:sp>
      <p:sp>
        <p:nvSpPr>
          <p:cNvPr id="24623" name="Rectangle 4"/>
          <p:cNvSpPr>
            <a:spLocks noChangeArrowheads="1"/>
          </p:cNvSpPr>
          <p:nvPr/>
        </p:nvSpPr>
        <p:spPr bwMode="auto">
          <a:xfrm>
            <a:off x="3768725" y="725932"/>
            <a:ext cx="12255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sz="1200"/>
              <a:t>pull </a:t>
            </a:r>
          </a:p>
          <a:p>
            <a:pPr algn="ctr"/>
            <a:r>
              <a:rPr lang="en-US" altLang="en-US" sz="1200"/>
              <a:t>and/or</a:t>
            </a:r>
          </a:p>
          <a:p>
            <a:pPr algn="ctr"/>
            <a:r>
              <a:rPr lang="en-US" altLang="en-US" sz="1200"/>
              <a:t>push</a:t>
            </a:r>
          </a:p>
        </p:txBody>
      </p:sp>
      <p:sp>
        <p:nvSpPr>
          <p:cNvPr id="24624" name="Rectangle 4"/>
          <p:cNvSpPr>
            <a:spLocks noChangeArrowheads="1"/>
          </p:cNvSpPr>
          <p:nvPr/>
        </p:nvSpPr>
        <p:spPr bwMode="auto">
          <a:xfrm>
            <a:off x="5378450" y="802540"/>
            <a:ext cx="12255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sz="1200"/>
              <a:t>pull</a:t>
            </a:r>
          </a:p>
          <a:p>
            <a:pPr algn="ctr"/>
            <a:r>
              <a:rPr lang="en-US" altLang="en-US" sz="1200"/>
              <a:t>and/or</a:t>
            </a:r>
          </a:p>
          <a:p>
            <a:pPr algn="ctr"/>
            <a:r>
              <a:rPr lang="en-US" altLang="en-US" sz="1200"/>
              <a:t>push</a:t>
            </a:r>
          </a:p>
        </p:txBody>
      </p:sp>
      <p:sp>
        <p:nvSpPr>
          <p:cNvPr id="24625" name="Rectangle 4"/>
          <p:cNvSpPr>
            <a:spLocks noChangeArrowheads="1"/>
          </p:cNvSpPr>
          <p:nvPr/>
        </p:nvSpPr>
        <p:spPr bwMode="auto">
          <a:xfrm>
            <a:off x="3650280" y="2091597"/>
            <a:ext cx="12255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sz="1200" dirty="0"/>
              <a:t>pull </a:t>
            </a:r>
          </a:p>
          <a:p>
            <a:pPr algn="ctr"/>
            <a:r>
              <a:rPr lang="en-US" altLang="en-US" sz="1200" dirty="0"/>
              <a:t>and/or</a:t>
            </a:r>
          </a:p>
          <a:p>
            <a:pPr algn="ctr"/>
            <a:r>
              <a:rPr lang="en-US" altLang="en-US" sz="1200" dirty="0"/>
              <a:t>push</a:t>
            </a:r>
          </a:p>
        </p:txBody>
      </p:sp>
      <p:sp>
        <p:nvSpPr>
          <p:cNvPr id="24626" name="Rectangle 4"/>
          <p:cNvSpPr>
            <a:spLocks noChangeArrowheads="1"/>
          </p:cNvSpPr>
          <p:nvPr/>
        </p:nvSpPr>
        <p:spPr bwMode="auto">
          <a:xfrm>
            <a:off x="5337175" y="2224940"/>
            <a:ext cx="12255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sz="1200"/>
              <a:t>pull</a:t>
            </a:r>
          </a:p>
          <a:p>
            <a:pPr algn="ctr"/>
            <a:r>
              <a:rPr lang="en-US" altLang="en-US" sz="1200"/>
              <a:t>and/or</a:t>
            </a:r>
          </a:p>
          <a:p>
            <a:pPr algn="ctr"/>
            <a:r>
              <a:rPr lang="en-US" altLang="en-US" sz="1200"/>
              <a:t>push</a:t>
            </a:r>
          </a:p>
        </p:txBody>
      </p:sp>
      <p:sp>
        <p:nvSpPr>
          <p:cNvPr id="24627" name="Rectangle 4"/>
          <p:cNvSpPr>
            <a:spLocks noChangeArrowheads="1"/>
          </p:cNvSpPr>
          <p:nvPr/>
        </p:nvSpPr>
        <p:spPr bwMode="auto">
          <a:xfrm>
            <a:off x="5227638" y="3996590"/>
            <a:ext cx="12255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sz="1200"/>
              <a:t>pull</a:t>
            </a:r>
          </a:p>
          <a:p>
            <a:pPr algn="ctr"/>
            <a:r>
              <a:rPr lang="en-US" altLang="en-US" sz="1200"/>
              <a:t>and/or</a:t>
            </a:r>
          </a:p>
          <a:p>
            <a:pPr algn="ctr"/>
            <a:r>
              <a:rPr lang="en-US" altLang="en-US" sz="1200"/>
              <a:t>push</a:t>
            </a:r>
          </a:p>
        </p:txBody>
      </p:sp>
      <p:sp>
        <p:nvSpPr>
          <p:cNvPr id="24628" name="Rectangle 4"/>
          <p:cNvSpPr>
            <a:spLocks noChangeArrowheads="1"/>
          </p:cNvSpPr>
          <p:nvPr/>
        </p:nvSpPr>
        <p:spPr bwMode="auto">
          <a:xfrm>
            <a:off x="6764495" y="5771705"/>
            <a:ext cx="12255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sz="1200" dirty="0"/>
              <a:t>pull</a:t>
            </a:r>
          </a:p>
        </p:txBody>
      </p:sp>
      <p:sp>
        <p:nvSpPr>
          <p:cNvPr id="2" name="Rectangle 1"/>
          <p:cNvSpPr/>
          <p:nvPr/>
        </p:nvSpPr>
        <p:spPr>
          <a:xfrm>
            <a:off x="7175976" y="395005"/>
            <a:ext cx="825867" cy="369332"/>
          </a:xfrm>
          <a:prstGeom prst="rect">
            <a:avLst/>
          </a:prstGeom>
        </p:spPr>
        <p:txBody>
          <a:bodyPr wrap="none">
            <a:spAutoFit/>
          </a:bodyPr>
          <a:lstStyle/>
          <a:p>
            <a:r>
              <a:rPr lang="en-US" b="1" dirty="0" smtClean="0">
                <a:solidFill>
                  <a:srgbClr val="002060"/>
                </a:solidFill>
              </a:rPr>
              <a:t>VERA</a:t>
            </a:r>
            <a:endParaRPr lang="en-US" dirty="0">
              <a:solidFill>
                <a:srgbClr val="002060"/>
              </a:solidFill>
            </a:endParaRPr>
          </a:p>
        </p:txBody>
      </p:sp>
      <p:sp>
        <p:nvSpPr>
          <p:cNvPr id="3" name="Freeform 2"/>
          <p:cNvSpPr/>
          <p:nvPr/>
        </p:nvSpPr>
        <p:spPr>
          <a:xfrm>
            <a:off x="4743450" y="414338"/>
            <a:ext cx="4129910" cy="5029342"/>
          </a:xfrm>
          <a:custGeom>
            <a:avLst/>
            <a:gdLst>
              <a:gd name="connsiteX0" fmla="*/ 4114800 w 4243388"/>
              <a:gd name="connsiteY0" fmla="*/ 0 h 4872037"/>
              <a:gd name="connsiteX1" fmla="*/ 1471613 w 4243388"/>
              <a:gd name="connsiteY1" fmla="*/ 42862 h 4872037"/>
              <a:gd name="connsiteX2" fmla="*/ 1471613 w 4243388"/>
              <a:gd name="connsiteY2" fmla="*/ 3271837 h 4872037"/>
              <a:gd name="connsiteX3" fmla="*/ 0 w 4243388"/>
              <a:gd name="connsiteY3" fmla="*/ 3271837 h 4872037"/>
              <a:gd name="connsiteX4" fmla="*/ 0 w 4243388"/>
              <a:gd name="connsiteY4" fmla="*/ 4872037 h 4872037"/>
              <a:gd name="connsiteX5" fmla="*/ 4243388 w 4243388"/>
              <a:gd name="connsiteY5" fmla="*/ 4872037 h 4872037"/>
              <a:gd name="connsiteX6" fmla="*/ 4114800 w 4243388"/>
              <a:gd name="connsiteY6" fmla="*/ 0 h 4872037"/>
              <a:gd name="connsiteX0" fmla="*/ 4286250 w 4286250"/>
              <a:gd name="connsiteY0" fmla="*/ 0 h 4985337"/>
              <a:gd name="connsiteX1" fmla="*/ 1471613 w 4286250"/>
              <a:gd name="connsiteY1" fmla="*/ 156162 h 4985337"/>
              <a:gd name="connsiteX2" fmla="*/ 1471613 w 4286250"/>
              <a:gd name="connsiteY2" fmla="*/ 3385137 h 4985337"/>
              <a:gd name="connsiteX3" fmla="*/ 0 w 4286250"/>
              <a:gd name="connsiteY3" fmla="*/ 3385137 h 4985337"/>
              <a:gd name="connsiteX4" fmla="*/ 0 w 4286250"/>
              <a:gd name="connsiteY4" fmla="*/ 4985337 h 4985337"/>
              <a:gd name="connsiteX5" fmla="*/ 4243388 w 4286250"/>
              <a:gd name="connsiteY5" fmla="*/ 4985337 h 4985337"/>
              <a:gd name="connsiteX6" fmla="*/ 4286250 w 4286250"/>
              <a:gd name="connsiteY6" fmla="*/ 0 h 4985337"/>
              <a:gd name="connsiteX0" fmla="*/ 4286250 w 4286250"/>
              <a:gd name="connsiteY0" fmla="*/ 0 h 4985337"/>
              <a:gd name="connsiteX1" fmla="*/ 1485900 w 4286250"/>
              <a:gd name="connsiteY1" fmla="*/ 374 h 4985337"/>
              <a:gd name="connsiteX2" fmla="*/ 1471613 w 4286250"/>
              <a:gd name="connsiteY2" fmla="*/ 3385137 h 4985337"/>
              <a:gd name="connsiteX3" fmla="*/ 0 w 4286250"/>
              <a:gd name="connsiteY3" fmla="*/ 3385137 h 4985337"/>
              <a:gd name="connsiteX4" fmla="*/ 0 w 4286250"/>
              <a:gd name="connsiteY4" fmla="*/ 4985337 h 4985337"/>
              <a:gd name="connsiteX5" fmla="*/ 4243388 w 4286250"/>
              <a:gd name="connsiteY5" fmla="*/ 4985337 h 4985337"/>
              <a:gd name="connsiteX6" fmla="*/ 4286250 w 4286250"/>
              <a:gd name="connsiteY6" fmla="*/ 0 h 4985337"/>
              <a:gd name="connsiteX0" fmla="*/ 4286250 w 4286250"/>
              <a:gd name="connsiteY0" fmla="*/ 0 h 4985337"/>
              <a:gd name="connsiteX1" fmla="*/ 1528763 w 4286250"/>
              <a:gd name="connsiteY1" fmla="*/ 42861 h 4985337"/>
              <a:gd name="connsiteX2" fmla="*/ 1471613 w 4286250"/>
              <a:gd name="connsiteY2" fmla="*/ 3385137 h 4985337"/>
              <a:gd name="connsiteX3" fmla="*/ 0 w 4286250"/>
              <a:gd name="connsiteY3" fmla="*/ 3385137 h 4985337"/>
              <a:gd name="connsiteX4" fmla="*/ 0 w 4286250"/>
              <a:gd name="connsiteY4" fmla="*/ 4985337 h 4985337"/>
              <a:gd name="connsiteX5" fmla="*/ 4243388 w 4286250"/>
              <a:gd name="connsiteY5" fmla="*/ 4985337 h 4985337"/>
              <a:gd name="connsiteX6" fmla="*/ 4286250 w 4286250"/>
              <a:gd name="connsiteY6" fmla="*/ 0 h 4985337"/>
              <a:gd name="connsiteX0" fmla="*/ 4286250 w 4286250"/>
              <a:gd name="connsiteY0" fmla="*/ 0 h 4985337"/>
              <a:gd name="connsiteX1" fmla="*/ 1528763 w 4286250"/>
              <a:gd name="connsiteY1" fmla="*/ 42861 h 4985337"/>
              <a:gd name="connsiteX2" fmla="*/ 1528763 w 4286250"/>
              <a:gd name="connsiteY2" fmla="*/ 3385137 h 4985337"/>
              <a:gd name="connsiteX3" fmla="*/ 0 w 4286250"/>
              <a:gd name="connsiteY3" fmla="*/ 3385137 h 4985337"/>
              <a:gd name="connsiteX4" fmla="*/ 0 w 4286250"/>
              <a:gd name="connsiteY4" fmla="*/ 4985337 h 4985337"/>
              <a:gd name="connsiteX5" fmla="*/ 4243388 w 4286250"/>
              <a:gd name="connsiteY5" fmla="*/ 4985337 h 4985337"/>
              <a:gd name="connsiteX6" fmla="*/ 4286250 w 4286250"/>
              <a:gd name="connsiteY6" fmla="*/ 0 h 4985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6250" h="4985337">
                <a:moveTo>
                  <a:pt x="4286250" y="0"/>
                </a:moveTo>
                <a:lnTo>
                  <a:pt x="1528763" y="42861"/>
                </a:lnTo>
                <a:cubicBezTo>
                  <a:pt x="1524001" y="1171115"/>
                  <a:pt x="1533525" y="2256883"/>
                  <a:pt x="1528763" y="3385137"/>
                </a:cubicBezTo>
                <a:lnTo>
                  <a:pt x="0" y="3385137"/>
                </a:lnTo>
                <a:lnTo>
                  <a:pt x="0" y="4985337"/>
                </a:lnTo>
                <a:lnTo>
                  <a:pt x="4243388" y="4985337"/>
                </a:lnTo>
                <a:lnTo>
                  <a:pt x="4286250" y="0"/>
                </a:lnTo>
                <a:close/>
              </a:path>
            </a:pathLst>
          </a:custGeom>
          <a:noFill/>
          <a:ln>
            <a:solidFill>
              <a:srgbClr val="EE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5814" y="802540"/>
            <a:ext cx="3459681" cy="1289058"/>
          </a:xfrm>
          <a:custGeom>
            <a:avLst/>
            <a:gdLst>
              <a:gd name="connsiteX0" fmla="*/ 4114800 w 4243388"/>
              <a:gd name="connsiteY0" fmla="*/ 0 h 4872037"/>
              <a:gd name="connsiteX1" fmla="*/ 1471613 w 4243388"/>
              <a:gd name="connsiteY1" fmla="*/ 42862 h 4872037"/>
              <a:gd name="connsiteX2" fmla="*/ 1471613 w 4243388"/>
              <a:gd name="connsiteY2" fmla="*/ 3271837 h 4872037"/>
              <a:gd name="connsiteX3" fmla="*/ 0 w 4243388"/>
              <a:gd name="connsiteY3" fmla="*/ 3271837 h 4872037"/>
              <a:gd name="connsiteX4" fmla="*/ 0 w 4243388"/>
              <a:gd name="connsiteY4" fmla="*/ 4872037 h 4872037"/>
              <a:gd name="connsiteX5" fmla="*/ 4243388 w 4243388"/>
              <a:gd name="connsiteY5" fmla="*/ 4872037 h 4872037"/>
              <a:gd name="connsiteX6" fmla="*/ 4114800 w 4243388"/>
              <a:gd name="connsiteY6" fmla="*/ 0 h 4872037"/>
              <a:gd name="connsiteX0" fmla="*/ 4286250 w 4286250"/>
              <a:gd name="connsiteY0" fmla="*/ 0 h 4985337"/>
              <a:gd name="connsiteX1" fmla="*/ 1471613 w 4286250"/>
              <a:gd name="connsiteY1" fmla="*/ 156162 h 4985337"/>
              <a:gd name="connsiteX2" fmla="*/ 1471613 w 4286250"/>
              <a:gd name="connsiteY2" fmla="*/ 3385137 h 4985337"/>
              <a:gd name="connsiteX3" fmla="*/ 0 w 4286250"/>
              <a:gd name="connsiteY3" fmla="*/ 3385137 h 4985337"/>
              <a:gd name="connsiteX4" fmla="*/ 0 w 4286250"/>
              <a:gd name="connsiteY4" fmla="*/ 4985337 h 4985337"/>
              <a:gd name="connsiteX5" fmla="*/ 4243388 w 4286250"/>
              <a:gd name="connsiteY5" fmla="*/ 4985337 h 4985337"/>
              <a:gd name="connsiteX6" fmla="*/ 4286250 w 4286250"/>
              <a:gd name="connsiteY6" fmla="*/ 0 h 4985337"/>
              <a:gd name="connsiteX0" fmla="*/ 4286250 w 4286250"/>
              <a:gd name="connsiteY0" fmla="*/ 0 h 4985337"/>
              <a:gd name="connsiteX1" fmla="*/ 1485900 w 4286250"/>
              <a:gd name="connsiteY1" fmla="*/ 374 h 4985337"/>
              <a:gd name="connsiteX2" fmla="*/ 1471613 w 4286250"/>
              <a:gd name="connsiteY2" fmla="*/ 3385137 h 4985337"/>
              <a:gd name="connsiteX3" fmla="*/ 0 w 4286250"/>
              <a:gd name="connsiteY3" fmla="*/ 3385137 h 4985337"/>
              <a:gd name="connsiteX4" fmla="*/ 0 w 4286250"/>
              <a:gd name="connsiteY4" fmla="*/ 4985337 h 4985337"/>
              <a:gd name="connsiteX5" fmla="*/ 4243388 w 4286250"/>
              <a:gd name="connsiteY5" fmla="*/ 4985337 h 4985337"/>
              <a:gd name="connsiteX6" fmla="*/ 4286250 w 4286250"/>
              <a:gd name="connsiteY6" fmla="*/ 0 h 4985337"/>
              <a:gd name="connsiteX0" fmla="*/ 4286250 w 4286250"/>
              <a:gd name="connsiteY0" fmla="*/ 0 h 4985337"/>
              <a:gd name="connsiteX1" fmla="*/ 1485900 w 4286250"/>
              <a:gd name="connsiteY1" fmla="*/ 374 h 4985337"/>
              <a:gd name="connsiteX2" fmla="*/ 0 w 4286250"/>
              <a:gd name="connsiteY2" fmla="*/ 3385137 h 4985337"/>
              <a:gd name="connsiteX3" fmla="*/ 0 w 4286250"/>
              <a:gd name="connsiteY3" fmla="*/ 4985337 h 4985337"/>
              <a:gd name="connsiteX4" fmla="*/ 4243388 w 4286250"/>
              <a:gd name="connsiteY4" fmla="*/ 4985337 h 4985337"/>
              <a:gd name="connsiteX5" fmla="*/ 4286250 w 4286250"/>
              <a:gd name="connsiteY5" fmla="*/ 0 h 4985337"/>
              <a:gd name="connsiteX0" fmla="*/ 4286250 w 4286250"/>
              <a:gd name="connsiteY0" fmla="*/ 0 h 4985337"/>
              <a:gd name="connsiteX1" fmla="*/ 0 w 4286250"/>
              <a:gd name="connsiteY1" fmla="*/ 3385137 h 4985337"/>
              <a:gd name="connsiteX2" fmla="*/ 0 w 4286250"/>
              <a:gd name="connsiteY2" fmla="*/ 4985337 h 4985337"/>
              <a:gd name="connsiteX3" fmla="*/ 4243388 w 4286250"/>
              <a:gd name="connsiteY3" fmla="*/ 4985337 h 4985337"/>
              <a:gd name="connsiteX4" fmla="*/ 4286250 w 4286250"/>
              <a:gd name="connsiteY4" fmla="*/ 0 h 4985337"/>
              <a:gd name="connsiteX0" fmla="*/ 4286250 w 4286250"/>
              <a:gd name="connsiteY0" fmla="*/ 0 h 1614665"/>
              <a:gd name="connsiteX1" fmla="*/ 0 w 4286250"/>
              <a:gd name="connsiteY1" fmla="*/ 14465 h 1614665"/>
              <a:gd name="connsiteX2" fmla="*/ 0 w 4286250"/>
              <a:gd name="connsiteY2" fmla="*/ 1614665 h 1614665"/>
              <a:gd name="connsiteX3" fmla="*/ 4243388 w 4286250"/>
              <a:gd name="connsiteY3" fmla="*/ 1614665 h 1614665"/>
              <a:gd name="connsiteX4" fmla="*/ 4286250 w 4286250"/>
              <a:gd name="connsiteY4" fmla="*/ 0 h 1614665"/>
              <a:gd name="connsiteX0" fmla="*/ 4286250 w 4366942"/>
              <a:gd name="connsiteY0" fmla="*/ 0 h 1614665"/>
              <a:gd name="connsiteX1" fmla="*/ 4328637 w 4366942"/>
              <a:gd name="connsiteY1" fmla="*/ 34741 h 1614665"/>
              <a:gd name="connsiteX2" fmla="*/ 0 w 4366942"/>
              <a:gd name="connsiteY2" fmla="*/ 14465 h 1614665"/>
              <a:gd name="connsiteX3" fmla="*/ 0 w 4366942"/>
              <a:gd name="connsiteY3" fmla="*/ 1614665 h 1614665"/>
              <a:gd name="connsiteX4" fmla="*/ 4243388 w 4366942"/>
              <a:gd name="connsiteY4" fmla="*/ 1614665 h 1614665"/>
              <a:gd name="connsiteX5" fmla="*/ 4286250 w 4366942"/>
              <a:gd name="connsiteY5" fmla="*/ 0 h 1614665"/>
              <a:gd name="connsiteX0" fmla="*/ 4414838 w 4414838"/>
              <a:gd name="connsiteY0" fmla="*/ 84672 h 1600200"/>
              <a:gd name="connsiteX1" fmla="*/ 4328637 w 4414838"/>
              <a:gd name="connsiteY1" fmla="*/ 20276 h 1600200"/>
              <a:gd name="connsiteX2" fmla="*/ 0 w 4414838"/>
              <a:gd name="connsiteY2" fmla="*/ 0 h 1600200"/>
              <a:gd name="connsiteX3" fmla="*/ 0 w 4414838"/>
              <a:gd name="connsiteY3" fmla="*/ 1600200 h 1600200"/>
              <a:gd name="connsiteX4" fmla="*/ 4243388 w 4414838"/>
              <a:gd name="connsiteY4" fmla="*/ 1600200 h 1600200"/>
              <a:gd name="connsiteX5" fmla="*/ 4414838 w 4414838"/>
              <a:gd name="connsiteY5" fmla="*/ 84672 h 1600200"/>
              <a:gd name="connsiteX0" fmla="*/ 4243388 w 4328637"/>
              <a:gd name="connsiteY0" fmla="*/ 1600200 h 1600200"/>
              <a:gd name="connsiteX1" fmla="*/ 4328637 w 4328637"/>
              <a:gd name="connsiteY1" fmla="*/ 20276 h 1600200"/>
              <a:gd name="connsiteX2" fmla="*/ 0 w 4328637"/>
              <a:gd name="connsiteY2" fmla="*/ 0 h 1600200"/>
              <a:gd name="connsiteX3" fmla="*/ 0 w 4328637"/>
              <a:gd name="connsiteY3" fmla="*/ 1600200 h 1600200"/>
              <a:gd name="connsiteX4" fmla="*/ 4243388 w 4328637"/>
              <a:gd name="connsiteY4" fmla="*/ 1600200 h 1600200"/>
              <a:gd name="connsiteX0" fmla="*/ 4243388 w 4285775"/>
              <a:gd name="connsiteY0" fmla="*/ 1600200 h 1600200"/>
              <a:gd name="connsiteX1" fmla="*/ 4285775 w 4285775"/>
              <a:gd name="connsiteY1" fmla="*/ 48601 h 1600200"/>
              <a:gd name="connsiteX2" fmla="*/ 0 w 4285775"/>
              <a:gd name="connsiteY2" fmla="*/ 0 h 1600200"/>
              <a:gd name="connsiteX3" fmla="*/ 0 w 4285775"/>
              <a:gd name="connsiteY3" fmla="*/ 1600200 h 1600200"/>
              <a:gd name="connsiteX4" fmla="*/ 4243388 w 4285775"/>
              <a:gd name="connsiteY4" fmla="*/ 1600200 h 1600200"/>
              <a:gd name="connsiteX0" fmla="*/ 4243388 w 4243388"/>
              <a:gd name="connsiteY0" fmla="*/ 1636574 h 1636574"/>
              <a:gd name="connsiteX1" fmla="*/ 4242913 w 4243388"/>
              <a:gd name="connsiteY1" fmla="*/ 0 h 1636574"/>
              <a:gd name="connsiteX2" fmla="*/ 0 w 4243388"/>
              <a:gd name="connsiteY2" fmla="*/ 36374 h 1636574"/>
              <a:gd name="connsiteX3" fmla="*/ 0 w 4243388"/>
              <a:gd name="connsiteY3" fmla="*/ 1636574 h 1636574"/>
              <a:gd name="connsiteX4" fmla="*/ 4243388 w 4243388"/>
              <a:gd name="connsiteY4" fmla="*/ 1636574 h 1636574"/>
              <a:gd name="connsiteX0" fmla="*/ 4243388 w 4243388"/>
              <a:gd name="connsiteY0" fmla="*/ 1636574 h 1636574"/>
              <a:gd name="connsiteX1" fmla="*/ 4242913 w 4243388"/>
              <a:gd name="connsiteY1" fmla="*/ 0 h 1636574"/>
              <a:gd name="connsiteX2" fmla="*/ 4027218 w 4243388"/>
              <a:gd name="connsiteY2" fmla="*/ 18180 h 1636574"/>
              <a:gd name="connsiteX3" fmla="*/ 0 w 4243388"/>
              <a:gd name="connsiteY3" fmla="*/ 36374 h 1636574"/>
              <a:gd name="connsiteX4" fmla="*/ 0 w 4243388"/>
              <a:gd name="connsiteY4" fmla="*/ 1636574 h 1636574"/>
              <a:gd name="connsiteX5" fmla="*/ 4243388 w 4243388"/>
              <a:gd name="connsiteY5" fmla="*/ 1636574 h 1636574"/>
              <a:gd name="connsiteX0" fmla="*/ 4243388 w 4243388"/>
              <a:gd name="connsiteY0" fmla="*/ 1821456 h 1821456"/>
              <a:gd name="connsiteX1" fmla="*/ 4242913 w 4243388"/>
              <a:gd name="connsiteY1" fmla="*/ 184882 h 1821456"/>
              <a:gd name="connsiteX2" fmla="*/ 0 w 4243388"/>
              <a:gd name="connsiteY2" fmla="*/ 221256 h 1821456"/>
              <a:gd name="connsiteX3" fmla="*/ 0 w 4243388"/>
              <a:gd name="connsiteY3" fmla="*/ 1821456 h 1821456"/>
              <a:gd name="connsiteX4" fmla="*/ 4243388 w 4243388"/>
              <a:gd name="connsiteY4" fmla="*/ 1821456 h 1821456"/>
              <a:gd name="connsiteX0" fmla="*/ 4243388 w 4243388"/>
              <a:gd name="connsiteY0" fmla="*/ 1636574 h 1636574"/>
              <a:gd name="connsiteX1" fmla="*/ 4242913 w 4243388"/>
              <a:gd name="connsiteY1" fmla="*/ 0 h 1636574"/>
              <a:gd name="connsiteX2" fmla="*/ 0 w 4243388"/>
              <a:gd name="connsiteY2" fmla="*/ 36374 h 1636574"/>
              <a:gd name="connsiteX3" fmla="*/ 0 w 4243388"/>
              <a:gd name="connsiteY3" fmla="*/ 1636574 h 1636574"/>
              <a:gd name="connsiteX4" fmla="*/ 4243388 w 4243388"/>
              <a:gd name="connsiteY4" fmla="*/ 1636574 h 1636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3388" h="1636574">
                <a:moveTo>
                  <a:pt x="4243388" y="1636574"/>
                </a:moveTo>
                <a:cubicBezTo>
                  <a:pt x="4243230" y="1091049"/>
                  <a:pt x="4243071" y="545525"/>
                  <a:pt x="4242913" y="0"/>
                </a:cubicBezTo>
                <a:lnTo>
                  <a:pt x="0" y="36374"/>
                </a:lnTo>
                <a:lnTo>
                  <a:pt x="0" y="1636574"/>
                </a:lnTo>
                <a:lnTo>
                  <a:pt x="4243388" y="1636574"/>
                </a:lnTo>
                <a:close/>
              </a:path>
            </a:pathLst>
          </a:custGeom>
          <a:noFill/>
          <a:ln>
            <a:solidFill>
              <a:srgbClr val="EE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6151135"/>
      </p:ext>
    </p:extLst>
  </p:cSld>
  <p:clrMapOvr>
    <a:masterClrMapping/>
  </p:clrMapOvr>
  <mc:AlternateContent xmlns:mc="http://schemas.openxmlformats.org/markup-compatibility/2006" xmlns:p14="http://schemas.microsoft.com/office/powerpoint/2010/main">
    <mc:Choice Requires="p14">
      <p:transition spd="med" p14:dur="700" advTm="75766">
        <p:fade/>
      </p:transition>
    </mc:Choice>
    <mc:Fallback xmlns="">
      <p:transition spd="med" advTm="7576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15">
                                            <p:txEl>
                                              <p:pRg st="1" end="1"/>
                                            </p:txEl>
                                          </p:spTgt>
                                        </p:tgtEl>
                                        <p:attrNameLst>
                                          <p:attrName>style.color</p:attrName>
                                        </p:attrNameLst>
                                      </p:cBhvr>
                                      <p:to>
                                        <a:srgbClr val="FF0000"/>
                                      </p:to>
                                    </p:animClr>
                                  </p:childTnLst>
                                </p:cTn>
                              </p:par>
                              <p:par>
                                <p:cTn id="7" presetID="3" presetClass="emph" presetSubtype="2" fill="hold" nodeType="withEffect">
                                  <p:stCondLst>
                                    <p:cond delay="0"/>
                                  </p:stCondLst>
                                  <p:childTnLst>
                                    <p:animClr clrSpc="rgb" dir="cw">
                                      <p:cBhvr override="childStyle">
                                        <p:cTn id="8" dur="500" fill="hold"/>
                                        <p:tgtEl>
                                          <p:spTgt spid="215">
                                            <p:txEl>
                                              <p:pRg st="2" end="2"/>
                                            </p:txEl>
                                          </p:spTgt>
                                        </p:tgtEl>
                                        <p:attrNameLst>
                                          <p:attrName>style.color</p:attrName>
                                        </p:attrNameLst>
                                      </p:cBhvr>
                                      <p:to>
                                        <a:srgbClr val="FF0000"/>
                                      </p:to>
                                    </p:animClr>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96"/>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727996" cy="458587"/>
          </a:xfrm>
        </p:spPr>
        <p:txBody>
          <a:bodyPr/>
          <a:lstStyle/>
          <a:p>
            <a:r>
              <a:rPr lang="en-US" sz="2800" dirty="0" smtClean="0"/>
              <a:t>Background on Git Workflows</a:t>
            </a:r>
            <a:endParaRPr lang="en-US" sz="2800" dirty="0"/>
          </a:p>
        </p:txBody>
      </p:sp>
      <p:sp>
        <p:nvSpPr>
          <p:cNvPr id="5" name="Rectangle 1030"/>
          <p:cNvSpPr txBox="1">
            <a:spLocks noChangeArrowheads="1"/>
          </p:cNvSpPr>
          <p:nvPr/>
        </p:nvSpPr>
        <p:spPr>
          <a:xfrm>
            <a:off x="228600" y="693636"/>
            <a:ext cx="8721725" cy="4878259"/>
          </a:xfrm>
          <a:prstGeom prst="rect">
            <a:avLst/>
          </a:prstGeom>
          <a:solidFill>
            <a:schemeClr val="bg1"/>
          </a:solidFill>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300"/>
              </a:spcBef>
              <a:spcAft>
                <a:spcPts val="0"/>
              </a:spcAft>
              <a:defRPr/>
            </a:pPr>
            <a:r>
              <a:rPr lang="en-US" sz="2000" b="0" dirty="0" smtClean="0"/>
              <a:t>2005: Git development begins (Linus Torvalds, for Linux Kernel)</a:t>
            </a:r>
          </a:p>
          <a:p>
            <a:pPr fontAlgn="auto">
              <a:lnSpc>
                <a:spcPct val="100000"/>
              </a:lnSpc>
              <a:spcBef>
                <a:spcPts val="300"/>
              </a:spcBef>
              <a:spcAft>
                <a:spcPts val="0"/>
              </a:spcAft>
              <a:defRPr/>
            </a:pPr>
            <a:r>
              <a:rPr lang="en-US" sz="2000" b="0" dirty="0" smtClean="0"/>
              <a:t>2010: </a:t>
            </a:r>
            <a:r>
              <a:rPr lang="en-US" sz="2000" dirty="0" smtClean="0"/>
              <a:t>“</a:t>
            </a:r>
            <a:r>
              <a:rPr lang="en-US" sz="2000" dirty="0" err="1" smtClean="0"/>
              <a:t>Gitflow</a:t>
            </a:r>
            <a:r>
              <a:rPr lang="en-US" sz="2000" dirty="0" smtClean="0"/>
              <a:t>”</a:t>
            </a:r>
            <a:r>
              <a:rPr lang="en-US" sz="2000" b="0" dirty="0" smtClean="0"/>
              <a:t> </a:t>
            </a:r>
            <a:r>
              <a:rPr lang="en-US" sz="2000" b="0" dirty="0"/>
              <a:t>is presented (Vincent </a:t>
            </a:r>
            <a:r>
              <a:rPr lang="en-US" sz="2000" b="0" dirty="0" err="1" smtClean="0"/>
              <a:t>Driessen</a:t>
            </a:r>
            <a:r>
              <a:rPr lang="en-US" sz="2000" b="0" dirty="0" smtClean="0"/>
              <a:t>)</a:t>
            </a:r>
          </a:p>
          <a:p>
            <a:pPr lvl="1" fontAlgn="auto">
              <a:lnSpc>
                <a:spcPct val="100000"/>
              </a:lnSpc>
              <a:spcBef>
                <a:spcPts val="300"/>
              </a:spcBef>
              <a:spcAft>
                <a:spcPts val="0"/>
              </a:spcAft>
              <a:defRPr/>
            </a:pPr>
            <a:r>
              <a:rPr lang="en-US" sz="1800" b="0" dirty="0" smtClean="0"/>
              <a:t>Uses ‘develop’ and ‘master’ branches with short-lived “feature”, “release” and “hotfix” branches</a:t>
            </a:r>
          </a:p>
          <a:p>
            <a:pPr lvl="1" fontAlgn="auto">
              <a:lnSpc>
                <a:spcPct val="100000"/>
              </a:lnSpc>
              <a:spcBef>
                <a:spcPts val="300"/>
              </a:spcBef>
              <a:spcAft>
                <a:spcPts val="0"/>
              </a:spcAft>
              <a:defRPr/>
            </a:pPr>
            <a:r>
              <a:rPr lang="en-US" sz="1800" b="0" dirty="0" smtClean="0"/>
              <a:t>Most well known and popular </a:t>
            </a:r>
            <a:r>
              <a:rPr lang="en-US" sz="1800" b="0" dirty="0" err="1" smtClean="0"/>
              <a:t>git</a:t>
            </a:r>
            <a:r>
              <a:rPr lang="en-US" sz="1800" b="0" dirty="0" smtClean="0"/>
              <a:t> workflow (by far)</a:t>
            </a:r>
          </a:p>
          <a:p>
            <a:pPr lvl="1" fontAlgn="auto">
              <a:lnSpc>
                <a:spcPct val="100000"/>
              </a:lnSpc>
              <a:spcBef>
                <a:spcPts val="300"/>
              </a:spcBef>
              <a:spcAft>
                <a:spcPts val="0"/>
              </a:spcAft>
              <a:defRPr/>
            </a:pPr>
            <a:r>
              <a:rPr lang="en-US" sz="1800" b="0" dirty="0" smtClean="0"/>
              <a:t>Every workflow since compares itself to </a:t>
            </a:r>
            <a:r>
              <a:rPr lang="en-US" sz="1800" b="0" dirty="0" err="1" smtClean="0"/>
              <a:t>gitlfow</a:t>
            </a:r>
            <a:r>
              <a:rPr lang="en-US" sz="1800" b="0" dirty="0" smtClean="0"/>
              <a:t> (and criticizes </a:t>
            </a:r>
            <a:r>
              <a:rPr lang="en-US" sz="1800" b="0" dirty="0" err="1" smtClean="0"/>
              <a:t>gitflow</a:t>
            </a:r>
            <a:r>
              <a:rPr lang="en-US" sz="1800" b="0" dirty="0" smtClean="0"/>
              <a:t> in the process)</a:t>
            </a:r>
          </a:p>
          <a:p>
            <a:pPr fontAlgn="auto">
              <a:lnSpc>
                <a:spcPct val="100000"/>
              </a:lnSpc>
              <a:spcBef>
                <a:spcPts val="300"/>
              </a:spcBef>
              <a:spcAft>
                <a:spcPts val="0"/>
              </a:spcAft>
              <a:defRPr/>
            </a:pPr>
            <a:r>
              <a:rPr lang="en-US" sz="2000" b="0" dirty="0" smtClean="0"/>
              <a:t>After </a:t>
            </a:r>
            <a:r>
              <a:rPr lang="en-US" sz="2000" b="0" dirty="0" err="1" smtClean="0"/>
              <a:t>Gitflow</a:t>
            </a:r>
            <a:r>
              <a:rPr lang="en-US" sz="2000" b="0" dirty="0" smtClean="0"/>
              <a:t>:</a:t>
            </a:r>
          </a:p>
          <a:p>
            <a:pPr lvl="1" fontAlgn="auto">
              <a:lnSpc>
                <a:spcPct val="100000"/>
              </a:lnSpc>
              <a:spcBef>
                <a:spcPts val="300"/>
              </a:spcBef>
              <a:spcAft>
                <a:spcPts val="0"/>
              </a:spcAft>
              <a:defRPr/>
            </a:pPr>
            <a:r>
              <a:rPr lang="en-US" sz="1800" dirty="0" smtClean="0"/>
              <a:t>“Github Flow”</a:t>
            </a:r>
            <a:r>
              <a:rPr lang="en-US" sz="1800" b="0" dirty="0" smtClean="0"/>
              <a:t>: Advocated by Github</a:t>
            </a:r>
          </a:p>
          <a:p>
            <a:pPr lvl="2" fontAlgn="auto">
              <a:lnSpc>
                <a:spcPct val="100000"/>
              </a:lnSpc>
              <a:spcBef>
                <a:spcPts val="300"/>
              </a:spcBef>
              <a:spcAft>
                <a:spcPts val="0"/>
              </a:spcAft>
              <a:defRPr/>
            </a:pPr>
            <a:r>
              <a:rPr lang="en-US" sz="1800" b="0" dirty="0" smtClean="0"/>
              <a:t>Simple feature branches with pull requests</a:t>
            </a:r>
          </a:p>
          <a:p>
            <a:pPr lvl="1" fontAlgn="auto">
              <a:lnSpc>
                <a:spcPct val="100000"/>
              </a:lnSpc>
              <a:spcBef>
                <a:spcPts val="300"/>
              </a:spcBef>
              <a:spcAft>
                <a:spcPts val="0"/>
              </a:spcAft>
              <a:defRPr/>
            </a:pPr>
            <a:r>
              <a:rPr lang="en-US" sz="1800" dirty="0" smtClean="0"/>
              <a:t>“Simple </a:t>
            </a:r>
            <a:r>
              <a:rPr lang="en-US" sz="1800" dirty="0" err="1" smtClean="0"/>
              <a:t>Git</a:t>
            </a:r>
            <a:r>
              <a:rPr lang="en-US" sz="1800" dirty="0" smtClean="0"/>
              <a:t> Workflow is Simple”</a:t>
            </a:r>
            <a:r>
              <a:rPr lang="en-US" sz="1800" b="0" dirty="0" smtClean="0"/>
              <a:t>:  Advocated by </a:t>
            </a:r>
            <a:r>
              <a:rPr lang="en-US" sz="1800" b="0" dirty="0" err="1" smtClean="0"/>
              <a:t>Atlassian</a:t>
            </a:r>
            <a:endParaRPr lang="en-US" sz="1800" b="0" dirty="0" smtClean="0"/>
          </a:p>
          <a:p>
            <a:pPr lvl="2" fontAlgn="auto">
              <a:lnSpc>
                <a:spcPct val="100000"/>
              </a:lnSpc>
              <a:spcBef>
                <a:spcPts val="300"/>
              </a:spcBef>
              <a:spcAft>
                <a:spcPts val="0"/>
              </a:spcAft>
              <a:defRPr/>
            </a:pPr>
            <a:r>
              <a:rPr lang="en-US" sz="1800" b="0" dirty="0" smtClean="0"/>
              <a:t>Simple feature branches</a:t>
            </a:r>
            <a:r>
              <a:rPr lang="en-US" sz="1800" b="0" dirty="0"/>
              <a:t> </a:t>
            </a:r>
            <a:r>
              <a:rPr lang="en-US" sz="1800" b="0" dirty="0" smtClean="0"/>
              <a:t>with rebasing on top of ‘master’ and --no-</a:t>
            </a:r>
            <a:r>
              <a:rPr lang="en-US" sz="1800" b="0" dirty="0" err="1" smtClean="0"/>
              <a:t>ff</a:t>
            </a:r>
            <a:r>
              <a:rPr lang="en-US" sz="1800" b="0" dirty="0" smtClean="0"/>
              <a:t> merges to ‘master’</a:t>
            </a:r>
          </a:p>
          <a:p>
            <a:pPr lvl="1" fontAlgn="auto">
              <a:lnSpc>
                <a:spcPct val="100000"/>
              </a:lnSpc>
              <a:spcBef>
                <a:spcPts val="300"/>
              </a:spcBef>
              <a:spcAft>
                <a:spcPts val="0"/>
              </a:spcAft>
              <a:defRPr/>
            </a:pPr>
            <a:r>
              <a:rPr lang="en-US" sz="1800" dirty="0" smtClean="0"/>
              <a:t>“</a:t>
            </a:r>
            <a:r>
              <a:rPr lang="en-US" sz="1800" dirty="0" err="1" smtClean="0"/>
              <a:t>Gitlab</a:t>
            </a:r>
            <a:r>
              <a:rPr lang="en-US" sz="1800" dirty="0" smtClean="0"/>
              <a:t> Flow”</a:t>
            </a:r>
            <a:r>
              <a:rPr lang="en-US" sz="1800" b="0" dirty="0" smtClean="0"/>
              <a:t>: Advocated by </a:t>
            </a:r>
            <a:r>
              <a:rPr lang="en-US" sz="1800" b="0" dirty="0" err="1" smtClean="0"/>
              <a:t>Gitlab</a:t>
            </a:r>
            <a:r>
              <a:rPr lang="en-US" sz="1800" b="0" dirty="0" smtClean="0"/>
              <a:t> team</a:t>
            </a:r>
          </a:p>
          <a:p>
            <a:pPr lvl="1" fontAlgn="auto">
              <a:lnSpc>
                <a:spcPct val="100000"/>
              </a:lnSpc>
              <a:spcBef>
                <a:spcPts val="300"/>
              </a:spcBef>
              <a:spcAft>
                <a:spcPts val="0"/>
              </a:spcAft>
              <a:defRPr/>
            </a:pPr>
            <a:r>
              <a:rPr lang="en-US" sz="1800" dirty="0" smtClean="0"/>
              <a:t>“</a:t>
            </a:r>
            <a:r>
              <a:rPr lang="en-US" sz="1800" dirty="0" err="1" smtClean="0"/>
              <a:t>Git.git</a:t>
            </a:r>
            <a:r>
              <a:rPr lang="en-US" sz="1800" dirty="0" smtClean="0"/>
              <a:t> </a:t>
            </a:r>
            <a:r>
              <a:rPr lang="en-US" sz="1800" dirty="0" err="1" smtClean="0"/>
              <a:t>Worklow</a:t>
            </a:r>
            <a:r>
              <a:rPr lang="en-US" sz="1800" dirty="0" smtClean="0"/>
              <a:t>”</a:t>
            </a:r>
            <a:r>
              <a:rPr lang="en-US" sz="1800" b="0" dirty="0" smtClean="0"/>
              <a:t> (i.e. “</a:t>
            </a:r>
            <a:r>
              <a:rPr lang="en-US" sz="1800" b="0" dirty="0" err="1" smtClean="0"/>
              <a:t>gitworkflows</a:t>
            </a:r>
            <a:r>
              <a:rPr lang="en-US" sz="1800" b="0" dirty="0" smtClean="0"/>
              <a:t>(7))”: Official </a:t>
            </a:r>
            <a:r>
              <a:rPr lang="en-US" sz="1800" b="0" dirty="0" err="1" smtClean="0"/>
              <a:t>git</a:t>
            </a:r>
            <a:r>
              <a:rPr lang="en-US" sz="1800" b="0" dirty="0" smtClean="0"/>
              <a:t> man page “</a:t>
            </a:r>
            <a:r>
              <a:rPr lang="en-US" sz="1800" b="0" dirty="0" err="1" smtClean="0"/>
              <a:t>gitworkflows</a:t>
            </a:r>
            <a:r>
              <a:rPr lang="en-US" sz="1800" b="0" dirty="0" smtClean="0"/>
              <a:t>(7)”</a:t>
            </a:r>
          </a:p>
          <a:p>
            <a:pPr lvl="2" fontAlgn="auto">
              <a:lnSpc>
                <a:spcPct val="100000"/>
              </a:lnSpc>
              <a:spcBef>
                <a:spcPts val="300"/>
              </a:spcBef>
              <a:spcAft>
                <a:spcPts val="0"/>
              </a:spcAft>
              <a:defRPr/>
            </a:pPr>
            <a:r>
              <a:rPr lang="en-US" sz="1800" b="0" dirty="0" smtClean="0"/>
              <a:t>All feature branches with ‘next’ and ‘</a:t>
            </a:r>
            <a:r>
              <a:rPr lang="en-US" sz="1800" b="0" dirty="0" err="1" smtClean="0"/>
              <a:t>pu</a:t>
            </a:r>
            <a:r>
              <a:rPr lang="en-US" sz="1800" b="0" dirty="0" smtClean="0"/>
              <a:t>’ temp testing branches, graduate to ‘master’.</a:t>
            </a:r>
          </a:p>
          <a:p>
            <a:pPr lvl="2" fontAlgn="auto">
              <a:lnSpc>
                <a:spcPct val="100000"/>
              </a:lnSpc>
              <a:spcBef>
                <a:spcPts val="300"/>
              </a:spcBef>
              <a:spcAft>
                <a:spcPts val="0"/>
              </a:spcAft>
              <a:defRPr/>
            </a:pPr>
            <a:r>
              <a:rPr lang="en-US" sz="1800" b="0" dirty="0" smtClean="0"/>
              <a:t>Used by the developers for </a:t>
            </a:r>
            <a:r>
              <a:rPr lang="en-US" sz="1800" b="0" dirty="0" err="1" smtClean="0"/>
              <a:t>git</a:t>
            </a:r>
            <a:r>
              <a:rPr lang="en-US" sz="1800" b="0" dirty="0" smtClean="0"/>
              <a:t> itself (i.e. </a:t>
            </a:r>
            <a:r>
              <a:rPr lang="en-US" sz="1800" b="0" dirty="0" err="1" smtClean="0"/>
              <a:t>git.git</a:t>
            </a:r>
            <a:r>
              <a:rPr lang="en-US" sz="1800" b="0" dirty="0" smtClean="0"/>
              <a:t>)</a:t>
            </a:r>
          </a:p>
          <a:p>
            <a:pPr lvl="2" fontAlgn="auto">
              <a:lnSpc>
                <a:spcPct val="100000"/>
              </a:lnSpc>
              <a:spcBef>
                <a:spcPts val="300"/>
              </a:spcBef>
              <a:spcAft>
                <a:spcPts val="0"/>
              </a:spcAft>
              <a:defRPr/>
            </a:pPr>
            <a:r>
              <a:rPr lang="en-US" sz="1800" b="0" dirty="0" smtClean="0"/>
              <a:t>Used by Linux Kernel developers</a:t>
            </a:r>
          </a:p>
        </p:txBody>
      </p:sp>
    </p:spTree>
    <p:extLst>
      <p:ext uri="{BB962C8B-B14F-4D97-AF65-F5344CB8AC3E}">
        <p14:creationId xmlns:p14="http://schemas.microsoft.com/office/powerpoint/2010/main" val="3916017148"/>
      </p:ext>
    </p:extLst>
  </p:cSld>
  <p:clrMapOvr>
    <a:masterClrMapping/>
  </p:clrMapOvr>
  <mc:AlternateContent xmlns:mc="http://schemas.openxmlformats.org/markup-compatibility/2006" xmlns:p14="http://schemas.microsoft.com/office/powerpoint/2010/main">
    <mc:Choice Requires="p14">
      <p:transition spd="med" p14:dur="700" advTm="467">
        <p:fade/>
      </p:transition>
    </mc:Choice>
    <mc:Fallback xmlns="">
      <p:transition spd="med" advTm="467">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95467"/>
            <a:ext cx="8651796" cy="1138773"/>
          </a:xfrm>
        </p:spPr>
        <p:txBody>
          <a:bodyPr/>
          <a:lstStyle/>
          <a:p>
            <a:pPr algn="ctr"/>
            <a:r>
              <a:rPr lang="en-US" sz="4000" dirty="0" smtClean="0"/>
              <a:t>Overview of Existing Defined Workflows</a:t>
            </a:r>
            <a:endParaRPr lang="en-US" sz="4000" dirty="0"/>
          </a:p>
        </p:txBody>
      </p:sp>
    </p:spTree>
    <p:extLst>
      <p:ext uri="{BB962C8B-B14F-4D97-AF65-F5344CB8AC3E}">
        <p14:creationId xmlns:p14="http://schemas.microsoft.com/office/powerpoint/2010/main" val="821454883"/>
      </p:ext>
    </p:extLst>
  </p:cSld>
  <p:clrMapOvr>
    <a:masterClrMapping/>
  </p:clrMapOvr>
  <mc:AlternateContent xmlns:mc="http://schemas.openxmlformats.org/markup-compatibility/2006" xmlns:p14="http://schemas.microsoft.com/office/powerpoint/2010/main">
    <mc:Choice Requires="p14">
      <p:transition spd="med" p14:dur="700" advTm="3330">
        <p:fade/>
      </p:transition>
    </mc:Choice>
    <mc:Fallback xmlns="">
      <p:transition spd="med" advTm="333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727996" cy="461665"/>
          </a:xfrm>
        </p:spPr>
        <p:txBody>
          <a:bodyPr/>
          <a:lstStyle/>
          <a:p>
            <a:r>
              <a:rPr lang="en-US" sz="2800" dirty="0" smtClean="0"/>
              <a:t>Github Flow</a:t>
            </a:r>
            <a:endParaRPr lang="en-US" sz="2800" dirty="0"/>
          </a:p>
        </p:txBody>
      </p:sp>
      <p:pic>
        <p:nvPicPr>
          <p:cNvPr id="1026" name="Picture 2" descr="https://lh5.googleusercontent.com/YjrBf2zF6S9h-DIrsHN95WJ9CnpJM89FsBpOfcPwcS2dBoTMD9aiIYZVt5q9pK0EYUkKdVCrkLfF8_PLQ7sUa8g1CsXoF0T6rT11vSe0iRcyUfLxl9w_Hpov4hnm2pw2OfLqW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0"/>
            <a:ext cx="9144000" cy="30384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030"/>
          <p:cNvSpPr txBox="1">
            <a:spLocks noChangeArrowheads="1"/>
          </p:cNvSpPr>
          <p:nvPr/>
        </p:nvSpPr>
        <p:spPr>
          <a:xfrm>
            <a:off x="211137" y="4191997"/>
            <a:ext cx="8721725" cy="1885131"/>
          </a:xfrm>
          <a:prstGeom prst="rect">
            <a:avLst/>
          </a:prstGeom>
          <a:solidFill>
            <a:schemeClr val="bg1"/>
          </a:solidFill>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300"/>
              </a:spcBef>
              <a:spcAft>
                <a:spcPts val="0"/>
              </a:spcAft>
              <a:defRPr/>
            </a:pPr>
            <a:r>
              <a:rPr lang="en-US" sz="1800" dirty="0" smtClean="0"/>
              <a:t>Permanent branches</a:t>
            </a:r>
            <a:r>
              <a:rPr lang="en-US" sz="1800" b="0" dirty="0" smtClean="0"/>
              <a:t>: ‘master’</a:t>
            </a:r>
          </a:p>
          <a:p>
            <a:pPr fontAlgn="auto">
              <a:lnSpc>
                <a:spcPct val="100000"/>
              </a:lnSpc>
              <a:spcBef>
                <a:spcPts val="300"/>
              </a:spcBef>
              <a:spcAft>
                <a:spcPts val="0"/>
              </a:spcAft>
              <a:defRPr/>
            </a:pPr>
            <a:r>
              <a:rPr lang="en-US" sz="1800" dirty="0" smtClean="0"/>
              <a:t>Primary focus of testing</a:t>
            </a:r>
            <a:r>
              <a:rPr lang="en-US" sz="1800" b="0" dirty="0" smtClean="0"/>
              <a:t>: Each individual feature branch</a:t>
            </a:r>
          </a:p>
          <a:p>
            <a:pPr fontAlgn="auto">
              <a:lnSpc>
                <a:spcPct val="100000"/>
              </a:lnSpc>
              <a:spcBef>
                <a:spcPts val="300"/>
              </a:spcBef>
              <a:spcAft>
                <a:spcPts val="0"/>
              </a:spcAft>
              <a:defRPr/>
            </a:pPr>
            <a:r>
              <a:rPr lang="en-US" sz="1800" dirty="0" smtClean="0"/>
              <a:t>Notes:</a:t>
            </a:r>
          </a:p>
          <a:p>
            <a:pPr lvl="1" fontAlgn="auto">
              <a:lnSpc>
                <a:spcPct val="100000"/>
              </a:lnSpc>
              <a:spcBef>
                <a:spcPts val="300"/>
              </a:spcBef>
              <a:spcAft>
                <a:spcPts val="0"/>
              </a:spcAft>
              <a:defRPr/>
            </a:pPr>
            <a:r>
              <a:rPr lang="en-US" sz="1800" b="0" dirty="0" smtClean="0"/>
              <a:t>No release branches! (can’t support multiple releases)</a:t>
            </a:r>
          </a:p>
          <a:p>
            <a:pPr lvl="1" fontAlgn="auto">
              <a:lnSpc>
                <a:spcPct val="100000"/>
              </a:lnSpc>
              <a:spcBef>
                <a:spcPts val="300"/>
              </a:spcBef>
              <a:spcAft>
                <a:spcPts val="0"/>
              </a:spcAft>
              <a:defRPr/>
            </a:pPr>
            <a:endParaRPr lang="en-US" sz="1800" b="0" dirty="0" smtClean="0"/>
          </a:p>
          <a:p>
            <a:pPr lvl="1" fontAlgn="auto">
              <a:lnSpc>
                <a:spcPct val="100000"/>
              </a:lnSpc>
              <a:spcBef>
                <a:spcPts val="300"/>
              </a:spcBef>
              <a:spcAft>
                <a:spcPts val="0"/>
              </a:spcAft>
              <a:defRPr/>
            </a:pPr>
            <a:endParaRPr lang="en-US" sz="1400" b="0" dirty="0" smtClean="0"/>
          </a:p>
        </p:txBody>
      </p:sp>
    </p:spTree>
    <p:extLst>
      <p:ext uri="{BB962C8B-B14F-4D97-AF65-F5344CB8AC3E}">
        <p14:creationId xmlns:p14="http://schemas.microsoft.com/office/powerpoint/2010/main" val="3678555177"/>
      </p:ext>
    </p:extLst>
  </p:cSld>
  <p:clrMapOvr>
    <a:masterClrMapping/>
  </p:clrMapOvr>
  <mc:AlternateContent xmlns:mc="http://schemas.openxmlformats.org/markup-compatibility/2006" xmlns:p14="http://schemas.microsoft.com/office/powerpoint/2010/main">
    <mc:Choice Requires="p14">
      <p:transition spd="med" p14:dur="700" advTm="467">
        <p:fade/>
      </p:transition>
    </mc:Choice>
    <mc:Fallback xmlns="">
      <p:transition spd="med" advTm="467">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727996" cy="458587"/>
          </a:xfrm>
        </p:spPr>
        <p:txBody>
          <a:bodyPr/>
          <a:lstStyle/>
          <a:p>
            <a:r>
              <a:rPr lang="en-US" sz="2800" dirty="0" err="1" smtClean="0"/>
              <a:t>Gitflow</a:t>
            </a:r>
            <a:endParaRPr lang="en-US" sz="2800" dirty="0"/>
          </a:p>
        </p:txBody>
      </p:sp>
      <p:pic>
        <p:nvPicPr>
          <p:cNvPr id="2050" name="Picture 2" descr="https://lh3.googleusercontent.com/jUzRHCpwqnFrcoKpSt--qEeouZ8uvPXnHbt1cqRTD2usA_sJtfdqsui6SHArvmacY2uFFKAYVqnprT4gzLhfjNU0LfyLN-zJ5MZ3YE9OYXkDUIE2PrJsXI_OncS25yMyuYAj1I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9600"/>
            <a:ext cx="9089938" cy="457199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030"/>
          <p:cNvSpPr txBox="1">
            <a:spLocks noChangeArrowheads="1"/>
          </p:cNvSpPr>
          <p:nvPr/>
        </p:nvSpPr>
        <p:spPr>
          <a:xfrm>
            <a:off x="228600" y="5095726"/>
            <a:ext cx="8721725" cy="1315745"/>
          </a:xfrm>
          <a:prstGeom prst="rect">
            <a:avLst/>
          </a:prstGeom>
          <a:solidFill>
            <a:schemeClr val="bg1"/>
          </a:solidFill>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300"/>
              </a:spcBef>
              <a:spcAft>
                <a:spcPts val="0"/>
              </a:spcAft>
              <a:defRPr/>
            </a:pPr>
            <a:r>
              <a:rPr lang="en-US" sz="1800" dirty="0" smtClean="0"/>
              <a:t>Permanent branches</a:t>
            </a:r>
            <a:r>
              <a:rPr lang="en-US" sz="1800" b="0" dirty="0" smtClean="0"/>
              <a:t>: ‘develop’ and ‘master’</a:t>
            </a:r>
          </a:p>
          <a:p>
            <a:pPr fontAlgn="auto">
              <a:lnSpc>
                <a:spcPct val="100000"/>
              </a:lnSpc>
              <a:spcBef>
                <a:spcPts val="300"/>
              </a:spcBef>
              <a:spcAft>
                <a:spcPts val="0"/>
              </a:spcAft>
              <a:defRPr/>
            </a:pPr>
            <a:r>
              <a:rPr lang="en-US" sz="1800" dirty="0" smtClean="0"/>
              <a:t>Short-lived branches</a:t>
            </a:r>
            <a:r>
              <a:rPr lang="en-US" sz="1800" b="0" dirty="0" smtClean="0"/>
              <a:t>:  “feature”, “release”, and “hotfix”</a:t>
            </a:r>
          </a:p>
          <a:p>
            <a:pPr fontAlgn="auto">
              <a:lnSpc>
                <a:spcPct val="100000"/>
              </a:lnSpc>
              <a:spcBef>
                <a:spcPts val="300"/>
              </a:spcBef>
              <a:spcAft>
                <a:spcPts val="0"/>
              </a:spcAft>
              <a:defRPr/>
            </a:pPr>
            <a:r>
              <a:rPr lang="en-US" sz="1800" dirty="0" smtClean="0"/>
              <a:t>Primary focus of testing</a:t>
            </a:r>
            <a:r>
              <a:rPr lang="en-US" sz="1800" b="0" dirty="0" smtClean="0"/>
              <a:t>: ‘develop’ branch (but still need testing on ‘master’ if ‘hotfixes’ exist)</a:t>
            </a:r>
          </a:p>
          <a:p>
            <a:pPr fontAlgn="auto">
              <a:lnSpc>
                <a:spcPct val="100000"/>
              </a:lnSpc>
              <a:spcBef>
                <a:spcPts val="300"/>
              </a:spcBef>
              <a:spcAft>
                <a:spcPts val="0"/>
              </a:spcAft>
              <a:defRPr/>
            </a:pPr>
            <a:r>
              <a:rPr lang="en-US" sz="1800" b="0" dirty="0" smtClean="0">
                <a:solidFill>
                  <a:srgbClr val="002060"/>
                </a:solidFill>
              </a:rPr>
              <a:t>Special </a:t>
            </a:r>
            <a:r>
              <a:rPr lang="en-US" sz="1800" b="0" dirty="0" err="1" smtClean="0">
                <a:solidFill>
                  <a:srgbClr val="002060"/>
                </a:solidFill>
              </a:rPr>
              <a:t>git</a:t>
            </a:r>
            <a:r>
              <a:rPr lang="en-US" sz="1800" b="0" dirty="0" smtClean="0">
                <a:solidFill>
                  <a:srgbClr val="002060"/>
                </a:solidFill>
              </a:rPr>
              <a:t> command systems has been created to drive workflow</a:t>
            </a:r>
            <a:r>
              <a:rPr lang="en-US" sz="1800" b="0" dirty="0" smtClean="0"/>
              <a:t>!  (</a:t>
            </a:r>
            <a:r>
              <a:rPr lang="en-US" sz="1800" b="0" dirty="0" smtClean="0">
                <a:solidFill>
                  <a:srgbClr val="C00000"/>
                </a:solidFill>
              </a:rPr>
              <a:t>Criticized as too complex</a:t>
            </a:r>
            <a:r>
              <a:rPr lang="en-US" sz="1800" b="0" dirty="0" smtClean="0"/>
              <a:t>)</a:t>
            </a:r>
          </a:p>
        </p:txBody>
      </p:sp>
    </p:spTree>
    <p:extLst>
      <p:ext uri="{BB962C8B-B14F-4D97-AF65-F5344CB8AC3E}">
        <p14:creationId xmlns:p14="http://schemas.microsoft.com/office/powerpoint/2010/main" val="2402849369"/>
      </p:ext>
    </p:extLst>
  </p:cSld>
  <p:clrMapOvr>
    <a:masterClrMapping/>
  </p:clrMapOvr>
  <mc:AlternateContent xmlns:mc="http://schemas.openxmlformats.org/markup-compatibility/2006" xmlns:p14="http://schemas.microsoft.com/office/powerpoint/2010/main">
    <mc:Choice Requires="p14">
      <p:transition spd="med" p14:dur="700" advTm="467">
        <p:fade/>
      </p:transition>
    </mc:Choice>
    <mc:Fallback xmlns="">
      <p:transition spd="med" advTm="467">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9032796" cy="461665"/>
          </a:xfrm>
        </p:spPr>
        <p:txBody>
          <a:bodyPr/>
          <a:lstStyle/>
          <a:p>
            <a:r>
              <a:rPr lang="en-US" sz="2800" dirty="0" smtClean="0"/>
              <a:t>MOOSE Workflow (</a:t>
            </a:r>
            <a:r>
              <a:rPr lang="en-US" sz="2800" dirty="0" err="1" smtClean="0"/>
              <a:t>Gitflow</a:t>
            </a:r>
            <a:r>
              <a:rPr lang="en-US" sz="2800" dirty="0" smtClean="0"/>
              <a:t> + Github Flow)</a:t>
            </a:r>
            <a:endParaRPr lang="en-US" sz="2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713" y="642938"/>
            <a:ext cx="8410575" cy="557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8998919"/>
      </p:ext>
    </p:extLst>
  </p:cSld>
  <p:clrMapOvr>
    <a:masterClrMapping/>
  </p:clrMapOvr>
  <mc:AlternateContent xmlns:mc="http://schemas.openxmlformats.org/markup-compatibility/2006" xmlns:p14="http://schemas.microsoft.com/office/powerpoint/2010/main">
    <mc:Choice Requires="p14">
      <p:transition spd="med" p14:dur="700" advTm="467">
        <p:fade/>
      </p:transition>
    </mc:Choice>
    <mc:Fallback xmlns="">
      <p:transition spd="med" advTm="467">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77114"/>
            <a:ext cx="8991600" cy="458587"/>
          </a:xfrm>
        </p:spPr>
        <p:txBody>
          <a:bodyPr/>
          <a:lstStyle/>
          <a:p>
            <a:r>
              <a:rPr lang="en-US" sz="2800" dirty="0" err="1" smtClean="0"/>
              <a:t>Git.git</a:t>
            </a:r>
            <a:r>
              <a:rPr lang="en-US" sz="2800" dirty="0"/>
              <a:t> </a:t>
            </a:r>
            <a:r>
              <a:rPr lang="en-US" sz="2800" dirty="0" smtClean="0"/>
              <a:t>Workflow “</a:t>
            </a:r>
            <a:r>
              <a:rPr lang="en-US" sz="2800" dirty="0" err="1" smtClean="0"/>
              <a:t>gitworkflows</a:t>
            </a:r>
            <a:r>
              <a:rPr lang="en-US" sz="2800" dirty="0" smtClean="0"/>
              <a:t>(7)” (</a:t>
            </a:r>
            <a:r>
              <a:rPr lang="en-US" sz="2800" dirty="0" err="1" smtClean="0"/>
              <a:t>PETSc</a:t>
            </a:r>
            <a:r>
              <a:rPr lang="en-US" sz="2800" dirty="0" smtClean="0"/>
              <a:t>)</a:t>
            </a:r>
            <a:endParaRPr lang="en-US" sz="2800" dirty="0"/>
          </a:p>
        </p:txBody>
      </p:sp>
      <p:pic>
        <p:nvPicPr>
          <p:cNvPr id="4098" name="Picture 2" descr="simplified_git_git_workflow.png"/>
          <p:cNvPicPr>
            <a:picLocks noChangeAspect="1" noChangeArrowheads="1"/>
          </p:cNvPicPr>
          <p:nvPr/>
        </p:nvPicPr>
        <p:blipFill rotWithShape="1">
          <a:blip r:embed="rId2">
            <a:extLst>
              <a:ext uri="{28A0092B-C50C-407E-A947-70E740481C1C}">
                <a14:useLocalDpi xmlns:a14="http://schemas.microsoft.com/office/drawing/2010/main" val="0"/>
              </a:ext>
            </a:extLst>
          </a:blip>
          <a:srcRect t="587" b="5934"/>
          <a:stretch/>
        </p:blipFill>
        <p:spPr bwMode="auto">
          <a:xfrm>
            <a:off x="381000" y="670043"/>
            <a:ext cx="8117257" cy="565455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030"/>
          <p:cNvSpPr txBox="1">
            <a:spLocks noChangeArrowheads="1"/>
          </p:cNvSpPr>
          <p:nvPr/>
        </p:nvSpPr>
        <p:spPr>
          <a:xfrm>
            <a:off x="7391400" y="4724400"/>
            <a:ext cx="1676399" cy="1554272"/>
          </a:xfrm>
          <a:prstGeom prst="rect">
            <a:avLst/>
          </a:prstGeom>
          <a:solidFill>
            <a:schemeClr val="bg1"/>
          </a:solidFill>
          <a:ln>
            <a:solidFill>
              <a:schemeClr val="tx1"/>
            </a:solidFill>
          </a:ln>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lnSpc>
                <a:spcPct val="100000"/>
              </a:lnSpc>
              <a:spcBef>
                <a:spcPts val="300"/>
              </a:spcBef>
              <a:spcAft>
                <a:spcPts val="0"/>
              </a:spcAft>
              <a:buNone/>
              <a:defRPr/>
            </a:pPr>
            <a:r>
              <a:rPr lang="en-US" sz="1800" dirty="0" smtClean="0"/>
              <a:t>See:</a:t>
            </a:r>
            <a:endParaRPr lang="en-US" sz="1800" dirty="0"/>
          </a:p>
          <a:p>
            <a:pPr marL="0" indent="0" fontAlgn="auto">
              <a:lnSpc>
                <a:spcPct val="100000"/>
              </a:lnSpc>
              <a:spcBef>
                <a:spcPts val="300"/>
              </a:spcBef>
              <a:spcAft>
                <a:spcPts val="0"/>
              </a:spcAft>
              <a:buNone/>
              <a:defRPr/>
            </a:pPr>
            <a:r>
              <a:rPr lang="en-US" sz="1800" dirty="0" err="1" smtClean="0">
                <a:hlinkClick r:id="rId3"/>
              </a:rPr>
              <a:t>Gitworfkows</a:t>
            </a:r>
            <a:r>
              <a:rPr lang="en-US" sz="1800" dirty="0" smtClean="0">
                <a:hlinkClick r:id="rId3"/>
              </a:rPr>
              <a:t>(7) man page</a:t>
            </a:r>
            <a:endParaRPr lang="en-US" sz="1800" dirty="0" smtClean="0"/>
          </a:p>
          <a:p>
            <a:pPr marL="0" indent="0" fontAlgn="auto">
              <a:lnSpc>
                <a:spcPct val="100000"/>
              </a:lnSpc>
              <a:spcBef>
                <a:spcPts val="300"/>
              </a:spcBef>
              <a:spcAft>
                <a:spcPts val="0"/>
              </a:spcAft>
              <a:buNone/>
              <a:defRPr/>
            </a:pPr>
            <a:r>
              <a:rPr lang="en-US" sz="1800" dirty="0" err="1" smtClean="0">
                <a:hlinkClick r:id="rId4"/>
              </a:rPr>
              <a:t>Gitworkflows</a:t>
            </a:r>
            <a:r>
              <a:rPr lang="en-US" sz="1800" dirty="0" smtClean="0">
                <a:hlinkClick r:id="rId4"/>
              </a:rPr>
              <a:t>(7) presentation</a:t>
            </a:r>
            <a:endParaRPr lang="en-US" sz="1800" b="0" dirty="0" smtClean="0"/>
          </a:p>
        </p:txBody>
      </p:sp>
    </p:spTree>
    <p:extLst>
      <p:ext uri="{BB962C8B-B14F-4D97-AF65-F5344CB8AC3E}">
        <p14:creationId xmlns:p14="http://schemas.microsoft.com/office/powerpoint/2010/main" val="3497504784"/>
      </p:ext>
    </p:extLst>
  </p:cSld>
  <p:clrMapOvr>
    <a:masterClrMapping/>
  </p:clrMapOvr>
  <mc:AlternateContent xmlns:mc="http://schemas.openxmlformats.org/markup-compatibility/2006" xmlns:p14="http://schemas.microsoft.com/office/powerpoint/2010/main">
    <mc:Choice Requires="p14">
      <p:transition spd="med" p14:dur="700" advTm="467">
        <p:fade/>
      </p:transition>
    </mc:Choice>
    <mc:Fallback xmlns="">
      <p:transition spd="med" advTm="467">
        <p:fade/>
      </p:transition>
    </mc:Fallback>
  </mc:AlternateContent>
  <p:timing>
    <p:tnLst>
      <p:par>
        <p:cTn id="1" dur="indefinite" restart="never" nodeType="tmRoot"/>
      </p:par>
    </p:tnLst>
  </p:timing>
</p:sld>
</file>

<file path=ppt/theme/theme1.xml><?xml version="1.0" encoding="utf-8"?>
<a:theme xmlns:a="http://schemas.openxmlformats.org/drawingml/2006/main" name="Default Theme">
  <a:themeElements>
    <a:clrScheme name="ORNL 0812 new">
      <a:dk1>
        <a:sysClr val="windowText" lastClr="000000"/>
      </a:dk1>
      <a:lt1>
        <a:sysClr val="window" lastClr="FFFFFF"/>
      </a:lt1>
      <a:dk2>
        <a:srgbClr val="006C3A"/>
      </a:dk2>
      <a:lt2>
        <a:srgbClr val="FFFFFF"/>
      </a:lt2>
      <a:accent1>
        <a:srgbClr val="4F81BD"/>
      </a:accent1>
      <a:accent2>
        <a:srgbClr val="C0504D"/>
      </a:accent2>
      <a:accent3>
        <a:srgbClr val="00B274"/>
      </a:accent3>
      <a:accent4>
        <a:srgbClr val="F79646"/>
      </a:accent4>
      <a:accent5>
        <a:srgbClr val="4BACC6"/>
      </a:accent5>
      <a:accent6>
        <a:srgbClr val="8064A2"/>
      </a:accent6>
      <a:hlink>
        <a:srgbClr val="1F497D"/>
      </a:hlink>
      <a:folHlink>
        <a:srgbClr val="006C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ublishingPageImag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657E8A890A6F04789AE28A3170A4756" ma:contentTypeVersion="0" ma:contentTypeDescription="Create a new document." ma:contentTypeScope="" ma:versionID="df09d194e9d3aae10a11debd1a63b636">
  <xsd:schema xmlns:xsd="http://www.w3.org/2001/XMLSchema" xmlns:p="http://schemas.microsoft.com/office/2006/metadata/properties" xmlns:ns1="http://schemas.microsoft.com/sharepoint/v3" targetNamespace="http://schemas.microsoft.com/office/2006/metadata/properties" ma:root="true" ma:fieldsID="75c5884a78dbc087e7a002a226461ad9" ns1:_="">
    <xsd:import namespace="http://schemas.microsoft.com/sharepoint/v3"/>
    <xsd:element name="properties">
      <xsd:complexType>
        <xsd:sequence>
          <xsd:element name="documentManagement">
            <xsd:complexType>
              <xsd:all>
                <xsd:element ref="ns1:PublishingPageImag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PageImage" ma:index="8" nillable="true" ma:displayName="Page Image" ma:internalName="PublishingPageImag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787DA00-104B-4BC2-B5EC-99D3BB2F5015}">
  <ds:schemaRefs>
    <ds:schemaRef ds:uri="http://schemas.microsoft.com/sharepoint/v3/contenttype/forms"/>
  </ds:schemaRefs>
</ds:datastoreItem>
</file>

<file path=customXml/itemProps2.xml><?xml version="1.0" encoding="utf-8"?>
<ds:datastoreItem xmlns:ds="http://schemas.openxmlformats.org/officeDocument/2006/customXml" ds:itemID="{F0FBABDB-CD2C-4192-82AA-E6FC22D6207A}">
  <ds:schemaRefs>
    <ds:schemaRef ds:uri="http://purl.org/dc/elements/1.1/"/>
    <ds:schemaRef ds:uri="http://purl.org/dc/terms/"/>
    <ds:schemaRef ds:uri="http://schemas.microsoft.com/sharepoint/v3"/>
    <ds:schemaRef ds:uri="http://schemas.microsoft.com/office/2006/documentManagement/types"/>
    <ds:schemaRef ds:uri="http://purl.org/dc/dcmitype/"/>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19407EA4-3874-468B-A4CD-46AA25063D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Default Theme</Template>
  <TotalTime>40128</TotalTime>
  <Words>3165</Words>
  <Application>Microsoft Office PowerPoint</Application>
  <PresentationFormat>On-screen Show (4:3)</PresentationFormat>
  <Paragraphs>402</Paragraphs>
  <Slides>23</Slides>
  <Notes>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Default Theme</vt:lpstr>
      <vt:lpstr>Git Workflow Building Blocks for Improved VERA Development, Integration, and Deployments</vt:lpstr>
      <vt:lpstr>Dependencies Between Selected VERA Repositories</vt:lpstr>
      <vt:lpstr>Single-Repository and Multi-Repository Development and Integration</vt:lpstr>
      <vt:lpstr>Background on Git Workflows</vt:lpstr>
      <vt:lpstr>Overview of Existing Defined Workflows</vt:lpstr>
      <vt:lpstr>Github Flow</vt:lpstr>
      <vt:lpstr>Gitflow</vt:lpstr>
      <vt:lpstr>MOOSE Workflow (Gitflow + Github Flow)</vt:lpstr>
      <vt:lpstr>Git.git Workflow “gitworkflows(7)” (PETSc)</vt:lpstr>
      <vt:lpstr>An Incrementally Expanding Git Workflow for CSE Projects</vt:lpstr>
      <vt:lpstr>Incrementally Expanding Git Workflow (Intro)</vt:lpstr>
      <vt:lpstr>Issues to Consider to Select Git Workflow</vt:lpstr>
      <vt:lpstr>Testing Issues/Support for Git Workflows</vt:lpstr>
      <vt:lpstr>Begin: Simple Centralized CI Workflow</vt:lpstr>
      <vt:lpstr>TriBITS Standard Testing Layers</vt:lpstr>
      <vt:lpstr>Addition of a ‘develop’ branch</vt:lpstr>
      <vt:lpstr>Addition of topic branches</vt:lpstr>
      <vt:lpstr>Addition of release branches</vt:lpstr>
      <vt:lpstr>Addition of feature branches</vt:lpstr>
      <vt:lpstr>Addition of throwaway integration test branch(es)</vt:lpstr>
      <vt:lpstr>End: The Git.git Workflow “gitworkflows(7)”</vt:lpstr>
      <vt:lpstr>Summary</vt:lpstr>
      <vt:lpstr>A Proposed Git Workflow for VERA</vt:lpstr>
    </vt:vector>
  </TitlesOfParts>
  <Company>ORNL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Donna Jo Roy</dc:creator>
  <cp:lastModifiedBy>Bartlett, Roscoe A.</cp:lastModifiedBy>
  <cp:revision>1741</cp:revision>
  <dcterms:created xsi:type="dcterms:W3CDTF">2008-12-10T13:33:36Z</dcterms:created>
  <dcterms:modified xsi:type="dcterms:W3CDTF">2015-08-10T21:07:23Z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0x010100E657E8A890A6F04789AE28A3170A4756</vt:lpwstr>
  </property>
  <property fmtid="{D5CDD505-2E9C-101B-9397-08002B2CF9AE}" pid="3" name="TemplateUrl">
    <vt:lpwstr/>
  </property>
  <property fmtid="{D5CDD505-2E9C-101B-9397-08002B2CF9AE}" pid="4" name="_SourceUrl">
    <vt:lpwstr/>
  </property>
  <property fmtid="{D5CDD505-2E9C-101B-9397-08002B2CF9AE}" pid="5" name="_SharedFileIndex">
    <vt:lpwstr/>
  </property>
  <property fmtid="{D5CDD505-2E9C-101B-9397-08002B2CF9AE}" pid="6" name="xd_Signature">
    <vt:bool>false</vt:bool>
  </property>
  <property fmtid="{D5CDD505-2E9C-101B-9397-08002B2CF9AE}" pid="7" name="xd_ProgID">
    <vt:lpwstr/>
  </property>
</Properties>
</file>