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47"/>
  </p:notesMasterIdLst>
  <p:sldIdLst>
    <p:sldId id="256" r:id="rId5"/>
    <p:sldId id="290" r:id="rId6"/>
    <p:sldId id="304" r:id="rId7"/>
    <p:sldId id="299" r:id="rId8"/>
    <p:sldId id="317" r:id="rId9"/>
    <p:sldId id="294" r:id="rId10"/>
    <p:sldId id="295" r:id="rId11"/>
    <p:sldId id="305" r:id="rId12"/>
    <p:sldId id="300" r:id="rId13"/>
    <p:sldId id="301" r:id="rId14"/>
    <p:sldId id="303" r:id="rId15"/>
    <p:sldId id="302" r:id="rId16"/>
    <p:sldId id="296" r:id="rId17"/>
    <p:sldId id="308" r:id="rId18"/>
    <p:sldId id="280" r:id="rId19"/>
    <p:sldId id="277" r:id="rId20"/>
    <p:sldId id="274" r:id="rId21"/>
    <p:sldId id="270" r:id="rId22"/>
    <p:sldId id="275" r:id="rId23"/>
    <p:sldId id="276" r:id="rId24"/>
    <p:sldId id="278" r:id="rId25"/>
    <p:sldId id="279" r:id="rId26"/>
    <p:sldId id="263" r:id="rId27"/>
    <p:sldId id="313" r:id="rId28"/>
    <p:sldId id="257" r:id="rId29"/>
    <p:sldId id="284" r:id="rId30"/>
    <p:sldId id="315" r:id="rId31"/>
    <p:sldId id="321" r:id="rId32"/>
    <p:sldId id="319" r:id="rId33"/>
    <p:sldId id="287" r:id="rId34"/>
    <p:sldId id="266" r:id="rId35"/>
    <p:sldId id="260" r:id="rId36"/>
    <p:sldId id="282" r:id="rId37"/>
    <p:sldId id="281" r:id="rId38"/>
    <p:sldId id="259" r:id="rId39"/>
    <p:sldId id="265" r:id="rId40"/>
    <p:sldId id="264" r:id="rId41"/>
    <p:sldId id="283" r:id="rId42"/>
    <p:sldId id="291" r:id="rId43"/>
    <p:sldId id="318" r:id="rId44"/>
    <p:sldId id="322" r:id="rId45"/>
    <p:sldId id="314"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7171"/>
    <a:srgbClr val="FFC1C1"/>
    <a:srgbClr val="FF9797"/>
    <a:srgbClr val="FF1111"/>
    <a:srgbClr val="FF2D2D"/>
    <a:srgbClr val="CC0000"/>
    <a:srgbClr val="EE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67" d="100"/>
          <a:sy n="67" d="100"/>
        </p:scale>
        <p:origin x="-918" y="-102"/>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8/21/2012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92213" y="703263"/>
            <a:ext cx="4629150" cy="3473450"/>
          </a:xfrm>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90625" y="703263"/>
            <a:ext cx="4629150" cy="347345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90625" y="703263"/>
            <a:ext cx="4629150" cy="3473450"/>
          </a:xfrm>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89038" y="703263"/>
            <a:ext cx="4630737" cy="3473450"/>
          </a:xfrm>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7</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7</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90625" y="703263"/>
            <a:ext cx="4629150" cy="347345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90625" y="703263"/>
            <a:ext cx="4629150" cy="347345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970734" y="8829121"/>
            <a:ext cx="3038145" cy="465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a:defRPr>
                <a:solidFill>
                  <a:schemeClr val="tx1"/>
                </a:solidFill>
                <a:latin typeface="Arial" charset="0"/>
              </a:defRPr>
            </a:lvl1pPr>
            <a:lvl2pPr marL="716130" indent="-275434">
              <a:defRPr>
                <a:solidFill>
                  <a:schemeClr val="tx1"/>
                </a:solidFill>
                <a:latin typeface="Arial" charset="0"/>
              </a:defRPr>
            </a:lvl2pPr>
            <a:lvl3pPr marL="1101738" indent="-220348">
              <a:defRPr>
                <a:solidFill>
                  <a:schemeClr val="tx1"/>
                </a:solidFill>
                <a:latin typeface="Arial" charset="0"/>
              </a:defRPr>
            </a:lvl3pPr>
            <a:lvl4pPr marL="1542433" indent="-220348">
              <a:defRPr>
                <a:solidFill>
                  <a:schemeClr val="tx1"/>
                </a:solidFill>
                <a:latin typeface="Arial" charset="0"/>
              </a:defRPr>
            </a:lvl4pPr>
            <a:lvl5pPr marL="1983128" indent="-220348">
              <a:defRPr>
                <a:solidFill>
                  <a:schemeClr val="tx1"/>
                </a:solidFill>
                <a:latin typeface="Arial" charset="0"/>
              </a:defRPr>
            </a:lvl5pPr>
            <a:lvl6pPr marL="2423823" indent="-220348" eaLnBrk="0" fontAlgn="base" hangingPunct="0">
              <a:spcBef>
                <a:spcPct val="0"/>
              </a:spcBef>
              <a:spcAft>
                <a:spcPct val="0"/>
              </a:spcAft>
              <a:defRPr>
                <a:solidFill>
                  <a:schemeClr val="tx1"/>
                </a:solidFill>
                <a:latin typeface="Arial" charset="0"/>
              </a:defRPr>
            </a:lvl6pPr>
            <a:lvl7pPr marL="2864518" indent="-220348" eaLnBrk="0" fontAlgn="base" hangingPunct="0">
              <a:spcBef>
                <a:spcPct val="0"/>
              </a:spcBef>
              <a:spcAft>
                <a:spcPct val="0"/>
              </a:spcAft>
              <a:defRPr>
                <a:solidFill>
                  <a:schemeClr val="tx1"/>
                </a:solidFill>
                <a:latin typeface="Arial" charset="0"/>
              </a:defRPr>
            </a:lvl7pPr>
            <a:lvl8pPr marL="3305213" indent="-220348" eaLnBrk="0" fontAlgn="base" hangingPunct="0">
              <a:spcBef>
                <a:spcPct val="0"/>
              </a:spcBef>
              <a:spcAft>
                <a:spcPct val="0"/>
              </a:spcAft>
              <a:defRPr>
                <a:solidFill>
                  <a:schemeClr val="tx1"/>
                </a:solidFill>
                <a:latin typeface="Arial" charset="0"/>
              </a:defRPr>
            </a:lvl8pPr>
            <a:lvl9pPr marL="3745908" indent="-220348" eaLnBrk="0" fontAlgn="base" hangingPunct="0">
              <a:spcBef>
                <a:spcPct val="0"/>
              </a:spcBef>
              <a:spcAft>
                <a:spcPct val="0"/>
              </a:spcAft>
              <a:defRPr>
                <a:solidFill>
                  <a:schemeClr val="tx1"/>
                </a:solidFill>
                <a:latin typeface="Arial" charset="0"/>
              </a:defRPr>
            </a:lvl9pPr>
          </a:lstStyle>
          <a:p>
            <a:fld id="{7D9380FE-83AA-4EAC-A345-31468AC9355D}" type="slidenum">
              <a:rPr lang="en-US">
                <a:latin typeface="Times" pitchFamily="18" charset="0"/>
              </a:rPr>
              <a:pPr/>
              <a:t>11</a:t>
            </a:fld>
            <a:endParaRPr lang="en-US">
              <a:latin typeface="Times" pitchFamily="18" charset="0"/>
            </a:endParaRPr>
          </a:p>
        </p:txBody>
      </p:sp>
      <p:sp>
        <p:nvSpPr>
          <p:cNvPr id="43011" name="Rectangle 7"/>
          <p:cNvSpPr txBox="1">
            <a:spLocks noGrp="1" noChangeArrowheads="1"/>
          </p:cNvSpPr>
          <p:nvPr/>
        </p:nvSpPr>
        <p:spPr bwMode="auto">
          <a:xfrm>
            <a:off x="3976820" y="8862938"/>
            <a:ext cx="3059444" cy="4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nchor="b"/>
          <a:lstStyle>
            <a:lvl1pPr defTabSz="950913">
              <a:defRPr>
                <a:solidFill>
                  <a:schemeClr val="tx1"/>
                </a:solidFill>
                <a:latin typeface="Arial" charset="0"/>
              </a:defRPr>
            </a:lvl1pPr>
            <a:lvl2pPr marL="742950" indent="-285750" defTabSz="950913">
              <a:defRPr>
                <a:solidFill>
                  <a:schemeClr val="tx1"/>
                </a:solidFill>
                <a:latin typeface="Arial" charset="0"/>
              </a:defRPr>
            </a:lvl2pPr>
            <a:lvl3pPr marL="1143000" indent="-228600" defTabSz="950913">
              <a:defRPr>
                <a:solidFill>
                  <a:schemeClr val="tx1"/>
                </a:solidFill>
                <a:latin typeface="Arial" charset="0"/>
              </a:defRPr>
            </a:lvl3pPr>
            <a:lvl4pPr marL="1600200" indent="-228600" defTabSz="950913">
              <a:defRPr>
                <a:solidFill>
                  <a:schemeClr val="tx1"/>
                </a:solidFill>
                <a:latin typeface="Arial" charset="0"/>
              </a:defRPr>
            </a:lvl4pPr>
            <a:lvl5pPr marL="2057400" indent="-228600" defTabSz="950913">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eaLnBrk="1" hangingPunct="1"/>
            <a:fld id="{174561F1-9CEA-4D03-BCB1-8A2632522D63}" type="slidenum">
              <a:rPr lang="en-US" sz="1200">
                <a:solidFill>
                  <a:srgbClr val="CCFF66"/>
                </a:solidFill>
                <a:latin typeface="Times New Roman" pitchFamily="18" charset="0"/>
              </a:rPr>
              <a:pPr algn="r" eaLnBrk="1" hangingPunct="1"/>
              <a:t>11</a:t>
            </a:fld>
            <a:endParaRPr lang="en-US" sz="1200">
              <a:solidFill>
                <a:srgbClr val="CCFF66"/>
              </a:solidFill>
              <a:latin typeface="Times New Roman" pitchFamily="18" charset="0"/>
            </a:endParaRPr>
          </a:p>
        </p:txBody>
      </p:sp>
      <p:sp>
        <p:nvSpPr>
          <p:cNvPr id="43012" name="Rectangle 2"/>
          <p:cNvSpPr>
            <a:spLocks noGrp="1" noRot="1" noChangeAspect="1" noChangeArrowheads="1" noTextEdit="1"/>
          </p:cNvSpPr>
          <p:nvPr>
            <p:ph type="sldImg"/>
          </p:nvPr>
        </p:nvSpPr>
        <p:spPr>
          <a:xfrm>
            <a:off x="1136650" y="687388"/>
            <a:ext cx="4684713" cy="3514725"/>
          </a:xfrm>
          <a:ln/>
        </p:spPr>
      </p:sp>
      <p:sp>
        <p:nvSpPr>
          <p:cNvPr id="43013" name="Rectangle 3"/>
          <p:cNvSpPr>
            <a:spLocks noGrp="1" noChangeArrowheads="1"/>
          </p:cNvSpPr>
          <p:nvPr>
            <p:ph type="body" idx="1"/>
          </p:nvPr>
        </p:nvSpPr>
        <p:spPr>
          <a:xfrm>
            <a:off x="917377" y="4433006"/>
            <a:ext cx="5123921" cy="42009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09" tIns="45856" rIns="91709" bIns="45856"/>
          <a:lstStyle/>
          <a:p>
            <a:pPr eaLnBrk="1" hangingPunct="1"/>
            <a:endParaRPr lang="en-US"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90625" y="703263"/>
            <a:ext cx="4629150" cy="347345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90625" y="703263"/>
            <a:ext cx="4629150" cy="347345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90625" y="703263"/>
            <a:ext cx="4629150" cy="347345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xfrm>
            <a:off x="715963" y="6477000"/>
            <a:ext cx="1905000" cy="200025"/>
          </a:xfrm>
          <a:prstGeom prst="rect">
            <a:avLst/>
          </a:prstGeom>
          <a:ln/>
        </p:spPr>
        <p:txBody>
          <a:bodyPr/>
          <a:lstStyle>
            <a:lvl1pPr>
              <a:defRPr/>
            </a:lvl1pPr>
          </a:lstStyle>
          <a:p>
            <a:pPr>
              <a:defRPr/>
            </a:pPr>
            <a:endParaRPr lang="en-US"/>
          </a:p>
          <a:p>
            <a:pPr>
              <a:defRPr/>
            </a:pPr>
            <a:r>
              <a:rPr lang="en-US"/>
              <a:t>Page </a:t>
            </a:r>
            <a:fld id="{DFFB5854-1B0F-4718-8A91-0CBF73B11A68}" type="slidenum">
              <a:rPr lang="en-US"/>
              <a:pPr>
                <a:defRPr/>
              </a:pPr>
              <a:t>‹#›</a:t>
            </a:fld>
            <a:endParaRPr lang="en-US"/>
          </a:p>
        </p:txBody>
      </p:sp>
    </p:spTree>
    <p:extLst>
      <p:ext uri="{BB962C8B-B14F-4D97-AF65-F5344CB8AC3E}">
        <p14:creationId xmlns:p14="http://schemas.microsoft.com/office/powerpoint/2010/main" val="254458432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smtClean="0">
                <a:solidFill>
                  <a:schemeClr val="bg1">
                    <a:lumMod val="75000"/>
                  </a:schemeClr>
                </a:solidFill>
                <a:latin typeface="Times New Roman" pitchFamily="18" charset="0"/>
                <a:cs typeface="Times New Roman" pitchFamily="18" charset="0"/>
              </a:rPr>
              <a:t>	Managed by UT-Battelle</a:t>
            </a:r>
            <a:br>
              <a:rPr lang="en-US" sz="900" b="0" dirty="0" smtClean="0">
                <a:solidFill>
                  <a:schemeClr val="bg1">
                    <a:lumMod val="75000"/>
                  </a:schemeClr>
                </a:solidFill>
                <a:latin typeface="Times New Roman" pitchFamily="18" charset="0"/>
                <a:cs typeface="Times New Roman" pitchFamily="18" charset="0"/>
              </a:rPr>
            </a:br>
            <a:r>
              <a:rPr lang="en-US" sz="900" b="0" dirty="0" smtClean="0">
                <a:solidFill>
                  <a:schemeClr val="bg1">
                    <a:lumMod val="75000"/>
                  </a:schemeClr>
                </a:solidFill>
                <a:latin typeface="Times New Roman" pitchFamily="18" charset="0"/>
                <a:cs typeface="Times New Roman" pitchFamily="18" charset="0"/>
              </a:rPr>
              <a:t>	for the U.S. Department of Energy</a:t>
            </a:r>
            <a:endParaRPr lang="en-US" sz="900" b="0" dirty="0">
              <a:solidFill>
                <a:schemeClr val="bg1">
                  <a:lumMod val="75000"/>
                </a:schemeClr>
              </a:solidFill>
              <a:latin typeface="Times New Roman" pitchFamily="18" charset="0"/>
              <a:cs typeface="Times New Roman" pitchFamily="18" charset="0"/>
            </a:endParaRPr>
          </a:p>
        </p:txBody>
      </p:sp>
      <p:pic>
        <p:nvPicPr>
          <p:cNvPr id="6" name="Content Placeholder 10" descr="ORNL emboss_2.png"/>
          <p:cNvPicPr>
            <a:picLocks noChangeAspect="1"/>
          </p:cNvPicPr>
          <p:nvPr userDrawn="1"/>
        </p:nvPicPr>
        <p:blipFill>
          <a:blip r:embed="rId9"/>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3124200" y="6476464"/>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chemeClr val="bg1">
                    <a:lumMod val="75000"/>
                  </a:schemeClr>
                </a:solidFill>
                <a:effectLst/>
                <a:uLnTx/>
                <a:uFillTx/>
                <a:latin typeface="Times New Roman" pitchFamily="18" charset="0"/>
                <a:ea typeface="+mn-ea"/>
                <a:cs typeface="Times New Roman" pitchFamily="18" charset="0"/>
              </a:rPr>
              <a:t>Presentation_name</a:t>
            </a:r>
            <a:endPar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 id="2147483922" r:id="rId7"/>
  </p:sldLayoutIdLst>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rnl.gov/8vt/readingList.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rnl.gov/~8vt/TribitsLifecycleModel_v1.0.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rilinos.sandia.go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rnl.gov/8vt/readingList.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67431"/>
            <a:ext cx="4759422" cy="880369"/>
          </a:xfrm>
        </p:spPr>
        <p:txBody>
          <a:bodyPr/>
          <a:lstStyle/>
          <a:p>
            <a:r>
              <a:rPr lang="en-US" dirty="0" err="1" smtClean="0"/>
              <a:t>TriBITS</a:t>
            </a:r>
            <a:r>
              <a:rPr lang="en-US" dirty="0" smtClean="0"/>
              <a:t> Lifecycle Model : Version 1.0</a:t>
            </a:r>
            <a:endParaRPr lang="en-US" dirty="0"/>
          </a:p>
        </p:txBody>
      </p:sp>
      <p:sp>
        <p:nvSpPr>
          <p:cNvPr id="3" name="Subtitle 2"/>
          <p:cNvSpPr>
            <a:spLocks noGrp="1"/>
          </p:cNvSpPr>
          <p:nvPr>
            <p:ph type="subTitle" idx="1"/>
          </p:nvPr>
        </p:nvSpPr>
        <p:spPr>
          <a:xfrm>
            <a:off x="117378" y="1694412"/>
            <a:ext cx="4607022" cy="4020588"/>
          </a:xfrm>
        </p:spPr>
        <p:txBody>
          <a:bodyPr/>
          <a:lstStyle/>
          <a:p>
            <a:r>
              <a:rPr lang="en-US" dirty="0" smtClean="0"/>
              <a:t>Dr. Roscoe A. Bartlett, Ph.D.</a:t>
            </a:r>
            <a:endParaRPr lang="en-US" dirty="0"/>
          </a:p>
          <a:p>
            <a:r>
              <a:rPr lang="en-US" sz="2000" dirty="0" smtClean="0"/>
              <a:t>CASL Vertical Reactor Integration Software Engineering Lead</a:t>
            </a:r>
            <a:endParaRPr lang="en-US" sz="2000" dirty="0"/>
          </a:p>
          <a:p>
            <a:r>
              <a:rPr lang="en-US" sz="2000" dirty="0" smtClean="0"/>
              <a:t>Trilinos </a:t>
            </a:r>
            <a:r>
              <a:rPr lang="en-US" sz="2000" dirty="0"/>
              <a:t>Software Engineering Technologies and Integration </a:t>
            </a:r>
            <a:r>
              <a:rPr lang="en-US" sz="2000" dirty="0" smtClean="0"/>
              <a:t>Lead</a:t>
            </a:r>
          </a:p>
          <a:p>
            <a:r>
              <a:rPr lang="en-US" sz="2000" dirty="0"/>
              <a:t>Computational Eng. &amp; Energy Sciences</a:t>
            </a:r>
          </a:p>
          <a:p>
            <a:r>
              <a:rPr lang="en-US" sz="2000" dirty="0" smtClean="0"/>
              <a:t>Computer </a:t>
            </a:r>
            <a:r>
              <a:rPr lang="en-US" sz="2000" dirty="0"/>
              <a:t>Science and Mathematics </a:t>
            </a:r>
            <a:r>
              <a:rPr lang="en-US" sz="2000" dirty="0" err="1" smtClean="0"/>
              <a:t>Div</a:t>
            </a:r>
            <a:endParaRPr lang="en-US" sz="2000" dirty="0" smtClean="0"/>
          </a:p>
          <a:p>
            <a:r>
              <a:rPr lang="en-US" sz="2000" dirty="0" smtClean="0"/>
              <a:t>Co-authors:</a:t>
            </a:r>
          </a:p>
          <a:p>
            <a:pPr lvl="1" algn="l"/>
            <a:r>
              <a:rPr lang="en-US" sz="2000" dirty="0" smtClean="0"/>
              <a:t>Mike Heroux (SNL)</a:t>
            </a:r>
          </a:p>
          <a:p>
            <a:pPr lvl="1" algn="l"/>
            <a:r>
              <a:rPr lang="en-US" sz="2000" dirty="0" smtClean="0"/>
              <a:t>Jim </a:t>
            </a:r>
            <a:r>
              <a:rPr lang="en-US" sz="2000" dirty="0" err="1" smtClean="0"/>
              <a:t>Willenbring</a:t>
            </a:r>
            <a:r>
              <a:rPr lang="en-US" sz="2000" dirty="0" smtClean="0"/>
              <a:t> (SNL)</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1204" y="177114"/>
            <a:ext cx="8727996" cy="458587"/>
          </a:xfrm>
        </p:spPr>
        <p:txBody>
          <a:bodyPr/>
          <a:lstStyle/>
          <a:p>
            <a:r>
              <a:rPr lang="en-US" sz="2800" dirty="0" smtClean="0"/>
              <a:t>Relevant Lean/Agile Principles</a:t>
            </a:r>
          </a:p>
        </p:txBody>
      </p:sp>
      <p:sp>
        <p:nvSpPr>
          <p:cNvPr id="16388" name="Rectangle 8"/>
          <p:cNvSpPr>
            <a:spLocks noChangeArrowheads="1"/>
          </p:cNvSpPr>
          <p:nvPr/>
        </p:nvSpPr>
        <p:spPr bwMode="auto">
          <a:xfrm>
            <a:off x="461963" y="685800"/>
            <a:ext cx="8213725"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50000"/>
              </a:spcAft>
              <a:buSzPct val="100000"/>
              <a:buFontTx/>
              <a:buChar char="•"/>
            </a:pPr>
            <a:r>
              <a:rPr lang="en-US" b="1" dirty="0"/>
              <a:t>Agile Design: </a:t>
            </a:r>
            <a:r>
              <a:rPr lang="en-US" dirty="0"/>
              <a:t>Reusable software is best designed and developed by incrementally attempting to reuse it with new clients and incrementally redesigning and refactoring the software as needed keeping it simple.</a:t>
            </a:r>
          </a:p>
          <a:p>
            <a:pPr marL="800100" lvl="1" indent="-171450">
              <a:spcAft>
                <a:spcPts val="30"/>
              </a:spcAft>
              <a:buSzPct val="100000"/>
              <a:buFontTx/>
              <a:buChar char="•"/>
            </a:pPr>
            <a:r>
              <a:rPr lang="en-US" dirty="0"/>
              <a:t>Technical debt in the code is managed through continuous incremental (re)design and refactoring.</a:t>
            </a:r>
          </a:p>
          <a:p>
            <a:pPr marL="342900" indent="-171450">
              <a:spcAft>
                <a:spcPct val="50000"/>
              </a:spcAft>
              <a:buSzPct val="100000"/>
              <a:buFontTx/>
              <a:buChar char="•"/>
            </a:pPr>
            <a:r>
              <a:rPr lang="en-US" b="1" dirty="0"/>
              <a:t>Agile Quality</a:t>
            </a:r>
            <a:r>
              <a:rPr lang="en-US" dirty="0"/>
              <a:t>: High quality defect-free software is most effectively developed by not putting defects into the software in the first place.</a:t>
            </a:r>
          </a:p>
          <a:p>
            <a:pPr marL="800100" lvl="1" indent="-171450">
              <a:spcAft>
                <a:spcPct val="50000"/>
              </a:spcAft>
              <a:buSzPct val="100000"/>
              <a:buFontTx/>
              <a:buChar char="•"/>
            </a:pPr>
            <a:r>
              <a:rPr lang="en-US" dirty="0"/>
              <a:t>High quality software is best developed collaboratively (e.g. pair programming and code reviews).</a:t>
            </a:r>
          </a:p>
          <a:p>
            <a:pPr marL="800100" lvl="1" indent="-171450">
              <a:spcAft>
                <a:spcPct val="50000"/>
              </a:spcAft>
              <a:buSzPct val="100000"/>
              <a:buFontTx/>
              <a:buChar char="•"/>
            </a:pPr>
            <a:r>
              <a:rPr lang="en-US" dirty="0"/>
              <a:t>Software is fully verified before it is even written (i.e. Test Driven Development </a:t>
            </a:r>
            <a:r>
              <a:rPr lang="en-US" dirty="0" smtClean="0"/>
              <a:t>(TDD) for </a:t>
            </a:r>
            <a:r>
              <a:rPr lang="en-US" dirty="0"/>
              <a:t>system verification and unit tests).</a:t>
            </a:r>
          </a:p>
          <a:p>
            <a:pPr marL="800100" lvl="1" indent="-171450">
              <a:spcAft>
                <a:spcPct val="50000"/>
              </a:spcAft>
              <a:buSzPct val="100000"/>
              <a:buFontTx/>
              <a:buChar char="•"/>
            </a:pPr>
            <a:r>
              <a:rPr lang="en-US" dirty="0"/>
              <a:t>High quality software is developed in small increments and with sufficient testing in between sets of changes.</a:t>
            </a:r>
          </a:p>
          <a:p>
            <a:pPr marL="342900" indent="-171450">
              <a:spcAft>
                <a:spcPct val="50000"/>
              </a:spcAft>
              <a:buSzPct val="100000"/>
              <a:buFontTx/>
              <a:buChar char="•"/>
            </a:pPr>
            <a:r>
              <a:rPr lang="en-US" b="1" dirty="0"/>
              <a:t>Agile Integration</a:t>
            </a:r>
            <a:r>
              <a:rPr lang="en-US" dirty="0"/>
              <a:t>: Software needs to be integrated early and often</a:t>
            </a:r>
          </a:p>
          <a:p>
            <a:pPr marL="342900" indent="-171450">
              <a:spcAft>
                <a:spcPct val="50000"/>
              </a:spcAft>
              <a:buSzPct val="100000"/>
              <a:buFontTx/>
              <a:buChar char="•"/>
            </a:pPr>
            <a:r>
              <a:rPr lang="en-US" b="1" dirty="0"/>
              <a:t>Agile Delivery</a:t>
            </a:r>
            <a:r>
              <a:rPr lang="en-US" dirty="0"/>
              <a:t>: Software should be delivered to real (or as real as we can make them) customers is short (fixed) intervals.</a:t>
            </a:r>
          </a:p>
        </p:txBody>
      </p:sp>
      <p:sp>
        <p:nvSpPr>
          <p:cNvPr id="9221" name="Rectangle 9"/>
          <p:cNvSpPr>
            <a:spLocks noChangeArrowheads="1"/>
          </p:cNvSpPr>
          <p:nvPr/>
        </p:nvSpPr>
        <p:spPr bwMode="auto">
          <a:xfrm>
            <a:off x="2265700" y="6134100"/>
            <a:ext cx="550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dirty="0">
                <a:solidFill>
                  <a:schemeClr val="accent2"/>
                </a:solidFill>
              </a:rPr>
              <a:t>References:</a:t>
            </a:r>
            <a:r>
              <a:rPr lang="en-US" dirty="0"/>
              <a:t>  </a:t>
            </a:r>
            <a:r>
              <a:rPr lang="en-US" dirty="0">
                <a:solidFill>
                  <a:srgbClr val="D30AA5"/>
                </a:solidFill>
                <a:hlinkClick r:id="rId3"/>
              </a:rPr>
              <a:t>http:/www.ornl.gov/8vt/readingList.html</a:t>
            </a:r>
            <a:endParaRPr lang="en-US" dirty="0">
              <a:solidFill>
                <a:srgbClr val="D30AA5"/>
              </a:solidFill>
            </a:endParaRPr>
          </a:p>
        </p:txBody>
      </p:sp>
    </p:spTree>
    <p:extLst>
      <p:ext uri="{BB962C8B-B14F-4D97-AF65-F5344CB8AC3E}">
        <p14:creationId xmlns:p14="http://schemas.microsoft.com/office/powerpoint/2010/main" val="1126209072"/>
      </p:ext>
    </p:extLst>
  </p:cSld>
  <p:clrMapOvr>
    <a:masterClrMapping/>
  </p:clrMapOvr>
  <p:transition spd="med" advTm="75766">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76200" y="76200"/>
            <a:ext cx="8839200" cy="827919"/>
          </a:xfrm>
        </p:spPr>
        <p:txBody>
          <a:bodyPr/>
          <a:lstStyle/>
          <a:p>
            <a:pPr eaLnBrk="1" hangingPunct="1"/>
            <a:r>
              <a:rPr lang="en-US" sz="2800" dirty="0" smtClean="0"/>
              <a:t>Validation-Centric Approach (VCA):</a:t>
            </a:r>
            <a:br>
              <a:rPr lang="en-US" sz="2800" dirty="0" smtClean="0"/>
            </a:br>
            <a:r>
              <a:rPr lang="en-US" sz="2800" dirty="0" smtClean="0"/>
              <a:t>Common Lifecycle Model for CSE Software</a:t>
            </a:r>
          </a:p>
        </p:txBody>
      </p:sp>
      <p:sp>
        <p:nvSpPr>
          <p:cNvPr id="44036" name="Rectangle 1030"/>
          <p:cNvSpPr>
            <a:spLocks noGrp="1" noChangeArrowheads="1"/>
          </p:cNvSpPr>
          <p:nvPr>
            <p:ph type="body" idx="4294967295"/>
          </p:nvPr>
        </p:nvSpPr>
        <p:spPr>
          <a:xfrm>
            <a:off x="228600" y="842456"/>
            <a:ext cx="8721725" cy="5863144"/>
          </a:xfrm>
          <a:solidFill>
            <a:schemeClr val="bg1"/>
          </a:solidFill>
        </p:spPr>
        <p:txBody>
          <a:bodyPr wrap="square">
            <a:spAutoFit/>
          </a:bodyPr>
          <a:lstStyle/>
          <a:p>
            <a:pPr marL="0" indent="0" eaLnBrk="1" hangingPunct="1">
              <a:lnSpc>
                <a:spcPct val="100000"/>
              </a:lnSpc>
              <a:spcBef>
                <a:spcPts val="600"/>
              </a:spcBef>
              <a:buFontTx/>
              <a:buNone/>
              <a:defRPr/>
            </a:pPr>
            <a:r>
              <a:rPr lang="en-US" sz="2000" b="0" dirty="0" smtClean="0">
                <a:solidFill>
                  <a:srgbClr val="009900"/>
                </a:solidFill>
              </a:rPr>
              <a:t>Central elements of validation-centric approach (VCA) lifecycle model</a:t>
            </a:r>
          </a:p>
          <a:p>
            <a:pPr>
              <a:lnSpc>
                <a:spcPct val="100000"/>
              </a:lnSpc>
              <a:spcBef>
                <a:spcPts val="600"/>
              </a:spcBef>
              <a:defRPr/>
            </a:pPr>
            <a:r>
              <a:rPr lang="en-US" sz="2000" b="0" dirty="0" smtClean="0"/>
              <a:t>Develop the software by testing against real early-adopter customer applications</a:t>
            </a:r>
          </a:p>
          <a:p>
            <a:pPr>
              <a:lnSpc>
                <a:spcPct val="100000"/>
              </a:lnSpc>
              <a:spcBef>
                <a:spcPts val="600"/>
              </a:spcBef>
              <a:defRPr/>
            </a:pPr>
            <a:r>
              <a:rPr lang="en-US" sz="2000" b="0" dirty="0" smtClean="0"/>
              <a:t>Manually verify the behavior against applications or other test cases</a:t>
            </a:r>
          </a:p>
          <a:p>
            <a:pPr marL="0" indent="0" eaLnBrk="1" hangingPunct="1">
              <a:lnSpc>
                <a:spcPct val="100000"/>
              </a:lnSpc>
              <a:spcBef>
                <a:spcPts val="600"/>
              </a:spcBef>
              <a:buFontTx/>
              <a:buNone/>
              <a:defRPr/>
            </a:pPr>
            <a:r>
              <a:rPr lang="en-US" sz="2000" b="0" dirty="0" smtClean="0">
                <a:solidFill>
                  <a:srgbClr val="002060"/>
                </a:solidFill>
              </a:rPr>
              <a:t>Advantages of the VCA lifecycle model:</a:t>
            </a:r>
          </a:p>
          <a:p>
            <a:pPr>
              <a:lnSpc>
                <a:spcPct val="100000"/>
              </a:lnSpc>
              <a:spcBef>
                <a:spcPts val="600"/>
              </a:spcBef>
              <a:defRPr/>
            </a:pPr>
            <a:r>
              <a:rPr lang="en-US" sz="2000" b="0" dirty="0" smtClean="0"/>
              <a:t>Assuming customer validation of code is easy (i.e. linear or nonlinear algebraic equation solvers =&gt; compute the residual) …</a:t>
            </a:r>
          </a:p>
          <a:p>
            <a:pPr>
              <a:lnSpc>
                <a:spcPct val="100000"/>
              </a:lnSpc>
              <a:spcBef>
                <a:spcPts val="600"/>
              </a:spcBef>
              <a:defRPr/>
            </a:pPr>
            <a:r>
              <a:rPr lang="en-US" sz="2000" b="0" dirty="0" smtClean="0"/>
              <a:t>Can be very fast to initially create new code</a:t>
            </a:r>
          </a:p>
          <a:p>
            <a:pPr>
              <a:lnSpc>
                <a:spcPct val="100000"/>
              </a:lnSpc>
              <a:spcBef>
                <a:spcPts val="600"/>
              </a:spcBef>
              <a:defRPr/>
            </a:pPr>
            <a:r>
              <a:rPr lang="en-US" sz="2000" b="0" dirty="0" smtClean="0"/>
              <a:t>Works for the customers code right away</a:t>
            </a:r>
            <a:endParaRPr lang="en-US" sz="2000" b="0" dirty="0"/>
          </a:p>
          <a:p>
            <a:pPr marL="0" indent="0" eaLnBrk="1" hangingPunct="1">
              <a:lnSpc>
                <a:spcPct val="100000"/>
              </a:lnSpc>
              <a:spcBef>
                <a:spcPts val="600"/>
              </a:spcBef>
              <a:buFontTx/>
              <a:buNone/>
              <a:defRPr/>
            </a:pPr>
            <a:r>
              <a:rPr lang="en-US" sz="2000" b="0" dirty="0" smtClean="0">
                <a:solidFill>
                  <a:srgbClr val="C00000"/>
                </a:solidFill>
              </a:rPr>
              <a:t>Problems with the VCA lifecycle model:</a:t>
            </a:r>
          </a:p>
          <a:p>
            <a:pPr>
              <a:lnSpc>
                <a:spcPct val="100000"/>
              </a:lnSpc>
              <a:spcBef>
                <a:spcPts val="600"/>
              </a:spcBef>
              <a:defRPr/>
            </a:pPr>
            <a:r>
              <a:rPr lang="en-US" sz="2000" b="0" dirty="0" smtClean="0"/>
              <a:t>Does now work well when validation is hard (i.e. ODE/DAE solvers where no easy to compute global measure of error exists)</a:t>
            </a:r>
          </a:p>
          <a:p>
            <a:pPr>
              <a:lnSpc>
                <a:spcPct val="100000"/>
              </a:lnSpc>
              <a:spcBef>
                <a:spcPts val="600"/>
              </a:spcBef>
              <a:defRPr/>
            </a:pPr>
            <a:r>
              <a:rPr lang="en-US" sz="2000" b="0" dirty="0" smtClean="0"/>
              <a:t>Re-validating against existing customer codes is expensive or is often lost (i.e. the customer code becomes unavailable).</a:t>
            </a:r>
          </a:p>
          <a:p>
            <a:pPr>
              <a:lnSpc>
                <a:spcPct val="100000"/>
              </a:lnSpc>
              <a:spcBef>
                <a:spcPts val="600"/>
              </a:spcBef>
              <a:defRPr/>
            </a:pPr>
            <a:r>
              <a:rPr lang="en-US" sz="2000" b="0" dirty="0" smtClean="0"/>
              <a:t>Difficult and expensive to refactor:  Re-running customer validation tests is too expensive or such tests are too fragile or inflexible (e.g. binary compatibility tests)</a:t>
            </a:r>
            <a:endParaRPr lang="en-US" sz="2000" b="0" dirty="0" smtClean="0">
              <a:solidFill>
                <a:srgbClr val="C00000"/>
              </a:solidFill>
            </a:endParaRPr>
          </a:p>
          <a:p>
            <a:pPr marL="0" indent="0">
              <a:lnSpc>
                <a:spcPct val="100000"/>
              </a:lnSpc>
              <a:spcBef>
                <a:spcPts val="600"/>
              </a:spcBef>
              <a:buNone/>
              <a:defRPr/>
            </a:pPr>
            <a:r>
              <a:rPr lang="en-US" sz="2000" b="0" dirty="0" smtClean="0">
                <a:solidFill>
                  <a:srgbClr val="C00000"/>
                </a:solidFill>
              </a:rPr>
              <a:t>VCA lifecycle model often leads to unmaintainable codes that are later abandoned!</a:t>
            </a:r>
          </a:p>
        </p:txBody>
      </p:sp>
    </p:spTree>
    <p:custDataLst>
      <p:tags r:id="rId1"/>
    </p:custDataLst>
    <p:extLst>
      <p:ext uri="{BB962C8B-B14F-4D97-AF65-F5344CB8AC3E}">
        <p14:creationId xmlns:p14="http://schemas.microsoft.com/office/powerpoint/2010/main" val="1258177646"/>
      </p:ext>
    </p:extLst>
  </p:cSld>
  <p:clrMapOvr>
    <a:masterClrMapping/>
  </p:clrMapOvr>
  <p:transition advTm="126064">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7" end="7"/>
                                            </p:txEl>
                                          </p:spTgt>
                                        </p:tgtEl>
                                        <p:attrNameLst>
                                          <p:attrName>style.visibility</p:attrName>
                                        </p:attrNameLst>
                                      </p:cBhvr>
                                      <p:to>
                                        <p:strVal val="visible"/>
                                      </p:to>
                                    </p:set>
                                    <p:animEffect transition="in" filter="fade">
                                      <p:cBhvr>
                                        <p:cTn id="7" dur="500"/>
                                        <p:tgtEl>
                                          <p:spTgt spid="4403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8" end="8"/>
                                            </p:txEl>
                                          </p:spTgt>
                                        </p:tgtEl>
                                        <p:attrNameLst>
                                          <p:attrName>style.visibility</p:attrName>
                                        </p:attrNameLst>
                                      </p:cBhvr>
                                      <p:to>
                                        <p:strVal val="visible"/>
                                      </p:to>
                                    </p:set>
                                    <p:animEffect transition="in" filter="fade">
                                      <p:cBhvr>
                                        <p:cTn id="10" dur="500"/>
                                        <p:tgtEl>
                                          <p:spTgt spid="44036">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9" end="9"/>
                                            </p:txEl>
                                          </p:spTgt>
                                        </p:tgtEl>
                                        <p:attrNameLst>
                                          <p:attrName>style.visibility</p:attrName>
                                        </p:attrNameLst>
                                      </p:cBhvr>
                                      <p:to>
                                        <p:strVal val="visible"/>
                                      </p:to>
                                    </p:set>
                                    <p:animEffect transition="in" filter="fade">
                                      <p:cBhvr>
                                        <p:cTn id="13" dur="500"/>
                                        <p:tgtEl>
                                          <p:spTgt spid="44036">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036">
                                            <p:txEl>
                                              <p:pRg st="10" end="10"/>
                                            </p:txEl>
                                          </p:spTgt>
                                        </p:tgtEl>
                                        <p:attrNameLst>
                                          <p:attrName>style.visibility</p:attrName>
                                        </p:attrNameLst>
                                      </p:cBhvr>
                                      <p:to>
                                        <p:strVal val="visible"/>
                                      </p:to>
                                    </p:set>
                                    <p:animEffect transition="in" filter="fade">
                                      <p:cBhvr>
                                        <p:cTn id="16" dur="500"/>
                                        <p:tgtEl>
                                          <p:spTgt spid="44036">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036">
                                            <p:txEl>
                                              <p:pRg st="11" end="11"/>
                                            </p:txEl>
                                          </p:spTgt>
                                        </p:tgtEl>
                                        <p:attrNameLst>
                                          <p:attrName>style.visibility</p:attrName>
                                        </p:attrNameLst>
                                      </p:cBhvr>
                                      <p:to>
                                        <p:strVal val="visible"/>
                                      </p:to>
                                    </p:set>
                                    <p:animEffect transition="in" filter="fade">
                                      <p:cBhvr>
                                        <p:cTn id="19" dur="500"/>
                                        <p:tgtEl>
                                          <p:spTgt spid="440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4" name="Rectangle 18"/>
          <p:cNvSpPr>
            <a:spLocks noChangeArrowheads="1"/>
          </p:cNvSpPr>
          <p:nvPr/>
        </p:nvSpPr>
        <p:spPr bwMode="auto">
          <a:xfrm>
            <a:off x="7880350" y="2622550"/>
            <a:ext cx="1263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spcAft>
                <a:spcPct val="15000"/>
              </a:spcAft>
              <a:buSzPct val="100000"/>
            </a:pPr>
            <a:r>
              <a:rPr lang="en-US" sz="1600">
                <a:solidFill>
                  <a:srgbClr val="FF0000"/>
                </a:solidFill>
              </a:rPr>
              <a:t>Regression!</a:t>
            </a:r>
          </a:p>
        </p:txBody>
      </p:sp>
      <p:sp>
        <p:nvSpPr>
          <p:cNvPr id="10244" name="Rectangle 2"/>
          <p:cNvSpPr>
            <a:spLocks noGrp="1" noChangeArrowheads="1"/>
          </p:cNvSpPr>
          <p:nvPr>
            <p:ph type="title"/>
          </p:nvPr>
        </p:nvSpPr>
        <p:spPr>
          <a:xfrm>
            <a:off x="111204" y="177114"/>
            <a:ext cx="8727996" cy="458587"/>
          </a:xfrm>
        </p:spPr>
        <p:txBody>
          <a:bodyPr>
            <a:spAutoFit/>
          </a:bodyPr>
          <a:lstStyle/>
          <a:p>
            <a:r>
              <a:rPr lang="en-US" sz="2800" dirty="0" smtClean="0"/>
              <a:t>Common Approach: Development Instability</a:t>
            </a:r>
          </a:p>
        </p:txBody>
      </p:sp>
      <p:sp>
        <p:nvSpPr>
          <p:cNvPr id="10245" name="Line 4"/>
          <p:cNvSpPr>
            <a:spLocks noChangeShapeType="1"/>
          </p:cNvSpPr>
          <p:nvPr/>
        </p:nvSpPr>
        <p:spPr bwMode="auto">
          <a:xfrm>
            <a:off x="2036763" y="1123950"/>
            <a:ext cx="0" cy="21891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46" name="Line 5"/>
          <p:cNvSpPr>
            <a:spLocks noChangeShapeType="1"/>
          </p:cNvSpPr>
          <p:nvPr/>
        </p:nvSpPr>
        <p:spPr bwMode="auto">
          <a:xfrm>
            <a:off x="2036763" y="3313113"/>
            <a:ext cx="629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Rectangle 6"/>
          <p:cNvSpPr>
            <a:spLocks noChangeArrowheads="1"/>
          </p:cNvSpPr>
          <p:nvPr/>
        </p:nvSpPr>
        <p:spPr bwMode="auto">
          <a:xfrm>
            <a:off x="326918" y="1892300"/>
            <a:ext cx="1467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dirty="0" smtClean="0"/>
              <a:t>#failing tests</a:t>
            </a:r>
            <a:endParaRPr lang="en-US" dirty="0"/>
          </a:p>
          <a:p>
            <a:pPr algn="ctr"/>
            <a:r>
              <a:rPr lang="en-US" dirty="0"/>
              <a:t>or</a:t>
            </a:r>
          </a:p>
          <a:p>
            <a:pPr algn="ctr"/>
            <a:r>
              <a:rPr lang="en-US" dirty="0"/>
              <a:t>#</a:t>
            </a:r>
            <a:r>
              <a:rPr lang="en-US" dirty="0" smtClean="0"/>
              <a:t>defects</a:t>
            </a:r>
            <a:endParaRPr lang="en-US" dirty="0"/>
          </a:p>
          <a:p>
            <a:pPr algn="ctr"/>
            <a:endParaRPr lang="en-US" dirty="0"/>
          </a:p>
        </p:txBody>
      </p:sp>
      <p:sp>
        <p:nvSpPr>
          <p:cNvPr id="10248" name="Line 7"/>
          <p:cNvSpPr>
            <a:spLocks noChangeShapeType="1"/>
          </p:cNvSpPr>
          <p:nvPr/>
        </p:nvSpPr>
        <p:spPr bwMode="auto">
          <a:xfrm>
            <a:off x="2613025"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Rectangle 8"/>
          <p:cNvSpPr>
            <a:spLocks noChangeArrowheads="1"/>
          </p:cNvSpPr>
          <p:nvPr/>
        </p:nvSpPr>
        <p:spPr bwMode="auto">
          <a:xfrm>
            <a:off x="8297863" y="289083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t>Time</a:t>
            </a:r>
          </a:p>
        </p:txBody>
      </p:sp>
      <p:sp>
        <p:nvSpPr>
          <p:cNvPr id="10250" name="Line 9"/>
          <p:cNvSpPr>
            <a:spLocks noChangeShapeType="1"/>
          </p:cNvSpPr>
          <p:nvPr/>
        </p:nvSpPr>
        <p:spPr bwMode="auto">
          <a:xfrm>
            <a:off x="6300788"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7759700"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1"/>
          <p:cNvSpPr>
            <a:spLocks noChangeArrowheads="1"/>
          </p:cNvSpPr>
          <p:nvPr/>
        </p:nvSpPr>
        <p:spPr bwMode="auto">
          <a:xfrm>
            <a:off x="2033588" y="36591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a:t>
            </a:r>
          </a:p>
        </p:txBody>
      </p:sp>
      <p:sp>
        <p:nvSpPr>
          <p:cNvPr id="10253" name="Rectangle 12"/>
          <p:cNvSpPr>
            <a:spLocks noChangeArrowheads="1"/>
          </p:cNvSpPr>
          <p:nvPr/>
        </p:nvSpPr>
        <p:spPr bwMode="auto">
          <a:xfrm>
            <a:off x="5440363" y="3621088"/>
            <a:ext cx="149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Branch for</a:t>
            </a:r>
          </a:p>
          <a:p>
            <a:pPr algn="ctr"/>
            <a:r>
              <a:rPr lang="en-US"/>
              <a:t>Release X+1</a:t>
            </a:r>
          </a:p>
        </p:txBody>
      </p:sp>
      <p:sp>
        <p:nvSpPr>
          <p:cNvPr id="10254" name="Rectangle 13"/>
          <p:cNvSpPr>
            <a:spLocks noChangeArrowheads="1"/>
          </p:cNvSpPr>
          <p:nvPr/>
        </p:nvSpPr>
        <p:spPr bwMode="auto">
          <a:xfrm>
            <a:off x="7105650" y="3697288"/>
            <a:ext cx="149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X+1</a:t>
            </a:r>
          </a:p>
        </p:txBody>
      </p:sp>
      <p:sp>
        <p:nvSpPr>
          <p:cNvPr id="275470" name="Freeform 14"/>
          <p:cNvSpPr>
            <a:spLocks/>
          </p:cNvSpPr>
          <p:nvPr/>
        </p:nvSpPr>
        <p:spPr bwMode="auto">
          <a:xfrm>
            <a:off x="2114550" y="1892300"/>
            <a:ext cx="5653088" cy="1114425"/>
          </a:xfrm>
          <a:custGeom>
            <a:avLst/>
            <a:gdLst>
              <a:gd name="T0" fmla="*/ 0 w 3561"/>
              <a:gd name="T1" fmla="*/ 1769149866 h 702"/>
              <a:gd name="T2" fmla="*/ 791329114 w 3561"/>
              <a:gd name="T3" fmla="*/ 1769149866 h 702"/>
              <a:gd name="T4" fmla="*/ 1035785217 w 3561"/>
              <a:gd name="T5" fmla="*/ 1585178921 h 702"/>
              <a:gd name="T6" fmla="*/ 1219755795 w 3561"/>
              <a:gd name="T7" fmla="*/ 1645662650 h 702"/>
              <a:gd name="T8" fmla="*/ 1219755795 w 3561"/>
              <a:gd name="T9" fmla="*/ 1524695192 h 702"/>
              <a:gd name="T10" fmla="*/ 1401207012 w 3561"/>
              <a:gd name="T11" fmla="*/ 1403727734 h 702"/>
              <a:gd name="T12" fmla="*/ 1522174489 w 3561"/>
              <a:gd name="T13" fmla="*/ 1038304411 h 702"/>
              <a:gd name="T14" fmla="*/ 1706147052 w 3561"/>
              <a:gd name="T15" fmla="*/ 1219755598 h 702"/>
              <a:gd name="T16" fmla="*/ 1950601369 w 3561"/>
              <a:gd name="T17" fmla="*/ 854333862 h 702"/>
              <a:gd name="T18" fmla="*/ 1950601369 w 3561"/>
              <a:gd name="T19" fmla="*/ 609877799 h 702"/>
              <a:gd name="T20" fmla="*/ 2147483647 w 3561"/>
              <a:gd name="T21" fmla="*/ 304938106 h 702"/>
              <a:gd name="T22" fmla="*/ 2147483647 w 3561"/>
              <a:gd name="T23" fmla="*/ 670361528 h 702"/>
              <a:gd name="T24" fmla="*/ 2147483647 w 3561"/>
              <a:gd name="T25" fmla="*/ 123486869 h 702"/>
              <a:gd name="T26" fmla="*/ 2147483647 w 3561"/>
              <a:gd name="T27" fmla="*/ 549394070 h 702"/>
              <a:gd name="T28" fmla="*/ 2147483647 w 3561"/>
              <a:gd name="T29" fmla="*/ 1098788140 h 702"/>
              <a:gd name="T30" fmla="*/ 2147483647 w 3561"/>
              <a:gd name="T31" fmla="*/ 304938106 h 702"/>
              <a:gd name="T32" fmla="*/ 2147483647 w 3561"/>
              <a:gd name="T33" fmla="*/ 609877799 h 702"/>
              <a:gd name="T34" fmla="*/ 2147483647 w 3561"/>
              <a:gd name="T35" fmla="*/ 1053425343 h 702"/>
              <a:gd name="T36" fmla="*/ 2147483647 w 3561"/>
              <a:gd name="T37" fmla="*/ 1464211463 h 702"/>
              <a:gd name="T38" fmla="*/ 2147483647 w 3561"/>
              <a:gd name="T39" fmla="*/ 975299733 h 702"/>
              <a:gd name="T40" fmla="*/ 2147483647 w 3561"/>
              <a:gd name="T41" fmla="*/ 670361528 h 702"/>
              <a:gd name="T42" fmla="*/ 2147483647 w 3561"/>
              <a:gd name="T43" fmla="*/ 1098788140 h 702"/>
              <a:gd name="T44" fmla="*/ 2147483647 w 3561"/>
              <a:gd name="T45" fmla="*/ 1159271869 h 702"/>
              <a:gd name="T46" fmla="*/ 2147483647 w 3561"/>
              <a:gd name="T47" fmla="*/ 609877799 h 702"/>
              <a:gd name="T48" fmla="*/ 2147483647 w 3561"/>
              <a:gd name="T49" fmla="*/ 1038304411 h 702"/>
              <a:gd name="T50" fmla="*/ 2147483647 w 3561"/>
              <a:gd name="T51" fmla="*/ 1343244005 h 702"/>
              <a:gd name="T52" fmla="*/ 2147483647 w 3561"/>
              <a:gd name="T53" fmla="*/ 854333862 h 702"/>
              <a:gd name="T54" fmla="*/ 2147483647 w 3561"/>
              <a:gd name="T55" fmla="*/ 488910341 h 702"/>
              <a:gd name="T56" fmla="*/ 2147483647 w 3561"/>
              <a:gd name="T57" fmla="*/ 0 h 702"/>
              <a:gd name="T58" fmla="*/ 2147483647 w 3561"/>
              <a:gd name="T59" fmla="*/ 123486869 h 702"/>
              <a:gd name="T60" fmla="*/ 2147483647 w 3561"/>
              <a:gd name="T61" fmla="*/ 733366206 h 702"/>
              <a:gd name="T62" fmla="*/ 2147483647 w 3561"/>
              <a:gd name="T63" fmla="*/ 488910341 h 702"/>
              <a:gd name="T64" fmla="*/ 2147483647 w 3561"/>
              <a:gd name="T65" fmla="*/ 304938106 h 702"/>
              <a:gd name="T66" fmla="*/ 2147483647 w 3561"/>
              <a:gd name="T67" fmla="*/ 914816004 h 702"/>
              <a:gd name="T68" fmla="*/ 2147483647 w 3561"/>
              <a:gd name="T69" fmla="*/ 488910341 h 702"/>
              <a:gd name="T70" fmla="*/ 2147483647 w 3561"/>
              <a:gd name="T71" fmla="*/ 609877799 h 702"/>
              <a:gd name="T72" fmla="*/ 2147483647 w 3561"/>
              <a:gd name="T73" fmla="*/ 854333862 h 702"/>
              <a:gd name="T74" fmla="*/ 2147483647 w 3561"/>
              <a:gd name="T75" fmla="*/ 975299733 h 702"/>
              <a:gd name="T76" fmla="*/ 2147483647 w 3561"/>
              <a:gd name="T77" fmla="*/ 854333862 h 702"/>
              <a:gd name="T78" fmla="*/ 2147483647 w 3561"/>
              <a:gd name="T79" fmla="*/ 1159271869 h 702"/>
              <a:gd name="T80" fmla="*/ 2147483647 w 3561"/>
              <a:gd name="T81" fmla="*/ 1464211463 h 702"/>
              <a:gd name="T82" fmla="*/ 2147483647 w 3561"/>
              <a:gd name="T83" fmla="*/ 1123989693 h 702"/>
              <a:gd name="T84" fmla="*/ 2147483647 w 3561"/>
              <a:gd name="T85" fmla="*/ 929936936 h 702"/>
              <a:gd name="T86" fmla="*/ 2147483647 w 3561"/>
              <a:gd name="T87" fmla="*/ 1209674976 h 702"/>
              <a:gd name="T88" fmla="*/ 2147483647 w 3561"/>
              <a:gd name="T89" fmla="*/ 1227315270 h 702"/>
              <a:gd name="T90" fmla="*/ 2147483647 w 3561"/>
              <a:gd name="T91" fmla="*/ 1141629987 h 702"/>
              <a:gd name="T92" fmla="*/ 2147483647 w 3561"/>
              <a:gd name="T93" fmla="*/ 1333163383 h 7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61"/>
              <a:gd name="T142" fmla="*/ 0 h 702"/>
              <a:gd name="T143" fmla="*/ 3561 w 3561"/>
              <a:gd name="T144" fmla="*/ 702 h 7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61" h="702">
                <a:moveTo>
                  <a:pt x="0" y="702"/>
                </a:moveTo>
                <a:lnTo>
                  <a:pt x="314" y="702"/>
                </a:lnTo>
                <a:lnTo>
                  <a:pt x="411" y="629"/>
                </a:lnTo>
                <a:lnTo>
                  <a:pt x="484" y="653"/>
                </a:lnTo>
                <a:lnTo>
                  <a:pt x="484" y="605"/>
                </a:lnTo>
                <a:lnTo>
                  <a:pt x="556" y="557"/>
                </a:lnTo>
                <a:lnTo>
                  <a:pt x="604" y="412"/>
                </a:lnTo>
                <a:lnTo>
                  <a:pt x="677" y="484"/>
                </a:lnTo>
                <a:lnTo>
                  <a:pt x="774" y="339"/>
                </a:lnTo>
                <a:lnTo>
                  <a:pt x="774" y="242"/>
                </a:lnTo>
                <a:lnTo>
                  <a:pt x="871" y="121"/>
                </a:lnTo>
                <a:lnTo>
                  <a:pt x="895" y="266"/>
                </a:lnTo>
                <a:lnTo>
                  <a:pt x="1040" y="49"/>
                </a:lnTo>
                <a:lnTo>
                  <a:pt x="1113" y="218"/>
                </a:lnTo>
                <a:lnTo>
                  <a:pt x="1137" y="436"/>
                </a:lnTo>
                <a:lnTo>
                  <a:pt x="1282" y="121"/>
                </a:lnTo>
                <a:lnTo>
                  <a:pt x="1403" y="242"/>
                </a:lnTo>
                <a:lnTo>
                  <a:pt x="1409" y="418"/>
                </a:lnTo>
                <a:lnTo>
                  <a:pt x="1451" y="581"/>
                </a:lnTo>
                <a:lnTo>
                  <a:pt x="1500" y="387"/>
                </a:lnTo>
                <a:lnTo>
                  <a:pt x="1596" y="266"/>
                </a:lnTo>
                <a:lnTo>
                  <a:pt x="1742" y="436"/>
                </a:lnTo>
                <a:lnTo>
                  <a:pt x="1790" y="460"/>
                </a:lnTo>
                <a:lnTo>
                  <a:pt x="1814" y="242"/>
                </a:lnTo>
                <a:lnTo>
                  <a:pt x="1887" y="412"/>
                </a:lnTo>
                <a:lnTo>
                  <a:pt x="1959" y="533"/>
                </a:lnTo>
                <a:lnTo>
                  <a:pt x="2056" y="339"/>
                </a:lnTo>
                <a:lnTo>
                  <a:pt x="2153" y="194"/>
                </a:lnTo>
                <a:lnTo>
                  <a:pt x="2201" y="0"/>
                </a:lnTo>
                <a:lnTo>
                  <a:pt x="2298" y="49"/>
                </a:lnTo>
                <a:lnTo>
                  <a:pt x="2298" y="291"/>
                </a:lnTo>
                <a:lnTo>
                  <a:pt x="2395" y="194"/>
                </a:lnTo>
                <a:lnTo>
                  <a:pt x="2467" y="121"/>
                </a:lnTo>
                <a:lnTo>
                  <a:pt x="2516" y="363"/>
                </a:lnTo>
                <a:lnTo>
                  <a:pt x="2612" y="194"/>
                </a:lnTo>
                <a:lnTo>
                  <a:pt x="2709" y="242"/>
                </a:lnTo>
                <a:lnTo>
                  <a:pt x="2733" y="339"/>
                </a:lnTo>
                <a:lnTo>
                  <a:pt x="2903" y="387"/>
                </a:lnTo>
                <a:lnTo>
                  <a:pt x="2951" y="339"/>
                </a:lnTo>
                <a:lnTo>
                  <a:pt x="3024" y="460"/>
                </a:lnTo>
                <a:lnTo>
                  <a:pt x="3024" y="581"/>
                </a:lnTo>
                <a:lnTo>
                  <a:pt x="3151" y="446"/>
                </a:lnTo>
                <a:lnTo>
                  <a:pt x="3241" y="369"/>
                </a:lnTo>
                <a:lnTo>
                  <a:pt x="3332" y="480"/>
                </a:lnTo>
                <a:lnTo>
                  <a:pt x="3429" y="487"/>
                </a:lnTo>
                <a:lnTo>
                  <a:pt x="3533" y="453"/>
                </a:lnTo>
                <a:lnTo>
                  <a:pt x="3561" y="529"/>
                </a:lnTo>
              </a:path>
            </a:pathLst>
          </a:custGeom>
          <a:noFill/>
          <a:ln w="127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275471" name="Rectangle 15"/>
          <p:cNvSpPr>
            <a:spLocks noChangeArrowheads="1"/>
          </p:cNvSpPr>
          <p:nvPr/>
        </p:nvSpPr>
        <p:spPr bwMode="auto">
          <a:xfrm>
            <a:off x="3625432" y="817563"/>
            <a:ext cx="302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2400" b="1" dirty="0">
                <a:solidFill>
                  <a:srgbClr val="FF0000"/>
                </a:solidFill>
              </a:rPr>
              <a:t>Common Approach</a:t>
            </a:r>
          </a:p>
          <a:p>
            <a:pPr algn="ctr"/>
            <a:r>
              <a:rPr lang="en-US" sz="2400" b="1" dirty="0">
                <a:solidFill>
                  <a:srgbClr val="FF0000"/>
                </a:solidFill>
              </a:rPr>
              <a:t>NOT AGILE!</a:t>
            </a:r>
          </a:p>
        </p:txBody>
      </p:sp>
      <p:sp>
        <p:nvSpPr>
          <p:cNvPr id="275472" name="Rectangle 16"/>
          <p:cNvSpPr>
            <a:spLocks noChangeArrowheads="1"/>
          </p:cNvSpPr>
          <p:nvPr/>
        </p:nvSpPr>
        <p:spPr bwMode="auto">
          <a:xfrm>
            <a:off x="347663" y="3946525"/>
            <a:ext cx="7950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pPr>
            <a:r>
              <a:rPr lang="en-US" sz="1600" b="1" u="sng" dirty="0">
                <a:solidFill>
                  <a:srgbClr val="FF0000"/>
                </a:solidFill>
              </a:rPr>
              <a:t>Problems</a:t>
            </a:r>
          </a:p>
          <a:p>
            <a:pPr marL="342900" indent="-171450">
              <a:spcAft>
                <a:spcPct val="15000"/>
              </a:spcAft>
              <a:buSzPct val="100000"/>
              <a:buFontTx/>
              <a:buChar char="•"/>
            </a:pPr>
            <a:r>
              <a:rPr lang="en-US" sz="1600" dirty="0">
                <a:solidFill>
                  <a:srgbClr val="FF0000"/>
                </a:solidFill>
              </a:rPr>
              <a:t>Cost of fixing defects increases the longer they exist in the code</a:t>
            </a:r>
          </a:p>
          <a:p>
            <a:pPr marL="342900" indent="-171450">
              <a:spcAft>
                <a:spcPct val="15000"/>
              </a:spcAft>
              <a:buSzPct val="100000"/>
              <a:buFontTx/>
              <a:buChar char="•"/>
            </a:pPr>
            <a:r>
              <a:rPr lang="en-US" sz="1600" dirty="0">
                <a:solidFill>
                  <a:srgbClr val="FF0000"/>
                </a:solidFill>
              </a:rPr>
              <a:t>Difficult to sustain development productivity</a:t>
            </a:r>
          </a:p>
          <a:p>
            <a:pPr marL="342900" indent="-171450">
              <a:spcAft>
                <a:spcPct val="15000"/>
              </a:spcAft>
              <a:buSzPct val="100000"/>
              <a:buFontTx/>
              <a:buChar char="•"/>
            </a:pPr>
            <a:r>
              <a:rPr lang="en-US" sz="1600" dirty="0">
                <a:solidFill>
                  <a:srgbClr val="FF0000"/>
                </a:solidFill>
              </a:rPr>
              <a:t>Broken code begets broken code (i.e. broken window phenomenon) </a:t>
            </a:r>
          </a:p>
          <a:p>
            <a:pPr marL="342900" indent="-171450">
              <a:spcAft>
                <a:spcPct val="15000"/>
              </a:spcAft>
              <a:buSzPct val="100000"/>
              <a:buFontTx/>
              <a:buChar char="•"/>
            </a:pPr>
            <a:r>
              <a:rPr lang="en-US" sz="1600" dirty="0">
                <a:solidFill>
                  <a:srgbClr val="FF0000"/>
                </a:solidFill>
              </a:rPr>
              <a:t>Long time between branch and release</a:t>
            </a:r>
          </a:p>
          <a:p>
            <a:pPr marL="685800" lvl="1" indent="-228600">
              <a:spcAft>
                <a:spcPct val="15000"/>
              </a:spcAft>
              <a:buSzPct val="100000"/>
              <a:buFontTx/>
              <a:buChar char="–"/>
            </a:pPr>
            <a:r>
              <a:rPr lang="en-US" sz="1400" dirty="0">
                <a:solidFill>
                  <a:srgbClr val="FF0000"/>
                </a:solidFill>
              </a:rPr>
              <a:t>Difficult to merge changes back into main development branch</a:t>
            </a:r>
          </a:p>
          <a:p>
            <a:pPr marL="685800" lvl="1" indent="-228600">
              <a:spcAft>
                <a:spcPct val="15000"/>
              </a:spcAft>
              <a:buSzPct val="100000"/>
              <a:buFontTx/>
              <a:buChar char="–"/>
            </a:pPr>
            <a:r>
              <a:rPr lang="en-US" sz="1400" dirty="0">
                <a:solidFill>
                  <a:srgbClr val="FF0000"/>
                </a:solidFill>
              </a:rPr>
              <a:t>Temptation to add “features” to the release branch before a release</a:t>
            </a:r>
          </a:p>
          <a:p>
            <a:pPr marL="342900" indent="-171450">
              <a:spcAft>
                <a:spcPct val="15000"/>
              </a:spcAft>
              <a:buSzPct val="100000"/>
              <a:buFontTx/>
              <a:buChar char="•"/>
            </a:pPr>
            <a:r>
              <a:rPr lang="en-US" sz="1600" dirty="0">
                <a:solidFill>
                  <a:srgbClr val="FF0000"/>
                </a:solidFill>
              </a:rPr>
              <a:t>Nearly impossible to consider more frequent development integration models</a:t>
            </a:r>
          </a:p>
          <a:p>
            <a:pPr marL="342900" indent="-171450">
              <a:spcAft>
                <a:spcPct val="15000"/>
              </a:spcAft>
              <a:buSzPct val="100000"/>
              <a:buFontTx/>
              <a:buChar char="•"/>
            </a:pPr>
            <a:r>
              <a:rPr lang="en-US" sz="1600" dirty="0">
                <a:solidFill>
                  <a:srgbClr val="FF0000"/>
                </a:solidFill>
              </a:rPr>
              <a:t>High risk of creating a regression</a:t>
            </a:r>
          </a:p>
        </p:txBody>
      </p:sp>
      <p:sp>
        <p:nvSpPr>
          <p:cNvPr id="275473" name="AutoShape 17"/>
          <p:cNvSpPr>
            <a:spLocks/>
          </p:cNvSpPr>
          <p:nvPr/>
        </p:nvSpPr>
        <p:spPr bwMode="auto">
          <a:xfrm>
            <a:off x="7797800" y="2738438"/>
            <a:ext cx="77788" cy="268287"/>
          </a:xfrm>
          <a:prstGeom prst="rightBrace">
            <a:avLst>
              <a:gd name="adj1" fmla="val 28741"/>
              <a:gd name="adj2" fmla="val 50000"/>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66451707"/>
      </p:ext>
    </p:extLst>
  </p:cSld>
  <p:clrMapOvr>
    <a:masterClrMapping/>
  </p:clrMapOvr>
  <p:transition spd="med" advTm="75766">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ChangeArrowheads="1"/>
          </p:cNvSpPr>
          <p:nvPr/>
        </p:nvSpPr>
        <p:spPr bwMode="auto">
          <a:xfrm>
            <a:off x="326918" y="1892300"/>
            <a:ext cx="1467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dirty="0" smtClean="0"/>
              <a:t>#failing tests</a:t>
            </a:r>
            <a:endParaRPr lang="en-US" dirty="0"/>
          </a:p>
          <a:p>
            <a:pPr algn="ctr"/>
            <a:r>
              <a:rPr lang="en-US" dirty="0"/>
              <a:t>or</a:t>
            </a:r>
          </a:p>
          <a:p>
            <a:pPr algn="ctr"/>
            <a:r>
              <a:rPr lang="en-US" dirty="0"/>
              <a:t>#</a:t>
            </a:r>
            <a:r>
              <a:rPr lang="en-US" dirty="0" smtClean="0"/>
              <a:t>defects</a:t>
            </a:r>
            <a:endParaRPr lang="en-US" dirty="0"/>
          </a:p>
          <a:p>
            <a:pPr algn="ctr"/>
            <a:endParaRPr lang="en-US" dirty="0"/>
          </a:p>
        </p:txBody>
      </p:sp>
      <p:sp>
        <p:nvSpPr>
          <p:cNvPr id="11267" name="Rectangle 3"/>
          <p:cNvSpPr>
            <a:spLocks noGrp="1" noChangeArrowheads="1"/>
          </p:cNvSpPr>
          <p:nvPr>
            <p:ph type="title"/>
          </p:nvPr>
        </p:nvSpPr>
        <p:spPr>
          <a:xfrm>
            <a:off x="111203" y="177114"/>
            <a:ext cx="8878809" cy="458587"/>
          </a:xfrm>
        </p:spPr>
        <p:txBody>
          <a:bodyPr/>
          <a:lstStyle/>
          <a:p>
            <a:r>
              <a:rPr lang="en-US" sz="2800" dirty="0" smtClean="0"/>
              <a:t>Lean/Agile Approach: Development Stability</a:t>
            </a:r>
          </a:p>
        </p:txBody>
      </p:sp>
      <p:sp>
        <p:nvSpPr>
          <p:cNvPr id="11268" name="Line 4"/>
          <p:cNvSpPr>
            <a:spLocks noChangeShapeType="1"/>
          </p:cNvSpPr>
          <p:nvPr/>
        </p:nvSpPr>
        <p:spPr bwMode="auto">
          <a:xfrm>
            <a:off x="2036763" y="1123950"/>
            <a:ext cx="0" cy="218916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69" name="Line 5"/>
          <p:cNvSpPr>
            <a:spLocks noChangeShapeType="1"/>
          </p:cNvSpPr>
          <p:nvPr/>
        </p:nvSpPr>
        <p:spPr bwMode="auto">
          <a:xfrm>
            <a:off x="2036763" y="3313113"/>
            <a:ext cx="629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1" name="Line 7"/>
          <p:cNvSpPr>
            <a:spLocks noChangeShapeType="1"/>
          </p:cNvSpPr>
          <p:nvPr/>
        </p:nvSpPr>
        <p:spPr bwMode="auto">
          <a:xfrm>
            <a:off x="2613025"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Rectangle 8"/>
          <p:cNvSpPr>
            <a:spLocks noChangeArrowheads="1"/>
          </p:cNvSpPr>
          <p:nvPr/>
        </p:nvSpPr>
        <p:spPr bwMode="auto">
          <a:xfrm>
            <a:off x="8297863" y="289083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t>Time</a:t>
            </a:r>
          </a:p>
        </p:txBody>
      </p:sp>
      <p:sp>
        <p:nvSpPr>
          <p:cNvPr id="11273" name="Line 9"/>
          <p:cNvSpPr>
            <a:spLocks noChangeShapeType="1"/>
          </p:cNvSpPr>
          <p:nvPr/>
        </p:nvSpPr>
        <p:spPr bwMode="auto">
          <a:xfrm>
            <a:off x="7491413"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10"/>
          <p:cNvSpPr>
            <a:spLocks noChangeShapeType="1"/>
          </p:cNvSpPr>
          <p:nvPr/>
        </p:nvSpPr>
        <p:spPr bwMode="auto">
          <a:xfrm>
            <a:off x="7759700" y="3082925"/>
            <a:ext cx="0" cy="5000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Rectangle 11"/>
          <p:cNvSpPr>
            <a:spLocks noChangeArrowheads="1"/>
          </p:cNvSpPr>
          <p:nvPr/>
        </p:nvSpPr>
        <p:spPr bwMode="auto">
          <a:xfrm>
            <a:off x="2033588" y="36591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a:t>
            </a:r>
          </a:p>
        </p:txBody>
      </p:sp>
      <p:sp>
        <p:nvSpPr>
          <p:cNvPr id="11276" name="Rectangle 12"/>
          <p:cNvSpPr>
            <a:spLocks noChangeArrowheads="1"/>
          </p:cNvSpPr>
          <p:nvPr/>
        </p:nvSpPr>
        <p:spPr bwMode="auto">
          <a:xfrm>
            <a:off x="6107113" y="3621088"/>
            <a:ext cx="149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Branch for</a:t>
            </a:r>
          </a:p>
          <a:p>
            <a:pPr algn="ctr"/>
            <a:r>
              <a:rPr lang="en-US"/>
              <a:t>Release X+1</a:t>
            </a:r>
          </a:p>
        </p:txBody>
      </p:sp>
      <p:sp>
        <p:nvSpPr>
          <p:cNvPr id="11277" name="Rectangle 13"/>
          <p:cNvSpPr>
            <a:spLocks noChangeArrowheads="1"/>
          </p:cNvSpPr>
          <p:nvPr/>
        </p:nvSpPr>
        <p:spPr bwMode="auto">
          <a:xfrm>
            <a:off x="7605713" y="3659188"/>
            <a:ext cx="149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t>Release X+1</a:t>
            </a:r>
          </a:p>
        </p:txBody>
      </p:sp>
      <p:sp>
        <p:nvSpPr>
          <p:cNvPr id="277519" name="Rectangle 15"/>
          <p:cNvSpPr>
            <a:spLocks noChangeArrowheads="1"/>
          </p:cNvSpPr>
          <p:nvPr/>
        </p:nvSpPr>
        <p:spPr bwMode="auto">
          <a:xfrm>
            <a:off x="3990975" y="817563"/>
            <a:ext cx="231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sz="2400" b="1">
                <a:solidFill>
                  <a:srgbClr val="0033CC"/>
                </a:solidFill>
              </a:rPr>
              <a:t>The Agile way!</a:t>
            </a:r>
          </a:p>
        </p:txBody>
      </p:sp>
      <p:sp>
        <p:nvSpPr>
          <p:cNvPr id="277520" name="Rectangle 16"/>
          <p:cNvSpPr>
            <a:spLocks noChangeArrowheads="1"/>
          </p:cNvSpPr>
          <p:nvPr/>
        </p:nvSpPr>
        <p:spPr bwMode="auto">
          <a:xfrm>
            <a:off x="385763" y="4038600"/>
            <a:ext cx="80264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pPr>
            <a:r>
              <a:rPr lang="en-US" sz="1600" b="1" u="sng" dirty="0">
                <a:solidFill>
                  <a:srgbClr val="0033CC"/>
                </a:solidFill>
              </a:rPr>
              <a:t>Advantages</a:t>
            </a:r>
          </a:p>
          <a:p>
            <a:pPr marL="342900" indent="-171450">
              <a:spcAft>
                <a:spcPct val="15000"/>
              </a:spcAft>
              <a:buSzPct val="100000"/>
              <a:buFontTx/>
              <a:buChar char="•"/>
            </a:pPr>
            <a:r>
              <a:rPr lang="en-US" sz="1600" dirty="0">
                <a:solidFill>
                  <a:srgbClr val="0033CC"/>
                </a:solidFill>
              </a:rPr>
              <a:t>Defects are kept out of the code in the first place</a:t>
            </a:r>
          </a:p>
          <a:p>
            <a:pPr marL="342900" indent="-171450">
              <a:spcAft>
                <a:spcPct val="15000"/>
              </a:spcAft>
              <a:buSzPct val="100000"/>
              <a:buFontTx/>
              <a:buChar char="•"/>
            </a:pPr>
            <a:r>
              <a:rPr lang="en-US" sz="1600" dirty="0">
                <a:solidFill>
                  <a:srgbClr val="0033CC"/>
                </a:solidFill>
              </a:rPr>
              <a:t>Code is kept in a near releasable state at all times</a:t>
            </a:r>
          </a:p>
          <a:p>
            <a:pPr marL="342900" indent="-171450">
              <a:spcAft>
                <a:spcPct val="15000"/>
              </a:spcAft>
              <a:buSzPct val="100000"/>
              <a:buFontTx/>
              <a:buChar char="•"/>
            </a:pPr>
            <a:r>
              <a:rPr lang="en-US" sz="1600" dirty="0">
                <a:solidFill>
                  <a:srgbClr val="0033CC"/>
                </a:solidFill>
              </a:rPr>
              <a:t>Shorten time needed to put out a release</a:t>
            </a:r>
          </a:p>
          <a:p>
            <a:pPr marL="342900" indent="-171450">
              <a:spcAft>
                <a:spcPct val="15000"/>
              </a:spcAft>
              <a:buSzPct val="100000"/>
              <a:buFontTx/>
              <a:buChar char="•"/>
            </a:pPr>
            <a:r>
              <a:rPr lang="en-US" sz="1600" dirty="0">
                <a:solidFill>
                  <a:srgbClr val="0033CC"/>
                </a:solidFill>
              </a:rPr>
              <a:t>Allow for more frequent releases</a:t>
            </a:r>
          </a:p>
          <a:p>
            <a:pPr marL="342900" indent="-171450">
              <a:spcAft>
                <a:spcPct val="15000"/>
              </a:spcAft>
              <a:buSzPct val="100000"/>
              <a:buFontTx/>
              <a:buChar char="•"/>
            </a:pPr>
            <a:r>
              <a:rPr lang="en-US" sz="1600" dirty="0">
                <a:solidFill>
                  <a:srgbClr val="0033CC"/>
                </a:solidFill>
              </a:rPr>
              <a:t>Reduce risk of creating regressions</a:t>
            </a:r>
          </a:p>
          <a:p>
            <a:pPr marL="342900" indent="-171450">
              <a:spcAft>
                <a:spcPct val="15000"/>
              </a:spcAft>
              <a:buSzPct val="100000"/>
              <a:buFontTx/>
              <a:buChar char="•"/>
            </a:pPr>
            <a:r>
              <a:rPr lang="en-US" sz="1600" dirty="0">
                <a:solidFill>
                  <a:srgbClr val="0033CC"/>
                </a:solidFill>
              </a:rPr>
              <a:t>Decrease overall development cost (Fundamental Principle of Software Quality)</a:t>
            </a:r>
          </a:p>
          <a:p>
            <a:pPr marL="342900" indent="-171450">
              <a:spcAft>
                <a:spcPct val="15000"/>
              </a:spcAft>
              <a:buSzPct val="100000"/>
              <a:buFontTx/>
              <a:buChar char="•"/>
            </a:pPr>
            <a:r>
              <a:rPr lang="en-US" sz="1600" dirty="0">
                <a:solidFill>
                  <a:srgbClr val="0033CC"/>
                </a:solidFill>
              </a:rPr>
              <a:t>Allows many options in how to do development integration models</a:t>
            </a:r>
          </a:p>
        </p:txBody>
      </p:sp>
      <p:sp>
        <p:nvSpPr>
          <p:cNvPr id="277522" name="Freeform 18"/>
          <p:cNvSpPr>
            <a:spLocks/>
          </p:cNvSpPr>
          <p:nvPr/>
        </p:nvSpPr>
        <p:spPr bwMode="auto">
          <a:xfrm>
            <a:off x="2074863" y="2852738"/>
            <a:ext cx="6099175" cy="422275"/>
          </a:xfrm>
          <a:custGeom>
            <a:avLst/>
            <a:gdLst>
              <a:gd name="T0" fmla="*/ 0 w 3842"/>
              <a:gd name="T1" fmla="*/ 609877731 h 266"/>
              <a:gd name="T2" fmla="*/ 854333942 w 3842"/>
              <a:gd name="T3" fmla="*/ 609877731 h 266"/>
              <a:gd name="T4" fmla="*/ 1038304508 w 3842"/>
              <a:gd name="T5" fmla="*/ 488910287 h 266"/>
              <a:gd name="T6" fmla="*/ 1159271977 w 3842"/>
              <a:gd name="T7" fmla="*/ 549394009 h 266"/>
              <a:gd name="T8" fmla="*/ 1524695334 w 3842"/>
              <a:gd name="T9" fmla="*/ 304938072 h 266"/>
              <a:gd name="T10" fmla="*/ 1524695334 w 3842"/>
              <a:gd name="T11" fmla="*/ 549394009 h 266"/>
              <a:gd name="T12" fmla="*/ 2074089654 w 3842"/>
              <a:gd name="T13" fmla="*/ 425905615 h 266"/>
              <a:gd name="T14" fmla="*/ 2074089654 w 3842"/>
              <a:gd name="T15" fmla="*/ 549394009 h 266"/>
              <a:gd name="T16" fmla="*/ 2147483647 w 3842"/>
              <a:gd name="T17" fmla="*/ 549394009 h 266"/>
              <a:gd name="T18" fmla="*/ 2147483647 w 3842"/>
              <a:gd name="T19" fmla="*/ 425905615 h 266"/>
              <a:gd name="T20" fmla="*/ 2147483647 w 3842"/>
              <a:gd name="T21" fmla="*/ 304938072 h 266"/>
              <a:gd name="T22" fmla="*/ 2147483647 w 3842"/>
              <a:gd name="T23" fmla="*/ 488910287 h 266"/>
              <a:gd name="T24" fmla="*/ 2147483647 w 3842"/>
              <a:gd name="T25" fmla="*/ 304938072 h 266"/>
              <a:gd name="T26" fmla="*/ 2147483647 w 3842"/>
              <a:gd name="T27" fmla="*/ 425905615 h 266"/>
              <a:gd name="T28" fmla="*/ 2147483647 w 3842"/>
              <a:gd name="T29" fmla="*/ 549394009 h 266"/>
              <a:gd name="T30" fmla="*/ 2147483647 w 3842"/>
              <a:gd name="T31" fmla="*/ 244454350 h 266"/>
              <a:gd name="T32" fmla="*/ 2147483647 w 3842"/>
              <a:gd name="T33" fmla="*/ 0 h 266"/>
              <a:gd name="T34" fmla="*/ 2147483647 w 3842"/>
              <a:gd name="T35" fmla="*/ 549394009 h 266"/>
              <a:gd name="T36" fmla="*/ 2147483647 w 3842"/>
              <a:gd name="T37" fmla="*/ 425905615 h 266"/>
              <a:gd name="T38" fmla="*/ 2147483647 w 3842"/>
              <a:gd name="T39" fmla="*/ 244454350 h 266"/>
              <a:gd name="T40" fmla="*/ 2147483647 w 3842"/>
              <a:gd name="T41" fmla="*/ 425905615 h 266"/>
              <a:gd name="T42" fmla="*/ 2147483647 w 3842"/>
              <a:gd name="T43" fmla="*/ 365421794 h 266"/>
              <a:gd name="T44" fmla="*/ 2147483647 w 3842"/>
              <a:gd name="T45" fmla="*/ 425905615 h 266"/>
              <a:gd name="T46" fmla="*/ 2147483647 w 3842"/>
              <a:gd name="T47" fmla="*/ 549394009 h 266"/>
              <a:gd name="T48" fmla="*/ 2147483647 w 3842"/>
              <a:gd name="T49" fmla="*/ 425905615 h 266"/>
              <a:gd name="T50" fmla="*/ 2147483647 w 3842"/>
              <a:gd name="T51" fmla="*/ 425905615 h 266"/>
              <a:gd name="T52" fmla="*/ 2147483647 w 3842"/>
              <a:gd name="T53" fmla="*/ 549394009 h 266"/>
              <a:gd name="T54" fmla="*/ 2147483647 w 3842"/>
              <a:gd name="T55" fmla="*/ 425905615 h 266"/>
              <a:gd name="T56" fmla="*/ 2147483647 w 3842"/>
              <a:gd name="T57" fmla="*/ 425905615 h 266"/>
              <a:gd name="T58" fmla="*/ 2147483647 w 3842"/>
              <a:gd name="T59" fmla="*/ 670361453 h 266"/>
              <a:gd name="T60" fmla="*/ 2147483647 w 3842"/>
              <a:gd name="T61" fmla="*/ 549394009 h 266"/>
              <a:gd name="T62" fmla="*/ 2147483647 w 3842"/>
              <a:gd name="T63" fmla="*/ 365421794 h 266"/>
              <a:gd name="T64" fmla="*/ 2147483647 w 3842"/>
              <a:gd name="T65" fmla="*/ 425905615 h 266"/>
              <a:gd name="T66" fmla="*/ 2147483647 w 3842"/>
              <a:gd name="T67" fmla="*/ 549394009 h 266"/>
              <a:gd name="T68" fmla="*/ 2147483647 w 3842"/>
              <a:gd name="T69" fmla="*/ 549394009 h 266"/>
              <a:gd name="T70" fmla="*/ 2147483647 w 3842"/>
              <a:gd name="T71" fmla="*/ 425905615 h 266"/>
              <a:gd name="T72" fmla="*/ 2147483647 w 3842"/>
              <a:gd name="T73" fmla="*/ 549394009 h 266"/>
              <a:gd name="T74" fmla="*/ 2147483647 w 3842"/>
              <a:gd name="T75" fmla="*/ 549394009 h 266"/>
              <a:gd name="T76" fmla="*/ 2147483647 w 3842"/>
              <a:gd name="T77" fmla="*/ 425905615 h 266"/>
              <a:gd name="T78" fmla="*/ 2147483647 w 3842"/>
              <a:gd name="T79" fmla="*/ 549394009 h 266"/>
              <a:gd name="T80" fmla="*/ 2147483647 w 3842"/>
              <a:gd name="T81" fmla="*/ 549394009 h 266"/>
              <a:gd name="T82" fmla="*/ 2147483647 w 3842"/>
              <a:gd name="T83" fmla="*/ 425905615 h 266"/>
              <a:gd name="T84" fmla="*/ 2147483647 w 3842"/>
              <a:gd name="T85" fmla="*/ 609877731 h 266"/>
              <a:gd name="T86" fmla="*/ 2147483647 w 3842"/>
              <a:gd name="T87" fmla="*/ 549394009 h 266"/>
              <a:gd name="T88" fmla="*/ 2147483647 w 3842"/>
              <a:gd name="T89" fmla="*/ 425905615 h 266"/>
              <a:gd name="T90" fmla="*/ 2147483647 w 3842"/>
              <a:gd name="T91" fmla="*/ 425905615 h 266"/>
              <a:gd name="T92" fmla="*/ 2147483647 w 3842"/>
              <a:gd name="T93" fmla="*/ 549394009 h 266"/>
              <a:gd name="T94" fmla="*/ 2147483647 w 3842"/>
              <a:gd name="T95" fmla="*/ 609877731 h 266"/>
              <a:gd name="T96" fmla="*/ 2147483647 w 3842"/>
              <a:gd name="T97" fmla="*/ 630038972 h 266"/>
              <a:gd name="T98" fmla="*/ 2147483647 w 3842"/>
              <a:gd name="T99" fmla="*/ 630038972 h 2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42"/>
              <a:gd name="T151" fmla="*/ 0 h 266"/>
              <a:gd name="T152" fmla="*/ 3842 w 3842"/>
              <a:gd name="T153" fmla="*/ 266 h 2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42" h="266">
                <a:moveTo>
                  <a:pt x="0" y="242"/>
                </a:moveTo>
                <a:lnTo>
                  <a:pt x="339" y="242"/>
                </a:lnTo>
                <a:lnTo>
                  <a:pt x="412" y="194"/>
                </a:lnTo>
                <a:lnTo>
                  <a:pt x="460" y="218"/>
                </a:lnTo>
                <a:lnTo>
                  <a:pt x="605" y="121"/>
                </a:lnTo>
                <a:lnTo>
                  <a:pt x="605" y="218"/>
                </a:lnTo>
                <a:lnTo>
                  <a:pt x="823" y="169"/>
                </a:lnTo>
                <a:lnTo>
                  <a:pt x="823" y="218"/>
                </a:lnTo>
                <a:lnTo>
                  <a:pt x="896" y="218"/>
                </a:lnTo>
                <a:lnTo>
                  <a:pt x="992" y="169"/>
                </a:lnTo>
                <a:lnTo>
                  <a:pt x="992" y="121"/>
                </a:lnTo>
                <a:lnTo>
                  <a:pt x="1089" y="194"/>
                </a:lnTo>
                <a:lnTo>
                  <a:pt x="1210" y="121"/>
                </a:lnTo>
                <a:lnTo>
                  <a:pt x="1331" y="169"/>
                </a:lnTo>
                <a:lnTo>
                  <a:pt x="1331" y="218"/>
                </a:lnTo>
                <a:lnTo>
                  <a:pt x="1404" y="97"/>
                </a:lnTo>
                <a:lnTo>
                  <a:pt x="1452" y="0"/>
                </a:lnTo>
                <a:lnTo>
                  <a:pt x="1452" y="218"/>
                </a:lnTo>
                <a:lnTo>
                  <a:pt x="1500" y="169"/>
                </a:lnTo>
                <a:lnTo>
                  <a:pt x="1597" y="97"/>
                </a:lnTo>
                <a:lnTo>
                  <a:pt x="1621" y="169"/>
                </a:lnTo>
                <a:lnTo>
                  <a:pt x="1670" y="145"/>
                </a:lnTo>
                <a:lnTo>
                  <a:pt x="1742" y="169"/>
                </a:lnTo>
                <a:lnTo>
                  <a:pt x="1742" y="218"/>
                </a:lnTo>
                <a:lnTo>
                  <a:pt x="1888" y="169"/>
                </a:lnTo>
                <a:lnTo>
                  <a:pt x="1936" y="169"/>
                </a:lnTo>
                <a:lnTo>
                  <a:pt x="1936" y="218"/>
                </a:lnTo>
                <a:lnTo>
                  <a:pt x="2057" y="169"/>
                </a:lnTo>
                <a:lnTo>
                  <a:pt x="2129" y="169"/>
                </a:lnTo>
                <a:lnTo>
                  <a:pt x="2129" y="266"/>
                </a:lnTo>
                <a:lnTo>
                  <a:pt x="2299" y="218"/>
                </a:lnTo>
                <a:lnTo>
                  <a:pt x="2396" y="145"/>
                </a:lnTo>
                <a:lnTo>
                  <a:pt x="2492" y="169"/>
                </a:lnTo>
                <a:lnTo>
                  <a:pt x="2492" y="218"/>
                </a:lnTo>
                <a:lnTo>
                  <a:pt x="2637" y="218"/>
                </a:lnTo>
                <a:lnTo>
                  <a:pt x="2662" y="169"/>
                </a:lnTo>
                <a:lnTo>
                  <a:pt x="2758" y="218"/>
                </a:lnTo>
                <a:lnTo>
                  <a:pt x="2831" y="218"/>
                </a:lnTo>
                <a:lnTo>
                  <a:pt x="2904" y="169"/>
                </a:lnTo>
                <a:lnTo>
                  <a:pt x="3000" y="218"/>
                </a:lnTo>
                <a:lnTo>
                  <a:pt x="3170" y="218"/>
                </a:lnTo>
                <a:lnTo>
                  <a:pt x="3218" y="169"/>
                </a:lnTo>
                <a:lnTo>
                  <a:pt x="3266" y="242"/>
                </a:lnTo>
                <a:lnTo>
                  <a:pt x="3387" y="218"/>
                </a:lnTo>
                <a:lnTo>
                  <a:pt x="3387" y="169"/>
                </a:lnTo>
                <a:lnTo>
                  <a:pt x="3484" y="169"/>
                </a:lnTo>
                <a:lnTo>
                  <a:pt x="3484" y="218"/>
                </a:lnTo>
                <a:lnTo>
                  <a:pt x="3533" y="242"/>
                </a:lnTo>
                <a:lnTo>
                  <a:pt x="3579" y="250"/>
                </a:lnTo>
                <a:lnTo>
                  <a:pt x="3842" y="250"/>
                </a:lnTo>
              </a:path>
            </a:pathLst>
          </a:custGeom>
          <a:noFill/>
          <a:ln w="12700" cap="flat" cmpd="sng">
            <a:solidFill>
              <a:srgbClr val="00206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37345707"/>
      </p:ext>
    </p:extLst>
  </p:cSld>
  <p:clrMapOvr>
    <a:masterClrMapping/>
  </p:clrMapOvr>
  <p:transition spd="med" advTm="75766">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114"/>
            <a:ext cx="9144000" cy="458587"/>
          </a:xfrm>
        </p:spPr>
        <p:txBody>
          <a:bodyPr/>
          <a:lstStyle/>
          <a:p>
            <a:r>
              <a:rPr lang="en-US" sz="2800" dirty="0" err="1" smtClean="0"/>
              <a:t>TriBITS</a:t>
            </a:r>
            <a:r>
              <a:rPr lang="en-US" sz="2800" dirty="0" smtClean="0"/>
              <a:t>: Tribal Build, Integrate, Test System</a:t>
            </a:r>
            <a:endParaRPr lang="en-US" sz="2800" dirty="0"/>
          </a:p>
        </p:txBody>
      </p:sp>
      <p:sp>
        <p:nvSpPr>
          <p:cNvPr id="3" name="Content Placeholder 2"/>
          <p:cNvSpPr>
            <a:spLocks noGrp="1"/>
          </p:cNvSpPr>
          <p:nvPr>
            <p:ph idx="1"/>
          </p:nvPr>
        </p:nvSpPr>
        <p:spPr>
          <a:xfrm>
            <a:off x="111204" y="609600"/>
            <a:ext cx="8880396" cy="5629233"/>
          </a:xfrm>
        </p:spPr>
        <p:txBody>
          <a:bodyPr/>
          <a:lstStyle/>
          <a:p>
            <a:pPr>
              <a:spcBef>
                <a:spcPts val="600"/>
              </a:spcBef>
            </a:pPr>
            <a:r>
              <a:rPr lang="en-US" sz="1800" b="0" dirty="0" smtClean="0"/>
              <a:t>Based on </a:t>
            </a:r>
            <a:r>
              <a:rPr lang="en-US" sz="1800" b="0" dirty="0" err="1" smtClean="0"/>
              <a:t>Kitware</a:t>
            </a:r>
            <a:r>
              <a:rPr lang="en-US" sz="1800" b="0" dirty="0" smtClean="0"/>
              <a:t> open-source toolset CMake, </a:t>
            </a:r>
            <a:r>
              <a:rPr lang="en-US" sz="1800" b="0" dirty="0" err="1" smtClean="0"/>
              <a:t>CTest</a:t>
            </a:r>
            <a:r>
              <a:rPr lang="en-US" sz="1800" b="0" dirty="0" smtClean="0"/>
              <a:t>, and </a:t>
            </a:r>
            <a:r>
              <a:rPr lang="en-US" sz="1800" b="0" dirty="0" err="1" smtClean="0"/>
              <a:t>Cdash</a:t>
            </a:r>
            <a:r>
              <a:rPr lang="en-US" sz="1800" b="0" dirty="0" smtClean="0"/>
              <a:t> developed during the adoption by Trilinos but later extended for VERA, SCALE and other projects.</a:t>
            </a:r>
          </a:p>
          <a:p>
            <a:pPr>
              <a:spcBef>
                <a:spcPts val="600"/>
              </a:spcBef>
            </a:pPr>
            <a:r>
              <a:rPr lang="en-US" sz="1800" b="0" dirty="0" smtClean="0"/>
              <a:t>Built-in CMake-based package-arch </a:t>
            </a:r>
            <a:r>
              <a:rPr lang="en-US" sz="1800" b="0" dirty="0"/>
              <a:t>support for partitioning a project into ‘Packages’ with carefully regulated dependencies with numerous features including:</a:t>
            </a:r>
          </a:p>
          <a:p>
            <a:pPr lvl="1">
              <a:spcBef>
                <a:spcPts val="600"/>
              </a:spcBef>
            </a:pPr>
            <a:r>
              <a:rPr lang="en-US" sz="1600" b="0" dirty="0" smtClean="0"/>
              <a:t>Automatic </a:t>
            </a:r>
            <a:r>
              <a:rPr lang="en-US" sz="1600" b="0" dirty="0"/>
              <a:t>enabling of upstream and downstream packages (critical for large projects like </a:t>
            </a:r>
            <a:r>
              <a:rPr lang="en-US" sz="1600" b="0" dirty="0" smtClean="0"/>
              <a:t>Trilinos, SCALE,  and CASL)</a:t>
            </a:r>
            <a:endParaRPr lang="en-US" sz="1600" b="0" dirty="0"/>
          </a:p>
          <a:p>
            <a:pPr lvl="1">
              <a:spcBef>
                <a:spcPts val="600"/>
              </a:spcBef>
            </a:pPr>
            <a:r>
              <a:rPr lang="en-US" sz="1600" b="0" dirty="0" smtClean="0"/>
              <a:t>Integrated </a:t>
            </a:r>
            <a:r>
              <a:rPr lang="en-US" sz="1600" b="0" dirty="0"/>
              <a:t>MPI and CUDA support</a:t>
            </a:r>
          </a:p>
          <a:p>
            <a:pPr lvl="1">
              <a:spcBef>
                <a:spcPts val="600"/>
              </a:spcBef>
            </a:pPr>
            <a:r>
              <a:rPr lang="en-US" sz="1600" b="0" dirty="0" smtClean="0"/>
              <a:t>Integrated </a:t>
            </a:r>
            <a:r>
              <a:rPr lang="en-US" sz="1600" b="0" dirty="0"/>
              <a:t>TPL support (coordinate common TPLs across unrelated packages, common behavior for user configuration, etc.)</a:t>
            </a:r>
          </a:p>
          <a:p>
            <a:pPr lvl="1">
              <a:spcBef>
                <a:spcPts val="600"/>
              </a:spcBef>
            </a:pPr>
            <a:r>
              <a:rPr lang="en-US" sz="1600" b="0" dirty="0" smtClean="0"/>
              <a:t>Removal </a:t>
            </a:r>
            <a:r>
              <a:rPr lang="en-US" sz="1600" b="0" dirty="0"/>
              <a:t>of a lot of </a:t>
            </a:r>
            <a:r>
              <a:rPr lang="en-US" sz="1600" b="0" dirty="0" smtClean="0"/>
              <a:t>boiler-</a:t>
            </a:r>
            <a:r>
              <a:rPr lang="en-US" sz="1600" b="0" dirty="0" err="1" smtClean="0"/>
              <a:t>plateCMake</a:t>
            </a:r>
            <a:r>
              <a:rPr lang="en-US" sz="1600" b="0" dirty="0" smtClean="0"/>
              <a:t> </a:t>
            </a:r>
            <a:r>
              <a:rPr lang="en-US" sz="1600" b="0" dirty="0"/>
              <a:t>code for creating libraries, executables, copying files, etc. …</a:t>
            </a:r>
          </a:p>
          <a:p>
            <a:pPr>
              <a:spcBef>
                <a:spcPts val="600"/>
              </a:spcBef>
            </a:pPr>
            <a:r>
              <a:rPr lang="en-US" sz="1800" b="0" dirty="0" smtClean="0"/>
              <a:t>Powerful TRIBITS_ADD</a:t>
            </a:r>
            <a:r>
              <a:rPr lang="en-US" sz="1800" b="0" dirty="0"/>
              <a:t>_[ADVANCED]_TEST</a:t>
            </a:r>
            <a:r>
              <a:rPr lang="en-US" sz="1800" b="0" dirty="0" smtClean="0"/>
              <a:t>(…) wrapper </a:t>
            </a:r>
            <a:r>
              <a:rPr lang="en-US" sz="1800" b="0" dirty="0"/>
              <a:t>CMake functions to create advanced </a:t>
            </a:r>
            <a:r>
              <a:rPr lang="en-US" sz="1800" b="0" dirty="0" smtClean="0"/>
              <a:t>tests</a:t>
            </a:r>
            <a:endParaRPr lang="en-US" sz="1800" b="0" dirty="0"/>
          </a:p>
          <a:p>
            <a:pPr>
              <a:spcBef>
                <a:spcPts val="600"/>
              </a:spcBef>
            </a:pPr>
            <a:r>
              <a:rPr lang="en-US" sz="1800" b="0" dirty="0" smtClean="0"/>
              <a:t>Integrated </a:t>
            </a:r>
            <a:r>
              <a:rPr lang="en-US" sz="1800" b="0" dirty="0"/>
              <a:t>support for add-on repositories with add-on packages.</a:t>
            </a:r>
          </a:p>
          <a:p>
            <a:pPr>
              <a:spcBef>
                <a:spcPts val="600"/>
              </a:spcBef>
            </a:pPr>
            <a:r>
              <a:rPr lang="en-US" sz="1800" b="0" dirty="0" err="1" smtClean="0"/>
              <a:t>TribitsCTestDriver.cmake</a:t>
            </a:r>
            <a:r>
              <a:rPr lang="en-US" sz="1800" b="0" dirty="0" smtClean="0"/>
              <a:t>  testing </a:t>
            </a:r>
            <a:r>
              <a:rPr lang="en-US" sz="1800" b="0" dirty="0"/>
              <a:t>driver:</a:t>
            </a:r>
          </a:p>
          <a:p>
            <a:pPr lvl="1">
              <a:spcBef>
                <a:spcPts val="600"/>
              </a:spcBef>
            </a:pPr>
            <a:r>
              <a:rPr lang="en-US" sz="1600" b="0" dirty="0" smtClean="0"/>
              <a:t>Partitioned </a:t>
            </a:r>
            <a:r>
              <a:rPr lang="en-US" sz="1600" b="0" dirty="0"/>
              <a:t>package-by-package output to </a:t>
            </a:r>
            <a:r>
              <a:rPr lang="en-US" sz="1600" b="0" dirty="0" err="1"/>
              <a:t>CDash</a:t>
            </a:r>
            <a:r>
              <a:rPr lang="en-US" sz="1600" b="0" dirty="0"/>
              <a:t> and reporting on a package-by-package basis</a:t>
            </a:r>
          </a:p>
          <a:p>
            <a:pPr lvl="1">
              <a:spcBef>
                <a:spcPts val="600"/>
              </a:spcBef>
            </a:pPr>
            <a:r>
              <a:rPr lang="en-US" sz="1600" b="0" dirty="0" smtClean="0"/>
              <a:t>Failed </a:t>
            </a:r>
            <a:r>
              <a:rPr lang="en-US" sz="1600" b="0" dirty="0"/>
              <a:t>packages don’t propagate errors to downstream packages</a:t>
            </a:r>
          </a:p>
          <a:p>
            <a:pPr lvl="1">
              <a:spcBef>
                <a:spcPts val="600"/>
              </a:spcBef>
            </a:pPr>
            <a:r>
              <a:rPr lang="en-US" sz="1600" b="0" dirty="0" smtClean="0"/>
              <a:t>Integrated coverage and memory testing </a:t>
            </a:r>
            <a:r>
              <a:rPr lang="en-US" sz="1600" b="0" dirty="0"/>
              <a:t>(showing up on </a:t>
            </a:r>
            <a:r>
              <a:rPr lang="en-US" sz="1600" b="0" dirty="0" err="1"/>
              <a:t>CDash</a:t>
            </a:r>
            <a:r>
              <a:rPr lang="en-US" sz="1600" b="0" dirty="0" smtClean="0"/>
              <a:t>)</a:t>
            </a:r>
          </a:p>
          <a:p>
            <a:pPr lvl="1">
              <a:spcBef>
                <a:spcPts val="600"/>
              </a:spcBef>
            </a:pPr>
            <a:r>
              <a:rPr lang="en-US" sz="1600" b="0" dirty="0" smtClean="0"/>
              <a:t>Nightly and continuous integration (CI) test driver.</a:t>
            </a:r>
            <a:endParaRPr lang="en-US" sz="1600" b="0" dirty="0"/>
          </a:p>
          <a:p>
            <a:pPr>
              <a:spcBef>
                <a:spcPts val="600"/>
              </a:spcBef>
            </a:pPr>
            <a:r>
              <a:rPr lang="en-US" sz="1800" b="0" dirty="0" smtClean="0"/>
              <a:t>Pre-push </a:t>
            </a:r>
            <a:r>
              <a:rPr lang="en-US" sz="1800" b="0" dirty="0"/>
              <a:t>synchronous CI testing with the Python checkin-test.py </a:t>
            </a:r>
            <a:r>
              <a:rPr lang="en-US" sz="1800" b="0" dirty="0" smtClean="0"/>
              <a:t>script</a:t>
            </a:r>
            <a:endParaRPr lang="en-US" sz="1800" b="0" dirty="0"/>
          </a:p>
          <a:p>
            <a:pPr>
              <a:spcBef>
                <a:spcPts val="600"/>
              </a:spcBef>
            </a:pPr>
            <a:r>
              <a:rPr lang="en-US" sz="1800" b="0" dirty="0" smtClean="0"/>
              <a:t>In addition: </a:t>
            </a:r>
            <a:r>
              <a:rPr lang="en-US" sz="1800" b="0" dirty="0" err="1" smtClean="0"/>
              <a:t>TribitsDashboardDriver</a:t>
            </a:r>
            <a:r>
              <a:rPr lang="en-US" sz="1800" b="0" dirty="0" smtClean="0"/>
              <a:t> system, download-cmake.py and numerous other tools</a:t>
            </a:r>
            <a:endParaRPr lang="en-US" sz="1800" b="0" dirty="0"/>
          </a:p>
        </p:txBody>
      </p:sp>
    </p:spTree>
    <p:extLst>
      <p:ext uri="{BB962C8B-B14F-4D97-AF65-F5344CB8AC3E}">
        <p14:creationId xmlns:p14="http://schemas.microsoft.com/office/powerpoint/2010/main" val="29268884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661993"/>
          </a:xfrm>
        </p:spPr>
        <p:txBody>
          <a:bodyPr/>
          <a:lstStyle/>
          <a:p>
            <a:pPr algn="ctr"/>
            <a:r>
              <a:rPr lang="en-US" sz="4000" dirty="0" smtClean="0"/>
              <a:t>Overview of the</a:t>
            </a:r>
            <a:br>
              <a:rPr lang="en-US" sz="4000" dirty="0" smtClean="0"/>
            </a:br>
            <a:r>
              <a:rPr lang="en-US" sz="4000" dirty="0"/>
              <a:t/>
            </a:r>
            <a:br>
              <a:rPr lang="en-US" sz="4000" dirty="0"/>
            </a:br>
            <a:r>
              <a:rPr lang="en-US" sz="4000" dirty="0" err="1" smtClean="0"/>
              <a:t>TriBITS</a:t>
            </a:r>
            <a:r>
              <a:rPr lang="en-US" sz="4000" dirty="0" smtClean="0"/>
              <a:t> Lifecycle Model</a:t>
            </a:r>
            <a:endParaRPr lang="en-US" sz="4000" dirty="0"/>
          </a:p>
        </p:txBody>
      </p:sp>
    </p:spTree>
    <p:extLst>
      <p:ext uri="{BB962C8B-B14F-4D97-AF65-F5344CB8AC3E}">
        <p14:creationId xmlns:p14="http://schemas.microsoft.com/office/powerpoint/2010/main" val="15631887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Grp="1" noChangeArrowheads="1"/>
          </p:cNvSpPr>
          <p:nvPr>
            <p:ph type="title"/>
          </p:nvPr>
        </p:nvSpPr>
        <p:spPr>
          <a:xfrm>
            <a:off x="111204" y="177114"/>
            <a:ext cx="8229600" cy="458587"/>
          </a:xfrm>
        </p:spPr>
        <p:txBody>
          <a:bodyPr/>
          <a:lstStyle/>
          <a:p>
            <a:r>
              <a:rPr lang="en-US" sz="2800" dirty="0" smtClean="0"/>
              <a:t>Goals for the </a:t>
            </a:r>
            <a:r>
              <a:rPr lang="en-US" sz="2800" dirty="0" err="1" smtClean="0"/>
              <a:t>TriBITS</a:t>
            </a:r>
            <a:r>
              <a:rPr lang="en-US" sz="2800" dirty="0" smtClean="0"/>
              <a:t> Lifecycle Model</a:t>
            </a:r>
          </a:p>
        </p:txBody>
      </p:sp>
      <p:sp>
        <p:nvSpPr>
          <p:cNvPr id="39940" name="Rectangle 3"/>
          <p:cNvSpPr>
            <a:spLocks noChangeArrowheads="1"/>
          </p:cNvSpPr>
          <p:nvPr/>
        </p:nvSpPr>
        <p:spPr bwMode="auto">
          <a:xfrm>
            <a:off x="228600" y="914400"/>
            <a:ext cx="8213725" cy="501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1200"/>
              </a:spcAft>
              <a:buSzPct val="100000"/>
              <a:buFontTx/>
              <a:buChar char="•"/>
            </a:pPr>
            <a:r>
              <a:rPr lang="en-US" sz="2000" b="1" i="1" dirty="0">
                <a:latin typeface="Arial Narrow" pitchFamily="34" charset="0"/>
              </a:rPr>
              <a:t>Allow Exploratory Research to Remain </a:t>
            </a:r>
            <a:r>
              <a:rPr lang="en-US" sz="2000" b="1" i="1" dirty="0" smtClean="0">
                <a:latin typeface="Arial Narrow" pitchFamily="34" charset="0"/>
              </a:rPr>
              <a:t>Productive</a:t>
            </a:r>
            <a:r>
              <a:rPr lang="en-US" sz="2000" dirty="0" smtClean="0">
                <a:latin typeface="Arial Narrow" pitchFamily="34" charset="0"/>
              </a:rPr>
              <a:t>: Only minimal practices for basic research in early phases</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Enable Reproducible Research</a:t>
            </a:r>
            <a:r>
              <a:rPr lang="en-US" sz="2000" dirty="0" smtClean="0">
                <a:latin typeface="Arial Narrow" pitchFamily="34" charset="0"/>
              </a:rPr>
              <a:t>: Minimal software quality aspects </a:t>
            </a:r>
            <a:r>
              <a:rPr lang="en-US" sz="2000" dirty="0">
                <a:latin typeface="Arial Narrow" pitchFamily="34" charset="0"/>
              </a:rPr>
              <a:t>needed for producing credible research, </a:t>
            </a:r>
            <a:r>
              <a:rPr lang="en-US" sz="2000" dirty="0" smtClean="0">
                <a:latin typeface="Arial Narrow" pitchFamily="34" charset="0"/>
              </a:rPr>
              <a:t>researches </a:t>
            </a:r>
            <a:r>
              <a:rPr lang="en-US" sz="2000" dirty="0">
                <a:latin typeface="Arial Narrow" pitchFamily="34" charset="0"/>
              </a:rPr>
              <a:t>will produce </a:t>
            </a:r>
            <a:r>
              <a:rPr lang="en-US" sz="2000" dirty="0" smtClean="0">
                <a:latin typeface="Arial Narrow" pitchFamily="34" charset="0"/>
              </a:rPr>
              <a:t>better research </a:t>
            </a:r>
            <a:r>
              <a:rPr lang="en-US" sz="2000" dirty="0">
                <a:latin typeface="Arial Narrow" pitchFamily="34" charset="0"/>
              </a:rPr>
              <a:t>that will stand a better chance of being published in quality journals that </a:t>
            </a:r>
            <a:r>
              <a:rPr lang="en-US" sz="2000" dirty="0" smtClean="0">
                <a:latin typeface="Arial Narrow" pitchFamily="34" charset="0"/>
              </a:rPr>
              <a:t>require reproducible </a:t>
            </a:r>
            <a:r>
              <a:rPr lang="en-US" sz="2000" dirty="0">
                <a:latin typeface="Arial Narrow" pitchFamily="34" charset="0"/>
              </a:rPr>
              <a:t>research</a:t>
            </a:r>
            <a:r>
              <a:rPr lang="en-US" sz="2000" dirty="0" smtClean="0">
                <a:latin typeface="Arial Narrow" pitchFamily="34" charset="0"/>
              </a:rPr>
              <a:t>.</a:t>
            </a:r>
            <a:endParaRPr lang="en-US" sz="2000" b="1" i="1" dirty="0" smtClean="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Overall Development Productivity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the right SE practices at </a:t>
            </a:r>
            <a:r>
              <a:rPr lang="en-US" sz="2000" dirty="0" smtClean="0">
                <a:latin typeface="Arial Narrow" pitchFamily="34" charset="0"/>
              </a:rPr>
              <a:t>the right </a:t>
            </a:r>
            <a:r>
              <a:rPr lang="en-US" sz="2000" dirty="0">
                <a:latin typeface="Arial Narrow" pitchFamily="34" charset="0"/>
              </a:rPr>
              <a:t>times, and the right priorities for a given phase/maturity level, developers </a:t>
            </a:r>
            <a:r>
              <a:rPr lang="en-US" sz="2000" dirty="0" smtClean="0">
                <a:latin typeface="Arial Narrow" pitchFamily="34" charset="0"/>
              </a:rPr>
              <a:t>work more </a:t>
            </a:r>
            <a:r>
              <a:rPr lang="en-US" sz="2000" dirty="0">
                <a:latin typeface="Arial Narrow" pitchFamily="34" charset="0"/>
              </a:rPr>
              <a:t>productively </a:t>
            </a:r>
            <a:r>
              <a:rPr lang="en-US" sz="2000" dirty="0" smtClean="0">
                <a:latin typeface="Arial Narrow" pitchFamily="34" charset="0"/>
              </a:rPr>
              <a:t>with acceptable overhead.</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Improve </a:t>
            </a:r>
            <a:r>
              <a:rPr lang="en-US" sz="2000" b="1" i="1" dirty="0">
                <a:latin typeface="Arial Narrow" pitchFamily="34" charset="0"/>
              </a:rPr>
              <a:t>Production Software Quality</a:t>
            </a:r>
            <a:r>
              <a:rPr lang="en-US" sz="2000" dirty="0">
                <a:latin typeface="Arial Narrow" pitchFamily="34" charset="0"/>
              </a:rPr>
              <a:t>: </a:t>
            </a:r>
            <a:r>
              <a:rPr lang="en-US" sz="2000" dirty="0" smtClean="0">
                <a:latin typeface="Arial Narrow" pitchFamily="34" charset="0"/>
              </a:rPr>
              <a:t>Focus </a:t>
            </a:r>
            <a:r>
              <a:rPr lang="en-US" sz="2000" dirty="0">
                <a:latin typeface="Arial Narrow" pitchFamily="34" charset="0"/>
              </a:rPr>
              <a:t>on foundational issues first in </a:t>
            </a:r>
            <a:r>
              <a:rPr lang="en-US" sz="2000" dirty="0" smtClean="0">
                <a:latin typeface="Arial Narrow" pitchFamily="34" charset="0"/>
              </a:rPr>
              <a:t>early-phase development</a:t>
            </a:r>
            <a:r>
              <a:rPr lang="en-US" sz="2000" dirty="0">
                <a:latin typeface="Arial Narrow" pitchFamily="34" charset="0"/>
              </a:rPr>
              <a:t>, higher-quality software will be produced as other elements of software </a:t>
            </a:r>
            <a:r>
              <a:rPr lang="en-US" sz="2000" dirty="0" smtClean="0">
                <a:latin typeface="Arial Narrow" pitchFamily="34" charset="0"/>
              </a:rPr>
              <a:t>quality are </a:t>
            </a:r>
            <a:r>
              <a:rPr lang="en-US" sz="2000" dirty="0">
                <a:latin typeface="Arial Narrow" pitchFamily="34" charset="0"/>
              </a:rPr>
              <a:t>added</a:t>
            </a:r>
            <a:r>
              <a:rPr lang="en-US" sz="2000" dirty="0" smtClean="0">
                <a:latin typeface="Arial Narrow" pitchFamily="34" charset="0"/>
              </a:rPr>
              <a:t>.</a:t>
            </a:r>
            <a:endParaRPr lang="en-US" sz="2000" dirty="0">
              <a:latin typeface="Arial Narrow" pitchFamily="34" charset="0"/>
            </a:endParaRPr>
          </a:p>
          <a:p>
            <a:pPr marL="342900" indent="-171450">
              <a:spcAft>
                <a:spcPts val="1200"/>
              </a:spcAft>
              <a:buSzPct val="100000"/>
              <a:buFontTx/>
              <a:buChar char="•"/>
            </a:pPr>
            <a:r>
              <a:rPr lang="en-US" sz="2000" b="1" i="1" dirty="0" smtClean="0">
                <a:latin typeface="Arial Narrow" pitchFamily="34" charset="0"/>
              </a:rPr>
              <a:t>Better </a:t>
            </a:r>
            <a:r>
              <a:rPr lang="en-US" sz="2000" b="1" i="1" dirty="0">
                <a:latin typeface="Arial Narrow" pitchFamily="34" charset="0"/>
              </a:rPr>
              <a:t>Communicate Maturity Levels with Customers</a:t>
            </a:r>
            <a:r>
              <a:rPr lang="en-US" sz="2000" dirty="0">
                <a:latin typeface="Arial Narrow" pitchFamily="34" charset="0"/>
              </a:rPr>
              <a:t>: </a:t>
            </a:r>
            <a:r>
              <a:rPr lang="en-US" sz="2000" dirty="0" smtClean="0">
                <a:latin typeface="Arial Narrow" pitchFamily="34" charset="0"/>
              </a:rPr>
              <a:t>Clearly define maturity levels so customers </a:t>
            </a:r>
            <a:r>
              <a:rPr lang="en-US" sz="2000" dirty="0">
                <a:latin typeface="Arial Narrow" pitchFamily="34" charset="0"/>
              </a:rPr>
              <a:t>and stakeholders will have the right </a:t>
            </a:r>
            <a:r>
              <a:rPr lang="en-US" sz="2000" dirty="0" smtClean="0">
                <a:latin typeface="Arial Narrow" pitchFamily="34" charset="0"/>
              </a:rPr>
              <a:t>expectations.</a:t>
            </a:r>
            <a:endParaRPr lang="en-US" sz="2000" dirty="0">
              <a:latin typeface="Arial Narrow" pitchFamily="34" charset="0"/>
            </a:endParaRPr>
          </a:p>
        </p:txBody>
      </p:sp>
    </p:spTree>
    <p:extLst>
      <p:ext uri="{BB962C8B-B14F-4D97-AF65-F5344CB8AC3E}">
        <p14:creationId xmlns:p14="http://schemas.microsoft.com/office/powerpoint/2010/main" val="2139975350"/>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52400"/>
            <a:ext cx="8229600" cy="458587"/>
          </a:xfrm>
        </p:spPr>
        <p:txBody>
          <a:bodyPr/>
          <a:lstStyle/>
          <a:p>
            <a:r>
              <a:rPr lang="en-US" sz="2800" dirty="0" smtClean="0"/>
              <a:t>Self-Sustaining Software: Defined</a:t>
            </a:r>
            <a:endParaRPr lang="en-US" sz="2800" dirty="0"/>
          </a:p>
        </p:txBody>
      </p:sp>
      <p:sp>
        <p:nvSpPr>
          <p:cNvPr id="3" name="Content Placeholder 2"/>
          <p:cNvSpPr>
            <a:spLocks noGrp="1"/>
          </p:cNvSpPr>
          <p:nvPr>
            <p:ph idx="1"/>
          </p:nvPr>
        </p:nvSpPr>
        <p:spPr>
          <a:xfrm>
            <a:off x="111204" y="647531"/>
            <a:ext cx="8880396" cy="6001643"/>
          </a:xfrm>
        </p:spPr>
        <p:txBody>
          <a:bodyPr/>
          <a:lstStyle/>
          <a:p>
            <a:pPr>
              <a:spcBef>
                <a:spcPts val="1200"/>
              </a:spcBef>
            </a:pPr>
            <a:r>
              <a:rPr lang="en-US" sz="2000" i="1" dirty="0"/>
              <a:t>Open-source</a:t>
            </a:r>
            <a:r>
              <a:rPr lang="en-US" sz="2000" b="0" dirty="0"/>
              <a:t>: The software has a sufficiently loose open-source license allowing the </a:t>
            </a:r>
            <a:r>
              <a:rPr lang="en-US" sz="2000" b="0" dirty="0" smtClean="0"/>
              <a:t>source code </a:t>
            </a:r>
            <a:r>
              <a:rPr lang="en-US" sz="2000" b="0" dirty="0"/>
              <a:t>to be arbitrarily modified and used and reused in a variety of contexts (</a:t>
            </a:r>
            <a:r>
              <a:rPr lang="en-US" sz="2000" b="0" dirty="0" smtClean="0"/>
              <a:t>including unrestricted </a:t>
            </a:r>
            <a:r>
              <a:rPr lang="en-US" sz="2000" b="0" dirty="0"/>
              <a:t>usage in commercial codes</a:t>
            </a:r>
            <a:r>
              <a:rPr lang="en-US" sz="2000" b="0" dirty="0" smtClean="0"/>
              <a:t>).</a:t>
            </a:r>
            <a:endParaRPr lang="en-US" sz="2000" b="0" dirty="0"/>
          </a:p>
          <a:p>
            <a:pPr>
              <a:spcBef>
                <a:spcPts val="1200"/>
              </a:spcBef>
            </a:pPr>
            <a:r>
              <a:rPr lang="en-US" sz="2000" i="1" dirty="0" smtClean="0"/>
              <a:t>Core </a:t>
            </a:r>
            <a:r>
              <a:rPr lang="en-US" sz="2000" i="1" dirty="0"/>
              <a:t>domain </a:t>
            </a:r>
            <a:r>
              <a:rPr lang="en-US" sz="2000" i="1" dirty="0" smtClean="0"/>
              <a:t>distillation document</a:t>
            </a:r>
            <a:r>
              <a:rPr lang="en-US" sz="2000" b="0" dirty="0"/>
              <a:t>: The software is accompanied with a short </a:t>
            </a:r>
            <a:r>
              <a:rPr lang="en-US" sz="2000" b="0" dirty="0" smtClean="0"/>
              <a:t>focused high-level </a:t>
            </a:r>
            <a:r>
              <a:rPr lang="en-US" sz="2000" b="0" dirty="0"/>
              <a:t>document describing the purpose of the software and its core domain </a:t>
            </a:r>
            <a:r>
              <a:rPr lang="en-US" sz="2000" b="0" dirty="0" smtClean="0"/>
              <a:t>model.</a:t>
            </a:r>
            <a:endParaRPr lang="en-US" sz="2000" b="0" dirty="0"/>
          </a:p>
          <a:p>
            <a:pPr>
              <a:spcBef>
                <a:spcPts val="1200"/>
              </a:spcBef>
            </a:pPr>
            <a:r>
              <a:rPr lang="en-US" sz="2000" i="1" dirty="0" smtClean="0"/>
              <a:t>Exceptionally </a:t>
            </a:r>
            <a:r>
              <a:rPr lang="en-US" sz="2000" i="1" dirty="0"/>
              <a:t>well testing</a:t>
            </a:r>
            <a:r>
              <a:rPr lang="en-US" sz="2000" b="0" dirty="0"/>
              <a:t>: The current functionality of the software and its behavior </a:t>
            </a:r>
            <a:r>
              <a:rPr lang="en-US" sz="2000" b="0" dirty="0" smtClean="0"/>
              <a:t>is rigorously </a:t>
            </a:r>
            <a:r>
              <a:rPr lang="en-US" sz="2000" b="0" dirty="0"/>
              <a:t>defined and protected with strong automated unit and verification tests.</a:t>
            </a:r>
          </a:p>
          <a:p>
            <a:pPr>
              <a:spcBef>
                <a:spcPts val="1200"/>
              </a:spcBef>
            </a:pPr>
            <a:r>
              <a:rPr lang="en-US" sz="2000" i="1" dirty="0" smtClean="0"/>
              <a:t>Clean </a:t>
            </a:r>
            <a:r>
              <a:rPr lang="en-US" sz="2000" i="1" dirty="0"/>
              <a:t>structure and code</a:t>
            </a:r>
            <a:r>
              <a:rPr lang="en-US" sz="2000" b="0" dirty="0"/>
              <a:t>: The internal code structure and interfaces are clean </a:t>
            </a:r>
            <a:r>
              <a:rPr lang="en-US" sz="2000" b="0" dirty="0" smtClean="0"/>
              <a:t>and consistent</a:t>
            </a:r>
            <a:r>
              <a:rPr lang="en-US" sz="2000" b="0" dirty="0"/>
              <a:t>.</a:t>
            </a:r>
          </a:p>
          <a:p>
            <a:pPr>
              <a:spcBef>
                <a:spcPts val="1200"/>
              </a:spcBef>
            </a:pPr>
            <a:r>
              <a:rPr lang="en-US" sz="2000" i="1" dirty="0" smtClean="0"/>
              <a:t>Minimal </a:t>
            </a:r>
            <a:r>
              <a:rPr lang="en-US" sz="2000" i="1" dirty="0"/>
              <a:t>controlled internal and external dependencies</a:t>
            </a:r>
            <a:r>
              <a:rPr lang="en-US" sz="2000" b="0" dirty="0"/>
              <a:t>: The software has well </a:t>
            </a:r>
            <a:r>
              <a:rPr lang="en-US" sz="2000" b="0" dirty="0" smtClean="0"/>
              <a:t>structured internal </a:t>
            </a:r>
            <a:r>
              <a:rPr lang="en-US" sz="2000" b="0" dirty="0"/>
              <a:t>dependencies and minimal external upstream software dependencies and </a:t>
            </a:r>
            <a:r>
              <a:rPr lang="en-US" sz="2000" b="0" dirty="0" smtClean="0"/>
              <a:t>those dependencies </a:t>
            </a:r>
            <a:r>
              <a:rPr lang="en-US" sz="2000" b="0" dirty="0"/>
              <a:t>are carefully managed.</a:t>
            </a:r>
          </a:p>
          <a:p>
            <a:pPr>
              <a:spcBef>
                <a:spcPts val="1200"/>
              </a:spcBef>
            </a:pPr>
            <a:r>
              <a:rPr lang="en-US" sz="2000" i="1" dirty="0" smtClean="0"/>
              <a:t>Properties </a:t>
            </a:r>
            <a:r>
              <a:rPr lang="en-US" sz="2000" i="1" dirty="0"/>
              <a:t>apply recursively to upstream software</a:t>
            </a:r>
            <a:r>
              <a:rPr lang="en-US" sz="2000" b="0" dirty="0"/>
              <a:t>: All of the dependent external </a:t>
            </a:r>
            <a:r>
              <a:rPr lang="en-US" sz="2000" b="0" dirty="0" smtClean="0"/>
              <a:t>upstream software </a:t>
            </a:r>
            <a:r>
              <a:rPr lang="en-US" sz="2000" b="0" dirty="0"/>
              <a:t>are also themselves self-sustaining software.</a:t>
            </a:r>
          </a:p>
          <a:p>
            <a:pPr>
              <a:spcBef>
                <a:spcPts val="1200"/>
              </a:spcBef>
            </a:pPr>
            <a:r>
              <a:rPr lang="en-US" sz="2000" i="1" dirty="0" smtClean="0"/>
              <a:t>All </a:t>
            </a:r>
            <a:r>
              <a:rPr lang="en-US" sz="2000" i="1" dirty="0"/>
              <a:t>properties are preserved under maintenance</a:t>
            </a:r>
            <a:r>
              <a:rPr lang="en-US" sz="2000" b="0" dirty="0"/>
              <a:t>: All maintenance of the software </a:t>
            </a:r>
            <a:r>
              <a:rPr lang="en-US" sz="2000" b="0" dirty="0" smtClean="0"/>
              <a:t>preserves all </a:t>
            </a:r>
            <a:r>
              <a:rPr lang="en-US" sz="2000" b="0" dirty="0"/>
              <a:t>of these properties of self-sustaining software (by applying Agile/Emergent Design </a:t>
            </a:r>
            <a:r>
              <a:rPr lang="en-US" sz="2000" b="0" dirty="0" smtClean="0"/>
              <a:t>and Continuous </a:t>
            </a:r>
            <a:r>
              <a:rPr lang="en-US" sz="2000" b="0" dirty="0"/>
              <a:t>Refactoring and other good Lean/Agile software development practices).</a:t>
            </a:r>
          </a:p>
        </p:txBody>
      </p:sp>
    </p:spTree>
    <p:extLst>
      <p:ext uri="{BB962C8B-B14F-4D97-AF65-F5344CB8AC3E}">
        <p14:creationId xmlns:p14="http://schemas.microsoft.com/office/powerpoint/2010/main" val="4540343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1204" y="177114"/>
            <a:ext cx="8229600" cy="461665"/>
          </a:xfrm>
          <a:prstGeom prst="rect">
            <a:avLst/>
          </a:prstGeom>
        </p:spPr>
        <p:txBody>
          <a:bodyPr vert="horz" lIns="91440" tIns="45720" rIns="91440" bIns="45720" rtlCol="0" anchor="t" anchorCtr="0">
            <a:spAutoFit/>
          </a:bodyPr>
          <a:lst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a:lstStyle>
          <a:p>
            <a:r>
              <a:rPr lang="en-US" sz="2800" dirty="0" err="1" smtClean="0"/>
              <a:t>TriBITS</a:t>
            </a:r>
            <a:r>
              <a:rPr lang="en-US" sz="2800" dirty="0" smtClean="0"/>
              <a:t> Lifecycle Maturity Levels</a:t>
            </a:r>
            <a:endParaRPr lang="en-US" sz="2800" dirty="0"/>
          </a:p>
        </p:txBody>
      </p:sp>
      <p:sp>
        <p:nvSpPr>
          <p:cNvPr id="4" name="Content Placeholder 2"/>
          <p:cNvSpPr>
            <a:spLocks noGrp="1"/>
          </p:cNvSpPr>
          <p:nvPr>
            <p:ph idx="1"/>
          </p:nvPr>
        </p:nvSpPr>
        <p:spPr>
          <a:xfrm>
            <a:off x="111204" y="959592"/>
            <a:ext cx="8880396" cy="3847207"/>
          </a:xfrm>
        </p:spPr>
        <p:txBody>
          <a:bodyPr/>
          <a:lstStyle/>
          <a:p>
            <a:pPr marL="0" indent="0">
              <a:spcBef>
                <a:spcPts val="3000"/>
              </a:spcBef>
              <a:buNone/>
            </a:pPr>
            <a:r>
              <a:rPr lang="en-US" sz="3200" dirty="0" smtClean="0"/>
              <a:t>0:  Exploratory (EP) Code</a:t>
            </a:r>
            <a:endParaRPr lang="en-US" sz="3200" dirty="0"/>
          </a:p>
          <a:p>
            <a:pPr marL="0" indent="0">
              <a:spcBef>
                <a:spcPts val="3000"/>
              </a:spcBef>
              <a:buNone/>
            </a:pPr>
            <a:r>
              <a:rPr lang="en-US" sz="3200" dirty="0" smtClean="0"/>
              <a:t>1:  Research Stable (RS) Code</a:t>
            </a:r>
          </a:p>
          <a:p>
            <a:pPr marL="0" indent="0">
              <a:spcBef>
                <a:spcPts val="3000"/>
              </a:spcBef>
              <a:buNone/>
            </a:pPr>
            <a:r>
              <a:rPr lang="en-US" sz="3200" dirty="0" smtClean="0"/>
              <a:t>2:  Production Growth (PG) Code</a:t>
            </a:r>
          </a:p>
          <a:p>
            <a:pPr marL="0" indent="0">
              <a:spcBef>
                <a:spcPts val="3000"/>
              </a:spcBef>
              <a:buNone/>
            </a:pPr>
            <a:r>
              <a:rPr lang="en-US" sz="3200" dirty="0" smtClean="0"/>
              <a:t>3:  Production Maintenance (PM) Code</a:t>
            </a:r>
          </a:p>
          <a:p>
            <a:pPr marL="0" indent="0">
              <a:spcBef>
                <a:spcPts val="3000"/>
              </a:spcBef>
              <a:buNone/>
            </a:pPr>
            <a:r>
              <a:rPr lang="en-US" sz="3200" dirty="0"/>
              <a:t>-1: Unspecified Maturity (UM) </a:t>
            </a:r>
            <a:r>
              <a:rPr lang="en-US" sz="3200" dirty="0" smtClean="0"/>
              <a:t>Code</a:t>
            </a:r>
            <a:endParaRPr lang="en-US" sz="3200" dirty="0"/>
          </a:p>
        </p:txBody>
      </p:sp>
    </p:spTree>
    <p:extLst>
      <p:ext uri="{BB962C8B-B14F-4D97-AF65-F5344CB8AC3E}">
        <p14:creationId xmlns:p14="http://schemas.microsoft.com/office/powerpoint/2010/main" val="2444754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0</a:t>
            </a:r>
            <a:r>
              <a:rPr lang="en-US" sz="2800" dirty="0" smtClean="0"/>
              <a:t>: Exploratory  (EP) Code</a:t>
            </a:r>
            <a:endParaRPr lang="en-US" sz="2800" dirty="0"/>
          </a:p>
        </p:txBody>
      </p:sp>
      <p:sp>
        <p:nvSpPr>
          <p:cNvPr id="3" name="Content Placeholder 2"/>
          <p:cNvSpPr>
            <a:spLocks noGrp="1"/>
          </p:cNvSpPr>
          <p:nvPr>
            <p:ph idx="1"/>
          </p:nvPr>
        </p:nvSpPr>
        <p:spPr>
          <a:xfrm>
            <a:off x="111204" y="867599"/>
            <a:ext cx="8880396" cy="5129609"/>
          </a:xfrm>
        </p:spPr>
        <p:txBody>
          <a:bodyPr/>
          <a:lstStyle/>
          <a:p>
            <a:r>
              <a:rPr lang="en-US" sz="2000" dirty="0" smtClean="0"/>
              <a:t>Primary </a:t>
            </a:r>
            <a:r>
              <a:rPr lang="en-US" sz="2000" dirty="0"/>
              <a:t>purpose is to explore alternative approaches and prototypes, not to </a:t>
            </a:r>
            <a:r>
              <a:rPr lang="en-US" sz="2000" dirty="0" smtClean="0"/>
              <a:t>create software</a:t>
            </a:r>
            <a:r>
              <a:rPr lang="en-US" sz="2000" dirty="0"/>
              <a:t>.</a:t>
            </a:r>
          </a:p>
          <a:p>
            <a:r>
              <a:rPr lang="en-US" sz="2000" dirty="0" smtClean="0"/>
              <a:t>Generally </a:t>
            </a:r>
            <a:r>
              <a:rPr lang="en-US" sz="2000" dirty="0"/>
              <a:t>not developed in a Lean/Agile consistent way.</a:t>
            </a:r>
          </a:p>
          <a:p>
            <a:r>
              <a:rPr lang="en-US" sz="2000" dirty="0" smtClean="0"/>
              <a:t>Does </a:t>
            </a:r>
            <a:r>
              <a:rPr lang="en-US" sz="2000" dirty="0"/>
              <a:t>not provide sufficient unit (or otherwise) testing to demonstrate correctness.</a:t>
            </a:r>
          </a:p>
          <a:p>
            <a:r>
              <a:rPr lang="en-US" sz="2000" dirty="0" smtClean="0"/>
              <a:t>Often </a:t>
            </a:r>
            <a:r>
              <a:rPr lang="en-US" sz="2000" dirty="0"/>
              <a:t>has a messy design and code base.</a:t>
            </a:r>
          </a:p>
          <a:p>
            <a:r>
              <a:rPr lang="en-US" sz="2000" dirty="0" smtClean="0"/>
              <a:t>Should </a:t>
            </a:r>
            <a:r>
              <a:rPr lang="en-US" sz="2000" dirty="0"/>
              <a:t>not have customers, not even “friendly” customers.</a:t>
            </a:r>
          </a:p>
          <a:p>
            <a:r>
              <a:rPr lang="en-US" sz="2000" dirty="0" smtClean="0"/>
              <a:t>No </a:t>
            </a:r>
            <a:r>
              <a:rPr lang="en-US" sz="2000" dirty="0"/>
              <a:t>one should use such code for anything important (not even for research results, </a:t>
            </a:r>
            <a:r>
              <a:rPr lang="en-US" sz="2000" dirty="0" smtClean="0"/>
              <a:t>but in </a:t>
            </a:r>
            <a:r>
              <a:rPr lang="en-US" sz="2000" dirty="0"/>
              <a:t>the current CSE environment the publication of results using such software </a:t>
            </a:r>
            <a:r>
              <a:rPr lang="en-US" sz="2000" dirty="0" smtClean="0"/>
              <a:t>would </a:t>
            </a:r>
            <a:r>
              <a:rPr lang="en-US" sz="2000" dirty="0" err="1" smtClean="0"/>
              <a:t>ikely</a:t>
            </a:r>
            <a:r>
              <a:rPr lang="en-US" sz="2000" dirty="0" smtClean="0"/>
              <a:t> </a:t>
            </a:r>
            <a:r>
              <a:rPr lang="en-US" sz="2000" dirty="0"/>
              <a:t>still be allowed).</a:t>
            </a:r>
          </a:p>
          <a:p>
            <a:r>
              <a:rPr lang="en-US" sz="2000" dirty="0" smtClean="0"/>
              <a:t>Generally </a:t>
            </a:r>
            <a:r>
              <a:rPr lang="en-US" sz="2000" dirty="0"/>
              <a:t>should not go out in open releases (but could go out in releases and </a:t>
            </a:r>
            <a:r>
              <a:rPr lang="en-US" sz="2000" dirty="0" smtClean="0"/>
              <a:t>is allowed </a:t>
            </a:r>
            <a:r>
              <a:rPr lang="en-US" sz="2000" dirty="0"/>
              <a:t>by this lifecycle model).</a:t>
            </a:r>
          </a:p>
          <a:p>
            <a:r>
              <a:rPr lang="en-US" sz="2000" dirty="0" smtClean="0"/>
              <a:t>Does </a:t>
            </a:r>
            <a:r>
              <a:rPr lang="en-US" sz="2000" dirty="0"/>
              <a:t>not provide a direct foundation for creating production-quality code and </a:t>
            </a:r>
            <a:r>
              <a:rPr lang="en-US" sz="2000" dirty="0" smtClean="0"/>
              <a:t>should be </a:t>
            </a:r>
            <a:r>
              <a:rPr lang="en-US" sz="2000" dirty="0"/>
              <a:t>put to the side or thrown away when starting product development</a:t>
            </a:r>
          </a:p>
        </p:txBody>
      </p:sp>
    </p:spTree>
    <p:extLst>
      <p:ext uri="{BB962C8B-B14F-4D97-AF65-F5344CB8AC3E}">
        <p14:creationId xmlns:p14="http://schemas.microsoft.com/office/powerpoint/2010/main" val="24574500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err="1" smtClean="0"/>
              <a:t>TriBITS</a:t>
            </a:r>
            <a:r>
              <a:rPr lang="en-US" sz="2800" dirty="0" smtClean="0"/>
              <a:t> Lifecycle Model 1.0 Document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641" y="685800"/>
            <a:ext cx="3808759"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2886" y="5862935"/>
            <a:ext cx="7975947" cy="461665"/>
          </a:xfrm>
          <a:prstGeom prst="rect">
            <a:avLst/>
          </a:prstGeom>
        </p:spPr>
        <p:txBody>
          <a:bodyPr wrap="square">
            <a:spAutoFit/>
          </a:bodyPr>
          <a:lstStyle/>
          <a:p>
            <a:r>
              <a:rPr lang="en-US" sz="2400" dirty="0">
                <a:solidFill>
                  <a:srgbClr val="C00000"/>
                </a:solidFill>
                <a:hlinkClick r:id="rId3"/>
              </a:rPr>
              <a:t>http://www.ornl.gov/~</a:t>
            </a:r>
            <a:r>
              <a:rPr lang="en-US" sz="2400" dirty="0" smtClean="0">
                <a:solidFill>
                  <a:srgbClr val="C00000"/>
                </a:solidFill>
                <a:hlinkClick r:id="rId3"/>
              </a:rPr>
              <a:t>8vt/TribitsLifecycleModel_v1.0.pdf</a:t>
            </a:r>
            <a:r>
              <a:rPr lang="en-US" sz="2400" dirty="0" smtClean="0">
                <a:solidFill>
                  <a:srgbClr val="C00000"/>
                </a:solidFill>
              </a:rPr>
              <a:t> </a:t>
            </a:r>
            <a:endParaRPr lang="en-US" sz="2400" dirty="0">
              <a:solidFill>
                <a:srgbClr val="C00000"/>
              </a:solidFill>
            </a:endParaRPr>
          </a:p>
        </p:txBody>
      </p:sp>
    </p:spTree>
    <p:extLst>
      <p:ext uri="{BB962C8B-B14F-4D97-AF65-F5344CB8AC3E}">
        <p14:creationId xmlns:p14="http://schemas.microsoft.com/office/powerpoint/2010/main" val="39160171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1</a:t>
            </a:r>
            <a:r>
              <a:rPr lang="en-US" sz="2800" dirty="0" smtClean="0"/>
              <a:t>: </a:t>
            </a:r>
            <a:r>
              <a:rPr lang="en-US" sz="2800" dirty="0"/>
              <a:t>Research Stable </a:t>
            </a:r>
            <a:r>
              <a:rPr lang="en-US" sz="2800" dirty="0" smtClean="0"/>
              <a:t>(RS) Code</a:t>
            </a:r>
            <a:endParaRPr lang="en-US" sz="2800" dirty="0"/>
          </a:p>
        </p:txBody>
      </p:sp>
      <p:sp>
        <p:nvSpPr>
          <p:cNvPr id="3" name="Content Placeholder 2"/>
          <p:cNvSpPr>
            <a:spLocks noGrp="1"/>
          </p:cNvSpPr>
          <p:nvPr>
            <p:ph idx="1"/>
          </p:nvPr>
        </p:nvSpPr>
        <p:spPr>
          <a:xfrm>
            <a:off x="111204" y="635119"/>
            <a:ext cx="8880396" cy="5406608"/>
          </a:xfrm>
        </p:spPr>
        <p:txBody>
          <a:bodyPr/>
          <a:lstStyle/>
          <a:p>
            <a:r>
              <a:rPr lang="en-US" sz="2000" dirty="0"/>
              <a:t>Developed from the very beginning in a Lean/Agile consistent manner.</a:t>
            </a:r>
          </a:p>
          <a:p>
            <a:r>
              <a:rPr lang="en-US" sz="2000" dirty="0" smtClean="0"/>
              <a:t>Strong </a:t>
            </a:r>
            <a:r>
              <a:rPr lang="en-US" sz="2000" dirty="0"/>
              <a:t>unit and verification tests (i.e. proof of correctness) are written as </a:t>
            </a:r>
            <a:r>
              <a:rPr lang="en-US" sz="2000" dirty="0" smtClean="0"/>
              <a:t>the code/algorithms </a:t>
            </a:r>
            <a:r>
              <a:rPr lang="en-US" sz="2000" dirty="0"/>
              <a:t>are being developed (near 100% line coverage</a:t>
            </a:r>
            <a:r>
              <a:rPr lang="en-US" sz="2000" dirty="0" smtClean="0"/>
              <a:t>).</a:t>
            </a:r>
            <a:endParaRPr lang="en-US" sz="2000" dirty="0"/>
          </a:p>
          <a:p>
            <a:r>
              <a:rPr lang="en-US" sz="2000" dirty="0" smtClean="0"/>
              <a:t>Has </a:t>
            </a:r>
            <a:r>
              <a:rPr lang="en-US" sz="2000" dirty="0"/>
              <a:t>a very clean design and code base maintained through Agile practices of </a:t>
            </a:r>
            <a:r>
              <a:rPr lang="en-US" sz="2000" dirty="0" smtClean="0"/>
              <a:t>emergent design </a:t>
            </a:r>
            <a:r>
              <a:rPr lang="en-US" sz="2000" dirty="0"/>
              <a:t>and constant refactoring.</a:t>
            </a:r>
          </a:p>
          <a:p>
            <a:r>
              <a:rPr lang="en-US" sz="2000" dirty="0" smtClean="0"/>
              <a:t>Generally </a:t>
            </a:r>
            <a:r>
              <a:rPr lang="en-US" sz="2000" dirty="0"/>
              <a:t>does not have higher-quality documentation, user input checking </a:t>
            </a:r>
            <a:r>
              <a:rPr lang="en-US" sz="2000" dirty="0" smtClean="0"/>
              <a:t>and feedback</a:t>
            </a:r>
            <a:r>
              <a:rPr lang="en-US" sz="2000" dirty="0"/>
              <a:t>, space/time performance, portability, or acceptance testing.</a:t>
            </a:r>
          </a:p>
          <a:p>
            <a:r>
              <a:rPr lang="en-US" sz="2000" dirty="0" smtClean="0"/>
              <a:t>Would </a:t>
            </a:r>
            <a:r>
              <a:rPr lang="en-US" sz="2000" dirty="0"/>
              <a:t>tend to provide for some regulated backward compatibility but might not.</a:t>
            </a:r>
          </a:p>
          <a:p>
            <a:r>
              <a:rPr lang="en-US" sz="2000" dirty="0" smtClean="0"/>
              <a:t>Is </a:t>
            </a:r>
            <a:r>
              <a:rPr lang="en-US" sz="2000" dirty="0"/>
              <a:t>appropriate to be used only by “expert” users.</a:t>
            </a:r>
          </a:p>
          <a:p>
            <a:r>
              <a:rPr lang="en-US" sz="2000" dirty="0" smtClean="0"/>
              <a:t>Is </a:t>
            </a:r>
            <a:r>
              <a:rPr lang="en-US" sz="2000" dirty="0"/>
              <a:t>appropriate to be used only in “friendly” customer codes.</a:t>
            </a:r>
          </a:p>
          <a:p>
            <a:r>
              <a:rPr lang="en-US" sz="2000" dirty="0" smtClean="0"/>
              <a:t>Generally </a:t>
            </a:r>
            <a:r>
              <a:rPr lang="en-US" sz="2000" dirty="0"/>
              <a:t>should not go out in open releases (but could go out in releases and </a:t>
            </a:r>
            <a:r>
              <a:rPr lang="en-US" sz="2000" dirty="0" smtClean="0"/>
              <a:t>is allowed </a:t>
            </a:r>
            <a:r>
              <a:rPr lang="en-US" sz="2000" dirty="0"/>
              <a:t>by this lifecycle model).</a:t>
            </a:r>
          </a:p>
          <a:p>
            <a:r>
              <a:rPr lang="en-US" sz="2000" dirty="0" smtClean="0"/>
              <a:t>Provides </a:t>
            </a:r>
            <a:r>
              <a:rPr lang="en-US" sz="2000" dirty="0"/>
              <a:t>a strong foundation for creating production-quality software and should </a:t>
            </a:r>
            <a:r>
              <a:rPr lang="en-US" sz="2000" dirty="0" smtClean="0"/>
              <a:t>be the </a:t>
            </a:r>
            <a:r>
              <a:rPr lang="en-US" sz="2000" dirty="0"/>
              <a:t>first phase for software that will likely become a product.</a:t>
            </a:r>
          </a:p>
        </p:txBody>
      </p:sp>
    </p:spTree>
    <p:extLst>
      <p:ext uri="{BB962C8B-B14F-4D97-AF65-F5344CB8AC3E}">
        <p14:creationId xmlns:p14="http://schemas.microsoft.com/office/powerpoint/2010/main" val="34394093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a:t>2</a:t>
            </a:r>
            <a:r>
              <a:rPr lang="en-US" sz="2800" dirty="0" smtClean="0"/>
              <a:t>: </a:t>
            </a:r>
            <a:r>
              <a:rPr lang="en-US" sz="2800" dirty="0"/>
              <a:t>Production Growth </a:t>
            </a:r>
            <a:r>
              <a:rPr lang="en-US" sz="2800" dirty="0" smtClean="0"/>
              <a:t>(PG) Code</a:t>
            </a:r>
            <a:endParaRPr lang="en-US" sz="2800" dirty="0"/>
          </a:p>
        </p:txBody>
      </p:sp>
      <p:sp>
        <p:nvSpPr>
          <p:cNvPr id="3" name="Content Placeholder 2"/>
          <p:cNvSpPr>
            <a:spLocks noGrp="1"/>
          </p:cNvSpPr>
          <p:nvPr>
            <p:ph idx="1"/>
          </p:nvPr>
        </p:nvSpPr>
        <p:spPr>
          <a:xfrm>
            <a:off x="111204" y="635119"/>
            <a:ext cx="8880396" cy="4216539"/>
          </a:xfrm>
        </p:spPr>
        <p:txBody>
          <a:bodyPr/>
          <a:lstStyle/>
          <a:p>
            <a:r>
              <a:rPr lang="en-US" sz="2000" dirty="0" smtClean="0"/>
              <a:t>Includes </a:t>
            </a:r>
            <a:r>
              <a:rPr lang="en-US" sz="2000" dirty="0"/>
              <a:t>all the good qualities of Research Stable code.</a:t>
            </a:r>
          </a:p>
          <a:p>
            <a:r>
              <a:rPr lang="en-US" sz="2000" dirty="0" smtClean="0"/>
              <a:t>Provides </a:t>
            </a:r>
            <a:r>
              <a:rPr lang="en-US" sz="2000" dirty="0"/>
              <a:t>increasingly improved checking of user input errors and better error reporting.</a:t>
            </a:r>
          </a:p>
          <a:p>
            <a:r>
              <a:rPr lang="en-US" sz="2000" dirty="0" smtClean="0"/>
              <a:t>Has </a:t>
            </a:r>
            <a:r>
              <a:rPr lang="en-US" sz="2000" dirty="0"/>
              <a:t>increasingly better formal documentation (</a:t>
            </a:r>
            <a:r>
              <a:rPr lang="en-US" sz="2000" dirty="0" err="1"/>
              <a:t>Doxygen</a:t>
            </a:r>
            <a:r>
              <a:rPr lang="en-US" sz="2000" dirty="0"/>
              <a:t>, technical reports, etc.) </a:t>
            </a:r>
            <a:r>
              <a:rPr lang="en-US" sz="2000" dirty="0" smtClean="0"/>
              <a:t>as well </a:t>
            </a:r>
            <a:r>
              <a:rPr lang="en-US" sz="2000" dirty="0"/>
              <a:t>as better examples and tutorial materials.</a:t>
            </a:r>
          </a:p>
          <a:p>
            <a:r>
              <a:rPr lang="en-US" sz="2000" dirty="0" smtClean="0"/>
              <a:t>Maintains </a:t>
            </a:r>
            <a:r>
              <a:rPr lang="en-US" sz="2000" dirty="0"/>
              <a:t>clean structure through constant refactoring of the code and </a:t>
            </a:r>
            <a:r>
              <a:rPr lang="en-US" sz="2000" dirty="0" smtClean="0"/>
              <a:t>user interfaces to </a:t>
            </a:r>
            <a:r>
              <a:rPr lang="en-US" sz="2000" dirty="0"/>
              <a:t>make more consistent and easier to maintain.</a:t>
            </a:r>
          </a:p>
          <a:p>
            <a:r>
              <a:rPr lang="en-US" sz="2000" dirty="0" smtClean="0"/>
              <a:t>Maintains </a:t>
            </a:r>
            <a:r>
              <a:rPr lang="en-US" sz="2000" dirty="0"/>
              <a:t>increasingly better regulated backward compatibility with </a:t>
            </a:r>
            <a:r>
              <a:rPr lang="en-US" sz="2000" dirty="0" smtClean="0"/>
              <a:t>fewer incompatible </a:t>
            </a:r>
            <a:r>
              <a:rPr lang="en-US" sz="2000" dirty="0"/>
              <a:t>changes with new releases.</a:t>
            </a:r>
          </a:p>
          <a:p>
            <a:r>
              <a:rPr lang="en-US" sz="2000" dirty="0" smtClean="0"/>
              <a:t>Has </a:t>
            </a:r>
            <a:r>
              <a:rPr lang="en-US" sz="2000" dirty="0"/>
              <a:t>increasingly better portability and space/time performance characteristics.</a:t>
            </a:r>
          </a:p>
          <a:p>
            <a:r>
              <a:rPr lang="en-US" sz="2000" dirty="0" smtClean="0"/>
              <a:t>Has </a:t>
            </a:r>
            <a:r>
              <a:rPr lang="en-US" sz="2000" dirty="0"/>
              <a:t>expanding usage in more customer codes.</a:t>
            </a:r>
          </a:p>
        </p:txBody>
      </p:sp>
    </p:spTree>
    <p:extLst>
      <p:ext uri="{BB962C8B-B14F-4D97-AF65-F5344CB8AC3E}">
        <p14:creationId xmlns:p14="http://schemas.microsoft.com/office/powerpoint/2010/main" val="26396769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5"/>
            <a:ext cx="8804196" cy="458587"/>
          </a:xfrm>
        </p:spPr>
        <p:txBody>
          <a:bodyPr/>
          <a:lstStyle/>
          <a:p>
            <a:r>
              <a:rPr lang="en-US" sz="2800" dirty="0" smtClean="0"/>
              <a:t>3: </a:t>
            </a:r>
            <a:r>
              <a:rPr lang="en-US" sz="2800" dirty="0"/>
              <a:t>Production </a:t>
            </a:r>
            <a:r>
              <a:rPr lang="en-US" sz="2800" dirty="0" smtClean="0"/>
              <a:t>Maintenance (PM) Code</a:t>
            </a:r>
            <a:endParaRPr lang="en-US" sz="2800" dirty="0"/>
          </a:p>
        </p:txBody>
      </p:sp>
      <p:sp>
        <p:nvSpPr>
          <p:cNvPr id="3" name="Content Placeholder 2"/>
          <p:cNvSpPr>
            <a:spLocks noGrp="1"/>
          </p:cNvSpPr>
          <p:nvPr>
            <p:ph idx="1"/>
          </p:nvPr>
        </p:nvSpPr>
        <p:spPr>
          <a:xfrm>
            <a:off x="111204" y="635119"/>
            <a:ext cx="8880396" cy="4852610"/>
          </a:xfrm>
        </p:spPr>
        <p:txBody>
          <a:bodyPr/>
          <a:lstStyle/>
          <a:p>
            <a:r>
              <a:rPr lang="en-US" sz="2000" dirty="0" smtClean="0"/>
              <a:t>Includes </a:t>
            </a:r>
            <a:r>
              <a:rPr lang="en-US" sz="2000" dirty="0"/>
              <a:t>all the good qualities of Production Growth code.</a:t>
            </a:r>
          </a:p>
          <a:p>
            <a:r>
              <a:rPr lang="en-US" sz="2000" dirty="0" smtClean="0"/>
              <a:t>Primary </a:t>
            </a:r>
            <a:r>
              <a:rPr lang="en-US" sz="2000" dirty="0"/>
              <a:t>development includes mostly just bug fixes and performance tweaks.</a:t>
            </a:r>
          </a:p>
          <a:p>
            <a:r>
              <a:rPr lang="en-US" sz="2000" dirty="0" smtClean="0"/>
              <a:t>Maintains </a:t>
            </a:r>
            <a:r>
              <a:rPr lang="en-US" sz="2000" dirty="0"/>
              <a:t>rigorous backward compatibility with typically no deprecated features </a:t>
            </a:r>
            <a:r>
              <a:rPr lang="en-US" sz="2000" dirty="0" smtClean="0"/>
              <a:t>or any </a:t>
            </a:r>
            <a:r>
              <a:rPr lang="en-US" sz="2000" dirty="0"/>
              <a:t>breaks in backward </a:t>
            </a:r>
            <a:r>
              <a:rPr lang="en-US" sz="2000" dirty="0" smtClean="0"/>
              <a:t>compatibility.</a:t>
            </a:r>
          </a:p>
          <a:p>
            <a:r>
              <a:rPr lang="en-US" sz="2000" dirty="0" smtClean="0"/>
              <a:t>Could </a:t>
            </a:r>
            <a:r>
              <a:rPr lang="en-US" sz="2000" dirty="0"/>
              <a:t>be maintained by parts of the user community if necessary (i.e. </a:t>
            </a:r>
            <a:r>
              <a:rPr lang="en-US" sz="2000" dirty="0" smtClean="0"/>
              <a:t>as “self-sustaining </a:t>
            </a:r>
            <a:r>
              <a:rPr lang="en-US" sz="2000" dirty="0"/>
              <a:t>software</a:t>
            </a:r>
            <a:r>
              <a:rPr lang="en-US" sz="2000" dirty="0" smtClean="0"/>
              <a:t>”).</a:t>
            </a:r>
          </a:p>
          <a:p>
            <a:pPr marL="0" indent="0">
              <a:buNone/>
            </a:pPr>
            <a:endParaRPr lang="fr-FR" sz="3000" b="0" dirty="0" smtClean="0">
              <a:solidFill>
                <a:srgbClr val="006C3A"/>
              </a:solidFill>
              <a:latin typeface="Arial Black" pitchFamily="34" charset="0"/>
            </a:endParaRPr>
          </a:p>
          <a:p>
            <a:pPr marL="0" indent="0">
              <a:buNone/>
            </a:pPr>
            <a:r>
              <a:rPr lang="fr-FR" b="0" dirty="0" smtClean="0">
                <a:solidFill>
                  <a:srgbClr val="006C3A"/>
                </a:solidFill>
                <a:latin typeface="Arial Black" pitchFamily="34" charset="0"/>
              </a:rPr>
              <a:t>-1: </a:t>
            </a:r>
            <a:r>
              <a:rPr lang="fr-FR" b="0" dirty="0" err="1" smtClean="0">
                <a:solidFill>
                  <a:srgbClr val="006C3A"/>
                </a:solidFill>
                <a:latin typeface="Arial Black" pitchFamily="34" charset="0"/>
              </a:rPr>
              <a:t>Unspecified</a:t>
            </a:r>
            <a:r>
              <a:rPr lang="fr-FR" b="0" dirty="0" smtClean="0">
                <a:solidFill>
                  <a:srgbClr val="006C3A"/>
                </a:solidFill>
                <a:latin typeface="Arial Black" pitchFamily="34" charset="0"/>
              </a:rPr>
              <a:t> </a:t>
            </a:r>
            <a:r>
              <a:rPr lang="fr-FR" b="0" dirty="0" err="1">
                <a:solidFill>
                  <a:srgbClr val="006C3A"/>
                </a:solidFill>
                <a:latin typeface="Arial Black" pitchFamily="34" charset="0"/>
              </a:rPr>
              <a:t>Maturity</a:t>
            </a:r>
            <a:r>
              <a:rPr lang="fr-FR" b="0" dirty="0">
                <a:solidFill>
                  <a:srgbClr val="006C3A"/>
                </a:solidFill>
                <a:latin typeface="Arial Black" pitchFamily="34" charset="0"/>
              </a:rPr>
              <a:t> (UM</a:t>
            </a:r>
            <a:r>
              <a:rPr lang="fr-FR" b="0" dirty="0" smtClean="0">
                <a:solidFill>
                  <a:srgbClr val="006C3A"/>
                </a:solidFill>
                <a:latin typeface="Arial Black" pitchFamily="34" charset="0"/>
              </a:rPr>
              <a:t>) Code</a:t>
            </a:r>
            <a:endParaRPr lang="en-US" dirty="0" smtClean="0">
              <a:latin typeface="Arial Black" pitchFamily="34" charset="0"/>
            </a:endParaRPr>
          </a:p>
          <a:p>
            <a:r>
              <a:rPr lang="en-US" sz="2000" dirty="0"/>
              <a:t>Provides no official indication of maturity or </a:t>
            </a:r>
            <a:r>
              <a:rPr lang="en-US" sz="2000" dirty="0" smtClean="0"/>
              <a:t>quality</a:t>
            </a:r>
          </a:p>
          <a:p>
            <a:r>
              <a:rPr lang="en-US" sz="2000" dirty="0" smtClean="0"/>
              <a:t>i.e. “Opt Out” of the </a:t>
            </a:r>
            <a:r>
              <a:rPr lang="en-US" sz="2000" dirty="0" err="1" smtClean="0"/>
              <a:t>TriBITS</a:t>
            </a:r>
            <a:r>
              <a:rPr lang="en-US" sz="2000" dirty="0" smtClean="0"/>
              <a:t> Lifecycle Model</a:t>
            </a:r>
          </a:p>
          <a:p>
            <a:endParaRPr lang="en-US" sz="2000" dirty="0"/>
          </a:p>
        </p:txBody>
      </p:sp>
    </p:spTree>
    <p:extLst>
      <p:ext uri="{BB962C8B-B14F-4D97-AF65-F5344CB8AC3E}">
        <p14:creationId xmlns:p14="http://schemas.microsoft.com/office/powerpoint/2010/main" val="1146937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651796" cy="824841"/>
          </a:xfrm>
        </p:spPr>
        <p:txBody>
          <a:bodyPr/>
          <a:lstStyle/>
          <a:p>
            <a:r>
              <a:rPr lang="en-US" sz="2800" dirty="0" smtClean="0"/>
              <a:t>Typical (i.e. non-Lean/Agile) CSE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333" y="1844751"/>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0" name="TextBox 9"/>
          <p:cNvSpPr txBox="1"/>
          <p:nvPr/>
        </p:nvSpPr>
        <p:spPr>
          <a:xfrm>
            <a:off x="806230" y="1844751"/>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11" name="TextBox 10"/>
          <p:cNvSpPr txBox="1"/>
          <p:nvPr/>
        </p:nvSpPr>
        <p:spPr>
          <a:xfrm>
            <a:off x="1481609" y="1844751"/>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45333" y="186237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19" name="TextBox 18"/>
          <p:cNvSpPr txBox="1"/>
          <p:nvPr/>
        </p:nvSpPr>
        <p:spPr>
          <a:xfrm>
            <a:off x="3473230" y="1900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0" name="TextBox 19"/>
          <p:cNvSpPr txBox="1"/>
          <p:nvPr/>
        </p:nvSpPr>
        <p:spPr>
          <a:xfrm>
            <a:off x="4148609" y="1900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07708" y="35729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27" name="TextBox 26"/>
          <p:cNvSpPr txBox="1"/>
          <p:nvPr/>
        </p:nvSpPr>
        <p:spPr>
          <a:xfrm>
            <a:off x="3435605" y="35729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28" name="TextBox 27"/>
          <p:cNvSpPr txBox="1"/>
          <p:nvPr/>
        </p:nvSpPr>
        <p:spPr>
          <a:xfrm>
            <a:off x="4110984" y="35729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1688" y="354433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36" name="TextBox 35"/>
          <p:cNvSpPr txBox="1"/>
          <p:nvPr/>
        </p:nvSpPr>
        <p:spPr>
          <a:xfrm>
            <a:off x="779585" y="354433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37" name="TextBox 36"/>
          <p:cNvSpPr txBox="1"/>
          <p:nvPr/>
        </p:nvSpPr>
        <p:spPr>
          <a:xfrm>
            <a:off x="1454964" y="354433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776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44" name="TextBox 43"/>
          <p:cNvSpPr txBox="1"/>
          <p:nvPr/>
        </p:nvSpPr>
        <p:spPr>
          <a:xfrm>
            <a:off x="78566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45" name="TextBox 44"/>
          <p:cNvSpPr txBox="1"/>
          <p:nvPr/>
        </p:nvSpPr>
        <p:spPr>
          <a:xfrm>
            <a:off x="146103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47" name="TextBox 46"/>
          <p:cNvSpPr txBox="1"/>
          <p:nvPr/>
        </p:nvSpPr>
        <p:spPr>
          <a:xfrm>
            <a:off x="234189" y="4153205"/>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23226"/>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37626"/>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61426"/>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69303" y="5237626"/>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53" name="TextBox 52"/>
          <p:cNvSpPr txBox="1"/>
          <p:nvPr/>
        </p:nvSpPr>
        <p:spPr>
          <a:xfrm>
            <a:off x="3397200" y="5237626"/>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54" name="TextBox 53"/>
          <p:cNvSpPr txBox="1"/>
          <p:nvPr/>
        </p:nvSpPr>
        <p:spPr>
          <a:xfrm>
            <a:off x="4072579" y="5237626"/>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55" name="TextBox 54"/>
          <p:cNvSpPr txBox="1"/>
          <p:nvPr/>
        </p:nvSpPr>
        <p:spPr>
          <a:xfrm>
            <a:off x="3113217" y="4153205"/>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31603" y="3576143"/>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64" name="TextBox 63"/>
          <p:cNvSpPr txBox="1"/>
          <p:nvPr/>
        </p:nvSpPr>
        <p:spPr>
          <a:xfrm>
            <a:off x="6059500" y="3576143"/>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65" name="TextBox 64"/>
          <p:cNvSpPr txBox="1"/>
          <p:nvPr/>
        </p:nvSpPr>
        <p:spPr>
          <a:xfrm>
            <a:off x="6734879" y="357614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74133" y="1817777"/>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72" name="TextBox 71"/>
          <p:cNvSpPr txBox="1"/>
          <p:nvPr/>
        </p:nvSpPr>
        <p:spPr>
          <a:xfrm>
            <a:off x="6002030" y="1817777"/>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73" name="TextBox 72"/>
          <p:cNvSpPr txBox="1"/>
          <p:nvPr/>
        </p:nvSpPr>
        <p:spPr>
          <a:xfrm>
            <a:off x="6677409" y="1817777"/>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1480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7" name="Freeform 76"/>
          <p:cNvSpPr/>
          <p:nvPr/>
        </p:nvSpPr>
        <p:spPr>
          <a:xfrm>
            <a:off x="270640" y="1463933"/>
            <a:ext cx="2182333" cy="13319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 name="connsiteX0" fmla="*/ 0 w 2182333"/>
              <a:gd name="connsiteY0" fmla="*/ 70061 h 133192"/>
              <a:gd name="connsiteX1" fmla="*/ 609600 w 2182333"/>
              <a:gd name="connsiteY1" fmla="*/ 41486 h 133192"/>
              <a:gd name="connsiteX2" fmla="*/ 1333500 w 2182333"/>
              <a:gd name="connsiteY2" fmla="*/ 3386 h 133192"/>
              <a:gd name="connsiteX3" fmla="*/ 2182333 w 2182333"/>
              <a:gd name="connsiteY3" fmla="*/ 133192 h 133192"/>
            </a:gdLst>
            <a:ahLst/>
            <a:cxnLst>
              <a:cxn ang="0">
                <a:pos x="connsiteX0" y="connsiteY0"/>
              </a:cxn>
              <a:cxn ang="0">
                <a:pos x="connsiteX1" y="connsiteY1"/>
              </a:cxn>
              <a:cxn ang="0">
                <a:pos x="connsiteX2" y="connsiteY2"/>
              </a:cxn>
              <a:cxn ang="0">
                <a:pos x="connsiteX3" y="connsiteY3"/>
              </a:cxn>
            </a:cxnLst>
            <a:rect l="l" t="t" r="r" b="b"/>
            <a:pathLst>
              <a:path w="2182333" h="133192">
                <a:moveTo>
                  <a:pt x="0" y="70061"/>
                </a:moveTo>
                <a:cubicBezTo>
                  <a:pt x="200025" y="73236"/>
                  <a:pt x="387350" y="52598"/>
                  <a:pt x="609600" y="41486"/>
                </a:cubicBezTo>
                <a:cubicBezTo>
                  <a:pt x="850900" y="28786"/>
                  <a:pt x="1071378" y="-11898"/>
                  <a:pt x="1333500" y="3386"/>
                </a:cubicBezTo>
                <a:cubicBezTo>
                  <a:pt x="1595622" y="18670"/>
                  <a:pt x="1909117" y="77962"/>
                  <a:pt x="2182333" y="133192"/>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260645" y="3018110"/>
            <a:ext cx="2161067" cy="29859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82332"/>
              <a:gd name="connsiteY0" fmla="*/ 179265 h 435333"/>
              <a:gd name="connsiteX1" fmla="*/ 581025 w 2182332"/>
              <a:gd name="connsiteY1" fmla="*/ 160215 h 435333"/>
              <a:gd name="connsiteX2" fmla="*/ 1333500 w 2182332"/>
              <a:gd name="connsiteY2" fmla="*/ 7815 h 435333"/>
              <a:gd name="connsiteX3" fmla="*/ 2182332 w 2182332"/>
              <a:gd name="connsiteY3" fmla="*/ 435333 h 435333"/>
              <a:gd name="connsiteX0" fmla="*/ 0 w 2182332"/>
              <a:gd name="connsiteY0" fmla="*/ 19956 h 276024"/>
              <a:gd name="connsiteX1" fmla="*/ 581025 w 2182332"/>
              <a:gd name="connsiteY1" fmla="*/ 906 h 276024"/>
              <a:gd name="connsiteX2" fmla="*/ 1333500 w 2182332"/>
              <a:gd name="connsiteY2" fmla="*/ 50525 h 276024"/>
              <a:gd name="connsiteX3" fmla="*/ 2182332 w 2182332"/>
              <a:gd name="connsiteY3" fmla="*/ 276024 h 276024"/>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 name="connsiteX0" fmla="*/ 0 w 2161067"/>
              <a:gd name="connsiteY0" fmla="*/ 0 h 298598"/>
              <a:gd name="connsiteX1" fmla="*/ 559760 w 2161067"/>
              <a:gd name="connsiteY1" fmla="*/ 23480 h 298598"/>
              <a:gd name="connsiteX2" fmla="*/ 1312235 w 2161067"/>
              <a:gd name="connsiteY2" fmla="*/ 73099 h 298598"/>
              <a:gd name="connsiteX3" fmla="*/ 2161067 w 2161067"/>
              <a:gd name="connsiteY3" fmla="*/ 298598 h 298598"/>
            </a:gdLst>
            <a:ahLst/>
            <a:cxnLst>
              <a:cxn ang="0">
                <a:pos x="connsiteX0" y="connsiteY0"/>
              </a:cxn>
              <a:cxn ang="0">
                <a:pos x="connsiteX1" y="connsiteY1"/>
              </a:cxn>
              <a:cxn ang="0">
                <a:pos x="connsiteX2" y="connsiteY2"/>
              </a:cxn>
              <a:cxn ang="0">
                <a:pos x="connsiteX3" y="connsiteY3"/>
              </a:cxn>
            </a:cxnLst>
            <a:rect l="l" t="t" r="r" b="b"/>
            <a:pathLst>
              <a:path w="2161067" h="298598">
                <a:moveTo>
                  <a:pt x="0" y="0"/>
                </a:moveTo>
                <a:lnTo>
                  <a:pt x="559760" y="23480"/>
                </a:lnTo>
                <a:cubicBezTo>
                  <a:pt x="778466" y="35663"/>
                  <a:pt x="1045350" y="27246"/>
                  <a:pt x="1312235" y="73099"/>
                </a:cubicBezTo>
                <a:cubicBezTo>
                  <a:pt x="1579120" y="118952"/>
                  <a:pt x="1887852" y="222103"/>
                  <a:pt x="2161067" y="29859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55372" y="4878119"/>
            <a:ext cx="2158853" cy="34569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58852"/>
              <a:gd name="connsiteY0" fmla="*/ 584954 h 584954"/>
              <a:gd name="connsiteX1" fmla="*/ 657225 w 2158852"/>
              <a:gd name="connsiteY1" fmla="*/ 413504 h 584954"/>
              <a:gd name="connsiteX2" fmla="*/ 1314450 w 2158852"/>
              <a:gd name="connsiteY2" fmla="*/ 3929 h 584954"/>
              <a:gd name="connsiteX3" fmla="*/ 2158852 w 2158852"/>
              <a:gd name="connsiteY3" fmla="*/ 199524 h 584954"/>
              <a:gd name="connsiteX0" fmla="*/ 0 w 2158852"/>
              <a:gd name="connsiteY0" fmla="*/ 442222 h 442222"/>
              <a:gd name="connsiteX1" fmla="*/ 657225 w 2158852"/>
              <a:gd name="connsiteY1" fmla="*/ 270772 h 442222"/>
              <a:gd name="connsiteX2" fmla="*/ 1356981 w 2158852"/>
              <a:gd name="connsiteY2" fmla="*/ 10053 h 442222"/>
              <a:gd name="connsiteX3" fmla="*/ 2158852 w 2158852"/>
              <a:gd name="connsiteY3" fmla="*/ 56792 h 442222"/>
              <a:gd name="connsiteX0" fmla="*/ 0 w 2126955"/>
              <a:gd name="connsiteY0" fmla="*/ 469450 h 469450"/>
              <a:gd name="connsiteX1" fmla="*/ 657225 w 2126955"/>
              <a:gd name="connsiteY1" fmla="*/ 298000 h 469450"/>
              <a:gd name="connsiteX2" fmla="*/ 1356981 w 2126955"/>
              <a:gd name="connsiteY2" fmla="*/ 37281 h 469450"/>
              <a:gd name="connsiteX3" fmla="*/ 2126955 w 2126955"/>
              <a:gd name="connsiteY3" fmla="*/ 9592 h 469450"/>
              <a:gd name="connsiteX0" fmla="*/ 0 w 2126955"/>
              <a:gd name="connsiteY0" fmla="*/ 460724 h 460724"/>
              <a:gd name="connsiteX1" fmla="*/ 657225 w 2126955"/>
              <a:gd name="connsiteY1" fmla="*/ 289274 h 460724"/>
              <a:gd name="connsiteX2" fmla="*/ 1325083 w 2126955"/>
              <a:gd name="connsiteY2" fmla="*/ 166778 h 460724"/>
              <a:gd name="connsiteX3" fmla="*/ 2126955 w 2126955"/>
              <a:gd name="connsiteY3" fmla="*/ 866 h 460724"/>
              <a:gd name="connsiteX0" fmla="*/ 0 w 2158853"/>
              <a:gd name="connsiteY0" fmla="*/ 345695 h 345695"/>
              <a:gd name="connsiteX1" fmla="*/ 657225 w 2158853"/>
              <a:gd name="connsiteY1" fmla="*/ 174245 h 345695"/>
              <a:gd name="connsiteX2" fmla="*/ 1325083 w 2158853"/>
              <a:gd name="connsiteY2" fmla="*/ 51749 h 345695"/>
              <a:gd name="connsiteX3" fmla="*/ 2158853 w 2158853"/>
              <a:gd name="connsiteY3" fmla="*/ 2795 h 345695"/>
            </a:gdLst>
            <a:ahLst/>
            <a:cxnLst>
              <a:cxn ang="0">
                <a:pos x="connsiteX0" y="connsiteY0"/>
              </a:cxn>
              <a:cxn ang="0">
                <a:pos x="connsiteX1" y="connsiteY1"/>
              </a:cxn>
              <a:cxn ang="0">
                <a:pos x="connsiteX2" y="connsiteY2"/>
              </a:cxn>
              <a:cxn ang="0">
                <a:pos x="connsiteX3" y="connsiteY3"/>
              </a:cxn>
            </a:cxnLst>
            <a:rect l="l" t="t" r="r" b="b"/>
            <a:pathLst>
              <a:path w="2158853" h="345695">
                <a:moveTo>
                  <a:pt x="0" y="345695"/>
                </a:moveTo>
                <a:cubicBezTo>
                  <a:pt x="323850" y="259970"/>
                  <a:pt x="436378" y="223236"/>
                  <a:pt x="657225" y="174245"/>
                </a:cubicBezTo>
                <a:cubicBezTo>
                  <a:pt x="878072" y="125254"/>
                  <a:pt x="1074812" y="80324"/>
                  <a:pt x="1325083" y="51749"/>
                </a:cubicBezTo>
                <a:cubicBezTo>
                  <a:pt x="1575354" y="23174"/>
                  <a:pt x="1864372" y="-9905"/>
                  <a:pt x="2158853" y="279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2889237" y="4550823"/>
            <a:ext cx="2220433" cy="400772"/>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Lst>
            <a:ahLst/>
            <a:cxnLst>
              <a:cxn ang="0">
                <a:pos x="connsiteX0" y="connsiteY0"/>
              </a:cxn>
              <a:cxn ang="0">
                <a:pos x="connsiteX1" y="connsiteY1"/>
              </a:cxn>
              <a:cxn ang="0">
                <a:pos x="connsiteX2" y="connsiteY2"/>
              </a:cxn>
              <a:cxn ang="0">
                <a:pos x="connsiteX3" y="connsiteY3"/>
              </a:cxn>
            </a:cxnLst>
            <a:rect l="l" t="t" r="r" b="b"/>
            <a:pathLst>
              <a:path w="2220433" h="400772">
                <a:moveTo>
                  <a:pt x="0" y="400772"/>
                </a:moveTo>
                <a:cubicBezTo>
                  <a:pt x="364165" y="311060"/>
                  <a:pt x="388753" y="333284"/>
                  <a:pt x="619125" y="278054"/>
                </a:cubicBezTo>
                <a:cubicBezTo>
                  <a:pt x="849497" y="222824"/>
                  <a:pt x="1115348" y="115280"/>
                  <a:pt x="1382233" y="69390"/>
                </a:cubicBezTo>
                <a:cubicBezTo>
                  <a:pt x="1649118" y="23500"/>
                  <a:pt x="1925952" y="-9985"/>
                  <a:pt x="2220433" y="2715"/>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18920" y="271903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957325" y="102002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5486400" y="99060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514582" y="2819400"/>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5343422"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343422"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9530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638822"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57800" y="5237202"/>
            <a:ext cx="731290" cy="400110"/>
          </a:xfrm>
          <a:prstGeom prst="rect">
            <a:avLst/>
          </a:prstGeom>
          <a:noFill/>
        </p:spPr>
        <p:txBody>
          <a:bodyPr wrap="none" rtlCol="0">
            <a:spAutoFit/>
          </a:bodyPr>
          <a:lstStyle/>
          <a:p>
            <a:pPr algn="ctr"/>
            <a:r>
              <a:rPr lang="en-US" sz="1000" dirty="0" smtClean="0"/>
              <a:t>Research</a:t>
            </a:r>
          </a:p>
          <a:p>
            <a:pPr algn="ctr"/>
            <a:endParaRPr lang="en-US" sz="1000" dirty="0"/>
          </a:p>
        </p:txBody>
      </p:sp>
      <p:sp>
        <p:nvSpPr>
          <p:cNvPr id="90" name="TextBox 89"/>
          <p:cNvSpPr txBox="1"/>
          <p:nvPr/>
        </p:nvSpPr>
        <p:spPr>
          <a:xfrm>
            <a:off x="5885697" y="5237202"/>
            <a:ext cx="793808"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endParaRPr lang="en-US" sz="1000" dirty="0"/>
          </a:p>
        </p:txBody>
      </p:sp>
      <p:sp>
        <p:nvSpPr>
          <p:cNvPr id="91" name="TextBox 90"/>
          <p:cNvSpPr txBox="1"/>
          <p:nvPr/>
        </p:nvSpPr>
        <p:spPr>
          <a:xfrm>
            <a:off x="6561076" y="5237202"/>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sp>
        <p:nvSpPr>
          <p:cNvPr id="92" name="TextBox 91"/>
          <p:cNvSpPr txBox="1"/>
          <p:nvPr/>
        </p:nvSpPr>
        <p:spPr>
          <a:xfrm>
            <a:off x="5617685" y="4152781"/>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93" name="Freeform 92"/>
          <p:cNvSpPr/>
          <p:nvPr/>
        </p:nvSpPr>
        <p:spPr>
          <a:xfrm>
            <a:off x="5363447" y="4408028"/>
            <a:ext cx="2249008" cy="75524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Lst>
            <a:ahLst/>
            <a:cxnLst>
              <a:cxn ang="0">
                <a:pos x="connsiteX0" y="connsiteY0"/>
              </a:cxn>
              <a:cxn ang="0">
                <a:pos x="connsiteX1" y="connsiteY1"/>
              </a:cxn>
              <a:cxn ang="0">
                <a:pos x="connsiteX2" y="connsiteY2"/>
              </a:cxn>
              <a:cxn ang="0">
                <a:pos x="connsiteX3" y="connsiteY3"/>
              </a:cxn>
            </a:cxnLst>
            <a:rect l="l" t="t" r="r" b="b"/>
            <a:pathLst>
              <a:path w="2249008" h="755245">
                <a:moveTo>
                  <a:pt x="0" y="755245"/>
                </a:moveTo>
                <a:lnTo>
                  <a:pt x="647700" y="589664"/>
                </a:lnTo>
                <a:cubicBezTo>
                  <a:pt x="882834" y="527290"/>
                  <a:pt x="1143922" y="426889"/>
                  <a:pt x="1410807" y="380999"/>
                </a:cubicBezTo>
                <a:cubicBezTo>
                  <a:pt x="1677692" y="292246"/>
                  <a:pt x="1954527" y="230187"/>
                  <a:pt x="2249008"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438400" y="5646003"/>
            <a:ext cx="2759103" cy="830997"/>
          </a:xfrm>
          <a:prstGeom prst="rect">
            <a:avLst/>
          </a:prstGeom>
          <a:noFill/>
        </p:spPr>
        <p:txBody>
          <a:bodyPr wrap="square" rtlCol="0">
            <a:spAutoFit/>
          </a:bodyPr>
          <a:lstStyle/>
          <a:p>
            <a:pPr algn="ctr"/>
            <a:r>
              <a:rPr lang="en-US" sz="4800" dirty="0" smtClean="0"/>
              <a:t>Time</a:t>
            </a:r>
          </a:p>
        </p:txBody>
      </p:sp>
      <p:sp>
        <p:nvSpPr>
          <p:cNvPr id="95" name="Right Arrow 94"/>
          <p:cNvSpPr/>
          <p:nvPr/>
        </p:nvSpPr>
        <p:spPr>
          <a:xfrm>
            <a:off x="4706966" y="58399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674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651796" cy="458587"/>
          </a:xfrm>
        </p:spPr>
        <p:txBody>
          <a:bodyPr/>
          <a:lstStyle/>
          <a:p>
            <a:r>
              <a:rPr lang="en-US" sz="2800" dirty="0" smtClean="0"/>
              <a:t>Pure Lean/Agile Lifecycle: “Done </a:t>
            </a:r>
            <a:r>
              <a:rPr lang="en-US" sz="2800" dirty="0" err="1" smtClean="0"/>
              <a:t>Done</a:t>
            </a:r>
            <a:r>
              <a:rPr lang="en-US" sz="2800" dirty="0" smtClean="0"/>
              <a:t>”</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73480" y="1040828"/>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4189" y="4139970"/>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13217" y="4139970"/>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7" name="Freeform 56"/>
          <p:cNvSpPr/>
          <p:nvPr/>
        </p:nvSpPr>
        <p:spPr>
          <a:xfrm>
            <a:off x="2871665" y="4408814"/>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01565"/>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a:xfrm>
            <a:off x="5443537" y="1064178"/>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33700" y="11293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43385" y="2881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266700" y="44821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5524500" y="2828062"/>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2933700" y="2881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684434" y="5569803"/>
            <a:ext cx="2759103" cy="830997"/>
          </a:xfrm>
          <a:prstGeom prst="rect">
            <a:avLst/>
          </a:prstGeom>
          <a:noFill/>
        </p:spPr>
        <p:txBody>
          <a:bodyPr wrap="square" rtlCol="0">
            <a:spAutoFit/>
          </a:bodyPr>
          <a:lstStyle/>
          <a:p>
            <a:pPr algn="ctr"/>
            <a:r>
              <a:rPr lang="en-US" sz="4800" dirty="0" smtClean="0"/>
              <a:t>Time</a:t>
            </a:r>
          </a:p>
        </p:txBody>
      </p:sp>
      <p:sp>
        <p:nvSpPr>
          <p:cNvPr id="3" name="Right Arrow 2"/>
          <p:cNvSpPr/>
          <p:nvPr/>
        </p:nvSpPr>
        <p:spPr>
          <a:xfrm>
            <a:off x="4953000" y="57637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flipV="1">
            <a:off x="5522541" y="4343400"/>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522541" y="5257800"/>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6132141" y="5181600"/>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817941" y="5181600"/>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854469" y="4173379"/>
            <a:ext cx="1653017"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94" name="Freeform 93"/>
          <p:cNvSpPr/>
          <p:nvPr/>
        </p:nvSpPr>
        <p:spPr>
          <a:xfrm>
            <a:off x="5545856" y="4786924"/>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9684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Proposed </a:t>
            </a:r>
            <a:r>
              <a:rPr lang="en-US" sz="2800" dirty="0" err="1" smtClean="0"/>
              <a:t>TriBITS</a:t>
            </a:r>
            <a:r>
              <a:rPr lang="en-US" sz="2800" dirty="0" smtClean="0"/>
              <a:t> Lean/Agile Lifecycle</a:t>
            </a:r>
            <a:endParaRPr lang="en-US" sz="2800" dirty="0"/>
          </a:p>
        </p:txBody>
      </p:sp>
      <p:cxnSp>
        <p:nvCxnSpPr>
          <p:cNvPr id="5" name="Straight Connector 4"/>
          <p:cNvCxnSpPr/>
          <p:nvPr/>
        </p:nvCxnSpPr>
        <p:spPr>
          <a:xfrm flipV="1">
            <a:off x="263955" y="93035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3955" y="184475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735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559355" y="176855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400" y="184475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0" name="TextBox 9"/>
          <p:cNvSpPr txBox="1"/>
          <p:nvPr/>
        </p:nvSpPr>
        <p:spPr>
          <a:xfrm>
            <a:off x="823863" y="184475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11" name="TextBox 10"/>
          <p:cNvSpPr txBox="1"/>
          <p:nvPr/>
        </p:nvSpPr>
        <p:spPr>
          <a:xfrm>
            <a:off x="1502448" y="184475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12" name="Freeform 11"/>
          <p:cNvSpPr/>
          <p:nvPr/>
        </p:nvSpPr>
        <p:spPr>
          <a:xfrm>
            <a:off x="273480" y="1040828"/>
            <a:ext cx="2171700" cy="89876"/>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195116 h 195116"/>
              <a:gd name="connsiteX1" fmla="*/ 600075 w 2171700"/>
              <a:gd name="connsiteY1" fmla="*/ 99866 h 195116"/>
              <a:gd name="connsiteX2" fmla="*/ 1333500 w 2171700"/>
              <a:gd name="connsiteY2" fmla="*/ 23666 h 195116"/>
              <a:gd name="connsiteX3" fmla="*/ 2171700 w 2171700"/>
              <a:gd name="connsiteY3" fmla="*/ 4616 h 195116"/>
              <a:gd name="connsiteX0" fmla="*/ 0 w 2171700"/>
              <a:gd name="connsiteY0" fmla="*/ 90341 h 103522"/>
              <a:gd name="connsiteX1" fmla="*/ 600075 w 2171700"/>
              <a:gd name="connsiteY1" fmla="*/ 99866 h 103522"/>
              <a:gd name="connsiteX2" fmla="*/ 1333500 w 2171700"/>
              <a:gd name="connsiteY2" fmla="*/ 23666 h 103522"/>
              <a:gd name="connsiteX3" fmla="*/ 2171700 w 2171700"/>
              <a:gd name="connsiteY3" fmla="*/ 4616 h 103522"/>
              <a:gd name="connsiteX0" fmla="*/ 0 w 2171700"/>
              <a:gd name="connsiteY0" fmla="*/ 89548 h 89876"/>
              <a:gd name="connsiteX1" fmla="*/ 609600 w 2171700"/>
              <a:gd name="connsiteY1" fmla="*/ 60973 h 89876"/>
              <a:gd name="connsiteX2" fmla="*/ 1333500 w 2171700"/>
              <a:gd name="connsiteY2" fmla="*/ 22873 h 89876"/>
              <a:gd name="connsiteX3" fmla="*/ 2171700 w 2171700"/>
              <a:gd name="connsiteY3" fmla="*/ 3823 h 89876"/>
            </a:gdLst>
            <a:ahLst/>
            <a:cxnLst>
              <a:cxn ang="0">
                <a:pos x="connsiteX0" y="connsiteY0"/>
              </a:cxn>
              <a:cxn ang="0">
                <a:pos x="connsiteX1" y="connsiteY1"/>
              </a:cxn>
              <a:cxn ang="0">
                <a:pos x="connsiteX2" y="connsiteY2"/>
              </a:cxn>
              <a:cxn ang="0">
                <a:pos x="connsiteX3" y="connsiteY3"/>
              </a:cxn>
            </a:cxnLst>
            <a:rect l="l" t="t" r="r" b="b"/>
            <a:pathLst>
              <a:path w="2171700" h="89876">
                <a:moveTo>
                  <a:pt x="0" y="89548"/>
                </a:moveTo>
                <a:cubicBezTo>
                  <a:pt x="200025" y="92723"/>
                  <a:pt x="387350" y="72085"/>
                  <a:pt x="609600" y="60973"/>
                </a:cubicBezTo>
                <a:lnTo>
                  <a:pt x="1333500" y="22873"/>
                </a:lnTo>
                <a:cubicBezTo>
                  <a:pt x="1593850" y="13348"/>
                  <a:pt x="1877219" y="-8877"/>
                  <a:pt x="2171700" y="3823"/>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1524" y="760330"/>
            <a:ext cx="1938224" cy="276999"/>
          </a:xfrm>
          <a:prstGeom prst="rect">
            <a:avLst/>
          </a:prstGeom>
          <a:noFill/>
        </p:spPr>
        <p:txBody>
          <a:bodyPr wrap="none" rtlCol="0">
            <a:spAutoFit/>
          </a:bodyPr>
          <a:lstStyle/>
          <a:p>
            <a:pPr algn="ctr"/>
            <a:r>
              <a:rPr lang="en-US" sz="1200" dirty="0" smtClean="0"/>
              <a:t>Unit and Verification Testing</a:t>
            </a:r>
            <a:endParaRPr lang="en-US" sz="1200" dirty="0"/>
          </a:p>
        </p:txBody>
      </p:sp>
      <p:cxnSp>
        <p:nvCxnSpPr>
          <p:cNvPr id="14" name="Straight Connector 13"/>
          <p:cNvCxnSpPr/>
          <p:nvPr/>
        </p:nvCxnSpPr>
        <p:spPr>
          <a:xfrm flipV="1">
            <a:off x="2930955" y="94797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30955" y="186237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05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6355" y="178617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81400" y="186237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19" name="TextBox 18"/>
          <p:cNvSpPr txBox="1"/>
          <p:nvPr/>
        </p:nvSpPr>
        <p:spPr>
          <a:xfrm>
            <a:off x="3490863" y="1900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0" name="TextBox 19"/>
          <p:cNvSpPr txBox="1"/>
          <p:nvPr/>
        </p:nvSpPr>
        <p:spPr>
          <a:xfrm>
            <a:off x="4169448" y="1900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1" name="TextBox 20"/>
          <p:cNvSpPr txBox="1"/>
          <p:nvPr/>
        </p:nvSpPr>
        <p:spPr>
          <a:xfrm>
            <a:off x="3319983" y="777951"/>
            <a:ext cx="1380186" cy="276999"/>
          </a:xfrm>
          <a:prstGeom prst="rect">
            <a:avLst/>
          </a:prstGeom>
          <a:noFill/>
        </p:spPr>
        <p:txBody>
          <a:bodyPr wrap="none" rtlCol="0">
            <a:spAutoFit/>
          </a:bodyPr>
          <a:lstStyle/>
          <a:p>
            <a:pPr algn="ctr"/>
            <a:r>
              <a:rPr lang="en-US" sz="1200" dirty="0" smtClean="0"/>
              <a:t>Acceptance Testing</a:t>
            </a:r>
            <a:endParaRPr lang="en-US" sz="1200" dirty="0"/>
          </a:p>
        </p:txBody>
      </p:sp>
      <p:cxnSp>
        <p:nvCxnSpPr>
          <p:cNvPr id="22" name="Straight Connector 21"/>
          <p:cNvCxnSpPr/>
          <p:nvPr/>
        </p:nvCxnSpPr>
        <p:spPr>
          <a:xfrm flipV="1">
            <a:off x="2893330" y="26585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3330" y="35729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5029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188730" y="34967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3775" y="35729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27" name="TextBox 26"/>
          <p:cNvSpPr txBox="1"/>
          <p:nvPr/>
        </p:nvSpPr>
        <p:spPr>
          <a:xfrm>
            <a:off x="3453238" y="35729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28" name="TextBox 27"/>
          <p:cNvSpPr txBox="1"/>
          <p:nvPr/>
        </p:nvSpPr>
        <p:spPr>
          <a:xfrm>
            <a:off x="4131823" y="35729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29" name="TextBox 28"/>
          <p:cNvSpPr txBox="1"/>
          <p:nvPr/>
        </p:nvSpPr>
        <p:spPr>
          <a:xfrm>
            <a:off x="428517" y="2488555"/>
            <a:ext cx="1664238" cy="276999"/>
          </a:xfrm>
          <a:prstGeom prst="rect">
            <a:avLst/>
          </a:prstGeom>
          <a:noFill/>
        </p:spPr>
        <p:txBody>
          <a:bodyPr wrap="none" rtlCol="0">
            <a:spAutoFit/>
          </a:bodyPr>
          <a:lstStyle/>
          <a:p>
            <a:pPr algn="ctr"/>
            <a:r>
              <a:rPr lang="en-US" sz="1200" dirty="0" smtClean="0"/>
              <a:t>Code and Design Clarity</a:t>
            </a:r>
            <a:endParaRPr lang="en-US" sz="1200" dirty="0"/>
          </a:p>
        </p:txBody>
      </p:sp>
      <p:sp>
        <p:nvSpPr>
          <p:cNvPr id="30" name="Freeform 29"/>
          <p:cNvSpPr/>
          <p:nvPr/>
        </p:nvSpPr>
        <p:spPr>
          <a:xfrm>
            <a:off x="249620" y="2765555"/>
            <a:ext cx="2171700" cy="197599"/>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Lst>
            <a:ahLst/>
            <a:cxnLst>
              <a:cxn ang="0">
                <a:pos x="connsiteX0" y="connsiteY0"/>
              </a:cxn>
              <a:cxn ang="0">
                <a:pos x="connsiteX1" y="connsiteY1"/>
              </a:cxn>
              <a:cxn ang="0">
                <a:pos x="connsiteX2" y="connsiteY2"/>
              </a:cxn>
              <a:cxn ang="0">
                <a:pos x="connsiteX3" y="connsiteY3"/>
              </a:cxn>
            </a:cxnLst>
            <a:rect l="l" t="t" r="r" b="b"/>
            <a:pathLst>
              <a:path w="2171700" h="197599">
                <a:moveTo>
                  <a:pt x="0" y="197599"/>
                </a:moveTo>
                <a:lnTo>
                  <a:pt x="581025" y="178549"/>
                </a:lnTo>
                <a:cubicBezTo>
                  <a:pt x="803275" y="149974"/>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237310" y="262993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7310" y="354433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69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532710" y="346813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7755" y="354433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36" name="TextBox 35"/>
          <p:cNvSpPr txBox="1"/>
          <p:nvPr/>
        </p:nvSpPr>
        <p:spPr>
          <a:xfrm>
            <a:off x="797218" y="354433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37" name="TextBox 36"/>
          <p:cNvSpPr txBox="1"/>
          <p:nvPr/>
        </p:nvSpPr>
        <p:spPr>
          <a:xfrm>
            <a:off x="1475803" y="354433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38" name="TextBox 37"/>
          <p:cNvSpPr txBox="1"/>
          <p:nvPr/>
        </p:nvSpPr>
        <p:spPr>
          <a:xfrm>
            <a:off x="2997395" y="2511434"/>
            <a:ext cx="1996380" cy="276999"/>
          </a:xfrm>
          <a:prstGeom prst="rect">
            <a:avLst/>
          </a:prstGeom>
          <a:noFill/>
        </p:spPr>
        <p:txBody>
          <a:bodyPr wrap="none" rtlCol="0">
            <a:spAutoFit/>
          </a:bodyPr>
          <a:lstStyle/>
          <a:p>
            <a:pPr algn="ctr"/>
            <a:r>
              <a:rPr lang="en-US" sz="1200" dirty="0" smtClean="0"/>
              <a:t>Documentation and Tutorials</a:t>
            </a:r>
            <a:endParaRPr lang="en-US" sz="1200" dirty="0"/>
          </a:p>
        </p:txBody>
      </p:sp>
      <p:cxnSp>
        <p:nvCxnSpPr>
          <p:cNvPr id="39" name="Straight Connector 38"/>
          <p:cNvCxnSpPr/>
          <p:nvPr/>
        </p:nvCxnSpPr>
        <p:spPr>
          <a:xfrm flipV="1">
            <a:off x="24338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338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529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53878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383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44" name="TextBox 43"/>
          <p:cNvSpPr txBox="1"/>
          <p:nvPr/>
        </p:nvSpPr>
        <p:spPr>
          <a:xfrm>
            <a:off x="80329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45" name="TextBox 44"/>
          <p:cNvSpPr txBox="1"/>
          <p:nvPr/>
        </p:nvSpPr>
        <p:spPr>
          <a:xfrm>
            <a:off x="148187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46" name="Freeform 45"/>
          <p:cNvSpPr/>
          <p:nvPr/>
        </p:nvSpPr>
        <p:spPr>
          <a:xfrm>
            <a:off x="268975" y="4423409"/>
            <a:ext cx="2190750" cy="800981"/>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Lst>
            <a:ahLst/>
            <a:cxnLst>
              <a:cxn ang="0">
                <a:pos x="connsiteX0" y="connsiteY0"/>
              </a:cxn>
              <a:cxn ang="0">
                <a:pos x="connsiteX1" y="connsiteY1"/>
              </a:cxn>
              <a:cxn ang="0">
                <a:pos x="connsiteX2" y="connsiteY2"/>
              </a:cxn>
              <a:cxn ang="0">
                <a:pos x="connsiteX3" y="connsiteY3"/>
              </a:cxn>
            </a:cxnLst>
            <a:rect l="l" t="t" r="r" b="b"/>
            <a:pathLst>
              <a:path w="2190750" h="800981">
                <a:moveTo>
                  <a:pt x="0" y="800981"/>
                </a:moveTo>
                <a:cubicBezTo>
                  <a:pt x="323850" y="715256"/>
                  <a:pt x="438150" y="726368"/>
                  <a:pt x="657225" y="629531"/>
                </a:cubicBezTo>
                <a:cubicBezTo>
                  <a:pt x="876300" y="532694"/>
                  <a:pt x="1058863" y="324731"/>
                  <a:pt x="1314450" y="219956"/>
                </a:cubicBezTo>
                <a:cubicBezTo>
                  <a:pt x="1570037" y="115181"/>
                  <a:pt x="1896269" y="-11819"/>
                  <a:pt x="2190750" y="881"/>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34189" y="4139970"/>
            <a:ext cx="2335255" cy="276999"/>
          </a:xfrm>
          <a:prstGeom prst="rect">
            <a:avLst/>
          </a:prstGeom>
          <a:noFill/>
        </p:spPr>
        <p:txBody>
          <a:bodyPr wrap="none" rtlCol="0">
            <a:spAutoFit/>
          </a:bodyPr>
          <a:lstStyle/>
          <a:p>
            <a:pPr algn="ctr"/>
            <a:r>
              <a:rPr lang="en-US" sz="1200" dirty="0"/>
              <a:t>User Input </a:t>
            </a:r>
            <a:r>
              <a:rPr lang="en-US" sz="1200" dirty="0" smtClean="0"/>
              <a:t>Checking and </a:t>
            </a:r>
            <a:r>
              <a:rPr lang="en-US" sz="1200" dirty="0"/>
              <a:t>Feedback</a:t>
            </a:r>
          </a:p>
        </p:txBody>
      </p:sp>
      <p:cxnSp>
        <p:nvCxnSpPr>
          <p:cNvPr id="48" name="Straight Connector 47"/>
          <p:cNvCxnSpPr/>
          <p:nvPr/>
        </p:nvCxnSpPr>
        <p:spPr>
          <a:xfrm flipV="1">
            <a:off x="2854925" y="4309991"/>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854925" y="5224391"/>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45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0325" y="5148191"/>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05370" y="5224391"/>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53" name="TextBox 52"/>
          <p:cNvSpPr txBox="1"/>
          <p:nvPr/>
        </p:nvSpPr>
        <p:spPr>
          <a:xfrm>
            <a:off x="3414833" y="5224391"/>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54" name="TextBox 53"/>
          <p:cNvSpPr txBox="1"/>
          <p:nvPr/>
        </p:nvSpPr>
        <p:spPr>
          <a:xfrm>
            <a:off x="4093418" y="5224391"/>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55" name="TextBox 54"/>
          <p:cNvSpPr txBox="1"/>
          <p:nvPr/>
        </p:nvSpPr>
        <p:spPr>
          <a:xfrm>
            <a:off x="3113217" y="4139970"/>
            <a:ext cx="1641668" cy="276999"/>
          </a:xfrm>
          <a:prstGeom prst="rect">
            <a:avLst/>
          </a:prstGeom>
          <a:noFill/>
        </p:spPr>
        <p:txBody>
          <a:bodyPr wrap="none" rtlCol="0">
            <a:spAutoFit/>
          </a:bodyPr>
          <a:lstStyle/>
          <a:p>
            <a:pPr algn="ctr"/>
            <a:r>
              <a:rPr lang="en-US" sz="1200" dirty="0" smtClean="0"/>
              <a:t>Backward compatibility</a:t>
            </a:r>
            <a:endParaRPr lang="en-US" sz="1200" dirty="0"/>
          </a:p>
        </p:txBody>
      </p:sp>
      <p:sp>
        <p:nvSpPr>
          <p:cNvPr id="56" name="Freeform 55"/>
          <p:cNvSpPr/>
          <p:nvPr/>
        </p:nvSpPr>
        <p:spPr>
          <a:xfrm>
            <a:off x="2918920" y="276555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871665" y="4408814"/>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2957325" y="1066545"/>
            <a:ext cx="2190750" cy="801068"/>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Lst>
            <a:ahLst/>
            <a:cxnLst>
              <a:cxn ang="0">
                <a:pos x="connsiteX0" y="connsiteY0"/>
              </a:cxn>
              <a:cxn ang="0">
                <a:pos x="connsiteX1" y="connsiteY1"/>
              </a:cxn>
              <a:cxn ang="0">
                <a:pos x="connsiteX2" y="connsiteY2"/>
              </a:cxn>
              <a:cxn ang="0">
                <a:pos x="connsiteX3" y="connsiteY3"/>
              </a:cxn>
            </a:cxnLst>
            <a:rect l="l" t="t" r="r" b="b"/>
            <a:pathLst>
              <a:path w="2190750" h="801068">
                <a:moveTo>
                  <a:pt x="0" y="801068"/>
                </a:moveTo>
                <a:cubicBezTo>
                  <a:pt x="361950" y="753443"/>
                  <a:pt x="419100" y="802655"/>
                  <a:pt x="638175" y="705818"/>
                </a:cubicBezTo>
                <a:cubicBezTo>
                  <a:pt x="857250" y="608981"/>
                  <a:pt x="1055688" y="337518"/>
                  <a:pt x="1314450" y="220043"/>
                </a:cubicBezTo>
                <a:cubicBezTo>
                  <a:pt x="1573212" y="102568"/>
                  <a:pt x="1896269" y="-11732"/>
                  <a:pt x="2190750" y="968"/>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V="1">
            <a:off x="5517225" y="2661743"/>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7225" y="3576143"/>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1268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6812625" y="3499943"/>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67670" y="3576143"/>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64" name="TextBox 63"/>
          <p:cNvSpPr txBox="1"/>
          <p:nvPr/>
        </p:nvSpPr>
        <p:spPr>
          <a:xfrm>
            <a:off x="6077133" y="3576143"/>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65" name="TextBox 64"/>
          <p:cNvSpPr txBox="1"/>
          <p:nvPr/>
        </p:nvSpPr>
        <p:spPr>
          <a:xfrm>
            <a:off x="6755718" y="3576143"/>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66" name="TextBox 65"/>
          <p:cNvSpPr txBox="1"/>
          <p:nvPr/>
        </p:nvSpPr>
        <p:spPr>
          <a:xfrm>
            <a:off x="6070213" y="762000"/>
            <a:ext cx="825739" cy="276999"/>
          </a:xfrm>
          <a:prstGeom prst="rect">
            <a:avLst/>
          </a:prstGeom>
          <a:noFill/>
        </p:spPr>
        <p:txBody>
          <a:bodyPr wrap="none" rtlCol="0">
            <a:spAutoFit/>
          </a:bodyPr>
          <a:lstStyle/>
          <a:p>
            <a:pPr algn="ctr"/>
            <a:r>
              <a:rPr lang="en-US" sz="1200" dirty="0" smtClean="0"/>
              <a:t>Portability</a:t>
            </a:r>
            <a:endParaRPr lang="en-US" sz="1200" dirty="0"/>
          </a:p>
        </p:txBody>
      </p:sp>
      <p:cxnSp>
        <p:nvCxnSpPr>
          <p:cNvPr id="67" name="Straight Connector 66"/>
          <p:cNvCxnSpPr/>
          <p:nvPr/>
        </p:nvCxnSpPr>
        <p:spPr>
          <a:xfrm flipV="1">
            <a:off x="5459755" y="903377"/>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459755" y="1817777"/>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693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755155" y="1741577"/>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10200" y="1817777"/>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72" name="TextBox 71"/>
          <p:cNvSpPr txBox="1"/>
          <p:nvPr/>
        </p:nvSpPr>
        <p:spPr>
          <a:xfrm>
            <a:off x="6019663" y="1817777"/>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73" name="TextBox 72"/>
          <p:cNvSpPr txBox="1"/>
          <p:nvPr/>
        </p:nvSpPr>
        <p:spPr>
          <a:xfrm>
            <a:off x="6698248" y="1817777"/>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74" name="TextBox 73"/>
          <p:cNvSpPr txBox="1"/>
          <p:nvPr/>
        </p:nvSpPr>
        <p:spPr>
          <a:xfrm>
            <a:off x="5738408" y="2514600"/>
            <a:ext cx="1762149" cy="276999"/>
          </a:xfrm>
          <a:prstGeom prst="rect">
            <a:avLst/>
          </a:prstGeom>
          <a:noFill/>
        </p:spPr>
        <p:txBody>
          <a:bodyPr wrap="none" rtlCol="0">
            <a:spAutoFit/>
          </a:bodyPr>
          <a:lstStyle/>
          <a:p>
            <a:pPr algn="ctr"/>
            <a:r>
              <a:rPr lang="en-US" sz="1200" dirty="0" smtClean="0"/>
              <a:t>Space/Time Performance</a:t>
            </a:r>
            <a:endParaRPr lang="en-US" sz="1200" dirty="0"/>
          </a:p>
        </p:txBody>
      </p:sp>
      <p:cxnSp>
        <p:nvCxnSpPr>
          <p:cNvPr id="75" name="Straight Connector 74"/>
          <p:cNvCxnSpPr/>
          <p:nvPr/>
        </p:nvCxnSpPr>
        <p:spPr>
          <a:xfrm>
            <a:off x="223717" y="2450150"/>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23717" y="4101565"/>
            <a:ext cx="7701083"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5468718" y="1037240"/>
            <a:ext cx="2190750" cy="800100"/>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1068 h 801068"/>
              <a:gd name="connsiteX1" fmla="*/ 638175 w 2190750"/>
              <a:gd name="connsiteY1" fmla="*/ 705818 h 801068"/>
              <a:gd name="connsiteX2" fmla="*/ 1314450 w 2190750"/>
              <a:gd name="connsiteY2" fmla="*/ 220043 h 801068"/>
              <a:gd name="connsiteX3" fmla="*/ 2190750 w 2190750"/>
              <a:gd name="connsiteY3" fmla="*/ 968 h 801068"/>
              <a:gd name="connsiteX0" fmla="*/ 0 w 2190750"/>
              <a:gd name="connsiteY0" fmla="*/ 806034 h 806034"/>
              <a:gd name="connsiteX1" fmla="*/ 638175 w 2190750"/>
              <a:gd name="connsiteY1" fmla="*/ 710784 h 806034"/>
              <a:gd name="connsiteX2" fmla="*/ 1356980 w 2190750"/>
              <a:gd name="connsiteY2" fmla="*/ 108051 h 806034"/>
              <a:gd name="connsiteX3" fmla="*/ 2190750 w 2190750"/>
              <a:gd name="connsiteY3" fmla="*/ 5934 h 806034"/>
              <a:gd name="connsiteX0" fmla="*/ 0 w 2190750"/>
              <a:gd name="connsiteY0" fmla="*/ 802841 h 802841"/>
              <a:gd name="connsiteX1" fmla="*/ 638175 w 2190750"/>
              <a:gd name="connsiteY1" fmla="*/ 707591 h 802841"/>
              <a:gd name="connsiteX2" fmla="*/ 1356980 w 2190750"/>
              <a:gd name="connsiteY2" fmla="*/ 136755 h 802841"/>
              <a:gd name="connsiteX3" fmla="*/ 2190750 w 2190750"/>
              <a:gd name="connsiteY3" fmla="*/ 2741 h 802841"/>
              <a:gd name="connsiteX0" fmla="*/ 0 w 2190750"/>
              <a:gd name="connsiteY0" fmla="*/ 800100 h 800100"/>
              <a:gd name="connsiteX1" fmla="*/ 638175 w 2190750"/>
              <a:gd name="connsiteY1" fmla="*/ 704850 h 800100"/>
              <a:gd name="connsiteX2" fmla="*/ 1356980 w 2190750"/>
              <a:gd name="connsiteY2" fmla="*/ 134014 h 800100"/>
              <a:gd name="connsiteX3" fmla="*/ 2190750 w 2190750"/>
              <a:gd name="connsiteY3" fmla="*/ 0 h 800100"/>
            </a:gdLst>
            <a:ahLst/>
            <a:cxnLst>
              <a:cxn ang="0">
                <a:pos x="connsiteX0" y="connsiteY0"/>
              </a:cxn>
              <a:cxn ang="0">
                <a:pos x="connsiteX1" y="connsiteY1"/>
              </a:cxn>
              <a:cxn ang="0">
                <a:pos x="connsiteX2" y="connsiteY2"/>
              </a:cxn>
              <a:cxn ang="0">
                <a:pos x="connsiteX3" y="connsiteY3"/>
              </a:cxn>
            </a:cxnLst>
            <a:rect l="l" t="t" r="r" b="b"/>
            <a:pathLst>
              <a:path w="2190750" h="800100">
                <a:moveTo>
                  <a:pt x="0" y="800100"/>
                </a:moveTo>
                <a:cubicBezTo>
                  <a:pt x="361950" y="752475"/>
                  <a:pt x="412012" y="815864"/>
                  <a:pt x="638175" y="704850"/>
                </a:cubicBezTo>
                <a:cubicBezTo>
                  <a:pt x="864338" y="593836"/>
                  <a:pt x="1098218" y="251489"/>
                  <a:pt x="1356980" y="134014"/>
                </a:cubicBezTo>
                <a:cubicBezTo>
                  <a:pt x="1615742" y="16539"/>
                  <a:pt x="1896269" y="19198"/>
                  <a:pt x="2190750" y="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5562170" y="2807416"/>
            <a:ext cx="2209800" cy="606025"/>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Lst>
            <a:ahLst/>
            <a:cxnLst>
              <a:cxn ang="0">
                <a:pos x="connsiteX0" y="connsiteY0"/>
              </a:cxn>
              <a:cxn ang="0">
                <a:pos x="connsiteX1" y="connsiteY1"/>
              </a:cxn>
              <a:cxn ang="0">
                <a:pos x="connsiteX2" y="connsiteY2"/>
              </a:cxn>
              <a:cxn ang="0">
                <a:pos x="connsiteX3" y="connsiteY3"/>
              </a:cxn>
            </a:cxnLst>
            <a:rect l="l" t="t" r="r" b="b"/>
            <a:pathLst>
              <a:path w="2209800" h="606025">
                <a:moveTo>
                  <a:pt x="0" y="606025"/>
                </a:moveTo>
                <a:cubicBezTo>
                  <a:pt x="342900" y="463150"/>
                  <a:pt x="390525" y="561575"/>
                  <a:pt x="619125" y="472675"/>
                </a:cubicBezTo>
                <a:cubicBezTo>
                  <a:pt x="847725" y="383775"/>
                  <a:pt x="1106488" y="150413"/>
                  <a:pt x="1371600" y="72625"/>
                </a:cubicBezTo>
                <a:cubicBezTo>
                  <a:pt x="1636713" y="-5163"/>
                  <a:pt x="1915319" y="-6750"/>
                  <a:pt x="2209800" y="5950"/>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5781064" y="4181425"/>
            <a:ext cx="1609736" cy="276999"/>
          </a:xfrm>
          <a:prstGeom prst="rect">
            <a:avLst/>
          </a:prstGeom>
          <a:noFill/>
        </p:spPr>
        <p:txBody>
          <a:bodyPr wrap="none" rtlCol="0">
            <a:spAutoFit/>
          </a:bodyPr>
          <a:lstStyle/>
          <a:p>
            <a:pPr algn="ctr"/>
            <a:r>
              <a:rPr lang="en-US" sz="1200" dirty="0" smtClean="0"/>
              <a:t>Cost per new feature</a:t>
            </a:r>
            <a:endParaRPr lang="en-US" sz="1200" dirty="0"/>
          </a:p>
        </p:txBody>
      </p:sp>
      <p:sp>
        <p:nvSpPr>
          <p:cNvPr id="80" name="Freeform 79"/>
          <p:cNvSpPr/>
          <p:nvPr/>
        </p:nvSpPr>
        <p:spPr>
          <a:xfrm>
            <a:off x="5574910" y="4800601"/>
            <a:ext cx="2171700" cy="283324"/>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71700"/>
              <a:gd name="connsiteY0" fmla="*/ 283324 h 283324"/>
              <a:gd name="connsiteX1" fmla="*/ 581025 w 2171700"/>
              <a:gd name="connsiteY1" fmla="*/ 178549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 name="connsiteX0" fmla="*/ 0 w 2171700"/>
              <a:gd name="connsiteY0" fmla="*/ 283324 h 283324"/>
              <a:gd name="connsiteX1" fmla="*/ 595312 w 2171700"/>
              <a:gd name="connsiteY1" fmla="*/ 221411 h 283324"/>
              <a:gd name="connsiteX2" fmla="*/ 1333500 w 2171700"/>
              <a:gd name="connsiteY2" fmla="*/ 26149 h 283324"/>
              <a:gd name="connsiteX3" fmla="*/ 2171700 w 2171700"/>
              <a:gd name="connsiteY3" fmla="*/ 7099 h 283324"/>
            </a:gdLst>
            <a:ahLst/>
            <a:cxnLst>
              <a:cxn ang="0">
                <a:pos x="connsiteX0" y="connsiteY0"/>
              </a:cxn>
              <a:cxn ang="0">
                <a:pos x="connsiteX1" y="connsiteY1"/>
              </a:cxn>
              <a:cxn ang="0">
                <a:pos x="connsiteX2" y="connsiteY2"/>
              </a:cxn>
              <a:cxn ang="0">
                <a:pos x="connsiteX3" y="connsiteY3"/>
              </a:cxn>
            </a:cxnLst>
            <a:rect l="l" t="t" r="r" b="b"/>
            <a:pathLst>
              <a:path w="2171700" h="283324">
                <a:moveTo>
                  <a:pt x="0" y="283324"/>
                </a:moveTo>
                <a:cubicBezTo>
                  <a:pt x="193675" y="276974"/>
                  <a:pt x="401637" y="227761"/>
                  <a:pt x="595312" y="221411"/>
                </a:cubicBezTo>
                <a:cubicBezTo>
                  <a:pt x="803274" y="178549"/>
                  <a:pt x="1068388" y="54724"/>
                  <a:pt x="1333500" y="26149"/>
                </a:cubicBezTo>
                <a:cubicBezTo>
                  <a:pt x="1598612" y="-2426"/>
                  <a:pt x="1877219" y="-5601"/>
                  <a:pt x="2171700" y="7099"/>
                </a:cubicBez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5562600" y="4322802"/>
            <a:ext cx="0" cy="91440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562600" y="5237202"/>
            <a:ext cx="2209800"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1722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858000" y="5161002"/>
            <a:ext cx="0" cy="1524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513045" y="5237202"/>
            <a:ext cx="659155" cy="400110"/>
          </a:xfrm>
          <a:prstGeom prst="rect">
            <a:avLst/>
          </a:prstGeom>
          <a:noFill/>
        </p:spPr>
        <p:txBody>
          <a:bodyPr wrap="none" rtlCol="0">
            <a:spAutoFit/>
          </a:bodyPr>
          <a:lstStyle/>
          <a:p>
            <a:pPr algn="ctr"/>
            <a:r>
              <a:rPr lang="en-US" sz="1000" dirty="0" smtClean="0"/>
              <a:t>Research</a:t>
            </a:r>
          </a:p>
          <a:p>
            <a:pPr algn="ctr"/>
            <a:r>
              <a:rPr lang="en-US" sz="1000" dirty="0" smtClean="0"/>
              <a:t>Stable</a:t>
            </a:r>
            <a:endParaRPr lang="en-US" sz="1000" dirty="0"/>
          </a:p>
        </p:txBody>
      </p:sp>
      <p:sp>
        <p:nvSpPr>
          <p:cNvPr id="86" name="TextBox 85"/>
          <p:cNvSpPr txBox="1"/>
          <p:nvPr/>
        </p:nvSpPr>
        <p:spPr>
          <a:xfrm>
            <a:off x="6122508" y="5237202"/>
            <a:ext cx="758541" cy="553998"/>
          </a:xfrm>
          <a:prstGeom prst="rect">
            <a:avLst/>
          </a:prstGeom>
          <a:noFill/>
        </p:spPr>
        <p:txBody>
          <a:bodyPr wrap="none" rtlCol="0">
            <a:spAutoFit/>
          </a:bodyPr>
          <a:lstStyle/>
          <a:p>
            <a:pPr algn="ctr"/>
            <a:r>
              <a:rPr lang="en-US" sz="1000" dirty="0" smtClean="0"/>
              <a:t>Production</a:t>
            </a:r>
          </a:p>
          <a:p>
            <a:pPr algn="ctr"/>
            <a:r>
              <a:rPr lang="en-US" sz="1000" dirty="0" smtClean="0"/>
              <a:t>Growth</a:t>
            </a:r>
          </a:p>
          <a:p>
            <a:pPr algn="ctr"/>
            <a:r>
              <a:rPr lang="en-US" sz="1000" dirty="0" smtClean="0"/>
              <a:t>Stable</a:t>
            </a:r>
            <a:endParaRPr lang="en-US" sz="1000" dirty="0"/>
          </a:p>
        </p:txBody>
      </p:sp>
      <p:sp>
        <p:nvSpPr>
          <p:cNvPr id="87" name="TextBox 86"/>
          <p:cNvSpPr txBox="1"/>
          <p:nvPr/>
        </p:nvSpPr>
        <p:spPr>
          <a:xfrm>
            <a:off x="6801093" y="5237202"/>
            <a:ext cx="872355"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r>
              <a:rPr lang="en-US" sz="1000" dirty="0" smtClean="0"/>
              <a:t>Stable</a:t>
            </a:r>
            <a:endParaRPr lang="en-US" sz="1000" dirty="0"/>
          </a:p>
        </p:txBody>
      </p:sp>
      <p:sp>
        <p:nvSpPr>
          <p:cNvPr id="88" name="TextBox 87"/>
          <p:cNvSpPr txBox="1"/>
          <p:nvPr/>
        </p:nvSpPr>
        <p:spPr>
          <a:xfrm>
            <a:off x="2438400" y="5722203"/>
            <a:ext cx="2759103" cy="830997"/>
          </a:xfrm>
          <a:prstGeom prst="rect">
            <a:avLst/>
          </a:prstGeom>
          <a:noFill/>
        </p:spPr>
        <p:txBody>
          <a:bodyPr wrap="square" rtlCol="0">
            <a:spAutoFit/>
          </a:bodyPr>
          <a:lstStyle/>
          <a:p>
            <a:pPr algn="ctr"/>
            <a:r>
              <a:rPr lang="en-US" sz="4800" dirty="0" smtClean="0"/>
              <a:t>Time</a:t>
            </a:r>
          </a:p>
        </p:txBody>
      </p:sp>
      <p:sp>
        <p:nvSpPr>
          <p:cNvPr id="89" name="Right Arrow 88"/>
          <p:cNvSpPr/>
          <p:nvPr/>
        </p:nvSpPr>
        <p:spPr>
          <a:xfrm>
            <a:off x="4706966" y="5916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4101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5"/>
            <a:ext cx="8804196" cy="458587"/>
          </a:xfrm>
        </p:spPr>
        <p:txBody>
          <a:bodyPr/>
          <a:lstStyle/>
          <a:p>
            <a:r>
              <a:rPr lang="en-US" sz="2800" dirty="0" smtClean="0"/>
              <a:t>End of Life?</a:t>
            </a:r>
            <a:endParaRPr lang="en-US" sz="2800" dirty="0"/>
          </a:p>
        </p:txBody>
      </p:sp>
      <p:sp>
        <p:nvSpPr>
          <p:cNvPr id="3" name="Content Placeholder 2"/>
          <p:cNvSpPr>
            <a:spLocks noGrp="1"/>
          </p:cNvSpPr>
          <p:nvPr>
            <p:ph idx="1"/>
          </p:nvPr>
        </p:nvSpPr>
        <p:spPr>
          <a:xfrm>
            <a:off x="111204" y="635119"/>
            <a:ext cx="8880396" cy="4396075"/>
          </a:xfrm>
        </p:spPr>
        <p:txBody>
          <a:bodyPr/>
          <a:lstStyle/>
          <a:p>
            <a:pPr marL="0" indent="0">
              <a:buNone/>
            </a:pPr>
            <a:endParaRPr lang="en-US" sz="2000" dirty="0"/>
          </a:p>
          <a:p>
            <a:pPr marL="0" indent="0">
              <a:buNone/>
            </a:pPr>
            <a:r>
              <a:rPr lang="en-US" sz="2000" dirty="0" smtClean="0">
                <a:solidFill>
                  <a:srgbClr val="002060"/>
                </a:solidFill>
              </a:rPr>
              <a:t>Long-term maintenance and end of life issues for Self-Sustaining Software:</a:t>
            </a:r>
          </a:p>
          <a:p>
            <a:r>
              <a:rPr lang="en-US" sz="2000" dirty="0" smtClean="0"/>
              <a:t>User community can help to maintain it</a:t>
            </a:r>
          </a:p>
          <a:p>
            <a:r>
              <a:rPr lang="en-US" sz="2000" dirty="0" smtClean="0"/>
              <a:t>If the original development team is disbanded, users can take parts they are using and maintain it long term</a:t>
            </a:r>
          </a:p>
          <a:p>
            <a:r>
              <a:rPr lang="en-US" sz="2000" dirty="0" smtClean="0"/>
              <a:t>Can stop being built and tested if not being currently used</a:t>
            </a:r>
          </a:p>
          <a:p>
            <a:r>
              <a:rPr lang="en-US" sz="2000" dirty="0" smtClean="0"/>
              <a:t>However, if needed again, software can be resurrected, and continue to be maintained</a:t>
            </a:r>
          </a:p>
          <a:p>
            <a:pPr marL="0" indent="0">
              <a:buNone/>
            </a:pPr>
            <a:endParaRPr lang="en-US" sz="2000" dirty="0" smtClean="0"/>
          </a:p>
          <a:p>
            <a:pPr marL="0" indent="0">
              <a:buNone/>
            </a:pPr>
            <a:r>
              <a:rPr lang="en-US" sz="2000" dirty="0" smtClean="0">
                <a:solidFill>
                  <a:srgbClr val="002060"/>
                </a:solidFill>
              </a:rPr>
              <a:t>NOTE: Distributed version control using tools like </a:t>
            </a:r>
            <a:r>
              <a:rPr lang="en-US" sz="2000" dirty="0" err="1" smtClean="0">
                <a:solidFill>
                  <a:srgbClr val="002060"/>
                </a:solidFill>
              </a:rPr>
              <a:t>Git</a:t>
            </a:r>
            <a:r>
              <a:rPr lang="en-US" sz="2000" dirty="0" smtClean="0">
                <a:solidFill>
                  <a:srgbClr val="002060"/>
                </a:solidFill>
              </a:rPr>
              <a:t> and Mercurial greatly help in reducing risk and sustaining long lifetime.</a:t>
            </a:r>
            <a:endParaRPr lang="en-US" sz="2000" dirty="0">
              <a:solidFill>
                <a:srgbClr val="002060"/>
              </a:solidFill>
            </a:endParaRPr>
          </a:p>
        </p:txBody>
      </p:sp>
    </p:spTree>
    <p:extLst>
      <p:ext uri="{BB962C8B-B14F-4D97-AF65-F5344CB8AC3E}">
        <p14:creationId xmlns:p14="http://schemas.microsoft.com/office/powerpoint/2010/main" val="29754539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5"/>
            <a:ext cx="8804196" cy="458587"/>
          </a:xfrm>
        </p:spPr>
        <p:txBody>
          <a:bodyPr/>
          <a:lstStyle/>
          <a:p>
            <a:r>
              <a:rPr lang="en-US" sz="2800" dirty="0" smtClean="0"/>
              <a:t>Usefulness Maturity and Lifecycle Phases</a:t>
            </a:r>
            <a:endParaRPr lang="en-US" sz="2800" dirty="0"/>
          </a:p>
        </p:txBody>
      </p:sp>
      <p:sp>
        <p:nvSpPr>
          <p:cNvPr id="5" name="Content Placeholder 2"/>
          <p:cNvSpPr>
            <a:spLocks noGrp="1"/>
          </p:cNvSpPr>
          <p:nvPr>
            <p:ph idx="1"/>
          </p:nvPr>
        </p:nvSpPr>
        <p:spPr>
          <a:xfrm>
            <a:off x="111204" y="917327"/>
            <a:ext cx="8880396" cy="4950073"/>
          </a:xfrm>
        </p:spPr>
        <p:txBody>
          <a:bodyPr/>
          <a:lstStyle/>
          <a:p>
            <a:r>
              <a:rPr lang="en-US" sz="2000" dirty="0" smtClean="0">
                <a:solidFill>
                  <a:srgbClr val="002060"/>
                </a:solidFill>
              </a:rPr>
              <a:t>NOTE</a:t>
            </a:r>
            <a:r>
              <a:rPr lang="en-US" sz="2000" dirty="0">
                <a:solidFill>
                  <a:srgbClr val="002060"/>
                </a:solidFill>
              </a:rPr>
              <a:t>: For research-driven software </a:t>
            </a:r>
            <a:r>
              <a:rPr lang="en-US" sz="2000" dirty="0" smtClean="0">
                <a:solidFill>
                  <a:srgbClr val="002060"/>
                </a:solidFill>
              </a:rPr>
              <a:t>achieving </a:t>
            </a:r>
            <a:r>
              <a:rPr lang="en-US" sz="2000" dirty="0">
                <a:solidFill>
                  <a:srgbClr val="002060"/>
                </a:solidFill>
              </a:rPr>
              <a:t>“Done </a:t>
            </a:r>
            <a:r>
              <a:rPr lang="en-US" sz="2000" dirty="0" err="1">
                <a:solidFill>
                  <a:srgbClr val="002060"/>
                </a:solidFill>
              </a:rPr>
              <a:t>Done</a:t>
            </a:r>
            <a:r>
              <a:rPr lang="en-US" sz="2000" dirty="0">
                <a:solidFill>
                  <a:srgbClr val="002060"/>
                </a:solidFill>
              </a:rPr>
              <a:t>” for unproven algorithms and method is not reasonable</a:t>
            </a:r>
            <a:r>
              <a:rPr lang="en-US" sz="2000" dirty="0" smtClean="0">
                <a:solidFill>
                  <a:srgbClr val="002060"/>
                </a:solidFill>
              </a:rPr>
              <a:t>!</a:t>
            </a:r>
            <a:endParaRPr lang="en-US" sz="2000" dirty="0"/>
          </a:p>
          <a:p>
            <a:r>
              <a:rPr lang="en-US" sz="2000" dirty="0" smtClean="0"/>
              <a:t>CSE Software should only be pushed to higher maturity levels if the software, methods, etc. have proven to be “Useful”.</a:t>
            </a:r>
          </a:p>
          <a:p>
            <a:pPr marL="0" indent="0">
              <a:buNone/>
            </a:pPr>
            <a:r>
              <a:rPr lang="en-US" sz="2000" dirty="0" smtClean="0">
                <a:solidFill>
                  <a:srgbClr val="002060"/>
                </a:solidFill>
              </a:rPr>
              <a:t>Definition of “Usefulness”:</a:t>
            </a:r>
          </a:p>
          <a:p>
            <a:r>
              <a:rPr lang="en-US" sz="2000" dirty="0" smtClean="0"/>
              <a:t>The algorithms and methods implemented in the software have been shown to effectively address a given class of problems, and/or</a:t>
            </a:r>
          </a:p>
          <a:p>
            <a:r>
              <a:rPr lang="en-US" sz="2000" dirty="0" smtClean="0"/>
              <a:t>A given piece of software or approach makes a customer produce higher quality results, and/or</a:t>
            </a:r>
          </a:p>
          <a:p>
            <a:r>
              <a:rPr lang="en-US" sz="2000" dirty="0" smtClean="0"/>
              <a:t>Provides some other measure of value</a:t>
            </a:r>
          </a:p>
          <a:p>
            <a:pPr marL="0" indent="0">
              <a:buNone/>
            </a:pPr>
            <a:r>
              <a:rPr lang="en-US" sz="2000" dirty="0" smtClean="0">
                <a:solidFill>
                  <a:srgbClr val="002060"/>
                </a:solidFill>
              </a:rPr>
              <a:t>Corollary for Grandfathering of Legacy Software:</a:t>
            </a:r>
          </a:p>
          <a:p>
            <a:r>
              <a:rPr lang="en-US" sz="2000" dirty="0" smtClean="0"/>
              <a:t>We only “Grandfather” in legacy software that has proven useful to existing customers.</a:t>
            </a:r>
          </a:p>
        </p:txBody>
      </p:sp>
    </p:spTree>
    <p:extLst>
      <p:ext uri="{BB962C8B-B14F-4D97-AF65-F5344CB8AC3E}">
        <p14:creationId xmlns:p14="http://schemas.microsoft.com/office/powerpoint/2010/main" val="7745401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existing Legacy Software?</a:t>
            </a:r>
            <a:endParaRPr lang="en-US" dirty="0"/>
          </a:p>
        </p:txBody>
      </p:sp>
      <p:sp>
        <p:nvSpPr>
          <p:cNvPr id="3" name="Content Placeholder 2"/>
          <p:cNvSpPr>
            <a:spLocks noGrp="1"/>
          </p:cNvSpPr>
          <p:nvPr>
            <p:ph idx="1"/>
          </p:nvPr>
        </p:nvSpPr>
        <p:spPr>
          <a:xfrm>
            <a:off x="111204" y="762000"/>
            <a:ext cx="8880396" cy="3206006"/>
          </a:xfrm>
        </p:spPr>
        <p:txBody>
          <a:bodyPr/>
          <a:lstStyle/>
          <a:p>
            <a:endParaRPr lang="en-US" sz="2000" dirty="0" smtClean="0"/>
          </a:p>
          <a:p>
            <a:endParaRPr lang="en-US" sz="2000" dirty="0" smtClean="0"/>
          </a:p>
          <a:p>
            <a:r>
              <a:rPr lang="en-US" sz="2000" dirty="0" smtClean="0">
                <a:solidFill>
                  <a:srgbClr val="FF0000"/>
                </a:solidFill>
              </a:rPr>
              <a:t>Question:</a:t>
            </a:r>
            <a:r>
              <a:rPr lang="en-US" sz="2000" dirty="0" smtClean="0"/>
              <a:t> What about all the existing “Legacy” Software that we have to continue to develop and maintain?  How does this lifecycle model apply to such software?</a:t>
            </a:r>
          </a:p>
          <a:p>
            <a:endParaRPr lang="en-US" sz="2000" dirty="0" smtClean="0"/>
          </a:p>
          <a:p>
            <a:endParaRPr lang="en-US" sz="2000" dirty="0"/>
          </a:p>
          <a:p>
            <a:r>
              <a:rPr lang="en-US" sz="2000" dirty="0" smtClean="0">
                <a:solidFill>
                  <a:srgbClr val="002060"/>
                </a:solidFill>
              </a:rPr>
              <a:t>Answer:</a:t>
            </a:r>
            <a:r>
              <a:rPr lang="en-US" sz="2000" dirty="0" smtClean="0"/>
              <a:t> Grandfather them into the TriBITS Lifecycle Model by applying the Legacy Software Change Algorithm!</a:t>
            </a:r>
            <a:endParaRPr lang="en-US" sz="2000" dirty="0"/>
          </a:p>
        </p:txBody>
      </p:sp>
    </p:spTree>
    <p:extLst>
      <p:ext uri="{BB962C8B-B14F-4D97-AF65-F5344CB8AC3E}">
        <p14:creationId xmlns:p14="http://schemas.microsoft.com/office/powerpoint/2010/main" val="90400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Definition of Legacy Code and Changes</a:t>
            </a:r>
            <a:endParaRPr lang="en-US" sz="2800" dirty="0"/>
          </a:p>
        </p:txBody>
      </p:sp>
      <p:sp>
        <p:nvSpPr>
          <p:cNvPr id="3" name="Content Placeholder 2"/>
          <p:cNvSpPr>
            <a:spLocks noGrp="1"/>
          </p:cNvSpPr>
          <p:nvPr>
            <p:ph idx="1"/>
          </p:nvPr>
        </p:nvSpPr>
        <p:spPr>
          <a:xfrm>
            <a:off x="111204" y="762000"/>
            <a:ext cx="6670596" cy="4673074"/>
          </a:xfrm>
        </p:spPr>
        <p:txBody>
          <a:bodyPr/>
          <a:lstStyle/>
          <a:p>
            <a:pPr marL="0" indent="0">
              <a:buNone/>
            </a:pPr>
            <a:r>
              <a:rPr lang="en-US" sz="3200" dirty="0" smtClean="0">
                <a:solidFill>
                  <a:srgbClr val="FF0000"/>
                </a:solidFill>
              </a:rPr>
              <a:t>Legacy Code = Code Without Tests</a:t>
            </a:r>
          </a:p>
          <a:p>
            <a:pPr marL="0" indent="0">
              <a:buNone/>
            </a:pPr>
            <a:r>
              <a:rPr lang="en-US" sz="2000" dirty="0" smtClean="0">
                <a:solidFill>
                  <a:srgbClr val="002060"/>
                </a:solidFill>
              </a:rPr>
              <a:t>“Code without tests is bad code.  It does not matter how well written it is; it doesn’t matter how pretty or object-oriented or well-encapsulated it is.  With tests, we can change the behavior of our code quickly and verifiably.  Without them, we really don’t know if </a:t>
            </a:r>
            <a:r>
              <a:rPr lang="en-US" sz="2000" smtClean="0">
                <a:solidFill>
                  <a:srgbClr val="002060"/>
                </a:solidFill>
              </a:rPr>
              <a:t>our </a:t>
            </a:r>
            <a:r>
              <a:rPr lang="en-US" sz="2000" smtClean="0">
                <a:solidFill>
                  <a:srgbClr val="002060"/>
                </a:solidFill>
              </a:rPr>
              <a:t>code </a:t>
            </a:r>
            <a:r>
              <a:rPr lang="en-US" sz="2000" dirty="0" smtClean="0">
                <a:solidFill>
                  <a:srgbClr val="002060"/>
                </a:solidFill>
              </a:rPr>
              <a:t>is getting better or worse.”</a:t>
            </a:r>
          </a:p>
          <a:p>
            <a:pPr marL="0" indent="0">
              <a:buNone/>
            </a:pPr>
            <a:r>
              <a:rPr lang="en-US" sz="1800" b="0" dirty="0" smtClean="0"/>
              <a:t>Source: M. Feathers. Preface of “Working Effectively with Legacy Code”</a:t>
            </a:r>
          </a:p>
          <a:p>
            <a:pPr marL="0" indent="0">
              <a:buNone/>
            </a:pPr>
            <a:r>
              <a:rPr lang="en-US" sz="1800" dirty="0" smtClean="0"/>
              <a:t>Reasons to change code:</a:t>
            </a:r>
          </a:p>
          <a:p>
            <a:r>
              <a:rPr lang="en-US" sz="1800" b="0" dirty="0" smtClean="0"/>
              <a:t>Adding a Feature</a:t>
            </a:r>
          </a:p>
          <a:p>
            <a:r>
              <a:rPr lang="en-US" sz="1800" b="0" dirty="0" smtClean="0"/>
              <a:t>Fixing a Bug</a:t>
            </a:r>
          </a:p>
          <a:p>
            <a:r>
              <a:rPr lang="en-US" sz="1800" b="0" dirty="0" smtClean="0"/>
              <a:t>Improving the Design (i.e. Refactoring)</a:t>
            </a:r>
          </a:p>
          <a:p>
            <a:r>
              <a:rPr lang="en-US" sz="1800" b="0" dirty="0" smtClean="0"/>
              <a:t>Optimizing Resource Usage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838200"/>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4328422" y="3429000"/>
            <a:ext cx="4459004" cy="2695097"/>
          </a:xfrm>
          <a:prstGeom prst="rect">
            <a:avLst/>
          </a:prstGeom>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Preserving </a:t>
            </a:r>
            <a:r>
              <a:rPr lang="en-US" sz="1800" dirty="0"/>
              <a:t>behavior under change</a:t>
            </a:r>
            <a:r>
              <a:rPr lang="en-US" sz="1800" dirty="0" smtClean="0"/>
              <a:t>:</a:t>
            </a:r>
          </a:p>
          <a:p>
            <a:pPr marL="0" indent="0">
              <a:buNone/>
            </a:pPr>
            <a:r>
              <a:rPr lang="en-US" sz="1800" dirty="0" smtClean="0">
                <a:solidFill>
                  <a:srgbClr val="002060"/>
                </a:solidFill>
              </a:rPr>
              <a:t>“Behavior is the most important thing about software.  It is what users depend on.  Users like it when we add behavior (provided it is what they really wanted), but if we change or remove behavior they depend on (introduce bugs), they stop trusting us.”</a:t>
            </a:r>
          </a:p>
          <a:p>
            <a:pPr marL="0" indent="0">
              <a:buNone/>
            </a:pPr>
            <a:r>
              <a:rPr lang="en-US" sz="1800" b="0" dirty="0"/>
              <a:t>Source: M. Feathers. </a:t>
            </a:r>
            <a:r>
              <a:rPr lang="en-US" sz="1800" b="0" dirty="0" smtClean="0"/>
              <a:t>Chapter 1 </a:t>
            </a:r>
            <a:r>
              <a:rPr lang="en-US" sz="1800" b="0" dirty="0"/>
              <a:t>of “Working Effectively with Legacy </a:t>
            </a:r>
            <a:r>
              <a:rPr lang="en-US" sz="1800" b="0" dirty="0" smtClean="0"/>
              <a:t>Code</a:t>
            </a:r>
            <a:r>
              <a:rPr lang="en-US" sz="1800" dirty="0" smtClean="0"/>
              <a:t>”</a:t>
            </a:r>
          </a:p>
        </p:txBody>
      </p:sp>
      <p:sp>
        <p:nvSpPr>
          <p:cNvPr id="7" name="Rectangle 6"/>
          <p:cNvSpPr/>
          <p:nvPr/>
        </p:nvSpPr>
        <p:spPr>
          <a:xfrm>
            <a:off x="228600" y="5486400"/>
            <a:ext cx="2209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38400" y="5486400"/>
            <a:ext cx="152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5955268"/>
            <a:ext cx="1744388" cy="338554"/>
          </a:xfrm>
          <a:prstGeom prst="rect">
            <a:avLst/>
          </a:prstGeom>
          <a:noFill/>
        </p:spPr>
        <p:txBody>
          <a:bodyPr wrap="none" rtlCol="0">
            <a:spAutoFit/>
          </a:bodyPr>
          <a:lstStyle/>
          <a:p>
            <a:r>
              <a:rPr lang="en-US" sz="1600" dirty="0" smtClean="0"/>
              <a:t>Existing behavior</a:t>
            </a:r>
            <a:endParaRPr lang="en-US" sz="1600" dirty="0"/>
          </a:p>
        </p:txBody>
      </p:sp>
      <p:sp>
        <p:nvSpPr>
          <p:cNvPr id="23" name="TextBox 22"/>
          <p:cNvSpPr txBox="1"/>
          <p:nvPr/>
        </p:nvSpPr>
        <p:spPr>
          <a:xfrm>
            <a:off x="2407052" y="5976461"/>
            <a:ext cx="1402948" cy="338554"/>
          </a:xfrm>
          <a:prstGeom prst="rect">
            <a:avLst/>
          </a:prstGeom>
          <a:noFill/>
        </p:spPr>
        <p:txBody>
          <a:bodyPr wrap="none" rtlCol="0">
            <a:spAutoFit/>
          </a:bodyPr>
          <a:lstStyle/>
          <a:p>
            <a:r>
              <a:rPr lang="en-US" sz="1600" dirty="0" smtClean="0"/>
              <a:t>new behavior</a:t>
            </a:r>
            <a:endParaRPr lang="en-US" sz="1600" dirty="0"/>
          </a:p>
        </p:txBody>
      </p:sp>
      <p:cxnSp>
        <p:nvCxnSpPr>
          <p:cNvPr id="12" name="Straight Arrow Connector 11"/>
          <p:cNvCxnSpPr/>
          <p:nvPr/>
        </p:nvCxnSpPr>
        <p:spPr>
          <a:xfrm flipH="1" flipV="1">
            <a:off x="2667000" y="57531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1087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Motivation for the </a:t>
            </a:r>
            <a:r>
              <a:rPr lang="en-US" sz="4000" dirty="0" err="1" smtClean="0"/>
              <a:t>TriBITS</a:t>
            </a:r>
            <a:r>
              <a:rPr lang="en-US" sz="4000" dirty="0" smtClean="0"/>
              <a:t> Lifecycle Model</a:t>
            </a:r>
            <a:endParaRPr lang="en-US" sz="4000" dirty="0"/>
          </a:p>
        </p:txBody>
      </p:sp>
    </p:spTree>
    <p:extLst>
      <p:ext uri="{BB962C8B-B14F-4D97-AF65-F5344CB8AC3E}">
        <p14:creationId xmlns:p14="http://schemas.microsoft.com/office/powerpoint/2010/main" val="8214548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229600" cy="458587"/>
          </a:xfrm>
        </p:spPr>
        <p:txBody>
          <a:bodyPr/>
          <a:lstStyle/>
          <a:p>
            <a:r>
              <a:rPr lang="en-US" sz="2800" dirty="0" smtClean="0"/>
              <a:t>Grandfathering of Existing Packages</a:t>
            </a:r>
            <a:endParaRPr lang="en-US" sz="2800" dirty="0"/>
          </a:p>
        </p:txBody>
      </p:sp>
      <p:sp>
        <p:nvSpPr>
          <p:cNvPr id="3" name="Content Placeholder 2"/>
          <p:cNvSpPr>
            <a:spLocks noGrp="1"/>
          </p:cNvSpPr>
          <p:nvPr>
            <p:ph idx="1"/>
          </p:nvPr>
        </p:nvSpPr>
        <p:spPr>
          <a:xfrm>
            <a:off x="111204" y="762000"/>
            <a:ext cx="8880396" cy="4256550"/>
          </a:xfrm>
        </p:spPr>
        <p:txBody>
          <a:bodyPr/>
          <a:lstStyle/>
          <a:p>
            <a:pPr marL="0" indent="0">
              <a:buNone/>
            </a:pPr>
            <a:r>
              <a:rPr lang="en-US" sz="2000" dirty="0">
                <a:solidFill>
                  <a:srgbClr val="002060"/>
                </a:solidFill>
              </a:rPr>
              <a:t>Agile Legacy Software Change </a:t>
            </a:r>
            <a:r>
              <a:rPr lang="en-US" sz="2000" dirty="0" smtClean="0">
                <a:solidFill>
                  <a:srgbClr val="002060"/>
                </a:solidFill>
              </a:rPr>
              <a:t>Algorithm:</a:t>
            </a:r>
            <a:endParaRPr lang="en-US" sz="2000" dirty="0">
              <a:solidFill>
                <a:srgbClr val="002060"/>
              </a:solidFill>
            </a:endParaRPr>
          </a:p>
          <a:p>
            <a:pPr marL="0" indent="0">
              <a:buNone/>
            </a:pPr>
            <a:r>
              <a:rPr lang="en-US" sz="1800" dirty="0" smtClean="0"/>
              <a:t>1</a:t>
            </a:r>
            <a:r>
              <a:rPr lang="en-US" sz="1800" dirty="0"/>
              <a:t>. Identify Change </a:t>
            </a:r>
            <a:r>
              <a:rPr lang="en-US" sz="1800" dirty="0" smtClean="0"/>
              <a:t>Points</a:t>
            </a:r>
            <a:endParaRPr lang="en-US" sz="1800" dirty="0"/>
          </a:p>
          <a:p>
            <a:pPr marL="0" indent="0">
              <a:buNone/>
            </a:pPr>
            <a:r>
              <a:rPr lang="en-US" sz="1800" dirty="0" smtClean="0"/>
              <a:t>2. </a:t>
            </a:r>
            <a:r>
              <a:rPr lang="en-US" sz="1800" dirty="0"/>
              <a:t>Break </a:t>
            </a:r>
            <a:r>
              <a:rPr lang="en-US" sz="1800" dirty="0" smtClean="0"/>
              <a:t>Dependencies</a:t>
            </a:r>
            <a:endParaRPr lang="en-US" sz="1800" dirty="0"/>
          </a:p>
          <a:p>
            <a:pPr marL="0" indent="0">
              <a:buNone/>
            </a:pPr>
            <a:r>
              <a:rPr lang="en-US" sz="1800" dirty="0"/>
              <a:t>3. Cover with Unit </a:t>
            </a:r>
            <a:r>
              <a:rPr lang="en-US" sz="1800" dirty="0" smtClean="0"/>
              <a:t>Tests</a:t>
            </a:r>
            <a:endParaRPr lang="en-US" sz="1800" dirty="0"/>
          </a:p>
          <a:p>
            <a:pPr marL="0" indent="0">
              <a:buNone/>
            </a:pPr>
            <a:r>
              <a:rPr lang="en-US" sz="1800" dirty="0"/>
              <a:t>4. Add New Functionality with </a:t>
            </a:r>
            <a:r>
              <a:rPr lang="en-US" sz="1800" dirty="0" smtClean="0"/>
              <a:t>Test Driven Development (TDD)</a:t>
            </a:r>
            <a:endParaRPr lang="en-US" sz="1800" dirty="0"/>
          </a:p>
          <a:p>
            <a:pPr marL="0" indent="0">
              <a:buNone/>
            </a:pPr>
            <a:r>
              <a:rPr lang="en-US" sz="1800" dirty="0"/>
              <a:t>5. Refactor </a:t>
            </a:r>
            <a:r>
              <a:rPr lang="en-US" sz="1800" dirty="0" smtClean="0"/>
              <a:t>to removed duplication, clean up, etc.</a:t>
            </a:r>
            <a:endParaRPr lang="en-US" sz="1800" dirty="0"/>
          </a:p>
          <a:p>
            <a:pPr marL="0" indent="0">
              <a:buNone/>
            </a:pPr>
            <a:r>
              <a:rPr lang="en-US" sz="2000" dirty="0" smtClean="0">
                <a:solidFill>
                  <a:srgbClr val="002060"/>
                </a:solidFill>
              </a:rPr>
              <a:t>Grandfathered Lifecycle Phases:</a:t>
            </a:r>
          </a:p>
          <a:p>
            <a:pPr marL="0" indent="0">
              <a:buNone/>
            </a:pPr>
            <a:r>
              <a:rPr lang="en-US" sz="1800" dirty="0"/>
              <a:t>1. Grandfathered Research Stable </a:t>
            </a:r>
            <a:r>
              <a:rPr lang="en-US" sz="1800" dirty="0" smtClean="0"/>
              <a:t>(GRS) Code</a:t>
            </a:r>
            <a:endParaRPr lang="en-US" sz="1800" dirty="0"/>
          </a:p>
          <a:p>
            <a:pPr marL="0" indent="0">
              <a:buNone/>
            </a:pPr>
            <a:r>
              <a:rPr lang="en-US" sz="1800" dirty="0"/>
              <a:t>2. Grandfathered Production Growth </a:t>
            </a:r>
            <a:r>
              <a:rPr lang="en-US" sz="1800" dirty="0" smtClean="0"/>
              <a:t>(GPG) Code</a:t>
            </a:r>
            <a:endParaRPr lang="en-US" sz="1800" dirty="0"/>
          </a:p>
          <a:p>
            <a:pPr marL="0" indent="0">
              <a:buNone/>
            </a:pPr>
            <a:r>
              <a:rPr lang="en-US" sz="1800" dirty="0"/>
              <a:t>3. Grandfathered Production Maintenance </a:t>
            </a:r>
            <a:r>
              <a:rPr lang="en-US" sz="1800" dirty="0" smtClean="0"/>
              <a:t>(GPM) Code</a:t>
            </a:r>
          </a:p>
        </p:txBody>
      </p:sp>
      <p:sp>
        <p:nvSpPr>
          <p:cNvPr id="4" name="Rectangle 3"/>
          <p:cNvSpPr/>
          <p:nvPr/>
        </p:nvSpPr>
        <p:spPr>
          <a:xfrm>
            <a:off x="152400" y="5048071"/>
            <a:ext cx="4572000" cy="1200329"/>
          </a:xfrm>
          <a:prstGeom prst="rect">
            <a:avLst/>
          </a:prstGeom>
        </p:spPr>
        <p:txBody>
          <a:bodyPr>
            <a:spAutoFit/>
          </a:bodyPr>
          <a:lstStyle/>
          <a:p>
            <a:pPr marL="0" indent="0">
              <a:buNone/>
            </a:pPr>
            <a:r>
              <a:rPr lang="en-US" b="1" dirty="0" smtClean="0">
                <a:solidFill>
                  <a:schemeClr val="tx2"/>
                </a:solidFill>
                <a:latin typeface="Arial Narrow" pitchFamily="34" charset="0"/>
              </a:rPr>
              <a:t>NOTE</a:t>
            </a:r>
            <a:r>
              <a:rPr lang="en-US" b="1" dirty="0">
                <a:solidFill>
                  <a:schemeClr val="tx2"/>
                </a:solidFill>
                <a:latin typeface="Arial Narrow" pitchFamily="34" charset="0"/>
              </a:rPr>
              <a:t>: After enough iterations of the </a:t>
            </a:r>
            <a:r>
              <a:rPr lang="en-US" b="1" dirty="0" smtClean="0">
                <a:solidFill>
                  <a:schemeClr val="tx2"/>
                </a:solidFill>
                <a:latin typeface="Arial Narrow" pitchFamily="34" charset="0"/>
              </a:rPr>
              <a:t>Legacy Software Change Algorithm the software may approach Self-Sustaining software and be able to remove the “Grandfathered” prefix!	 </a:t>
            </a:r>
            <a:endParaRPr lang="en-US" b="1" dirty="0">
              <a:solidFill>
                <a:schemeClr val="tx2"/>
              </a:solidFill>
              <a:latin typeface="Arial Narrow" pitchFamily="34" charset="0"/>
            </a:endParaRPr>
          </a:p>
        </p:txBody>
      </p:sp>
      <p:cxnSp>
        <p:nvCxnSpPr>
          <p:cNvPr id="5" name="Straight Connector 4"/>
          <p:cNvCxnSpPr/>
          <p:nvPr/>
        </p:nvCxnSpPr>
        <p:spPr>
          <a:xfrm flipV="1">
            <a:off x="5343422" y="3645932"/>
            <a:ext cx="0" cy="1884402"/>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43422" y="5530334"/>
            <a:ext cx="3571978"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0857" y="3505200"/>
            <a:ext cx="2467343" cy="369332"/>
          </a:xfrm>
          <a:prstGeom prst="rect">
            <a:avLst/>
          </a:prstGeom>
          <a:noFill/>
        </p:spPr>
        <p:txBody>
          <a:bodyPr wrap="none" rtlCol="0">
            <a:spAutoFit/>
          </a:bodyPr>
          <a:lstStyle/>
          <a:p>
            <a:pPr algn="ctr"/>
            <a:r>
              <a:rPr lang="en-US" b="1" dirty="0" smtClean="0">
                <a:solidFill>
                  <a:schemeClr val="tx2"/>
                </a:solidFill>
              </a:rPr>
              <a:t>Cost per new feature</a:t>
            </a:r>
            <a:endParaRPr lang="en-US" b="1" dirty="0">
              <a:solidFill>
                <a:schemeClr val="tx2"/>
              </a:solidFill>
            </a:endParaRPr>
          </a:p>
        </p:txBody>
      </p:sp>
      <p:sp>
        <p:nvSpPr>
          <p:cNvPr id="11" name="Freeform 10"/>
          <p:cNvSpPr/>
          <p:nvPr/>
        </p:nvSpPr>
        <p:spPr>
          <a:xfrm>
            <a:off x="5363447" y="4206947"/>
            <a:ext cx="3392008" cy="1249457"/>
          </a:xfrm>
          <a:custGeom>
            <a:avLst/>
            <a:gdLst>
              <a:gd name="connsiteX0" fmla="*/ 0 w 2190750"/>
              <a:gd name="connsiteY0" fmla="*/ 186114 h 186114"/>
              <a:gd name="connsiteX1" fmla="*/ 581025 w 2190750"/>
              <a:gd name="connsiteY1" fmla="*/ 167064 h 186114"/>
              <a:gd name="connsiteX2" fmla="*/ 1333500 w 2190750"/>
              <a:gd name="connsiteY2" fmla="*/ 14664 h 186114"/>
              <a:gd name="connsiteX3" fmla="*/ 2190750 w 2190750"/>
              <a:gd name="connsiteY3" fmla="*/ 14664 h 186114"/>
              <a:gd name="connsiteX0" fmla="*/ 0 w 2171700"/>
              <a:gd name="connsiteY0" fmla="*/ 197599 h 197599"/>
              <a:gd name="connsiteX1" fmla="*/ 581025 w 2171700"/>
              <a:gd name="connsiteY1" fmla="*/ 178549 h 197599"/>
              <a:gd name="connsiteX2" fmla="*/ 1333500 w 2171700"/>
              <a:gd name="connsiteY2" fmla="*/ 26149 h 197599"/>
              <a:gd name="connsiteX3" fmla="*/ 2171700 w 2171700"/>
              <a:gd name="connsiteY3" fmla="*/ 7099 h 197599"/>
              <a:gd name="connsiteX0" fmla="*/ 0 w 2190750"/>
              <a:gd name="connsiteY0" fmla="*/ 807199 h 807199"/>
              <a:gd name="connsiteX1" fmla="*/ 600075 w 2190750"/>
              <a:gd name="connsiteY1" fmla="*/ 178549 h 807199"/>
              <a:gd name="connsiteX2" fmla="*/ 1352550 w 2190750"/>
              <a:gd name="connsiteY2" fmla="*/ 26149 h 807199"/>
              <a:gd name="connsiteX3" fmla="*/ 2190750 w 2190750"/>
              <a:gd name="connsiteY3" fmla="*/ 7099 h 807199"/>
              <a:gd name="connsiteX0" fmla="*/ 0 w 2190750"/>
              <a:gd name="connsiteY0" fmla="*/ 836679 h 836679"/>
              <a:gd name="connsiteX1" fmla="*/ 657225 w 2190750"/>
              <a:gd name="connsiteY1" fmla="*/ 665229 h 836679"/>
              <a:gd name="connsiteX2" fmla="*/ 1352550 w 2190750"/>
              <a:gd name="connsiteY2" fmla="*/ 55629 h 836679"/>
              <a:gd name="connsiteX3" fmla="*/ 2190750 w 2190750"/>
              <a:gd name="connsiteY3" fmla="*/ 36579 h 836679"/>
              <a:gd name="connsiteX0" fmla="*/ 0 w 2190750"/>
              <a:gd name="connsiteY0" fmla="*/ 800757 h 800757"/>
              <a:gd name="connsiteX1" fmla="*/ 657225 w 2190750"/>
              <a:gd name="connsiteY1" fmla="*/ 629307 h 800757"/>
              <a:gd name="connsiteX2" fmla="*/ 1295400 w 2190750"/>
              <a:gd name="connsiteY2" fmla="*/ 267357 h 800757"/>
              <a:gd name="connsiteX3" fmla="*/ 2190750 w 2190750"/>
              <a:gd name="connsiteY3" fmla="*/ 657 h 800757"/>
              <a:gd name="connsiteX0" fmla="*/ 0 w 2190750"/>
              <a:gd name="connsiteY0" fmla="*/ 800981 h 800981"/>
              <a:gd name="connsiteX1" fmla="*/ 657225 w 2190750"/>
              <a:gd name="connsiteY1" fmla="*/ 629531 h 800981"/>
              <a:gd name="connsiteX2" fmla="*/ 1314450 w 2190750"/>
              <a:gd name="connsiteY2" fmla="*/ 219956 h 800981"/>
              <a:gd name="connsiteX3" fmla="*/ 2190750 w 2190750"/>
              <a:gd name="connsiteY3" fmla="*/ 881 h 800981"/>
              <a:gd name="connsiteX0" fmla="*/ 0 w 2190750"/>
              <a:gd name="connsiteY0" fmla="*/ 800893 h 800893"/>
              <a:gd name="connsiteX1" fmla="*/ 609600 w 2190750"/>
              <a:gd name="connsiteY1" fmla="*/ 534193 h 800893"/>
              <a:gd name="connsiteX2" fmla="*/ 1314450 w 2190750"/>
              <a:gd name="connsiteY2" fmla="*/ 219868 h 800893"/>
              <a:gd name="connsiteX3" fmla="*/ 2190750 w 2190750"/>
              <a:gd name="connsiteY3" fmla="*/ 793 h 800893"/>
              <a:gd name="connsiteX0" fmla="*/ 0 w 2190750"/>
              <a:gd name="connsiteY0" fmla="*/ 808213 h 808213"/>
              <a:gd name="connsiteX1" fmla="*/ 609600 w 2190750"/>
              <a:gd name="connsiteY1" fmla="*/ 541513 h 808213"/>
              <a:gd name="connsiteX2" fmla="*/ 1352550 w 2190750"/>
              <a:gd name="connsiteY2" fmla="*/ 74788 h 808213"/>
              <a:gd name="connsiteX3" fmla="*/ 2190750 w 2190750"/>
              <a:gd name="connsiteY3" fmla="*/ 8113 h 808213"/>
              <a:gd name="connsiteX0" fmla="*/ 0 w 2200275"/>
              <a:gd name="connsiteY0" fmla="*/ 815902 h 815902"/>
              <a:gd name="connsiteX1" fmla="*/ 609600 w 2200275"/>
              <a:gd name="connsiteY1" fmla="*/ 549202 h 815902"/>
              <a:gd name="connsiteX2" fmla="*/ 1352550 w 2200275"/>
              <a:gd name="connsiteY2" fmla="*/ 82477 h 815902"/>
              <a:gd name="connsiteX3" fmla="*/ 2200275 w 2200275"/>
              <a:gd name="connsiteY3" fmla="*/ 6277 h 815902"/>
              <a:gd name="connsiteX0" fmla="*/ 0 w 2200275"/>
              <a:gd name="connsiteY0" fmla="*/ 813306 h 813306"/>
              <a:gd name="connsiteX1" fmla="*/ 609600 w 2200275"/>
              <a:gd name="connsiteY1" fmla="*/ 546606 h 813306"/>
              <a:gd name="connsiteX2" fmla="*/ 1352550 w 2200275"/>
              <a:gd name="connsiteY2" fmla="*/ 98931 h 813306"/>
              <a:gd name="connsiteX3" fmla="*/ 2200275 w 2200275"/>
              <a:gd name="connsiteY3" fmla="*/ 3681 h 813306"/>
              <a:gd name="connsiteX0" fmla="*/ 0 w 2200275"/>
              <a:gd name="connsiteY0" fmla="*/ 818097 h 818097"/>
              <a:gd name="connsiteX1" fmla="*/ 609600 w 2200275"/>
              <a:gd name="connsiteY1" fmla="*/ 551397 h 818097"/>
              <a:gd name="connsiteX2" fmla="*/ 1362075 w 2200275"/>
              <a:gd name="connsiteY2" fmla="*/ 75147 h 818097"/>
              <a:gd name="connsiteX3" fmla="*/ 2200275 w 2200275"/>
              <a:gd name="connsiteY3" fmla="*/ 8472 h 818097"/>
              <a:gd name="connsiteX0" fmla="*/ 0 w 2209800"/>
              <a:gd name="connsiteY0" fmla="*/ 684747 h 684747"/>
              <a:gd name="connsiteX1" fmla="*/ 619125 w 2209800"/>
              <a:gd name="connsiteY1" fmla="*/ 551397 h 684747"/>
              <a:gd name="connsiteX2" fmla="*/ 1371600 w 2209800"/>
              <a:gd name="connsiteY2" fmla="*/ 75147 h 684747"/>
              <a:gd name="connsiteX3" fmla="*/ 2209800 w 2209800"/>
              <a:gd name="connsiteY3" fmla="*/ 8472 h 684747"/>
              <a:gd name="connsiteX0" fmla="*/ 0 w 2209800"/>
              <a:gd name="connsiteY0" fmla="*/ 608547 h 608547"/>
              <a:gd name="connsiteX1" fmla="*/ 619125 w 2209800"/>
              <a:gd name="connsiteY1" fmla="*/ 551397 h 608547"/>
              <a:gd name="connsiteX2" fmla="*/ 1371600 w 2209800"/>
              <a:gd name="connsiteY2" fmla="*/ 75147 h 608547"/>
              <a:gd name="connsiteX3" fmla="*/ 2209800 w 2209800"/>
              <a:gd name="connsiteY3" fmla="*/ 8472 h 608547"/>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6025 h 606025"/>
              <a:gd name="connsiteX1" fmla="*/ 619125 w 2209800"/>
              <a:gd name="connsiteY1" fmla="*/ 472675 h 606025"/>
              <a:gd name="connsiteX2" fmla="*/ 1371600 w 2209800"/>
              <a:gd name="connsiteY2" fmla="*/ 72625 h 606025"/>
              <a:gd name="connsiteX3" fmla="*/ 2209800 w 2209800"/>
              <a:gd name="connsiteY3" fmla="*/ 5950 h 606025"/>
              <a:gd name="connsiteX0" fmla="*/ 0 w 2209800"/>
              <a:gd name="connsiteY0" fmla="*/ 602790 h 602790"/>
              <a:gd name="connsiteX1" fmla="*/ 608492 w 2209800"/>
              <a:gd name="connsiteY1" fmla="*/ 278054 h 602790"/>
              <a:gd name="connsiteX2" fmla="*/ 1371600 w 2209800"/>
              <a:gd name="connsiteY2" fmla="*/ 69390 h 602790"/>
              <a:gd name="connsiteX3" fmla="*/ 2209800 w 2209800"/>
              <a:gd name="connsiteY3" fmla="*/ 2715 h 602790"/>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19125 w 2220433"/>
              <a:gd name="connsiteY1" fmla="*/ 278054 h 400772"/>
              <a:gd name="connsiteX2" fmla="*/ 1382233 w 2220433"/>
              <a:gd name="connsiteY2" fmla="*/ 69390 h 400772"/>
              <a:gd name="connsiteX3" fmla="*/ 2220433 w 2220433"/>
              <a:gd name="connsiteY3" fmla="*/ 2715 h 400772"/>
              <a:gd name="connsiteX0" fmla="*/ 0 w 2220433"/>
              <a:gd name="connsiteY0" fmla="*/ 400772 h 400772"/>
              <a:gd name="connsiteX1" fmla="*/ 633413 w 2220433"/>
              <a:gd name="connsiteY1" fmla="*/ 349492 h 400772"/>
              <a:gd name="connsiteX2" fmla="*/ 1382233 w 2220433"/>
              <a:gd name="connsiteY2" fmla="*/ 69390 h 400772"/>
              <a:gd name="connsiteX3" fmla="*/ 2220433 w 2220433"/>
              <a:gd name="connsiteY3" fmla="*/ 2715 h 400772"/>
              <a:gd name="connsiteX0" fmla="*/ 0 w 2234721"/>
              <a:gd name="connsiteY0" fmla="*/ 641368 h 641368"/>
              <a:gd name="connsiteX1" fmla="*/ 633413 w 2234721"/>
              <a:gd name="connsiteY1" fmla="*/ 590088 h 641368"/>
              <a:gd name="connsiteX2" fmla="*/ 1382233 w 2234721"/>
              <a:gd name="connsiteY2" fmla="*/ 309986 h 641368"/>
              <a:gd name="connsiteX3" fmla="*/ 2234721 w 2234721"/>
              <a:gd name="connsiteY3" fmla="*/ 424 h 641368"/>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82233 w 2234721"/>
              <a:gd name="connsiteY2" fmla="*/ 309562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34721"/>
              <a:gd name="connsiteY0" fmla="*/ 640944 h 640944"/>
              <a:gd name="connsiteX1" fmla="*/ 633413 w 2234721"/>
              <a:gd name="connsiteY1" fmla="*/ 589664 h 640944"/>
              <a:gd name="connsiteX2" fmla="*/ 1396520 w 2234721"/>
              <a:gd name="connsiteY2" fmla="*/ 380999 h 640944"/>
              <a:gd name="connsiteX3" fmla="*/ 2234721 w 2234721"/>
              <a:gd name="connsiteY3" fmla="*/ 0 h 640944"/>
              <a:gd name="connsiteX0" fmla="*/ 0 w 2249008"/>
              <a:gd name="connsiteY0" fmla="*/ 712382 h 712382"/>
              <a:gd name="connsiteX1" fmla="*/ 647700 w 2249008"/>
              <a:gd name="connsiteY1" fmla="*/ 589664 h 712382"/>
              <a:gd name="connsiteX2" fmla="*/ 1410807 w 2249008"/>
              <a:gd name="connsiteY2" fmla="*/ 380999 h 712382"/>
              <a:gd name="connsiteX3" fmla="*/ 2249008 w 2249008"/>
              <a:gd name="connsiteY3" fmla="*/ 0 h 712382"/>
              <a:gd name="connsiteX0" fmla="*/ 0 w 2249008"/>
              <a:gd name="connsiteY0" fmla="*/ 755245 h 755245"/>
              <a:gd name="connsiteX1" fmla="*/ 647700 w 2249008"/>
              <a:gd name="connsiteY1" fmla="*/ 589664 h 755245"/>
              <a:gd name="connsiteX2" fmla="*/ 1410807 w 2249008"/>
              <a:gd name="connsiteY2" fmla="*/ 380999 h 755245"/>
              <a:gd name="connsiteX3" fmla="*/ 2249008 w 2249008"/>
              <a:gd name="connsiteY3" fmla="*/ 0 h 755245"/>
              <a:gd name="connsiteX0" fmla="*/ 0 w 2249008"/>
              <a:gd name="connsiteY0" fmla="*/ 755245 h 755245"/>
              <a:gd name="connsiteX1" fmla="*/ 647700 w 2249008"/>
              <a:gd name="connsiteY1" fmla="*/ 589664 h 755245"/>
              <a:gd name="connsiteX2" fmla="*/ 1310795 w 2249008"/>
              <a:gd name="connsiteY2" fmla="*/ 95249 h 755245"/>
              <a:gd name="connsiteX3" fmla="*/ 2249008 w 2249008"/>
              <a:gd name="connsiteY3" fmla="*/ 0 h 755245"/>
              <a:gd name="connsiteX0" fmla="*/ 0 w 3406296"/>
              <a:gd name="connsiteY0" fmla="*/ 671707 h 671707"/>
              <a:gd name="connsiteX1" fmla="*/ 647700 w 3406296"/>
              <a:gd name="connsiteY1" fmla="*/ 506126 h 671707"/>
              <a:gd name="connsiteX2" fmla="*/ 1310795 w 3406296"/>
              <a:gd name="connsiteY2" fmla="*/ 11711 h 671707"/>
              <a:gd name="connsiteX3" fmla="*/ 3406296 w 3406296"/>
              <a:gd name="connsiteY3" fmla="*/ 145062 h 671707"/>
              <a:gd name="connsiteX0" fmla="*/ 0 w 3406296"/>
              <a:gd name="connsiteY0" fmla="*/ 677906 h 677906"/>
              <a:gd name="connsiteX1" fmla="*/ 647700 w 3406296"/>
              <a:gd name="connsiteY1" fmla="*/ 512325 h 677906"/>
              <a:gd name="connsiteX2" fmla="*/ 1310795 w 3406296"/>
              <a:gd name="connsiteY2" fmla="*/ 17910 h 677906"/>
              <a:gd name="connsiteX3" fmla="*/ 2051766 w 3406296"/>
              <a:gd name="connsiteY3" fmla="*/ 112589 h 677906"/>
              <a:gd name="connsiteX4" fmla="*/ 3406296 w 3406296"/>
              <a:gd name="connsiteY4" fmla="*/ 151261 h 677906"/>
              <a:gd name="connsiteX0" fmla="*/ 0 w 3406296"/>
              <a:gd name="connsiteY0" fmla="*/ 1066362 h 1066362"/>
              <a:gd name="connsiteX1" fmla="*/ 647700 w 3406296"/>
              <a:gd name="connsiteY1" fmla="*/ 900781 h 1066362"/>
              <a:gd name="connsiteX2" fmla="*/ 1310795 w 3406296"/>
              <a:gd name="connsiteY2" fmla="*/ 406366 h 1066362"/>
              <a:gd name="connsiteX3" fmla="*/ 2180354 w 3406296"/>
              <a:gd name="connsiteY3" fmla="*/ 983 h 1066362"/>
              <a:gd name="connsiteX4" fmla="*/ 3406296 w 3406296"/>
              <a:gd name="connsiteY4" fmla="*/ 539717 h 1066362"/>
              <a:gd name="connsiteX0" fmla="*/ 0 w 3406296"/>
              <a:gd name="connsiteY0" fmla="*/ 1077579 h 1077579"/>
              <a:gd name="connsiteX1" fmla="*/ 647700 w 3406296"/>
              <a:gd name="connsiteY1" fmla="*/ 911998 h 1077579"/>
              <a:gd name="connsiteX2" fmla="*/ 1353657 w 3406296"/>
              <a:gd name="connsiteY2" fmla="*/ 60395 h 1077579"/>
              <a:gd name="connsiteX3" fmla="*/ 2180354 w 3406296"/>
              <a:gd name="connsiteY3" fmla="*/ 12200 h 1077579"/>
              <a:gd name="connsiteX4" fmla="*/ 3406296 w 3406296"/>
              <a:gd name="connsiteY4" fmla="*/ 550934 h 1077579"/>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647700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035095 h 1035095"/>
              <a:gd name="connsiteX1" fmla="*/ 576262 w 3406296"/>
              <a:gd name="connsiteY1" fmla="*/ 869514 h 1035095"/>
              <a:gd name="connsiteX2" fmla="*/ 1353657 w 3406296"/>
              <a:gd name="connsiteY2" fmla="*/ 17911 h 1035095"/>
              <a:gd name="connsiteX3" fmla="*/ 2251791 w 3406296"/>
              <a:gd name="connsiteY3" fmla="*/ 112591 h 1035095"/>
              <a:gd name="connsiteX4" fmla="*/ 3406296 w 3406296"/>
              <a:gd name="connsiteY4" fmla="*/ 508450 h 1035095"/>
              <a:gd name="connsiteX0" fmla="*/ 0 w 3406296"/>
              <a:gd name="connsiteY0" fmla="*/ 1239844 h 1239844"/>
              <a:gd name="connsiteX1" fmla="*/ 576262 w 3406296"/>
              <a:gd name="connsiteY1" fmla="*/ 1074263 h 1239844"/>
              <a:gd name="connsiteX2" fmla="*/ 1067907 w 3406296"/>
              <a:gd name="connsiteY2" fmla="*/ 8347 h 1239844"/>
              <a:gd name="connsiteX3" fmla="*/ 2251791 w 3406296"/>
              <a:gd name="connsiteY3" fmla="*/ 317340 h 1239844"/>
              <a:gd name="connsiteX4" fmla="*/ 3406296 w 3406296"/>
              <a:gd name="connsiteY4" fmla="*/ 713199 h 1239844"/>
              <a:gd name="connsiteX0" fmla="*/ 0 w 3406296"/>
              <a:gd name="connsiteY0" fmla="*/ 1282367 h 1282367"/>
              <a:gd name="connsiteX1" fmla="*/ 576262 w 3406296"/>
              <a:gd name="connsiteY1" fmla="*/ 1116786 h 1282367"/>
              <a:gd name="connsiteX2" fmla="*/ 1067907 w 3406296"/>
              <a:gd name="connsiteY2" fmla="*/ 50870 h 1282367"/>
              <a:gd name="connsiteX3" fmla="*/ 1866028 w 3406296"/>
              <a:gd name="connsiteY3" fmla="*/ 16963 h 1282367"/>
              <a:gd name="connsiteX4" fmla="*/ 3406296 w 3406296"/>
              <a:gd name="connsiteY4" fmla="*/ 755722 h 1282367"/>
              <a:gd name="connsiteX0" fmla="*/ 0 w 3406296"/>
              <a:gd name="connsiteY0" fmla="*/ 1279456 h 1279456"/>
              <a:gd name="connsiteX1" fmla="*/ 576262 w 3406296"/>
              <a:gd name="connsiteY1" fmla="*/ 1113875 h 1279456"/>
              <a:gd name="connsiteX2" fmla="*/ 1067907 w 3406296"/>
              <a:gd name="connsiteY2" fmla="*/ 47959 h 1279456"/>
              <a:gd name="connsiteX3" fmla="*/ 1866028 w 3406296"/>
              <a:gd name="connsiteY3" fmla="*/ 14052 h 1279456"/>
              <a:gd name="connsiteX4" fmla="*/ 2008903 w 3406296"/>
              <a:gd name="connsiteY4" fmla="*/ 85491 h 1279456"/>
              <a:gd name="connsiteX5" fmla="*/ 3406296 w 3406296"/>
              <a:gd name="connsiteY5" fmla="*/ 752811 h 1279456"/>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637553 w 3406296"/>
              <a:gd name="connsiteY5" fmla="*/ 376565 h 1270494"/>
              <a:gd name="connsiteX6" fmla="*/ 3406296 w 3406296"/>
              <a:gd name="connsiteY6" fmla="*/ 743849 h 1270494"/>
              <a:gd name="connsiteX0" fmla="*/ 0 w 3406296"/>
              <a:gd name="connsiteY0" fmla="*/ 1270494 h 1270494"/>
              <a:gd name="connsiteX1" fmla="*/ 576262 w 3406296"/>
              <a:gd name="connsiteY1" fmla="*/ 1104913 h 1270494"/>
              <a:gd name="connsiteX2" fmla="*/ 1067907 w 3406296"/>
              <a:gd name="connsiteY2" fmla="*/ 38997 h 1270494"/>
              <a:gd name="connsiteX3" fmla="*/ 1866028 w 3406296"/>
              <a:gd name="connsiteY3" fmla="*/ 5090 h 1270494"/>
              <a:gd name="connsiteX4" fmla="*/ 2008903 w 3406296"/>
              <a:gd name="connsiteY4" fmla="*/ 76529 h 1270494"/>
              <a:gd name="connsiteX5" fmla="*/ 2508965 w 3406296"/>
              <a:gd name="connsiteY5" fmla="*/ 305128 h 1270494"/>
              <a:gd name="connsiteX6" fmla="*/ 3406296 w 3406296"/>
              <a:gd name="connsiteY6" fmla="*/ 743849 h 1270494"/>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08903 w 3406296"/>
              <a:gd name="connsiteY4" fmla="*/ 52122 h 1246087"/>
              <a:gd name="connsiteX5" fmla="*/ 2508965 w 3406296"/>
              <a:gd name="connsiteY5" fmla="*/ 280721 h 1246087"/>
              <a:gd name="connsiteX6" fmla="*/ 3406296 w 3406296"/>
              <a:gd name="connsiteY6" fmla="*/ 719442 h 1246087"/>
              <a:gd name="connsiteX0" fmla="*/ 0 w 3406296"/>
              <a:gd name="connsiteY0" fmla="*/ 1246087 h 1246087"/>
              <a:gd name="connsiteX1" fmla="*/ 576262 w 3406296"/>
              <a:gd name="connsiteY1" fmla="*/ 1080506 h 1246087"/>
              <a:gd name="connsiteX2" fmla="*/ 1067907 w 3406296"/>
              <a:gd name="connsiteY2" fmla="*/ 14590 h 1246087"/>
              <a:gd name="connsiteX3" fmla="*/ 1737441 w 3406296"/>
              <a:gd name="connsiteY3" fmla="*/ 123558 h 1246087"/>
              <a:gd name="connsiteX4" fmla="*/ 2094628 w 3406296"/>
              <a:gd name="connsiteY4" fmla="*/ 209284 h 1246087"/>
              <a:gd name="connsiteX5" fmla="*/ 2508965 w 3406296"/>
              <a:gd name="connsiteY5" fmla="*/ 280721 h 1246087"/>
              <a:gd name="connsiteX6" fmla="*/ 3406296 w 3406296"/>
              <a:gd name="connsiteY6" fmla="*/ 719442 h 124608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094628 w 3406296"/>
              <a:gd name="connsiteY4" fmla="*/ 21265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508965 w 3406296"/>
              <a:gd name="connsiteY5" fmla="*/ 284091 h 1249457"/>
              <a:gd name="connsiteX6" fmla="*/ 3406296 w 3406296"/>
              <a:gd name="connsiteY6" fmla="*/ 722812 h 1249457"/>
              <a:gd name="connsiteX0" fmla="*/ 0 w 3406296"/>
              <a:gd name="connsiteY0" fmla="*/ 1249457 h 1249457"/>
              <a:gd name="connsiteX1" fmla="*/ 576262 w 3406296"/>
              <a:gd name="connsiteY1" fmla="*/ 1083876 h 1249457"/>
              <a:gd name="connsiteX2" fmla="*/ 1067907 w 3406296"/>
              <a:gd name="connsiteY2" fmla="*/ 17960 h 1249457"/>
              <a:gd name="connsiteX3" fmla="*/ 1708866 w 3406296"/>
              <a:gd name="connsiteY3" fmla="*/ 84066 h 1249457"/>
              <a:gd name="connsiteX4" fmla="*/ 2208928 w 3406296"/>
              <a:gd name="connsiteY4" fmla="*/ 269804 h 1249457"/>
              <a:gd name="connsiteX5" fmla="*/ 2694703 w 3406296"/>
              <a:gd name="connsiteY5" fmla="*/ 484116 h 1249457"/>
              <a:gd name="connsiteX6" fmla="*/ 3406296 w 3406296"/>
              <a:gd name="connsiteY6" fmla="*/ 722812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579937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694703 w 3392008"/>
              <a:gd name="connsiteY5" fmla="*/ 484116 h 1249457"/>
              <a:gd name="connsiteX6" fmla="*/ 3392008 w 3392008"/>
              <a:gd name="connsiteY6" fmla="*/ 651374 h 1249457"/>
              <a:gd name="connsiteX0" fmla="*/ 0 w 3392008"/>
              <a:gd name="connsiteY0" fmla="*/ 1249457 h 1249457"/>
              <a:gd name="connsiteX1" fmla="*/ 576262 w 3392008"/>
              <a:gd name="connsiteY1" fmla="*/ 1083876 h 1249457"/>
              <a:gd name="connsiteX2" fmla="*/ 1067907 w 3392008"/>
              <a:gd name="connsiteY2" fmla="*/ 17960 h 1249457"/>
              <a:gd name="connsiteX3" fmla="*/ 1708866 w 3392008"/>
              <a:gd name="connsiteY3" fmla="*/ 84066 h 1249457"/>
              <a:gd name="connsiteX4" fmla="*/ 2208928 w 3392008"/>
              <a:gd name="connsiteY4" fmla="*/ 269804 h 1249457"/>
              <a:gd name="connsiteX5" fmla="*/ 2851865 w 3392008"/>
              <a:gd name="connsiteY5" fmla="*/ 555553 h 1249457"/>
              <a:gd name="connsiteX6" fmla="*/ 3392008 w 3392008"/>
              <a:gd name="connsiteY6" fmla="*/ 651374 h 124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2008" h="1249457">
                <a:moveTo>
                  <a:pt x="0" y="1249457"/>
                </a:moveTo>
                <a:cubicBezTo>
                  <a:pt x="215900" y="1194263"/>
                  <a:pt x="398277" y="1289126"/>
                  <a:pt x="576262" y="1083876"/>
                </a:cubicBezTo>
                <a:cubicBezTo>
                  <a:pt x="754247" y="878626"/>
                  <a:pt x="833896" y="84583"/>
                  <a:pt x="1067907" y="17960"/>
                </a:cubicBezTo>
                <a:cubicBezTo>
                  <a:pt x="1301918" y="-48663"/>
                  <a:pt x="1568702" y="92098"/>
                  <a:pt x="1708866" y="84066"/>
                </a:cubicBezTo>
                <a:cubicBezTo>
                  <a:pt x="1849030" y="76034"/>
                  <a:pt x="2080341" y="207892"/>
                  <a:pt x="2208928" y="269804"/>
                </a:cubicBezTo>
                <a:lnTo>
                  <a:pt x="2851865" y="555553"/>
                </a:lnTo>
                <a:lnTo>
                  <a:pt x="3392008" y="651374"/>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54531" y="5619690"/>
            <a:ext cx="595035" cy="400110"/>
          </a:xfrm>
          <a:prstGeom prst="rect">
            <a:avLst/>
          </a:prstGeom>
          <a:noFill/>
        </p:spPr>
        <p:txBody>
          <a:bodyPr wrap="none" rtlCol="0">
            <a:spAutoFit/>
          </a:bodyPr>
          <a:lstStyle/>
          <a:p>
            <a:pPr algn="ctr"/>
            <a:r>
              <a:rPr lang="en-US" sz="1000" dirty="0" smtClean="0"/>
              <a:t>Legacy</a:t>
            </a:r>
          </a:p>
          <a:p>
            <a:pPr algn="ctr"/>
            <a:r>
              <a:rPr lang="en-US" sz="1000" dirty="0" smtClean="0"/>
              <a:t>Code</a:t>
            </a:r>
            <a:endParaRPr lang="en-US" sz="1000" dirty="0"/>
          </a:p>
        </p:txBody>
      </p:sp>
      <p:sp>
        <p:nvSpPr>
          <p:cNvPr id="20" name="TextBox 19"/>
          <p:cNvSpPr txBox="1"/>
          <p:nvPr/>
        </p:nvSpPr>
        <p:spPr>
          <a:xfrm>
            <a:off x="6720395" y="5562600"/>
            <a:ext cx="1005403" cy="553998"/>
          </a:xfrm>
          <a:prstGeom prst="rect">
            <a:avLst/>
          </a:prstGeom>
          <a:noFill/>
        </p:spPr>
        <p:txBody>
          <a:bodyPr wrap="none" rtlCol="0">
            <a:spAutoFit/>
          </a:bodyPr>
          <a:lstStyle/>
          <a:p>
            <a:pPr algn="ctr"/>
            <a:r>
              <a:rPr lang="en-US" sz="1000" dirty="0" smtClean="0"/>
              <a:t>Grandfathered</a:t>
            </a:r>
          </a:p>
          <a:p>
            <a:pPr algn="ctr"/>
            <a:r>
              <a:rPr lang="en-US" sz="1000" dirty="0" smtClean="0"/>
              <a:t>Production</a:t>
            </a:r>
          </a:p>
          <a:p>
            <a:pPr algn="ctr"/>
            <a:r>
              <a:rPr lang="en-US" sz="1000" dirty="0" smtClean="0"/>
              <a:t>Maintenance</a:t>
            </a:r>
            <a:endParaRPr lang="en-US" sz="1000" dirty="0"/>
          </a:p>
        </p:txBody>
      </p:sp>
      <p:sp>
        <p:nvSpPr>
          <p:cNvPr id="21" name="TextBox 20"/>
          <p:cNvSpPr txBox="1"/>
          <p:nvPr/>
        </p:nvSpPr>
        <p:spPr>
          <a:xfrm>
            <a:off x="8153400" y="5567183"/>
            <a:ext cx="914033" cy="553998"/>
          </a:xfrm>
          <a:prstGeom prst="rect">
            <a:avLst/>
          </a:prstGeom>
          <a:noFill/>
        </p:spPr>
        <p:txBody>
          <a:bodyPr wrap="none" rtlCol="0">
            <a:spAutoFit/>
          </a:bodyPr>
          <a:lstStyle/>
          <a:p>
            <a:pPr algn="ctr"/>
            <a:r>
              <a:rPr lang="en-US" sz="1000" dirty="0" smtClean="0"/>
              <a:t>Production</a:t>
            </a:r>
          </a:p>
          <a:p>
            <a:pPr algn="ctr"/>
            <a:r>
              <a:rPr lang="en-US" sz="1000" dirty="0" smtClean="0"/>
              <a:t>Maintenance</a:t>
            </a:r>
          </a:p>
          <a:p>
            <a:pPr algn="ctr"/>
            <a:endParaRPr lang="en-US" sz="1000" dirty="0"/>
          </a:p>
        </p:txBody>
      </p:sp>
      <p:cxnSp>
        <p:nvCxnSpPr>
          <p:cNvPr id="22" name="Straight Connector 21"/>
          <p:cNvCxnSpPr/>
          <p:nvPr/>
        </p:nvCxnSpPr>
        <p:spPr>
          <a:xfrm flipV="1">
            <a:off x="8153400" y="5410200"/>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236740" y="5419635"/>
            <a:ext cx="0" cy="2859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016" y="776287"/>
            <a:ext cx="1832384" cy="24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663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43133"/>
          </a:xfrm>
        </p:spPr>
        <p:txBody>
          <a:bodyPr/>
          <a:lstStyle/>
          <a:p>
            <a:pPr algn="ctr"/>
            <a:r>
              <a:rPr lang="en-US" sz="4000" dirty="0" smtClean="0"/>
              <a:t>Regulated Backward Compatibility</a:t>
            </a:r>
            <a:endParaRPr lang="en-US" sz="4000" dirty="0"/>
          </a:p>
        </p:txBody>
      </p:sp>
    </p:spTree>
    <p:extLst>
      <p:ext uri="{BB962C8B-B14F-4D97-AF65-F5344CB8AC3E}">
        <p14:creationId xmlns:p14="http://schemas.microsoft.com/office/powerpoint/2010/main" val="42113585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Grp="1" noChangeArrowheads="1"/>
          </p:cNvSpPr>
          <p:nvPr>
            <p:ph type="title"/>
          </p:nvPr>
        </p:nvSpPr>
        <p:spPr>
          <a:xfrm>
            <a:off x="111204" y="177114"/>
            <a:ext cx="8229600" cy="458587"/>
          </a:xfrm>
        </p:spPr>
        <p:txBody>
          <a:bodyPr/>
          <a:lstStyle/>
          <a:p>
            <a:r>
              <a:rPr lang="en-US" sz="2800" dirty="0" smtClean="0"/>
              <a:t>Need for Backward Compatibility</a:t>
            </a:r>
          </a:p>
        </p:txBody>
      </p:sp>
      <p:sp>
        <p:nvSpPr>
          <p:cNvPr id="25604" name="Rectangle 24"/>
          <p:cNvSpPr>
            <a:spLocks noChangeArrowheads="1"/>
          </p:cNvSpPr>
          <p:nvPr/>
        </p:nvSpPr>
        <p:spPr bwMode="auto">
          <a:xfrm>
            <a:off x="1347788" y="2416175"/>
            <a:ext cx="2035175" cy="1185862"/>
          </a:xfrm>
          <a:prstGeom prst="rect">
            <a:avLst/>
          </a:prstGeom>
          <a:solidFill>
            <a:schemeClr val="bg2">
              <a:lumMod val="85000"/>
            </a:schemeClr>
          </a:solidFill>
          <a:ln w="12700">
            <a:solidFill>
              <a:schemeClr val="tx1"/>
            </a:solidFill>
            <a:miter lim="800000"/>
            <a:headEnd/>
            <a:tailEnd/>
          </a:ln>
        </p:spPr>
        <p:txBody>
          <a:bodyPr anchor="ctr"/>
          <a:lstStyle/>
          <a:p>
            <a:pPr algn="ctr"/>
            <a:r>
              <a:rPr lang="en-US"/>
              <a:t>Xyce J+1</a:t>
            </a:r>
          </a:p>
          <a:p>
            <a:pPr algn="ctr"/>
            <a:r>
              <a:rPr lang="en-US"/>
              <a:t>(released against Trilinos X)</a:t>
            </a:r>
          </a:p>
        </p:txBody>
      </p:sp>
      <p:sp>
        <p:nvSpPr>
          <p:cNvPr id="25605" name="Rectangle 25"/>
          <p:cNvSpPr>
            <a:spLocks noChangeArrowheads="1"/>
          </p:cNvSpPr>
          <p:nvPr/>
        </p:nvSpPr>
        <p:spPr bwMode="auto">
          <a:xfrm>
            <a:off x="1347788" y="2219325"/>
            <a:ext cx="500062" cy="196850"/>
          </a:xfrm>
          <a:prstGeom prst="rect">
            <a:avLst/>
          </a:prstGeom>
          <a:solidFill>
            <a:schemeClr val="bg2">
              <a:lumMod val="85000"/>
            </a:schemeClr>
          </a:solidFill>
          <a:ln w="12700">
            <a:solidFill>
              <a:schemeClr val="tx1"/>
            </a:solidFill>
            <a:miter lim="800000"/>
            <a:headEnd/>
            <a:tailEnd/>
          </a:ln>
        </p:spPr>
        <p:txBody>
          <a:bodyPr wrap="none" anchor="ctr"/>
          <a:lstStyle/>
          <a:p>
            <a:endParaRPr lang="en-US"/>
          </a:p>
        </p:txBody>
      </p:sp>
      <p:cxnSp>
        <p:nvCxnSpPr>
          <p:cNvPr id="25606" name="AutoShape 27"/>
          <p:cNvCxnSpPr>
            <a:cxnSpLocks noChangeShapeType="1"/>
            <a:stCxn id="25620" idx="1"/>
            <a:endCxn id="25604" idx="0"/>
          </p:cNvCxnSpPr>
          <p:nvPr/>
        </p:nvCxnSpPr>
        <p:spPr bwMode="auto">
          <a:xfrm rot="10800000" flipV="1">
            <a:off x="2365375" y="1570037"/>
            <a:ext cx="631825" cy="84613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07" name="Rectangle 31"/>
          <p:cNvSpPr>
            <a:spLocks noChangeArrowheads="1"/>
          </p:cNvSpPr>
          <p:nvPr/>
        </p:nvSpPr>
        <p:spPr bwMode="auto">
          <a:xfrm>
            <a:off x="5033963" y="2492375"/>
            <a:ext cx="2035175" cy="1185862"/>
          </a:xfrm>
          <a:prstGeom prst="rect">
            <a:avLst/>
          </a:prstGeom>
          <a:solidFill>
            <a:schemeClr val="bg2">
              <a:lumMod val="85000"/>
            </a:schemeClr>
          </a:solidFill>
          <a:ln w="12700">
            <a:solidFill>
              <a:schemeClr val="tx1"/>
            </a:solidFill>
            <a:miter lim="800000"/>
            <a:headEnd/>
            <a:tailEnd/>
          </a:ln>
        </p:spPr>
        <p:txBody>
          <a:bodyPr anchor="ctr"/>
          <a:lstStyle/>
          <a:p>
            <a:pPr algn="ctr"/>
            <a:r>
              <a:rPr lang="en-US"/>
              <a:t>VTK M+1</a:t>
            </a:r>
          </a:p>
          <a:p>
            <a:pPr algn="ctr"/>
            <a:r>
              <a:rPr lang="en-US"/>
              <a:t>(released against Trilinos X+1)</a:t>
            </a:r>
          </a:p>
        </p:txBody>
      </p:sp>
      <p:sp>
        <p:nvSpPr>
          <p:cNvPr id="25608" name="Rectangle 32"/>
          <p:cNvSpPr>
            <a:spLocks noChangeArrowheads="1"/>
          </p:cNvSpPr>
          <p:nvPr/>
        </p:nvSpPr>
        <p:spPr bwMode="auto">
          <a:xfrm>
            <a:off x="5033963" y="2295525"/>
            <a:ext cx="500062" cy="196850"/>
          </a:xfrm>
          <a:prstGeom prst="rect">
            <a:avLst/>
          </a:prstGeom>
          <a:solidFill>
            <a:schemeClr val="bg2">
              <a:lumMod val="85000"/>
            </a:schemeClr>
          </a:solidFill>
          <a:ln w="12700">
            <a:solidFill>
              <a:schemeClr val="tx1"/>
            </a:solidFill>
            <a:miter lim="800000"/>
            <a:headEnd/>
            <a:tailEnd/>
          </a:ln>
        </p:spPr>
        <p:txBody>
          <a:bodyPr wrap="none" anchor="ctr"/>
          <a:lstStyle/>
          <a:p>
            <a:endParaRPr lang="en-US"/>
          </a:p>
        </p:txBody>
      </p:sp>
      <p:cxnSp>
        <p:nvCxnSpPr>
          <p:cNvPr id="25609" name="AutoShape 33"/>
          <p:cNvCxnSpPr>
            <a:cxnSpLocks noChangeShapeType="1"/>
            <a:stCxn id="25616" idx="3"/>
            <a:endCxn id="25607" idx="0"/>
          </p:cNvCxnSpPr>
          <p:nvPr/>
        </p:nvCxnSpPr>
        <p:spPr bwMode="auto">
          <a:xfrm>
            <a:off x="5454650" y="1798637"/>
            <a:ext cx="596900" cy="69373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0" name="AutoShape 34"/>
          <p:cNvCxnSpPr>
            <a:cxnSpLocks noChangeShapeType="1"/>
            <a:stCxn id="25604" idx="2"/>
            <a:endCxn id="25622" idx="1"/>
          </p:cNvCxnSpPr>
          <p:nvPr/>
        </p:nvCxnSpPr>
        <p:spPr bwMode="auto">
          <a:xfrm rot="16200000" flipH="1">
            <a:off x="2574131" y="3393281"/>
            <a:ext cx="828675" cy="124618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5611" name="AutoShape 35"/>
          <p:cNvCxnSpPr>
            <a:cxnSpLocks noChangeShapeType="1"/>
            <a:stCxn id="25607" idx="2"/>
            <a:endCxn id="25613" idx="3"/>
          </p:cNvCxnSpPr>
          <p:nvPr/>
        </p:nvCxnSpPr>
        <p:spPr bwMode="auto">
          <a:xfrm rot="5400000">
            <a:off x="5291138" y="3419474"/>
            <a:ext cx="501650" cy="101917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12" name="Rectangle 36"/>
          <p:cNvSpPr>
            <a:spLocks noChangeArrowheads="1"/>
          </p:cNvSpPr>
          <p:nvPr/>
        </p:nvSpPr>
        <p:spPr bwMode="auto">
          <a:xfrm>
            <a:off x="385763" y="5100637"/>
            <a:ext cx="82137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pPr>
            <a:r>
              <a:rPr lang="en-US" sz="1600" dirty="0">
                <a:solidFill>
                  <a:schemeClr val="hlink"/>
                </a:solidFill>
              </a:rPr>
              <a:t>Multiple releases of Trilinos presents a possible problem with complex applications</a:t>
            </a:r>
          </a:p>
          <a:p>
            <a:pPr marL="342900" indent="-171450">
              <a:spcAft>
                <a:spcPct val="15000"/>
              </a:spcAft>
              <a:buSzPct val="100000"/>
              <a:buFontTx/>
              <a:buChar char="•"/>
            </a:pPr>
            <a:endParaRPr lang="en-US" sz="1600" dirty="0">
              <a:solidFill>
                <a:schemeClr val="accent2"/>
              </a:solidFill>
            </a:endParaRPr>
          </a:p>
          <a:p>
            <a:pPr marL="342900" indent="-171450">
              <a:spcAft>
                <a:spcPct val="15000"/>
              </a:spcAft>
              <a:buSzPct val="100000"/>
            </a:pPr>
            <a:r>
              <a:rPr lang="en-US" sz="1600" dirty="0">
                <a:solidFill>
                  <a:schemeClr val="accent2"/>
                </a:solidFill>
              </a:rPr>
              <a:t>Solution: </a:t>
            </a:r>
          </a:p>
          <a:p>
            <a:pPr marL="342900" indent="-171450">
              <a:spcAft>
                <a:spcPct val="15000"/>
              </a:spcAft>
              <a:buSzPct val="100000"/>
            </a:pPr>
            <a:r>
              <a:rPr lang="en-US" sz="1600" dirty="0">
                <a:solidFill>
                  <a:schemeClr val="accent2"/>
                </a:solidFill>
              </a:rPr>
              <a:t>=&gt; Provide sufficient backward compatibility of Trilinos X through Trilinos SIERRA Y+1</a:t>
            </a:r>
            <a:endParaRPr lang="en-US" sz="1600" dirty="0">
              <a:solidFill>
                <a:schemeClr val="hlink"/>
              </a:solidFill>
            </a:endParaRPr>
          </a:p>
        </p:txBody>
      </p:sp>
      <p:sp>
        <p:nvSpPr>
          <p:cNvPr id="25613" name="Rectangle 37"/>
          <p:cNvSpPr>
            <a:spLocks noChangeArrowheads="1"/>
          </p:cNvSpPr>
          <p:nvPr/>
        </p:nvSpPr>
        <p:spPr bwMode="auto">
          <a:xfrm>
            <a:off x="4918075" y="4025900"/>
            <a:ext cx="114300" cy="30638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5614" name="Rectangle 38"/>
          <p:cNvSpPr>
            <a:spLocks noChangeArrowheads="1"/>
          </p:cNvSpPr>
          <p:nvPr/>
        </p:nvSpPr>
        <p:spPr bwMode="auto">
          <a:xfrm>
            <a:off x="4918075" y="4525962"/>
            <a:ext cx="114300" cy="30638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5615" name="Rectangle 41"/>
          <p:cNvSpPr>
            <a:spLocks noChangeArrowheads="1"/>
          </p:cNvSpPr>
          <p:nvPr/>
        </p:nvSpPr>
        <p:spPr bwMode="auto">
          <a:xfrm>
            <a:off x="5340350" y="1144587"/>
            <a:ext cx="114300" cy="306388"/>
          </a:xfrm>
          <a:prstGeom prst="rect">
            <a:avLst/>
          </a:prstGeom>
          <a:solidFill>
            <a:schemeClr val="bg2">
              <a:lumMod val="85000"/>
            </a:schemeClr>
          </a:solidFill>
          <a:ln w="12700">
            <a:solidFill>
              <a:schemeClr val="tx1"/>
            </a:solidFill>
            <a:miter lim="800000"/>
            <a:headEnd/>
            <a:tailEnd/>
          </a:ln>
        </p:spPr>
        <p:txBody>
          <a:bodyPr wrap="none" anchor="ctr"/>
          <a:lstStyle/>
          <a:p>
            <a:endParaRPr lang="en-US"/>
          </a:p>
        </p:txBody>
      </p:sp>
      <p:sp>
        <p:nvSpPr>
          <p:cNvPr id="25616" name="Rectangle 42"/>
          <p:cNvSpPr>
            <a:spLocks noChangeArrowheads="1"/>
          </p:cNvSpPr>
          <p:nvPr/>
        </p:nvSpPr>
        <p:spPr bwMode="auto">
          <a:xfrm>
            <a:off x="5340350" y="1644650"/>
            <a:ext cx="114300" cy="306387"/>
          </a:xfrm>
          <a:prstGeom prst="rect">
            <a:avLst/>
          </a:prstGeom>
          <a:solidFill>
            <a:schemeClr val="bg2">
              <a:lumMod val="85000"/>
            </a:schemeClr>
          </a:solidFill>
          <a:ln w="12700">
            <a:solidFill>
              <a:schemeClr val="tx1"/>
            </a:solidFill>
            <a:miter lim="800000"/>
            <a:headEnd/>
            <a:tailEnd/>
          </a:ln>
        </p:spPr>
        <p:txBody>
          <a:bodyPr wrap="none" anchor="ctr"/>
          <a:lstStyle/>
          <a:p>
            <a:endParaRPr lang="en-US"/>
          </a:p>
        </p:txBody>
      </p:sp>
      <p:grpSp>
        <p:nvGrpSpPr>
          <p:cNvPr id="25617" name="Group 47"/>
          <p:cNvGrpSpPr>
            <a:grpSpLocks/>
          </p:cNvGrpSpPr>
          <p:nvPr/>
        </p:nvGrpSpPr>
        <p:grpSpPr bwMode="auto">
          <a:xfrm>
            <a:off x="7451725" y="2603500"/>
            <a:ext cx="230188" cy="806450"/>
            <a:chOff x="4767" y="1507"/>
            <a:chExt cx="145" cy="508"/>
          </a:xfrm>
        </p:grpSpPr>
        <p:sp>
          <p:nvSpPr>
            <p:cNvPr id="25624" name="Line 44"/>
            <p:cNvSpPr>
              <a:spLocks noChangeShapeType="1"/>
            </p:cNvSpPr>
            <p:nvPr/>
          </p:nvSpPr>
          <p:spPr bwMode="auto">
            <a:xfrm>
              <a:off x="4840" y="1507"/>
              <a:ext cx="0" cy="5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Rectangle 43"/>
            <p:cNvSpPr>
              <a:spLocks noChangeArrowheads="1"/>
            </p:cNvSpPr>
            <p:nvPr/>
          </p:nvSpPr>
          <p:spPr bwMode="auto">
            <a:xfrm>
              <a:off x="4767" y="1507"/>
              <a:ext cx="145"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cxnSp>
        <p:nvCxnSpPr>
          <p:cNvPr id="25618" name="AutoShape 45"/>
          <p:cNvCxnSpPr>
            <a:cxnSpLocks noChangeShapeType="1"/>
            <a:stCxn id="25615" idx="3"/>
            <a:endCxn id="25625" idx="0"/>
          </p:cNvCxnSpPr>
          <p:nvPr/>
        </p:nvCxnSpPr>
        <p:spPr bwMode="auto">
          <a:xfrm>
            <a:off x="5454650" y="1298575"/>
            <a:ext cx="2112963" cy="1304925"/>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25619" name="AutoShape 46"/>
          <p:cNvCxnSpPr>
            <a:cxnSpLocks noChangeShapeType="1"/>
            <a:stCxn id="25625" idx="2"/>
            <a:endCxn id="25614" idx="3"/>
          </p:cNvCxnSpPr>
          <p:nvPr/>
        </p:nvCxnSpPr>
        <p:spPr bwMode="auto">
          <a:xfrm rot="5400000">
            <a:off x="5664994" y="2777331"/>
            <a:ext cx="1270000" cy="253523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0" name="Rectangle 15"/>
          <p:cNvSpPr>
            <a:spLocks noChangeArrowheads="1"/>
          </p:cNvSpPr>
          <p:nvPr/>
        </p:nvSpPr>
        <p:spPr bwMode="auto">
          <a:xfrm>
            <a:off x="2997200" y="1035050"/>
            <a:ext cx="2457450" cy="1069975"/>
          </a:xfrm>
          <a:prstGeom prst="rect">
            <a:avLst/>
          </a:prstGeom>
          <a:solidFill>
            <a:schemeClr val="bg2">
              <a:lumMod val="85000"/>
            </a:schemeClr>
          </a:solidFill>
          <a:ln w="12700">
            <a:solidFill>
              <a:schemeClr val="tx1"/>
            </a:solidFill>
            <a:miter lim="800000"/>
            <a:headEnd/>
            <a:tailEnd/>
          </a:ln>
        </p:spPr>
        <p:txBody>
          <a:bodyPr anchor="ctr"/>
          <a:lstStyle/>
          <a:p>
            <a:pPr algn="ctr"/>
            <a:r>
              <a:rPr lang="en-US"/>
              <a:t>SIERRA Y+1</a:t>
            </a:r>
          </a:p>
          <a:p>
            <a:pPr algn="ctr"/>
            <a:r>
              <a:rPr lang="en-US"/>
              <a:t>(released against Trilinos SIERRA Y+1)</a:t>
            </a:r>
          </a:p>
        </p:txBody>
      </p:sp>
      <p:sp>
        <p:nvSpPr>
          <p:cNvPr id="25621" name="Rectangle 16"/>
          <p:cNvSpPr>
            <a:spLocks noChangeArrowheads="1"/>
          </p:cNvSpPr>
          <p:nvPr/>
        </p:nvSpPr>
        <p:spPr bwMode="auto">
          <a:xfrm>
            <a:off x="2997200" y="838200"/>
            <a:ext cx="500063" cy="196850"/>
          </a:xfrm>
          <a:prstGeom prst="rect">
            <a:avLst/>
          </a:prstGeom>
          <a:solidFill>
            <a:schemeClr val="bg2">
              <a:lumMod val="85000"/>
            </a:schemeClr>
          </a:solidFill>
          <a:ln w="12700">
            <a:solidFill>
              <a:schemeClr val="tx1"/>
            </a:solidFill>
            <a:miter lim="800000"/>
            <a:headEnd/>
            <a:tailEnd/>
          </a:ln>
        </p:spPr>
        <p:txBody>
          <a:bodyPr wrap="none" anchor="ctr"/>
          <a:lstStyle/>
          <a:p>
            <a:endParaRPr lang="en-US"/>
          </a:p>
        </p:txBody>
      </p:sp>
      <p:sp>
        <p:nvSpPr>
          <p:cNvPr id="25622" name="Rectangle 18"/>
          <p:cNvSpPr>
            <a:spLocks noChangeArrowheads="1"/>
          </p:cNvSpPr>
          <p:nvPr/>
        </p:nvSpPr>
        <p:spPr bwMode="auto">
          <a:xfrm>
            <a:off x="3611563" y="3913187"/>
            <a:ext cx="1422400" cy="1033463"/>
          </a:xfrm>
          <a:prstGeom prst="rect">
            <a:avLst/>
          </a:prstGeom>
          <a:solidFill>
            <a:srgbClr val="F9A3ED"/>
          </a:solidFill>
          <a:ln w="12700">
            <a:solidFill>
              <a:schemeClr val="tx1"/>
            </a:solidFill>
            <a:miter lim="800000"/>
            <a:headEnd/>
            <a:tailEnd/>
          </a:ln>
        </p:spPr>
        <p:txBody>
          <a:bodyPr anchor="ctr"/>
          <a:lstStyle/>
          <a:p>
            <a:pPr algn="ctr"/>
            <a:r>
              <a:rPr lang="en-US"/>
              <a:t>Trilinos</a:t>
            </a:r>
          </a:p>
          <a:p>
            <a:pPr algn="ctr"/>
            <a:r>
              <a:rPr lang="en-US"/>
              <a:t>SIERRA Y+1?</a:t>
            </a:r>
          </a:p>
        </p:txBody>
      </p:sp>
      <p:sp>
        <p:nvSpPr>
          <p:cNvPr id="25623" name="Rectangle 19"/>
          <p:cNvSpPr>
            <a:spLocks noChangeArrowheads="1"/>
          </p:cNvSpPr>
          <p:nvPr/>
        </p:nvSpPr>
        <p:spPr bwMode="auto">
          <a:xfrm>
            <a:off x="3611563" y="3716337"/>
            <a:ext cx="500062" cy="196850"/>
          </a:xfrm>
          <a:prstGeom prst="rect">
            <a:avLst/>
          </a:prstGeom>
          <a:solidFill>
            <a:srgbClr val="F9A3ED"/>
          </a:solidFill>
          <a:ln w="127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60475513"/>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824841"/>
          </a:xfrm>
        </p:spPr>
        <p:txBody>
          <a:bodyPr/>
          <a:lstStyle/>
          <a:p>
            <a:r>
              <a:rPr lang="en-US" sz="2800" dirty="0" smtClean="0"/>
              <a:t>The Cost of Maintaining Backward Compatibility</a:t>
            </a:r>
            <a:endParaRPr lang="en-US" sz="2800" dirty="0"/>
          </a:p>
        </p:txBody>
      </p:sp>
      <p:sp>
        <p:nvSpPr>
          <p:cNvPr id="3" name="Content Placeholder 2"/>
          <p:cNvSpPr>
            <a:spLocks noGrp="1"/>
          </p:cNvSpPr>
          <p:nvPr>
            <p:ph idx="1"/>
          </p:nvPr>
        </p:nvSpPr>
        <p:spPr>
          <a:xfrm>
            <a:off x="111204" y="1230868"/>
            <a:ext cx="8880396" cy="4867999"/>
          </a:xfrm>
        </p:spPr>
        <p:txBody>
          <a:bodyPr/>
          <a:lstStyle/>
          <a:p>
            <a:endParaRPr lang="en-US" sz="2000" dirty="0" smtClean="0"/>
          </a:p>
          <a:p>
            <a:r>
              <a:rPr lang="en-US" sz="2000" dirty="0" smtClean="0"/>
              <a:t>Static interfaces and design degrades as new unanticipated functionality is added</a:t>
            </a:r>
          </a:p>
          <a:p>
            <a:pPr lvl="1"/>
            <a:r>
              <a:rPr lang="en-US" sz="1800" dirty="0" smtClean="0"/>
              <a:t>Leads to messy software that is hard to understand and dangerous to modify</a:t>
            </a:r>
          </a:p>
          <a:p>
            <a:pPr lvl="1"/>
            <a:r>
              <a:rPr lang="en-US" sz="1800" dirty="0" smtClean="0"/>
              <a:t>Hacks to get around design problems make the software more fragile</a:t>
            </a:r>
          </a:p>
          <a:p>
            <a:endParaRPr lang="en-US" sz="2000" dirty="0" smtClean="0"/>
          </a:p>
          <a:p>
            <a:r>
              <a:rPr lang="en-US" sz="2000" dirty="0" smtClean="0"/>
              <a:t>Backward compatibility must be tested</a:t>
            </a:r>
          </a:p>
          <a:p>
            <a:pPr lvl="1"/>
            <a:r>
              <a:rPr lang="en-US" sz="1800" dirty="0" smtClean="0"/>
              <a:t>New tests must be written and maintained by manual labor</a:t>
            </a:r>
          </a:p>
          <a:p>
            <a:pPr lvl="1"/>
            <a:r>
              <a:rPr lang="en-US" sz="1800" dirty="0" smtClean="0"/>
              <a:t>Backward compatibility tests must be built and run</a:t>
            </a:r>
          </a:p>
          <a:p>
            <a:pPr lvl="1"/>
            <a:r>
              <a:rPr lang="en-US" sz="1800" dirty="0" smtClean="0"/>
              <a:t>Example: Change in [TEUCHOS_]TEST_FOR_EXCEPTION(…) macros.</a:t>
            </a:r>
            <a:endParaRPr lang="en-US" sz="1800" dirty="0"/>
          </a:p>
          <a:p>
            <a:endParaRPr lang="en-US" sz="2000" dirty="0"/>
          </a:p>
          <a:p>
            <a:pPr marL="0" indent="0">
              <a:buNone/>
            </a:pPr>
            <a:r>
              <a:rPr lang="en-US" sz="2000" dirty="0" smtClean="0">
                <a:solidFill>
                  <a:srgbClr val="C00000"/>
                </a:solidFill>
              </a:rPr>
              <a:t>Bottom Line =&gt; Maintaining backward compatibility increases “technical debt”</a:t>
            </a:r>
          </a:p>
          <a:p>
            <a:endParaRPr lang="en-US" sz="2000" dirty="0" smtClean="0"/>
          </a:p>
        </p:txBody>
      </p:sp>
    </p:spTree>
    <p:extLst>
      <p:ext uri="{BB962C8B-B14F-4D97-AF65-F5344CB8AC3E}">
        <p14:creationId xmlns:p14="http://schemas.microsoft.com/office/powerpoint/2010/main" val="15643747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827919"/>
          </a:xfrm>
        </p:spPr>
        <p:txBody>
          <a:bodyPr/>
          <a:lstStyle/>
          <a:p>
            <a:r>
              <a:rPr lang="en-US" sz="2800" dirty="0" smtClean="0"/>
              <a:t>The Paradox of Backward Compatibility and Agile Development</a:t>
            </a:r>
            <a:endParaRPr lang="en-US" sz="2800" dirty="0"/>
          </a:p>
        </p:txBody>
      </p:sp>
      <p:sp>
        <p:nvSpPr>
          <p:cNvPr id="3" name="Content Placeholder 2"/>
          <p:cNvSpPr>
            <a:spLocks noGrp="1"/>
          </p:cNvSpPr>
          <p:nvPr>
            <p:ph idx="1"/>
          </p:nvPr>
        </p:nvSpPr>
        <p:spPr>
          <a:xfrm>
            <a:off x="152400" y="1125228"/>
            <a:ext cx="8880396" cy="5199372"/>
          </a:xfrm>
        </p:spPr>
        <p:txBody>
          <a:bodyPr/>
          <a:lstStyle/>
          <a:p>
            <a:r>
              <a:rPr lang="en-US" sz="2000" dirty="0" smtClean="0">
                <a:solidFill>
                  <a:srgbClr val="002060"/>
                </a:solidFill>
              </a:rPr>
              <a:t>Agile software development:</a:t>
            </a:r>
          </a:p>
          <a:p>
            <a:pPr lvl="1"/>
            <a:r>
              <a:rPr lang="en-US" sz="1800" dirty="0" smtClean="0"/>
              <a:t>Design changes as functionality is added and modified over multiple releases</a:t>
            </a:r>
          </a:p>
          <a:p>
            <a:pPr lvl="2"/>
            <a:r>
              <a:rPr lang="en-US" sz="1800" dirty="0" smtClean="0"/>
              <a:t>Emergent Design: Design changes as the  domain is better understood and functionality is added.</a:t>
            </a:r>
          </a:p>
          <a:p>
            <a:pPr lvl="2"/>
            <a:r>
              <a:rPr lang="en-US" sz="1800" dirty="0" smtClean="0"/>
              <a:t>Continuous Refactoring: Keep “conceptual integrity” with clean design and clean code.</a:t>
            </a:r>
          </a:p>
          <a:p>
            <a:pPr lvl="1"/>
            <a:r>
              <a:rPr lang="en-US" sz="1800" dirty="0" smtClean="0"/>
              <a:t>Requires close customer interaction and feedback to help drive software development</a:t>
            </a:r>
          </a:p>
          <a:p>
            <a:r>
              <a:rPr lang="en-US" sz="2000" dirty="0" smtClean="0">
                <a:solidFill>
                  <a:srgbClr val="002060"/>
                </a:solidFill>
              </a:rPr>
              <a:t>However:</a:t>
            </a:r>
          </a:p>
          <a:p>
            <a:pPr lvl="1"/>
            <a:r>
              <a:rPr lang="en-US" sz="1800" dirty="0" smtClean="0"/>
              <a:t>Many customers don’t want to use software while it is constantly changing</a:t>
            </a:r>
          </a:p>
          <a:p>
            <a:r>
              <a:rPr lang="en-US" sz="2000" dirty="0" smtClean="0">
                <a:solidFill>
                  <a:srgbClr val="C00000"/>
                </a:solidFill>
              </a:rPr>
              <a:t>The paradox:</a:t>
            </a:r>
          </a:p>
          <a:p>
            <a:pPr lvl="1"/>
            <a:r>
              <a:rPr lang="en-US" sz="1800" dirty="0" smtClean="0"/>
              <a:t>Agile developed software must change as it is developed and must have real feedback from customer use</a:t>
            </a:r>
          </a:p>
          <a:p>
            <a:pPr lvl="1"/>
            <a:r>
              <a:rPr lang="en-US" sz="1800" dirty="0" smtClean="0"/>
              <a:t>Customers driving Agile developed software don’t want to be constantly chasing changes.</a:t>
            </a:r>
          </a:p>
          <a:p>
            <a:pPr marL="0" indent="0">
              <a:buNone/>
            </a:pPr>
            <a:r>
              <a:rPr lang="en-US" sz="2000" dirty="0" smtClean="0">
                <a:solidFill>
                  <a:srgbClr val="002060"/>
                </a:solidFill>
              </a:rPr>
              <a:t>The solution =&gt; Regulated Backward Compatibility! </a:t>
            </a:r>
          </a:p>
        </p:txBody>
      </p:sp>
    </p:spTree>
    <p:extLst>
      <p:ext uri="{BB962C8B-B14F-4D97-AF65-F5344CB8AC3E}">
        <p14:creationId xmlns:p14="http://schemas.microsoft.com/office/powerpoint/2010/main" val="27122126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7"/>
          <p:cNvSpPr txBox="1">
            <a:spLocks noChangeArrowheads="1"/>
          </p:cNvSpPr>
          <p:nvPr/>
        </p:nvSpPr>
        <p:spPr bwMode="auto">
          <a:xfrm>
            <a:off x="6529388" y="5346700"/>
            <a:ext cx="1296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dirty="0" smtClean="0">
                <a:solidFill>
                  <a:srgbClr val="0070C0"/>
                </a:solidFill>
              </a:rPr>
              <a:t>12.5</a:t>
            </a:r>
          </a:p>
          <a:p>
            <a:pPr algn="ctr"/>
            <a:r>
              <a:rPr lang="en-US" sz="1600" dirty="0" smtClean="0">
                <a:solidFill>
                  <a:srgbClr val="0070C0"/>
                </a:solidFill>
              </a:rPr>
              <a:t>(</a:t>
            </a:r>
            <a:r>
              <a:rPr lang="en-US" sz="1600" dirty="0" err="1" smtClean="0">
                <a:solidFill>
                  <a:srgbClr val="0070C0"/>
                </a:solidFill>
              </a:rPr>
              <a:t>Dev</a:t>
            </a:r>
            <a:r>
              <a:rPr lang="en-US" sz="1600" dirty="0">
                <a:solidFill>
                  <a:srgbClr val="0070C0"/>
                </a:solidFill>
              </a:rPr>
              <a:t>)</a:t>
            </a:r>
          </a:p>
        </p:txBody>
      </p:sp>
      <p:sp>
        <p:nvSpPr>
          <p:cNvPr id="5124" name="Rectangle 9"/>
          <p:cNvSpPr>
            <a:spLocks noGrp="1" noChangeArrowheads="1"/>
          </p:cNvSpPr>
          <p:nvPr>
            <p:ph type="title"/>
          </p:nvPr>
        </p:nvSpPr>
        <p:spPr>
          <a:xfrm>
            <a:off x="111204" y="177114"/>
            <a:ext cx="8229600" cy="458587"/>
          </a:xfrm>
        </p:spPr>
        <p:txBody>
          <a:bodyPr/>
          <a:lstStyle/>
          <a:p>
            <a:r>
              <a:rPr lang="en-US" sz="2800" dirty="0" smtClean="0"/>
              <a:t>Regulated Backward Compatibility</a:t>
            </a:r>
            <a:endParaRPr lang="en-US" sz="2800" dirty="0" smtClean="0">
              <a:solidFill>
                <a:srgbClr val="FF0000"/>
              </a:solidFill>
            </a:endParaRPr>
          </a:p>
        </p:txBody>
      </p:sp>
      <p:cxnSp>
        <p:nvCxnSpPr>
          <p:cNvPr id="5125" name="Straight Connector 26"/>
          <p:cNvCxnSpPr>
            <a:cxnSpLocks noChangeShapeType="1"/>
          </p:cNvCxnSpPr>
          <p:nvPr/>
        </p:nvCxnSpPr>
        <p:spPr bwMode="auto">
          <a:xfrm>
            <a:off x="796925" y="5124450"/>
            <a:ext cx="645795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26" name="Straight Connector 28"/>
          <p:cNvCxnSpPr>
            <a:cxnSpLocks noChangeShapeType="1"/>
          </p:cNvCxnSpPr>
          <p:nvPr/>
        </p:nvCxnSpPr>
        <p:spPr bwMode="auto">
          <a:xfrm rot="5400000">
            <a:off x="225425" y="5124450"/>
            <a:ext cx="1143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27" name="Straight Connector 31"/>
          <p:cNvCxnSpPr>
            <a:cxnSpLocks noChangeShapeType="1"/>
          </p:cNvCxnSpPr>
          <p:nvPr/>
        </p:nvCxnSpPr>
        <p:spPr bwMode="auto">
          <a:xfrm rot="5400000">
            <a:off x="4168775" y="5124450"/>
            <a:ext cx="1143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28" name="TextBox 32"/>
          <p:cNvSpPr txBox="1">
            <a:spLocks noChangeArrowheads="1"/>
          </p:cNvSpPr>
          <p:nvPr/>
        </p:nvSpPr>
        <p:spPr bwMode="auto">
          <a:xfrm>
            <a:off x="479425" y="5810250"/>
            <a:ext cx="617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11.0</a:t>
            </a:r>
          </a:p>
        </p:txBody>
      </p:sp>
      <p:sp>
        <p:nvSpPr>
          <p:cNvPr id="5129" name="TextBox 33"/>
          <p:cNvSpPr txBox="1">
            <a:spLocks noChangeArrowheads="1"/>
          </p:cNvSpPr>
          <p:nvPr/>
        </p:nvSpPr>
        <p:spPr bwMode="auto">
          <a:xfrm>
            <a:off x="4435475" y="5938838"/>
            <a:ext cx="63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t>12.0</a:t>
            </a:r>
          </a:p>
        </p:txBody>
      </p:sp>
      <p:sp>
        <p:nvSpPr>
          <p:cNvPr id="5130" name="TextBox 45"/>
          <p:cNvSpPr txBox="1">
            <a:spLocks noChangeArrowheads="1"/>
          </p:cNvSpPr>
          <p:nvPr/>
        </p:nvSpPr>
        <p:spPr bwMode="auto">
          <a:xfrm>
            <a:off x="1489075" y="5408613"/>
            <a:ext cx="58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11.2</a:t>
            </a:r>
          </a:p>
        </p:txBody>
      </p:sp>
      <p:sp>
        <p:nvSpPr>
          <p:cNvPr id="5131" name="TextBox 46"/>
          <p:cNvSpPr txBox="1">
            <a:spLocks noChangeArrowheads="1"/>
          </p:cNvSpPr>
          <p:nvPr/>
        </p:nvSpPr>
        <p:spPr bwMode="auto">
          <a:xfrm>
            <a:off x="2479675" y="5408613"/>
            <a:ext cx="58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11.4</a:t>
            </a:r>
          </a:p>
        </p:txBody>
      </p:sp>
      <p:sp>
        <p:nvSpPr>
          <p:cNvPr id="5132" name="TextBox 48"/>
          <p:cNvSpPr txBox="1">
            <a:spLocks noChangeArrowheads="1"/>
          </p:cNvSpPr>
          <p:nvPr/>
        </p:nvSpPr>
        <p:spPr bwMode="auto">
          <a:xfrm>
            <a:off x="3470275" y="5408613"/>
            <a:ext cx="58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11.6</a:t>
            </a:r>
          </a:p>
        </p:txBody>
      </p:sp>
      <p:cxnSp>
        <p:nvCxnSpPr>
          <p:cNvPr id="5133" name="Straight Connector 35"/>
          <p:cNvCxnSpPr>
            <a:cxnSpLocks noChangeShapeType="1"/>
          </p:cNvCxnSpPr>
          <p:nvPr/>
        </p:nvCxnSpPr>
        <p:spPr bwMode="auto">
          <a:xfrm rot="16200000" flipV="1">
            <a:off x="1578768" y="5123657"/>
            <a:ext cx="4111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34" name="Straight Connector 37"/>
          <p:cNvCxnSpPr>
            <a:cxnSpLocks noChangeShapeType="1"/>
          </p:cNvCxnSpPr>
          <p:nvPr/>
        </p:nvCxnSpPr>
        <p:spPr bwMode="auto">
          <a:xfrm rot="16200000" flipV="1">
            <a:off x="2566193" y="5123657"/>
            <a:ext cx="4111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35" name="Straight Connector 39"/>
          <p:cNvCxnSpPr>
            <a:cxnSpLocks noChangeShapeType="1"/>
          </p:cNvCxnSpPr>
          <p:nvPr/>
        </p:nvCxnSpPr>
        <p:spPr bwMode="auto">
          <a:xfrm rot="16200000" flipV="1">
            <a:off x="3553618" y="5123657"/>
            <a:ext cx="4111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36" name="Rectangle 3"/>
          <p:cNvSpPr>
            <a:spLocks noChangeArrowheads="1"/>
          </p:cNvSpPr>
          <p:nvPr/>
        </p:nvSpPr>
        <p:spPr bwMode="auto">
          <a:xfrm>
            <a:off x="228600" y="685800"/>
            <a:ext cx="88011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buFontTx/>
              <a:buChar char="•"/>
            </a:pPr>
            <a:r>
              <a:rPr lang="en-US" dirty="0" err="1" smtClean="0">
                <a:solidFill>
                  <a:srgbClr val="00B050"/>
                </a:solidFill>
              </a:rPr>
              <a:t>TriBITSVersion</a:t>
            </a:r>
            <a:r>
              <a:rPr lang="en-US" dirty="0" smtClean="0">
                <a:solidFill>
                  <a:srgbClr val="00B050"/>
                </a:solidFill>
              </a:rPr>
              <a:t> </a:t>
            </a:r>
            <a:r>
              <a:rPr lang="en-US" dirty="0">
                <a:solidFill>
                  <a:srgbClr val="00B050"/>
                </a:solidFill>
              </a:rPr>
              <a:t>Numbering X.Y.Z:</a:t>
            </a:r>
          </a:p>
          <a:p>
            <a:pPr marL="800100" lvl="1" indent="-171450">
              <a:spcAft>
                <a:spcPct val="15000"/>
              </a:spcAft>
              <a:buSzPct val="100000"/>
              <a:buFontTx/>
              <a:buChar char="•"/>
            </a:pPr>
            <a:r>
              <a:rPr lang="en-US" sz="1600" dirty="0"/>
              <a:t>X: Defines backward compatibility set of releases</a:t>
            </a:r>
          </a:p>
          <a:p>
            <a:pPr marL="800100" lvl="1" indent="-171450">
              <a:spcAft>
                <a:spcPct val="15000"/>
              </a:spcAft>
              <a:buSzPct val="100000"/>
              <a:buFontTx/>
              <a:buChar char="•"/>
            </a:pPr>
            <a:r>
              <a:rPr lang="en-US" sz="1600" dirty="0"/>
              <a:t>Y: Major release (off the master branch) number in backward compatible set</a:t>
            </a:r>
          </a:p>
          <a:p>
            <a:pPr marL="800100" lvl="1" indent="-171450">
              <a:spcAft>
                <a:spcPct val="15000"/>
              </a:spcAft>
              <a:buSzPct val="100000"/>
              <a:buFontTx/>
              <a:buChar char="•"/>
            </a:pPr>
            <a:r>
              <a:rPr lang="en-US" sz="1600" dirty="0"/>
              <a:t>Z: Minor releases off the release branch X.Y</a:t>
            </a:r>
          </a:p>
          <a:p>
            <a:pPr marL="800100" lvl="1" indent="-171450">
              <a:spcAft>
                <a:spcPct val="15000"/>
              </a:spcAft>
              <a:buSzPct val="100000"/>
              <a:buFontTx/>
              <a:buChar char="•"/>
            </a:pPr>
            <a:r>
              <a:rPr lang="en-US" sz="1600" dirty="0"/>
              <a:t>Y and Z: Even numbers = release, odd numbers = </a:t>
            </a:r>
            <a:r>
              <a:rPr lang="en-US" sz="1600" dirty="0" err="1"/>
              <a:t>dev</a:t>
            </a:r>
            <a:endParaRPr lang="en-US" sz="1600" dirty="0"/>
          </a:p>
          <a:p>
            <a:pPr marL="1257300" lvl="2" indent="-171450">
              <a:spcAft>
                <a:spcPct val="15000"/>
              </a:spcAft>
              <a:buSzPct val="100000"/>
              <a:buFontTx/>
              <a:buChar char="•"/>
            </a:pPr>
            <a:r>
              <a:rPr lang="en-US" sz="1600" dirty="0"/>
              <a:t>Makes logic with </a:t>
            </a:r>
            <a:r>
              <a:rPr lang="en-US" sz="1600" dirty="0" err="1" smtClean="0"/>
              <a:t>PROJECT_version.h</a:t>
            </a:r>
            <a:r>
              <a:rPr lang="en-US" sz="1600" dirty="0" smtClean="0"/>
              <a:t> </a:t>
            </a:r>
            <a:r>
              <a:rPr lang="en-US" sz="1600" dirty="0"/>
              <a:t>easier</a:t>
            </a:r>
          </a:p>
          <a:p>
            <a:pPr marL="800100" lvl="1" indent="-171450">
              <a:spcAft>
                <a:spcPct val="15000"/>
              </a:spcAft>
              <a:buSzPct val="100000"/>
              <a:buFontTx/>
              <a:buChar char="•"/>
            </a:pPr>
            <a:r>
              <a:rPr lang="en-US" sz="1600" dirty="0"/>
              <a:t>Special Exception: Let X+1.0 be the development version leading to X+1.0 release</a:t>
            </a:r>
          </a:p>
          <a:p>
            <a:pPr marL="1257300" lvl="2" indent="-171450">
              <a:spcAft>
                <a:spcPct val="15000"/>
              </a:spcAft>
              <a:buSzPct val="100000"/>
              <a:buFontTx/>
              <a:buChar char="•"/>
            </a:pPr>
            <a:r>
              <a:rPr lang="en-US" sz="1600" dirty="0"/>
              <a:t>Allows X+1.0 to be the first major release as clear message to users</a:t>
            </a:r>
          </a:p>
          <a:p>
            <a:pPr marL="342900" indent="-171450">
              <a:spcAft>
                <a:spcPct val="15000"/>
              </a:spcAft>
              <a:buSzPct val="100000"/>
              <a:buFontTx/>
              <a:buChar char="•"/>
            </a:pPr>
            <a:r>
              <a:rPr lang="en-US" dirty="0">
                <a:solidFill>
                  <a:srgbClr val="00B050"/>
                </a:solidFill>
              </a:rPr>
              <a:t>Backward comparability between releases</a:t>
            </a:r>
          </a:p>
          <a:p>
            <a:pPr marL="800100" lvl="1" indent="-171450">
              <a:spcAft>
                <a:spcPct val="15000"/>
              </a:spcAft>
              <a:buSzPct val="100000"/>
              <a:buFontTx/>
              <a:buChar char="•"/>
            </a:pPr>
            <a:r>
              <a:rPr lang="en-US" sz="1600" dirty="0"/>
              <a:t>Example: Trilinos11.6 is backward compatible with 11.0 through 11.4</a:t>
            </a:r>
          </a:p>
          <a:p>
            <a:pPr marL="800100" lvl="1" indent="-171450">
              <a:spcAft>
                <a:spcPct val="15000"/>
              </a:spcAft>
              <a:buSzPct val="100000"/>
              <a:buFontTx/>
              <a:buChar char="•"/>
            </a:pPr>
            <a:r>
              <a:rPr lang="en-US" sz="1600" dirty="0"/>
              <a:t>Example: Trilinos 12.X is </a:t>
            </a:r>
            <a:r>
              <a:rPr lang="en-US" sz="1600" u="sng" dirty="0"/>
              <a:t>not</a:t>
            </a:r>
            <a:r>
              <a:rPr lang="en-US" sz="1600" dirty="0"/>
              <a:t> compatible with Trilinos 11.Y</a:t>
            </a:r>
          </a:p>
        </p:txBody>
      </p:sp>
      <p:sp>
        <p:nvSpPr>
          <p:cNvPr id="5137" name="Freeform 86"/>
          <p:cNvSpPr>
            <a:spLocks/>
          </p:cNvSpPr>
          <p:nvPr/>
        </p:nvSpPr>
        <p:spPr bwMode="auto">
          <a:xfrm>
            <a:off x="800100" y="4908550"/>
            <a:ext cx="892175" cy="180975"/>
          </a:xfrm>
          <a:custGeom>
            <a:avLst/>
            <a:gdLst>
              <a:gd name="T0" fmla="*/ 2147483647 w 485029"/>
              <a:gd name="T1" fmla="*/ 2556 h 219987"/>
              <a:gd name="T2" fmla="*/ 2147483647 w 485029"/>
              <a:gd name="T3" fmla="*/ 72 h 219987"/>
              <a:gd name="T4" fmla="*/ 0 w 485029"/>
              <a:gd name="T5" fmla="*/ 2988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8" name="Freeform 102"/>
          <p:cNvSpPr>
            <a:spLocks/>
          </p:cNvSpPr>
          <p:nvPr/>
        </p:nvSpPr>
        <p:spPr bwMode="auto">
          <a:xfrm>
            <a:off x="815975" y="4498975"/>
            <a:ext cx="1943100" cy="381000"/>
          </a:xfrm>
          <a:custGeom>
            <a:avLst/>
            <a:gdLst>
              <a:gd name="T0" fmla="*/ 2147483647 w 485029"/>
              <a:gd name="T1" fmla="*/ 2147483647 h 219987"/>
              <a:gd name="T2" fmla="*/ 2147483647 w 485029"/>
              <a:gd name="T3" fmla="*/ 937513576 h 219987"/>
              <a:gd name="T4" fmla="*/ 0 w 485029"/>
              <a:gd name="T5" fmla="*/ 2147483647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9" name="Freeform 104"/>
          <p:cNvSpPr>
            <a:spLocks/>
          </p:cNvSpPr>
          <p:nvPr/>
        </p:nvSpPr>
        <p:spPr bwMode="auto">
          <a:xfrm>
            <a:off x="800100" y="4184650"/>
            <a:ext cx="2949575" cy="457200"/>
          </a:xfrm>
          <a:custGeom>
            <a:avLst/>
            <a:gdLst>
              <a:gd name="T0" fmla="*/ 2147483647 w 485029"/>
              <a:gd name="T1" fmla="*/ 2147483647 h 219987"/>
              <a:gd name="T2" fmla="*/ 2147483647 w 485029"/>
              <a:gd name="T3" fmla="*/ 2147483647 h 219987"/>
              <a:gd name="T4" fmla="*/ 0 w 485029"/>
              <a:gd name="T5" fmla="*/ 2147483647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40" name="Freeform 106"/>
          <p:cNvSpPr>
            <a:spLocks/>
          </p:cNvSpPr>
          <p:nvPr/>
        </p:nvSpPr>
        <p:spPr bwMode="auto">
          <a:xfrm>
            <a:off x="1828800" y="4870450"/>
            <a:ext cx="892175" cy="228600"/>
          </a:xfrm>
          <a:custGeom>
            <a:avLst/>
            <a:gdLst>
              <a:gd name="T0" fmla="*/ 2147483647 w 485029"/>
              <a:gd name="T1" fmla="*/ 438043 h 219987"/>
              <a:gd name="T2" fmla="*/ 2147483647 w 485029"/>
              <a:gd name="T3" fmla="*/ 12341 h 219987"/>
              <a:gd name="T4" fmla="*/ 0 w 485029"/>
              <a:gd name="T5" fmla="*/ 512082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41" name="Freeform 111"/>
          <p:cNvSpPr>
            <a:spLocks/>
          </p:cNvSpPr>
          <p:nvPr/>
        </p:nvSpPr>
        <p:spPr bwMode="auto">
          <a:xfrm>
            <a:off x="2797175" y="4870450"/>
            <a:ext cx="914400" cy="190500"/>
          </a:xfrm>
          <a:custGeom>
            <a:avLst/>
            <a:gdLst>
              <a:gd name="T0" fmla="*/ 2147483647 w 485029"/>
              <a:gd name="T1" fmla="*/ 7936 h 219987"/>
              <a:gd name="T2" fmla="*/ 2147483647 w 485029"/>
              <a:gd name="T3" fmla="*/ 223 h 219987"/>
              <a:gd name="T4" fmla="*/ 0 w 485029"/>
              <a:gd name="T5" fmla="*/ 9276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42" name="Freeform 112"/>
          <p:cNvSpPr>
            <a:spLocks/>
          </p:cNvSpPr>
          <p:nvPr/>
        </p:nvSpPr>
        <p:spPr bwMode="auto">
          <a:xfrm>
            <a:off x="1768475" y="4489450"/>
            <a:ext cx="2019300" cy="342900"/>
          </a:xfrm>
          <a:custGeom>
            <a:avLst/>
            <a:gdLst>
              <a:gd name="T0" fmla="*/ 2147483647 w 485029"/>
              <a:gd name="T1" fmla="*/ 2147483647 h 214686"/>
              <a:gd name="T2" fmla="*/ 2147483647 w 485029"/>
              <a:gd name="T3" fmla="*/ 0 h 214686"/>
              <a:gd name="T4" fmla="*/ 0 w 485029"/>
              <a:gd name="T5" fmla="*/ 2147483647 h 214686"/>
              <a:gd name="T6" fmla="*/ 0 60000 65536"/>
              <a:gd name="T7" fmla="*/ 0 60000 65536"/>
              <a:gd name="T8" fmla="*/ 0 60000 65536"/>
              <a:gd name="T9" fmla="*/ 0 w 485029"/>
              <a:gd name="T10" fmla="*/ 0 h 214686"/>
              <a:gd name="T11" fmla="*/ 485029 w 485029"/>
              <a:gd name="T12" fmla="*/ 214686 h 214686"/>
            </a:gdLst>
            <a:ahLst/>
            <a:cxnLst>
              <a:cxn ang="T6">
                <a:pos x="T0" y="T1"/>
              </a:cxn>
              <a:cxn ang="T7">
                <a:pos x="T2" y="T3"/>
              </a:cxn>
              <a:cxn ang="T8">
                <a:pos x="T4" y="T5"/>
              </a:cxn>
            </a:cxnLst>
            <a:rect l="T9" t="T10" r="T11" b="T12"/>
            <a:pathLst>
              <a:path w="485029" h="214686">
                <a:moveTo>
                  <a:pt x="485029" y="214686"/>
                </a:moveTo>
                <a:cubicBezTo>
                  <a:pt x="436937" y="169960"/>
                  <a:pt x="326045" y="0"/>
                  <a:pt x="246490" y="0"/>
                </a:cubicBezTo>
                <a:cubicBezTo>
                  <a:pt x="164369" y="6875"/>
                  <a:pt x="82826" y="109993"/>
                  <a:pt x="0" y="214686"/>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43" name="Freeform 114"/>
          <p:cNvSpPr>
            <a:spLocks/>
          </p:cNvSpPr>
          <p:nvPr/>
        </p:nvSpPr>
        <p:spPr bwMode="auto">
          <a:xfrm>
            <a:off x="3787775" y="4870450"/>
            <a:ext cx="838200" cy="190500"/>
          </a:xfrm>
          <a:custGeom>
            <a:avLst/>
            <a:gdLst>
              <a:gd name="T0" fmla="*/ 2147483647 w 485029"/>
              <a:gd name="T1" fmla="*/ 7936 h 219987"/>
              <a:gd name="T2" fmla="*/ 2147483647 w 485029"/>
              <a:gd name="T3" fmla="*/ 223 h 219987"/>
              <a:gd name="T4" fmla="*/ 0 w 485029"/>
              <a:gd name="T5" fmla="*/ 9276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FF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5144" name="Straight Connector 116"/>
          <p:cNvCxnSpPr>
            <a:cxnSpLocks noChangeShapeType="1"/>
          </p:cNvCxnSpPr>
          <p:nvPr/>
        </p:nvCxnSpPr>
        <p:spPr bwMode="auto">
          <a:xfrm rot="5400000">
            <a:off x="4175125" y="5124450"/>
            <a:ext cx="1143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45" name="TextBox 117"/>
          <p:cNvSpPr txBox="1">
            <a:spLocks noChangeArrowheads="1"/>
          </p:cNvSpPr>
          <p:nvPr/>
        </p:nvSpPr>
        <p:spPr bwMode="auto">
          <a:xfrm>
            <a:off x="5222875" y="5346700"/>
            <a:ext cx="58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12.2</a:t>
            </a:r>
          </a:p>
        </p:txBody>
      </p:sp>
      <p:sp>
        <p:nvSpPr>
          <p:cNvPr id="5146" name="TextBox 118"/>
          <p:cNvSpPr txBox="1">
            <a:spLocks noChangeArrowheads="1"/>
          </p:cNvSpPr>
          <p:nvPr/>
        </p:nvSpPr>
        <p:spPr bwMode="auto">
          <a:xfrm>
            <a:off x="5692775" y="5346700"/>
            <a:ext cx="129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solidFill>
                  <a:srgbClr val="0070C0"/>
                </a:solidFill>
              </a:rPr>
              <a:t>12.4</a:t>
            </a:r>
          </a:p>
        </p:txBody>
      </p:sp>
      <p:cxnSp>
        <p:nvCxnSpPr>
          <p:cNvPr id="5147" name="Straight Connector 120"/>
          <p:cNvCxnSpPr>
            <a:cxnSpLocks noChangeShapeType="1"/>
          </p:cNvCxnSpPr>
          <p:nvPr/>
        </p:nvCxnSpPr>
        <p:spPr bwMode="auto">
          <a:xfrm rot="16200000" flipV="1">
            <a:off x="5330031" y="5123657"/>
            <a:ext cx="4111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48" name="Straight Connector 121"/>
          <p:cNvCxnSpPr>
            <a:cxnSpLocks noChangeShapeType="1"/>
          </p:cNvCxnSpPr>
          <p:nvPr/>
        </p:nvCxnSpPr>
        <p:spPr bwMode="auto">
          <a:xfrm rot="16200000" flipV="1">
            <a:off x="6119018" y="5123657"/>
            <a:ext cx="41116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49" name="Freeform 123"/>
          <p:cNvSpPr>
            <a:spLocks/>
          </p:cNvSpPr>
          <p:nvPr/>
        </p:nvSpPr>
        <p:spPr bwMode="auto">
          <a:xfrm>
            <a:off x="4751388" y="4803775"/>
            <a:ext cx="738187" cy="190500"/>
          </a:xfrm>
          <a:custGeom>
            <a:avLst/>
            <a:gdLst>
              <a:gd name="T0" fmla="*/ 2147483647 w 485029"/>
              <a:gd name="T1" fmla="*/ 7936 h 219987"/>
              <a:gd name="T2" fmla="*/ 2147483647 w 485029"/>
              <a:gd name="T3" fmla="*/ 223 h 219987"/>
              <a:gd name="T4" fmla="*/ 0 w 485029"/>
              <a:gd name="T5" fmla="*/ 9276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0" name="Freeform 124"/>
          <p:cNvSpPr>
            <a:spLocks/>
          </p:cNvSpPr>
          <p:nvPr/>
        </p:nvSpPr>
        <p:spPr bwMode="auto">
          <a:xfrm>
            <a:off x="4765675" y="4498975"/>
            <a:ext cx="1541463" cy="381000"/>
          </a:xfrm>
          <a:custGeom>
            <a:avLst/>
            <a:gdLst>
              <a:gd name="T0" fmla="*/ 2147483647 w 485029"/>
              <a:gd name="T1" fmla="*/ 2147483647 h 219987"/>
              <a:gd name="T2" fmla="*/ 2147483647 w 485029"/>
              <a:gd name="T3" fmla="*/ 937513576 h 219987"/>
              <a:gd name="T4" fmla="*/ 0 w 485029"/>
              <a:gd name="T5" fmla="*/ 2147483647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0070C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1" name="Freeform 126"/>
          <p:cNvSpPr>
            <a:spLocks/>
          </p:cNvSpPr>
          <p:nvPr/>
        </p:nvSpPr>
        <p:spPr bwMode="auto">
          <a:xfrm>
            <a:off x="5527675" y="4765675"/>
            <a:ext cx="739775" cy="190500"/>
          </a:xfrm>
          <a:custGeom>
            <a:avLst/>
            <a:gdLst>
              <a:gd name="T0" fmla="*/ 2147483647 w 485029"/>
              <a:gd name="T1" fmla="*/ 7936 h 219987"/>
              <a:gd name="T2" fmla="*/ 2147483647 w 485029"/>
              <a:gd name="T3" fmla="*/ 223 h 219987"/>
              <a:gd name="T4" fmla="*/ 0 w 485029"/>
              <a:gd name="T5" fmla="*/ 9276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0070C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5152" name="Straight Arrow Connector 132"/>
          <p:cNvCxnSpPr>
            <a:cxnSpLocks noChangeShapeType="1"/>
          </p:cNvCxnSpPr>
          <p:nvPr/>
        </p:nvCxnSpPr>
        <p:spPr bwMode="auto">
          <a:xfrm rot="5400000">
            <a:off x="4130675" y="4375150"/>
            <a:ext cx="495300" cy="3429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7" name="TextBox 136"/>
          <p:cNvSpPr txBox="1"/>
          <p:nvPr/>
        </p:nvSpPr>
        <p:spPr>
          <a:xfrm>
            <a:off x="5426075" y="6029325"/>
            <a:ext cx="3352800" cy="523875"/>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sz="1400" dirty="0">
                <a:solidFill>
                  <a:srgbClr val="D30AA5"/>
                </a:solidFill>
              </a:rPr>
              <a:t>[Future] </a:t>
            </a:r>
            <a:r>
              <a:rPr lang="en-US" sz="1400" dirty="0">
                <a:solidFill>
                  <a:srgbClr val="0070C0"/>
                </a:solidFill>
              </a:rPr>
              <a:t>Test backward compatibility of Dev with current release every night!</a:t>
            </a:r>
          </a:p>
        </p:txBody>
      </p:sp>
      <p:cxnSp>
        <p:nvCxnSpPr>
          <p:cNvPr id="5154" name="Straight Connector 138"/>
          <p:cNvCxnSpPr>
            <a:cxnSpLocks noChangeShapeType="1"/>
          </p:cNvCxnSpPr>
          <p:nvPr/>
        </p:nvCxnSpPr>
        <p:spPr bwMode="auto">
          <a:xfrm rot="16200000" flipV="1">
            <a:off x="6956425" y="5113338"/>
            <a:ext cx="40957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155" name="Freeform 139"/>
          <p:cNvSpPr>
            <a:spLocks/>
          </p:cNvSpPr>
          <p:nvPr/>
        </p:nvSpPr>
        <p:spPr bwMode="auto">
          <a:xfrm>
            <a:off x="4778375" y="4337050"/>
            <a:ext cx="2362200" cy="381000"/>
          </a:xfrm>
          <a:custGeom>
            <a:avLst/>
            <a:gdLst>
              <a:gd name="T0" fmla="*/ 2147483647 w 485029"/>
              <a:gd name="T1" fmla="*/ 2147483647 h 219987"/>
              <a:gd name="T2" fmla="*/ 2147483647 w 485029"/>
              <a:gd name="T3" fmla="*/ 937513576 h 219987"/>
              <a:gd name="T4" fmla="*/ 0 w 485029"/>
              <a:gd name="T5" fmla="*/ 2147483647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0070C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6" name="Freeform 140"/>
          <p:cNvSpPr>
            <a:spLocks/>
          </p:cNvSpPr>
          <p:nvPr/>
        </p:nvSpPr>
        <p:spPr bwMode="auto">
          <a:xfrm>
            <a:off x="6378575" y="4756150"/>
            <a:ext cx="739775" cy="190500"/>
          </a:xfrm>
          <a:custGeom>
            <a:avLst/>
            <a:gdLst>
              <a:gd name="T0" fmla="*/ 2147483647 w 485029"/>
              <a:gd name="T1" fmla="*/ 7936 h 219987"/>
              <a:gd name="T2" fmla="*/ 2147483647 w 485029"/>
              <a:gd name="T3" fmla="*/ 223 h 219987"/>
              <a:gd name="T4" fmla="*/ 0 w 485029"/>
              <a:gd name="T5" fmla="*/ 9276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0070C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7" name="Freeform 141"/>
          <p:cNvSpPr>
            <a:spLocks/>
          </p:cNvSpPr>
          <p:nvPr/>
        </p:nvSpPr>
        <p:spPr bwMode="auto">
          <a:xfrm>
            <a:off x="5524500" y="4451350"/>
            <a:ext cx="1654175" cy="381000"/>
          </a:xfrm>
          <a:custGeom>
            <a:avLst/>
            <a:gdLst>
              <a:gd name="T0" fmla="*/ 2147483647 w 485029"/>
              <a:gd name="T1" fmla="*/ 2147483647 h 219987"/>
              <a:gd name="T2" fmla="*/ 2147483647 w 485029"/>
              <a:gd name="T3" fmla="*/ 937513576 h 219987"/>
              <a:gd name="T4" fmla="*/ 0 w 485029"/>
              <a:gd name="T5" fmla="*/ 2147483647 h 219987"/>
              <a:gd name="T6" fmla="*/ 0 60000 65536"/>
              <a:gd name="T7" fmla="*/ 0 60000 65536"/>
              <a:gd name="T8" fmla="*/ 0 60000 65536"/>
              <a:gd name="T9" fmla="*/ 0 w 485029"/>
              <a:gd name="T10" fmla="*/ 0 h 219987"/>
              <a:gd name="T11" fmla="*/ 485029 w 485029"/>
              <a:gd name="T12" fmla="*/ 219987 h 219987"/>
            </a:gdLst>
            <a:ahLst/>
            <a:cxnLst>
              <a:cxn ang="T6">
                <a:pos x="T0" y="T1"/>
              </a:cxn>
              <a:cxn ang="T7">
                <a:pos x="T2" y="T3"/>
              </a:cxn>
              <a:cxn ang="T8">
                <a:pos x="T4" y="T5"/>
              </a:cxn>
            </a:cxnLst>
            <a:rect l="T9" t="T10" r="T11" b="T12"/>
            <a:pathLst>
              <a:path w="485029" h="219987">
                <a:moveTo>
                  <a:pt x="485029" y="188181"/>
                </a:moveTo>
                <a:cubicBezTo>
                  <a:pt x="406178" y="94090"/>
                  <a:pt x="327328" y="0"/>
                  <a:pt x="246490" y="5301"/>
                </a:cubicBezTo>
                <a:cubicBezTo>
                  <a:pt x="165652" y="10602"/>
                  <a:pt x="82826" y="115294"/>
                  <a:pt x="0" y="219987"/>
                </a:cubicBezTo>
              </a:path>
            </a:pathLst>
          </a:custGeom>
          <a:noFill/>
          <a:ln w="12700" cap="flat" cmpd="sng" algn="ctr">
            <a:solidFill>
              <a:srgbClr val="0070C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58" name="TextBox 48"/>
          <p:cNvSpPr txBox="1">
            <a:spLocks noChangeArrowheads="1"/>
          </p:cNvSpPr>
          <p:nvPr/>
        </p:nvSpPr>
        <p:spPr bwMode="auto">
          <a:xfrm>
            <a:off x="3944938" y="5378450"/>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solidFill>
                  <a:srgbClr val="FF0000"/>
                </a:solidFill>
              </a:rPr>
              <a:t>12.0</a:t>
            </a:r>
          </a:p>
          <a:p>
            <a:pPr algn="ctr"/>
            <a:r>
              <a:rPr lang="en-US" sz="1600">
                <a:solidFill>
                  <a:srgbClr val="FF0000"/>
                </a:solidFill>
              </a:rPr>
              <a:t>(Dev)</a:t>
            </a:r>
          </a:p>
        </p:txBody>
      </p:sp>
      <p:sp>
        <p:nvSpPr>
          <p:cNvPr id="5159" name="Left Brace 1"/>
          <p:cNvSpPr>
            <a:spLocks/>
          </p:cNvSpPr>
          <p:nvPr/>
        </p:nvSpPr>
        <p:spPr bwMode="auto">
          <a:xfrm rot="-5400000">
            <a:off x="4151313" y="4841875"/>
            <a:ext cx="192087" cy="881063"/>
          </a:xfrm>
          <a:prstGeom prst="leftBrace">
            <a:avLst>
              <a:gd name="adj1" fmla="val 8282"/>
              <a:gd name="adj2" fmla="val 50000"/>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41" name="TextBox 40"/>
          <p:cNvSpPr txBox="1"/>
          <p:nvPr/>
        </p:nvSpPr>
        <p:spPr>
          <a:xfrm>
            <a:off x="3305175" y="3965575"/>
            <a:ext cx="5676900" cy="30797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sz="1400" dirty="0">
                <a:solidFill>
                  <a:srgbClr val="FF0000"/>
                </a:solidFill>
              </a:rPr>
              <a:t>Drop backward compatibility of 12.0 with 11.Y!  How to manage this? </a:t>
            </a:r>
          </a:p>
        </p:txBody>
      </p:sp>
    </p:spTree>
    <p:extLst>
      <p:ext uri="{BB962C8B-B14F-4D97-AF65-F5344CB8AC3E}">
        <p14:creationId xmlns:p14="http://schemas.microsoft.com/office/powerpoint/2010/main" val="2282909587"/>
      </p:ext>
    </p:extLst>
  </p:cSld>
  <p:clrMapOvr>
    <a:masterClrMapping/>
  </p:clrMapOvr>
  <mc:AlternateContent xmlns:mc="http://schemas.openxmlformats.org/markup-compatibility/2006" xmlns:p14="http://schemas.microsoft.com/office/powerpoint/2010/main">
    <mc:Choice Requires="p14">
      <p:transition spd="slow" p14:dur="1200" advTm="75766">
        <p:dissolve/>
      </p:transition>
    </mc:Choice>
    <mc:Fallback xmlns="">
      <p:transition spd="slow" advTm="75766">
        <p:dissolv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80396" cy="458587"/>
          </a:xfrm>
        </p:spPr>
        <p:txBody>
          <a:bodyPr/>
          <a:lstStyle/>
          <a:p>
            <a:r>
              <a:rPr lang="en-US" sz="2800" dirty="0" smtClean="0"/>
              <a:t>Three Apps that Depend on Trilinos</a:t>
            </a:r>
            <a:endParaRPr lang="en-US" sz="2800" dirty="0"/>
          </a:p>
        </p:txBody>
      </p:sp>
      <p:grpSp>
        <p:nvGrpSpPr>
          <p:cNvPr id="32" name="Group 31"/>
          <p:cNvGrpSpPr/>
          <p:nvPr/>
        </p:nvGrpSpPr>
        <p:grpSpPr>
          <a:xfrm>
            <a:off x="1787041" y="1416806"/>
            <a:ext cx="865905" cy="666963"/>
            <a:chOff x="3923928" y="4509120"/>
            <a:chExt cx="865905" cy="666963"/>
          </a:xfrm>
        </p:grpSpPr>
        <p:sp>
          <p:nvSpPr>
            <p:cNvPr id="33" name="TextBox 32"/>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000" b="1" dirty="0"/>
            </a:p>
          </p:txBody>
        </p:sp>
        <p:sp>
          <p:nvSpPr>
            <p:cNvPr id="34" name="TextBox 33"/>
            <p:cNvSpPr txBox="1"/>
            <p:nvPr/>
          </p:nvSpPr>
          <p:spPr>
            <a:xfrm>
              <a:off x="3923928" y="4622085"/>
              <a:ext cx="865905" cy="553998"/>
            </a:xfrm>
            <a:prstGeom prst="rect">
              <a:avLst/>
            </a:prstGeom>
            <a:solidFill>
              <a:schemeClr val="bg1">
                <a:lumMod val="85000"/>
              </a:schemeClr>
            </a:solidFill>
            <a:ln>
              <a:solidFill>
                <a:schemeClr val="tx1"/>
              </a:solidFill>
            </a:ln>
          </p:spPr>
          <p:txBody>
            <a:bodyPr wrap="square" rtlCol="0">
              <a:spAutoFit/>
            </a:bodyPr>
            <a:lstStyle/>
            <a:p>
              <a:endParaRPr lang="en-US" sz="1000" b="1" dirty="0" smtClean="0"/>
            </a:p>
            <a:p>
              <a:pPr algn="ctr"/>
              <a:r>
                <a:rPr lang="en-US" sz="1000" b="1" dirty="0" smtClean="0"/>
                <a:t>App3</a:t>
              </a:r>
            </a:p>
            <a:p>
              <a:endParaRPr lang="en-US" sz="1000" b="1" dirty="0"/>
            </a:p>
          </p:txBody>
        </p:sp>
      </p:grpSp>
      <p:grpSp>
        <p:nvGrpSpPr>
          <p:cNvPr id="35" name="Group 34"/>
          <p:cNvGrpSpPr/>
          <p:nvPr/>
        </p:nvGrpSpPr>
        <p:grpSpPr>
          <a:xfrm>
            <a:off x="3149821" y="1685641"/>
            <a:ext cx="865905" cy="666963"/>
            <a:chOff x="3923928" y="4509120"/>
            <a:chExt cx="865905" cy="666963"/>
          </a:xfrm>
        </p:grpSpPr>
        <p:sp>
          <p:nvSpPr>
            <p:cNvPr id="36" name="TextBox 35"/>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000" b="1" dirty="0"/>
            </a:p>
          </p:txBody>
        </p:sp>
        <p:sp>
          <p:nvSpPr>
            <p:cNvPr id="37" name="TextBox 36"/>
            <p:cNvSpPr txBox="1"/>
            <p:nvPr/>
          </p:nvSpPr>
          <p:spPr>
            <a:xfrm>
              <a:off x="3923928" y="4622085"/>
              <a:ext cx="865905" cy="553998"/>
            </a:xfrm>
            <a:prstGeom prst="rect">
              <a:avLst/>
            </a:prstGeom>
            <a:solidFill>
              <a:schemeClr val="bg1">
                <a:lumMod val="85000"/>
              </a:schemeClr>
            </a:solidFill>
            <a:ln>
              <a:solidFill>
                <a:schemeClr val="tx1"/>
              </a:solidFill>
            </a:ln>
          </p:spPr>
          <p:txBody>
            <a:bodyPr wrap="square" rtlCol="0">
              <a:spAutoFit/>
            </a:bodyPr>
            <a:lstStyle/>
            <a:p>
              <a:endParaRPr lang="en-US" sz="1000" b="1" dirty="0" smtClean="0"/>
            </a:p>
            <a:p>
              <a:pPr algn="ctr"/>
              <a:r>
                <a:rPr lang="en-US" sz="1000" b="1" dirty="0" smtClean="0"/>
                <a:t>App2</a:t>
              </a:r>
            </a:p>
            <a:p>
              <a:endParaRPr lang="en-US" sz="1000" b="1" dirty="0"/>
            </a:p>
          </p:txBody>
        </p:sp>
      </p:grpSp>
      <p:grpSp>
        <p:nvGrpSpPr>
          <p:cNvPr id="38" name="Group 37"/>
          <p:cNvGrpSpPr/>
          <p:nvPr/>
        </p:nvGrpSpPr>
        <p:grpSpPr>
          <a:xfrm>
            <a:off x="5875381" y="2324448"/>
            <a:ext cx="865905" cy="666963"/>
            <a:chOff x="3923928" y="4509120"/>
            <a:chExt cx="865905" cy="666963"/>
          </a:xfrm>
        </p:grpSpPr>
        <p:sp>
          <p:nvSpPr>
            <p:cNvPr id="39" name="TextBox 38"/>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000" b="1" dirty="0"/>
            </a:p>
          </p:txBody>
        </p:sp>
        <p:sp>
          <p:nvSpPr>
            <p:cNvPr id="40" name="TextBox 39"/>
            <p:cNvSpPr txBox="1"/>
            <p:nvPr/>
          </p:nvSpPr>
          <p:spPr>
            <a:xfrm>
              <a:off x="3923928" y="4622085"/>
              <a:ext cx="865905" cy="553998"/>
            </a:xfrm>
            <a:prstGeom prst="rect">
              <a:avLst/>
            </a:prstGeom>
            <a:solidFill>
              <a:schemeClr val="bg1">
                <a:lumMod val="85000"/>
              </a:schemeClr>
            </a:solidFill>
            <a:ln>
              <a:solidFill>
                <a:schemeClr val="tx1"/>
              </a:solidFill>
            </a:ln>
          </p:spPr>
          <p:txBody>
            <a:bodyPr wrap="square" rtlCol="0">
              <a:spAutoFit/>
            </a:bodyPr>
            <a:lstStyle/>
            <a:p>
              <a:endParaRPr lang="en-US" sz="1000" b="1" dirty="0" smtClean="0"/>
            </a:p>
            <a:p>
              <a:pPr algn="ctr"/>
              <a:r>
                <a:rPr lang="en-US" sz="1000" b="1" dirty="0" smtClean="0"/>
                <a:t>Trilinos</a:t>
              </a:r>
            </a:p>
            <a:p>
              <a:pPr algn="ctr"/>
              <a:endParaRPr lang="en-US" sz="1000" b="1" dirty="0"/>
            </a:p>
          </p:txBody>
        </p:sp>
      </p:grpSp>
      <p:grpSp>
        <p:nvGrpSpPr>
          <p:cNvPr id="41" name="Group 40"/>
          <p:cNvGrpSpPr/>
          <p:nvPr/>
        </p:nvGrpSpPr>
        <p:grpSpPr>
          <a:xfrm>
            <a:off x="4512601" y="2049263"/>
            <a:ext cx="865905" cy="666963"/>
            <a:chOff x="3923928" y="4509120"/>
            <a:chExt cx="865905" cy="666963"/>
          </a:xfrm>
        </p:grpSpPr>
        <p:sp>
          <p:nvSpPr>
            <p:cNvPr id="42" name="TextBox 41"/>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000" b="1" dirty="0"/>
            </a:p>
          </p:txBody>
        </p:sp>
        <p:sp>
          <p:nvSpPr>
            <p:cNvPr id="43" name="TextBox 42"/>
            <p:cNvSpPr txBox="1"/>
            <p:nvPr/>
          </p:nvSpPr>
          <p:spPr>
            <a:xfrm>
              <a:off x="3923928" y="4622085"/>
              <a:ext cx="865905" cy="553998"/>
            </a:xfrm>
            <a:prstGeom prst="rect">
              <a:avLst/>
            </a:prstGeom>
            <a:solidFill>
              <a:schemeClr val="bg1">
                <a:lumMod val="85000"/>
              </a:schemeClr>
            </a:solidFill>
            <a:ln>
              <a:solidFill>
                <a:schemeClr val="tx1"/>
              </a:solidFill>
            </a:ln>
          </p:spPr>
          <p:txBody>
            <a:bodyPr wrap="square" rtlCol="0">
              <a:spAutoFit/>
            </a:bodyPr>
            <a:lstStyle/>
            <a:p>
              <a:endParaRPr lang="en-US" sz="1000" b="1" dirty="0" smtClean="0"/>
            </a:p>
            <a:p>
              <a:pPr algn="ctr"/>
              <a:r>
                <a:rPr lang="en-US" sz="1000" b="1" dirty="0" smtClean="0"/>
                <a:t>App1</a:t>
              </a:r>
            </a:p>
            <a:p>
              <a:endParaRPr lang="en-US" sz="1000" b="1" dirty="0"/>
            </a:p>
          </p:txBody>
        </p:sp>
      </p:grpSp>
      <p:cxnSp>
        <p:nvCxnSpPr>
          <p:cNvPr id="44" name="Elbow Connector 43"/>
          <p:cNvCxnSpPr>
            <a:stCxn id="40" idx="1"/>
            <a:endCxn id="43" idx="3"/>
          </p:cNvCxnSpPr>
          <p:nvPr/>
        </p:nvCxnSpPr>
        <p:spPr>
          <a:xfrm rot="10800000">
            <a:off x="5378507" y="2439228"/>
            <a:ext cx="496875" cy="275185"/>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37" idx="2"/>
          </p:cNvCxnSpPr>
          <p:nvPr/>
        </p:nvCxnSpPr>
        <p:spPr>
          <a:xfrm rot="5400000" flipH="1">
            <a:off x="4626150" y="1309228"/>
            <a:ext cx="638807" cy="2725560"/>
          </a:xfrm>
          <a:prstGeom prst="bentConnector3">
            <a:avLst>
              <a:gd name="adj1" fmla="val -35785"/>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 idx="1"/>
            <a:endCxn id="34" idx="2"/>
          </p:cNvCxnSpPr>
          <p:nvPr/>
        </p:nvCxnSpPr>
        <p:spPr>
          <a:xfrm rot="10800000">
            <a:off x="2219995" y="2083769"/>
            <a:ext cx="1604959" cy="1413864"/>
          </a:xfrm>
          <a:prstGeom prst="bentConnector2">
            <a:avLst/>
          </a:prstGeom>
          <a:ln>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1"/>
            <a:endCxn id="37" idx="3"/>
          </p:cNvCxnSpPr>
          <p:nvPr/>
        </p:nvCxnSpPr>
        <p:spPr>
          <a:xfrm rot="10800000">
            <a:off x="4015727" y="2075605"/>
            <a:ext cx="496875" cy="363622"/>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7" idx="1"/>
            <a:endCxn id="34" idx="3"/>
          </p:cNvCxnSpPr>
          <p:nvPr/>
        </p:nvCxnSpPr>
        <p:spPr>
          <a:xfrm rot="10800000">
            <a:off x="2652947" y="1806771"/>
            <a:ext cx="496875" cy="268835"/>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824953" y="3413866"/>
            <a:ext cx="676274" cy="167534"/>
            <a:chOff x="4082721" y="5049180"/>
            <a:chExt cx="676274" cy="167534"/>
          </a:xfrm>
        </p:grpSpPr>
        <p:cxnSp>
          <p:nvCxnSpPr>
            <p:cNvPr id="50" name="Elbow Connector 46"/>
            <p:cNvCxnSpPr/>
            <p:nvPr/>
          </p:nvCxnSpPr>
          <p:spPr>
            <a:xfrm>
              <a:off x="4082721" y="5132185"/>
              <a:ext cx="676274" cy="1524"/>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082721" y="5049180"/>
              <a:ext cx="676274" cy="167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cxnSp>
        <p:nvCxnSpPr>
          <p:cNvPr id="52" name="Elbow Connector 51"/>
          <p:cNvCxnSpPr>
            <a:stCxn id="40" idx="3"/>
            <a:endCxn id="51" idx="3"/>
          </p:cNvCxnSpPr>
          <p:nvPr/>
        </p:nvCxnSpPr>
        <p:spPr>
          <a:xfrm flipH="1">
            <a:off x="4501227" y="2714412"/>
            <a:ext cx="2240059" cy="783221"/>
          </a:xfrm>
          <a:prstGeom prst="bentConnector3">
            <a:avLst>
              <a:gd name="adj1" fmla="val -10205"/>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9075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804196" cy="458587"/>
          </a:xfrm>
        </p:spPr>
        <p:txBody>
          <a:bodyPr/>
          <a:lstStyle/>
          <a:p>
            <a:r>
              <a:rPr lang="en-US" sz="2800" dirty="0" smtClean="0"/>
              <a:t>Releases with Three Apps and Trilinos</a:t>
            </a:r>
            <a:endParaRPr lang="en-US" sz="2800" dirty="0"/>
          </a:p>
        </p:txBody>
      </p:sp>
      <p:cxnSp>
        <p:nvCxnSpPr>
          <p:cNvPr id="77" name="Straight Arrow Connector 76"/>
          <p:cNvCxnSpPr/>
          <p:nvPr/>
        </p:nvCxnSpPr>
        <p:spPr>
          <a:xfrm>
            <a:off x="1010680" y="3603016"/>
            <a:ext cx="606799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a:xfrm>
            <a:off x="3314980" y="2954002"/>
            <a:ext cx="1017740" cy="639106"/>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p:nvPr/>
        </p:nvCxnSpPr>
        <p:spPr>
          <a:xfrm>
            <a:off x="972275" y="4430658"/>
            <a:ext cx="606799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Freeform 81"/>
          <p:cNvSpPr/>
          <p:nvPr/>
        </p:nvSpPr>
        <p:spPr>
          <a:xfrm>
            <a:off x="1020782" y="3839738"/>
            <a:ext cx="642783" cy="91655"/>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 name="connsiteX0" fmla="*/ -1 w 1140031"/>
              <a:gd name="connsiteY0" fmla="*/ 142503 h 142503"/>
              <a:gd name="connsiteX1" fmla="*/ 1140031 w 1140031"/>
              <a:gd name="connsiteY1" fmla="*/ 0 h 142503"/>
            </a:gdLst>
            <a:ahLst/>
            <a:cxnLst>
              <a:cxn ang="0">
                <a:pos x="connsiteX0" y="connsiteY0"/>
              </a:cxn>
              <a:cxn ang="0">
                <a:pos x="connsiteX1" y="connsiteY1"/>
              </a:cxn>
            </a:cxnLst>
            <a:rect l="l" t="t" r="r" b="b"/>
            <a:pathLst>
              <a:path w="1140031" h="142503">
                <a:moveTo>
                  <a:pt x="-1" y="142503"/>
                </a:moveTo>
                <a:cubicBezTo>
                  <a:pt x="300841" y="17812"/>
                  <a:pt x="721426" y="6927"/>
                  <a:pt x="1140031"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7222351" y="4245992"/>
            <a:ext cx="854849" cy="369332"/>
          </a:xfrm>
          <a:prstGeom prst="rect">
            <a:avLst/>
          </a:prstGeom>
          <a:noFill/>
        </p:spPr>
        <p:txBody>
          <a:bodyPr wrap="none" rtlCol="0">
            <a:spAutoFit/>
          </a:bodyPr>
          <a:lstStyle/>
          <a:p>
            <a:r>
              <a:rPr lang="en-US" dirty="0" smtClean="0"/>
              <a:t>Trilinos</a:t>
            </a:r>
            <a:endParaRPr lang="en-US" dirty="0"/>
          </a:p>
        </p:txBody>
      </p:sp>
      <p:sp>
        <p:nvSpPr>
          <p:cNvPr id="84" name="TextBox 83"/>
          <p:cNvSpPr txBox="1"/>
          <p:nvPr/>
        </p:nvSpPr>
        <p:spPr>
          <a:xfrm>
            <a:off x="7222351" y="3408441"/>
            <a:ext cx="678391" cy="369332"/>
          </a:xfrm>
          <a:prstGeom prst="rect">
            <a:avLst/>
          </a:prstGeom>
          <a:noFill/>
        </p:spPr>
        <p:txBody>
          <a:bodyPr wrap="none" rtlCol="0">
            <a:spAutoFit/>
          </a:bodyPr>
          <a:lstStyle/>
          <a:p>
            <a:r>
              <a:rPr lang="en-US" dirty="0" smtClean="0"/>
              <a:t>App1</a:t>
            </a:r>
            <a:endParaRPr lang="en-US" dirty="0"/>
          </a:p>
        </p:txBody>
      </p:sp>
      <p:cxnSp>
        <p:nvCxnSpPr>
          <p:cNvPr id="85" name="Straight Arrow Connector 84"/>
          <p:cNvCxnSpPr/>
          <p:nvPr/>
        </p:nvCxnSpPr>
        <p:spPr>
          <a:xfrm>
            <a:off x="1030717" y="2779243"/>
            <a:ext cx="606799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222351" y="2584668"/>
            <a:ext cx="678391" cy="369332"/>
          </a:xfrm>
          <a:prstGeom prst="rect">
            <a:avLst/>
          </a:prstGeom>
          <a:noFill/>
        </p:spPr>
        <p:txBody>
          <a:bodyPr wrap="none" rtlCol="0">
            <a:spAutoFit/>
          </a:bodyPr>
          <a:lstStyle/>
          <a:p>
            <a:r>
              <a:rPr lang="en-US" dirty="0" smtClean="0"/>
              <a:t>App2</a:t>
            </a:r>
            <a:endParaRPr lang="en-US" dirty="0"/>
          </a:p>
        </p:txBody>
      </p:sp>
      <p:cxnSp>
        <p:nvCxnSpPr>
          <p:cNvPr id="87" name="Straight Arrow Connector 86"/>
          <p:cNvCxnSpPr/>
          <p:nvPr/>
        </p:nvCxnSpPr>
        <p:spPr>
          <a:xfrm>
            <a:off x="1050754" y="1955470"/>
            <a:ext cx="606799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222351" y="1760895"/>
            <a:ext cx="678391" cy="369332"/>
          </a:xfrm>
          <a:prstGeom prst="rect">
            <a:avLst/>
          </a:prstGeom>
          <a:noFill/>
        </p:spPr>
        <p:txBody>
          <a:bodyPr wrap="none" rtlCol="0">
            <a:spAutoFit/>
          </a:bodyPr>
          <a:lstStyle/>
          <a:p>
            <a:r>
              <a:rPr lang="en-US" dirty="0" smtClean="0"/>
              <a:t>App3</a:t>
            </a:r>
            <a:endParaRPr lang="en-US" dirty="0"/>
          </a:p>
        </p:txBody>
      </p:sp>
      <p:sp>
        <p:nvSpPr>
          <p:cNvPr id="89" name="TextBox 88"/>
          <p:cNvSpPr txBox="1"/>
          <p:nvPr/>
        </p:nvSpPr>
        <p:spPr>
          <a:xfrm>
            <a:off x="1166630" y="3908455"/>
            <a:ext cx="782650" cy="276999"/>
          </a:xfrm>
          <a:prstGeom prst="rect">
            <a:avLst/>
          </a:prstGeom>
          <a:noFill/>
        </p:spPr>
        <p:txBody>
          <a:bodyPr wrap="none" rtlCol="0">
            <a:spAutoFit/>
          </a:bodyPr>
          <a:lstStyle/>
          <a:p>
            <a:r>
              <a:rPr lang="en-US" sz="1200" dirty="0" smtClean="0"/>
              <a:t>Trilinos  X</a:t>
            </a:r>
            <a:endParaRPr lang="en-US" sz="1200" dirty="0"/>
          </a:p>
        </p:txBody>
      </p:sp>
      <p:sp>
        <p:nvSpPr>
          <p:cNvPr id="90" name="TextBox 89"/>
          <p:cNvSpPr txBox="1"/>
          <p:nvPr/>
        </p:nvSpPr>
        <p:spPr>
          <a:xfrm>
            <a:off x="4396139" y="2816843"/>
            <a:ext cx="1031116" cy="461665"/>
          </a:xfrm>
          <a:prstGeom prst="rect">
            <a:avLst/>
          </a:prstGeom>
          <a:noFill/>
        </p:spPr>
        <p:txBody>
          <a:bodyPr wrap="none" rtlCol="0">
            <a:spAutoFit/>
          </a:bodyPr>
          <a:lstStyle/>
          <a:p>
            <a:r>
              <a:rPr lang="en-US" sz="1200" dirty="0" smtClean="0"/>
              <a:t>App1 K+1</a:t>
            </a:r>
          </a:p>
          <a:p>
            <a:r>
              <a:rPr lang="en-US" sz="1200" dirty="0"/>
              <a:t>(</a:t>
            </a:r>
            <a:r>
              <a:rPr lang="en-US" sz="1200" dirty="0" smtClean="0"/>
              <a:t>Trilinos  X+1)</a:t>
            </a:r>
            <a:endParaRPr lang="en-US" sz="1200" dirty="0"/>
          </a:p>
        </p:txBody>
      </p:sp>
      <p:sp>
        <p:nvSpPr>
          <p:cNvPr id="91" name="Freeform 90"/>
          <p:cNvSpPr/>
          <p:nvPr/>
        </p:nvSpPr>
        <p:spPr>
          <a:xfrm>
            <a:off x="1855590" y="3816178"/>
            <a:ext cx="1017740" cy="637765"/>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350210" y="3854583"/>
            <a:ext cx="938142" cy="276999"/>
          </a:xfrm>
          <a:prstGeom prst="rect">
            <a:avLst/>
          </a:prstGeom>
          <a:noFill/>
        </p:spPr>
        <p:txBody>
          <a:bodyPr wrap="none" rtlCol="0">
            <a:spAutoFit/>
          </a:bodyPr>
          <a:lstStyle/>
          <a:p>
            <a:r>
              <a:rPr lang="en-US" sz="1200" dirty="0" smtClean="0"/>
              <a:t>Trilinos  X+1</a:t>
            </a:r>
            <a:endParaRPr lang="en-US" sz="1200" dirty="0"/>
          </a:p>
        </p:txBody>
      </p:sp>
      <p:sp>
        <p:nvSpPr>
          <p:cNvPr id="93" name="Freeform 92"/>
          <p:cNvSpPr/>
          <p:nvPr/>
        </p:nvSpPr>
        <p:spPr>
          <a:xfrm>
            <a:off x="4428725" y="2130228"/>
            <a:ext cx="1017740" cy="657180"/>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5473351" y="1972738"/>
            <a:ext cx="984629" cy="646331"/>
          </a:xfrm>
          <a:prstGeom prst="rect">
            <a:avLst/>
          </a:prstGeom>
          <a:noFill/>
        </p:spPr>
        <p:txBody>
          <a:bodyPr wrap="none" rtlCol="0">
            <a:spAutoFit/>
          </a:bodyPr>
          <a:lstStyle/>
          <a:p>
            <a:r>
              <a:rPr lang="en-US" sz="1200" dirty="0" smtClean="0"/>
              <a:t>App2 M+1</a:t>
            </a:r>
          </a:p>
          <a:p>
            <a:r>
              <a:rPr lang="en-US" sz="1200" dirty="0" smtClean="0"/>
              <a:t>(App1 K+1,</a:t>
            </a:r>
          </a:p>
          <a:p>
            <a:r>
              <a:rPr lang="en-US" sz="1200" dirty="0" smtClean="0"/>
              <a:t>Trilinos  X+2)</a:t>
            </a:r>
            <a:endParaRPr lang="en-US" sz="1200" dirty="0"/>
          </a:p>
        </p:txBody>
      </p:sp>
      <p:sp>
        <p:nvSpPr>
          <p:cNvPr id="95" name="Freeform 94"/>
          <p:cNvSpPr/>
          <p:nvPr/>
        </p:nvSpPr>
        <p:spPr>
          <a:xfrm>
            <a:off x="1143176" y="2954001"/>
            <a:ext cx="1017740" cy="639912"/>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160916" y="2779243"/>
            <a:ext cx="875624" cy="461665"/>
          </a:xfrm>
          <a:prstGeom prst="rect">
            <a:avLst/>
          </a:prstGeom>
          <a:noFill/>
        </p:spPr>
        <p:txBody>
          <a:bodyPr wrap="none" rtlCol="0">
            <a:spAutoFit/>
          </a:bodyPr>
          <a:lstStyle/>
          <a:p>
            <a:r>
              <a:rPr lang="en-US" sz="1200" dirty="0" smtClean="0"/>
              <a:t>App1 K</a:t>
            </a:r>
          </a:p>
          <a:p>
            <a:r>
              <a:rPr lang="en-US" sz="1200" dirty="0"/>
              <a:t>(</a:t>
            </a:r>
            <a:r>
              <a:rPr lang="en-US" sz="1200" dirty="0" smtClean="0"/>
              <a:t>Trilinos  X)</a:t>
            </a:r>
            <a:endParaRPr lang="en-US" sz="1200" dirty="0"/>
          </a:p>
        </p:txBody>
      </p:sp>
      <p:sp>
        <p:nvSpPr>
          <p:cNvPr id="97" name="Freeform 96"/>
          <p:cNvSpPr/>
          <p:nvPr/>
        </p:nvSpPr>
        <p:spPr>
          <a:xfrm>
            <a:off x="1344626" y="2122063"/>
            <a:ext cx="1017740" cy="657180"/>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362366" y="1964573"/>
            <a:ext cx="835485" cy="646331"/>
          </a:xfrm>
          <a:prstGeom prst="rect">
            <a:avLst/>
          </a:prstGeom>
          <a:noFill/>
        </p:spPr>
        <p:txBody>
          <a:bodyPr wrap="none" rtlCol="0">
            <a:spAutoFit/>
          </a:bodyPr>
          <a:lstStyle/>
          <a:p>
            <a:r>
              <a:rPr lang="en-US" sz="1200" dirty="0" smtClean="0"/>
              <a:t>App2 M</a:t>
            </a:r>
          </a:p>
          <a:p>
            <a:r>
              <a:rPr lang="en-US" sz="1200" dirty="0" smtClean="0"/>
              <a:t>(App1 K,</a:t>
            </a:r>
          </a:p>
          <a:p>
            <a:r>
              <a:rPr lang="en-US" sz="1200" dirty="0" smtClean="0"/>
              <a:t>Trilinos  X)</a:t>
            </a:r>
            <a:endParaRPr lang="en-US" sz="1200" dirty="0"/>
          </a:p>
        </p:txBody>
      </p:sp>
      <p:sp>
        <p:nvSpPr>
          <p:cNvPr id="99" name="Freeform 98"/>
          <p:cNvSpPr/>
          <p:nvPr/>
        </p:nvSpPr>
        <p:spPr>
          <a:xfrm>
            <a:off x="3199765" y="3801057"/>
            <a:ext cx="1017740" cy="637765"/>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3717324" y="3854583"/>
            <a:ext cx="938142" cy="276999"/>
          </a:xfrm>
          <a:prstGeom prst="rect">
            <a:avLst/>
          </a:prstGeom>
          <a:noFill/>
        </p:spPr>
        <p:txBody>
          <a:bodyPr wrap="none" rtlCol="0">
            <a:spAutoFit/>
          </a:bodyPr>
          <a:lstStyle/>
          <a:p>
            <a:r>
              <a:rPr lang="en-US" sz="1200" dirty="0" smtClean="0"/>
              <a:t>Trilinos  X+2</a:t>
            </a:r>
            <a:endParaRPr lang="en-US" sz="1200" dirty="0"/>
          </a:p>
        </p:txBody>
      </p:sp>
      <p:sp>
        <p:nvSpPr>
          <p:cNvPr id="101" name="Freeform 100"/>
          <p:cNvSpPr/>
          <p:nvPr/>
        </p:nvSpPr>
        <p:spPr>
          <a:xfrm>
            <a:off x="5081610" y="1285318"/>
            <a:ext cx="1017740" cy="657180"/>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126236" y="1127828"/>
            <a:ext cx="984629" cy="830997"/>
          </a:xfrm>
          <a:prstGeom prst="rect">
            <a:avLst/>
          </a:prstGeom>
          <a:noFill/>
        </p:spPr>
        <p:txBody>
          <a:bodyPr wrap="none" rtlCol="0">
            <a:spAutoFit/>
          </a:bodyPr>
          <a:lstStyle/>
          <a:p>
            <a:r>
              <a:rPr lang="en-US" sz="1200" dirty="0" smtClean="0"/>
              <a:t>App3 J+1</a:t>
            </a:r>
          </a:p>
          <a:p>
            <a:r>
              <a:rPr lang="en-US" sz="1200" dirty="0" smtClean="0"/>
              <a:t>(App2 M+1,</a:t>
            </a:r>
          </a:p>
          <a:p>
            <a:r>
              <a:rPr lang="en-US" sz="1200" dirty="0" smtClean="0"/>
              <a:t>App1 K+1,</a:t>
            </a:r>
          </a:p>
          <a:p>
            <a:r>
              <a:rPr lang="en-US" sz="1200" dirty="0" smtClean="0"/>
              <a:t>Trilinos  X+3)</a:t>
            </a:r>
            <a:endParaRPr lang="en-US" sz="1200" dirty="0"/>
          </a:p>
        </p:txBody>
      </p:sp>
      <p:sp>
        <p:nvSpPr>
          <p:cNvPr id="103" name="Freeform 102"/>
          <p:cNvSpPr/>
          <p:nvPr/>
        </p:nvSpPr>
        <p:spPr>
          <a:xfrm>
            <a:off x="4543940" y="3792893"/>
            <a:ext cx="1017740" cy="637765"/>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5117242" y="3854583"/>
            <a:ext cx="938142" cy="276999"/>
          </a:xfrm>
          <a:prstGeom prst="rect">
            <a:avLst/>
          </a:prstGeom>
          <a:noFill/>
        </p:spPr>
        <p:txBody>
          <a:bodyPr wrap="none" rtlCol="0">
            <a:spAutoFit/>
          </a:bodyPr>
          <a:lstStyle/>
          <a:p>
            <a:r>
              <a:rPr lang="en-US" sz="1200" dirty="0" smtClean="0"/>
              <a:t>Trilinos  X+3</a:t>
            </a:r>
            <a:endParaRPr lang="en-US" sz="1200" dirty="0"/>
          </a:p>
        </p:txBody>
      </p:sp>
      <p:sp>
        <p:nvSpPr>
          <p:cNvPr id="105" name="Freeform 104"/>
          <p:cNvSpPr/>
          <p:nvPr/>
        </p:nvSpPr>
        <p:spPr>
          <a:xfrm>
            <a:off x="1658213" y="1280228"/>
            <a:ext cx="1017740" cy="657180"/>
          </a:xfrm>
          <a:custGeom>
            <a:avLst/>
            <a:gdLst>
              <a:gd name="connsiteX0" fmla="*/ 112237 w 1917287"/>
              <a:gd name="connsiteY0" fmla="*/ 1199408 h 1199408"/>
              <a:gd name="connsiteX1" fmla="*/ 135988 w 1917287"/>
              <a:gd name="connsiteY1" fmla="*/ 546265 h 1199408"/>
              <a:gd name="connsiteX2" fmla="*/ 1466024 w 1917287"/>
              <a:gd name="connsiteY2" fmla="*/ 296883 h 1199408"/>
              <a:gd name="connsiteX3" fmla="*/ 1917287 w 1917287"/>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87669 w 1892719"/>
              <a:gd name="connsiteY0" fmla="*/ 1199408 h 1199408"/>
              <a:gd name="connsiteX1" fmla="*/ 111420 w 1892719"/>
              <a:gd name="connsiteY1" fmla="*/ 546265 h 1199408"/>
              <a:gd name="connsiteX2" fmla="*/ 1073321 w 1892719"/>
              <a:gd name="connsiteY2" fmla="*/ 498764 h 1199408"/>
              <a:gd name="connsiteX3" fmla="*/ 1892719 w 1892719"/>
              <a:gd name="connsiteY3" fmla="*/ 0 h 1199408"/>
              <a:gd name="connsiteX0" fmla="*/ 143814 w 1948864"/>
              <a:gd name="connsiteY0" fmla="*/ 1199408 h 1199408"/>
              <a:gd name="connsiteX1" fmla="*/ 167565 w 1948864"/>
              <a:gd name="connsiteY1" fmla="*/ 546265 h 1199408"/>
              <a:gd name="connsiteX2" fmla="*/ 1948864 w 1948864"/>
              <a:gd name="connsiteY2" fmla="*/ 0 h 1199408"/>
              <a:gd name="connsiteX0" fmla="*/ 9271 w 1814321"/>
              <a:gd name="connsiteY0" fmla="*/ 1199408 h 1199408"/>
              <a:gd name="connsiteX1" fmla="*/ 959297 w 1814321"/>
              <a:gd name="connsiteY1" fmla="*/ 522514 h 1199408"/>
              <a:gd name="connsiteX2" fmla="*/ 1814321 w 1814321"/>
              <a:gd name="connsiteY2" fmla="*/ 0 h 1199408"/>
              <a:gd name="connsiteX0" fmla="*/ 0 w 1805050"/>
              <a:gd name="connsiteY0" fmla="*/ 1199408 h 1199408"/>
              <a:gd name="connsiteX1" fmla="*/ 950026 w 1805050"/>
              <a:gd name="connsiteY1" fmla="*/ 522514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1199408 h 1199408"/>
              <a:gd name="connsiteX1" fmla="*/ 771896 w 1805050"/>
              <a:gd name="connsiteY1" fmla="*/ 415636 h 1199408"/>
              <a:gd name="connsiteX2" fmla="*/ 1805050 w 1805050"/>
              <a:gd name="connsiteY2" fmla="*/ 0 h 1199408"/>
              <a:gd name="connsiteX0" fmla="*/ 0 w 1805050"/>
              <a:gd name="connsiteY0" fmla="*/ 817058 h 817058"/>
              <a:gd name="connsiteX1" fmla="*/ 771896 w 1805050"/>
              <a:gd name="connsiteY1" fmla="*/ 33286 h 817058"/>
              <a:gd name="connsiteX2" fmla="*/ 1805050 w 1805050"/>
              <a:gd name="connsiteY2" fmla="*/ 68913 h 817058"/>
              <a:gd name="connsiteX0" fmla="*/ 0 w 1805050"/>
              <a:gd name="connsiteY0" fmla="*/ 748145 h 748145"/>
              <a:gd name="connsiteX1" fmla="*/ 665018 w 1805050"/>
              <a:gd name="connsiteY1" fmla="*/ 142503 h 748145"/>
              <a:gd name="connsiteX2" fmla="*/ 1805050 w 1805050"/>
              <a:gd name="connsiteY2" fmla="*/ 0 h 748145"/>
              <a:gd name="connsiteX0" fmla="*/ 0 w 1805050"/>
              <a:gd name="connsiteY0" fmla="*/ 748145 h 748145"/>
              <a:gd name="connsiteX1" fmla="*/ 665018 w 1805050"/>
              <a:gd name="connsiteY1" fmla="*/ 142503 h 748145"/>
              <a:gd name="connsiteX2" fmla="*/ 1805050 w 1805050"/>
              <a:gd name="connsiteY2" fmla="*/ 0 h 748145"/>
            </a:gdLst>
            <a:ahLst/>
            <a:cxnLst>
              <a:cxn ang="0">
                <a:pos x="connsiteX0" y="connsiteY0"/>
              </a:cxn>
              <a:cxn ang="0">
                <a:pos x="connsiteX1" y="connsiteY1"/>
              </a:cxn>
              <a:cxn ang="0">
                <a:pos x="connsiteX2" y="connsiteY2"/>
              </a:cxn>
            </a:cxnLst>
            <a:rect l="l" t="t" r="r" b="b"/>
            <a:pathLst>
              <a:path w="1805050" h="748145">
                <a:moveTo>
                  <a:pt x="0" y="748145"/>
                </a:moveTo>
                <a:cubicBezTo>
                  <a:pt x="53439" y="425532"/>
                  <a:pt x="364176" y="267194"/>
                  <a:pt x="665018" y="142503"/>
                </a:cubicBezTo>
                <a:cubicBezTo>
                  <a:pt x="965860" y="17812"/>
                  <a:pt x="1386445" y="6927"/>
                  <a:pt x="1805050" y="0"/>
                </a:cubicBezTo>
              </a:path>
            </a:pathLst>
          </a:custGeom>
          <a:no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75953" y="1122738"/>
            <a:ext cx="829138" cy="830997"/>
          </a:xfrm>
          <a:prstGeom prst="rect">
            <a:avLst/>
          </a:prstGeom>
          <a:noFill/>
        </p:spPr>
        <p:txBody>
          <a:bodyPr wrap="none" rtlCol="0">
            <a:spAutoFit/>
          </a:bodyPr>
          <a:lstStyle/>
          <a:p>
            <a:r>
              <a:rPr lang="en-US" sz="1200" dirty="0" smtClean="0"/>
              <a:t>App3 J</a:t>
            </a:r>
          </a:p>
          <a:p>
            <a:r>
              <a:rPr lang="en-US" sz="1200" dirty="0" smtClean="0"/>
              <a:t>(App2 M,</a:t>
            </a:r>
          </a:p>
          <a:p>
            <a:r>
              <a:rPr lang="en-US" sz="1200" dirty="0" smtClean="0"/>
              <a:t>App1 K,</a:t>
            </a:r>
          </a:p>
          <a:p>
            <a:r>
              <a:rPr lang="en-US" sz="1200" dirty="0" smtClean="0"/>
              <a:t>Trilinos  X)</a:t>
            </a:r>
            <a:endParaRPr lang="en-US" sz="1200" dirty="0"/>
          </a:p>
        </p:txBody>
      </p:sp>
      <p:sp>
        <p:nvSpPr>
          <p:cNvPr id="107" name="TextBox 106"/>
          <p:cNvSpPr txBox="1"/>
          <p:nvPr/>
        </p:nvSpPr>
        <p:spPr>
          <a:xfrm>
            <a:off x="3587163" y="4507468"/>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19994527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824841"/>
          </a:xfrm>
        </p:spPr>
        <p:txBody>
          <a:bodyPr/>
          <a:lstStyle/>
          <a:p>
            <a:r>
              <a:rPr lang="en-US" sz="2800" dirty="0" smtClean="0"/>
              <a:t>Regulated Backward Compatibility: </a:t>
            </a:r>
            <a:br>
              <a:rPr lang="en-US" sz="2800" dirty="0" smtClean="0"/>
            </a:br>
            <a:r>
              <a:rPr lang="en-US" sz="2800" dirty="0" smtClean="0"/>
              <a:t>Guidelines</a:t>
            </a:r>
            <a:endParaRPr lang="en-US" sz="2800" dirty="0"/>
          </a:p>
        </p:txBody>
      </p:sp>
      <p:sp>
        <p:nvSpPr>
          <p:cNvPr id="3" name="Content Placeholder 2"/>
          <p:cNvSpPr>
            <a:spLocks noGrp="1"/>
          </p:cNvSpPr>
          <p:nvPr>
            <p:ph idx="1"/>
          </p:nvPr>
        </p:nvSpPr>
        <p:spPr>
          <a:xfrm>
            <a:off x="111204" y="1154134"/>
            <a:ext cx="8880396" cy="4941866"/>
          </a:xfrm>
        </p:spPr>
        <p:txBody>
          <a:bodyPr/>
          <a:lstStyle/>
          <a:p>
            <a:r>
              <a:rPr lang="en-US" sz="2000" i="1" dirty="0" smtClean="0">
                <a:solidFill>
                  <a:srgbClr val="002060"/>
                </a:solidFill>
              </a:rPr>
              <a:t>Prepare </a:t>
            </a:r>
            <a:r>
              <a:rPr lang="en-US" sz="2000" i="1" dirty="0">
                <a:solidFill>
                  <a:srgbClr val="002060"/>
                </a:solidFill>
              </a:rPr>
              <a:t>users for the break in backward compatibility</a:t>
            </a:r>
            <a:r>
              <a:rPr lang="en-US" sz="2000" dirty="0"/>
              <a:t>: </a:t>
            </a:r>
            <a:endParaRPr lang="en-US" sz="2000" dirty="0" smtClean="0"/>
          </a:p>
          <a:p>
            <a:pPr lvl="1"/>
            <a:r>
              <a:rPr lang="en-US" sz="1800" dirty="0" smtClean="0"/>
              <a:t>Deprecate code to create compiler warnings in previous versions (see __deprecated__ attribute in GCC and Intel)</a:t>
            </a:r>
            <a:endParaRPr lang="en-US" sz="1800" dirty="0"/>
          </a:p>
          <a:p>
            <a:r>
              <a:rPr lang="en-US" sz="2000" i="1" dirty="0" smtClean="0">
                <a:solidFill>
                  <a:srgbClr val="002060"/>
                </a:solidFill>
              </a:rPr>
              <a:t>Fail </a:t>
            </a:r>
            <a:r>
              <a:rPr lang="en-US" sz="2000" i="1" dirty="0">
                <a:solidFill>
                  <a:srgbClr val="002060"/>
                </a:solidFill>
              </a:rPr>
              <a:t>big and hard when backward compatibility is </a:t>
            </a:r>
            <a:r>
              <a:rPr lang="en-US" sz="2000" i="1" dirty="0" smtClean="0">
                <a:solidFill>
                  <a:srgbClr val="002060"/>
                </a:solidFill>
              </a:rPr>
              <a:t>dropped</a:t>
            </a:r>
            <a:r>
              <a:rPr lang="en-US" sz="2000" dirty="0" smtClean="0"/>
              <a:t>:</a:t>
            </a:r>
          </a:p>
          <a:p>
            <a:pPr lvl="1"/>
            <a:r>
              <a:rPr lang="en-US" sz="1800" dirty="0" smtClean="0"/>
              <a:t>Code should not even compile, and compile errors should be clear</a:t>
            </a:r>
          </a:p>
          <a:p>
            <a:pPr lvl="1"/>
            <a:r>
              <a:rPr lang="en-US" sz="1800" dirty="0" smtClean="0"/>
              <a:t>Otherwise, code should not run at all and fail hard</a:t>
            </a:r>
            <a:endParaRPr lang="en-US" sz="1800" dirty="0"/>
          </a:p>
          <a:p>
            <a:pPr lvl="1"/>
            <a:r>
              <a:rPr lang="en-US" sz="1800" dirty="0" smtClean="0"/>
              <a:t>Generate good compile or runtime error messages</a:t>
            </a:r>
            <a:endParaRPr lang="en-US" sz="1800" dirty="0"/>
          </a:p>
          <a:p>
            <a:r>
              <a:rPr lang="en-US" sz="2000" i="1" dirty="0" smtClean="0">
                <a:solidFill>
                  <a:srgbClr val="002060"/>
                </a:solidFill>
              </a:rPr>
              <a:t>Provide </a:t>
            </a:r>
            <a:r>
              <a:rPr lang="en-US" sz="2000" i="1" dirty="0">
                <a:solidFill>
                  <a:srgbClr val="002060"/>
                </a:solidFill>
              </a:rPr>
              <a:t>for safe straightforward upgrades</a:t>
            </a:r>
            <a:r>
              <a:rPr lang="en-US" sz="2000" dirty="0" smtClean="0"/>
              <a:t>:</a:t>
            </a:r>
          </a:p>
          <a:p>
            <a:pPr lvl="1"/>
            <a:r>
              <a:rPr lang="en-US" sz="1800" dirty="0" smtClean="0"/>
              <a:t>Provide </a:t>
            </a:r>
            <a:r>
              <a:rPr lang="en-US" sz="1800" dirty="0" err="1" smtClean="0"/>
              <a:t>sed</a:t>
            </a:r>
            <a:r>
              <a:rPr lang="en-US" sz="1800" dirty="0" smtClean="0"/>
              <a:t>-like scripts for making baulk changes?</a:t>
            </a:r>
          </a:p>
          <a:p>
            <a:pPr lvl="2"/>
            <a:r>
              <a:rPr lang="en-US" sz="1800" dirty="0" smtClean="0"/>
              <a:t>Example: Change all class and files names ‘</a:t>
            </a:r>
            <a:r>
              <a:rPr lang="en-US" sz="1800" dirty="0" err="1" smtClean="0"/>
              <a:t>VectorBase</a:t>
            </a:r>
            <a:r>
              <a:rPr lang="en-US" sz="1800" dirty="0" smtClean="0"/>
              <a:t>’ to ‘Vector’, etc.</a:t>
            </a:r>
          </a:p>
          <a:p>
            <a:pPr lvl="1"/>
            <a:r>
              <a:rPr lang="en-US" sz="1800" dirty="0" smtClean="0"/>
              <a:t>Allow namespace changes?</a:t>
            </a:r>
          </a:p>
          <a:p>
            <a:pPr lvl="2"/>
            <a:r>
              <a:rPr lang="en-US" sz="1800" dirty="0" smtClean="0"/>
              <a:t>Example: </a:t>
            </a:r>
            <a:r>
              <a:rPr lang="en-US" sz="1800" dirty="0" err="1" smtClean="0"/>
              <a:t>TpetraNew</a:t>
            </a:r>
            <a:r>
              <a:rPr lang="en-US" sz="1800" dirty="0" smtClean="0"/>
              <a:t>::Vector =&gt; </a:t>
            </a:r>
            <a:r>
              <a:rPr lang="en-US" sz="1800" dirty="0" err="1" smtClean="0"/>
              <a:t>Tpetra</a:t>
            </a:r>
            <a:r>
              <a:rPr lang="en-US" sz="1800" dirty="0" smtClean="0"/>
              <a:t>::Vector for Map refactoring</a:t>
            </a:r>
          </a:p>
          <a:p>
            <a:pPr marL="0" indent="0">
              <a:buNone/>
            </a:pPr>
            <a:r>
              <a:rPr lang="en-US" sz="3000" dirty="0" smtClean="0">
                <a:solidFill>
                  <a:schemeClr val="tx2">
                    <a:lumMod val="75000"/>
                  </a:schemeClr>
                </a:solidFill>
              </a:rPr>
              <a:t>Take Home Message: Plan for it and think about the user!</a:t>
            </a:r>
            <a:endParaRPr lang="en-US" sz="3000" dirty="0">
              <a:solidFill>
                <a:schemeClr val="tx2">
                  <a:lumMod val="75000"/>
                </a:schemeClr>
              </a:solidFill>
            </a:endParaRPr>
          </a:p>
        </p:txBody>
      </p:sp>
    </p:spTree>
    <p:extLst>
      <p:ext uri="{BB962C8B-B14F-4D97-AF65-F5344CB8AC3E}">
        <p14:creationId xmlns:p14="http://schemas.microsoft.com/office/powerpoint/2010/main" val="20686248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smtClean="0"/>
              <a:t>Deprecation Approaches</a:t>
            </a:r>
            <a:endParaRPr lang="en-US" sz="2800" dirty="0"/>
          </a:p>
        </p:txBody>
      </p:sp>
      <p:sp>
        <p:nvSpPr>
          <p:cNvPr id="3" name="Content Placeholder 2"/>
          <p:cNvSpPr>
            <a:spLocks noGrp="1"/>
          </p:cNvSpPr>
          <p:nvPr>
            <p:ph idx="1"/>
          </p:nvPr>
        </p:nvSpPr>
        <p:spPr>
          <a:xfrm>
            <a:off x="111204" y="609600"/>
            <a:ext cx="9032796" cy="5709255"/>
          </a:xfrm>
        </p:spPr>
        <p:txBody>
          <a:bodyPr/>
          <a:lstStyle/>
          <a:p>
            <a:r>
              <a:rPr lang="en-US" sz="2000" i="1" dirty="0">
                <a:solidFill>
                  <a:srgbClr val="002060"/>
                </a:solidFill>
              </a:rPr>
              <a:t>Deprecate classes and functions using the standard &lt;UCPACAKGENAME&gt; DEPRECATED </a:t>
            </a:r>
            <a:r>
              <a:rPr lang="en-US" sz="2000" i="1" dirty="0" smtClean="0">
                <a:solidFill>
                  <a:srgbClr val="002060"/>
                </a:solidFill>
              </a:rPr>
              <a:t>macro</a:t>
            </a:r>
            <a:r>
              <a:rPr lang="en-US" sz="2000" dirty="0" smtClean="0"/>
              <a:t>:</a:t>
            </a:r>
          </a:p>
          <a:p>
            <a:pPr marL="346075" lvl="1" indent="0">
              <a:buNone/>
            </a:pPr>
            <a:r>
              <a:rPr lang="en-US" sz="1800" dirty="0" smtClean="0"/>
              <a:t>This </a:t>
            </a:r>
            <a:r>
              <a:rPr lang="en-US" sz="1800" dirty="0"/>
              <a:t>macro expands to the GCC deprecated attribute when Trilinos is configured </a:t>
            </a:r>
            <a:r>
              <a:rPr lang="en-US" sz="1800" dirty="0" smtClean="0"/>
              <a:t>with Trilinos </a:t>
            </a:r>
            <a:r>
              <a:rPr lang="en-US" sz="1800" dirty="0"/>
              <a:t>SHOW DEPRECATED WARNINGS = ON.</a:t>
            </a:r>
          </a:p>
          <a:p>
            <a:r>
              <a:rPr lang="en-US" sz="2000" i="1" dirty="0" smtClean="0">
                <a:solidFill>
                  <a:srgbClr val="002060"/>
                </a:solidFill>
              </a:rPr>
              <a:t>Deprecate </a:t>
            </a:r>
            <a:r>
              <a:rPr lang="en-US" sz="2000" i="1" dirty="0">
                <a:solidFill>
                  <a:srgbClr val="002060"/>
                </a:solidFill>
              </a:rPr>
              <a:t>macros by calling dummy deprecated functions using the </a:t>
            </a:r>
            <a:r>
              <a:rPr lang="en-US" sz="2000" i="1" dirty="0" smtClean="0">
                <a:solidFill>
                  <a:srgbClr val="002060"/>
                </a:solidFill>
              </a:rPr>
              <a:t>standard &lt;UCPACAKGENAME</a:t>
            </a:r>
            <a:r>
              <a:rPr lang="en-US" sz="2000" i="1" dirty="0">
                <a:solidFill>
                  <a:srgbClr val="002060"/>
                </a:solidFill>
              </a:rPr>
              <a:t>&gt; DEPRECATED macro</a:t>
            </a:r>
            <a:r>
              <a:rPr lang="en-US" sz="2000" dirty="0" smtClean="0"/>
              <a:t>:</a:t>
            </a:r>
          </a:p>
          <a:p>
            <a:pPr marL="346075" lvl="1" indent="0">
              <a:buNone/>
            </a:pPr>
            <a:r>
              <a:rPr lang="en-US" sz="1800" dirty="0" smtClean="0"/>
              <a:t>#define OLD_MACRO_NAME(…) </a:t>
            </a:r>
            <a:r>
              <a:rPr lang="en-US" sz="1800" dirty="0"/>
              <a:t>{ </a:t>
            </a:r>
            <a:r>
              <a:rPr lang="en-US" sz="1800" dirty="0" err="1"/>
              <a:t>SomeDeprecatedFunction</a:t>
            </a:r>
            <a:r>
              <a:rPr lang="en-US" sz="1800" dirty="0"/>
              <a:t>(); </a:t>
            </a:r>
            <a:r>
              <a:rPr lang="en-US" sz="1800" dirty="0" smtClean="0"/>
              <a:t>NEW_MACRO_NAME(…) }</a:t>
            </a:r>
            <a:endParaRPr lang="en-US" sz="1800" dirty="0"/>
          </a:p>
          <a:p>
            <a:r>
              <a:rPr lang="en-US" sz="2000" i="1" dirty="0" smtClean="0">
                <a:solidFill>
                  <a:srgbClr val="002060"/>
                </a:solidFill>
              </a:rPr>
              <a:t>Deprecate </a:t>
            </a:r>
            <a:r>
              <a:rPr lang="en-US" sz="2000" i="1" dirty="0">
                <a:solidFill>
                  <a:srgbClr val="002060"/>
                </a:solidFill>
              </a:rPr>
              <a:t>old class names using deprecated </a:t>
            </a:r>
            <a:r>
              <a:rPr lang="en-US" sz="2000" i="1" dirty="0" err="1">
                <a:solidFill>
                  <a:srgbClr val="002060"/>
                </a:solidFill>
              </a:rPr>
              <a:t>typedefs</a:t>
            </a:r>
            <a:r>
              <a:rPr lang="en-US" sz="2000" i="1" dirty="0">
                <a:solidFill>
                  <a:srgbClr val="002060"/>
                </a:solidFill>
              </a:rPr>
              <a:t> or macro defines</a:t>
            </a:r>
            <a:r>
              <a:rPr lang="en-US" sz="2000" dirty="0" smtClean="0"/>
              <a:t>:</a:t>
            </a:r>
          </a:p>
          <a:p>
            <a:pPr marL="346075" lvl="1" indent="0">
              <a:buNone/>
            </a:pPr>
            <a:r>
              <a:rPr lang="en-US" sz="1800" dirty="0" smtClean="0"/>
              <a:t>Preferred (</a:t>
            </a:r>
            <a:r>
              <a:rPr lang="en-US" sz="1800" dirty="0" err="1" smtClean="0"/>
              <a:t>nontemplates</a:t>
            </a:r>
            <a:r>
              <a:rPr lang="en-US" sz="1800" dirty="0" smtClean="0"/>
              <a:t>):</a:t>
            </a:r>
          </a:p>
          <a:p>
            <a:pPr marL="635000" lvl="2" indent="0">
              <a:buNone/>
            </a:pPr>
            <a:r>
              <a:rPr lang="en-US" sz="1800" dirty="0" err="1" smtClean="0"/>
              <a:t>typedef</a:t>
            </a:r>
            <a:r>
              <a:rPr lang="en-US" sz="1800" dirty="0" smtClean="0"/>
              <a:t> UCPACKAGENAME_DEPRECATED </a:t>
            </a:r>
            <a:r>
              <a:rPr lang="en-US" sz="1800" dirty="0" err="1" smtClean="0"/>
              <a:t>NewClassName</a:t>
            </a:r>
            <a:r>
              <a:rPr lang="en-US" sz="1800" dirty="0" smtClean="0"/>
              <a:t> </a:t>
            </a:r>
            <a:r>
              <a:rPr lang="en-US" sz="1800" dirty="0" err="1" smtClean="0"/>
              <a:t>OldClassName</a:t>
            </a:r>
            <a:r>
              <a:rPr lang="en-US" sz="1800" dirty="0" smtClean="0"/>
              <a:t>;</a:t>
            </a:r>
            <a:endParaRPr lang="en-US" sz="1800" dirty="0"/>
          </a:p>
          <a:p>
            <a:pPr marL="346075" lvl="1" indent="0">
              <a:buNone/>
            </a:pPr>
            <a:r>
              <a:rPr lang="en-US" sz="1800" dirty="0" err="1" smtClean="0"/>
              <a:t>Templated</a:t>
            </a:r>
            <a:r>
              <a:rPr lang="en-US" sz="1800" dirty="0" smtClean="0"/>
              <a:t> classes:  #define </a:t>
            </a:r>
            <a:r>
              <a:rPr lang="en-US" sz="1800" dirty="0" err="1" smtClean="0"/>
              <a:t>OldClassName</a:t>
            </a:r>
            <a:r>
              <a:rPr lang="en-US" sz="1800" dirty="0" smtClean="0"/>
              <a:t> </a:t>
            </a:r>
            <a:r>
              <a:rPr lang="en-US" sz="1800" dirty="0" err="1" smtClean="0"/>
              <a:t>NewClassName</a:t>
            </a:r>
            <a:r>
              <a:rPr lang="en-US" sz="1800" dirty="0" smtClean="0"/>
              <a:t>;</a:t>
            </a:r>
          </a:p>
          <a:p>
            <a:pPr lvl="2"/>
            <a:r>
              <a:rPr lang="en-US" sz="1800" dirty="0" smtClean="0"/>
              <a:t>Must also deprecate the header file with #warning (see below)</a:t>
            </a:r>
          </a:p>
          <a:p>
            <a:r>
              <a:rPr lang="en-US" sz="2000" i="1" dirty="0" smtClean="0">
                <a:solidFill>
                  <a:srgbClr val="002060"/>
                </a:solidFill>
              </a:rPr>
              <a:t>Deprecate </a:t>
            </a:r>
            <a:r>
              <a:rPr lang="en-US" sz="2000" i="1" dirty="0">
                <a:solidFill>
                  <a:srgbClr val="002060"/>
                </a:solidFill>
              </a:rPr>
              <a:t>header files by inserting protected #warning directives</a:t>
            </a:r>
            <a:r>
              <a:rPr lang="en-US" sz="2000" dirty="0" smtClean="0"/>
              <a:t>:</a:t>
            </a:r>
          </a:p>
          <a:p>
            <a:pPr marL="346075" lvl="1" indent="0">
              <a:buNone/>
            </a:pPr>
            <a:r>
              <a:rPr lang="en-US" sz="1800" dirty="0" smtClean="0"/>
              <a:t>#</a:t>
            </a:r>
            <a:r>
              <a:rPr lang="en-US" sz="1800" dirty="0" err="1" smtClean="0"/>
              <a:t>ifdef</a:t>
            </a:r>
            <a:r>
              <a:rPr lang="en-US" sz="1800" dirty="0" smtClean="0"/>
              <a:t> __GNUC__</a:t>
            </a:r>
          </a:p>
          <a:p>
            <a:pPr marL="346075" lvl="1" indent="0">
              <a:buNone/>
            </a:pPr>
            <a:r>
              <a:rPr lang="en-US" sz="1800" dirty="0" smtClean="0"/>
              <a:t>#  waning This header OldHeader.hpp is deprecated.  Please use NewHeader.hpp</a:t>
            </a:r>
          </a:p>
          <a:p>
            <a:pPr marL="346075" lvl="1" indent="0">
              <a:buNone/>
            </a:pPr>
            <a:r>
              <a:rPr lang="en-US" sz="1800" dirty="0" smtClean="0"/>
              <a:t>#</a:t>
            </a:r>
            <a:r>
              <a:rPr lang="en-US" sz="1800" dirty="0" err="1" smtClean="0"/>
              <a:t>endif</a:t>
            </a:r>
            <a:endParaRPr lang="en-US" sz="1800" dirty="0"/>
          </a:p>
        </p:txBody>
      </p:sp>
    </p:spTree>
    <p:extLst>
      <p:ext uri="{BB962C8B-B14F-4D97-AF65-F5344CB8AC3E}">
        <p14:creationId xmlns:p14="http://schemas.microsoft.com/office/powerpoint/2010/main" val="4355283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78"/>
          <p:cNvSpPr/>
          <p:nvPr/>
        </p:nvSpPr>
        <p:spPr>
          <a:xfrm>
            <a:off x="214547" y="380010"/>
            <a:ext cx="7183779" cy="5474525"/>
          </a:xfrm>
          <a:custGeom>
            <a:avLst/>
            <a:gdLst>
              <a:gd name="connsiteX0" fmla="*/ 1330037 w 7172696"/>
              <a:gd name="connsiteY0" fmla="*/ 0 h 5474525"/>
              <a:gd name="connsiteX1" fmla="*/ 7172696 w 7172696"/>
              <a:gd name="connsiteY1" fmla="*/ 0 h 5474525"/>
              <a:gd name="connsiteX2" fmla="*/ 7172696 w 7172696"/>
              <a:gd name="connsiteY2" fmla="*/ 5474525 h 5474525"/>
              <a:gd name="connsiteX3" fmla="*/ 11875 w 7172696"/>
              <a:gd name="connsiteY3" fmla="*/ 5474525 h 5474525"/>
              <a:gd name="connsiteX4" fmla="*/ 11875 w 7172696"/>
              <a:gd name="connsiteY4" fmla="*/ 0 h 5474525"/>
              <a:gd name="connsiteX5" fmla="*/ 0 w 7172696"/>
              <a:gd name="connsiteY5" fmla="*/ 0 h 5474525"/>
              <a:gd name="connsiteX0" fmla="*/ 1549493 w 7172696"/>
              <a:gd name="connsiteY0" fmla="*/ 0 h 5608637"/>
              <a:gd name="connsiteX1" fmla="*/ 7172696 w 7172696"/>
              <a:gd name="connsiteY1" fmla="*/ 134112 h 5608637"/>
              <a:gd name="connsiteX2" fmla="*/ 7172696 w 7172696"/>
              <a:gd name="connsiteY2" fmla="*/ 5608637 h 5608637"/>
              <a:gd name="connsiteX3" fmla="*/ 11875 w 7172696"/>
              <a:gd name="connsiteY3" fmla="*/ 5608637 h 5608637"/>
              <a:gd name="connsiteX4" fmla="*/ 11875 w 7172696"/>
              <a:gd name="connsiteY4" fmla="*/ 134112 h 5608637"/>
              <a:gd name="connsiteX5" fmla="*/ 0 w 7172696"/>
              <a:gd name="connsiteY5" fmla="*/ 134112 h 5608637"/>
              <a:gd name="connsiteX0" fmla="*/ 269333 w 7172696"/>
              <a:gd name="connsiteY0" fmla="*/ 158496 h 5474525"/>
              <a:gd name="connsiteX1" fmla="*/ 7172696 w 7172696"/>
              <a:gd name="connsiteY1" fmla="*/ 0 h 5474525"/>
              <a:gd name="connsiteX2" fmla="*/ 7172696 w 7172696"/>
              <a:gd name="connsiteY2" fmla="*/ 5474525 h 5474525"/>
              <a:gd name="connsiteX3" fmla="*/ 11875 w 7172696"/>
              <a:gd name="connsiteY3" fmla="*/ 5474525 h 5474525"/>
              <a:gd name="connsiteX4" fmla="*/ 11875 w 7172696"/>
              <a:gd name="connsiteY4" fmla="*/ 0 h 5474525"/>
              <a:gd name="connsiteX5" fmla="*/ 0 w 7172696"/>
              <a:gd name="connsiteY5" fmla="*/ 0 h 5474525"/>
              <a:gd name="connsiteX0" fmla="*/ 49877 w 7172696"/>
              <a:gd name="connsiteY0" fmla="*/ 0 h 5486717"/>
              <a:gd name="connsiteX1" fmla="*/ 7172696 w 7172696"/>
              <a:gd name="connsiteY1" fmla="*/ 12192 h 5486717"/>
              <a:gd name="connsiteX2" fmla="*/ 7172696 w 7172696"/>
              <a:gd name="connsiteY2" fmla="*/ 5486717 h 5486717"/>
              <a:gd name="connsiteX3" fmla="*/ 11875 w 7172696"/>
              <a:gd name="connsiteY3" fmla="*/ 5486717 h 5486717"/>
              <a:gd name="connsiteX4" fmla="*/ 11875 w 7172696"/>
              <a:gd name="connsiteY4" fmla="*/ 12192 h 5486717"/>
              <a:gd name="connsiteX5" fmla="*/ 0 w 7172696"/>
              <a:gd name="connsiteY5" fmla="*/ 12192 h 5486717"/>
              <a:gd name="connsiteX0" fmla="*/ 0 w 7183779"/>
              <a:gd name="connsiteY0" fmla="*/ 0 h 5474525"/>
              <a:gd name="connsiteX1" fmla="*/ 7183779 w 7183779"/>
              <a:gd name="connsiteY1" fmla="*/ 0 h 5474525"/>
              <a:gd name="connsiteX2" fmla="*/ 7183779 w 7183779"/>
              <a:gd name="connsiteY2" fmla="*/ 5474525 h 5474525"/>
              <a:gd name="connsiteX3" fmla="*/ 22958 w 7183779"/>
              <a:gd name="connsiteY3" fmla="*/ 5474525 h 5474525"/>
              <a:gd name="connsiteX4" fmla="*/ 22958 w 7183779"/>
              <a:gd name="connsiteY4" fmla="*/ 0 h 5474525"/>
              <a:gd name="connsiteX5" fmla="*/ 11083 w 7183779"/>
              <a:gd name="connsiteY5" fmla="*/ 0 h 547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3779" h="5474525">
                <a:moveTo>
                  <a:pt x="0" y="0"/>
                </a:moveTo>
                <a:lnTo>
                  <a:pt x="7183779" y="0"/>
                </a:lnTo>
                <a:lnTo>
                  <a:pt x="7183779" y="5474525"/>
                </a:lnTo>
                <a:lnTo>
                  <a:pt x="22958" y="5474525"/>
                </a:lnTo>
                <a:lnTo>
                  <a:pt x="22958" y="0"/>
                </a:lnTo>
                <a:lnTo>
                  <a:pt x="11083" y="0"/>
                </a:lnTo>
              </a:path>
            </a:pathLst>
          </a:cu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90" name="Freeform 89"/>
          <p:cNvSpPr/>
          <p:nvPr/>
        </p:nvSpPr>
        <p:spPr>
          <a:xfrm>
            <a:off x="1447085" y="1932320"/>
            <a:ext cx="5252770" cy="1853508"/>
          </a:xfrm>
          <a:custGeom>
            <a:avLst/>
            <a:gdLst>
              <a:gd name="connsiteX0" fmla="*/ 1330037 w 7172696"/>
              <a:gd name="connsiteY0" fmla="*/ 0 h 5474525"/>
              <a:gd name="connsiteX1" fmla="*/ 7172696 w 7172696"/>
              <a:gd name="connsiteY1" fmla="*/ 0 h 5474525"/>
              <a:gd name="connsiteX2" fmla="*/ 7172696 w 7172696"/>
              <a:gd name="connsiteY2" fmla="*/ 5474525 h 5474525"/>
              <a:gd name="connsiteX3" fmla="*/ 11875 w 7172696"/>
              <a:gd name="connsiteY3" fmla="*/ 5474525 h 5474525"/>
              <a:gd name="connsiteX4" fmla="*/ 11875 w 7172696"/>
              <a:gd name="connsiteY4" fmla="*/ 0 h 5474525"/>
              <a:gd name="connsiteX5" fmla="*/ 0 w 7172696"/>
              <a:gd name="connsiteY5" fmla="*/ 0 h 5474525"/>
              <a:gd name="connsiteX0" fmla="*/ 1549493 w 7172696"/>
              <a:gd name="connsiteY0" fmla="*/ 0 h 5608637"/>
              <a:gd name="connsiteX1" fmla="*/ 7172696 w 7172696"/>
              <a:gd name="connsiteY1" fmla="*/ 134112 h 5608637"/>
              <a:gd name="connsiteX2" fmla="*/ 7172696 w 7172696"/>
              <a:gd name="connsiteY2" fmla="*/ 5608637 h 5608637"/>
              <a:gd name="connsiteX3" fmla="*/ 11875 w 7172696"/>
              <a:gd name="connsiteY3" fmla="*/ 5608637 h 5608637"/>
              <a:gd name="connsiteX4" fmla="*/ 11875 w 7172696"/>
              <a:gd name="connsiteY4" fmla="*/ 134112 h 5608637"/>
              <a:gd name="connsiteX5" fmla="*/ 0 w 7172696"/>
              <a:gd name="connsiteY5" fmla="*/ 134112 h 5608637"/>
              <a:gd name="connsiteX0" fmla="*/ 269333 w 7172696"/>
              <a:gd name="connsiteY0" fmla="*/ 158496 h 5474525"/>
              <a:gd name="connsiteX1" fmla="*/ 7172696 w 7172696"/>
              <a:gd name="connsiteY1" fmla="*/ 0 h 5474525"/>
              <a:gd name="connsiteX2" fmla="*/ 7172696 w 7172696"/>
              <a:gd name="connsiteY2" fmla="*/ 5474525 h 5474525"/>
              <a:gd name="connsiteX3" fmla="*/ 11875 w 7172696"/>
              <a:gd name="connsiteY3" fmla="*/ 5474525 h 5474525"/>
              <a:gd name="connsiteX4" fmla="*/ 11875 w 7172696"/>
              <a:gd name="connsiteY4" fmla="*/ 0 h 5474525"/>
              <a:gd name="connsiteX5" fmla="*/ 0 w 7172696"/>
              <a:gd name="connsiteY5" fmla="*/ 0 h 5474525"/>
              <a:gd name="connsiteX0" fmla="*/ 49877 w 7172696"/>
              <a:gd name="connsiteY0" fmla="*/ 0 h 5486717"/>
              <a:gd name="connsiteX1" fmla="*/ 7172696 w 7172696"/>
              <a:gd name="connsiteY1" fmla="*/ 12192 h 5486717"/>
              <a:gd name="connsiteX2" fmla="*/ 7172696 w 7172696"/>
              <a:gd name="connsiteY2" fmla="*/ 5486717 h 5486717"/>
              <a:gd name="connsiteX3" fmla="*/ 11875 w 7172696"/>
              <a:gd name="connsiteY3" fmla="*/ 5486717 h 5486717"/>
              <a:gd name="connsiteX4" fmla="*/ 11875 w 7172696"/>
              <a:gd name="connsiteY4" fmla="*/ 12192 h 5486717"/>
              <a:gd name="connsiteX5" fmla="*/ 0 w 7172696"/>
              <a:gd name="connsiteY5" fmla="*/ 12192 h 5486717"/>
              <a:gd name="connsiteX0" fmla="*/ 0 w 7183779"/>
              <a:gd name="connsiteY0" fmla="*/ 0 h 5474525"/>
              <a:gd name="connsiteX1" fmla="*/ 7183779 w 7183779"/>
              <a:gd name="connsiteY1" fmla="*/ 0 h 5474525"/>
              <a:gd name="connsiteX2" fmla="*/ 7183779 w 7183779"/>
              <a:gd name="connsiteY2" fmla="*/ 5474525 h 5474525"/>
              <a:gd name="connsiteX3" fmla="*/ 22958 w 7183779"/>
              <a:gd name="connsiteY3" fmla="*/ 5474525 h 5474525"/>
              <a:gd name="connsiteX4" fmla="*/ 22958 w 7183779"/>
              <a:gd name="connsiteY4" fmla="*/ 0 h 5474525"/>
              <a:gd name="connsiteX5" fmla="*/ 11083 w 7183779"/>
              <a:gd name="connsiteY5" fmla="*/ 0 h 547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3779" h="5474525">
                <a:moveTo>
                  <a:pt x="0" y="0"/>
                </a:moveTo>
                <a:lnTo>
                  <a:pt x="7183779" y="0"/>
                </a:lnTo>
                <a:lnTo>
                  <a:pt x="7183779" y="5474525"/>
                </a:lnTo>
                <a:lnTo>
                  <a:pt x="22958" y="5474525"/>
                </a:lnTo>
                <a:lnTo>
                  <a:pt x="22958" y="0"/>
                </a:lnTo>
                <a:lnTo>
                  <a:pt x="11083" y="0"/>
                </a:lnTo>
              </a:path>
            </a:pathLst>
          </a:custGeom>
          <a:solidFill>
            <a:schemeClr val="tx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91" name="TextBox 90"/>
          <p:cNvSpPr txBox="1"/>
          <p:nvPr/>
        </p:nvSpPr>
        <p:spPr>
          <a:xfrm>
            <a:off x="1450192" y="1664804"/>
            <a:ext cx="172127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n-US" sz="1400" b="1" dirty="0" smtClean="0"/>
              <a:t>VERA Foundation</a:t>
            </a:r>
            <a:endParaRPr lang="en-US" sz="1400" b="1" dirty="0"/>
          </a:p>
        </p:txBody>
      </p:sp>
      <p:sp>
        <p:nvSpPr>
          <p:cNvPr id="80" name="TextBox 79"/>
          <p:cNvSpPr txBox="1"/>
          <p:nvPr/>
        </p:nvSpPr>
        <p:spPr>
          <a:xfrm>
            <a:off x="228600" y="76200"/>
            <a:ext cx="1375742" cy="307777"/>
          </a:xfrm>
          <a:prstGeom prst="rect">
            <a:avLst/>
          </a:prstGeom>
          <a:solidFill>
            <a:schemeClr val="bg1">
              <a:lumMod val="95000"/>
            </a:schemeClr>
          </a:solidFill>
          <a:ln>
            <a:solidFill>
              <a:schemeClr val="tx1"/>
            </a:solidFill>
          </a:ln>
        </p:spPr>
        <p:txBody>
          <a:bodyPr wrap="square" rtlCol="0">
            <a:spAutoFit/>
          </a:bodyPr>
          <a:lstStyle/>
          <a:p>
            <a:pPr algn="ctr"/>
            <a:r>
              <a:rPr lang="en-US" sz="1400" b="1" dirty="0" smtClean="0"/>
              <a:t>VERA</a:t>
            </a:r>
            <a:endParaRPr lang="en-US" sz="1400" b="1" dirty="0"/>
          </a:p>
        </p:txBody>
      </p:sp>
      <p:sp>
        <p:nvSpPr>
          <p:cNvPr id="3" name="Rectangle 2"/>
          <p:cNvSpPr/>
          <p:nvPr/>
        </p:nvSpPr>
        <p:spPr>
          <a:xfrm>
            <a:off x="3718445" y="3393048"/>
            <a:ext cx="214283" cy="92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Rectangle 4"/>
          <p:cNvSpPr/>
          <p:nvPr/>
        </p:nvSpPr>
        <p:spPr>
          <a:xfrm>
            <a:off x="4007199" y="2577108"/>
            <a:ext cx="214283" cy="92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 name="TextBox 5"/>
          <p:cNvSpPr txBox="1"/>
          <p:nvPr/>
        </p:nvSpPr>
        <p:spPr>
          <a:xfrm>
            <a:off x="76200" y="6059269"/>
            <a:ext cx="4174349" cy="646331"/>
          </a:xfrm>
          <a:prstGeom prst="rect">
            <a:avLst/>
          </a:prstGeom>
          <a:solidFill>
            <a:schemeClr val="bg1"/>
          </a:solidFill>
        </p:spPr>
        <p:txBody>
          <a:bodyPr wrap="none" rtlCol="0">
            <a:spAutoFit/>
          </a:bodyPr>
          <a:lstStyle/>
          <a:p>
            <a:pPr algn="ctr"/>
            <a:r>
              <a:rPr lang="en-US" dirty="0" smtClean="0"/>
              <a:t>VERA Subdomains and Scope</a:t>
            </a:r>
          </a:p>
          <a:p>
            <a:pPr algn="ctr"/>
            <a:r>
              <a:rPr lang="en-US" dirty="0" smtClean="0"/>
              <a:t>(NOTE: All relationships are *NOT* shown)</a:t>
            </a:r>
            <a:endParaRPr lang="en-US" dirty="0"/>
          </a:p>
        </p:txBody>
      </p:sp>
      <p:grpSp>
        <p:nvGrpSpPr>
          <p:cNvPr id="7" name="Group 6"/>
          <p:cNvGrpSpPr/>
          <p:nvPr/>
        </p:nvGrpSpPr>
        <p:grpSpPr>
          <a:xfrm>
            <a:off x="1620989" y="2580348"/>
            <a:ext cx="1731811" cy="543852"/>
            <a:chOff x="3923928" y="4509120"/>
            <a:chExt cx="1731811" cy="543852"/>
          </a:xfrm>
        </p:grpSpPr>
        <p:sp>
          <p:nvSpPr>
            <p:cNvPr id="8" name="TextBox 7"/>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9" name="TextBox 8"/>
            <p:cNvSpPr txBox="1"/>
            <p:nvPr/>
          </p:nvSpPr>
          <p:spPr>
            <a:xfrm>
              <a:off x="3923928" y="4622085"/>
              <a:ext cx="1731811"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Multi-physics coupling toolkit</a:t>
              </a:r>
              <a:endParaRPr lang="en-US" sz="1100" b="1" dirty="0"/>
            </a:p>
          </p:txBody>
        </p:sp>
      </p:grpSp>
      <p:grpSp>
        <p:nvGrpSpPr>
          <p:cNvPr id="10" name="Group 9"/>
          <p:cNvGrpSpPr/>
          <p:nvPr/>
        </p:nvGrpSpPr>
        <p:grpSpPr>
          <a:xfrm>
            <a:off x="7632340" y="4960022"/>
            <a:ext cx="1243287" cy="1220961"/>
            <a:chOff x="3923928" y="4509120"/>
            <a:chExt cx="1243287" cy="1220961"/>
          </a:xfrm>
        </p:grpSpPr>
        <p:sp>
          <p:nvSpPr>
            <p:cNvPr id="11" name="TextBox 10"/>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12" name="TextBox 11"/>
            <p:cNvSpPr txBox="1"/>
            <p:nvPr/>
          </p:nvSpPr>
          <p:spPr>
            <a:xfrm>
              <a:off x="3923929" y="4622085"/>
              <a:ext cx="1243286" cy="1107996"/>
            </a:xfrm>
            <a:prstGeom prst="rect">
              <a:avLst/>
            </a:prstGeom>
            <a:solidFill>
              <a:schemeClr val="bg1">
                <a:lumMod val="85000"/>
              </a:schemeClr>
            </a:solidFill>
            <a:ln>
              <a:solidFill>
                <a:schemeClr val="tx1"/>
              </a:solidFill>
            </a:ln>
          </p:spPr>
          <p:txBody>
            <a:bodyPr wrap="square" rtlCol="0">
              <a:spAutoFit/>
            </a:bodyPr>
            <a:lstStyle/>
            <a:p>
              <a:r>
                <a:rPr lang="en-US" sz="1100" b="1" dirty="0" smtClean="0"/>
                <a:t>Abstract numerical algorithms</a:t>
              </a:r>
            </a:p>
            <a:p>
              <a:r>
                <a:rPr lang="en-US" sz="1100" b="1" dirty="0" smtClean="0"/>
                <a:t>(e.g. </a:t>
              </a:r>
              <a:r>
                <a:rPr lang="en-US" sz="1100" b="1" dirty="0" err="1" smtClean="0"/>
                <a:t>Thyra</a:t>
              </a:r>
              <a:r>
                <a:rPr lang="en-US" sz="1100" b="1" dirty="0" smtClean="0"/>
                <a:t>, NOX, </a:t>
              </a:r>
              <a:r>
                <a:rPr lang="en-US" sz="1100" b="1" dirty="0" err="1" smtClean="0"/>
                <a:t>Rythmos</a:t>
              </a:r>
              <a:r>
                <a:rPr lang="en-US" sz="1100" b="1" dirty="0" smtClean="0"/>
                <a:t>, …)</a:t>
              </a:r>
              <a:endParaRPr lang="en-US" sz="1100" b="1" dirty="0"/>
            </a:p>
          </p:txBody>
        </p:sp>
      </p:grpSp>
      <p:grpSp>
        <p:nvGrpSpPr>
          <p:cNvPr id="13" name="Group 12"/>
          <p:cNvGrpSpPr/>
          <p:nvPr/>
        </p:nvGrpSpPr>
        <p:grpSpPr>
          <a:xfrm>
            <a:off x="1439652" y="626768"/>
            <a:ext cx="1731811" cy="374575"/>
            <a:chOff x="3923928" y="4509120"/>
            <a:chExt cx="1731811" cy="374575"/>
          </a:xfrm>
        </p:grpSpPr>
        <p:sp>
          <p:nvSpPr>
            <p:cNvPr id="14" name="TextBox 13"/>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15" name="TextBox 14"/>
            <p:cNvSpPr txBox="1"/>
            <p:nvPr/>
          </p:nvSpPr>
          <p:spPr>
            <a:xfrm>
              <a:off x="3923928" y="4622085"/>
              <a:ext cx="1731811"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VERA GUI/workflow</a:t>
              </a:r>
              <a:endParaRPr lang="en-US" sz="1100" b="1" dirty="0"/>
            </a:p>
          </p:txBody>
        </p:sp>
      </p:grpSp>
      <p:grpSp>
        <p:nvGrpSpPr>
          <p:cNvPr id="16" name="Group 15"/>
          <p:cNvGrpSpPr/>
          <p:nvPr/>
        </p:nvGrpSpPr>
        <p:grpSpPr>
          <a:xfrm>
            <a:off x="3966854" y="2096852"/>
            <a:ext cx="1731811" cy="543852"/>
            <a:chOff x="3923928" y="4509120"/>
            <a:chExt cx="1731811" cy="543852"/>
          </a:xfrm>
        </p:grpSpPr>
        <p:sp>
          <p:nvSpPr>
            <p:cNvPr id="17" name="TextBox 16"/>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18" name="TextBox 17"/>
            <p:cNvSpPr txBox="1"/>
            <p:nvPr/>
          </p:nvSpPr>
          <p:spPr>
            <a:xfrm>
              <a:off x="3923928" y="4622085"/>
              <a:ext cx="1731811"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Simulation workflow control scripting</a:t>
              </a:r>
              <a:endParaRPr lang="en-US" sz="1100" b="1" dirty="0"/>
            </a:p>
          </p:txBody>
        </p:sp>
      </p:grpSp>
      <p:cxnSp>
        <p:nvCxnSpPr>
          <p:cNvPr id="19" name="Elbow Connector 18"/>
          <p:cNvCxnSpPr>
            <a:stCxn id="60" idx="1"/>
            <a:endCxn id="15" idx="3"/>
          </p:cNvCxnSpPr>
          <p:nvPr/>
        </p:nvCxnSpPr>
        <p:spPr>
          <a:xfrm rot="10800000">
            <a:off x="3171464" y="870539"/>
            <a:ext cx="1076501" cy="192651"/>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3"/>
            <a:endCxn id="18" idx="1"/>
          </p:cNvCxnSpPr>
          <p:nvPr/>
        </p:nvCxnSpPr>
        <p:spPr>
          <a:xfrm flipV="1">
            <a:off x="3352800" y="2425261"/>
            <a:ext cx="614054" cy="483496"/>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167844" y="4335846"/>
            <a:ext cx="1516065" cy="374575"/>
            <a:chOff x="3923928" y="4509120"/>
            <a:chExt cx="1516065" cy="374575"/>
          </a:xfrm>
        </p:grpSpPr>
        <p:sp>
          <p:nvSpPr>
            <p:cNvPr id="22" name="TextBox 21"/>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23" name="TextBox 22"/>
            <p:cNvSpPr txBox="1"/>
            <p:nvPr/>
          </p:nvSpPr>
          <p:spPr>
            <a:xfrm>
              <a:off x="3923928" y="4622085"/>
              <a:ext cx="1516065"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Materials Interface</a:t>
              </a:r>
              <a:endParaRPr lang="en-US" sz="1100" b="1" dirty="0"/>
            </a:p>
          </p:txBody>
        </p:sp>
      </p:grpSp>
      <p:grpSp>
        <p:nvGrpSpPr>
          <p:cNvPr id="27" name="Group 26"/>
          <p:cNvGrpSpPr/>
          <p:nvPr/>
        </p:nvGrpSpPr>
        <p:grpSpPr>
          <a:xfrm>
            <a:off x="4824028" y="3969060"/>
            <a:ext cx="2126045" cy="713129"/>
            <a:chOff x="3923927" y="4509120"/>
            <a:chExt cx="2126045" cy="713129"/>
          </a:xfrm>
        </p:grpSpPr>
        <p:sp>
          <p:nvSpPr>
            <p:cNvPr id="28" name="TextBox 27"/>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29" name="TextBox 28"/>
            <p:cNvSpPr txBox="1"/>
            <p:nvPr/>
          </p:nvSpPr>
          <p:spPr>
            <a:xfrm>
              <a:off x="3923927" y="4622085"/>
              <a:ext cx="2126045" cy="600164"/>
            </a:xfrm>
            <a:prstGeom prst="rect">
              <a:avLst/>
            </a:prstGeom>
            <a:solidFill>
              <a:schemeClr val="bg1">
                <a:lumMod val="85000"/>
              </a:schemeClr>
            </a:solidFill>
            <a:ln>
              <a:solidFill>
                <a:schemeClr val="tx1"/>
              </a:solidFill>
            </a:ln>
          </p:spPr>
          <p:txBody>
            <a:bodyPr wrap="square" rtlCol="0">
              <a:spAutoFit/>
            </a:bodyPr>
            <a:lstStyle/>
            <a:p>
              <a:r>
                <a:rPr lang="en-US" sz="1100" b="1" dirty="0" smtClean="0"/>
                <a:t>VERA-Supported Physics Models  (e.g. </a:t>
              </a:r>
              <a:r>
                <a:rPr lang="en-US" sz="1100" b="1" dirty="0" err="1" smtClean="0"/>
                <a:t>Denovo</a:t>
              </a:r>
              <a:r>
                <a:rPr lang="en-US" sz="1100" b="1" dirty="0" smtClean="0"/>
                <a:t>, </a:t>
              </a:r>
              <a:r>
                <a:rPr lang="en-US" sz="1100" b="1" dirty="0" err="1" smtClean="0"/>
                <a:t>Drekar</a:t>
              </a:r>
              <a:r>
                <a:rPr lang="en-US" sz="1100" b="1" dirty="0" smtClean="0"/>
                <a:t>, SCALE, </a:t>
              </a:r>
              <a:r>
                <a:rPr lang="en-US" sz="1100" b="1" dirty="0" err="1" smtClean="0"/>
                <a:t>DeCART</a:t>
              </a:r>
              <a:r>
                <a:rPr lang="en-US" sz="1100" b="1" dirty="0" smtClean="0"/>
                <a:t>, ...)</a:t>
              </a:r>
              <a:endParaRPr lang="en-US" sz="1100" b="1" dirty="0"/>
            </a:p>
          </p:txBody>
        </p:sp>
      </p:grpSp>
      <p:grpSp>
        <p:nvGrpSpPr>
          <p:cNvPr id="30" name="Group 29"/>
          <p:cNvGrpSpPr/>
          <p:nvPr/>
        </p:nvGrpSpPr>
        <p:grpSpPr>
          <a:xfrm>
            <a:off x="7596725" y="2060848"/>
            <a:ext cx="1331759" cy="713129"/>
            <a:chOff x="3923928" y="4509120"/>
            <a:chExt cx="1331759" cy="713129"/>
          </a:xfrm>
        </p:grpSpPr>
        <p:sp>
          <p:nvSpPr>
            <p:cNvPr id="31" name="TextBox 30"/>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32" name="TextBox 31"/>
            <p:cNvSpPr txBox="1"/>
            <p:nvPr/>
          </p:nvSpPr>
          <p:spPr>
            <a:xfrm>
              <a:off x="3923929" y="4622085"/>
              <a:ext cx="1331758" cy="600164"/>
            </a:xfrm>
            <a:prstGeom prst="rect">
              <a:avLst/>
            </a:prstGeom>
            <a:solidFill>
              <a:schemeClr val="bg1">
                <a:lumMod val="85000"/>
              </a:schemeClr>
            </a:solidFill>
            <a:ln>
              <a:solidFill>
                <a:schemeClr val="tx1"/>
              </a:solidFill>
            </a:ln>
          </p:spPr>
          <p:txBody>
            <a:bodyPr wrap="square" rtlCol="0">
              <a:spAutoFit/>
            </a:bodyPr>
            <a:lstStyle/>
            <a:p>
              <a:r>
                <a:rPr lang="en-US" sz="1100" b="1" dirty="0" smtClean="0"/>
                <a:t>External Physics Models (e.g. </a:t>
              </a:r>
              <a:r>
                <a:rPr lang="en-US" sz="1100" b="1" dirty="0" err="1" smtClean="0"/>
                <a:t>StarCCM</a:t>
              </a:r>
              <a:r>
                <a:rPr lang="en-US" sz="1100" b="1" dirty="0" smtClean="0"/>
                <a:t>+,  …)</a:t>
              </a:r>
              <a:endParaRPr lang="en-US" sz="1100" b="1" dirty="0"/>
            </a:p>
          </p:txBody>
        </p:sp>
      </p:grpSp>
      <p:grpSp>
        <p:nvGrpSpPr>
          <p:cNvPr id="33" name="Group 32"/>
          <p:cNvGrpSpPr/>
          <p:nvPr/>
        </p:nvGrpSpPr>
        <p:grpSpPr>
          <a:xfrm>
            <a:off x="1666217" y="2030924"/>
            <a:ext cx="1453959" cy="374575"/>
            <a:chOff x="3923928" y="4509120"/>
            <a:chExt cx="1453959" cy="374575"/>
          </a:xfrm>
        </p:grpSpPr>
        <p:sp>
          <p:nvSpPr>
            <p:cNvPr id="34" name="TextBox 33"/>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35" name="TextBox 34"/>
            <p:cNvSpPr txBox="1"/>
            <p:nvPr/>
          </p:nvSpPr>
          <p:spPr>
            <a:xfrm>
              <a:off x="3923929" y="4622085"/>
              <a:ext cx="1453958"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Data Mapping</a:t>
              </a:r>
              <a:endParaRPr lang="en-US" sz="1100" b="1" dirty="0"/>
            </a:p>
          </p:txBody>
        </p:sp>
      </p:grpSp>
      <p:grpSp>
        <p:nvGrpSpPr>
          <p:cNvPr id="36" name="Group 35"/>
          <p:cNvGrpSpPr/>
          <p:nvPr/>
        </p:nvGrpSpPr>
        <p:grpSpPr>
          <a:xfrm>
            <a:off x="679949" y="5127934"/>
            <a:ext cx="1731811" cy="374575"/>
            <a:chOff x="3923928" y="4509120"/>
            <a:chExt cx="1731811" cy="374575"/>
          </a:xfrm>
        </p:grpSpPr>
        <p:sp>
          <p:nvSpPr>
            <p:cNvPr id="37" name="TextBox 36"/>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38" name="TextBox 37"/>
            <p:cNvSpPr txBox="1"/>
            <p:nvPr/>
          </p:nvSpPr>
          <p:spPr>
            <a:xfrm>
              <a:off x="3923928" y="4622085"/>
              <a:ext cx="1731811"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Reactor-aware input</a:t>
              </a:r>
              <a:endParaRPr lang="en-US" sz="1100" b="1" dirty="0"/>
            </a:p>
          </p:txBody>
        </p:sp>
      </p:grpSp>
      <p:grpSp>
        <p:nvGrpSpPr>
          <p:cNvPr id="39" name="Group 38"/>
          <p:cNvGrpSpPr/>
          <p:nvPr/>
        </p:nvGrpSpPr>
        <p:grpSpPr>
          <a:xfrm>
            <a:off x="4968044" y="4869160"/>
            <a:ext cx="1731811" cy="543852"/>
            <a:chOff x="4968044" y="4906598"/>
            <a:chExt cx="1731811" cy="543852"/>
          </a:xfrm>
        </p:grpSpPr>
        <p:sp>
          <p:nvSpPr>
            <p:cNvPr id="40" name="Rectangle 39"/>
            <p:cNvSpPr/>
            <p:nvPr/>
          </p:nvSpPr>
          <p:spPr>
            <a:xfrm rot="5400000">
              <a:off x="4922530" y="5219690"/>
              <a:ext cx="214283" cy="92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41" name="Group 40"/>
            <p:cNvGrpSpPr/>
            <p:nvPr/>
          </p:nvGrpSpPr>
          <p:grpSpPr>
            <a:xfrm>
              <a:off x="4968044" y="4906598"/>
              <a:ext cx="1731811" cy="543852"/>
              <a:chOff x="3923928" y="4509120"/>
              <a:chExt cx="1731811" cy="543852"/>
            </a:xfrm>
          </p:grpSpPr>
          <p:sp>
            <p:nvSpPr>
              <p:cNvPr id="42" name="TextBox 41"/>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43" name="TextBox 42"/>
              <p:cNvSpPr txBox="1"/>
              <p:nvPr/>
            </p:nvSpPr>
            <p:spPr>
              <a:xfrm>
                <a:off x="3923928" y="4622085"/>
                <a:ext cx="1731811"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Basic Automatic Mesh Generation</a:t>
                </a:r>
                <a:endParaRPr lang="en-US" sz="1100" b="1" dirty="0"/>
              </a:p>
            </p:txBody>
          </p:sp>
        </p:grpSp>
      </p:grpSp>
      <p:cxnSp>
        <p:nvCxnSpPr>
          <p:cNvPr id="44" name="Elbow Connector 43"/>
          <p:cNvCxnSpPr>
            <a:stCxn id="37" idx="1"/>
            <a:endCxn id="15" idx="1"/>
          </p:cNvCxnSpPr>
          <p:nvPr/>
        </p:nvCxnSpPr>
        <p:spPr>
          <a:xfrm rot="10800000" flipH="1">
            <a:off x="679948" y="870538"/>
            <a:ext cx="759703" cy="4326364"/>
          </a:xfrm>
          <a:prstGeom prst="bentConnector3">
            <a:avLst>
              <a:gd name="adj1" fmla="val -30091"/>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7636348" y="93820"/>
            <a:ext cx="1260141" cy="367463"/>
            <a:chOff x="4179063" y="4803232"/>
            <a:chExt cx="1260141" cy="367463"/>
          </a:xfrm>
        </p:grpSpPr>
        <p:sp>
          <p:nvSpPr>
            <p:cNvPr id="46" name="TextBox 45"/>
            <p:cNvSpPr txBox="1"/>
            <p:nvPr/>
          </p:nvSpPr>
          <p:spPr>
            <a:xfrm>
              <a:off x="4179063" y="4803232"/>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47" name="TextBox 46"/>
            <p:cNvSpPr txBox="1"/>
            <p:nvPr/>
          </p:nvSpPr>
          <p:spPr>
            <a:xfrm>
              <a:off x="4179064" y="4909085"/>
              <a:ext cx="1260140"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Visualization</a:t>
              </a:r>
              <a:endParaRPr lang="en-US" sz="1100" b="1" dirty="0"/>
            </a:p>
          </p:txBody>
        </p:sp>
      </p:grpSp>
      <p:grpSp>
        <p:nvGrpSpPr>
          <p:cNvPr id="48" name="Group 47"/>
          <p:cNvGrpSpPr/>
          <p:nvPr/>
        </p:nvGrpSpPr>
        <p:grpSpPr>
          <a:xfrm>
            <a:off x="2996454" y="3255112"/>
            <a:ext cx="1498917" cy="399546"/>
            <a:chOff x="3923928" y="4509120"/>
            <a:chExt cx="1498917" cy="399546"/>
          </a:xfrm>
        </p:grpSpPr>
        <p:sp>
          <p:nvSpPr>
            <p:cNvPr id="49" name="TextBox 48"/>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50" name="TextBox 49"/>
            <p:cNvSpPr txBox="1"/>
            <p:nvPr/>
          </p:nvSpPr>
          <p:spPr>
            <a:xfrm>
              <a:off x="3923929" y="4647056"/>
              <a:ext cx="1498916"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VUQ (</a:t>
              </a:r>
              <a:r>
                <a:rPr lang="en-US" sz="1100" b="1" dirty="0" err="1" smtClean="0"/>
                <a:t>i.e</a:t>
              </a:r>
              <a:r>
                <a:rPr lang="en-US" sz="1100" b="1" dirty="0" smtClean="0"/>
                <a:t> Dakota)</a:t>
              </a:r>
              <a:endParaRPr lang="en-US" sz="1100" b="1" dirty="0"/>
            </a:p>
          </p:txBody>
        </p:sp>
      </p:grpSp>
      <p:grpSp>
        <p:nvGrpSpPr>
          <p:cNvPr id="51" name="Group 50"/>
          <p:cNvGrpSpPr/>
          <p:nvPr/>
        </p:nvGrpSpPr>
        <p:grpSpPr>
          <a:xfrm>
            <a:off x="4366517" y="2744924"/>
            <a:ext cx="1728192" cy="536740"/>
            <a:chOff x="4179063" y="4803232"/>
            <a:chExt cx="1728192" cy="536740"/>
          </a:xfrm>
        </p:grpSpPr>
        <p:sp>
          <p:nvSpPr>
            <p:cNvPr id="52" name="TextBox 51"/>
            <p:cNvSpPr txBox="1"/>
            <p:nvPr/>
          </p:nvSpPr>
          <p:spPr>
            <a:xfrm>
              <a:off x="4179063" y="4803232"/>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53" name="TextBox 52"/>
            <p:cNvSpPr txBox="1"/>
            <p:nvPr/>
          </p:nvSpPr>
          <p:spPr>
            <a:xfrm>
              <a:off x="4179064" y="4909085"/>
              <a:ext cx="1728191"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Simulation post-processing</a:t>
              </a:r>
              <a:endParaRPr lang="en-US" sz="1100" b="1" dirty="0"/>
            </a:p>
          </p:txBody>
        </p:sp>
      </p:grpSp>
      <p:cxnSp>
        <p:nvCxnSpPr>
          <p:cNvPr id="54" name="Elbow Connector 53"/>
          <p:cNvCxnSpPr>
            <a:stCxn id="53" idx="3"/>
            <a:endCxn id="18" idx="3"/>
          </p:cNvCxnSpPr>
          <p:nvPr/>
        </p:nvCxnSpPr>
        <p:spPr>
          <a:xfrm flipH="1" flipV="1">
            <a:off x="5698665" y="2425261"/>
            <a:ext cx="396044" cy="640960"/>
          </a:xfrm>
          <a:prstGeom prst="bentConnector3">
            <a:avLst>
              <a:gd name="adj1" fmla="val -57721"/>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396473" y="6021288"/>
            <a:ext cx="1731811" cy="543852"/>
            <a:chOff x="3923928" y="4509120"/>
            <a:chExt cx="1731811" cy="543852"/>
          </a:xfrm>
        </p:grpSpPr>
        <p:sp>
          <p:nvSpPr>
            <p:cNvPr id="56" name="TextBox 55"/>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57" name="TextBox 56"/>
            <p:cNvSpPr txBox="1"/>
            <p:nvPr/>
          </p:nvSpPr>
          <p:spPr>
            <a:xfrm>
              <a:off x="3923928" y="4622085"/>
              <a:ext cx="1731811"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Advanced Mesh Generation</a:t>
              </a:r>
              <a:endParaRPr lang="en-US" sz="1100" b="1" dirty="0"/>
            </a:p>
          </p:txBody>
        </p:sp>
      </p:grpSp>
      <p:grpSp>
        <p:nvGrpSpPr>
          <p:cNvPr id="58" name="Group 57"/>
          <p:cNvGrpSpPr/>
          <p:nvPr/>
        </p:nvGrpSpPr>
        <p:grpSpPr>
          <a:xfrm>
            <a:off x="4247964" y="734780"/>
            <a:ext cx="1851843" cy="543852"/>
            <a:chOff x="3923928" y="4509120"/>
            <a:chExt cx="1851843" cy="543852"/>
          </a:xfrm>
        </p:grpSpPr>
        <p:sp>
          <p:nvSpPr>
            <p:cNvPr id="59" name="TextBox 58"/>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60" name="TextBox 59"/>
            <p:cNvSpPr txBox="1"/>
            <p:nvPr/>
          </p:nvSpPr>
          <p:spPr>
            <a:xfrm>
              <a:off x="3923928" y="4622085"/>
              <a:ext cx="1851843" cy="430887"/>
            </a:xfrm>
            <a:prstGeom prst="rect">
              <a:avLst/>
            </a:prstGeom>
            <a:solidFill>
              <a:schemeClr val="bg1">
                <a:lumMod val="85000"/>
              </a:schemeClr>
            </a:solidFill>
            <a:ln>
              <a:solidFill>
                <a:schemeClr val="tx1"/>
              </a:solidFill>
            </a:ln>
          </p:spPr>
          <p:txBody>
            <a:bodyPr wrap="square" rtlCol="0">
              <a:spAutoFit/>
            </a:bodyPr>
            <a:lstStyle/>
            <a:p>
              <a:r>
                <a:rPr lang="en-US" sz="1100" b="1" dirty="0" smtClean="0"/>
                <a:t>Reactor-Aware  FACADEs</a:t>
              </a:r>
              <a:endParaRPr lang="en-US" sz="1100" b="1" dirty="0"/>
            </a:p>
          </p:txBody>
        </p:sp>
      </p:grpSp>
      <p:cxnSp>
        <p:nvCxnSpPr>
          <p:cNvPr id="61" name="Elbow Connector 60"/>
          <p:cNvCxnSpPr>
            <a:stCxn id="18" idx="0"/>
            <a:endCxn id="60" idx="2"/>
          </p:cNvCxnSpPr>
          <p:nvPr/>
        </p:nvCxnSpPr>
        <p:spPr>
          <a:xfrm rot="5400000" flipH="1" flipV="1">
            <a:off x="4537731" y="1573662"/>
            <a:ext cx="931185" cy="341126"/>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601905" y="3195826"/>
            <a:ext cx="1243287" cy="1220961"/>
            <a:chOff x="3923928" y="4509120"/>
            <a:chExt cx="1243287" cy="1220961"/>
          </a:xfrm>
        </p:grpSpPr>
        <p:sp>
          <p:nvSpPr>
            <p:cNvPr id="63" name="TextBox 62"/>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64" name="TextBox 63"/>
            <p:cNvSpPr txBox="1"/>
            <p:nvPr/>
          </p:nvSpPr>
          <p:spPr>
            <a:xfrm>
              <a:off x="3923929" y="4622085"/>
              <a:ext cx="1243286" cy="1107996"/>
            </a:xfrm>
            <a:prstGeom prst="rect">
              <a:avLst/>
            </a:prstGeom>
            <a:solidFill>
              <a:schemeClr val="bg1">
                <a:lumMod val="85000"/>
              </a:schemeClr>
            </a:solidFill>
            <a:ln>
              <a:solidFill>
                <a:schemeClr val="tx1"/>
              </a:solidFill>
            </a:ln>
          </p:spPr>
          <p:txBody>
            <a:bodyPr wrap="square" rtlCol="0">
              <a:spAutoFit/>
            </a:bodyPr>
            <a:lstStyle/>
            <a:p>
              <a:r>
                <a:rPr lang="en-US" sz="1100" b="1" dirty="0" smtClean="0"/>
                <a:t>Concrete numerical algorithms</a:t>
              </a:r>
            </a:p>
            <a:p>
              <a:r>
                <a:rPr lang="en-US" sz="1100" b="1" dirty="0" smtClean="0"/>
                <a:t>(e.g. </a:t>
              </a:r>
              <a:r>
                <a:rPr lang="en-US" sz="1100" b="1" dirty="0" err="1" smtClean="0"/>
                <a:t>Epetra</a:t>
              </a:r>
              <a:r>
                <a:rPr lang="en-US" sz="1100" b="1" dirty="0" smtClean="0"/>
                <a:t>, </a:t>
              </a:r>
              <a:r>
                <a:rPr lang="en-US" sz="1100" b="1" dirty="0" err="1" smtClean="0"/>
                <a:t>Epetra</a:t>
              </a:r>
              <a:r>
                <a:rPr lang="en-US" sz="1100" b="1" dirty="0" smtClean="0"/>
                <a:t>, ML, </a:t>
              </a:r>
              <a:r>
                <a:rPr lang="en-US" sz="1100" b="1" dirty="0" err="1" smtClean="0"/>
                <a:t>Ifpack</a:t>
              </a:r>
              <a:r>
                <a:rPr lang="en-US" sz="1100" b="1" dirty="0" smtClean="0"/>
                <a:t>, …)</a:t>
              </a:r>
              <a:endParaRPr lang="en-US" sz="1100" b="1" dirty="0"/>
            </a:p>
          </p:txBody>
        </p:sp>
      </p:grpSp>
      <p:cxnSp>
        <p:nvCxnSpPr>
          <p:cNvPr id="65" name="Elbow Connector 64"/>
          <p:cNvCxnSpPr>
            <a:stCxn id="74" idx="3"/>
            <a:endCxn id="9" idx="2"/>
          </p:cNvCxnSpPr>
          <p:nvPr/>
        </p:nvCxnSpPr>
        <p:spPr>
          <a:xfrm rot="16200000" flipV="1">
            <a:off x="1736117" y="3874978"/>
            <a:ext cx="1984500" cy="482943"/>
          </a:xfrm>
          <a:prstGeom prst="bentConnector3">
            <a:avLst>
              <a:gd name="adj1" fmla="val 50000"/>
            </a:avLst>
          </a:prstGeom>
          <a:ln>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38" idx="3"/>
            <a:endCxn id="40" idx="2"/>
          </p:cNvCxnSpPr>
          <p:nvPr/>
        </p:nvCxnSpPr>
        <p:spPr>
          <a:xfrm flipV="1">
            <a:off x="2411760" y="5228637"/>
            <a:ext cx="2571528" cy="143067"/>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1039989" y="1130824"/>
            <a:ext cx="1731811" cy="374575"/>
            <a:chOff x="3923928" y="4509120"/>
            <a:chExt cx="1731811" cy="374575"/>
          </a:xfrm>
        </p:grpSpPr>
        <p:sp>
          <p:nvSpPr>
            <p:cNvPr id="68" name="TextBox 67"/>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69" name="TextBox 68"/>
            <p:cNvSpPr txBox="1"/>
            <p:nvPr/>
          </p:nvSpPr>
          <p:spPr>
            <a:xfrm>
              <a:off x="3923928" y="4622085"/>
              <a:ext cx="1731811" cy="261610"/>
            </a:xfrm>
            <a:prstGeom prst="rect">
              <a:avLst/>
            </a:prstGeom>
            <a:solidFill>
              <a:schemeClr val="bg1">
                <a:lumMod val="85000"/>
              </a:schemeClr>
            </a:solidFill>
            <a:ln>
              <a:solidFill>
                <a:schemeClr val="tx1"/>
              </a:solidFill>
            </a:ln>
          </p:spPr>
          <p:txBody>
            <a:bodyPr wrap="square" rtlCol="0">
              <a:spAutoFit/>
            </a:bodyPr>
            <a:lstStyle/>
            <a:p>
              <a:r>
                <a:rPr lang="en-US" sz="1100" b="1" dirty="0" smtClean="0"/>
                <a:t>Reactor Geometry DB</a:t>
              </a:r>
              <a:endParaRPr lang="en-US" sz="1100" b="1" dirty="0"/>
            </a:p>
          </p:txBody>
        </p:sp>
      </p:grpSp>
      <p:cxnSp>
        <p:nvCxnSpPr>
          <p:cNvPr id="70" name="Elbow Connector 69"/>
          <p:cNvCxnSpPr>
            <a:stCxn id="69" idx="0"/>
            <a:endCxn id="15" idx="2"/>
          </p:cNvCxnSpPr>
          <p:nvPr/>
        </p:nvCxnSpPr>
        <p:spPr>
          <a:xfrm rot="5400000" flipH="1" flipV="1">
            <a:off x="1984503" y="922735"/>
            <a:ext cx="242446" cy="399663"/>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rot="16200000">
            <a:off x="2639875" y="5097275"/>
            <a:ext cx="611402" cy="588552"/>
            <a:chOff x="5508770" y="2804444"/>
            <a:chExt cx="611402" cy="588552"/>
          </a:xfrm>
        </p:grpSpPr>
        <p:sp>
          <p:nvSpPr>
            <p:cNvPr id="72" name="Arc 71"/>
            <p:cNvSpPr/>
            <p:nvPr/>
          </p:nvSpPr>
          <p:spPr>
            <a:xfrm>
              <a:off x="5508770" y="2804444"/>
              <a:ext cx="588552" cy="588552"/>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73" name="Arc 72"/>
            <p:cNvSpPr/>
            <p:nvPr/>
          </p:nvSpPr>
          <p:spPr>
            <a:xfrm flipH="1">
              <a:off x="5531620" y="2804444"/>
              <a:ext cx="588552" cy="588552"/>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74" name="Rectangle 73"/>
            <p:cNvSpPr/>
            <p:nvPr/>
          </p:nvSpPr>
          <p:spPr>
            <a:xfrm>
              <a:off x="5531620" y="2998893"/>
              <a:ext cx="565702" cy="248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cxnSp>
        <p:nvCxnSpPr>
          <p:cNvPr id="75" name="Elbow Connector 74"/>
          <p:cNvCxnSpPr>
            <a:stCxn id="12" idx="1"/>
            <a:endCxn id="73" idx="2"/>
          </p:cNvCxnSpPr>
          <p:nvPr/>
        </p:nvCxnSpPr>
        <p:spPr>
          <a:xfrm rot="10800000" flipV="1">
            <a:off x="2945577" y="5626984"/>
            <a:ext cx="4686765" cy="47417"/>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83" idx="3"/>
            <a:endCxn id="57" idx="1"/>
          </p:cNvCxnSpPr>
          <p:nvPr/>
        </p:nvCxnSpPr>
        <p:spPr>
          <a:xfrm>
            <a:off x="3268054" y="6009529"/>
            <a:ext cx="2128419" cy="340168"/>
          </a:xfrm>
          <a:prstGeom prst="bentConnector3">
            <a:avLst>
              <a:gd name="adj1" fmla="val 50000"/>
            </a:avLst>
          </a:prstGeom>
          <a:ln>
            <a:solidFill>
              <a:schemeClr val="tx1"/>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38" idx="2"/>
            <a:endCxn id="83" idx="1"/>
          </p:cNvCxnSpPr>
          <p:nvPr/>
        </p:nvCxnSpPr>
        <p:spPr>
          <a:xfrm rot="16200000" flipH="1">
            <a:off x="1815307" y="5233056"/>
            <a:ext cx="507020" cy="1045925"/>
          </a:xfrm>
          <a:prstGeom prst="bentConnector2">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46" idx="1"/>
            <a:endCxn id="15" idx="0"/>
          </p:cNvCxnSpPr>
          <p:nvPr/>
        </p:nvCxnSpPr>
        <p:spPr>
          <a:xfrm rot="10800000" flipV="1">
            <a:off x="2305558" y="162787"/>
            <a:ext cx="5330790" cy="576945"/>
          </a:xfrm>
          <a:prstGeom prst="bentConnector2">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2591780" y="5925762"/>
            <a:ext cx="676274" cy="167534"/>
            <a:chOff x="2203538" y="5913276"/>
            <a:chExt cx="676274" cy="167534"/>
          </a:xfrm>
        </p:grpSpPr>
        <p:cxnSp>
          <p:nvCxnSpPr>
            <p:cNvPr id="82" name="Elbow Connector 46"/>
            <p:cNvCxnSpPr/>
            <p:nvPr/>
          </p:nvCxnSpPr>
          <p:spPr>
            <a:xfrm>
              <a:off x="2203538" y="5995519"/>
              <a:ext cx="676274" cy="3049"/>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203538" y="5913276"/>
              <a:ext cx="676274" cy="167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84" name="Group 83"/>
          <p:cNvGrpSpPr/>
          <p:nvPr/>
        </p:nvGrpSpPr>
        <p:grpSpPr>
          <a:xfrm>
            <a:off x="7601906" y="977516"/>
            <a:ext cx="1331759" cy="713129"/>
            <a:chOff x="3923928" y="4509120"/>
            <a:chExt cx="1331759" cy="713129"/>
          </a:xfrm>
        </p:grpSpPr>
        <p:sp>
          <p:nvSpPr>
            <p:cNvPr id="85" name="TextBox 84"/>
            <p:cNvSpPr txBox="1"/>
            <p:nvPr/>
          </p:nvSpPr>
          <p:spPr>
            <a:xfrm>
              <a:off x="3923928" y="4509120"/>
              <a:ext cx="428941" cy="137936"/>
            </a:xfrm>
            <a:prstGeom prst="rect">
              <a:avLst/>
            </a:prstGeom>
            <a:solidFill>
              <a:schemeClr val="bg1">
                <a:lumMod val="85000"/>
              </a:schemeClr>
            </a:solidFill>
            <a:ln>
              <a:solidFill>
                <a:schemeClr val="tx1"/>
              </a:solidFill>
            </a:ln>
          </p:spPr>
          <p:txBody>
            <a:bodyPr wrap="square" rtlCol="0">
              <a:noAutofit/>
            </a:bodyPr>
            <a:lstStyle/>
            <a:p>
              <a:endParaRPr lang="en-US" sz="1100" b="1" dirty="0"/>
            </a:p>
          </p:txBody>
        </p:sp>
        <p:sp>
          <p:nvSpPr>
            <p:cNvPr id="86" name="TextBox 85"/>
            <p:cNvSpPr txBox="1"/>
            <p:nvPr/>
          </p:nvSpPr>
          <p:spPr>
            <a:xfrm>
              <a:off x="3923929" y="4622085"/>
              <a:ext cx="1331758" cy="600164"/>
            </a:xfrm>
            <a:prstGeom prst="rect">
              <a:avLst/>
            </a:prstGeom>
            <a:solidFill>
              <a:schemeClr val="bg1">
                <a:lumMod val="85000"/>
              </a:schemeClr>
            </a:solidFill>
            <a:ln>
              <a:solidFill>
                <a:schemeClr val="tx1"/>
              </a:solidFill>
            </a:ln>
          </p:spPr>
          <p:txBody>
            <a:bodyPr wrap="square" rtlCol="0">
              <a:spAutoFit/>
            </a:bodyPr>
            <a:lstStyle/>
            <a:p>
              <a:r>
                <a:rPr lang="en-US" sz="1100" b="1" dirty="0" smtClean="0"/>
                <a:t>Embedded Automatic Mesh Generation</a:t>
              </a:r>
              <a:endParaRPr lang="en-US" sz="1100" b="1" dirty="0"/>
            </a:p>
          </p:txBody>
        </p:sp>
      </p:grpSp>
      <p:cxnSp>
        <p:nvCxnSpPr>
          <p:cNvPr id="87" name="Elbow Connector 86"/>
          <p:cNvCxnSpPr>
            <a:stCxn id="29" idx="3"/>
            <a:endCxn id="60" idx="3"/>
          </p:cNvCxnSpPr>
          <p:nvPr/>
        </p:nvCxnSpPr>
        <p:spPr>
          <a:xfrm flipH="1" flipV="1">
            <a:off x="6099807" y="1063189"/>
            <a:ext cx="850266" cy="3318918"/>
          </a:xfrm>
          <a:prstGeom prst="bentConnector3">
            <a:avLst>
              <a:gd name="adj1" fmla="val -26886"/>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17" idx="1"/>
            <a:endCxn id="15" idx="3"/>
          </p:cNvCxnSpPr>
          <p:nvPr/>
        </p:nvCxnSpPr>
        <p:spPr>
          <a:xfrm rot="10800000">
            <a:off x="3171464" y="870538"/>
            <a:ext cx="795391" cy="1295282"/>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37" idx="0"/>
            <a:endCxn id="69" idx="1"/>
          </p:cNvCxnSpPr>
          <p:nvPr/>
        </p:nvCxnSpPr>
        <p:spPr>
          <a:xfrm rot="5400000" flipH="1" flipV="1">
            <a:off x="-909466" y="3178480"/>
            <a:ext cx="3753340" cy="145569"/>
          </a:xfrm>
          <a:prstGeom prst="bentConnector2">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3" idx="0"/>
            <a:endCxn id="5" idx="2"/>
          </p:cNvCxnSpPr>
          <p:nvPr/>
        </p:nvCxnSpPr>
        <p:spPr>
          <a:xfrm rot="5400000" flipH="1" flipV="1">
            <a:off x="3608378" y="2887085"/>
            <a:ext cx="723172" cy="288754"/>
          </a:xfrm>
          <a:prstGeom prst="bentConnector3">
            <a:avLst>
              <a:gd name="adj1" fmla="val 50000"/>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3" idx="3"/>
            <a:endCxn id="60" idx="3"/>
          </p:cNvCxnSpPr>
          <p:nvPr/>
        </p:nvCxnSpPr>
        <p:spPr>
          <a:xfrm flipV="1">
            <a:off x="6094709" y="1063189"/>
            <a:ext cx="5098" cy="2003032"/>
          </a:xfrm>
          <a:prstGeom prst="bentConnector3">
            <a:avLst>
              <a:gd name="adj1" fmla="val 4584111"/>
            </a:avLst>
          </a:prstGeom>
          <a:ln>
            <a:solidFill>
              <a:schemeClr val="tx1"/>
            </a:solidFill>
            <a:prstDash val="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337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Summary of TriBITS Lifecycle Model</a:t>
            </a:r>
            <a:endParaRPr lang="en-US" sz="2800" dirty="0"/>
          </a:p>
        </p:txBody>
      </p:sp>
      <p:sp>
        <p:nvSpPr>
          <p:cNvPr id="3" name="Content Placeholder 2"/>
          <p:cNvSpPr>
            <a:spLocks noGrp="1"/>
          </p:cNvSpPr>
          <p:nvPr>
            <p:ph idx="1"/>
          </p:nvPr>
        </p:nvSpPr>
        <p:spPr>
          <a:xfrm>
            <a:off x="111204" y="583823"/>
            <a:ext cx="8880396" cy="5816977"/>
          </a:xfrm>
        </p:spPr>
        <p:txBody>
          <a:bodyPr/>
          <a:lstStyle/>
          <a:p>
            <a:pPr>
              <a:lnSpc>
                <a:spcPct val="100000"/>
              </a:lnSpc>
              <a:spcBef>
                <a:spcPts val="0"/>
              </a:spcBef>
            </a:pPr>
            <a:r>
              <a:rPr lang="en-US" sz="2000" dirty="0" smtClean="0"/>
              <a:t>Motivation:</a:t>
            </a:r>
          </a:p>
          <a:p>
            <a:pPr lvl="1">
              <a:lnSpc>
                <a:spcPct val="100000"/>
              </a:lnSpc>
              <a:spcBef>
                <a:spcPts val="0"/>
              </a:spcBef>
            </a:pPr>
            <a:r>
              <a:rPr lang="en-US" sz="1600" b="0" dirty="0"/>
              <a:t>Allow Exploratory Research to Remain </a:t>
            </a:r>
            <a:r>
              <a:rPr lang="en-US" sz="1600" b="0" dirty="0" smtClean="0"/>
              <a:t>Productive</a:t>
            </a:r>
            <a:endParaRPr lang="en-US" sz="1600" b="0" dirty="0"/>
          </a:p>
          <a:p>
            <a:pPr lvl="1">
              <a:lnSpc>
                <a:spcPct val="100000"/>
              </a:lnSpc>
              <a:spcBef>
                <a:spcPts val="0"/>
              </a:spcBef>
            </a:pPr>
            <a:r>
              <a:rPr lang="en-US" sz="1600" b="0" dirty="0"/>
              <a:t>Enable Reproducible </a:t>
            </a:r>
            <a:r>
              <a:rPr lang="en-US" sz="1600" b="0" dirty="0" smtClean="0"/>
              <a:t>Research</a:t>
            </a:r>
            <a:endParaRPr lang="en-US" sz="1600" b="0" dirty="0"/>
          </a:p>
          <a:p>
            <a:pPr lvl="1">
              <a:lnSpc>
                <a:spcPct val="100000"/>
              </a:lnSpc>
              <a:spcBef>
                <a:spcPts val="0"/>
              </a:spcBef>
            </a:pPr>
            <a:r>
              <a:rPr lang="en-US" sz="1600" b="0" dirty="0"/>
              <a:t>Improve Overall Development </a:t>
            </a:r>
            <a:r>
              <a:rPr lang="en-US" sz="1600" b="0" dirty="0" smtClean="0"/>
              <a:t>Productivity</a:t>
            </a:r>
            <a:endParaRPr lang="en-US" sz="1600" b="0" dirty="0"/>
          </a:p>
          <a:p>
            <a:pPr lvl="1">
              <a:lnSpc>
                <a:spcPct val="100000"/>
              </a:lnSpc>
              <a:spcBef>
                <a:spcPts val="0"/>
              </a:spcBef>
            </a:pPr>
            <a:r>
              <a:rPr lang="en-US" sz="1600" b="0" dirty="0"/>
              <a:t>Improve Production Software </a:t>
            </a:r>
            <a:r>
              <a:rPr lang="en-US" sz="1600" b="0" dirty="0" smtClean="0"/>
              <a:t>Quality</a:t>
            </a:r>
            <a:endParaRPr lang="en-US" sz="1600" b="0" dirty="0"/>
          </a:p>
          <a:p>
            <a:pPr lvl="1">
              <a:lnSpc>
                <a:spcPct val="100000"/>
              </a:lnSpc>
              <a:spcBef>
                <a:spcPts val="0"/>
              </a:spcBef>
            </a:pPr>
            <a:r>
              <a:rPr lang="en-US" sz="1600" b="0" dirty="0"/>
              <a:t>Better Communicate Maturity Levels with </a:t>
            </a:r>
            <a:r>
              <a:rPr lang="en-US" sz="1600" b="0" dirty="0" smtClean="0"/>
              <a:t>Customers</a:t>
            </a:r>
          </a:p>
          <a:p>
            <a:pPr>
              <a:lnSpc>
                <a:spcPct val="100000"/>
              </a:lnSpc>
              <a:spcBef>
                <a:spcPts val="0"/>
              </a:spcBef>
            </a:pPr>
            <a:r>
              <a:rPr lang="en-US" sz="2000" dirty="0" smtClean="0"/>
              <a:t>Self Sustaining Software =&gt; The Goal of the Lifecycle Model</a:t>
            </a:r>
          </a:p>
          <a:p>
            <a:pPr lvl="1">
              <a:lnSpc>
                <a:spcPct val="100000"/>
              </a:lnSpc>
              <a:spcBef>
                <a:spcPts val="0"/>
              </a:spcBef>
            </a:pPr>
            <a:r>
              <a:rPr lang="en-US" sz="1600" b="0" dirty="0" smtClean="0"/>
              <a:t>Open-source</a:t>
            </a:r>
            <a:endParaRPr lang="en-US" sz="1600" b="0" dirty="0"/>
          </a:p>
          <a:p>
            <a:pPr lvl="1">
              <a:lnSpc>
                <a:spcPct val="100000"/>
              </a:lnSpc>
              <a:spcBef>
                <a:spcPts val="0"/>
              </a:spcBef>
            </a:pPr>
            <a:r>
              <a:rPr lang="en-US" sz="1600" b="0" dirty="0"/>
              <a:t>Core domain distillation </a:t>
            </a:r>
            <a:r>
              <a:rPr lang="en-US" sz="1600" b="0" dirty="0" smtClean="0"/>
              <a:t>document</a:t>
            </a:r>
            <a:endParaRPr lang="en-US" sz="1600" b="0" dirty="0"/>
          </a:p>
          <a:p>
            <a:pPr lvl="1">
              <a:lnSpc>
                <a:spcPct val="100000"/>
              </a:lnSpc>
              <a:spcBef>
                <a:spcPts val="0"/>
              </a:spcBef>
            </a:pPr>
            <a:r>
              <a:rPr lang="en-US" sz="1600" b="0" dirty="0"/>
              <a:t>Exceptionally well </a:t>
            </a:r>
            <a:r>
              <a:rPr lang="en-US" sz="1600" b="0" dirty="0" smtClean="0"/>
              <a:t>testing</a:t>
            </a:r>
            <a:endParaRPr lang="en-US" sz="1600" b="0" dirty="0"/>
          </a:p>
          <a:p>
            <a:pPr lvl="1">
              <a:lnSpc>
                <a:spcPct val="100000"/>
              </a:lnSpc>
              <a:spcBef>
                <a:spcPts val="0"/>
              </a:spcBef>
            </a:pPr>
            <a:r>
              <a:rPr lang="en-US" sz="1600" b="0" dirty="0"/>
              <a:t>Clean structure and </a:t>
            </a:r>
            <a:r>
              <a:rPr lang="en-US" sz="1600" b="0" dirty="0" smtClean="0"/>
              <a:t>code</a:t>
            </a:r>
            <a:endParaRPr lang="en-US" sz="1600" b="0" dirty="0"/>
          </a:p>
          <a:p>
            <a:pPr lvl="1">
              <a:lnSpc>
                <a:spcPct val="100000"/>
              </a:lnSpc>
              <a:spcBef>
                <a:spcPts val="0"/>
              </a:spcBef>
            </a:pPr>
            <a:r>
              <a:rPr lang="en-US" sz="1600" b="0" dirty="0"/>
              <a:t>Minimal controlled internal and external </a:t>
            </a:r>
            <a:r>
              <a:rPr lang="en-US" sz="1600" b="0" dirty="0" smtClean="0"/>
              <a:t>dependencies</a:t>
            </a:r>
            <a:endParaRPr lang="en-US" sz="1600" b="0" dirty="0"/>
          </a:p>
          <a:p>
            <a:pPr lvl="1">
              <a:lnSpc>
                <a:spcPct val="100000"/>
              </a:lnSpc>
              <a:spcBef>
                <a:spcPts val="0"/>
              </a:spcBef>
            </a:pPr>
            <a:r>
              <a:rPr lang="en-US" sz="1600" b="0" dirty="0"/>
              <a:t>Properties apply recursively to upstream </a:t>
            </a:r>
            <a:r>
              <a:rPr lang="en-US" sz="1600" b="0" dirty="0" smtClean="0"/>
              <a:t>software</a:t>
            </a:r>
            <a:endParaRPr lang="en-US" sz="1600" b="0" dirty="0"/>
          </a:p>
          <a:p>
            <a:pPr lvl="1">
              <a:lnSpc>
                <a:spcPct val="100000"/>
              </a:lnSpc>
              <a:spcBef>
                <a:spcPts val="0"/>
              </a:spcBef>
            </a:pPr>
            <a:r>
              <a:rPr lang="en-US" sz="1600" b="0" dirty="0"/>
              <a:t>All properties are preserved under </a:t>
            </a:r>
            <a:r>
              <a:rPr lang="en-US" sz="1600" b="0" dirty="0" smtClean="0"/>
              <a:t>maintenance</a:t>
            </a:r>
          </a:p>
          <a:p>
            <a:pPr>
              <a:lnSpc>
                <a:spcPct val="100000"/>
              </a:lnSpc>
              <a:spcBef>
                <a:spcPts val="0"/>
              </a:spcBef>
            </a:pPr>
            <a:r>
              <a:rPr lang="en-US" sz="2000" dirty="0" smtClean="0"/>
              <a:t>Lifecycle Phases:</a:t>
            </a:r>
          </a:p>
          <a:p>
            <a:pPr lvl="1">
              <a:lnSpc>
                <a:spcPct val="100000"/>
              </a:lnSpc>
              <a:spcBef>
                <a:spcPts val="0"/>
              </a:spcBef>
            </a:pPr>
            <a:r>
              <a:rPr lang="en-US" sz="1600" b="0" dirty="0"/>
              <a:t>0:  Exploratory (EP) Code</a:t>
            </a:r>
          </a:p>
          <a:p>
            <a:pPr lvl="1">
              <a:lnSpc>
                <a:spcPct val="100000"/>
              </a:lnSpc>
              <a:spcBef>
                <a:spcPts val="0"/>
              </a:spcBef>
            </a:pPr>
            <a:r>
              <a:rPr lang="en-US" sz="1600" b="0" dirty="0"/>
              <a:t>1:  Research Stable (RS) Code</a:t>
            </a:r>
          </a:p>
          <a:p>
            <a:pPr lvl="1">
              <a:lnSpc>
                <a:spcPct val="100000"/>
              </a:lnSpc>
              <a:spcBef>
                <a:spcPts val="0"/>
              </a:spcBef>
            </a:pPr>
            <a:r>
              <a:rPr lang="en-US" sz="1600" b="0" dirty="0"/>
              <a:t>2:  Production Growth (PG) Code</a:t>
            </a:r>
          </a:p>
          <a:p>
            <a:pPr lvl="1">
              <a:lnSpc>
                <a:spcPct val="100000"/>
              </a:lnSpc>
              <a:spcBef>
                <a:spcPts val="0"/>
              </a:spcBef>
            </a:pPr>
            <a:r>
              <a:rPr lang="en-US" sz="1600" b="0" dirty="0"/>
              <a:t>3:  Production Maintenance (PM) </a:t>
            </a:r>
            <a:r>
              <a:rPr lang="en-US" sz="1600" b="0" dirty="0" smtClean="0"/>
              <a:t>Code</a:t>
            </a:r>
          </a:p>
          <a:p>
            <a:pPr>
              <a:lnSpc>
                <a:spcPct val="100000"/>
              </a:lnSpc>
              <a:spcBef>
                <a:spcPts val="0"/>
              </a:spcBef>
            </a:pPr>
            <a:r>
              <a:rPr lang="en-US" sz="2000" dirty="0" smtClean="0"/>
              <a:t>Grandfathering existing Legacy packages into the lifecycle model:</a:t>
            </a:r>
          </a:p>
          <a:p>
            <a:pPr lvl="1">
              <a:lnSpc>
                <a:spcPct val="100000"/>
              </a:lnSpc>
              <a:spcBef>
                <a:spcPts val="0"/>
              </a:spcBef>
            </a:pPr>
            <a:r>
              <a:rPr lang="en-US" sz="1600" b="0" dirty="0" smtClean="0"/>
              <a:t>Apply Legacy Software Change Algorithm =&gt; Slowly becomes Self-Sustaining Software over time.</a:t>
            </a:r>
          </a:p>
          <a:p>
            <a:pPr lvl="1">
              <a:lnSpc>
                <a:spcPct val="100000"/>
              </a:lnSpc>
              <a:spcBef>
                <a:spcPts val="0"/>
              </a:spcBef>
            </a:pPr>
            <a:r>
              <a:rPr lang="en-US" sz="1600" b="0" dirty="0" smtClean="0"/>
              <a:t>Add “Grandfathered” prefix to RS, PG, and PM phases.</a:t>
            </a:r>
            <a:endParaRPr lang="en-US" sz="1600" b="0" dirty="0"/>
          </a:p>
        </p:txBody>
      </p:sp>
    </p:spTree>
    <p:extLst>
      <p:ext uri="{BB962C8B-B14F-4D97-AF65-F5344CB8AC3E}">
        <p14:creationId xmlns:p14="http://schemas.microsoft.com/office/powerpoint/2010/main" val="27355464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smtClean="0"/>
              <a:t>What are the Next Steps?</a:t>
            </a:r>
            <a:endParaRPr lang="en-US" sz="2800" dirty="0"/>
          </a:p>
        </p:txBody>
      </p:sp>
      <p:sp>
        <p:nvSpPr>
          <p:cNvPr id="3" name="Content Placeholder 2"/>
          <p:cNvSpPr>
            <a:spLocks noGrp="1"/>
          </p:cNvSpPr>
          <p:nvPr>
            <p:ph idx="1"/>
          </p:nvPr>
        </p:nvSpPr>
        <p:spPr>
          <a:xfrm>
            <a:off x="111204" y="762000"/>
            <a:ext cx="8880396" cy="5227072"/>
          </a:xfrm>
        </p:spPr>
        <p:txBody>
          <a:bodyPr/>
          <a:lstStyle/>
          <a:p>
            <a:r>
              <a:rPr lang="en-US" sz="2000" dirty="0" smtClean="0"/>
              <a:t>Get Trilinos to adopt the TriBITS lifecycle model:</a:t>
            </a:r>
          </a:p>
          <a:p>
            <a:pPr lvl="1"/>
            <a:r>
              <a:rPr lang="en-US" sz="1600" dirty="0" smtClean="0"/>
              <a:t>Feedback from a survey of Trilinos developers seems to show they support the adoption of the TriBITS lifecycle model.</a:t>
            </a:r>
          </a:p>
          <a:p>
            <a:r>
              <a:rPr lang="en-US" sz="2000" dirty="0" smtClean="0"/>
              <a:t>Get CASL to adopt the TriBITS Lifecycle Model:</a:t>
            </a:r>
          </a:p>
          <a:p>
            <a:pPr lvl="1"/>
            <a:r>
              <a:rPr lang="en-US" sz="1600" dirty="0" smtClean="0"/>
              <a:t>Use the vocabulary of the TriBITS Lifecycle Model.</a:t>
            </a:r>
          </a:p>
          <a:p>
            <a:pPr lvl="1"/>
            <a:r>
              <a:rPr lang="en-US" sz="1600" dirty="0" smtClean="0"/>
              <a:t>Encourage CASL developers to apply the Legacy Software Change Algorithm when changing existing CASL legacy codes.</a:t>
            </a:r>
          </a:p>
          <a:p>
            <a:pPr lvl="1"/>
            <a:r>
              <a:rPr lang="en-US" sz="1600" dirty="0" smtClean="0"/>
              <a:t>Encourage CASL developers to use test-driven development and write clean code.</a:t>
            </a:r>
          </a:p>
          <a:p>
            <a:r>
              <a:rPr lang="en-US" sz="2000" dirty="0" smtClean="0"/>
              <a:t>How do we teach developers the core skills of unit testing, test driven development, structured </a:t>
            </a:r>
            <a:r>
              <a:rPr lang="en-US" sz="2000" dirty="0"/>
              <a:t>incremental refactoring, Agile-emergent </a:t>
            </a:r>
            <a:r>
              <a:rPr lang="en-US" sz="2000" dirty="0" smtClean="0"/>
              <a:t>design needed to create well tested clean code to allow for Self-Sustaining Software?</a:t>
            </a:r>
          </a:p>
          <a:p>
            <a:r>
              <a:rPr lang="en-US" sz="2000" dirty="0" smtClean="0"/>
              <a:t>How do we teach developers how to apply the Legacy Software Change Algorithm?</a:t>
            </a:r>
          </a:p>
          <a:p>
            <a:pPr lvl="1"/>
            <a:r>
              <a:rPr lang="en-US" sz="1600" dirty="0" smtClean="0"/>
              <a:t>Conduct a reading group for “Working Effectively with Legacy Code”?</a:t>
            </a:r>
          </a:p>
          <a:p>
            <a:pPr lvl="1"/>
            <a:r>
              <a:rPr lang="en-US" sz="1600" dirty="0" smtClean="0"/>
              <a:t>Look at online webinars/presentations (e.g. ???)?</a:t>
            </a:r>
          </a:p>
          <a:p>
            <a:pPr lvl="1"/>
            <a:r>
              <a:rPr lang="en-US" sz="1600" dirty="0" smtClean="0"/>
              <a:t>Start by teaching a set of mentors that with then teach other developers? (i.e. this is the Lean approach).</a:t>
            </a:r>
            <a:endParaRPr lang="en-US" sz="1400" dirty="0"/>
          </a:p>
        </p:txBody>
      </p:sp>
    </p:spTree>
    <p:extLst>
      <p:ext uri="{BB962C8B-B14F-4D97-AF65-F5344CB8AC3E}">
        <p14:creationId xmlns:p14="http://schemas.microsoft.com/office/powerpoint/2010/main" val="40035812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619913"/>
          </a:xfrm>
        </p:spPr>
        <p:txBody>
          <a:bodyPr/>
          <a:lstStyle/>
          <a:p>
            <a:pPr algn="ctr"/>
            <a:r>
              <a:rPr lang="en-US" sz="4000" dirty="0" smtClean="0"/>
              <a:t>THE END</a:t>
            </a:r>
            <a:endParaRPr lang="en-US" sz="4000" dirty="0"/>
          </a:p>
        </p:txBody>
      </p:sp>
    </p:spTree>
    <p:extLst>
      <p:ext uri="{BB962C8B-B14F-4D97-AF65-F5344CB8AC3E}">
        <p14:creationId xmlns:p14="http://schemas.microsoft.com/office/powerpoint/2010/main" val="2415989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t>Overview of Trilinos</a:t>
            </a:r>
          </a:p>
        </p:txBody>
      </p:sp>
      <p:sp>
        <p:nvSpPr>
          <p:cNvPr id="140291" name="Rectangle 3"/>
          <p:cNvSpPr>
            <a:spLocks noChangeArrowheads="1"/>
          </p:cNvSpPr>
          <p:nvPr/>
        </p:nvSpPr>
        <p:spPr bwMode="auto">
          <a:xfrm>
            <a:off x="468313" y="2112963"/>
            <a:ext cx="8213725" cy="309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marL="342900" indent="-342900">
              <a:spcAft>
                <a:spcPct val="15000"/>
              </a:spcAft>
              <a:buSzPct val="100000"/>
              <a:buFontTx/>
              <a:buChar char="•"/>
            </a:pPr>
            <a:r>
              <a:rPr lang="en-US" sz="1600" dirty="0"/>
              <a:t>Provides a </a:t>
            </a:r>
            <a:r>
              <a:rPr lang="en-US" sz="1600" dirty="0">
                <a:solidFill>
                  <a:schemeClr val="accent2"/>
                </a:solidFill>
              </a:rPr>
              <a:t>suite of numerical solvers</a:t>
            </a:r>
            <a:r>
              <a:rPr lang="en-US" sz="1600" dirty="0"/>
              <a:t> </a:t>
            </a:r>
            <a:r>
              <a:rPr lang="en-US" sz="1600" dirty="0" smtClean="0"/>
              <a:t>and </a:t>
            </a:r>
            <a:r>
              <a:rPr lang="en-US" sz="1600" dirty="0" smtClean="0">
                <a:solidFill>
                  <a:srgbClr val="FF7171"/>
                </a:solidFill>
              </a:rPr>
              <a:t>discretization methods </a:t>
            </a:r>
            <a:r>
              <a:rPr lang="en-US" sz="1600" dirty="0" smtClean="0"/>
              <a:t>so support </a:t>
            </a:r>
            <a:r>
              <a:rPr lang="en-US" sz="1600" dirty="0"/>
              <a:t>predictive </a:t>
            </a:r>
            <a:r>
              <a:rPr lang="en-US" sz="1600" dirty="0" smtClean="0"/>
              <a:t>simulation.</a:t>
            </a:r>
            <a:endParaRPr lang="en-US" sz="1600" dirty="0"/>
          </a:p>
          <a:p>
            <a:pPr marL="342900" indent="-342900">
              <a:spcAft>
                <a:spcPct val="15000"/>
              </a:spcAft>
              <a:buSzPct val="100000"/>
              <a:buFontTx/>
              <a:buChar char="•"/>
            </a:pPr>
            <a:r>
              <a:rPr lang="en-US" sz="1600" dirty="0"/>
              <a:t>Provides a </a:t>
            </a:r>
            <a:r>
              <a:rPr lang="en-US" sz="1600" dirty="0">
                <a:solidFill>
                  <a:schemeClr val="accent2"/>
                </a:solidFill>
              </a:rPr>
              <a:t>decoupled and scalable development environment</a:t>
            </a:r>
            <a:r>
              <a:rPr lang="en-US" sz="1600" dirty="0"/>
              <a:t> to allow for </a:t>
            </a:r>
            <a:r>
              <a:rPr lang="en-US" sz="1600" dirty="0">
                <a:solidFill>
                  <a:schemeClr val="accent2"/>
                </a:solidFill>
              </a:rPr>
              <a:t>algorithmic research</a:t>
            </a:r>
            <a:r>
              <a:rPr lang="en-US" sz="1600" dirty="0"/>
              <a:t> and </a:t>
            </a:r>
            <a:r>
              <a:rPr lang="en-US" sz="1600" dirty="0">
                <a:solidFill>
                  <a:schemeClr val="accent2"/>
                </a:solidFill>
              </a:rPr>
              <a:t>production capabilities </a:t>
            </a:r>
            <a:r>
              <a:rPr lang="en-US" sz="1600" dirty="0"/>
              <a:t>=&gt;</a:t>
            </a:r>
            <a:r>
              <a:rPr lang="en-US" sz="1600" dirty="0">
                <a:solidFill>
                  <a:schemeClr val="accent2"/>
                </a:solidFill>
              </a:rPr>
              <a:t> </a:t>
            </a:r>
            <a:r>
              <a:rPr lang="en-US" sz="1600" dirty="0">
                <a:solidFill>
                  <a:srgbClr val="CC3399"/>
                </a:solidFill>
              </a:rPr>
              <a:t>“Packages”</a:t>
            </a:r>
            <a:endParaRPr lang="en-US" sz="1600" dirty="0">
              <a:solidFill>
                <a:schemeClr val="accent2"/>
              </a:solidFill>
            </a:endParaRPr>
          </a:p>
          <a:p>
            <a:pPr marL="342900" indent="-342900">
              <a:spcAft>
                <a:spcPct val="15000"/>
              </a:spcAft>
              <a:buSzPct val="100000"/>
              <a:buFontTx/>
              <a:buChar char="•"/>
            </a:pPr>
            <a:r>
              <a:rPr lang="en-US" sz="1600" dirty="0"/>
              <a:t>Mostly </a:t>
            </a:r>
            <a:r>
              <a:rPr lang="en-US" sz="1600" dirty="0">
                <a:solidFill>
                  <a:schemeClr val="accent2"/>
                </a:solidFill>
              </a:rPr>
              <a:t>C++</a:t>
            </a:r>
            <a:r>
              <a:rPr lang="en-US" sz="1600" dirty="0"/>
              <a:t> with some C, Fortran, Python …</a:t>
            </a:r>
          </a:p>
          <a:p>
            <a:pPr marL="342900" indent="-342900">
              <a:spcAft>
                <a:spcPct val="15000"/>
              </a:spcAft>
              <a:buSzPct val="100000"/>
              <a:buFontTx/>
              <a:buChar char="•"/>
            </a:pPr>
            <a:r>
              <a:rPr lang="en-US" sz="1600" dirty="0"/>
              <a:t>Advanced </a:t>
            </a:r>
            <a:r>
              <a:rPr lang="en-US" sz="1600" dirty="0">
                <a:solidFill>
                  <a:schemeClr val="accent2"/>
                </a:solidFill>
              </a:rPr>
              <a:t>object-oriented </a:t>
            </a:r>
            <a:r>
              <a:rPr lang="en-US" sz="1600" dirty="0"/>
              <a:t>and</a:t>
            </a:r>
            <a:r>
              <a:rPr lang="en-US" sz="1600" dirty="0">
                <a:solidFill>
                  <a:schemeClr val="accent2"/>
                </a:solidFill>
              </a:rPr>
              <a:t> generic </a:t>
            </a:r>
            <a:r>
              <a:rPr lang="en-US" sz="1600" dirty="0"/>
              <a:t>C++ …</a:t>
            </a:r>
          </a:p>
          <a:p>
            <a:pPr marL="342900" indent="-342900">
              <a:spcAft>
                <a:spcPct val="15000"/>
              </a:spcAft>
              <a:buSzPct val="100000"/>
              <a:buFontTx/>
              <a:buChar char="•"/>
            </a:pPr>
            <a:r>
              <a:rPr lang="en-US" sz="1600" dirty="0"/>
              <a:t>Freely available under </a:t>
            </a:r>
            <a:r>
              <a:rPr lang="en-US" sz="1600" dirty="0" smtClean="0">
                <a:solidFill>
                  <a:schemeClr val="accent2"/>
                </a:solidFill>
              </a:rPr>
              <a:t>open-source BSD and LGPL</a:t>
            </a:r>
            <a:r>
              <a:rPr lang="en-US" sz="1600" dirty="0" smtClean="0"/>
              <a:t> licenses </a:t>
            </a:r>
            <a:r>
              <a:rPr lang="en-US" sz="1600" dirty="0"/>
              <a:t>...</a:t>
            </a:r>
          </a:p>
          <a:p>
            <a:pPr marL="342900" indent="-342900">
              <a:spcAft>
                <a:spcPct val="15000"/>
              </a:spcAft>
              <a:buSzPct val="100000"/>
              <a:buFontTx/>
              <a:buChar char="•"/>
            </a:pPr>
            <a:endParaRPr lang="en-US" sz="1600" dirty="0">
              <a:solidFill>
                <a:schemeClr val="accent2"/>
              </a:solidFill>
            </a:endParaRPr>
          </a:p>
          <a:p>
            <a:pPr marL="342900" indent="-342900">
              <a:spcAft>
                <a:spcPct val="15000"/>
              </a:spcAft>
              <a:buSzPct val="100000"/>
            </a:pPr>
            <a:r>
              <a:rPr lang="en-US" sz="1600" dirty="0">
                <a:solidFill>
                  <a:srgbClr val="0033CC"/>
                </a:solidFill>
              </a:rPr>
              <a:t>Current Status</a:t>
            </a:r>
          </a:p>
          <a:p>
            <a:pPr marL="342900" indent="-342900">
              <a:spcAft>
                <a:spcPct val="15000"/>
              </a:spcAft>
              <a:buSzPct val="100000"/>
              <a:buFontTx/>
              <a:buChar char="•"/>
            </a:pPr>
            <a:r>
              <a:rPr lang="en-US" sz="1600" dirty="0"/>
              <a:t>Current Release Trilinos </a:t>
            </a:r>
            <a:r>
              <a:rPr lang="en-US" sz="1600" dirty="0" smtClean="0"/>
              <a:t>10.12 (July 2012)</a:t>
            </a:r>
            <a:endParaRPr lang="en-US" sz="1600" dirty="0"/>
          </a:p>
          <a:p>
            <a:pPr marL="342900" indent="-342900">
              <a:spcAft>
                <a:spcPct val="15000"/>
              </a:spcAft>
              <a:buSzPct val="100000"/>
              <a:buFontTx/>
              <a:buChar char="•"/>
            </a:pPr>
            <a:r>
              <a:rPr lang="en-US" sz="1600" dirty="0"/>
              <a:t>Next Release Trilinos </a:t>
            </a:r>
            <a:r>
              <a:rPr lang="en-US" sz="1600" dirty="0" smtClean="0"/>
              <a:t>11.0 (September 2012)</a:t>
            </a:r>
            <a:endParaRPr lang="en-US" sz="1600" dirty="0">
              <a:solidFill>
                <a:schemeClr val="tx2"/>
              </a:solidFill>
            </a:endParaRPr>
          </a:p>
        </p:txBody>
      </p:sp>
      <p:sp>
        <p:nvSpPr>
          <p:cNvPr id="140292" name="Rectangle 4"/>
          <p:cNvSpPr>
            <a:spLocks noChangeArrowheads="1"/>
          </p:cNvSpPr>
          <p:nvPr/>
        </p:nvSpPr>
        <p:spPr bwMode="auto">
          <a:xfrm>
            <a:off x="595313" y="5468938"/>
            <a:ext cx="4572000" cy="7032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Aft>
                <a:spcPct val="50000"/>
              </a:spcAft>
              <a:buClr>
                <a:schemeClr val="bg2"/>
              </a:buClr>
              <a:buSzPct val="75000"/>
              <a:buFont typeface="Monotype Sorts" charset="2"/>
              <a:buNone/>
            </a:pPr>
            <a:r>
              <a:rPr lang="en-US" sz="1600" b="1" u="sng" dirty="0">
                <a:solidFill>
                  <a:schemeClr val="hlink"/>
                </a:solidFill>
              </a:rPr>
              <a:t>Trilinos website</a:t>
            </a:r>
          </a:p>
          <a:p>
            <a:pPr>
              <a:spcAft>
                <a:spcPct val="50000"/>
              </a:spcAft>
              <a:buClr>
                <a:schemeClr val="bg2"/>
              </a:buClr>
              <a:buSzPct val="75000"/>
              <a:buFont typeface="Monotype Sorts" charset="2"/>
              <a:buNone/>
            </a:pPr>
            <a:r>
              <a:rPr lang="en-US" sz="1600" dirty="0">
                <a:solidFill>
                  <a:schemeClr val="hlink"/>
                </a:solidFill>
              </a:rPr>
              <a:t>  </a:t>
            </a:r>
            <a:r>
              <a:rPr lang="en-US" sz="1600" dirty="0">
                <a:solidFill>
                  <a:schemeClr val="accent2"/>
                </a:solidFill>
              </a:rPr>
              <a:t>      http://trilinos.sandia.gov</a:t>
            </a:r>
          </a:p>
        </p:txBody>
      </p:sp>
      <p:pic>
        <p:nvPicPr>
          <p:cNvPr id="140293" name="Picture 5" descr="Trilino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758825"/>
            <a:ext cx="23812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00621"/>
      </p:ext>
    </p:extLst>
  </p:cSld>
  <p:clrMapOvr>
    <a:masterClrMapping/>
  </p:clrMapOvr>
  <p:transition spd="med" advTm="57938">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1"/>
          <p:cNvSpPr>
            <a:spLocks noChangeArrowheads="1"/>
          </p:cNvSpPr>
          <p:nvPr/>
        </p:nvSpPr>
        <p:spPr bwMode="auto">
          <a:xfrm>
            <a:off x="5943600" y="3778250"/>
            <a:ext cx="2705100" cy="90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4" name="Rectangle 2"/>
          <p:cNvSpPr>
            <a:spLocks noGrp="1" noChangeArrowheads="1"/>
          </p:cNvSpPr>
          <p:nvPr>
            <p:ph type="title"/>
          </p:nvPr>
        </p:nvSpPr>
        <p:spPr>
          <a:xfrm>
            <a:off x="111204" y="177114"/>
            <a:ext cx="8804196" cy="458587"/>
          </a:xfrm>
        </p:spPr>
        <p:txBody>
          <a:bodyPr>
            <a:spAutoFit/>
          </a:bodyPr>
          <a:lstStyle/>
          <a:p>
            <a:r>
              <a:rPr lang="en-US" sz="2800" dirty="0" smtClean="0"/>
              <a:t> The CSE Software Engineering Challenge</a:t>
            </a:r>
          </a:p>
        </p:txBody>
      </p:sp>
      <p:sp>
        <p:nvSpPr>
          <p:cNvPr id="5125" name="Rectangle 3"/>
          <p:cNvSpPr>
            <a:spLocks noChangeArrowheads="1"/>
          </p:cNvSpPr>
          <p:nvPr/>
        </p:nvSpPr>
        <p:spPr bwMode="auto">
          <a:xfrm>
            <a:off x="231775" y="593725"/>
            <a:ext cx="8602663"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ct val="15000"/>
              </a:spcAft>
              <a:buSzPct val="100000"/>
              <a:buFontTx/>
              <a:buChar char="•"/>
            </a:pPr>
            <a:r>
              <a:rPr lang="en-US" dirty="0">
                <a:solidFill>
                  <a:schemeClr val="accent2"/>
                </a:solidFill>
              </a:rPr>
              <a:t>Develop a confederation of trusted, high-quality, reusable, compatible, software packages/components including capabilities for:</a:t>
            </a:r>
            <a:endParaRPr lang="en-US" sz="800" dirty="0">
              <a:solidFill>
                <a:schemeClr val="accent2"/>
              </a:solidFill>
            </a:endParaRPr>
          </a:p>
          <a:p>
            <a:pPr marL="685800" lvl="1" indent="-228600">
              <a:spcAft>
                <a:spcPct val="15000"/>
              </a:spcAft>
              <a:buSzPct val="100000"/>
              <a:buFont typeface="Courier New" pitchFamily="49" charset="0"/>
              <a:buChar char="o"/>
            </a:pPr>
            <a:r>
              <a:rPr lang="en-US" sz="1600" b="1" dirty="0"/>
              <a:t>Discretization</a:t>
            </a:r>
            <a:r>
              <a:rPr lang="en-US" sz="1600" dirty="0"/>
              <a:t>: a) geometry, b) meshing, b) approximation, c) adaptive refinement, …</a:t>
            </a:r>
          </a:p>
          <a:p>
            <a:pPr marL="685800" lvl="1" indent="-228600">
              <a:spcAft>
                <a:spcPct val="15000"/>
              </a:spcAft>
              <a:buSzPct val="100000"/>
              <a:buFont typeface="Courier New" pitchFamily="49" charset="0"/>
              <a:buChar char="o"/>
            </a:pPr>
            <a:r>
              <a:rPr lang="en-US" sz="1600" b="1" dirty="0"/>
              <a:t>Parallelization</a:t>
            </a:r>
            <a:r>
              <a:rPr lang="en-US" sz="1600" dirty="0"/>
              <a:t>: a) parallel support, b) load balancing, …</a:t>
            </a:r>
          </a:p>
          <a:p>
            <a:pPr marL="685800" lvl="1" indent="-228600">
              <a:spcAft>
                <a:spcPct val="15000"/>
              </a:spcAft>
              <a:buSzPct val="100000"/>
              <a:buFont typeface="Courier New" pitchFamily="49" charset="0"/>
              <a:buChar char="o"/>
            </a:pPr>
            <a:r>
              <a:rPr lang="en-US" sz="1600" b="1" dirty="0"/>
              <a:t>General </a:t>
            </a:r>
            <a:r>
              <a:rPr lang="en-US" sz="1600" b="1" dirty="0" err="1"/>
              <a:t>numerics</a:t>
            </a:r>
            <a:r>
              <a:rPr lang="en-US" sz="1600" dirty="0"/>
              <a:t>: a) automatic differentiation, …</a:t>
            </a:r>
          </a:p>
          <a:p>
            <a:pPr marL="685800" lvl="1" indent="-228600">
              <a:spcAft>
                <a:spcPct val="15000"/>
              </a:spcAft>
              <a:buSzPct val="100000"/>
              <a:buFont typeface="Courier New" pitchFamily="49" charset="0"/>
              <a:buChar char="o"/>
            </a:pPr>
            <a:r>
              <a:rPr lang="en-US" sz="1600" b="1" dirty="0"/>
              <a:t>Solvers</a:t>
            </a:r>
            <a:r>
              <a:rPr lang="en-US" sz="1600" dirty="0"/>
              <a:t>: a) linear-algebra, b) linear solvers, c) </a:t>
            </a:r>
            <a:r>
              <a:rPr lang="en-US" sz="1600" dirty="0" err="1"/>
              <a:t>preconditioners</a:t>
            </a:r>
            <a:r>
              <a:rPr lang="en-US" sz="1600" dirty="0"/>
              <a:t>, d) nonlinear solvers, e) time integration, … </a:t>
            </a:r>
          </a:p>
          <a:p>
            <a:pPr marL="685800" lvl="1" indent="-228600">
              <a:spcAft>
                <a:spcPct val="15000"/>
              </a:spcAft>
              <a:buSzPct val="100000"/>
              <a:buFont typeface="Courier New" pitchFamily="49" charset="0"/>
              <a:buChar char="o"/>
            </a:pPr>
            <a:r>
              <a:rPr lang="en-US" sz="1600" b="1" dirty="0"/>
              <a:t>Analysis capabilities</a:t>
            </a:r>
            <a:r>
              <a:rPr lang="en-US" sz="1600" dirty="0"/>
              <a:t>: a) embedded error-estimation, b) embedded sensitivities, c) stability analysis and bifurcation, d) embedded optimization, d) embedded UQ, …</a:t>
            </a:r>
          </a:p>
          <a:p>
            <a:pPr marL="685800" lvl="1" indent="-228600">
              <a:spcAft>
                <a:spcPct val="15000"/>
              </a:spcAft>
              <a:buSzPct val="100000"/>
              <a:buFont typeface="Courier New" pitchFamily="49" charset="0"/>
              <a:buChar char="o"/>
            </a:pPr>
            <a:r>
              <a:rPr lang="en-US" sz="1600" b="1" dirty="0" err="1"/>
              <a:t>Input/Output</a:t>
            </a:r>
            <a:r>
              <a:rPr lang="en-US" sz="1600" dirty="0"/>
              <a:t> …</a:t>
            </a:r>
          </a:p>
          <a:p>
            <a:pPr marL="685800" lvl="1" indent="-228600">
              <a:spcAft>
                <a:spcPct val="15000"/>
              </a:spcAft>
              <a:buSzPct val="100000"/>
              <a:buFont typeface="Courier New" pitchFamily="49" charset="0"/>
              <a:buChar char="o"/>
            </a:pPr>
            <a:r>
              <a:rPr lang="en-US" sz="1600" b="1" dirty="0"/>
              <a:t>Visualization</a:t>
            </a:r>
            <a:r>
              <a:rPr lang="en-US" sz="1600" dirty="0"/>
              <a:t> …</a:t>
            </a:r>
          </a:p>
          <a:p>
            <a:pPr marL="685800" lvl="1" indent="-228600">
              <a:spcAft>
                <a:spcPct val="15000"/>
              </a:spcAft>
              <a:buSzPct val="100000"/>
              <a:buFont typeface="Courier New" pitchFamily="49" charset="0"/>
              <a:buChar char="o"/>
            </a:pPr>
            <a:r>
              <a:rPr lang="en-US" sz="1600" dirty="0"/>
              <a:t>...</a:t>
            </a:r>
          </a:p>
        </p:txBody>
      </p:sp>
      <p:sp>
        <p:nvSpPr>
          <p:cNvPr id="11270" name="Rectangle 41"/>
          <p:cNvSpPr>
            <a:spLocks noChangeArrowheads="1"/>
          </p:cNvSpPr>
          <p:nvPr/>
        </p:nvSpPr>
        <p:spPr bwMode="auto">
          <a:xfrm>
            <a:off x="381000" y="4371975"/>
            <a:ext cx="4381500" cy="179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Text Box 42"/>
          <p:cNvSpPr txBox="1">
            <a:spLocks noChangeArrowheads="1"/>
          </p:cNvSpPr>
          <p:nvPr/>
        </p:nvSpPr>
        <p:spPr bwMode="auto">
          <a:xfrm>
            <a:off x="381000" y="4022725"/>
            <a:ext cx="21336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CSE Confederation </a:t>
            </a:r>
          </a:p>
        </p:txBody>
      </p:sp>
      <p:cxnSp>
        <p:nvCxnSpPr>
          <p:cNvPr id="11272" name="AutoShape 49"/>
          <p:cNvCxnSpPr>
            <a:cxnSpLocks noChangeShapeType="1"/>
          </p:cNvCxnSpPr>
          <p:nvPr/>
        </p:nvCxnSpPr>
        <p:spPr bwMode="auto">
          <a:xfrm rot="10800000" flipV="1">
            <a:off x="1455738" y="4830763"/>
            <a:ext cx="409575" cy="7937"/>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2" name="Group 43"/>
          <p:cNvGrpSpPr>
            <a:grpSpLocks/>
          </p:cNvGrpSpPr>
          <p:nvPr/>
        </p:nvGrpSpPr>
        <p:grpSpPr bwMode="auto">
          <a:xfrm>
            <a:off x="1865313" y="4505325"/>
            <a:ext cx="922337" cy="538163"/>
            <a:chOff x="920" y="1216"/>
            <a:chExt cx="896" cy="460"/>
          </a:xfrm>
        </p:grpSpPr>
        <p:sp>
          <p:nvSpPr>
            <p:cNvPr id="518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8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74" name="AutoShape 49"/>
          <p:cNvCxnSpPr>
            <a:cxnSpLocks noChangeShapeType="1"/>
            <a:stCxn id="11283" idx="2"/>
          </p:cNvCxnSpPr>
          <p:nvPr/>
        </p:nvCxnSpPr>
        <p:spPr bwMode="auto">
          <a:xfrm rot="5400000">
            <a:off x="2182019" y="3842544"/>
            <a:ext cx="22225" cy="2395537"/>
          </a:xfrm>
          <a:prstGeom prst="bentConnector3">
            <a:avLst>
              <a:gd name="adj1" fmla="val 1128569"/>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75" name="Rectangle 33"/>
          <p:cNvSpPr>
            <a:spLocks noChangeArrowheads="1"/>
          </p:cNvSpPr>
          <p:nvPr/>
        </p:nvSpPr>
        <p:spPr bwMode="auto">
          <a:xfrm>
            <a:off x="4229100" y="4632325"/>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t>
            </a:r>
          </a:p>
        </p:txBody>
      </p:sp>
      <p:sp>
        <p:nvSpPr>
          <p:cNvPr id="11276" name="Rectangle 37"/>
          <p:cNvSpPr>
            <a:spLocks noChangeArrowheads="1"/>
          </p:cNvSpPr>
          <p:nvPr/>
        </p:nvSpPr>
        <p:spPr bwMode="auto">
          <a:xfrm>
            <a:off x="609600" y="5584825"/>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t>
            </a:r>
          </a:p>
        </p:txBody>
      </p:sp>
      <p:grpSp>
        <p:nvGrpSpPr>
          <p:cNvPr id="3" name="Group 43"/>
          <p:cNvGrpSpPr>
            <a:grpSpLocks/>
          </p:cNvGrpSpPr>
          <p:nvPr/>
        </p:nvGrpSpPr>
        <p:grpSpPr bwMode="auto">
          <a:xfrm>
            <a:off x="2354263" y="5448300"/>
            <a:ext cx="922337" cy="538163"/>
            <a:chOff x="920" y="1216"/>
            <a:chExt cx="896" cy="460"/>
          </a:xfrm>
        </p:grpSpPr>
        <p:sp>
          <p:nvSpPr>
            <p:cNvPr id="517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Y</a:t>
              </a:r>
            </a:p>
          </p:txBody>
        </p:sp>
        <p:sp>
          <p:nvSpPr>
            <p:cNvPr id="518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78" name="AutoShape 49"/>
          <p:cNvCxnSpPr>
            <a:cxnSpLocks noChangeShapeType="1"/>
          </p:cNvCxnSpPr>
          <p:nvPr/>
        </p:nvCxnSpPr>
        <p:spPr bwMode="auto">
          <a:xfrm rot="10800000">
            <a:off x="1905000" y="5638800"/>
            <a:ext cx="449263" cy="134938"/>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79" name="Rectangle 44"/>
          <p:cNvSpPr>
            <a:spLocks noChangeArrowheads="1"/>
          </p:cNvSpPr>
          <p:nvPr/>
        </p:nvSpPr>
        <p:spPr bwMode="auto">
          <a:xfrm>
            <a:off x="609600" y="491490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sp>
        <p:nvSpPr>
          <p:cNvPr id="11280" name="Rectangle 45"/>
          <p:cNvSpPr>
            <a:spLocks noChangeArrowheads="1"/>
          </p:cNvSpPr>
          <p:nvPr/>
        </p:nvSpPr>
        <p:spPr bwMode="auto">
          <a:xfrm rot="-5400000">
            <a:off x="971550" y="558165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cxnSp>
        <p:nvCxnSpPr>
          <p:cNvPr id="11281" name="AutoShape 49"/>
          <p:cNvCxnSpPr>
            <a:cxnSpLocks noChangeShapeType="1"/>
            <a:stCxn id="11280" idx="0"/>
            <a:endCxn id="11279" idx="2"/>
          </p:cNvCxnSpPr>
          <p:nvPr/>
        </p:nvCxnSpPr>
        <p:spPr bwMode="auto">
          <a:xfrm rot="10800000">
            <a:off x="723900" y="5029200"/>
            <a:ext cx="304800" cy="609600"/>
          </a:xfrm>
          <a:prstGeom prst="bentConnector2">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2" name="AutoShape 49"/>
          <p:cNvCxnSpPr>
            <a:cxnSpLocks noChangeShapeType="1"/>
          </p:cNvCxnSpPr>
          <p:nvPr/>
        </p:nvCxnSpPr>
        <p:spPr bwMode="auto">
          <a:xfrm rot="5400000" flipH="1" flipV="1">
            <a:off x="1638301" y="4857750"/>
            <a:ext cx="501650" cy="873125"/>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83" name="Rectangle 52"/>
          <p:cNvSpPr>
            <a:spLocks noChangeArrowheads="1"/>
          </p:cNvSpPr>
          <p:nvPr/>
        </p:nvSpPr>
        <p:spPr bwMode="auto">
          <a:xfrm>
            <a:off x="3276600" y="4914900"/>
            <a:ext cx="228600" cy="1143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p>
            <a:endParaRPr lang="en-US"/>
          </a:p>
        </p:txBody>
      </p:sp>
      <p:grpSp>
        <p:nvGrpSpPr>
          <p:cNvPr id="4" name="Group 43"/>
          <p:cNvGrpSpPr>
            <a:grpSpLocks/>
          </p:cNvGrpSpPr>
          <p:nvPr/>
        </p:nvGrpSpPr>
        <p:grpSpPr bwMode="auto">
          <a:xfrm>
            <a:off x="3581400" y="5448300"/>
            <a:ext cx="922338" cy="538163"/>
            <a:chOff x="920" y="1216"/>
            <a:chExt cx="896" cy="460"/>
          </a:xfrm>
        </p:grpSpPr>
        <p:sp>
          <p:nvSpPr>
            <p:cNvPr id="517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Z</a:t>
              </a:r>
            </a:p>
          </p:txBody>
        </p:sp>
        <p:sp>
          <p:nvSpPr>
            <p:cNvPr id="517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cxnSp>
        <p:nvCxnSpPr>
          <p:cNvPr id="11285" name="AutoShape 49"/>
          <p:cNvCxnSpPr>
            <a:cxnSpLocks noChangeShapeType="1"/>
          </p:cNvCxnSpPr>
          <p:nvPr/>
        </p:nvCxnSpPr>
        <p:spPr bwMode="auto">
          <a:xfrm rot="16200000" flipV="1">
            <a:off x="3597275" y="5114925"/>
            <a:ext cx="509588" cy="382588"/>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6" name="AutoShape 49"/>
          <p:cNvCxnSpPr>
            <a:cxnSpLocks noChangeShapeType="1"/>
          </p:cNvCxnSpPr>
          <p:nvPr/>
        </p:nvCxnSpPr>
        <p:spPr bwMode="auto">
          <a:xfrm rot="10800000">
            <a:off x="3276600" y="5773738"/>
            <a:ext cx="304800" cy="1587"/>
          </a:xfrm>
          <a:prstGeom prst="straightConnector1">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5" name="Group 43"/>
          <p:cNvGrpSpPr>
            <a:grpSpLocks/>
          </p:cNvGrpSpPr>
          <p:nvPr/>
        </p:nvGrpSpPr>
        <p:grpSpPr bwMode="auto">
          <a:xfrm>
            <a:off x="533400" y="4513263"/>
            <a:ext cx="922338" cy="538162"/>
            <a:chOff x="920" y="1216"/>
            <a:chExt cx="896" cy="460"/>
          </a:xfrm>
        </p:grpSpPr>
        <p:sp>
          <p:nvSpPr>
            <p:cNvPr id="5175"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76"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6" name="Group 43"/>
          <p:cNvGrpSpPr>
            <a:grpSpLocks/>
          </p:cNvGrpSpPr>
          <p:nvPr/>
        </p:nvGrpSpPr>
        <p:grpSpPr bwMode="auto">
          <a:xfrm>
            <a:off x="3198813" y="4513263"/>
            <a:ext cx="922337" cy="538162"/>
            <a:chOff x="920" y="1216"/>
            <a:chExt cx="896" cy="460"/>
          </a:xfrm>
        </p:grpSpPr>
        <p:sp>
          <p:nvSpPr>
            <p:cNvPr id="5173"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C</a:t>
              </a:r>
            </a:p>
          </p:txBody>
        </p:sp>
        <p:sp>
          <p:nvSpPr>
            <p:cNvPr id="5174"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7" name="Group 43"/>
          <p:cNvGrpSpPr>
            <a:grpSpLocks/>
          </p:cNvGrpSpPr>
          <p:nvPr/>
        </p:nvGrpSpPr>
        <p:grpSpPr bwMode="auto">
          <a:xfrm>
            <a:off x="990600" y="5432425"/>
            <a:ext cx="922338" cy="538163"/>
            <a:chOff x="920" y="1216"/>
            <a:chExt cx="896" cy="460"/>
          </a:xfrm>
        </p:grpSpPr>
        <p:sp>
          <p:nvSpPr>
            <p:cNvPr id="517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X</a:t>
              </a:r>
            </a:p>
          </p:txBody>
        </p:sp>
        <p:sp>
          <p:nvSpPr>
            <p:cNvPr id="517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11290" name="Text Box 42"/>
          <p:cNvSpPr txBox="1">
            <a:spLocks noChangeArrowheads="1"/>
          </p:cNvSpPr>
          <p:nvPr/>
        </p:nvSpPr>
        <p:spPr bwMode="auto">
          <a:xfrm>
            <a:off x="5943600" y="3429000"/>
            <a:ext cx="9525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APP1</a:t>
            </a:r>
          </a:p>
        </p:txBody>
      </p:sp>
      <p:grpSp>
        <p:nvGrpSpPr>
          <p:cNvPr id="8" name="Group 43"/>
          <p:cNvGrpSpPr>
            <a:grpSpLocks/>
          </p:cNvGrpSpPr>
          <p:nvPr/>
        </p:nvGrpSpPr>
        <p:grpSpPr bwMode="auto">
          <a:xfrm>
            <a:off x="7505700" y="3949700"/>
            <a:ext cx="922338" cy="538163"/>
            <a:chOff x="920" y="1216"/>
            <a:chExt cx="896" cy="460"/>
          </a:xfrm>
        </p:grpSpPr>
        <p:sp>
          <p:nvSpPr>
            <p:cNvPr id="516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7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9" name="Group 43"/>
          <p:cNvGrpSpPr>
            <a:grpSpLocks/>
          </p:cNvGrpSpPr>
          <p:nvPr/>
        </p:nvGrpSpPr>
        <p:grpSpPr bwMode="auto">
          <a:xfrm>
            <a:off x="6173788" y="3957638"/>
            <a:ext cx="922337" cy="538162"/>
            <a:chOff x="920" y="1216"/>
            <a:chExt cx="896" cy="460"/>
          </a:xfrm>
        </p:grpSpPr>
        <p:sp>
          <p:nvSpPr>
            <p:cNvPr id="516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6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11293" name="Rectangle 41"/>
          <p:cNvSpPr>
            <a:spLocks noChangeArrowheads="1"/>
          </p:cNvSpPr>
          <p:nvPr/>
        </p:nvSpPr>
        <p:spPr bwMode="auto">
          <a:xfrm>
            <a:off x="5181600" y="5226050"/>
            <a:ext cx="3733800" cy="144145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294" name="Text Box 42"/>
          <p:cNvSpPr txBox="1">
            <a:spLocks noChangeArrowheads="1"/>
          </p:cNvSpPr>
          <p:nvPr/>
        </p:nvSpPr>
        <p:spPr bwMode="auto">
          <a:xfrm>
            <a:off x="5181600" y="4876800"/>
            <a:ext cx="952500" cy="3381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1600"/>
              <a:t>APP2</a:t>
            </a:r>
          </a:p>
        </p:txBody>
      </p:sp>
      <p:grpSp>
        <p:nvGrpSpPr>
          <p:cNvPr id="10" name="Group 43"/>
          <p:cNvGrpSpPr>
            <a:grpSpLocks/>
          </p:cNvGrpSpPr>
          <p:nvPr/>
        </p:nvGrpSpPr>
        <p:grpSpPr bwMode="auto">
          <a:xfrm>
            <a:off x="6743700" y="5397500"/>
            <a:ext cx="922338" cy="538163"/>
            <a:chOff x="920" y="1216"/>
            <a:chExt cx="896" cy="460"/>
          </a:xfrm>
        </p:grpSpPr>
        <p:sp>
          <p:nvSpPr>
            <p:cNvPr id="5165"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B</a:t>
              </a:r>
            </a:p>
          </p:txBody>
        </p:sp>
        <p:sp>
          <p:nvSpPr>
            <p:cNvPr id="5166"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1" name="Group 43"/>
          <p:cNvGrpSpPr>
            <a:grpSpLocks/>
          </p:cNvGrpSpPr>
          <p:nvPr/>
        </p:nvGrpSpPr>
        <p:grpSpPr bwMode="auto">
          <a:xfrm>
            <a:off x="5411788" y="5405438"/>
            <a:ext cx="922337" cy="538162"/>
            <a:chOff x="920" y="1216"/>
            <a:chExt cx="896" cy="460"/>
          </a:xfrm>
        </p:grpSpPr>
        <p:sp>
          <p:nvSpPr>
            <p:cNvPr id="5163"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A</a:t>
              </a:r>
            </a:p>
          </p:txBody>
        </p:sp>
        <p:sp>
          <p:nvSpPr>
            <p:cNvPr id="5164"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2" name="Group 43"/>
          <p:cNvGrpSpPr>
            <a:grpSpLocks/>
          </p:cNvGrpSpPr>
          <p:nvPr/>
        </p:nvGrpSpPr>
        <p:grpSpPr bwMode="auto">
          <a:xfrm>
            <a:off x="7886700" y="5372100"/>
            <a:ext cx="922338" cy="538163"/>
            <a:chOff x="920" y="1216"/>
            <a:chExt cx="896" cy="460"/>
          </a:xfrm>
        </p:grpSpPr>
        <p:sp>
          <p:nvSpPr>
            <p:cNvPr id="5161"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C</a:t>
              </a:r>
            </a:p>
          </p:txBody>
        </p:sp>
        <p:sp>
          <p:nvSpPr>
            <p:cNvPr id="5162"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3" name="Group 43"/>
          <p:cNvGrpSpPr>
            <a:grpSpLocks/>
          </p:cNvGrpSpPr>
          <p:nvPr/>
        </p:nvGrpSpPr>
        <p:grpSpPr bwMode="auto">
          <a:xfrm>
            <a:off x="6858000" y="6057900"/>
            <a:ext cx="922338" cy="538163"/>
            <a:chOff x="920" y="1216"/>
            <a:chExt cx="896" cy="460"/>
          </a:xfrm>
        </p:grpSpPr>
        <p:sp>
          <p:nvSpPr>
            <p:cNvPr id="5159"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Y</a:t>
              </a:r>
            </a:p>
          </p:txBody>
        </p:sp>
        <p:sp>
          <p:nvSpPr>
            <p:cNvPr id="5160"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grpSp>
        <p:nvGrpSpPr>
          <p:cNvPr id="14" name="Group 43"/>
          <p:cNvGrpSpPr>
            <a:grpSpLocks/>
          </p:cNvGrpSpPr>
          <p:nvPr/>
        </p:nvGrpSpPr>
        <p:grpSpPr bwMode="auto">
          <a:xfrm>
            <a:off x="5494338" y="6042025"/>
            <a:ext cx="922337" cy="538163"/>
            <a:chOff x="920" y="1216"/>
            <a:chExt cx="896" cy="460"/>
          </a:xfrm>
        </p:grpSpPr>
        <p:sp>
          <p:nvSpPr>
            <p:cNvPr id="5157" name="Rectangle 44"/>
            <p:cNvSpPr>
              <a:spLocks noChangeArrowheads="1"/>
            </p:cNvSpPr>
            <p:nvPr/>
          </p:nvSpPr>
          <p:spPr bwMode="auto">
            <a:xfrm>
              <a:off x="920" y="1313"/>
              <a:ext cx="896" cy="363"/>
            </a:xfrm>
            <a:prstGeom prst="rect">
              <a:avLst/>
            </a:prstGeom>
            <a:solidFill>
              <a:srgbClr val="FFE5E5"/>
            </a:solidFill>
            <a:ln w="12700">
              <a:solidFill>
                <a:schemeClr val="tx1"/>
              </a:solidFill>
              <a:miter lim="800000"/>
              <a:headEnd/>
              <a:tailEnd/>
            </a:ln>
          </p:spPr>
          <p:txBody>
            <a:bodyPr wrap="none" anchor="ctr"/>
            <a:lstStyle/>
            <a:p>
              <a:pPr algn="ctr"/>
              <a:r>
                <a:rPr lang="en-US" sz="1600"/>
                <a:t>Pkg X</a:t>
              </a:r>
            </a:p>
          </p:txBody>
        </p:sp>
        <p:sp>
          <p:nvSpPr>
            <p:cNvPr id="5158" name="Rectangle 45"/>
            <p:cNvSpPr>
              <a:spLocks noChangeArrowheads="1"/>
            </p:cNvSpPr>
            <p:nvPr/>
          </p:nvSpPr>
          <p:spPr bwMode="auto">
            <a:xfrm>
              <a:off x="920" y="1216"/>
              <a:ext cx="315" cy="97"/>
            </a:xfrm>
            <a:prstGeom prst="rect">
              <a:avLst/>
            </a:prstGeom>
            <a:solidFill>
              <a:srgbClr val="FFE5E5"/>
            </a:solidFill>
            <a:ln w="12700">
              <a:solidFill>
                <a:schemeClr val="tx1"/>
              </a:solidFill>
              <a:miter lim="800000"/>
              <a:headEnd/>
              <a:tailEnd/>
            </a:ln>
          </p:spPr>
          <p:txBody>
            <a:bodyPr wrap="none" anchor="ctr"/>
            <a:lstStyle/>
            <a:p>
              <a:endParaRPr lang="en-US" sz="1600"/>
            </a:p>
          </p:txBody>
        </p:sp>
      </p:grpSp>
      <p:sp>
        <p:nvSpPr>
          <p:cNvPr id="5156" name="Rectangle 61"/>
          <p:cNvSpPr>
            <a:spLocks noChangeArrowheads="1"/>
          </p:cNvSpPr>
          <p:nvPr/>
        </p:nvSpPr>
        <p:spPr bwMode="auto">
          <a:xfrm>
            <a:off x="114300" y="6172200"/>
            <a:ext cx="4572000" cy="684803"/>
          </a:xfrm>
          <a:prstGeom prst="rect">
            <a:avLst/>
          </a:prstGeom>
          <a:solidFill>
            <a:schemeClr val="bg1"/>
          </a:solidFill>
          <a:ln>
            <a:noFill/>
          </a:ln>
          <a:extLst/>
        </p:spPr>
        <p:txBody>
          <a:bodyPr>
            <a:spAutoFit/>
          </a:bodyPr>
          <a:lstStyle/>
          <a:p>
            <a:pPr marL="173038">
              <a:spcAft>
                <a:spcPts val="325"/>
              </a:spcAft>
            </a:pPr>
            <a:r>
              <a:rPr lang="en-US" dirty="0" smtClean="0">
                <a:solidFill>
                  <a:srgbClr val="D30AA5"/>
                </a:solidFill>
              </a:rPr>
              <a:t>CASL is a larger example of this.</a:t>
            </a:r>
          </a:p>
          <a:p>
            <a:pPr marL="173038">
              <a:spcAft>
                <a:spcPts val="325"/>
              </a:spcAft>
            </a:pPr>
            <a:r>
              <a:rPr lang="en-US" dirty="0" smtClean="0">
                <a:solidFill>
                  <a:srgbClr val="D30AA5"/>
                </a:solidFill>
              </a:rPr>
              <a:t>Trilinos is a smaller example of this.</a:t>
            </a:r>
            <a:endParaRPr lang="en-US" dirty="0"/>
          </a:p>
        </p:txBody>
      </p:sp>
      <p:sp>
        <p:nvSpPr>
          <p:cNvPr id="62" name="Rectangle 61"/>
          <p:cNvSpPr>
            <a:spLocks noChangeArrowheads="1"/>
          </p:cNvSpPr>
          <p:nvPr/>
        </p:nvSpPr>
        <p:spPr bwMode="auto">
          <a:xfrm>
            <a:off x="6282531" y="4724400"/>
            <a:ext cx="2251869" cy="369332"/>
          </a:xfrm>
          <a:prstGeom prst="rect">
            <a:avLst/>
          </a:prstGeom>
          <a:solidFill>
            <a:schemeClr val="bg1"/>
          </a:solidFill>
          <a:ln>
            <a:noFill/>
          </a:ln>
          <a:extLst/>
        </p:spPr>
        <p:txBody>
          <a:bodyPr wrap="square">
            <a:spAutoFit/>
          </a:bodyPr>
          <a:lstStyle/>
          <a:p>
            <a:pPr marL="173038">
              <a:spcAft>
                <a:spcPts val="325"/>
              </a:spcAft>
            </a:pPr>
            <a:r>
              <a:rPr lang="en-US" dirty="0" smtClean="0">
                <a:solidFill>
                  <a:srgbClr val="D30AA5"/>
                </a:solidFill>
              </a:rPr>
              <a:t>e.g. </a:t>
            </a:r>
            <a:r>
              <a:rPr lang="en-US" dirty="0" err="1" smtClean="0">
                <a:solidFill>
                  <a:srgbClr val="D30AA5"/>
                </a:solidFill>
              </a:rPr>
              <a:t>Drekar</a:t>
            </a:r>
            <a:endParaRPr lang="en-US" dirty="0"/>
          </a:p>
        </p:txBody>
      </p:sp>
      <p:sp>
        <p:nvSpPr>
          <p:cNvPr id="63" name="Rectangle 62"/>
          <p:cNvSpPr>
            <a:spLocks noChangeArrowheads="1"/>
          </p:cNvSpPr>
          <p:nvPr/>
        </p:nvSpPr>
        <p:spPr bwMode="auto">
          <a:xfrm>
            <a:off x="7063605" y="3352800"/>
            <a:ext cx="1745433" cy="369332"/>
          </a:xfrm>
          <a:prstGeom prst="rect">
            <a:avLst/>
          </a:prstGeom>
          <a:solidFill>
            <a:schemeClr val="bg1"/>
          </a:solidFill>
          <a:ln>
            <a:noFill/>
          </a:ln>
          <a:extLst/>
        </p:spPr>
        <p:txBody>
          <a:bodyPr wrap="square">
            <a:spAutoFit/>
          </a:bodyPr>
          <a:lstStyle/>
          <a:p>
            <a:pPr marL="173038">
              <a:spcAft>
                <a:spcPts val="325"/>
              </a:spcAft>
            </a:pPr>
            <a:r>
              <a:rPr lang="en-US" dirty="0" smtClean="0">
                <a:solidFill>
                  <a:srgbClr val="D30AA5"/>
                </a:solidFill>
              </a:rPr>
              <a:t>e.g. Denovo</a:t>
            </a:r>
            <a:endParaRPr lang="en-US" dirty="0"/>
          </a:p>
        </p:txBody>
      </p:sp>
    </p:spTree>
    <p:custDataLst>
      <p:tags r:id="rId1"/>
    </p:custDataLst>
    <p:extLst>
      <p:ext uri="{BB962C8B-B14F-4D97-AF65-F5344CB8AC3E}">
        <p14:creationId xmlns:p14="http://schemas.microsoft.com/office/powerpoint/2010/main" val="763238084"/>
      </p:ext>
    </p:extLst>
  </p:cSld>
  <p:clrMapOvr>
    <a:masterClrMapping/>
  </p:clrMapOvr>
  <p:transition spd="med" advTm="66362">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dissolve">
                                      <p:cBhvr>
                                        <p:cTn id="7" dur="500"/>
                                        <p:tgtEl>
                                          <p:spTgt spid="112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dissolve">
                                      <p:cBhvr>
                                        <p:cTn id="10" dur="500"/>
                                        <p:tgtEl>
                                          <p:spTgt spid="11271"/>
                                        </p:tgtEl>
                                      </p:cBhvr>
                                    </p:animEffect>
                                  </p:childTnLst>
                                </p:cTn>
                              </p:par>
                              <p:par>
                                <p:cTn id="11" presetID="9" presetClass="entr" presetSubtype="0"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dissolve">
                                      <p:cBhvr>
                                        <p:cTn id="13" dur="500"/>
                                        <p:tgtEl>
                                          <p:spTgt spid="11272"/>
                                        </p:tgtEl>
                                      </p:cBhvr>
                                    </p:animEffect>
                                  </p:childTnLst>
                                </p:cTn>
                              </p:par>
                              <p:par>
                                <p:cTn id="14" presetID="9"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par>
                                <p:cTn id="17" presetID="9" presetClass="entr" presetSubtype="0" fill="hold" nodeType="withEffect">
                                  <p:stCondLst>
                                    <p:cond delay="0"/>
                                  </p:stCondLst>
                                  <p:childTnLst>
                                    <p:set>
                                      <p:cBhvr>
                                        <p:cTn id="18" dur="1" fill="hold">
                                          <p:stCondLst>
                                            <p:cond delay="0"/>
                                          </p:stCondLst>
                                        </p:cTn>
                                        <p:tgtEl>
                                          <p:spTgt spid="11274"/>
                                        </p:tgtEl>
                                        <p:attrNameLst>
                                          <p:attrName>style.visibility</p:attrName>
                                        </p:attrNameLst>
                                      </p:cBhvr>
                                      <p:to>
                                        <p:strVal val="visible"/>
                                      </p:to>
                                    </p:set>
                                    <p:animEffect transition="in" filter="dissolve">
                                      <p:cBhvr>
                                        <p:cTn id="19" dur="500"/>
                                        <p:tgtEl>
                                          <p:spTgt spid="1127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75"/>
                                        </p:tgtEl>
                                        <p:attrNameLst>
                                          <p:attrName>style.visibility</p:attrName>
                                        </p:attrNameLst>
                                      </p:cBhvr>
                                      <p:to>
                                        <p:strVal val="visible"/>
                                      </p:to>
                                    </p:set>
                                    <p:animEffect transition="in" filter="dissolve">
                                      <p:cBhvr>
                                        <p:cTn id="22" dur="500"/>
                                        <p:tgtEl>
                                          <p:spTgt spid="1127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76"/>
                                        </p:tgtEl>
                                        <p:attrNameLst>
                                          <p:attrName>style.visibility</p:attrName>
                                        </p:attrNameLst>
                                      </p:cBhvr>
                                      <p:to>
                                        <p:strVal val="visible"/>
                                      </p:to>
                                    </p:set>
                                    <p:animEffect transition="in" filter="dissolve">
                                      <p:cBhvr>
                                        <p:cTn id="25" dur="500"/>
                                        <p:tgtEl>
                                          <p:spTgt spid="11276"/>
                                        </p:tgtEl>
                                      </p:cBhvr>
                                    </p:animEffect>
                                  </p:childTnLst>
                                </p:cTn>
                              </p:par>
                              <p:par>
                                <p:cTn id="26" presetID="9"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par>
                                <p:cTn id="29" presetID="9" presetClass="entr" presetSubtype="0" fill="hold" nodeType="withEffect">
                                  <p:stCondLst>
                                    <p:cond delay="0"/>
                                  </p:stCondLst>
                                  <p:childTnLst>
                                    <p:set>
                                      <p:cBhvr>
                                        <p:cTn id="30" dur="1" fill="hold">
                                          <p:stCondLst>
                                            <p:cond delay="0"/>
                                          </p:stCondLst>
                                        </p:cTn>
                                        <p:tgtEl>
                                          <p:spTgt spid="11278"/>
                                        </p:tgtEl>
                                        <p:attrNameLst>
                                          <p:attrName>style.visibility</p:attrName>
                                        </p:attrNameLst>
                                      </p:cBhvr>
                                      <p:to>
                                        <p:strVal val="visible"/>
                                      </p:to>
                                    </p:set>
                                    <p:animEffect transition="in" filter="dissolve">
                                      <p:cBhvr>
                                        <p:cTn id="31" dur="500"/>
                                        <p:tgtEl>
                                          <p:spTgt spid="1127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79"/>
                                        </p:tgtEl>
                                        <p:attrNameLst>
                                          <p:attrName>style.visibility</p:attrName>
                                        </p:attrNameLst>
                                      </p:cBhvr>
                                      <p:to>
                                        <p:strVal val="visible"/>
                                      </p:to>
                                    </p:set>
                                    <p:animEffect transition="in" filter="dissolve">
                                      <p:cBhvr>
                                        <p:cTn id="34" dur="500"/>
                                        <p:tgtEl>
                                          <p:spTgt spid="1127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80"/>
                                        </p:tgtEl>
                                        <p:attrNameLst>
                                          <p:attrName>style.visibility</p:attrName>
                                        </p:attrNameLst>
                                      </p:cBhvr>
                                      <p:to>
                                        <p:strVal val="visible"/>
                                      </p:to>
                                    </p:set>
                                    <p:animEffect transition="in" filter="dissolve">
                                      <p:cBhvr>
                                        <p:cTn id="37" dur="500"/>
                                        <p:tgtEl>
                                          <p:spTgt spid="11280"/>
                                        </p:tgtEl>
                                      </p:cBhvr>
                                    </p:animEffect>
                                  </p:childTnLst>
                                </p:cTn>
                              </p:par>
                              <p:par>
                                <p:cTn id="38" presetID="9" presetClass="entr" presetSubtype="0" fill="hold" nodeType="withEffect">
                                  <p:stCondLst>
                                    <p:cond delay="0"/>
                                  </p:stCondLst>
                                  <p:childTnLst>
                                    <p:set>
                                      <p:cBhvr>
                                        <p:cTn id="39" dur="1" fill="hold">
                                          <p:stCondLst>
                                            <p:cond delay="0"/>
                                          </p:stCondLst>
                                        </p:cTn>
                                        <p:tgtEl>
                                          <p:spTgt spid="11281"/>
                                        </p:tgtEl>
                                        <p:attrNameLst>
                                          <p:attrName>style.visibility</p:attrName>
                                        </p:attrNameLst>
                                      </p:cBhvr>
                                      <p:to>
                                        <p:strVal val="visible"/>
                                      </p:to>
                                    </p:set>
                                    <p:animEffect transition="in" filter="dissolve">
                                      <p:cBhvr>
                                        <p:cTn id="40" dur="500"/>
                                        <p:tgtEl>
                                          <p:spTgt spid="11281"/>
                                        </p:tgtEl>
                                      </p:cBhvr>
                                    </p:animEffect>
                                  </p:childTnLst>
                                </p:cTn>
                              </p:par>
                              <p:par>
                                <p:cTn id="41" presetID="9" presetClass="entr" presetSubtype="0" fill="hold" nodeType="withEffect">
                                  <p:stCondLst>
                                    <p:cond delay="0"/>
                                  </p:stCondLst>
                                  <p:childTnLst>
                                    <p:set>
                                      <p:cBhvr>
                                        <p:cTn id="42" dur="1" fill="hold">
                                          <p:stCondLst>
                                            <p:cond delay="0"/>
                                          </p:stCondLst>
                                        </p:cTn>
                                        <p:tgtEl>
                                          <p:spTgt spid="11282"/>
                                        </p:tgtEl>
                                        <p:attrNameLst>
                                          <p:attrName>style.visibility</p:attrName>
                                        </p:attrNameLst>
                                      </p:cBhvr>
                                      <p:to>
                                        <p:strVal val="visible"/>
                                      </p:to>
                                    </p:set>
                                    <p:animEffect transition="in" filter="dissolve">
                                      <p:cBhvr>
                                        <p:cTn id="43" dur="500"/>
                                        <p:tgtEl>
                                          <p:spTgt spid="1128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83"/>
                                        </p:tgtEl>
                                        <p:attrNameLst>
                                          <p:attrName>style.visibility</p:attrName>
                                        </p:attrNameLst>
                                      </p:cBhvr>
                                      <p:to>
                                        <p:strVal val="visible"/>
                                      </p:to>
                                    </p:set>
                                    <p:animEffect transition="in" filter="dissolve">
                                      <p:cBhvr>
                                        <p:cTn id="46" dur="500"/>
                                        <p:tgtEl>
                                          <p:spTgt spid="11283"/>
                                        </p:tgtEl>
                                      </p:cBhvr>
                                    </p:animEffect>
                                  </p:childTnLst>
                                </p:cTn>
                              </p:par>
                              <p:par>
                                <p:cTn id="47" presetID="9"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nodeType="withEffect">
                                  <p:stCondLst>
                                    <p:cond delay="0"/>
                                  </p:stCondLst>
                                  <p:childTnLst>
                                    <p:set>
                                      <p:cBhvr>
                                        <p:cTn id="51" dur="1" fill="hold">
                                          <p:stCondLst>
                                            <p:cond delay="0"/>
                                          </p:stCondLst>
                                        </p:cTn>
                                        <p:tgtEl>
                                          <p:spTgt spid="11285"/>
                                        </p:tgtEl>
                                        <p:attrNameLst>
                                          <p:attrName>style.visibility</p:attrName>
                                        </p:attrNameLst>
                                      </p:cBhvr>
                                      <p:to>
                                        <p:strVal val="visible"/>
                                      </p:to>
                                    </p:set>
                                    <p:animEffect transition="in" filter="dissolve">
                                      <p:cBhvr>
                                        <p:cTn id="52" dur="500"/>
                                        <p:tgtEl>
                                          <p:spTgt spid="11285"/>
                                        </p:tgtEl>
                                      </p:cBhvr>
                                    </p:animEffect>
                                  </p:childTnLst>
                                </p:cTn>
                              </p:par>
                              <p:par>
                                <p:cTn id="53" presetID="9" presetClass="entr" presetSubtype="0" fill="hold" nodeType="withEffect">
                                  <p:stCondLst>
                                    <p:cond delay="0"/>
                                  </p:stCondLst>
                                  <p:childTnLst>
                                    <p:set>
                                      <p:cBhvr>
                                        <p:cTn id="54" dur="1" fill="hold">
                                          <p:stCondLst>
                                            <p:cond delay="0"/>
                                          </p:stCondLst>
                                        </p:cTn>
                                        <p:tgtEl>
                                          <p:spTgt spid="11286"/>
                                        </p:tgtEl>
                                        <p:attrNameLst>
                                          <p:attrName>style.visibility</p:attrName>
                                        </p:attrNameLst>
                                      </p:cBhvr>
                                      <p:to>
                                        <p:strVal val="visible"/>
                                      </p:to>
                                    </p:set>
                                    <p:animEffect transition="in" filter="dissolve">
                                      <p:cBhvr>
                                        <p:cTn id="55" dur="500"/>
                                        <p:tgtEl>
                                          <p:spTgt spid="11286"/>
                                        </p:tgtEl>
                                      </p:cBhvr>
                                    </p:animEffect>
                                  </p:childTnLst>
                                </p:cTn>
                              </p:par>
                              <p:par>
                                <p:cTn id="56" presetID="9"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par>
                                <p:cTn id="59" presetID="9"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dissolve">
                                      <p:cBhvr>
                                        <p:cTn id="61" dur="500"/>
                                        <p:tgtEl>
                                          <p:spTgt spid="6"/>
                                        </p:tgtEl>
                                      </p:cBhvr>
                                    </p:animEffect>
                                  </p:childTnLst>
                                </p:cTn>
                              </p:par>
                              <p:par>
                                <p:cTn id="62" presetID="9" presetClass="entr" presetSubtype="0"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1266"/>
                                        </p:tgtEl>
                                        <p:attrNameLst>
                                          <p:attrName>style.visibility</p:attrName>
                                        </p:attrNameLst>
                                      </p:cBhvr>
                                      <p:to>
                                        <p:strVal val="visible"/>
                                      </p:to>
                                    </p:set>
                                    <p:animEffect transition="in" filter="dissolve">
                                      <p:cBhvr>
                                        <p:cTn id="69" dur="500"/>
                                        <p:tgtEl>
                                          <p:spTgt spid="1126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1290"/>
                                        </p:tgtEl>
                                        <p:attrNameLst>
                                          <p:attrName>style.visibility</p:attrName>
                                        </p:attrNameLst>
                                      </p:cBhvr>
                                      <p:to>
                                        <p:strVal val="visible"/>
                                      </p:to>
                                    </p:set>
                                    <p:animEffect transition="in" filter="dissolve">
                                      <p:cBhvr>
                                        <p:cTn id="72" dur="500"/>
                                        <p:tgtEl>
                                          <p:spTgt spid="11290"/>
                                        </p:tgtEl>
                                      </p:cBhvr>
                                    </p:animEffect>
                                  </p:childTnLst>
                                </p:cTn>
                              </p:par>
                              <p:par>
                                <p:cTn id="73" presetID="9"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par>
                                <p:cTn id="76" presetID="9" presetClass="entr" presetSubtype="0" fill="hold"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dissolve">
                                      <p:cBhvr>
                                        <p:cTn id="78" dur="500"/>
                                        <p:tgtEl>
                                          <p:spTgt spid="9"/>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1293"/>
                                        </p:tgtEl>
                                        <p:attrNameLst>
                                          <p:attrName>style.visibility</p:attrName>
                                        </p:attrNameLst>
                                      </p:cBhvr>
                                      <p:to>
                                        <p:strVal val="visible"/>
                                      </p:to>
                                    </p:set>
                                    <p:animEffect transition="in" filter="dissolve">
                                      <p:cBhvr>
                                        <p:cTn id="82" dur="500"/>
                                        <p:tgtEl>
                                          <p:spTgt spid="1129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1294"/>
                                        </p:tgtEl>
                                        <p:attrNameLst>
                                          <p:attrName>style.visibility</p:attrName>
                                        </p:attrNameLst>
                                      </p:cBhvr>
                                      <p:to>
                                        <p:strVal val="visible"/>
                                      </p:to>
                                    </p:set>
                                    <p:animEffect transition="in" filter="dissolve">
                                      <p:cBhvr>
                                        <p:cTn id="85" dur="500"/>
                                        <p:tgtEl>
                                          <p:spTgt spid="11294"/>
                                        </p:tgtEl>
                                      </p:cBhvr>
                                    </p:animEffect>
                                  </p:childTnLst>
                                </p:cTn>
                              </p:par>
                              <p:par>
                                <p:cTn id="86" presetID="9" presetClass="entr" presetSubtype="0"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dissolve">
                                      <p:cBhvr>
                                        <p:cTn id="88" dur="500"/>
                                        <p:tgtEl>
                                          <p:spTgt spid="10"/>
                                        </p:tgtEl>
                                      </p:cBhvr>
                                    </p:animEffect>
                                  </p:childTnLst>
                                </p:cTn>
                              </p:par>
                              <p:par>
                                <p:cTn id="89" presetID="9"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dissolve">
                                      <p:cBhvr>
                                        <p:cTn id="91" dur="500"/>
                                        <p:tgtEl>
                                          <p:spTgt spid="11"/>
                                        </p:tgtEl>
                                      </p:cBhvr>
                                    </p:animEffect>
                                  </p:childTnLst>
                                </p:cTn>
                              </p:par>
                              <p:par>
                                <p:cTn id="92" presetID="9" presetClass="entr" presetSubtype="0" fill="hold"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dissolve">
                                      <p:cBhvr>
                                        <p:cTn id="94" dur="500"/>
                                        <p:tgtEl>
                                          <p:spTgt spid="12"/>
                                        </p:tgtEl>
                                      </p:cBhvr>
                                    </p:animEffect>
                                  </p:childTnLst>
                                </p:cTn>
                              </p:par>
                              <p:par>
                                <p:cTn id="95" presetID="9"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dissolve">
                                      <p:cBhvr>
                                        <p:cTn id="97" dur="500"/>
                                        <p:tgtEl>
                                          <p:spTgt spid="13"/>
                                        </p:tgtEl>
                                      </p:cBhvr>
                                    </p:animEffect>
                                  </p:childTnLst>
                                </p:cTn>
                              </p:par>
                              <p:par>
                                <p:cTn id="98" presetID="9" presetClass="entr" presetSubtype="0" fill="hold"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dissolve">
                                      <p:cBhvr>
                                        <p:cTn id="100" dur="500"/>
                                        <p:tgtEl>
                                          <p:spTgt spid="14"/>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fade">
                                      <p:cBhvr>
                                        <p:cTn id="104" dur="500"/>
                                        <p:tgtEl>
                                          <p:spTgt spid="6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70" grpId="0" animBg="1"/>
      <p:bldP spid="11271" grpId="0" animBg="1"/>
      <p:bldP spid="11275" grpId="0"/>
      <p:bldP spid="11276" grpId="0"/>
      <p:bldP spid="11279" grpId="0" animBg="1"/>
      <p:bldP spid="11280" grpId="0" animBg="1"/>
      <p:bldP spid="11283" grpId="0" animBg="1"/>
      <p:bldP spid="11290" grpId="0" animBg="1"/>
      <p:bldP spid="11293" grpId="0" animBg="1"/>
      <p:bldP spid="11294" grpId="0" animBg="1"/>
      <p:bldP spid="62" grpId="0" animBg="1"/>
      <p:bldP spid="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8"/>
          <p:cNvSpPr>
            <a:spLocks noGrp="1" noChangeArrowheads="1"/>
          </p:cNvSpPr>
          <p:nvPr>
            <p:ph type="title" idx="4294967295"/>
          </p:nvPr>
        </p:nvSpPr>
        <p:spPr>
          <a:xfrm>
            <a:off x="0" y="0"/>
            <a:ext cx="8839200" cy="824841"/>
          </a:xfrm>
        </p:spPr>
        <p:txBody>
          <a:bodyPr/>
          <a:lstStyle/>
          <a:p>
            <a:pPr eaLnBrk="1" hangingPunct="1"/>
            <a:r>
              <a:rPr lang="en-US" sz="2800" dirty="0" smtClean="0"/>
              <a:t>Obstacles for the Reuse and Assimilation of CSE Software</a:t>
            </a:r>
          </a:p>
        </p:txBody>
      </p:sp>
      <p:sp>
        <p:nvSpPr>
          <p:cNvPr id="44036" name="Rectangle 1030"/>
          <p:cNvSpPr>
            <a:spLocks noGrp="1" noChangeArrowheads="1"/>
          </p:cNvSpPr>
          <p:nvPr>
            <p:ph type="body" idx="4294967295"/>
          </p:nvPr>
        </p:nvSpPr>
        <p:spPr>
          <a:xfrm>
            <a:off x="228600" y="725488"/>
            <a:ext cx="8721725" cy="5940088"/>
          </a:xfrm>
          <a:solidFill>
            <a:schemeClr val="bg1"/>
          </a:solidFill>
        </p:spPr>
        <p:txBody>
          <a:bodyPr wrap="square">
            <a:spAutoFit/>
          </a:bodyPr>
          <a:lstStyle/>
          <a:p>
            <a:pPr marL="0" indent="0" eaLnBrk="1" hangingPunct="1">
              <a:lnSpc>
                <a:spcPct val="100000"/>
              </a:lnSpc>
              <a:spcBef>
                <a:spcPts val="600"/>
              </a:spcBef>
              <a:buFontTx/>
              <a:buNone/>
              <a:defRPr/>
            </a:pPr>
            <a:r>
              <a:rPr lang="en-US" sz="2000" dirty="0" smtClean="0">
                <a:solidFill>
                  <a:srgbClr val="D30AA5"/>
                </a:solidFill>
              </a:rPr>
              <a:t>Many CSE organizations and individuals are adverse to using externally developed CSE software!</a:t>
            </a:r>
            <a:endParaRPr lang="en-US" sz="2000" dirty="0" smtClean="0">
              <a:solidFill>
                <a:srgbClr val="009900"/>
              </a:solidFill>
            </a:endParaRPr>
          </a:p>
          <a:p>
            <a:pPr marL="0" indent="0" eaLnBrk="1" hangingPunct="1">
              <a:lnSpc>
                <a:spcPct val="100000"/>
              </a:lnSpc>
              <a:spcBef>
                <a:spcPts val="600"/>
              </a:spcBef>
              <a:buFontTx/>
              <a:buNone/>
              <a:defRPr/>
            </a:pPr>
            <a:r>
              <a:rPr lang="en-US" sz="2000" b="0" dirty="0" smtClean="0">
                <a:solidFill>
                  <a:srgbClr val="009900"/>
                </a:solidFill>
              </a:rPr>
              <a:t>Using externally developed software can be as risk!</a:t>
            </a:r>
          </a:p>
          <a:p>
            <a:pPr>
              <a:lnSpc>
                <a:spcPct val="100000"/>
              </a:lnSpc>
              <a:spcBef>
                <a:spcPts val="600"/>
              </a:spcBef>
              <a:defRPr/>
            </a:pPr>
            <a:r>
              <a:rPr lang="en-US" sz="2000" b="0" dirty="0" smtClean="0"/>
              <a:t>External software can be hard to learn</a:t>
            </a:r>
          </a:p>
          <a:p>
            <a:pPr>
              <a:lnSpc>
                <a:spcPct val="100000"/>
              </a:lnSpc>
              <a:spcBef>
                <a:spcPts val="600"/>
              </a:spcBef>
              <a:defRPr/>
            </a:pPr>
            <a:r>
              <a:rPr lang="en-US" sz="2000" b="0" dirty="0" smtClean="0"/>
              <a:t>External software may not do what you need</a:t>
            </a:r>
          </a:p>
          <a:p>
            <a:pPr>
              <a:lnSpc>
                <a:spcPct val="100000"/>
              </a:lnSpc>
              <a:spcBef>
                <a:spcPts val="600"/>
              </a:spcBef>
              <a:defRPr/>
            </a:pPr>
            <a:r>
              <a:rPr lang="en-US" sz="2000" b="0" dirty="0" smtClean="0"/>
              <a:t>Upgrades of external software can be risky:</a:t>
            </a:r>
          </a:p>
          <a:p>
            <a:pPr marL="574675" lvl="2" indent="-285750">
              <a:lnSpc>
                <a:spcPct val="100000"/>
              </a:lnSpc>
              <a:spcBef>
                <a:spcPts val="600"/>
              </a:spcBef>
              <a:defRPr/>
            </a:pPr>
            <a:r>
              <a:rPr lang="en-US" sz="1800" b="0" dirty="0" smtClean="0"/>
              <a:t>Breaks in backward compatibility?</a:t>
            </a:r>
          </a:p>
          <a:p>
            <a:pPr marL="574675" lvl="2" indent="-285750">
              <a:lnSpc>
                <a:spcPct val="100000"/>
              </a:lnSpc>
              <a:spcBef>
                <a:spcPts val="600"/>
              </a:spcBef>
              <a:defRPr/>
            </a:pPr>
            <a:r>
              <a:rPr lang="en-US" sz="1800" b="0" dirty="0" smtClean="0"/>
              <a:t>Regressions in capability?</a:t>
            </a:r>
          </a:p>
          <a:p>
            <a:pPr>
              <a:lnSpc>
                <a:spcPct val="100000"/>
              </a:lnSpc>
              <a:spcBef>
                <a:spcPts val="600"/>
              </a:spcBef>
              <a:defRPr/>
            </a:pPr>
            <a:r>
              <a:rPr lang="en-US" sz="2000" b="0" dirty="0" smtClean="0"/>
              <a:t>External software may not be well supported</a:t>
            </a:r>
          </a:p>
          <a:p>
            <a:pPr>
              <a:lnSpc>
                <a:spcPct val="100000"/>
              </a:lnSpc>
              <a:spcBef>
                <a:spcPts val="600"/>
              </a:spcBef>
              <a:defRPr/>
            </a:pPr>
            <a:r>
              <a:rPr lang="en-US" sz="2000" b="0" dirty="0" smtClean="0"/>
              <a:t>External software may not be support over long term (e.g. KAI C</a:t>
            </a:r>
            <a:r>
              <a:rPr lang="en-US" sz="2000" b="0" dirty="0" smtClean="0"/>
              <a:t>++)</a:t>
            </a:r>
            <a:endParaRPr lang="en-US" sz="2000" b="0" dirty="0" smtClean="0"/>
          </a:p>
          <a:p>
            <a:pPr marL="0" indent="0" eaLnBrk="1" hangingPunct="1">
              <a:lnSpc>
                <a:spcPct val="100000"/>
              </a:lnSpc>
              <a:spcBef>
                <a:spcPts val="600"/>
              </a:spcBef>
              <a:buFontTx/>
              <a:buNone/>
              <a:defRPr/>
            </a:pPr>
            <a:r>
              <a:rPr lang="en-US" sz="2000" b="0" dirty="0" smtClean="0">
                <a:solidFill>
                  <a:srgbClr val="009900"/>
                </a:solidFill>
              </a:rPr>
              <a:t>What can reduce the risk of depending on external software?</a:t>
            </a:r>
          </a:p>
          <a:p>
            <a:pPr>
              <a:lnSpc>
                <a:spcPct val="100000"/>
              </a:lnSpc>
              <a:spcBef>
                <a:spcPts val="600"/>
              </a:spcBef>
              <a:defRPr/>
            </a:pPr>
            <a:r>
              <a:rPr lang="en-US" sz="2000" b="0" dirty="0" smtClean="0"/>
              <a:t>Apply strong software engineering processes and practices (</a:t>
            </a:r>
            <a:r>
              <a:rPr lang="en-US" sz="2000" b="0" dirty="0" smtClean="0">
                <a:solidFill>
                  <a:srgbClr val="000099"/>
                </a:solidFill>
              </a:rPr>
              <a:t>high quality, low defects, frequent releases, regulated backward compatibility, …</a:t>
            </a:r>
            <a:r>
              <a:rPr lang="en-US" sz="2000" b="0" dirty="0" smtClean="0"/>
              <a:t>)</a:t>
            </a:r>
          </a:p>
          <a:p>
            <a:pPr>
              <a:lnSpc>
                <a:spcPct val="100000"/>
              </a:lnSpc>
              <a:spcBef>
                <a:spcPts val="600"/>
              </a:spcBef>
              <a:defRPr/>
            </a:pPr>
            <a:r>
              <a:rPr lang="en-US" sz="2000" b="0" dirty="0" smtClean="0"/>
              <a:t>Ideally … Provide long term commitment and support  (i.e. 10-30 years)</a:t>
            </a:r>
          </a:p>
          <a:p>
            <a:pPr>
              <a:lnSpc>
                <a:spcPct val="100000"/>
              </a:lnSpc>
              <a:spcBef>
                <a:spcPts val="600"/>
              </a:spcBef>
              <a:defRPr/>
            </a:pPr>
            <a:r>
              <a:rPr lang="en-US" sz="2000" b="0" dirty="0" smtClean="0"/>
              <a:t>Minimally … Develop </a:t>
            </a:r>
            <a:r>
              <a:rPr lang="en-US" sz="2000" b="0" dirty="0" smtClean="0">
                <a:solidFill>
                  <a:srgbClr val="000099"/>
                </a:solidFill>
              </a:rPr>
              <a:t>Self-Sustaining Software </a:t>
            </a:r>
            <a:r>
              <a:rPr lang="en-US" sz="2000" b="0" dirty="0" smtClean="0"/>
              <a:t>(open source, clear intent, clean design, extremely well tested, minimal dependencies, sufficient documentation, …)</a:t>
            </a:r>
          </a:p>
        </p:txBody>
      </p:sp>
    </p:spTree>
    <p:custDataLst>
      <p:tags r:id="rId1"/>
    </p:custDataLst>
    <p:extLst>
      <p:ext uri="{BB962C8B-B14F-4D97-AF65-F5344CB8AC3E}">
        <p14:creationId xmlns:p14="http://schemas.microsoft.com/office/powerpoint/2010/main" val="49085358"/>
      </p:ext>
    </p:extLst>
  </p:cSld>
  <p:clrMapOvr>
    <a:masterClrMapping/>
  </p:clrMapOvr>
  <p:transition advTm="126064">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dissolve">
                                      <p:cBhvr>
                                        <p:cTn id="7" dur="500"/>
                                        <p:tgtEl>
                                          <p:spTgt spid="4403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4036">
                                            <p:txEl>
                                              <p:pRg st="2" end="2"/>
                                            </p:txEl>
                                          </p:spTgt>
                                        </p:tgtEl>
                                        <p:attrNameLst>
                                          <p:attrName>style.visibility</p:attrName>
                                        </p:attrNameLst>
                                      </p:cBhvr>
                                      <p:to>
                                        <p:strVal val="visible"/>
                                      </p:to>
                                    </p:set>
                                    <p:animEffect transition="in" filter="dissolve">
                                      <p:cBhvr>
                                        <p:cTn id="10" dur="500"/>
                                        <p:tgtEl>
                                          <p:spTgt spid="4403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4036">
                                            <p:txEl>
                                              <p:pRg st="3" end="3"/>
                                            </p:txEl>
                                          </p:spTgt>
                                        </p:tgtEl>
                                        <p:attrNameLst>
                                          <p:attrName>style.visibility</p:attrName>
                                        </p:attrNameLst>
                                      </p:cBhvr>
                                      <p:to>
                                        <p:strVal val="visible"/>
                                      </p:to>
                                    </p:set>
                                    <p:animEffect transition="in" filter="dissolve">
                                      <p:cBhvr>
                                        <p:cTn id="13" dur="500"/>
                                        <p:tgtEl>
                                          <p:spTgt spid="44036">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4036">
                                            <p:txEl>
                                              <p:pRg st="4" end="4"/>
                                            </p:txEl>
                                          </p:spTgt>
                                        </p:tgtEl>
                                        <p:attrNameLst>
                                          <p:attrName>style.visibility</p:attrName>
                                        </p:attrNameLst>
                                      </p:cBhvr>
                                      <p:to>
                                        <p:strVal val="visible"/>
                                      </p:to>
                                    </p:set>
                                    <p:animEffect transition="in" filter="dissolve">
                                      <p:cBhvr>
                                        <p:cTn id="16" dur="500"/>
                                        <p:tgtEl>
                                          <p:spTgt spid="44036">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4036">
                                            <p:txEl>
                                              <p:pRg st="5" end="5"/>
                                            </p:txEl>
                                          </p:spTgt>
                                        </p:tgtEl>
                                        <p:attrNameLst>
                                          <p:attrName>style.visibility</p:attrName>
                                        </p:attrNameLst>
                                      </p:cBhvr>
                                      <p:to>
                                        <p:strVal val="visible"/>
                                      </p:to>
                                    </p:set>
                                    <p:animEffect transition="in" filter="dissolve">
                                      <p:cBhvr>
                                        <p:cTn id="19" dur="500"/>
                                        <p:tgtEl>
                                          <p:spTgt spid="44036">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4036">
                                            <p:txEl>
                                              <p:pRg st="6" end="6"/>
                                            </p:txEl>
                                          </p:spTgt>
                                        </p:tgtEl>
                                        <p:attrNameLst>
                                          <p:attrName>style.visibility</p:attrName>
                                        </p:attrNameLst>
                                      </p:cBhvr>
                                      <p:to>
                                        <p:strVal val="visible"/>
                                      </p:to>
                                    </p:set>
                                    <p:animEffect transition="in" filter="dissolve">
                                      <p:cBhvr>
                                        <p:cTn id="22" dur="500"/>
                                        <p:tgtEl>
                                          <p:spTgt spid="44036">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4036">
                                            <p:txEl>
                                              <p:pRg st="7" end="7"/>
                                            </p:txEl>
                                          </p:spTgt>
                                        </p:tgtEl>
                                        <p:attrNameLst>
                                          <p:attrName>style.visibility</p:attrName>
                                        </p:attrNameLst>
                                      </p:cBhvr>
                                      <p:to>
                                        <p:strVal val="visible"/>
                                      </p:to>
                                    </p:set>
                                    <p:animEffect transition="in" filter="dissolve">
                                      <p:cBhvr>
                                        <p:cTn id="25" dur="500"/>
                                        <p:tgtEl>
                                          <p:spTgt spid="44036">
                                            <p:txEl>
                                              <p:pRg st="7" end="7"/>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4036">
                                            <p:txEl>
                                              <p:pRg st="8" end="8"/>
                                            </p:txEl>
                                          </p:spTgt>
                                        </p:tgtEl>
                                        <p:attrNameLst>
                                          <p:attrName>style.visibility</p:attrName>
                                        </p:attrNameLst>
                                      </p:cBhvr>
                                      <p:to>
                                        <p:strVal val="visible"/>
                                      </p:to>
                                    </p:set>
                                    <p:animEffect transition="in" filter="dissolve">
                                      <p:cBhvr>
                                        <p:cTn id="28" dur="500"/>
                                        <p:tgtEl>
                                          <p:spTgt spid="44036">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4036">
                                            <p:txEl>
                                              <p:pRg st="9" end="9"/>
                                            </p:txEl>
                                          </p:spTgt>
                                        </p:tgtEl>
                                        <p:attrNameLst>
                                          <p:attrName>style.visibility</p:attrName>
                                        </p:attrNameLst>
                                      </p:cBhvr>
                                      <p:to>
                                        <p:strVal val="visible"/>
                                      </p:to>
                                    </p:set>
                                    <p:animEffect transition="in" filter="dissolve">
                                      <p:cBhvr>
                                        <p:cTn id="33" dur="500"/>
                                        <p:tgtEl>
                                          <p:spTgt spid="44036">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44036">
                                            <p:txEl>
                                              <p:pRg st="10" end="10"/>
                                            </p:txEl>
                                          </p:spTgt>
                                        </p:tgtEl>
                                        <p:attrNameLst>
                                          <p:attrName>style.visibility</p:attrName>
                                        </p:attrNameLst>
                                      </p:cBhvr>
                                      <p:to>
                                        <p:strVal val="visible"/>
                                      </p:to>
                                    </p:set>
                                    <p:animEffect transition="in" filter="dissolve">
                                      <p:cBhvr>
                                        <p:cTn id="36" dur="500"/>
                                        <p:tgtEl>
                                          <p:spTgt spid="44036">
                                            <p:txEl>
                                              <p:pRg st="10" end="10"/>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4036">
                                            <p:txEl>
                                              <p:pRg st="12" end="12"/>
                                            </p:txEl>
                                          </p:spTgt>
                                        </p:tgtEl>
                                        <p:attrNameLst>
                                          <p:attrName>style.visibility</p:attrName>
                                        </p:attrNameLst>
                                      </p:cBhvr>
                                      <p:to>
                                        <p:strVal val="visible"/>
                                      </p:to>
                                    </p:set>
                                    <p:animEffect transition="in" filter="dissolve">
                                      <p:cBhvr>
                                        <p:cTn id="39" dur="500"/>
                                        <p:tgtEl>
                                          <p:spTgt spid="44036">
                                            <p:txEl>
                                              <p:pRg st="12" end="12"/>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44036">
                                            <p:txEl>
                                              <p:pRg st="11" end="11"/>
                                            </p:txEl>
                                          </p:spTgt>
                                        </p:tgtEl>
                                        <p:attrNameLst>
                                          <p:attrName>style.visibility</p:attrName>
                                        </p:attrNameLst>
                                      </p:cBhvr>
                                      <p:to>
                                        <p:strVal val="visible"/>
                                      </p:to>
                                    </p:set>
                                    <p:animEffect transition="in" filter="dissolve">
                                      <p:cBhvr>
                                        <p:cTn id="42" dur="500"/>
                                        <p:tgtEl>
                                          <p:spTgt spid="440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2185214"/>
          </a:xfrm>
        </p:spPr>
        <p:txBody>
          <a:bodyPr/>
          <a:lstStyle/>
          <a:p>
            <a:pPr algn="ctr"/>
            <a:r>
              <a:rPr lang="en-US" sz="4000" dirty="0" smtClean="0"/>
              <a:t>Background</a:t>
            </a:r>
            <a:br>
              <a:rPr lang="en-US" sz="4000" dirty="0" smtClean="0"/>
            </a:br>
            <a:r>
              <a:rPr lang="en-US" sz="4000" dirty="0" smtClean="0"/>
              <a:t/>
            </a:r>
            <a:br>
              <a:rPr lang="en-US" sz="4000" dirty="0" smtClean="0"/>
            </a:br>
            <a:r>
              <a:rPr lang="en-US" sz="4000" dirty="0" smtClean="0"/>
              <a:t>Lean/Agile, Lifecycle Models, </a:t>
            </a:r>
            <a:r>
              <a:rPr lang="en-US" sz="4000" dirty="0" err="1" smtClean="0"/>
              <a:t>TriBITS</a:t>
            </a:r>
            <a:endParaRPr lang="en-US" sz="4000" dirty="0"/>
          </a:p>
        </p:txBody>
      </p:sp>
    </p:spTree>
    <p:extLst>
      <p:ext uri="{BB962C8B-B14F-4D97-AF65-F5344CB8AC3E}">
        <p14:creationId xmlns:p14="http://schemas.microsoft.com/office/powerpoint/2010/main" val="2623056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11204" y="177114"/>
            <a:ext cx="8229600" cy="458587"/>
          </a:xfrm>
        </p:spPr>
        <p:txBody>
          <a:bodyPr/>
          <a:lstStyle/>
          <a:p>
            <a:r>
              <a:rPr lang="en-US" sz="2800" dirty="0" smtClean="0"/>
              <a:t>Defined: Life-Cycle, Agile and Lean</a:t>
            </a:r>
          </a:p>
        </p:txBody>
      </p:sp>
      <p:sp>
        <p:nvSpPr>
          <p:cNvPr id="5124" name="Rectangle 8"/>
          <p:cNvSpPr>
            <a:spLocks noChangeArrowheads="1"/>
          </p:cNvSpPr>
          <p:nvPr/>
        </p:nvSpPr>
        <p:spPr bwMode="auto">
          <a:xfrm>
            <a:off x="461963" y="765175"/>
            <a:ext cx="8213725"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342900" indent="-171450">
              <a:spcAft>
                <a:spcPts val="600"/>
              </a:spcAft>
              <a:buSzPct val="100000"/>
              <a:buFontTx/>
              <a:buChar char="•"/>
            </a:pPr>
            <a:r>
              <a:rPr lang="en-US" b="1" dirty="0"/>
              <a:t>Software Life-Cycle: </a:t>
            </a:r>
            <a:r>
              <a:rPr lang="en-US" dirty="0"/>
              <a:t> </a:t>
            </a:r>
            <a:r>
              <a:rPr lang="en-US" sz="1600" dirty="0"/>
              <a:t>The processes and practices used to design, develop, deliver and ultimately discontinue a software product or suite of software products.</a:t>
            </a:r>
          </a:p>
          <a:p>
            <a:pPr marL="800100" lvl="1" indent="-171450">
              <a:spcAft>
                <a:spcPts val="600"/>
              </a:spcAft>
              <a:buSzPct val="100000"/>
              <a:buFontTx/>
              <a:buChar char="•"/>
            </a:pPr>
            <a:r>
              <a:rPr lang="en-US" sz="1600" dirty="0"/>
              <a:t>Example life-cycle models: Waterfall, Spiral, Evolutionally Prototype, Agile, …</a:t>
            </a:r>
          </a:p>
          <a:p>
            <a:pPr marL="342900" indent="-171450">
              <a:spcAft>
                <a:spcPts val="600"/>
              </a:spcAft>
              <a:buSzPct val="100000"/>
              <a:buFontTx/>
              <a:buChar char="•"/>
            </a:pPr>
            <a:r>
              <a:rPr lang="en-US" b="1" dirty="0"/>
              <a:t>Agile Software Engineering Methods:</a:t>
            </a:r>
            <a:endParaRPr lang="en-US" dirty="0"/>
          </a:p>
          <a:p>
            <a:pPr marL="800100" lvl="1" indent="-171450">
              <a:spcAft>
                <a:spcPts val="600"/>
              </a:spcAft>
              <a:buSzPct val="100000"/>
              <a:buFontTx/>
              <a:buChar char="•"/>
            </a:pPr>
            <a:r>
              <a:rPr lang="en-US" sz="1600" dirty="0"/>
              <a:t>Agile Manifesto (2001)  (Capital ‘A’ in Agile)</a:t>
            </a:r>
          </a:p>
          <a:p>
            <a:pPr marL="800100" lvl="1" indent="-171450">
              <a:spcAft>
                <a:spcPts val="600"/>
              </a:spcAft>
              <a:buSzPct val="100000"/>
              <a:buFontTx/>
              <a:buChar char="•"/>
            </a:pPr>
            <a:r>
              <a:rPr lang="en-US" sz="1600" dirty="0"/>
              <a:t>Founded on long standing wisdom in SE community (40+ years)</a:t>
            </a:r>
          </a:p>
          <a:p>
            <a:pPr marL="800100" lvl="1" indent="-171450">
              <a:spcAft>
                <a:spcPts val="600"/>
              </a:spcAft>
              <a:buSzPct val="100000"/>
              <a:buFontTx/>
              <a:buChar char="•"/>
            </a:pPr>
            <a:r>
              <a:rPr lang="en-US" sz="1600" dirty="0"/>
              <a:t>Push back against heavy plan-driven methods (CMM(I))</a:t>
            </a:r>
          </a:p>
          <a:p>
            <a:pPr marL="800100" lvl="1" indent="-171450">
              <a:spcAft>
                <a:spcPts val="600"/>
              </a:spcAft>
              <a:buSzPct val="100000"/>
              <a:buFontTx/>
              <a:buChar char="•"/>
            </a:pPr>
            <a:r>
              <a:rPr lang="en-US" sz="1600" dirty="0"/>
              <a:t>Focus on incremental design, development, and delivery (i.e. software life-cycle)</a:t>
            </a:r>
          </a:p>
          <a:p>
            <a:pPr marL="800100" lvl="1" indent="-171450">
              <a:spcAft>
                <a:spcPts val="600"/>
              </a:spcAft>
              <a:buSzPct val="100000"/>
              <a:buFontTx/>
              <a:buChar char="•"/>
            </a:pPr>
            <a:r>
              <a:rPr lang="en-US" sz="1600" dirty="0"/>
              <a:t>Close customer focus and interaction and constant feedback</a:t>
            </a:r>
          </a:p>
          <a:p>
            <a:pPr marL="800100" lvl="1" indent="-171450">
              <a:spcAft>
                <a:spcPts val="600"/>
              </a:spcAft>
              <a:buSzPct val="100000"/>
              <a:buFontTx/>
              <a:buChar char="•"/>
            </a:pPr>
            <a:r>
              <a:rPr lang="en-US" sz="1600" dirty="0"/>
              <a:t>Example methods: SCRUM, XP (extreme programming)</a:t>
            </a:r>
          </a:p>
          <a:p>
            <a:pPr marL="800100" lvl="1" indent="-171450">
              <a:spcAft>
                <a:spcPts val="600"/>
              </a:spcAft>
              <a:buSzPct val="100000"/>
              <a:buFontTx/>
              <a:buChar char="•"/>
            </a:pPr>
            <a:r>
              <a:rPr lang="en-US" sz="1600" dirty="0">
                <a:solidFill>
                  <a:srgbClr val="D30AA5"/>
                </a:solidFill>
              </a:rPr>
              <a:t>Becoming a dominate software engineering approach</a:t>
            </a:r>
          </a:p>
          <a:p>
            <a:pPr marL="342900" indent="-171450">
              <a:spcAft>
                <a:spcPts val="600"/>
              </a:spcAft>
              <a:buSzPct val="100000"/>
              <a:buFontTx/>
              <a:buChar char="•"/>
            </a:pPr>
            <a:r>
              <a:rPr lang="en-US" b="1" dirty="0"/>
              <a:t>Lean Software Engineering Methods</a:t>
            </a:r>
            <a:r>
              <a:rPr lang="en-US" dirty="0"/>
              <a:t>:</a:t>
            </a:r>
          </a:p>
          <a:p>
            <a:pPr marL="800100" lvl="1" indent="-171450">
              <a:spcAft>
                <a:spcPts val="600"/>
              </a:spcAft>
              <a:buSzPct val="100000"/>
              <a:buFontTx/>
              <a:buChar char="•"/>
            </a:pPr>
            <a:r>
              <a:rPr lang="en-US" sz="1600" dirty="0"/>
              <a:t>Adapted from Lean manufacturing approaches (e.g. the Toyota Production System).</a:t>
            </a:r>
          </a:p>
          <a:p>
            <a:pPr marL="800100" lvl="1" indent="-171450">
              <a:spcAft>
                <a:spcPts val="600"/>
              </a:spcAft>
              <a:buSzPct val="100000"/>
              <a:buFontTx/>
              <a:buChar char="•"/>
            </a:pPr>
            <a:r>
              <a:rPr lang="en-US" sz="1600" dirty="0"/>
              <a:t>Focus on optimizing the value chain, small batch sizes, minimize cycle time, automate repetitive tasks, …</a:t>
            </a:r>
          </a:p>
          <a:p>
            <a:pPr marL="800100" lvl="1" indent="-171450">
              <a:spcAft>
                <a:spcPts val="600"/>
              </a:spcAft>
              <a:buSzPct val="100000"/>
              <a:buFontTx/>
              <a:buChar char="•"/>
            </a:pPr>
            <a:r>
              <a:rPr lang="en-US" sz="1600" dirty="0" smtClean="0"/>
              <a:t>Agile methods fall under Lean </a:t>
            </a:r>
            <a:r>
              <a:rPr lang="en-US" sz="1600" dirty="0"/>
              <a:t>…</a:t>
            </a:r>
          </a:p>
        </p:txBody>
      </p:sp>
      <p:sp>
        <p:nvSpPr>
          <p:cNvPr id="8197" name="Rectangle 9"/>
          <p:cNvSpPr>
            <a:spLocks noChangeArrowheads="1"/>
          </p:cNvSpPr>
          <p:nvPr/>
        </p:nvSpPr>
        <p:spPr bwMode="auto">
          <a:xfrm>
            <a:off x="2286000" y="6096000"/>
            <a:ext cx="550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dirty="0">
                <a:solidFill>
                  <a:schemeClr val="accent2"/>
                </a:solidFill>
              </a:rPr>
              <a:t>References:</a:t>
            </a:r>
            <a:r>
              <a:rPr lang="en-US" dirty="0"/>
              <a:t>  </a:t>
            </a:r>
            <a:r>
              <a:rPr lang="en-US" dirty="0">
                <a:solidFill>
                  <a:srgbClr val="D30AA5"/>
                </a:solidFill>
                <a:hlinkClick r:id="rId3"/>
              </a:rPr>
              <a:t>http</a:t>
            </a:r>
            <a:r>
              <a:rPr lang="en-US" dirty="0" smtClean="0">
                <a:solidFill>
                  <a:srgbClr val="D30AA5"/>
                </a:solidFill>
                <a:hlinkClick r:id="rId3"/>
              </a:rPr>
              <a:t>:/www.ornl.gov/8vt/readingList.html</a:t>
            </a:r>
            <a:endParaRPr lang="en-US" dirty="0">
              <a:solidFill>
                <a:srgbClr val="D30AA5"/>
              </a:solidFill>
            </a:endParaRPr>
          </a:p>
        </p:txBody>
      </p:sp>
    </p:spTree>
    <p:extLst>
      <p:ext uri="{BB962C8B-B14F-4D97-AF65-F5344CB8AC3E}">
        <p14:creationId xmlns:p14="http://schemas.microsoft.com/office/powerpoint/2010/main" val="3820568208"/>
      </p:ext>
    </p:extLst>
  </p:cSld>
  <p:clrMapOvr>
    <a:masterClrMapping/>
  </p:clrMapOvr>
  <p:transition spd="med" advTm="75766">
    <p:dissolv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7"/>
</p:tagLst>
</file>

<file path=ppt/tags/tag2.xml><?xml version="1.0" encoding="utf-8"?>
<p:tagLst xmlns:a="http://schemas.openxmlformats.org/drawingml/2006/main" xmlns:r="http://schemas.openxmlformats.org/officeDocument/2006/relationships" xmlns:p="http://schemas.openxmlformats.org/presentationml/2006/main">
  <p:tag name="TIMING" val="|29.7|53.7"/>
</p:tagLst>
</file>

<file path=ppt/tags/tag3.xml><?xml version="1.0" encoding="utf-8"?>
<p:tagLst xmlns:a="http://schemas.openxmlformats.org/drawingml/2006/main" xmlns:r="http://schemas.openxmlformats.org/officeDocument/2006/relationships" xmlns:p="http://schemas.openxmlformats.org/presentationml/2006/main">
  <p:tag name="TIMING" val="|29.7|53.7"/>
</p:tagLst>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0FBABDB-CD2C-4192-82AA-E6FC22D6207A}">
  <ds:schemaRefs>
    <ds:schemaRef ds:uri="http://www.w3.org/XML/1998/namespace"/>
    <ds:schemaRef ds:uri="http://schemas.microsoft.com/sharepoint/v3"/>
    <ds:schemaRef ds:uri="http://schemas.microsoft.com/office/2006/documentManagement/types"/>
    <ds:schemaRef ds:uri="http://purl.org/dc/dcmitype/"/>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A787DA00-104B-4BC2-B5EC-99D3BB2F50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16866</TotalTime>
  <Words>4288</Words>
  <Application>Microsoft Office PowerPoint</Application>
  <PresentationFormat>On-screen Show (4:3)</PresentationFormat>
  <Paragraphs>622</Paragraphs>
  <Slides>42</Slides>
  <Notes>11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Default Theme</vt:lpstr>
      <vt:lpstr>TriBITS Lifecycle Model : Version 1.0</vt:lpstr>
      <vt:lpstr>TriBITS Lifecycle Model 1.0 Document</vt:lpstr>
      <vt:lpstr>Motivation for the TriBITS Lifecycle Model</vt:lpstr>
      <vt:lpstr>PowerPoint Presentation</vt:lpstr>
      <vt:lpstr>Overview of Trilinos</vt:lpstr>
      <vt:lpstr> The CSE Software Engineering Challenge</vt:lpstr>
      <vt:lpstr>Obstacles for the Reuse and Assimilation of CSE Software</vt:lpstr>
      <vt:lpstr>Background  Lean/Agile, Lifecycle Models, TriBITS</vt:lpstr>
      <vt:lpstr>Defined: Life-Cycle, Agile and Lean</vt:lpstr>
      <vt:lpstr>Relevant Lean/Agile Principles</vt:lpstr>
      <vt:lpstr>Validation-Centric Approach (VCA): Common Lifecycle Model for CSE Software</vt:lpstr>
      <vt:lpstr>Common Approach: Development Instability</vt:lpstr>
      <vt:lpstr>Lean/Agile Approach: Development Stability</vt:lpstr>
      <vt:lpstr>TriBITS: Tribal Build, Integrate, Test System</vt:lpstr>
      <vt:lpstr>Overview of the  TriBITS Lifecycle Model</vt:lpstr>
      <vt:lpstr>Goals for the TriBITS Lifecycle Model</vt:lpstr>
      <vt:lpstr>Self-Sustaining Software: Defined</vt:lpstr>
      <vt:lpstr>PowerPoint Presentation</vt:lpstr>
      <vt:lpstr>0: Exploratory  (EP) Code</vt:lpstr>
      <vt:lpstr>1: Research Stable (RS) Code</vt:lpstr>
      <vt:lpstr>2: Production Growth (PG) Code</vt:lpstr>
      <vt:lpstr>3: Production Maintenance (PM) Code</vt:lpstr>
      <vt:lpstr>Typical (i.e. non-Lean/Agile) CSE Lifecycle</vt:lpstr>
      <vt:lpstr>Pure Lean/Agile Lifecycle: “Done Done”</vt:lpstr>
      <vt:lpstr>Proposed TriBITS Lean/Agile Lifecycle</vt:lpstr>
      <vt:lpstr>End of Life?</vt:lpstr>
      <vt:lpstr>Usefulness Maturity and Lifecycle Phases</vt:lpstr>
      <vt:lpstr>Addressing existing Legacy Software?</vt:lpstr>
      <vt:lpstr>Definition of Legacy Code and Changes</vt:lpstr>
      <vt:lpstr>Grandfathering of Existing Packages</vt:lpstr>
      <vt:lpstr>Regulated Backward Compatibility</vt:lpstr>
      <vt:lpstr>Need for Backward Compatibility</vt:lpstr>
      <vt:lpstr>The Cost of Maintaining Backward Compatibility</vt:lpstr>
      <vt:lpstr>The Paradox of Backward Compatibility and Agile Development</vt:lpstr>
      <vt:lpstr>Regulated Backward Compatibility</vt:lpstr>
      <vt:lpstr>Three Apps that Depend on Trilinos</vt:lpstr>
      <vt:lpstr>Releases with Three Apps and Trilinos</vt:lpstr>
      <vt:lpstr>Regulated Backward Compatibility:  Guidelines</vt:lpstr>
      <vt:lpstr>Deprecation Approaches</vt:lpstr>
      <vt:lpstr>Summary of TriBITS Lifecycle Model</vt:lpstr>
      <vt:lpstr>What are the Next Steps?</vt:lpstr>
      <vt:lpstr>THE END</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651</cp:revision>
  <dcterms:created xsi:type="dcterms:W3CDTF">2008-12-10T13:33:36Z</dcterms:created>
  <dcterms:modified xsi:type="dcterms:W3CDTF">2012-08-21T13:17:59Z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