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4"/>
  </p:sldMasterIdLst>
  <p:notesMasterIdLst>
    <p:notesMasterId r:id="rId42"/>
  </p:notesMasterIdLst>
  <p:sldIdLst>
    <p:sldId id="256" r:id="rId5"/>
    <p:sldId id="344" r:id="rId6"/>
    <p:sldId id="317" r:id="rId7"/>
    <p:sldId id="290" r:id="rId8"/>
    <p:sldId id="277" r:id="rId9"/>
    <p:sldId id="274" r:id="rId10"/>
    <p:sldId id="270" r:id="rId11"/>
    <p:sldId id="257" r:id="rId12"/>
    <p:sldId id="287" r:id="rId13"/>
    <p:sldId id="339" r:id="rId14"/>
    <p:sldId id="340" r:id="rId15"/>
    <p:sldId id="341" r:id="rId16"/>
    <p:sldId id="328" r:id="rId17"/>
    <p:sldId id="334" r:id="rId18"/>
    <p:sldId id="330" r:id="rId19"/>
    <p:sldId id="332" r:id="rId20"/>
    <p:sldId id="333" r:id="rId21"/>
    <p:sldId id="335" r:id="rId22"/>
    <p:sldId id="336" r:id="rId23"/>
    <p:sldId id="337" r:id="rId24"/>
    <p:sldId id="345" r:id="rId25"/>
    <p:sldId id="338" r:id="rId26"/>
    <p:sldId id="346" r:id="rId27"/>
    <p:sldId id="343" r:id="rId28"/>
    <p:sldId id="342" r:id="rId29"/>
    <p:sldId id="314" r:id="rId30"/>
    <p:sldId id="266" r:id="rId31"/>
    <p:sldId id="318" r:id="rId32"/>
    <p:sldId id="288" r:id="rId33"/>
    <p:sldId id="320" r:id="rId34"/>
    <p:sldId id="327" r:id="rId35"/>
    <p:sldId id="319" r:id="rId36"/>
    <p:sldId id="321" r:id="rId37"/>
    <p:sldId id="322" r:id="rId38"/>
    <p:sldId id="325" r:id="rId39"/>
    <p:sldId id="326" r:id="rId40"/>
    <p:sldId id="323" r:id="rId41"/>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FF7171"/>
    <a:srgbClr val="FFC1C1"/>
    <a:srgbClr val="FF9797"/>
    <a:srgbClr val="FF1111"/>
    <a:srgbClr val="FF2D2D"/>
    <a:srgbClr val="CC0000"/>
    <a:srgbClr val="EE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67" d="100"/>
          <a:sy n="67" d="100"/>
        </p:scale>
        <p:origin x="-918" y="-102"/>
      </p:cViewPr>
      <p:guideLst>
        <p:guide orient="horz" pos="144"/>
        <p:guide orient="horz" pos="4176"/>
        <p:guide pos="3120"/>
        <p:guide pos="5657"/>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E3B3787A-1625-4F2B-A5B9-CB148ED71ADE}" type="datetimeFigureOut">
              <a:rPr lang="en-US" smtClean="0"/>
              <a:t>10/31/2012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FF7DABAA-646F-45D6-8455-26D354FCA024}" type="slidenum">
              <a:rPr lang="en-US" smtClean="0"/>
              <a:t>‹#›</a:t>
            </a:fld>
            <a:endParaRPr lang="en-US"/>
          </a:p>
        </p:txBody>
      </p:sp>
    </p:spTree>
    <p:extLst>
      <p:ext uri="{BB962C8B-B14F-4D97-AF65-F5344CB8AC3E}">
        <p14:creationId xmlns:p14="http://schemas.microsoft.com/office/powerpoint/2010/main" val="3889203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90625" y="703263"/>
            <a:ext cx="4629150" cy="3473450"/>
          </a:xfrm>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90625" y="703263"/>
            <a:ext cx="4629150" cy="3473450"/>
          </a:xfrm>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4294967295"/>
          </p:nvPr>
        </p:nvSpPr>
        <p:spPr bwMode="auto">
          <a:xfrm>
            <a:off x="3970734" y="8829121"/>
            <a:ext cx="3038145" cy="46574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lvl1pPr>
              <a:defRPr>
                <a:solidFill>
                  <a:schemeClr val="tx1"/>
                </a:solidFill>
                <a:latin typeface="Arial" charset="0"/>
              </a:defRPr>
            </a:lvl1pPr>
            <a:lvl2pPr marL="716130" indent="-275434">
              <a:defRPr>
                <a:solidFill>
                  <a:schemeClr val="tx1"/>
                </a:solidFill>
                <a:latin typeface="Arial" charset="0"/>
              </a:defRPr>
            </a:lvl2pPr>
            <a:lvl3pPr marL="1101738" indent="-220348">
              <a:defRPr>
                <a:solidFill>
                  <a:schemeClr val="tx1"/>
                </a:solidFill>
                <a:latin typeface="Arial" charset="0"/>
              </a:defRPr>
            </a:lvl3pPr>
            <a:lvl4pPr marL="1542433" indent="-220348">
              <a:defRPr>
                <a:solidFill>
                  <a:schemeClr val="tx1"/>
                </a:solidFill>
                <a:latin typeface="Arial" charset="0"/>
              </a:defRPr>
            </a:lvl4pPr>
            <a:lvl5pPr marL="1983128" indent="-220348">
              <a:defRPr>
                <a:solidFill>
                  <a:schemeClr val="tx1"/>
                </a:solidFill>
                <a:latin typeface="Arial" charset="0"/>
              </a:defRPr>
            </a:lvl5pPr>
            <a:lvl6pPr marL="2423823" indent="-220348" eaLnBrk="0" fontAlgn="base" hangingPunct="0">
              <a:spcBef>
                <a:spcPct val="0"/>
              </a:spcBef>
              <a:spcAft>
                <a:spcPct val="0"/>
              </a:spcAft>
              <a:defRPr>
                <a:solidFill>
                  <a:schemeClr val="tx1"/>
                </a:solidFill>
                <a:latin typeface="Arial" charset="0"/>
              </a:defRPr>
            </a:lvl6pPr>
            <a:lvl7pPr marL="2864518" indent="-220348" eaLnBrk="0" fontAlgn="base" hangingPunct="0">
              <a:spcBef>
                <a:spcPct val="0"/>
              </a:spcBef>
              <a:spcAft>
                <a:spcPct val="0"/>
              </a:spcAft>
              <a:defRPr>
                <a:solidFill>
                  <a:schemeClr val="tx1"/>
                </a:solidFill>
                <a:latin typeface="Arial" charset="0"/>
              </a:defRPr>
            </a:lvl7pPr>
            <a:lvl8pPr marL="3305213" indent="-220348" eaLnBrk="0" fontAlgn="base" hangingPunct="0">
              <a:spcBef>
                <a:spcPct val="0"/>
              </a:spcBef>
              <a:spcAft>
                <a:spcPct val="0"/>
              </a:spcAft>
              <a:defRPr>
                <a:solidFill>
                  <a:schemeClr val="tx1"/>
                </a:solidFill>
                <a:latin typeface="Arial" charset="0"/>
              </a:defRPr>
            </a:lvl8pPr>
            <a:lvl9pPr marL="3745908" indent="-220348" eaLnBrk="0" fontAlgn="base" hangingPunct="0">
              <a:spcBef>
                <a:spcPct val="0"/>
              </a:spcBef>
              <a:spcAft>
                <a:spcPct val="0"/>
              </a:spcAft>
              <a:defRPr>
                <a:solidFill>
                  <a:schemeClr val="tx1"/>
                </a:solidFill>
                <a:latin typeface="Arial" charset="0"/>
              </a:defRPr>
            </a:lvl9pPr>
          </a:lstStyle>
          <a:p>
            <a:fld id="{7D9380FE-83AA-4EAC-A345-31468AC9355D}" type="slidenum">
              <a:rPr lang="en-US">
                <a:latin typeface="Times" pitchFamily="18" charset="0"/>
              </a:rPr>
              <a:pPr/>
              <a:t>11</a:t>
            </a:fld>
            <a:endParaRPr lang="en-US">
              <a:latin typeface="Times" pitchFamily="18" charset="0"/>
            </a:endParaRPr>
          </a:p>
        </p:txBody>
      </p:sp>
      <p:sp>
        <p:nvSpPr>
          <p:cNvPr id="43011" name="Rectangle 7"/>
          <p:cNvSpPr txBox="1">
            <a:spLocks noGrp="1" noChangeArrowheads="1"/>
          </p:cNvSpPr>
          <p:nvPr/>
        </p:nvSpPr>
        <p:spPr bwMode="auto">
          <a:xfrm>
            <a:off x="3976820" y="8862938"/>
            <a:ext cx="3059444" cy="45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09" tIns="45856" rIns="91709" bIns="45856" anchor="b"/>
          <a:lstStyle>
            <a:lvl1pPr defTabSz="950913">
              <a:defRPr>
                <a:solidFill>
                  <a:schemeClr val="tx1"/>
                </a:solidFill>
                <a:latin typeface="Arial" charset="0"/>
              </a:defRPr>
            </a:lvl1pPr>
            <a:lvl2pPr marL="742950" indent="-285750" defTabSz="950913">
              <a:defRPr>
                <a:solidFill>
                  <a:schemeClr val="tx1"/>
                </a:solidFill>
                <a:latin typeface="Arial" charset="0"/>
              </a:defRPr>
            </a:lvl2pPr>
            <a:lvl3pPr marL="1143000" indent="-228600" defTabSz="950913">
              <a:defRPr>
                <a:solidFill>
                  <a:schemeClr val="tx1"/>
                </a:solidFill>
                <a:latin typeface="Arial" charset="0"/>
              </a:defRPr>
            </a:lvl3pPr>
            <a:lvl4pPr marL="1600200" indent="-228600" defTabSz="950913">
              <a:defRPr>
                <a:solidFill>
                  <a:schemeClr val="tx1"/>
                </a:solidFill>
                <a:latin typeface="Arial" charset="0"/>
              </a:defRPr>
            </a:lvl4pPr>
            <a:lvl5pPr marL="2057400" indent="-228600" defTabSz="950913">
              <a:defRPr>
                <a:solidFill>
                  <a:schemeClr val="tx1"/>
                </a:solidFill>
                <a:latin typeface="Arial" charset="0"/>
              </a:defRPr>
            </a:lvl5pPr>
            <a:lvl6pPr marL="2514600" indent="-228600" defTabSz="950913" eaLnBrk="0" fontAlgn="base" hangingPunct="0">
              <a:spcBef>
                <a:spcPct val="0"/>
              </a:spcBef>
              <a:spcAft>
                <a:spcPct val="0"/>
              </a:spcAft>
              <a:defRPr>
                <a:solidFill>
                  <a:schemeClr val="tx1"/>
                </a:solidFill>
                <a:latin typeface="Arial" charset="0"/>
              </a:defRPr>
            </a:lvl6pPr>
            <a:lvl7pPr marL="2971800" indent="-228600" defTabSz="950913" eaLnBrk="0" fontAlgn="base" hangingPunct="0">
              <a:spcBef>
                <a:spcPct val="0"/>
              </a:spcBef>
              <a:spcAft>
                <a:spcPct val="0"/>
              </a:spcAft>
              <a:defRPr>
                <a:solidFill>
                  <a:schemeClr val="tx1"/>
                </a:solidFill>
                <a:latin typeface="Arial" charset="0"/>
              </a:defRPr>
            </a:lvl7pPr>
            <a:lvl8pPr marL="3429000" indent="-228600" defTabSz="950913" eaLnBrk="0" fontAlgn="base" hangingPunct="0">
              <a:spcBef>
                <a:spcPct val="0"/>
              </a:spcBef>
              <a:spcAft>
                <a:spcPct val="0"/>
              </a:spcAft>
              <a:defRPr>
                <a:solidFill>
                  <a:schemeClr val="tx1"/>
                </a:solidFill>
                <a:latin typeface="Arial" charset="0"/>
              </a:defRPr>
            </a:lvl8pPr>
            <a:lvl9pPr marL="3886200" indent="-228600" defTabSz="950913" eaLnBrk="0" fontAlgn="base" hangingPunct="0">
              <a:spcBef>
                <a:spcPct val="0"/>
              </a:spcBef>
              <a:spcAft>
                <a:spcPct val="0"/>
              </a:spcAft>
              <a:defRPr>
                <a:solidFill>
                  <a:schemeClr val="tx1"/>
                </a:solidFill>
                <a:latin typeface="Arial" charset="0"/>
              </a:defRPr>
            </a:lvl9pPr>
          </a:lstStyle>
          <a:p>
            <a:pPr algn="r" eaLnBrk="1" hangingPunct="1"/>
            <a:fld id="{174561F1-9CEA-4D03-BCB1-8A2632522D63}" type="slidenum">
              <a:rPr lang="en-US" sz="1200">
                <a:solidFill>
                  <a:srgbClr val="CCFF66"/>
                </a:solidFill>
                <a:latin typeface="Times New Roman" pitchFamily="18" charset="0"/>
              </a:rPr>
              <a:pPr algn="r" eaLnBrk="1" hangingPunct="1"/>
              <a:t>11</a:t>
            </a:fld>
            <a:endParaRPr lang="en-US" sz="1200">
              <a:solidFill>
                <a:srgbClr val="CCFF66"/>
              </a:solidFill>
              <a:latin typeface="Times New Roman" pitchFamily="18" charset="0"/>
            </a:endParaRPr>
          </a:p>
        </p:txBody>
      </p:sp>
      <p:sp>
        <p:nvSpPr>
          <p:cNvPr id="43012" name="Rectangle 2"/>
          <p:cNvSpPr>
            <a:spLocks noGrp="1" noRot="1" noChangeAspect="1" noChangeArrowheads="1" noTextEdit="1"/>
          </p:cNvSpPr>
          <p:nvPr>
            <p:ph type="sldImg"/>
          </p:nvPr>
        </p:nvSpPr>
        <p:spPr>
          <a:xfrm>
            <a:off x="1136650" y="687388"/>
            <a:ext cx="4684713" cy="3514725"/>
          </a:xfrm>
          <a:ln/>
        </p:spPr>
      </p:sp>
      <p:sp>
        <p:nvSpPr>
          <p:cNvPr id="43013" name="Rectangle 3"/>
          <p:cNvSpPr>
            <a:spLocks noGrp="1" noChangeArrowheads="1"/>
          </p:cNvSpPr>
          <p:nvPr>
            <p:ph type="body" idx="1"/>
          </p:nvPr>
        </p:nvSpPr>
        <p:spPr>
          <a:xfrm>
            <a:off x="917377" y="4433006"/>
            <a:ext cx="5123921" cy="420090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09" tIns="45856" rIns="91709" bIns="45856"/>
          <a:lstStyle/>
          <a:p>
            <a:pPr eaLnBrk="1" hangingPunct="1"/>
            <a:endParaRPr lang="en-US" smtClean="0">
              <a:latin typeface="Times"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90625" y="703263"/>
            <a:ext cx="4629150" cy="3473450"/>
          </a:xfrm>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90625" y="703263"/>
            <a:ext cx="4629150" cy="3473450"/>
          </a:xfrm>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90625" y="703263"/>
            <a:ext cx="4629150" cy="3473450"/>
          </a:xfrm>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90625" y="703263"/>
            <a:ext cx="4629150" cy="3473450"/>
          </a:xfrm>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90625" y="703263"/>
            <a:ext cx="4629150" cy="3473450"/>
          </a:xfrm>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90625" y="703263"/>
            <a:ext cx="4629150" cy="3473450"/>
          </a:xfrm>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90625" y="703263"/>
            <a:ext cx="4629150" cy="3473450"/>
          </a:xfrm>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userDrawn="1"/>
        </p:nvSpPr>
        <p:spPr bwMode="auto">
          <a:xfrm>
            <a:off x="5610225" y="0"/>
            <a:ext cx="26988" cy="6858000"/>
          </a:xfrm>
          <a:prstGeom prst="rect">
            <a:avLst/>
          </a:prstGeom>
          <a:solidFill>
            <a:schemeClr val="tx2"/>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34" charset="0"/>
              <a:cs typeface="Arial" pitchFamily="34" charset="0"/>
            </a:endParaRPr>
          </a:p>
        </p:txBody>
      </p:sp>
      <p:sp>
        <p:nvSpPr>
          <p:cNvPr id="2" name="Title 1"/>
          <p:cNvSpPr>
            <a:spLocks noGrp="1"/>
          </p:cNvSpPr>
          <p:nvPr>
            <p:ph type="ctrTitle"/>
          </p:nvPr>
        </p:nvSpPr>
        <p:spPr>
          <a:xfrm>
            <a:off x="117378" y="1085334"/>
            <a:ext cx="4454622" cy="877163"/>
          </a:xfrm>
        </p:spPr>
        <p:txBody>
          <a:bodyPr wrap="square">
            <a:spAutoFit/>
          </a:bodyPr>
          <a:lstStyle>
            <a:lvl1pPr algn="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7378" y="2667000"/>
            <a:ext cx="4170536" cy="424732"/>
          </a:xfrm>
        </p:spPr>
        <p:txBody>
          <a:bodyPr wrap="square">
            <a:sp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0" name="Picture 9" descr="New_DOE_Logo_Color_042808.png"/>
          <p:cNvPicPr>
            <a:picLocks noChangeAspect="1"/>
          </p:cNvPicPr>
          <p:nvPr userDrawn="1"/>
        </p:nvPicPr>
        <p:blipFill>
          <a:blip r:embed="rId2"/>
          <a:srcRect/>
          <a:stretch>
            <a:fillRect/>
          </a:stretch>
        </p:blipFill>
        <p:spPr bwMode="auto">
          <a:xfrm>
            <a:off x="228600" y="6238875"/>
            <a:ext cx="1743075" cy="438150"/>
          </a:xfrm>
          <a:prstGeom prst="rect">
            <a:avLst/>
          </a:prstGeom>
          <a:noFill/>
          <a:ln w="9525">
            <a:noFill/>
            <a:miter lim="800000"/>
            <a:headEnd/>
            <a:tailEnd/>
          </a:ln>
        </p:spPr>
      </p:pic>
      <p:pic>
        <p:nvPicPr>
          <p:cNvPr id="7" name="Picture 6" descr="ORNL_managed by.png"/>
          <p:cNvPicPr>
            <a:picLocks noChangeAspect="1"/>
          </p:cNvPicPr>
          <p:nvPr userDrawn="1"/>
        </p:nvPicPr>
        <p:blipFill>
          <a:blip r:embed="rId3"/>
          <a:stretch>
            <a:fillRect/>
          </a:stretch>
        </p:blipFill>
        <p:spPr>
          <a:xfrm>
            <a:off x="5647038" y="6201688"/>
            <a:ext cx="3505200" cy="452426"/>
          </a:xfrm>
          <a:prstGeom prst="rect">
            <a:avLst/>
          </a:prstGeom>
        </p:spPr>
      </p:pic>
      <p:pic>
        <p:nvPicPr>
          <p:cNvPr id="11" name="Picture 10" descr="template graphic_090l.png"/>
          <p:cNvPicPr>
            <a:picLocks noChangeAspect="1"/>
          </p:cNvPicPr>
          <p:nvPr userDrawn="1"/>
        </p:nvPicPr>
        <p:blipFill>
          <a:blip r:embed="rId4"/>
          <a:stretch>
            <a:fillRect/>
          </a:stretch>
        </p:blipFill>
        <p:spPr>
          <a:xfrm>
            <a:off x="4734314" y="1233948"/>
            <a:ext cx="4292392" cy="422452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4"/>
          <p:cNvSpPr>
            <a:spLocks noGrp="1" noChangeArrowheads="1"/>
          </p:cNvSpPr>
          <p:nvPr>
            <p:ph type="dt" sz="half" idx="10"/>
          </p:nvPr>
        </p:nvSpPr>
        <p:spPr>
          <a:xfrm>
            <a:off x="715963" y="6477000"/>
            <a:ext cx="1905000" cy="200025"/>
          </a:xfrm>
          <a:prstGeom prst="rect">
            <a:avLst/>
          </a:prstGeom>
          <a:ln/>
        </p:spPr>
        <p:txBody>
          <a:bodyPr/>
          <a:lstStyle>
            <a:lvl1pPr>
              <a:defRPr/>
            </a:lvl1pPr>
          </a:lstStyle>
          <a:p>
            <a:pPr>
              <a:defRPr/>
            </a:pPr>
            <a:endParaRPr lang="en-US"/>
          </a:p>
          <a:p>
            <a:pPr>
              <a:defRPr/>
            </a:pPr>
            <a:r>
              <a:rPr lang="en-US"/>
              <a:t>Page </a:t>
            </a:r>
            <a:fld id="{DFFB5854-1B0F-4718-8A91-0CBF73B11A68}" type="slidenum">
              <a:rPr lang="en-US"/>
              <a:pPr>
                <a:defRPr/>
              </a:pPr>
              <a:t>‹#›</a:t>
            </a:fld>
            <a:endParaRPr lang="en-US"/>
          </a:p>
        </p:txBody>
      </p:sp>
    </p:spTree>
    <p:extLst>
      <p:ext uri="{BB962C8B-B14F-4D97-AF65-F5344CB8AC3E}">
        <p14:creationId xmlns:p14="http://schemas.microsoft.com/office/powerpoint/2010/main" val="3889495463"/>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204" y="177114"/>
            <a:ext cx="8229600" cy="484748"/>
          </a:xfrm>
          <a:prstGeom prst="rect">
            <a:avLst/>
          </a:prstGeom>
        </p:spPr>
        <p:txBody>
          <a:bodyPr vert="horz" lIns="91440" tIns="45720" rIns="91440" bIns="45720" rtlCol="0" anchor="t" anchorCtr="0">
            <a:spAutoFit/>
          </a:bodyPr>
          <a:lstStyle/>
          <a:p>
            <a:r>
              <a:rPr lang="en-US" smtClean="0"/>
              <a:t>Click to edit Master title style</a:t>
            </a:r>
            <a:endParaRPr lang="en-US" dirty="0"/>
          </a:p>
        </p:txBody>
      </p:sp>
      <p:sp>
        <p:nvSpPr>
          <p:cNvPr id="3" name="Text Placeholder 2"/>
          <p:cNvSpPr>
            <a:spLocks noGrp="1"/>
          </p:cNvSpPr>
          <p:nvPr>
            <p:ph type="body" idx="1"/>
          </p:nvPr>
        </p:nvSpPr>
        <p:spPr>
          <a:xfrm>
            <a:off x="111204" y="1344823"/>
            <a:ext cx="8229600" cy="2024144"/>
          </a:xfrm>
          <a:prstGeom prst="rect">
            <a:avLst/>
          </a:prstGeom>
        </p:spPr>
        <p:txBody>
          <a:bodyPr vert="horz" lIns="91440" tIns="45720" rIns="91440" bIns="4572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6"/>
          <p:cNvSpPr>
            <a:spLocks noChangeArrowheads="1"/>
          </p:cNvSpPr>
          <p:nvPr/>
        </p:nvSpPr>
        <p:spPr bwMode="auto">
          <a:xfrm flipH="1">
            <a:off x="228600" y="6402858"/>
            <a:ext cx="2819400" cy="304800"/>
          </a:xfrm>
          <a:prstGeom prst="rect">
            <a:avLst/>
          </a:prstGeom>
          <a:noFill/>
          <a:ln w="9525">
            <a:noFill/>
            <a:miter lim="800000"/>
            <a:headEnd/>
            <a:tailEnd/>
          </a:ln>
          <a:effectLst/>
        </p:spPr>
        <p:txBody>
          <a:bodyPr lIns="0" tIns="0" rIns="0" bIns="0"/>
          <a:lstStyle/>
          <a:p>
            <a:pPr algn="l" defTabSz="173038" eaLnBrk="1" hangingPunct="1">
              <a:lnSpc>
                <a:spcPct val="90000"/>
              </a:lnSpc>
              <a:tabLst>
                <a:tab pos="230188" algn="l"/>
              </a:tabLst>
              <a:defRPr/>
            </a:pPr>
            <a:fld id="{5090E27C-CA13-484A-97F4-0144A35C19E2}" type="slidenum">
              <a:rPr lang="en-US" sz="900" b="0" smtClean="0">
                <a:solidFill>
                  <a:schemeClr val="bg1">
                    <a:lumMod val="75000"/>
                  </a:schemeClr>
                </a:solidFill>
                <a:latin typeface="Times New Roman" pitchFamily="18" charset="0"/>
                <a:cs typeface="Times New Roman" pitchFamily="18" charset="0"/>
              </a:rPr>
              <a:pPr algn="l" defTabSz="173038" eaLnBrk="1" hangingPunct="1">
                <a:lnSpc>
                  <a:spcPct val="90000"/>
                </a:lnSpc>
                <a:tabLst>
                  <a:tab pos="230188" algn="l"/>
                </a:tabLst>
                <a:defRPr/>
              </a:pPr>
              <a:t>‹#›</a:t>
            </a:fld>
            <a:r>
              <a:rPr lang="en-US" sz="900" b="0" dirty="0" smtClean="0">
                <a:solidFill>
                  <a:schemeClr val="bg1">
                    <a:lumMod val="75000"/>
                  </a:schemeClr>
                </a:solidFill>
                <a:latin typeface="Times New Roman" pitchFamily="18" charset="0"/>
                <a:cs typeface="Times New Roman" pitchFamily="18" charset="0"/>
              </a:rPr>
              <a:t>	Managed by UT-Battelle</a:t>
            </a:r>
            <a:br>
              <a:rPr lang="en-US" sz="900" b="0" dirty="0" smtClean="0">
                <a:solidFill>
                  <a:schemeClr val="bg1">
                    <a:lumMod val="75000"/>
                  </a:schemeClr>
                </a:solidFill>
                <a:latin typeface="Times New Roman" pitchFamily="18" charset="0"/>
                <a:cs typeface="Times New Roman" pitchFamily="18" charset="0"/>
              </a:rPr>
            </a:br>
            <a:r>
              <a:rPr lang="en-US" sz="900" b="0" dirty="0" smtClean="0">
                <a:solidFill>
                  <a:schemeClr val="bg1">
                    <a:lumMod val="75000"/>
                  </a:schemeClr>
                </a:solidFill>
                <a:latin typeface="Times New Roman" pitchFamily="18" charset="0"/>
                <a:cs typeface="Times New Roman" pitchFamily="18" charset="0"/>
              </a:rPr>
              <a:t>	for the U.S. Department of Energy</a:t>
            </a:r>
            <a:endParaRPr lang="en-US" sz="900" b="0" dirty="0">
              <a:solidFill>
                <a:schemeClr val="bg1">
                  <a:lumMod val="75000"/>
                </a:schemeClr>
              </a:solidFill>
              <a:latin typeface="Times New Roman" pitchFamily="18" charset="0"/>
              <a:cs typeface="Times New Roman" pitchFamily="18" charset="0"/>
            </a:endParaRPr>
          </a:p>
        </p:txBody>
      </p:sp>
      <p:pic>
        <p:nvPicPr>
          <p:cNvPr id="6" name="Content Placeholder 10" descr="ORNL emboss_2.png"/>
          <p:cNvPicPr>
            <a:picLocks noChangeAspect="1"/>
          </p:cNvPicPr>
          <p:nvPr userDrawn="1"/>
        </p:nvPicPr>
        <p:blipFill>
          <a:blip r:embed="rId9"/>
          <a:srcRect/>
          <a:stretch>
            <a:fillRect/>
          </a:stretch>
        </p:blipFill>
        <p:spPr bwMode="auto">
          <a:xfrm>
            <a:off x="8077200" y="6216650"/>
            <a:ext cx="890588" cy="457200"/>
          </a:xfrm>
          <a:prstGeom prst="rect">
            <a:avLst/>
          </a:prstGeom>
          <a:noFill/>
          <a:ln w="9525">
            <a:noFill/>
            <a:miter lim="800000"/>
            <a:headEnd/>
            <a:tailEnd/>
          </a:ln>
        </p:spPr>
      </p:pic>
      <p:sp>
        <p:nvSpPr>
          <p:cNvPr id="7" name="Rectangle 256"/>
          <p:cNvSpPr txBox="1">
            <a:spLocks noChangeArrowheads="1"/>
          </p:cNvSpPr>
          <p:nvPr userDrawn="1"/>
        </p:nvSpPr>
        <p:spPr>
          <a:xfrm>
            <a:off x="3124200" y="6476464"/>
            <a:ext cx="2895600" cy="182562"/>
          </a:xfrm>
          <a:prstGeom prst="rect">
            <a:avLst/>
          </a:prstGeom>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smtClean="0">
                <a:ln>
                  <a:noFill/>
                </a:ln>
                <a:solidFill>
                  <a:schemeClr val="bg1">
                    <a:lumMod val="75000"/>
                  </a:schemeClr>
                </a:solidFill>
                <a:effectLst/>
                <a:uLnTx/>
                <a:uFillTx/>
                <a:latin typeface="Times New Roman" pitchFamily="18" charset="0"/>
                <a:ea typeface="+mn-ea"/>
                <a:cs typeface="Times New Roman" pitchFamily="18" charset="0"/>
              </a:rPr>
              <a:t>Presentation_name</a:t>
            </a:r>
            <a:endParaRPr kumimoji="0" lang="en-US" sz="900" b="0" i="0" u="none" strike="noStrike" kern="1200" cap="none" spc="0" normalizeH="0" baseline="0" noProof="0" dirty="0">
              <a:ln>
                <a:noFill/>
              </a:ln>
              <a:solidFill>
                <a:schemeClr val="bg1">
                  <a:lumMod val="75000"/>
                </a:schemeClr>
              </a:solidFill>
              <a:effectLst/>
              <a:uLnTx/>
              <a:uFillTx/>
              <a:latin typeface="Times New Roman" pitchFamily="18" charset="0"/>
              <a:ea typeface="+mn-ea"/>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916" r:id="rId1"/>
    <p:sldLayoutId id="2147483917" r:id="rId2"/>
    <p:sldLayoutId id="2147483919" r:id="rId3"/>
    <p:sldLayoutId id="2147483920" r:id="rId4"/>
    <p:sldLayoutId id="2147483921" r:id="rId5"/>
    <p:sldLayoutId id="2147483853" r:id="rId6"/>
    <p:sldLayoutId id="2147483922" r:id="rId7"/>
  </p:sldLayoutIdLst>
  <p:hf hdr="0" ftr="0" dt="0"/>
  <p:txStyles>
    <p:titleStyle>
      <a:lvl1pPr algn="l" defTabSz="914400" rtl="0" eaLnBrk="1" latinLnBrk="0" hangingPunct="1">
        <a:lnSpc>
          <a:spcPct val="85000"/>
        </a:lnSpc>
        <a:spcBef>
          <a:spcPct val="0"/>
        </a:spcBef>
        <a:buNone/>
        <a:defRPr sz="3000" kern="1200">
          <a:solidFill>
            <a:srgbClr val="006C3A"/>
          </a:solidFill>
          <a:latin typeface="Arial Black" pitchFamily="34" charset="0"/>
          <a:ea typeface="+mj-ea"/>
          <a:cs typeface="+mj-cs"/>
        </a:defRPr>
      </a:lvl1pPr>
    </p:titleStyle>
    <p:body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docs.google.com/spreadsheet/gform?key=0AoqqHXGhvq-VdHVOVzI5bHFaM2ZCYWFTNlo0OEFrWUE&amp;gridId=0"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2012%20Trilinos%20Spring%20Dev%20Meeting%20Survey.xlsx"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ornl.gov/~8vt/TribitsLifecycleModel_v1.0.pdf"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778" y="354312"/>
            <a:ext cx="4759422" cy="2786917"/>
          </a:xfrm>
        </p:spPr>
        <p:txBody>
          <a:bodyPr/>
          <a:lstStyle/>
          <a:p>
            <a:pPr>
              <a:spcAft>
                <a:spcPts val="1200"/>
              </a:spcAft>
            </a:pPr>
            <a:r>
              <a:rPr lang="en-US" dirty="0" smtClean="0"/>
              <a:t>Trilinos Adoption of the TriBITS Lifecycle Model</a:t>
            </a:r>
            <a:r>
              <a:rPr lang="en-US" sz="1200" dirty="0"/>
              <a:t/>
            </a:r>
            <a:br>
              <a:rPr lang="en-US" sz="1200" dirty="0"/>
            </a:br>
            <a:r>
              <a:rPr lang="en-US" sz="1200" dirty="0" smtClean="0"/>
              <a:t/>
            </a:r>
            <a:br>
              <a:rPr lang="en-US" sz="1200" dirty="0" smtClean="0"/>
            </a:br>
            <a:r>
              <a:rPr lang="en-US" sz="2000" dirty="0" smtClean="0"/>
              <a:t>Trilinos Users Group Meeting</a:t>
            </a:r>
            <a:br>
              <a:rPr lang="en-US" sz="2000" dirty="0" smtClean="0"/>
            </a:br>
            <a:r>
              <a:rPr lang="en-US" sz="2000" dirty="0"/>
              <a:t/>
            </a:r>
            <a:br>
              <a:rPr lang="en-US" sz="2000" dirty="0"/>
            </a:br>
            <a:r>
              <a:rPr lang="en-US" sz="2000" dirty="0" smtClean="0"/>
              <a:t>Developers Day</a:t>
            </a:r>
            <a:br>
              <a:rPr lang="en-US" sz="2000" dirty="0" smtClean="0"/>
            </a:br>
            <a:r>
              <a:rPr lang="en-US" sz="1200" dirty="0" smtClean="0"/>
              <a:t/>
            </a:r>
            <a:br>
              <a:rPr lang="en-US" sz="1200" dirty="0" smtClean="0"/>
            </a:br>
            <a:r>
              <a:rPr lang="en-US" sz="1200" dirty="0" smtClean="0"/>
              <a:t/>
            </a:r>
            <a:br>
              <a:rPr lang="en-US" sz="1200" dirty="0" smtClean="0"/>
            </a:br>
            <a:r>
              <a:rPr lang="en-US" sz="2000" dirty="0" smtClean="0"/>
              <a:t>November 1, 2012</a:t>
            </a:r>
            <a:endParaRPr lang="en-US" sz="2000" dirty="0"/>
          </a:p>
        </p:txBody>
      </p:sp>
      <p:sp>
        <p:nvSpPr>
          <p:cNvPr id="3" name="Subtitle 2"/>
          <p:cNvSpPr>
            <a:spLocks noGrp="1"/>
          </p:cNvSpPr>
          <p:nvPr>
            <p:ph type="subTitle" idx="1"/>
          </p:nvPr>
        </p:nvSpPr>
        <p:spPr>
          <a:xfrm>
            <a:off x="269778" y="3581400"/>
            <a:ext cx="4607022" cy="2348335"/>
          </a:xfrm>
        </p:spPr>
        <p:txBody>
          <a:bodyPr/>
          <a:lstStyle/>
          <a:p>
            <a:r>
              <a:rPr lang="en-US" dirty="0" smtClean="0"/>
              <a:t>Roscoe A. Bartlett</a:t>
            </a:r>
            <a:endParaRPr lang="en-US" dirty="0"/>
          </a:p>
          <a:p>
            <a:r>
              <a:rPr lang="en-US" sz="2000" dirty="0" smtClean="0"/>
              <a:t>CASL Vertical Reactor Integration Software Engineering Lead</a:t>
            </a:r>
            <a:endParaRPr lang="en-US" sz="2000" dirty="0"/>
          </a:p>
          <a:p>
            <a:r>
              <a:rPr lang="en-US" sz="2000" dirty="0" smtClean="0"/>
              <a:t>Trilinos </a:t>
            </a:r>
            <a:r>
              <a:rPr lang="en-US" sz="2000" dirty="0"/>
              <a:t>Software Engineering Technologies and Integration </a:t>
            </a:r>
            <a:r>
              <a:rPr lang="en-US" sz="2000" dirty="0" smtClean="0"/>
              <a:t>Lead</a:t>
            </a:r>
          </a:p>
          <a:p>
            <a:r>
              <a:rPr lang="en-US" sz="2000" dirty="0" smtClean="0"/>
              <a:t>Computer </a:t>
            </a:r>
            <a:r>
              <a:rPr lang="en-US" sz="2000" dirty="0"/>
              <a:t>Science and Mathematics </a:t>
            </a:r>
            <a:r>
              <a:rPr lang="en-US" sz="2000" dirty="0" err="1" smtClean="0"/>
              <a:t>Div</a:t>
            </a:r>
            <a:endParaRPr lang="en-US" sz="2000" dirty="0" smtClean="0"/>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467"/>
            <a:ext cx="8651796" cy="1143133"/>
          </a:xfrm>
        </p:spPr>
        <p:txBody>
          <a:bodyPr/>
          <a:lstStyle/>
          <a:p>
            <a:pPr algn="ctr"/>
            <a:r>
              <a:rPr lang="en-US" sz="4000" dirty="0" smtClean="0"/>
              <a:t>How is this different from what is typically done?</a:t>
            </a:r>
            <a:endParaRPr lang="en-US" sz="4000" dirty="0"/>
          </a:p>
        </p:txBody>
      </p:sp>
    </p:spTree>
    <p:extLst>
      <p:ext uri="{BB962C8B-B14F-4D97-AF65-F5344CB8AC3E}">
        <p14:creationId xmlns:p14="http://schemas.microsoft.com/office/powerpoint/2010/main" val="240879470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028"/>
          <p:cNvSpPr>
            <a:spLocks noGrp="1" noChangeArrowheads="1"/>
          </p:cNvSpPr>
          <p:nvPr>
            <p:ph type="title" idx="4294967295"/>
          </p:nvPr>
        </p:nvSpPr>
        <p:spPr>
          <a:xfrm>
            <a:off x="76200" y="76200"/>
            <a:ext cx="8839200" cy="827919"/>
          </a:xfrm>
        </p:spPr>
        <p:txBody>
          <a:bodyPr/>
          <a:lstStyle/>
          <a:p>
            <a:pPr algn="ctr" eaLnBrk="1" hangingPunct="1"/>
            <a:r>
              <a:rPr lang="en-US" sz="2800" dirty="0" smtClean="0"/>
              <a:t>Validation-Centric Approach (VCA):</a:t>
            </a:r>
            <a:br>
              <a:rPr lang="en-US" sz="2800" dirty="0" smtClean="0"/>
            </a:br>
            <a:r>
              <a:rPr lang="en-US" sz="2800" dirty="0" smtClean="0"/>
              <a:t>Common Lifecycle Model for CSE Software</a:t>
            </a:r>
          </a:p>
        </p:txBody>
      </p:sp>
      <p:sp>
        <p:nvSpPr>
          <p:cNvPr id="44036" name="Rectangle 1030"/>
          <p:cNvSpPr>
            <a:spLocks noGrp="1" noChangeArrowheads="1"/>
          </p:cNvSpPr>
          <p:nvPr>
            <p:ph type="body" idx="4294967295"/>
          </p:nvPr>
        </p:nvSpPr>
        <p:spPr>
          <a:xfrm>
            <a:off x="228600" y="842456"/>
            <a:ext cx="8721725" cy="5863144"/>
          </a:xfrm>
          <a:solidFill>
            <a:schemeClr val="bg1"/>
          </a:solidFill>
        </p:spPr>
        <p:txBody>
          <a:bodyPr wrap="square">
            <a:spAutoFit/>
          </a:bodyPr>
          <a:lstStyle/>
          <a:p>
            <a:pPr marL="0" indent="0" eaLnBrk="1" hangingPunct="1">
              <a:lnSpc>
                <a:spcPct val="100000"/>
              </a:lnSpc>
              <a:spcBef>
                <a:spcPts val="600"/>
              </a:spcBef>
              <a:buFontTx/>
              <a:buNone/>
              <a:defRPr/>
            </a:pPr>
            <a:r>
              <a:rPr lang="en-US" sz="2000" b="0" dirty="0" smtClean="0">
                <a:solidFill>
                  <a:srgbClr val="009900"/>
                </a:solidFill>
              </a:rPr>
              <a:t>Central elements of validation-centric approach (VCA) lifecycle model</a:t>
            </a:r>
          </a:p>
          <a:p>
            <a:pPr>
              <a:lnSpc>
                <a:spcPct val="100000"/>
              </a:lnSpc>
              <a:spcBef>
                <a:spcPts val="600"/>
              </a:spcBef>
              <a:defRPr/>
            </a:pPr>
            <a:r>
              <a:rPr lang="en-US" sz="2000" b="0" dirty="0" smtClean="0"/>
              <a:t>Develop the software by testing against real early-adopter customer applications</a:t>
            </a:r>
          </a:p>
          <a:p>
            <a:pPr>
              <a:lnSpc>
                <a:spcPct val="100000"/>
              </a:lnSpc>
              <a:spcBef>
                <a:spcPts val="600"/>
              </a:spcBef>
              <a:defRPr/>
            </a:pPr>
            <a:r>
              <a:rPr lang="en-US" sz="2000" b="0" dirty="0" smtClean="0"/>
              <a:t>Manually verify the behavior against applications or other test cases</a:t>
            </a:r>
          </a:p>
          <a:p>
            <a:pPr marL="0" indent="0" eaLnBrk="1" hangingPunct="1">
              <a:lnSpc>
                <a:spcPct val="100000"/>
              </a:lnSpc>
              <a:spcBef>
                <a:spcPts val="600"/>
              </a:spcBef>
              <a:buFontTx/>
              <a:buNone/>
              <a:defRPr/>
            </a:pPr>
            <a:r>
              <a:rPr lang="en-US" sz="2000" b="0" dirty="0" smtClean="0">
                <a:solidFill>
                  <a:srgbClr val="002060"/>
                </a:solidFill>
              </a:rPr>
              <a:t>Advantages of the VCA lifecycle model:</a:t>
            </a:r>
          </a:p>
          <a:p>
            <a:pPr>
              <a:lnSpc>
                <a:spcPct val="100000"/>
              </a:lnSpc>
              <a:spcBef>
                <a:spcPts val="600"/>
              </a:spcBef>
              <a:defRPr/>
            </a:pPr>
            <a:r>
              <a:rPr lang="en-US" sz="2000" b="0" dirty="0" smtClean="0"/>
              <a:t>Assuming customer validation of code is easy (i.e. linear or nonlinear algebraic equation solvers =&gt; compute the residual) …</a:t>
            </a:r>
          </a:p>
          <a:p>
            <a:pPr>
              <a:lnSpc>
                <a:spcPct val="100000"/>
              </a:lnSpc>
              <a:spcBef>
                <a:spcPts val="600"/>
              </a:spcBef>
              <a:defRPr/>
            </a:pPr>
            <a:r>
              <a:rPr lang="en-US" sz="2000" b="0" dirty="0" smtClean="0"/>
              <a:t>Can be very fast to initially create new code</a:t>
            </a:r>
          </a:p>
          <a:p>
            <a:pPr>
              <a:lnSpc>
                <a:spcPct val="100000"/>
              </a:lnSpc>
              <a:spcBef>
                <a:spcPts val="600"/>
              </a:spcBef>
              <a:defRPr/>
            </a:pPr>
            <a:r>
              <a:rPr lang="en-US" sz="2000" b="0" dirty="0" smtClean="0"/>
              <a:t>Works for the customers code right away</a:t>
            </a:r>
            <a:endParaRPr lang="en-US" sz="2000" b="0" dirty="0"/>
          </a:p>
          <a:p>
            <a:pPr marL="0" indent="0" eaLnBrk="1" hangingPunct="1">
              <a:lnSpc>
                <a:spcPct val="100000"/>
              </a:lnSpc>
              <a:spcBef>
                <a:spcPts val="600"/>
              </a:spcBef>
              <a:buFontTx/>
              <a:buNone/>
              <a:defRPr/>
            </a:pPr>
            <a:r>
              <a:rPr lang="en-US" sz="2000" b="0" dirty="0" smtClean="0">
                <a:solidFill>
                  <a:srgbClr val="C00000"/>
                </a:solidFill>
              </a:rPr>
              <a:t>Problems with the VCA lifecycle model:</a:t>
            </a:r>
          </a:p>
          <a:p>
            <a:pPr>
              <a:lnSpc>
                <a:spcPct val="100000"/>
              </a:lnSpc>
              <a:spcBef>
                <a:spcPts val="600"/>
              </a:spcBef>
              <a:defRPr/>
            </a:pPr>
            <a:r>
              <a:rPr lang="en-US" sz="2000" b="0" dirty="0" smtClean="0"/>
              <a:t>Does now work well when validation is hard (i.e. ODE/DAE solvers where no easy to compute global measure of error exists)</a:t>
            </a:r>
          </a:p>
          <a:p>
            <a:pPr>
              <a:lnSpc>
                <a:spcPct val="100000"/>
              </a:lnSpc>
              <a:spcBef>
                <a:spcPts val="600"/>
              </a:spcBef>
              <a:defRPr/>
            </a:pPr>
            <a:r>
              <a:rPr lang="en-US" sz="2000" b="0" dirty="0" smtClean="0"/>
              <a:t>Re-validating against existing customer codes is expensive </a:t>
            </a:r>
            <a:r>
              <a:rPr lang="en-US" sz="2000" b="0" dirty="0" smtClean="0"/>
              <a:t>and is </a:t>
            </a:r>
            <a:r>
              <a:rPr lang="en-US" sz="2000" b="0" dirty="0" smtClean="0"/>
              <a:t>often lost (i.e. the customer code becomes unavailable).</a:t>
            </a:r>
          </a:p>
          <a:p>
            <a:pPr>
              <a:lnSpc>
                <a:spcPct val="100000"/>
              </a:lnSpc>
              <a:spcBef>
                <a:spcPts val="600"/>
              </a:spcBef>
              <a:defRPr/>
            </a:pPr>
            <a:r>
              <a:rPr lang="en-US" sz="2000" b="0" dirty="0" smtClean="0"/>
              <a:t>Difficult and expensive to refactor:  Re-running customer validation tests is too expensive or such tests are too fragile or inflexible (e.g. binary compatibility tests)</a:t>
            </a:r>
            <a:endParaRPr lang="en-US" sz="2000" b="0" dirty="0" smtClean="0">
              <a:solidFill>
                <a:srgbClr val="C00000"/>
              </a:solidFill>
            </a:endParaRPr>
          </a:p>
          <a:p>
            <a:pPr marL="0" indent="0">
              <a:lnSpc>
                <a:spcPct val="100000"/>
              </a:lnSpc>
              <a:spcBef>
                <a:spcPts val="600"/>
              </a:spcBef>
              <a:buNone/>
              <a:defRPr/>
            </a:pPr>
            <a:r>
              <a:rPr lang="en-US" sz="2000" b="0" dirty="0" smtClean="0">
                <a:solidFill>
                  <a:srgbClr val="C00000"/>
                </a:solidFill>
              </a:rPr>
              <a:t>VCA lifecycle model often leads to unmaintainable codes that are later abandoned!</a:t>
            </a:r>
          </a:p>
        </p:txBody>
      </p:sp>
    </p:spTree>
    <p:custDataLst>
      <p:tags r:id="rId1"/>
    </p:custDataLst>
    <p:extLst>
      <p:ext uri="{BB962C8B-B14F-4D97-AF65-F5344CB8AC3E}">
        <p14:creationId xmlns:p14="http://schemas.microsoft.com/office/powerpoint/2010/main" val="1140535492"/>
      </p:ext>
    </p:extLst>
  </p:cSld>
  <p:clrMapOvr>
    <a:masterClrMapping/>
  </p:clrMapOvr>
  <p:transition advTm="126064">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036">
                                            <p:txEl>
                                              <p:pRg st="7" end="7"/>
                                            </p:txEl>
                                          </p:spTgt>
                                        </p:tgtEl>
                                        <p:attrNameLst>
                                          <p:attrName>style.visibility</p:attrName>
                                        </p:attrNameLst>
                                      </p:cBhvr>
                                      <p:to>
                                        <p:strVal val="visible"/>
                                      </p:to>
                                    </p:set>
                                    <p:animEffect transition="in" filter="fade">
                                      <p:cBhvr>
                                        <p:cTn id="7" dur="500"/>
                                        <p:tgtEl>
                                          <p:spTgt spid="44036">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4036">
                                            <p:txEl>
                                              <p:pRg st="8" end="8"/>
                                            </p:txEl>
                                          </p:spTgt>
                                        </p:tgtEl>
                                        <p:attrNameLst>
                                          <p:attrName>style.visibility</p:attrName>
                                        </p:attrNameLst>
                                      </p:cBhvr>
                                      <p:to>
                                        <p:strVal val="visible"/>
                                      </p:to>
                                    </p:set>
                                    <p:animEffect transition="in" filter="fade">
                                      <p:cBhvr>
                                        <p:cTn id="10" dur="500"/>
                                        <p:tgtEl>
                                          <p:spTgt spid="44036">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4036">
                                            <p:txEl>
                                              <p:pRg st="9" end="9"/>
                                            </p:txEl>
                                          </p:spTgt>
                                        </p:tgtEl>
                                        <p:attrNameLst>
                                          <p:attrName>style.visibility</p:attrName>
                                        </p:attrNameLst>
                                      </p:cBhvr>
                                      <p:to>
                                        <p:strVal val="visible"/>
                                      </p:to>
                                    </p:set>
                                    <p:animEffect transition="in" filter="fade">
                                      <p:cBhvr>
                                        <p:cTn id="13" dur="500"/>
                                        <p:tgtEl>
                                          <p:spTgt spid="44036">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4036">
                                            <p:txEl>
                                              <p:pRg st="10" end="10"/>
                                            </p:txEl>
                                          </p:spTgt>
                                        </p:tgtEl>
                                        <p:attrNameLst>
                                          <p:attrName>style.visibility</p:attrName>
                                        </p:attrNameLst>
                                      </p:cBhvr>
                                      <p:to>
                                        <p:strVal val="visible"/>
                                      </p:to>
                                    </p:set>
                                    <p:animEffect transition="in" filter="fade">
                                      <p:cBhvr>
                                        <p:cTn id="16" dur="500"/>
                                        <p:tgtEl>
                                          <p:spTgt spid="44036">
                                            <p:txEl>
                                              <p:pRg st="10" end="1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4036">
                                            <p:txEl>
                                              <p:pRg st="11" end="11"/>
                                            </p:txEl>
                                          </p:spTgt>
                                        </p:tgtEl>
                                        <p:attrNameLst>
                                          <p:attrName>style.visibility</p:attrName>
                                        </p:attrNameLst>
                                      </p:cBhvr>
                                      <p:to>
                                        <p:strVal val="visible"/>
                                      </p:to>
                                    </p:set>
                                    <p:animEffect transition="in" filter="fade">
                                      <p:cBhvr>
                                        <p:cTn id="19" dur="500"/>
                                        <p:tgtEl>
                                          <p:spTgt spid="4403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804196" cy="458587"/>
          </a:xfrm>
        </p:spPr>
        <p:txBody>
          <a:bodyPr/>
          <a:lstStyle/>
          <a:p>
            <a:pPr algn="ctr"/>
            <a:r>
              <a:rPr lang="en-US" sz="2800" dirty="0" smtClean="0"/>
              <a:t>Typical non-Agile (i.e. VCA) CSE Lifecycle</a:t>
            </a:r>
            <a:endParaRPr lang="en-US" sz="2800" dirty="0"/>
          </a:p>
        </p:txBody>
      </p:sp>
      <p:cxnSp>
        <p:nvCxnSpPr>
          <p:cNvPr id="5" name="Straight Connector 4"/>
          <p:cNvCxnSpPr/>
          <p:nvPr/>
        </p:nvCxnSpPr>
        <p:spPr>
          <a:xfrm flipV="1">
            <a:off x="263955" y="930351"/>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63955" y="1844751"/>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73555" y="176855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559355" y="176855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8333" y="1844751"/>
            <a:ext cx="731290" cy="400110"/>
          </a:xfrm>
          <a:prstGeom prst="rect">
            <a:avLst/>
          </a:prstGeom>
          <a:noFill/>
        </p:spPr>
        <p:txBody>
          <a:bodyPr wrap="none" rtlCol="0">
            <a:spAutoFit/>
          </a:bodyPr>
          <a:lstStyle/>
          <a:p>
            <a:pPr algn="ctr"/>
            <a:r>
              <a:rPr lang="en-US" sz="1000" dirty="0" smtClean="0"/>
              <a:t>Research</a:t>
            </a:r>
          </a:p>
          <a:p>
            <a:pPr algn="ctr"/>
            <a:endParaRPr lang="en-US" sz="1000" dirty="0"/>
          </a:p>
        </p:txBody>
      </p:sp>
      <p:sp>
        <p:nvSpPr>
          <p:cNvPr id="10" name="TextBox 9"/>
          <p:cNvSpPr txBox="1"/>
          <p:nvPr/>
        </p:nvSpPr>
        <p:spPr>
          <a:xfrm>
            <a:off x="806230" y="1844751"/>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11" name="TextBox 10"/>
          <p:cNvSpPr txBox="1"/>
          <p:nvPr/>
        </p:nvSpPr>
        <p:spPr>
          <a:xfrm>
            <a:off x="1481609" y="1844751"/>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13" name="TextBox 12"/>
          <p:cNvSpPr txBox="1"/>
          <p:nvPr/>
        </p:nvSpPr>
        <p:spPr>
          <a:xfrm>
            <a:off x="291524" y="760330"/>
            <a:ext cx="1938224" cy="276999"/>
          </a:xfrm>
          <a:prstGeom prst="rect">
            <a:avLst/>
          </a:prstGeom>
          <a:noFill/>
        </p:spPr>
        <p:txBody>
          <a:bodyPr wrap="none" rtlCol="0">
            <a:spAutoFit/>
          </a:bodyPr>
          <a:lstStyle/>
          <a:p>
            <a:pPr algn="ctr"/>
            <a:r>
              <a:rPr lang="en-US" sz="1200" dirty="0" smtClean="0"/>
              <a:t>Unit and Verification Testing</a:t>
            </a:r>
            <a:endParaRPr lang="en-US" sz="1200" dirty="0"/>
          </a:p>
        </p:txBody>
      </p:sp>
      <p:cxnSp>
        <p:nvCxnSpPr>
          <p:cNvPr id="14" name="Straight Connector 13"/>
          <p:cNvCxnSpPr/>
          <p:nvPr/>
        </p:nvCxnSpPr>
        <p:spPr>
          <a:xfrm flipV="1">
            <a:off x="2930955" y="947972"/>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930955" y="1862372"/>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540555" y="178617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226355" y="178617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45333" y="1862372"/>
            <a:ext cx="731290" cy="400110"/>
          </a:xfrm>
          <a:prstGeom prst="rect">
            <a:avLst/>
          </a:prstGeom>
          <a:noFill/>
        </p:spPr>
        <p:txBody>
          <a:bodyPr wrap="none" rtlCol="0">
            <a:spAutoFit/>
          </a:bodyPr>
          <a:lstStyle/>
          <a:p>
            <a:pPr algn="ctr"/>
            <a:r>
              <a:rPr lang="en-US" sz="1000" dirty="0" smtClean="0"/>
              <a:t>Research</a:t>
            </a:r>
          </a:p>
          <a:p>
            <a:pPr algn="ctr"/>
            <a:endParaRPr lang="en-US" sz="1000" dirty="0"/>
          </a:p>
        </p:txBody>
      </p:sp>
      <p:sp>
        <p:nvSpPr>
          <p:cNvPr id="19" name="TextBox 18"/>
          <p:cNvSpPr txBox="1"/>
          <p:nvPr/>
        </p:nvSpPr>
        <p:spPr>
          <a:xfrm>
            <a:off x="3473230" y="1900777"/>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20" name="TextBox 19"/>
          <p:cNvSpPr txBox="1"/>
          <p:nvPr/>
        </p:nvSpPr>
        <p:spPr>
          <a:xfrm>
            <a:off x="4148609" y="1900777"/>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21" name="TextBox 20"/>
          <p:cNvSpPr txBox="1"/>
          <p:nvPr/>
        </p:nvSpPr>
        <p:spPr>
          <a:xfrm>
            <a:off x="3319983" y="777951"/>
            <a:ext cx="1380186" cy="276999"/>
          </a:xfrm>
          <a:prstGeom prst="rect">
            <a:avLst/>
          </a:prstGeom>
          <a:noFill/>
        </p:spPr>
        <p:txBody>
          <a:bodyPr wrap="none" rtlCol="0">
            <a:spAutoFit/>
          </a:bodyPr>
          <a:lstStyle/>
          <a:p>
            <a:pPr algn="ctr"/>
            <a:r>
              <a:rPr lang="en-US" sz="1200" dirty="0" smtClean="0"/>
              <a:t>Acceptance Testing</a:t>
            </a:r>
            <a:endParaRPr lang="en-US" sz="1200" dirty="0"/>
          </a:p>
        </p:txBody>
      </p:sp>
      <p:cxnSp>
        <p:nvCxnSpPr>
          <p:cNvPr id="22" name="Straight Connector 21"/>
          <p:cNvCxnSpPr/>
          <p:nvPr/>
        </p:nvCxnSpPr>
        <p:spPr>
          <a:xfrm flipV="1">
            <a:off x="2893330" y="2658577"/>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893330" y="3572977"/>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502930" y="3496777"/>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188730" y="3496777"/>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07708" y="3572977"/>
            <a:ext cx="731290" cy="400110"/>
          </a:xfrm>
          <a:prstGeom prst="rect">
            <a:avLst/>
          </a:prstGeom>
          <a:noFill/>
        </p:spPr>
        <p:txBody>
          <a:bodyPr wrap="none" rtlCol="0">
            <a:spAutoFit/>
          </a:bodyPr>
          <a:lstStyle/>
          <a:p>
            <a:pPr algn="ctr"/>
            <a:r>
              <a:rPr lang="en-US" sz="1000" dirty="0" smtClean="0"/>
              <a:t>Research</a:t>
            </a:r>
          </a:p>
          <a:p>
            <a:pPr algn="ctr"/>
            <a:endParaRPr lang="en-US" sz="1000" dirty="0"/>
          </a:p>
        </p:txBody>
      </p:sp>
      <p:sp>
        <p:nvSpPr>
          <p:cNvPr id="27" name="TextBox 26"/>
          <p:cNvSpPr txBox="1"/>
          <p:nvPr/>
        </p:nvSpPr>
        <p:spPr>
          <a:xfrm>
            <a:off x="3435605" y="3572977"/>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28" name="TextBox 27"/>
          <p:cNvSpPr txBox="1"/>
          <p:nvPr/>
        </p:nvSpPr>
        <p:spPr>
          <a:xfrm>
            <a:off x="4110984" y="3572977"/>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29" name="TextBox 28"/>
          <p:cNvSpPr txBox="1"/>
          <p:nvPr/>
        </p:nvSpPr>
        <p:spPr>
          <a:xfrm>
            <a:off x="428517" y="2488555"/>
            <a:ext cx="1664238" cy="276999"/>
          </a:xfrm>
          <a:prstGeom prst="rect">
            <a:avLst/>
          </a:prstGeom>
          <a:noFill/>
        </p:spPr>
        <p:txBody>
          <a:bodyPr wrap="none" rtlCol="0">
            <a:spAutoFit/>
          </a:bodyPr>
          <a:lstStyle/>
          <a:p>
            <a:pPr algn="ctr"/>
            <a:r>
              <a:rPr lang="en-US" sz="1200" dirty="0" smtClean="0"/>
              <a:t>Code and Design Clarity</a:t>
            </a:r>
            <a:endParaRPr lang="en-US" sz="1200" dirty="0"/>
          </a:p>
        </p:txBody>
      </p:sp>
      <p:cxnSp>
        <p:nvCxnSpPr>
          <p:cNvPr id="31" name="Straight Connector 30"/>
          <p:cNvCxnSpPr/>
          <p:nvPr/>
        </p:nvCxnSpPr>
        <p:spPr>
          <a:xfrm flipV="1">
            <a:off x="237310" y="2629932"/>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37310" y="3544332"/>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46910" y="346813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532710" y="346813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51688" y="3544332"/>
            <a:ext cx="731290" cy="400110"/>
          </a:xfrm>
          <a:prstGeom prst="rect">
            <a:avLst/>
          </a:prstGeom>
          <a:noFill/>
        </p:spPr>
        <p:txBody>
          <a:bodyPr wrap="none" rtlCol="0">
            <a:spAutoFit/>
          </a:bodyPr>
          <a:lstStyle/>
          <a:p>
            <a:pPr algn="ctr"/>
            <a:r>
              <a:rPr lang="en-US" sz="1000" dirty="0" smtClean="0"/>
              <a:t>Research</a:t>
            </a:r>
          </a:p>
          <a:p>
            <a:pPr algn="ctr"/>
            <a:endParaRPr lang="en-US" sz="1000" dirty="0"/>
          </a:p>
        </p:txBody>
      </p:sp>
      <p:sp>
        <p:nvSpPr>
          <p:cNvPr id="36" name="TextBox 35"/>
          <p:cNvSpPr txBox="1"/>
          <p:nvPr/>
        </p:nvSpPr>
        <p:spPr>
          <a:xfrm>
            <a:off x="779585" y="3544332"/>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37" name="TextBox 36"/>
          <p:cNvSpPr txBox="1"/>
          <p:nvPr/>
        </p:nvSpPr>
        <p:spPr>
          <a:xfrm>
            <a:off x="1454964" y="3544332"/>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38" name="TextBox 37"/>
          <p:cNvSpPr txBox="1"/>
          <p:nvPr/>
        </p:nvSpPr>
        <p:spPr>
          <a:xfrm>
            <a:off x="2997395" y="2511434"/>
            <a:ext cx="1996380" cy="276999"/>
          </a:xfrm>
          <a:prstGeom prst="rect">
            <a:avLst/>
          </a:prstGeom>
          <a:noFill/>
        </p:spPr>
        <p:txBody>
          <a:bodyPr wrap="none" rtlCol="0">
            <a:spAutoFit/>
          </a:bodyPr>
          <a:lstStyle/>
          <a:p>
            <a:pPr algn="ctr"/>
            <a:r>
              <a:rPr lang="en-US" sz="1200" dirty="0" smtClean="0"/>
              <a:t>Documentation and Tutorials</a:t>
            </a:r>
            <a:endParaRPr lang="en-US" sz="1200" dirty="0"/>
          </a:p>
        </p:txBody>
      </p:sp>
      <p:cxnSp>
        <p:nvCxnSpPr>
          <p:cNvPr id="39" name="Straight Connector 38"/>
          <p:cNvCxnSpPr/>
          <p:nvPr/>
        </p:nvCxnSpPr>
        <p:spPr>
          <a:xfrm flipV="1">
            <a:off x="243385" y="4323226"/>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43385" y="5237626"/>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852985" y="5161426"/>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1538785" y="5161426"/>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57763" y="5237626"/>
            <a:ext cx="731290" cy="400110"/>
          </a:xfrm>
          <a:prstGeom prst="rect">
            <a:avLst/>
          </a:prstGeom>
          <a:noFill/>
        </p:spPr>
        <p:txBody>
          <a:bodyPr wrap="none" rtlCol="0">
            <a:spAutoFit/>
          </a:bodyPr>
          <a:lstStyle/>
          <a:p>
            <a:pPr algn="ctr"/>
            <a:r>
              <a:rPr lang="en-US" sz="1000" dirty="0" smtClean="0"/>
              <a:t>Research</a:t>
            </a:r>
          </a:p>
          <a:p>
            <a:pPr algn="ctr"/>
            <a:endParaRPr lang="en-US" sz="1000" dirty="0"/>
          </a:p>
        </p:txBody>
      </p:sp>
      <p:sp>
        <p:nvSpPr>
          <p:cNvPr id="44" name="TextBox 43"/>
          <p:cNvSpPr txBox="1"/>
          <p:nvPr/>
        </p:nvSpPr>
        <p:spPr>
          <a:xfrm>
            <a:off x="785660" y="5237626"/>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45" name="TextBox 44"/>
          <p:cNvSpPr txBox="1"/>
          <p:nvPr/>
        </p:nvSpPr>
        <p:spPr>
          <a:xfrm>
            <a:off x="1461039" y="5237626"/>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47" name="TextBox 46"/>
          <p:cNvSpPr txBox="1"/>
          <p:nvPr/>
        </p:nvSpPr>
        <p:spPr>
          <a:xfrm>
            <a:off x="234189" y="4153205"/>
            <a:ext cx="2335255" cy="276999"/>
          </a:xfrm>
          <a:prstGeom prst="rect">
            <a:avLst/>
          </a:prstGeom>
          <a:noFill/>
        </p:spPr>
        <p:txBody>
          <a:bodyPr wrap="none" rtlCol="0">
            <a:spAutoFit/>
          </a:bodyPr>
          <a:lstStyle/>
          <a:p>
            <a:pPr algn="ctr"/>
            <a:r>
              <a:rPr lang="en-US" sz="1200" dirty="0"/>
              <a:t>User Input </a:t>
            </a:r>
            <a:r>
              <a:rPr lang="en-US" sz="1200" dirty="0" smtClean="0"/>
              <a:t>Checking and </a:t>
            </a:r>
            <a:r>
              <a:rPr lang="en-US" sz="1200" dirty="0"/>
              <a:t>Feedback</a:t>
            </a:r>
          </a:p>
        </p:txBody>
      </p:sp>
      <p:cxnSp>
        <p:nvCxnSpPr>
          <p:cNvPr id="48" name="Straight Connector 47"/>
          <p:cNvCxnSpPr/>
          <p:nvPr/>
        </p:nvCxnSpPr>
        <p:spPr>
          <a:xfrm flipV="1">
            <a:off x="2854925" y="4323226"/>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854925" y="5237626"/>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464525" y="5161426"/>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4150325" y="5161426"/>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769303" y="5237626"/>
            <a:ext cx="731290" cy="400110"/>
          </a:xfrm>
          <a:prstGeom prst="rect">
            <a:avLst/>
          </a:prstGeom>
          <a:noFill/>
        </p:spPr>
        <p:txBody>
          <a:bodyPr wrap="none" rtlCol="0">
            <a:spAutoFit/>
          </a:bodyPr>
          <a:lstStyle/>
          <a:p>
            <a:pPr algn="ctr"/>
            <a:r>
              <a:rPr lang="en-US" sz="1000" dirty="0" smtClean="0"/>
              <a:t>Research</a:t>
            </a:r>
          </a:p>
          <a:p>
            <a:pPr algn="ctr"/>
            <a:endParaRPr lang="en-US" sz="1000" dirty="0"/>
          </a:p>
        </p:txBody>
      </p:sp>
      <p:sp>
        <p:nvSpPr>
          <p:cNvPr id="53" name="TextBox 52"/>
          <p:cNvSpPr txBox="1"/>
          <p:nvPr/>
        </p:nvSpPr>
        <p:spPr>
          <a:xfrm>
            <a:off x="3397200" y="5237626"/>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54" name="TextBox 53"/>
          <p:cNvSpPr txBox="1"/>
          <p:nvPr/>
        </p:nvSpPr>
        <p:spPr>
          <a:xfrm>
            <a:off x="4072579" y="5237626"/>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55" name="TextBox 54"/>
          <p:cNvSpPr txBox="1"/>
          <p:nvPr/>
        </p:nvSpPr>
        <p:spPr>
          <a:xfrm>
            <a:off x="3113217" y="4153205"/>
            <a:ext cx="1641668" cy="276999"/>
          </a:xfrm>
          <a:prstGeom prst="rect">
            <a:avLst/>
          </a:prstGeom>
          <a:noFill/>
        </p:spPr>
        <p:txBody>
          <a:bodyPr wrap="none" rtlCol="0">
            <a:spAutoFit/>
          </a:bodyPr>
          <a:lstStyle/>
          <a:p>
            <a:pPr algn="ctr"/>
            <a:r>
              <a:rPr lang="en-US" sz="1200" dirty="0" smtClean="0"/>
              <a:t>Backward compatibility</a:t>
            </a:r>
            <a:endParaRPr lang="en-US" sz="1200" dirty="0"/>
          </a:p>
        </p:txBody>
      </p:sp>
      <p:cxnSp>
        <p:nvCxnSpPr>
          <p:cNvPr id="59" name="Straight Connector 58"/>
          <p:cNvCxnSpPr/>
          <p:nvPr/>
        </p:nvCxnSpPr>
        <p:spPr>
          <a:xfrm flipV="1">
            <a:off x="5517225" y="2661743"/>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517225" y="3576143"/>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6126825" y="3499943"/>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6812625" y="3499943"/>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431603" y="3576143"/>
            <a:ext cx="731290" cy="400110"/>
          </a:xfrm>
          <a:prstGeom prst="rect">
            <a:avLst/>
          </a:prstGeom>
          <a:noFill/>
        </p:spPr>
        <p:txBody>
          <a:bodyPr wrap="none" rtlCol="0">
            <a:spAutoFit/>
          </a:bodyPr>
          <a:lstStyle/>
          <a:p>
            <a:pPr algn="ctr"/>
            <a:r>
              <a:rPr lang="en-US" sz="1000" dirty="0" smtClean="0"/>
              <a:t>Research</a:t>
            </a:r>
          </a:p>
          <a:p>
            <a:pPr algn="ctr"/>
            <a:endParaRPr lang="en-US" sz="1000" dirty="0"/>
          </a:p>
        </p:txBody>
      </p:sp>
      <p:sp>
        <p:nvSpPr>
          <p:cNvPr id="64" name="TextBox 63"/>
          <p:cNvSpPr txBox="1"/>
          <p:nvPr/>
        </p:nvSpPr>
        <p:spPr>
          <a:xfrm>
            <a:off x="6059500" y="3576143"/>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65" name="TextBox 64"/>
          <p:cNvSpPr txBox="1"/>
          <p:nvPr/>
        </p:nvSpPr>
        <p:spPr>
          <a:xfrm>
            <a:off x="6734879" y="3576143"/>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66" name="TextBox 65"/>
          <p:cNvSpPr txBox="1"/>
          <p:nvPr/>
        </p:nvSpPr>
        <p:spPr>
          <a:xfrm>
            <a:off x="6070213" y="762000"/>
            <a:ext cx="825739" cy="276999"/>
          </a:xfrm>
          <a:prstGeom prst="rect">
            <a:avLst/>
          </a:prstGeom>
          <a:noFill/>
        </p:spPr>
        <p:txBody>
          <a:bodyPr wrap="none" rtlCol="0">
            <a:spAutoFit/>
          </a:bodyPr>
          <a:lstStyle/>
          <a:p>
            <a:pPr algn="ctr"/>
            <a:r>
              <a:rPr lang="en-US" sz="1200" dirty="0" smtClean="0"/>
              <a:t>Portability</a:t>
            </a:r>
            <a:endParaRPr lang="en-US" sz="1200" dirty="0"/>
          </a:p>
        </p:txBody>
      </p:sp>
      <p:cxnSp>
        <p:nvCxnSpPr>
          <p:cNvPr id="67" name="Straight Connector 66"/>
          <p:cNvCxnSpPr/>
          <p:nvPr/>
        </p:nvCxnSpPr>
        <p:spPr>
          <a:xfrm flipV="1">
            <a:off x="5459755" y="903377"/>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459755" y="1817777"/>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6069355" y="1741577"/>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755155" y="1741577"/>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374133" y="1817777"/>
            <a:ext cx="731290" cy="400110"/>
          </a:xfrm>
          <a:prstGeom prst="rect">
            <a:avLst/>
          </a:prstGeom>
          <a:noFill/>
        </p:spPr>
        <p:txBody>
          <a:bodyPr wrap="none" rtlCol="0">
            <a:spAutoFit/>
          </a:bodyPr>
          <a:lstStyle/>
          <a:p>
            <a:pPr algn="ctr"/>
            <a:r>
              <a:rPr lang="en-US" sz="1000" dirty="0" smtClean="0"/>
              <a:t>Research</a:t>
            </a:r>
          </a:p>
          <a:p>
            <a:pPr algn="ctr"/>
            <a:endParaRPr lang="en-US" sz="1000" dirty="0"/>
          </a:p>
        </p:txBody>
      </p:sp>
      <p:sp>
        <p:nvSpPr>
          <p:cNvPr id="72" name="TextBox 71"/>
          <p:cNvSpPr txBox="1"/>
          <p:nvPr/>
        </p:nvSpPr>
        <p:spPr>
          <a:xfrm>
            <a:off x="6002030" y="1817777"/>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73" name="TextBox 72"/>
          <p:cNvSpPr txBox="1"/>
          <p:nvPr/>
        </p:nvSpPr>
        <p:spPr>
          <a:xfrm>
            <a:off x="6677409" y="1817777"/>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74" name="TextBox 73"/>
          <p:cNvSpPr txBox="1"/>
          <p:nvPr/>
        </p:nvSpPr>
        <p:spPr>
          <a:xfrm>
            <a:off x="5738408" y="2514600"/>
            <a:ext cx="1762149" cy="276999"/>
          </a:xfrm>
          <a:prstGeom prst="rect">
            <a:avLst/>
          </a:prstGeom>
          <a:noFill/>
        </p:spPr>
        <p:txBody>
          <a:bodyPr wrap="none" rtlCol="0">
            <a:spAutoFit/>
          </a:bodyPr>
          <a:lstStyle/>
          <a:p>
            <a:pPr algn="ctr"/>
            <a:r>
              <a:rPr lang="en-US" sz="1200" dirty="0" smtClean="0"/>
              <a:t>Space/Time Performance</a:t>
            </a:r>
            <a:endParaRPr lang="en-US" sz="1200" dirty="0"/>
          </a:p>
        </p:txBody>
      </p:sp>
      <p:cxnSp>
        <p:nvCxnSpPr>
          <p:cNvPr id="75" name="Straight Connector 74"/>
          <p:cNvCxnSpPr/>
          <p:nvPr/>
        </p:nvCxnSpPr>
        <p:spPr>
          <a:xfrm>
            <a:off x="223717" y="2450150"/>
            <a:ext cx="7701083"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23717" y="4114800"/>
            <a:ext cx="7701083"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77" name="Freeform 76"/>
          <p:cNvSpPr/>
          <p:nvPr/>
        </p:nvSpPr>
        <p:spPr>
          <a:xfrm>
            <a:off x="270640" y="1463933"/>
            <a:ext cx="2182333" cy="133192"/>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71700"/>
              <a:gd name="connsiteY0" fmla="*/ 195116 h 195116"/>
              <a:gd name="connsiteX1" fmla="*/ 600075 w 2171700"/>
              <a:gd name="connsiteY1" fmla="*/ 99866 h 195116"/>
              <a:gd name="connsiteX2" fmla="*/ 1333500 w 2171700"/>
              <a:gd name="connsiteY2" fmla="*/ 23666 h 195116"/>
              <a:gd name="connsiteX3" fmla="*/ 2171700 w 2171700"/>
              <a:gd name="connsiteY3" fmla="*/ 4616 h 195116"/>
              <a:gd name="connsiteX0" fmla="*/ 0 w 2171700"/>
              <a:gd name="connsiteY0" fmla="*/ 90341 h 103522"/>
              <a:gd name="connsiteX1" fmla="*/ 600075 w 2171700"/>
              <a:gd name="connsiteY1" fmla="*/ 99866 h 103522"/>
              <a:gd name="connsiteX2" fmla="*/ 1333500 w 2171700"/>
              <a:gd name="connsiteY2" fmla="*/ 23666 h 103522"/>
              <a:gd name="connsiteX3" fmla="*/ 2171700 w 2171700"/>
              <a:gd name="connsiteY3" fmla="*/ 4616 h 103522"/>
              <a:gd name="connsiteX0" fmla="*/ 0 w 2171700"/>
              <a:gd name="connsiteY0" fmla="*/ 89548 h 89876"/>
              <a:gd name="connsiteX1" fmla="*/ 609600 w 2171700"/>
              <a:gd name="connsiteY1" fmla="*/ 60973 h 89876"/>
              <a:gd name="connsiteX2" fmla="*/ 1333500 w 2171700"/>
              <a:gd name="connsiteY2" fmla="*/ 22873 h 89876"/>
              <a:gd name="connsiteX3" fmla="*/ 2171700 w 2171700"/>
              <a:gd name="connsiteY3" fmla="*/ 3823 h 89876"/>
              <a:gd name="connsiteX0" fmla="*/ 0 w 2182333"/>
              <a:gd name="connsiteY0" fmla="*/ 70061 h 133192"/>
              <a:gd name="connsiteX1" fmla="*/ 609600 w 2182333"/>
              <a:gd name="connsiteY1" fmla="*/ 41486 h 133192"/>
              <a:gd name="connsiteX2" fmla="*/ 1333500 w 2182333"/>
              <a:gd name="connsiteY2" fmla="*/ 3386 h 133192"/>
              <a:gd name="connsiteX3" fmla="*/ 2182333 w 2182333"/>
              <a:gd name="connsiteY3" fmla="*/ 133192 h 133192"/>
              <a:gd name="connsiteX0" fmla="*/ 0 w 2182333"/>
              <a:gd name="connsiteY0" fmla="*/ 70061 h 133192"/>
              <a:gd name="connsiteX1" fmla="*/ 609600 w 2182333"/>
              <a:gd name="connsiteY1" fmla="*/ 41486 h 133192"/>
              <a:gd name="connsiteX2" fmla="*/ 1333500 w 2182333"/>
              <a:gd name="connsiteY2" fmla="*/ 3386 h 133192"/>
              <a:gd name="connsiteX3" fmla="*/ 2182333 w 2182333"/>
              <a:gd name="connsiteY3" fmla="*/ 133192 h 133192"/>
            </a:gdLst>
            <a:ahLst/>
            <a:cxnLst>
              <a:cxn ang="0">
                <a:pos x="connsiteX0" y="connsiteY0"/>
              </a:cxn>
              <a:cxn ang="0">
                <a:pos x="connsiteX1" y="connsiteY1"/>
              </a:cxn>
              <a:cxn ang="0">
                <a:pos x="connsiteX2" y="connsiteY2"/>
              </a:cxn>
              <a:cxn ang="0">
                <a:pos x="connsiteX3" y="connsiteY3"/>
              </a:cxn>
            </a:cxnLst>
            <a:rect l="l" t="t" r="r" b="b"/>
            <a:pathLst>
              <a:path w="2182333" h="133192">
                <a:moveTo>
                  <a:pt x="0" y="70061"/>
                </a:moveTo>
                <a:cubicBezTo>
                  <a:pt x="200025" y="73236"/>
                  <a:pt x="387350" y="52598"/>
                  <a:pt x="609600" y="41486"/>
                </a:cubicBezTo>
                <a:cubicBezTo>
                  <a:pt x="850900" y="28786"/>
                  <a:pt x="1071378" y="-11898"/>
                  <a:pt x="1333500" y="3386"/>
                </a:cubicBezTo>
                <a:cubicBezTo>
                  <a:pt x="1595622" y="18670"/>
                  <a:pt x="1909117" y="77962"/>
                  <a:pt x="2182333" y="133192"/>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p:cNvSpPr/>
          <p:nvPr/>
        </p:nvSpPr>
        <p:spPr>
          <a:xfrm>
            <a:off x="260645" y="3018110"/>
            <a:ext cx="2161067" cy="298598"/>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82332"/>
              <a:gd name="connsiteY0" fmla="*/ 179265 h 435333"/>
              <a:gd name="connsiteX1" fmla="*/ 581025 w 2182332"/>
              <a:gd name="connsiteY1" fmla="*/ 160215 h 435333"/>
              <a:gd name="connsiteX2" fmla="*/ 1333500 w 2182332"/>
              <a:gd name="connsiteY2" fmla="*/ 7815 h 435333"/>
              <a:gd name="connsiteX3" fmla="*/ 2182332 w 2182332"/>
              <a:gd name="connsiteY3" fmla="*/ 435333 h 435333"/>
              <a:gd name="connsiteX0" fmla="*/ 0 w 2182332"/>
              <a:gd name="connsiteY0" fmla="*/ 19956 h 276024"/>
              <a:gd name="connsiteX1" fmla="*/ 581025 w 2182332"/>
              <a:gd name="connsiteY1" fmla="*/ 906 h 276024"/>
              <a:gd name="connsiteX2" fmla="*/ 1333500 w 2182332"/>
              <a:gd name="connsiteY2" fmla="*/ 50525 h 276024"/>
              <a:gd name="connsiteX3" fmla="*/ 2182332 w 2182332"/>
              <a:gd name="connsiteY3" fmla="*/ 276024 h 276024"/>
              <a:gd name="connsiteX0" fmla="*/ 0 w 2161067"/>
              <a:gd name="connsiteY0" fmla="*/ 0 h 298598"/>
              <a:gd name="connsiteX1" fmla="*/ 559760 w 2161067"/>
              <a:gd name="connsiteY1" fmla="*/ 23480 h 298598"/>
              <a:gd name="connsiteX2" fmla="*/ 1312235 w 2161067"/>
              <a:gd name="connsiteY2" fmla="*/ 73099 h 298598"/>
              <a:gd name="connsiteX3" fmla="*/ 2161067 w 2161067"/>
              <a:gd name="connsiteY3" fmla="*/ 298598 h 298598"/>
              <a:gd name="connsiteX0" fmla="*/ 0 w 2161067"/>
              <a:gd name="connsiteY0" fmla="*/ 0 h 298598"/>
              <a:gd name="connsiteX1" fmla="*/ 559760 w 2161067"/>
              <a:gd name="connsiteY1" fmla="*/ 23480 h 298598"/>
              <a:gd name="connsiteX2" fmla="*/ 1312235 w 2161067"/>
              <a:gd name="connsiteY2" fmla="*/ 73099 h 298598"/>
              <a:gd name="connsiteX3" fmla="*/ 2161067 w 2161067"/>
              <a:gd name="connsiteY3" fmla="*/ 298598 h 298598"/>
            </a:gdLst>
            <a:ahLst/>
            <a:cxnLst>
              <a:cxn ang="0">
                <a:pos x="connsiteX0" y="connsiteY0"/>
              </a:cxn>
              <a:cxn ang="0">
                <a:pos x="connsiteX1" y="connsiteY1"/>
              </a:cxn>
              <a:cxn ang="0">
                <a:pos x="connsiteX2" y="connsiteY2"/>
              </a:cxn>
              <a:cxn ang="0">
                <a:pos x="connsiteX3" y="connsiteY3"/>
              </a:cxn>
            </a:cxnLst>
            <a:rect l="l" t="t" r="r" b="b"/>
            <a:pathLst>
              <a:path w="2161067" h="298598">
                <a:moveTo>
                  <a:pt x="0" y="0"/>
                </a:moveTo>
                <a:lnTo>
                  <a:pt x="559760" y="23480"/>
                </a:lnTo>
                <a:cubicBezTo>
                  <a:pt x="778466" y="35663"/>
                  <a:pt x="1045350" y="27246"/>
                  <a:pt x="1312235" y="73099"/>
                </a:cubicBezTo>
                <a:cubicBezTo>
                  <a:pt x="1579120" y="118952"/>
                  <a:pt x="1887852" y="222103"/>
                  <a:pt x="2161067" y="298598"/>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255372" y="4878119"/>
            <a:ext cx="2158853" cy="345695"/>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58852"/>
              <a:gd name="connsiteY0" fmla="*/ 584954 h 584954"/>
              <a:gd name="connsiteX1" fmla="*/ 657225 w 2158852"/>
              <a:gd name="connsiteY1" fmla="*/ 413504 h 584954"/>
              <a:gd name="connsiteX2" fmla="*/ 1314450 w 2158852"/>
              <a:gd name="connsiteY2" fmla="*/ 3929 h 584954"/>
              <a:gd name="connsiteX3" fmla="*/ 2158852 w 2158852"/>
              <a:gd name="connsiteY3" fmla="*/ 199524 h 584954"/>
              <a:gd name="connsiteX0" fmla="*/ 0 w 2158852"/>
              <a:gd name="connsiteY0" fmla="*/ 442222 h 442222"/>
              <a:gd name="connsiteX1" fmla="*/ 657225 w 2158852"/>
              <a:gd name="connsiteY1" fmla="*/ 270772 h 442222"/>
              <a:gd name="connsiteX2" fmla="*/ 1356981 w 2158852"/>
              <a:gd name="connsiteY2" fmla="*/ 10053 h 442222"/>
              <a:gd name="connsiteX3" fmla="*/ 2158852 w 2158852"/>
              <a:gd name="connsiteY3" fmla="*/ 56792 h 442222"/>
              <a:gd name="connsiteX0" fmla="*/ 0 w 2126955"/>
              <a:gd name="connsiteY0" fmla="*/ 469450 h 469450"/>
              <a:gd name="connsiteX1" fmla="*/ 657225 w 2126955"/>
              <a:gd name="connsiteY1" fmla="*/ 298000 h 469450"/>
              <a:gd name="connsiteX2" fmla="*/ 1356981 w 2126955"/>
              <a:gd name="connsiteY2" fmla="*/ 37281 h 469450"/>
              <a:gd name="connsiteX3" fmla="*/ 2126955 w 2126955"/>
              <a:gd name="connsiteY3" fmla="*/ 9592 h 469450"/>
              <a:gd name="connsiteX0" fmla="*/ 0 w 2126955"/>
              <a:gd name="connsiteY0" fmla="*/ 460724 h 460724"/>
              <a:gd name="connsiteX1" fmla="*/ 657225 w 2126955"/>
              <a:gd name="connsiteY1" fmla="*/ 289274 h 460724"/>
              <a:gd name="connsiteX2" fmla="*/ 1325083 w 2126955"/>
              <a:gd name="connsiteY2" fmla="*/ 166778 h 460724"/>
              <a:gd name="connsiteX3" fmla="*/ 2126955 w 2126955"/>
              <a:gd name="connsiteY3" fmla="*/ 866 h 460724"/>
              <a:gd name="connsiteX0" fmla="*/ 0 w 2158853"/>
              <a:gd name="connsiteY0" fmla="*/ 345695 h 345695"/>
              <a:gd name="connsiteX1" fmla="*/ 657225 w 2158853"/>
              <a:gd name="connsiteY1" fmla="*/ 174245 h 345695"/>
              <a:gd name="connsiteX2" fmla="*/ 1325083 w 2158853"/>
              <a:gd name="connsiteY2" fmla="*/ 51749 h 345695"/>
              <a:gd name="connsiteX3" fmla="*/ 2158853 w 2158853"/>
              <a:gd name="connsiteY3" fmla="*/ 2795 h 345695"/>
            </a:gdLst>
            <a:ahLst/>
            <a:cxnLst>
              <a:cxn ang="0">
                <a:pos x="connsiteX0" y="connsiteY0"/>
              </a:cxn>
              <a:cxn ang="0">
                <a:pos x="connsiteX1" y="connsiteY1"/>
              </a:cxn>
              <a:cxn ang="0">
                <a:pos x="connsiteX2" y="connsiteY2"/>
              </a:cxn>
              <a:cxn ang="0">
                <a:pos x="connsiteX3" y="connsiteY3"/>
              </a:cxn>
            </a:cxnLst>
            <a:rect l="l" t="t" r="r" b="b"/>
            <a:pathLst>
              <a:path w="2158853" h="345695">
                <a:moveTo>
                  <a:pt x="0" y="345695"/>
                </a:moveTo>
                <a:cubicBezTo>
                  <a:pt x="323850" y="259970"/>
                  <a:pt x="436378" y="223236"/>
                  <a:pt x="657225" y="174245"/>
                </a:cubicBezTo>
                <a:cubicBezTo>
                  <a:pt x="878072" y="125254"/>
                  <a:pt x="1074812" y="80324"/>
                  <a:pt x="1325083" y="51749"/>
                </a:cubicBezTo>
                <a:cubicBezTo>
                  <a:pt x="1575354" y="23174"/>
                  <a:pt x="1864372" y="-9905"/>
                  <a:pt x="2158853" y="2795"/>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2889237" y="4550823"/>
            <a:ext cx="2220433" cy="400772"/>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0893 h 800893"/>
              <a:gd name="connsiteX1" fmla="*/ 609600 w 2190750"/>
              <a:gd name="connsiteY1" fmla="*/ 534193 h 800893"/>
              <a:gd name="connsiteX2" fmla="*/ 1314450 w 2190750"/>
              <a:gd name="connsiteY2" fmla="*/ 219868 h 800893"/>
              <a:gd name="connsiteX3" fmla="*/ 2190750 w 2190750"/>
              <a:gd name="connsiteY3" fmla="*/ 793 h 800893"/>
              <a:gd name="connsiteX0" fmla="*/ 0 w 2190750"/>
              <a:gd name="connsiteY0" fmla="*/ 808213 h 808213"/>
              <a:gd name="connsiteX1" fmla="*/ 609600 w 2190750"/>
              <a:gd name="connsiteY1" fmla="*/ 541513 h 808213"/>
              <a:gd name="connsiteX2" fmla="*/ 1352550 w 2190750"/>
              <a:gd name="connsiteY2" fmla="*/ 74788 h 808213"/>
              <a:gd name="connsiteX3" fmla="*/ 2190750 w 2190750"/>
              <a:gd name="connsiteY3" fmla="*/ 8113 h 808213"/>
              <a:gd name="connsiteX0" fmla="*/ 0 w 2200275"/>
              <a:gd name="connsiteY0" fmla="*/ 815902 h 815902"/>
              <a:gd name="connsiteX1" fmla="*/ 609600 w 2200275"/>
              <a:gd name="connsiteY1" fmla="*/ 549202 h 815902"/>
              <a:gd name="connsiteX2" fmla="*/ 1352550 w 2200275"/>
              <a:gd name="connsiteY2" fmla="*/ 82477 h 815902"/>
              <a:gd name="connsiteX3" fmla="*/ 2200275 w 2200275"/>
              <a:gd name="connsiteY3" fmla="*/ 6277 h 815902"/>
              <a:gd name="connsiteX0" fmla="*/ 0 w 2200275"/>
              <a:gd name="connsiteY0" fmla="*/ 813306 h 813306"/>
              <a:gd name="connsiteX1" fmla="*/ 609600 w 2200275"/>
              <a:gd name="connsiteY1" fmla="*/ 546606 h 813306"/>
              <a:gd name="connsiteX2" fmla="*/ 1352550 w 2200275"/>
              <a:gd name="connsiteY2" fmla="*/ 98931 h 813306"/>
              <a:gd name="connsiteX3" fmla="*/ 2200275 w 2200275"/>
              <a:gd name="connsiteY3" fmla="*/ 3681 h 813306"/>
              <a:gd name="connsiteX0" fmla="*/ 0 w 2200275"/>
              <a:gd name="connsiteY0" fmla="*/ 818097 h 818097"/>
              <a:gd name="connsiteX1" fmla="*/ 609600 w 2200275"/>
              <a:gd name="connsiteY1" fmla="*/ 551397 h 818097"/>
              <a:gd name="connsiteX2" fmla="*/ 1362075 w 2200275"/>
              <a:gd name="connsiteY2" fmla="*/ 75147 h 818097"/>
              <a:gd name="connsiteX3" fmla="*/ 2200275 w 2200275"/>
              <a:gd name="connsiteY3" fmla="*/ 8472 h 818097"/>
              <a:gd name="connsiteX0" fmla="*/ 0 w 2209800"/>
              <a:gd name="connsiteY0" fmla="*/ 684747 h 684747"/>
              <a:gd name="connsiteX1" fmla="*/ 619125 w 2209800"/>
              <a:gd name="connsiteY1" fmla="*/ 551397 h 684747"/>
              <a:gd name="connsiteX2" fmla="*/ 1371600 w 2209800"/>
              <a:gd name="connsiteY2" fmla="*/ 75147 h 684747"/>
              <a:gd name="connsiteX3" fmla="*/ 2209800 w 2209800"/>
              <a:gd name="connsiteY3" fmla="*/ 8472 h 684747"/>
              <a:gd name="connsiteX0" fmla="*/ 0 w 2209800"/>
              <a:gd name="connsiteY0" fmla="*/ 608547 h 608547"/>
              <a:gd name="connsiteX1" fmla="*/ 619125 w 2209800"/>
              <a:gd name="connsiteY1" fmla="*/ 551397 h 608547"/>
              <a:gd name="connsiteX2" fmla="*/ 1371600 w 2209800"/>
              <a:gd name="connsiteY2" fmla="*/ 75147 h 608547"/>
              <a:gd name="connsiteX3" fmla="*/ 2209800 w 2209800"/>
              <a:gd name="connsiteY3" fmla="*/ 8472 h 608547"/>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2790 h 602790"/>
              <a:gd name="connsiteX1" fmla="*/ 608492 w 2209800"/>
              <a:gd name="connsiteY1" fmla="*/ 278054 h 602790"/>
              <a:gd name="connsiteX2" fmla="*/ 1371600 w 2209800"/>
              <a:gd name="connsiteY2" fmla="*/ 69390 h 602790"/>
              <a:gd name="connsiteX3" fmla="*/ 2209800 w 2209800"/>
              <a:gd name="connsiteY3" fmla="*/ 2715 h 602790"/>
              <a:gd name="connsiteX0" fmla="*/ 0 w 2220433"/>
              <a:gd name="connsiteY0" fmla="*/ 400772 h 400772"/>
              <a:gd name="connsiteX1" fmla="*/ 619125 w 2220433"/>
              <a:gd name="connsiteY1" fmla="*/ 278054 h 400772"/>
              <a:gd name="connsiteX2" fmla="*/ 1382233 w 2220433"/>
              <a:gd name="connsiteY2" fmla="*/ 69390 h 400772"/>
              <a:gd name="connsiteX3" fmla="*/ 2220433 w 2220433"/>
              <a:gd name="connsiteY3" fmla="*/ 2715 h 400772"/>
              <a:gd name="connsiteX0" fmla="*/ 0 w 2220433"/>
              <a:gd name="connsiteY0" fmla="*/ 400772 h 400772"/>
              <a:gd name="connsiteX1" fmla="*/ 619125 w 2220433"/>
              <a:gd name="connsiteY1" fmla="*/ 278054 h 400772"/>
              <a:gd name="connsiteX2" fmla="*/ 1382233 w 2220433"/>
              <a:gd name="connsiteY2" fmla="*/ 69390 h 400772"/>
              <a:gd name="connsiteX3" fmla="*/ 2220433 w 2220433"/>
              <a:gd name="connsiteY3" fmla="*/ 2715 h 400772"/>
            </a:gdLst>
            <a:ahLst/>
            <a:cxnLst>
              <a:cxn ang="0">
                <a:pos x="connsiteX0" y="connsiteY0"/>
              </a:cxn>
              <a:cxn ang="0">
                <a:pos x="connsiteX1" y="connsiteY1"/>
              </a:cxn>
              <a:cxn ang="0">
                <a:pos x="connsiteX2" y="connsiteY2"/>
              </a:cxn>
              <a:cxn ang="0">
                <a:pos x="connsiteX3" y="connsiteY3"/>
              </a:cxn>
            </a:cxnLst>
            <a:rect l="l" t="t" r="r" b="b"/>
            <a:pathLst>
              <a:path w="2220433" h="400772">
                <a:moveTo>
                  <a:pt x="0" y="400772"/>
                </a:moveTo>
                <a:cubicBezTo>
                  <a:pt x="364165" y="311060"/>
                  <a:pt x="388753" y="333284"/>
                  <a:pt x="619125" y="278054"/>
                </a:cubicBezTo>
                <a:cubicBezTo>
                  <a:pt x="849497" y="222824"/>
                  <a:pt x="1115348" y="115280"/>
                  <a:pt x="1382233" y="69390"/>
                </a:cubicBezTo>
                <a:cubicBezTo>
                  <a:pt x="1649118" y="23500"/>
                  <a:pt x="1925952" y="-9985"/>
                  <a:pt x="2220433" y="2715"/>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2918920" y="2719035"/>
            <a:ext cx="2190750" cy="801068"/>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Lst>
            <a:ahLst/>
            <a:cxnLst>
              <a:cxn ang="0">
                <a:pos x="connsiteX0" y="connsiteY0"/>
              </a:cxn>
              <a:cxn ang="0">
                <a:pos x="connsiteX1" y="connsiteY1"/>
              </a:cxn>
              <a:cxn ang="0">
                <a:pos x="connsiteX2" y="connsiteY2"/>
              </a:cxn>
              <a:cxn ang="0">
                <a:pos x="connsiteX3" y="connsiteY3"/>
              </a:cxn>
            </a:cxnLst>
            <a:rect l="l" t="t" r="r" b="b"/>
            <a:pathLst>
              <a:path w="2190750" h="801068">
                <a:moveTo>
                  <a:pt x="0" y="801068"/>
                </a:moveTo>
                <a:cubicBezTo>
                  <a:pt x="361950" y="753443"/>
                  <a:pt x="419100" y="802655"/>
                  <a:pt x="638175" y="705818"/>
                </a:cubicBezTo>
                <a:cubicBezTo>
                  <a:pt x="857250" y="608981"/>
                  <a:pt x="1055688" y="337518"/>
                  <a:pt x="1314450" y="220043"/>
                </a:cubicBezTo>
                <a:cubicBezTo>
                  <a:pt x="1573212" y="102568"/>
                  <a:pt x="1896269" y="-11732"/>
                  <a:pt x="2190750" y="968"/>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2957325" y="1020025"/>
            <a:ext cx="2190750" cy="801068"/>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Lst>
            <a:ahLst/>
            <a:cxnLst>
              <a:cxn ang="0">
                <a:pos x="connsiteX0" y="connsiteY0"/>
              </a:cxn>
              <a:cxn ang="0">
                <a:pos x="connsiteX1" y="connsiteY1"/>
              </a:cxn>
              <a:cxn ang="0">
                <a:pos x="connsiteX2" y="connsiteY2"/>
              </a:cxn>
              <a:cxn ang="0">
                <a:pos x="connsiteX3" y="connsiteY3"/>
              </a:cxn>
            </a:cxnLst>
            <a:rect l="l" t="t" r="r" b="b"/>
            <a:pathLst>
              <a:path w="2190750" h="801068">
                <a:moveTo>
                  <a:pt x="0" y="801068"/>
                </a:moveTo>
                <a:cubicBezTo>
                  <a:pt x="361950" y="753443"/>
                  <a:pt x="419100" y="802655"/>
                  <a:pt x="638175" y="705818"/>
                </a:cubicBezTo>
                <a:cubicBezTo>
                  <a:pt x="857250" y="608981"/>
                  <a:pt x="1055688" y="337518"/>
                  <a:pt x="1314450" y="220043"/>
                </a:cubicBezTo>
                <a:cubicBezTo>
                  <a:pt x="1573212" y="102568"/>
                  <a:pt x="1896269" y="-11732"/>
                  <a:pt x="2190750" y="968"/>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5486400" y="990600"/>
            <a:ext cx="2190750" cy="800100"/>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 name="connsiteX0" fmla="*/ 0 w 2190750"/>
              <a:gd name="connsiteY0" fmla="*/ 806034 h 806034"/>
              <a:gd name="connsiteX1" fmla="*/ 638175 w 2190750"/>
              <a:gd name="connsiteY1" fmla="*/ 710784 h 806034"/>
              <a:gd name="connsiteX2" fmla="*/ 1356980 w 2190750"/>
              <a:gd name="connsiteY2" fmla="*/ 108051 h 806034"/>
              <a:gd name="connsiteX3" fmla="*/ 2190750 w 2190750"/>
              <a:gd name="connsiteY3" fmla="*/ 5934 h 806034"/>
              <a:gd name="connsiteX0" fmla="*/ 0 w 2190750"/>
              <a:gd name="connsiteY0" fmla="*/ 802841 h 802841"/>
              <a:gd name="connsiteX1" fmla="*/ 638175 w 2190750"/>
              <a:gd name="connsiteY1" fmla="*/ 707591 h 802841"/>
              <a:gd name="connsiteX2" fmla="*/ 1356980 w 2190750"/>
              <a:gd name="connsiteY2" fmla="*/ 136755 h 802841"/>
              <a:gd name="connsiteX3" fmla="*/ 2190750 w 2190750"/>
              <a:gd name="connsiteY3" fmla="*/ 2741 h 802841"/>
              <a:gd name="connsiteX0" fmla="*/ 0 w 2190750"/>
              <a:gd name="connsiteY0" fmla="*/ 800100 h 800100"/>
              <a:gd name="connsiteX1" fmla="*/ 638175 w 2190750"/>
              <a:gd name="connsiteY1" fmla="*/ 704850 h 800100"/>
              <a:gd name="connsiteX2" fmla="*/ 1356980 w 2190750"/>
              <a:gd name="connsiteY2" fmla="*/ 134014 h 800100"/>
              <a:gd name="connsiteX3" fmla="*/ 2190750 w 2190750"/>
              <a:gd name="connsiteY3" fmla="*/ 0 h 800100"/>
            </a:gdLst>
            <a:ahLst/>
            <a:cxnLst>
              <a:cxn ang="0">
                <a:pos x="connsiteX0" y="connsiteY0"/>
              </a:cxn>
              <a:cxn ang="0">
                <a:pos x="connsiteX1" y="connsiteY1"/>
              </a:cxn>
              <a:cxn ang="0">
                <a:pos x="connsiteX2" y="connsiteY2"/>
              </a:cxn>
              <a:cxn ang="0">
                <a:pos x="connsiteX3" y="connsiteY3"/>
              </a:cxn>
            </a:cxnLst>
            <a:rect l="l" t="t" r="r" b="b"/>
            <a:pathLst>
              <a:path w="2190750" h="800100">
                <a:moveTo>
                  <a:pt x="0" y="800100"/>
                </a:moveTo>
                <a:cubicBezTo>
                  <a:pt x="361950" y="752475"/>
                  <a:pt x="412012" y="815864"/>
                  <a:pt x="638175" y="704850"/>
                </a:cubicBezTo>
                <a:cubicBezTo>
                  <a:pt x="864338" y="593836"/>
                  <a:pt x="1098218" y="251489"/>
                  <a:pt x="1356980" y="134014"/>
                </a:cubicBezTo>
                <a:cubicBezTo>
                  <a:pt x="1615742" y="16539"/>
                  <a:pt x="1896269" y="19198"/>
                  <a:pt x="2190750" y="0"/>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5514582" y="2819400"/>
            <a:ext cx="2209800" cy="606025"/>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0893 h 800893"/>
              <a:gd name="connsiteX1" fmla="*/ 609600 w 2190750"/>
              <a:gd name="connsiteY1" fmla="*/ 534193 h 800893"/>
              <a:gd name="connsiteX2" fmla="*/ 1314450 w 2190750"/>
              <a:gd name="connsiteY2" fmla="*/ 219868 h 800893"/>
              <a:gd name="connsiteX3" fmla="*/ 2190750 w 2190750"/>
              <a:gd name="connsiteY3" fmla="*/ 793 h 800893"/>
              <a:gd name="connsiteX0" fmla="*/ 0 w 2190750"/>
              <a:gd name="connsiteY0" fmla="*/ 808213 h 808213"/>
              <a:gd name="connsiteX1" fmla="*/ 609600 w 2190750"/>
              <a:gd name="connsiteY1" fmla="*/ 541513 h 808213"/>
              <a:gd name="connsiteX2" fmla="*/ 1352550 w 2190750"/>
              <a:gd name="connsiteY2" fmla="*/ 74788 h 808213"/>
              <a:gd name="connsiteX3" fmla="*/ 2190750 w 2190750"/>
              <a:gd name="connsiteY3" fmla="*/ 8113 h 808213"/>
              <a:gd name="connsiteX0" fmla="*/ 0 w 2200275"/>
              <a:gd name="connsiteY0" fmla="*/ 815902 h 815902"/>
              <a:gd name="connsiteX1" fmla="*/ 609600 w 2200275"/>
              <a:gd name="connsiteY1" fmla="*/ 549202 h 815902"/>
              <a:gd name="connsiteX2" fmla="*/ 1352550 w 2200275"/>
              <a:gd name="connsiteY2" fmla="*/ 82477 h 815902"/>
              <a:gd name="connsiteX3" fmla="*/ 2200275 w 2200275"/>
              <a:gd name="connsiteY3" fmla="*/ 6277 h 815902"/>
              <a:gd name="connsiteX0" fmla="*/ 0 w 2200275"/>
              <a:gd name="connsiteY0" fmla="*/ 813306 h 813306"/>
              <a:gd name="connsiteX1" fmla="*/ 609600 w 2200275"/>
              <a:gd name="connsiteY1" fmla="*/ 546606 h 813306"/>
              <a:gd name="connsiteX2" fmla="*/ 1352550 w 2200275"/>
              <a:gd name="connsiteY2" fmla="*/ 98931 h 813306"/>
              <a:gd name="connsiteX3" fmla="*/ 2200275 w 2200275"/>
              <a:gd name="connsiteY3" fmla="*/ 3681 h 813306"/>
              <a:gd name="connsiteX0" fmla="*/ 0 w 2200275"/>
              <a:gd name="connsiteY0" fmla="*/ 818097 h 818097"/>
              <a:gd name="connsiteX1" fmla="*/ 609600 w 2200275"/>
              <a:gd name="connsiteY1" fmla="*/ 551397 h 818097"/>
              <a:gd name="connsiteX2" fmla="*/ 1362075 w 2200275"/>
              <a:gd name="connsiteY2" fmla="*/ 75147 h 818097"/>
              <a:gd name="connsiteX3" fmla="*/ 2200275 w 2200275"/>
              <a:gd name="connsiteY3" fmla="*/ 8472 h 818097"/>
              <a:gd name="connsiteX0" fmla="*/ 0 w 2209800"/>
              <a:gd name="connsiteY0" fmla="*/ 684747 h 684747"/>
              <a:gd name="connsiteX1" fmla="*/ 619125 w 2209800"/>
              <a:gd name="connsiteY1" fmla="*/ 551397 h 684747"/>
              <a:gd name="connsiteX2" fmla="*/ 1371600 w 2209800"/>
              <a:gd name="connsiteY2" fmla="*/ 75147 h 684747"/>
              <a:gd name="connsiteX3" fmla="*/ 2209800 w 2209800"/>
              <a:gd name="connsiteY3" fmla="*/ 8472 h 684747"/>
              <a:gd name="connsiteX0" fmla="*/ 0 w 2209800"/>
              <a:gd name="connsiteY0" fmla="*/ 608547 h 608547"/>
              <a:gd name="connsiteX1" fmla="*/ 619125 w 2209800"/>
              <a:gd name="connsiteY1" fmla="*/ 551397 h 608547"/>
              <a:gd name="connsiteX2" fmla="*/ 1371600 w 2209800"/>
              <a:gd name="connsiteY2" fmla="*/ 75147 h 608547"/>
              <a:gd name="connsiteX3" fmla="*/ 2209800 w 2209800"/>
              <a:gd name="connsiteY3" fmla="*/ 8472 h 608547"/>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Lst>
            <a:ahLst/>
            <a:cxnLst>
              <a:cxn ang="0">
                <a:pos x="connsiteX0" y="connsiteY0"/>
              </a:cxn>
              <a:cxn ang="0">
                <a:pos x="connsiteX1" y="connsiteY1"/>
              </a:cxn>
              <a:cxn ang="0">
                <a:pos x="connsiteX2" y="connsiteY2"/>
              </a:cxn>
              <a:cxn ang="0">
                <a:pos x="connsiteX3" y="connsiteY3"/>
              </a:cxn>
            </a:cxnLst>
            <a:rect l="l" t="t" r="r" b="b"/>
            <a:pathLst>
              <a:path w="2209800" h="606025">
                <a:moveTo>
                  <a:pt x="0" y="606025"/>
                </a:moveTo>
                <a:cubicBezTo>
                  <a:pt x="342900" y="463150"/>
                  <a:pt x="390525" y="561575"/>
                  <a:pt x="619125" y="472675"/>
                </a:cubicBezTo>
                <a:cubicBezTo>
                  <a:pt x="847725" y="383775"/>
                  <a:pt x="1106488" y="150413"/>
                  <a:pt x="1371600" y="72625"/>
                </a:cubicBezTo>
                <a:cubicBezTo>
                  <a:pt x="1636713" y="-5163"/>
                  <a:pt x="1915319" y="-6750"/>
                  <a:pt x="2209800" y="5950"/>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p:nvPr/>
        </p:nvCxnSpPr>
        <p:spPr>
          <a:xfrm flipV="1">
            <a:off x="5343422" y="4322802"/>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5343422" y="5237202"/>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5953022" y="516100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6638822" y="516100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5257800" y="5237202"/>
            <a:ext cx="731290" cy="400110"/>
          </a:xfrm>
          <a:prstGeom prst="rect">
            <a:avLst/>
          </a:prstGeom>
          <a:noFill/>
        </p:spPr>
        <p:txBody>
          <a:bodyPr wrap="none" rtlCol="0">
            <a:spAutoFit/>
          </a:bodyPr>
          <a:lstStyle/>
          <a:p>
            <a:pPr algn="ctr"/>
            <a:r>
              <a:rPr lang="en-US" sz="1000" dirty="0" smtClean="0"/>
              <a:t>Research</a:t>
            </a:r>
          </a:p>
          <a:p>
            <a:pPr algn="ctr"/>
            <a:endParaRPr lang="en-US" sz="1000" dirty="0"/>
          </a:p>
        </p:txBody>
      </p:sp>
      <p:sp>
        <p:nvSpPr>
          <p:cNvPr id="90" name="TextBox 89"/>
          <p:cNvSpPr txBox="1"/>
          <p:nvPr/>
        </p:nvSpPr>
        <p:spPr>
          <a:xfrm>
            <a:off x="5885697" y="5237202"/>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91" name="TextBox 90"/>
          <p:cNvSpPr txBox="1"/>
          <p:nvPr/>
        </p:nvSpPr>
        <p:spPr>
          <a:xfrm>
            <a:off x="6561076" y="5237202"/>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92" name="TextBox 91"/>
          <p:cNvSpPr txBox="1"/>
          <p:nvPr/>
        </p:nvSpPr>
        <p:spPr>
          <a:xfrm>
            <a:off x="5617685" y="4152781"/>
            <a:ext cx="1609736" cy="276999"/>
          </a:xfrm>
          <a:prstGeom prst="rect">
            <a:avLst/>
          </a:prstGeom>
          <a:noFill/>
        </p:spPr>
        <p:txBody>
          <a:bodyPr wrap="none" rtlCol="0">
            <a:spAutoFit/>
          </a:bodyPr>
          <a:lstStyle/>
          <a:p>
            <a:pPr algn="ctr"/>
            <a:r>
              <a:rPr lang="en-US" sz="1200" dirty="0" smtClean="0"/>
              <a:t>Cost per new feature</a:t>
            </a:r>
            <a:endParaRPr lang="en-US" sz="1200" dirty="0"/>
          </a:p>
        </p:txBody>
      </p:sp>
      <p:sp>
        <p:nvSpPr>
          <p:cNvPr id="93" name="Freeform 92"/>
          <p:cNvSpPr/>
          <p:nvPr/>
        </p:nvSpPr>
        <p:spPr>
          <a:xfrm>
            <a:off x="5363447" y="4408028"/>
            <a:ext cx="2249008" cy="755245"/>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0893 h 800893"/>
              <a:gd name="connsiteX1" fmla="*/ 609600 w 2190750"/>
              <a:gd name="connsiteY1" fmla="*/ 534193 h 800893"/>
              <a:gd name="connsiteX2" fmla="*/ 1314450 w 2190750"/>
              <a:gd name="connsiteY2" fmla="*/ 219868 h 800893"/>
              <a:gd name="connsiteX3" fmla="*/ 2190750 w 2190750"/>
              <a:gd name="connsiteY3" fmla="*/ 793 h 800893"/>
              <a:gd name="connsiteX0" fmla="*/ 0 w 2190750"/>
              <a:gd name="connsiteY0" fmla="*/ 808213 h 808213"/>
              <a:gd name="connsiteX1" fmla="*/ 609600 w 2190750"/>
              <a:gd name="connsiteY1" fmla="*/ 541513 h 808213"/>
              <a:gd name="connsiteX2" fmla="*/ 1352550 w 2190750"/>
              <a:gd name="connsiteY2" fmla="*/ 74788 h 808213"/>
              <a:gd name="connsiteX3" fmla="*/ 2190750 w 2190750"/>
              <a:gd name="connsiteY3" fmla="*/ 8113 h 808213"/>
              <a:gd name="connsiteX0" fmla="*/ 0 w 2200275"/>
              <a:gd name="connsiteY0" fmla="*/ 815902 h 815902"/>
              <a:gd name="connsiteX1" fmla="*/ 609600 w 2200275"/>
              <a:gd name="connsiteY1" fmla="*/ 549202 h 815902"/>
              <a:gd name="connsiteX2" fmla="*/ 1352550 w 2200275"/>
              <a:gd name="connsiteY2" fmla="*/ 82477 h 815902"/>
              <a:gd name="connsiteX3" fmla="*/ 2200275 w 2200275"/>
              <a:gd name="connsiteY3" fmla="*/ 6277 h 815902"/>
              <a:gd name="connsiteX0" fmla="*/ 0 w 2200275"/>
              <a:gd name="connsiteY0" fmla="*/ 813306 h 813306"/>
              <a:gd name="connsiteX1" fmla="*/ 609600 w 2200275"/>
              <a:gd name="connsiteY1" fmla="*/ 546606 h 813306"/>
              <a:gd name="connsiteX2" fmla="*/ 1352550 w 2200275"/>
              <a:gd name="connsiteY2" fmla="*/ 98931 h 813306"/>
              <a:gd name="connsiteX3" fmla="*/ 2200275 w 2200275"/>
              <a:gd name="connsiteY3" fmla="*/ 3681 h 813306"/>
              <a:gd name="connsiteX0" fmla="*/ 0 w 2200275"/>
              <a:gd name="connsiteY0" fmla="*/ 818097 h 818097"/>
              <a:gd name="connsiteX1" fmla="*/ 609600 w 2200275"/>
              <a:gd name="connsiteY1" fmla="*/ 551397 h 818097"/>
              <a:gd name="connsiteX2" fmla="*/ 1362075 w 2200275"/>
              <a:gd name="connsiteY2" fmla="*/ 75147 h 818097"/>
              <a:gd name="connsiteX3" fmla="*/ 2200275 w 2200275"/>
              <a:gd name="connsiteY3" fmla="*/ 8472 h 818097"/>
              <a:gd name="connsiteX0" fmla="*/ 0 w 2209800"/>
              <a:gd name="connsiteY0" fmla="*/ 684747 h 684747"/>
              <a:gd name="connsiteX1" fmla="*/ 619125 w 2209800"/>
              <a:gd name="connsiteY1" fmla="*/ 551397 h 684747"/>
              <a:gd name="connsiteX2" fmla="*/ 1371600 w 2209800"/>
              <a:gd name="connsiteY2" fmla="*/ 75147 h 684747"/>
              <a:gd name="connsiteX3" fmla="*/ 2209800 w 2209800"/>
              <a:gd name="connsiteY3" fmla="*/ 8472 h 684747"/>
              <a:gd name="connsiteX0" fmla="*/ 0 w 2209800"/>
              <a:gd name="connsiteY0" fmla="*/ 608547 h 608547"/>
              <a:gd name="connsiteX1" fmla="*/ 619125 w 2209800"/>
              <a:gd name="connsiteY1" fmla="*/ 551397 h 608547"/>
              <a:gd name="connsiteX2" fmla="*/ 1371600 w 2209800"/>
              <a:gd name="connsiteY2" fmla="*/ 75147 h 608547"/>
              <a:gd name="connsiteX3" fmla="*/ 2209800 w 2209800"/>
              <a:gd name="connsiteY3" fmla="*/ 8472 h 608547"/>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2790 h 602790"/>
              <a:gd name="connsiteX1" fmla="*/ 608492 w 2209800"/>
              <a:gd name="connsiteY1" fmla="*/ 278054 h 602790"/>
              <a:gd name="connsiteX2" fmla="*/ 1371600 w 2209800"/>
              <a:gd name="connsiteY2" fmla="*/ 69390 h 602790"/>
              <a:gd name="connsiteX3" fmla="*/ 2209800 w 2209800"/>
              <a:gd name="connsiteY3" fmla="*/ 2715 h 602790"/>
              <a:gd name="connsiteX0" fmla="*/ 0 w 2220433"/>
              <a:gd name="connsiteY0" fmla="*/ 400772 h 400772"/>
              <a:gd name="connsiteX1" fmla="*/ 619125 w 2220433"/>
              <a:gd name="connsiteY1" fmla="*/ 278054 h 400772"/>
              <a:gd name="connsiteX2" fmla="*/ 1382233 w 2220433"/>
              <a:gd name="connsiteY2" fmla="*/ 69390 h 400772"/>
              <a:gd name="connsiteX3" fmla="*/ 2220433 w 2220433"/>
              <a:gd name="connsiteY3" fmla="*/ 2715 h 400772"/>
              <a:gd name="connsiteX0" fmla="*/ 0 w 2220433"/>
              <a:gd name="connsiteY0" fmla="*/ 400772 h 400772"/>
              <a:gd name="connsiteX1" fmla="*/ 619125 w 2220433"/>
              <a:gd name="connsiteY1" fmla="*/ 278054 h 400772"/>
              <a:gd name="connsiteX2" fmla="*/ 1382233 w 2220433"/>
              <a:gd name="connsiteY2" fmla="*/ 69390 h 400772"/>
              <a:gd name="connsiteX3" fmla="*/ 2220433 w 2220433"/>
              <a:gd name="connsiteY3" fmla="*/ 2715 h 400772"/>
              <a:gd name="connsiteX0" fmla="*/ 0 w 2220433"/>
              <a:gd name="connsiteY0" fmla="*/ 400772 h 400772"/>
              <a:gd name="connsiteX1" fmla="*/ 633413 w 2220433"/>
              <a:gd name="connsiteY1" fmla="*/ 349492 h 400772"/>
              <a:gd name="connsiteX2" fmla="*/ 1382233 w 2220433"/>
              <a:gd name="connsiteY2" fmla="*/ 69390 h 400772"/>
              <a:gd name="connsiteX3" fmla="*/ 2220433 w 2220433"/>
              <a:gd name="connsiteY3" fmla="*/ 2715 h 400772"/>
              <a:gd name="connsiteX0" fmla="*/ 0 w 2234721"/>
              <a:gd name="connsiteY0" fmla="*/ 641368 h 641368"/>
              <a:gd name="connsiteX1" fmla="*/ 633413 w 2234721"/>
              <a:gd name="connsiteY1" fmla="*/ 590088 h 641368"/>
              <a:gd name="connsiteX2" fmla="*/ 1382233 w 2234721"/>
              <a:gd name="connsiteY2" fmla="*/ 309986 h 641368"/>
              <a:gd name="connsiteX3" fmla="*/ 2234721 w 2234721"/>
              <a:gd name="connsiteY3" fmla="*/ 424 h 641368"/>
              <a:gd name="connsiteX0" fmla="*/ 0 w 2234721"/>
              <a:gd name="connsiteY0" fmla="*/ 640944 h 640944"/>
              <a:gd name="connsiteX1" fmla="*/ 633413 w 2234721"/>
              <a:gd name="connsiteY1" fmla="*/ 589664 h 640944"/>
              <a:gd name="connsiteX2" fmla="*/ 1382233 w 2234721"/>
              <a:gd name="connsiteY2" fmla="*/ 309562 h 640944"/>
              <a:gd name="connsiteX3" fmla="*/ 2234721 w 2234721"/>
              <a:gd name="connsiteY3" fmla="*/ 0 h 640944"/>
              <a:gd name="connsiteX0" fmla="*/ 0 w 2234721"/>
              <a:gd name="connsiteY0" fmla="*/ 640944 h 640944"/>
              <a:gd name="connsiteX1" fmla="*/ 633413 w 2234721"/>
              <a:gd name="connsiteY1" fmla="*/ 589664 h 640944"/>
              <a:gd name="connsiteX2" fmla="*/ 1382233 w 2234721"/>
              <a:gd name="connsiteY2" fmla="*/ 309562 h 640944"/>
              <a:gd name="connsiteX3" fmla="*/ 2234721 w 2234721"/>
              <a:gd name="connsiteY3" fmla="*/ 0 h 640944"/>
              <a:gd name="connsiteX0" fmla="*/ 0 w 2234721"/>
              <a:gd name="connsiteY0" fmla="*/ 640944 h 640944"/>
              <a:gd name="connsiteX1" fmla="*/ 633413 w 2234721"/>
              <a:gd name="connsiteY1" fmla="*/ 589664 h 640944"/>
              <a:gd name="connsiteX2" fmla="*/ 1382233 w 2234721"/>
              <a:gd name="connsiteY2" fmla="*/ 309562 h 640944"/>
              <a:gd name="connsiteX3" fmla="*/ 2234721 w 2234721"/>
              <a:gd name="connsiteY3" fmla="*/ 0 h 640944"/>
              <a:gd name="connsiteX0" fmla="*/ 0 w 2234721"/>
              <a:gd name="connsiteY0" fmla="*/ 640944 h 640944"/>
              <a:gd name="connsiteX1" fmla="*/ 633413 w 2234721"/>
              <a:gd name="connsiteY1" fmla="*/ 589664 h 640944"/>
              <a:gd name="connsiteX2" fmla="*/ 1396520 w 2234721"/>
              <a:gd name="connsiteY2" fmla="*/ 380999 h 640944"/>
              <a:gd name="connsiteX3" fmla="*/ 2234721 w 2234721"/>
              <a:gd name="connsiteY3" fmla="*/ 0 h 640944"/>
              <a:gd name="connsiteX0" fmla="*/ 0 w 2234721"/>
              <a:gd name="connsiteY0" fmla="*/ 640944 h 640944"/>
              <a:gd name="connsiteX1" fmla="*/ 633413 w 2234721"/>
              <a:gd name="connsiteY1" fmla="*/ 589664 h 640944"/>
              <a:gd name="connsiteX2" fmla="*/ 1396520 w 2234721"/>
              <a:gd name="connsiteY2" fmla="*/ 380999 h 640944"/>
              <a:gd name="connsiteX3" fmla="*/ 2234721 w 2234721"/>
              <a:gd name="connsiteY3" fmla="*/ 0 h 640944"/>
              <a:gd name="connsiteX0" fmla="*/ 0 w 2234721"/>
              <a:gd name="connsiteY0" fmla="*/ 640944 h 640944"/>
              <a:gd name="connsiteX1" fmla="*/ 633413 w 2234721"/>
              <a:gd name="connsiteY1" fmla="*/ 589664 h 640944"/>
              <a:gd name="connsiteX2" fmla="*/ 1396520 w 2234721"/>
              <a:gd name="connsiteY2" fmla="*/ 380999 h 640944"/>
              <a:gd name="connsiteX3" fmla="*/ 2234721 w 2234721"/>
              <a:gd name="connsiteY3" fmla="*/ 0 h 640944"/>
              <a:gd name="connsiteX0" fmla="*/ 0 w 2249008"/>
              <a:gd name="connsiteY0" fmla="*/ 712382 h 712382"/>
              <a:gd name="connsiteX1" fmla="*/ 647700 w 2249008"/>
              <a:gd name="connsiteY1" fmla="*/ 589664 h 712382"/>
              <a:gd name="connsiteX2" fmla="*/ 1410807 w 2249008"/>
              <a:gd name="connsiteY2" fmla="*/ 380999 h 712382"/>
              <a:gd name="connsiteX3" fmla="*/ 2249008 w 2249008"/>
              <a:gd name="connsiteY3" fmla="*/ 0 h 712382"/>
              <a:gd name="connsiteX0" fmla="*/ 0 w 2249008"/>
              <a:gd name="connsiteY0" fmla="*/ 755245 h 755245"/>
              <a:gd name="connsiteX1" fmla="*/ 647700 w 2249008"/>
              <a:gd name="connsiteY1" fmla="*/ 589664 h 755245"/>
              <a:gd name="connsiteX2" fmla="*/ 1410807 w 2249008"/>
              <a:gd name="connsiteY2" fmla="*/ 380999 h 755245"/>
              <a:gd name="connsiteX3" fmla="*/ 2249008 w 2249008"/>
              <a:gd name="connsiteY3" fmla="*/ 0 h 755245"/>
            </a:gdLst>
            <a:ahLst/>
            <a:cxnLst>
              <a:cxn ang="0">
                <a:pos x="connsiteX0" y="connsiteY0"/>
              </a:cxn>
              <a:cxn ang="0">
                <a:pos x="connsiteX1" y="connsiteY1"/>
              </a:cxn>
              <a:cxn ang="0">
                <a:pos x="connsiteX2" y="connsiteY2"/>
              </a:cxn>
              <a:cxn ang="0">
                <a:pos x="connsiteX3" y="connsiteY3"/>
              </a:cxn>
            </a:cxnLst>
            <a:rect l="l" t="t" r="r" b="b"/>
            <a:pathLst>
              <a:path w="2249008" h="755245">
                <a:moveTo>
                  <a:pt x="0" y="755245"/>
                </a:moveTo>
                <a:lnTo>
                  <a:pt x="647700" y="589664"/>
                </a:lnTo>
                <a:cubicBezTo>
                  <a:pt x="882834" y="527290"/>
                  <a:pt x="1143922" y="426889"/>
                  <a:pt x="1410807" y="380999"/>
                </a:cubicBezTo>
                <a:cubicBezTo>
                  <a:pt x="1677692" y="292246"/>
                  <a:pt x="1954527" y="230187"/>
                  <a:pt x="2249008" y="0"/>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2438400" y="5646003"/>
            <a:ext cx="2759103" cy="830997"/>
          </a:xfrm>
          <a:prstGeom prst="rect">
            <a:avLst/>
          </a:prstGeom>
          <a:noFill/>
        </p:spPr>
        <p:txBody>
          <a:bodyPr wrap="square" rtlCol="0">
            <a:spAutoFit/>
          </a:bodyPr>
          <a:lstStyle/>
          <a:p>
            <a:pPr algn="ctr"/>
            <a:r>
              <a:rPr lang="en-US" sz="4800" dirty="0" smtClean="0"/>
              <a:t>Time</a:t>
            </a:r>
          </a:p>
        </p:txBody>
      </p:sp>
      <p:sp>
        <p:nvSpPr>
          <p:cNvPr id="95" name="Right Arrow 94"/>
          <p:cNvSpPr/>
          <p:nvPr/>
        </p:nvSpPr>
        <p:spPr>
          <a:xfrm>
            <a:off x="4706966" y="58399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02569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467"/>
            <a:ext cx="8651796" cy="1143133"/>
          </a:xfrm>
        </p:spPr>
        <p:txBody>
          <a:bodyPr/>
          <a:lstStyle/>
          <a:p>
            <a:pPr algn="ctr"/>
            <a:r>
              <a:rPr lang="en-US" sz="4000" dirty="0"/>
              <a:t>Trilinos Spring </a:t>
            </a:r>
            <a:r>
              <a:rPr lang="en-US" sz="4000" dirty="0" smtClean="0"/>
              <a:t>Developers Meeting </a:t>
            </a:r>
            <a:r>
              <a:rPr lang="en-US" sz="4000" dirty="0"/>
              <a:t>2012 Survey</a:t>
            </a:r>
          </a:p>
        </p:txBody>
      </p:sp>
    </p:spTree>
    <p:extLst>
      <p:ext uri="{BB962C8B-B14F-4D97-AF65-F5344CB8AC3E}">
        <p14:creationId xmlns:p14="http://schemas.microsoft.com/office/powerpoint/2010/main" val="339895272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9"/>
          <p:cNvSpPr>
            <a:spLocks noGrp="1" noChangeArrowheads="1"/>
          </p:cNvSpPr>
          <p:nvPr>
            <p:ph type="title"/>
          </p:nvPr>
        </p:nvSpPr>
        <p:spPr>
          <a:xfrm>
            <a:off x="111204" y="177114"/>
            <a:ext cx="8651796" cy="458587"/>
          </a:xfrm>
        </p:spPr>
        <p:txBody>
          <a:bodyPr/>
          <a:lstStyle/>
          <a:p>
            <a:pPr algn="ctr"/>
            <a:r>
              <a:rPr lang="en-US" sz="2800" dirty="0" smtClean="0"/>
              <a:t>Top committers to Trilinos 11/2011 - 2012</a:t>
            </a:r>
          </a:p>
        </p:txBody>
      </p:sp>
      <p:sp>
        <p:nvSpPr>
          <p:cNvPr id="39940" name="Rectangle 3"/>
          <p:cNvSpPr>
            <a:spLocks noChangeArrowheads="1"/>
          </p:cNvSpPr>
          <p:nvPr/>
        </p:nvSpPr>
        <p:spPr bwMode="auto">
          <a:xfrm>
            <a:off x="228600" y="605497"/>
            <a:ext cx="86868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p>
            <a:pPr marL="171450">
              <a:spcAft>
                <a:spcPts val="600"/>
              </a:spcAft>
              <a:buSzPct val="100000"/>
            </a:pPr>
            <a:r>
              <a:rPr lang="en-US" b="1" dirty="0" smtClean="0">
                <a:latin typeface="Arial Narrow" pitchFamily="34" charset="0"/>
              </a:rPr>
              <a:t>$ </a:t>
            </a:r>
            <a:r>
              <a:rPr lang="en-US" b="1" dirty="0" err="1">
                <a:latin typeface="Arial Narrow" pitchFamily="34" charset="0"/>
              </a:rPr>
              <a:t>eg</a:t>
            </a:r>
            <a:r>
              <a:rPr lang="en-US" b="1" dirty="0">
                <a:latin typeface="Arial Narrow" pitchFamily="34" charset="0"/>
              </a:rPr>
              <a:t> </a:t>
            </a:r>
            <a:r>
              <a:rPr lang="en-US" b="1" dirty="0" err="1">
                <a:latin typeface="Arial Narrow" pitchFamily="34" charset="0"/>
              </a:rPr>
              <a:t>shortlog</a:t>
            </a:r>
            <a:r>
              <a:rPr lang="en-US" b="1" dirty="0">
                <a:latin typeface="Arial Narrow" pitchFamily="34" charset="0"/>
              </a:rPr>
              <a:t> -ns --after="10/29/2011" --before="</a:t>
            </a:r>
            <a:r>
              <a:rPr lang="en-US" b="1" dirty="0" smtClean="0">
                <a:latin typeface="Arial Narrow" pitchFamily="34" charset="0"/>
              </a:rPr>
              <a:t>10/30/2012“  </a:t>
            </a:r>
            <a:r>
              <a:rPr lang="en-US" b="1" dirty="0" smtClean="0">
                <a:solidFill>
                  <a:srgbClr val="002060"/>
                </a:solidFill>
                <a:latin typeface="Arial Narrow" pitchFamily="34" charset="0"/>
              </a:rPr>
              <a:t># Note duplicates!</a:t>
            </a:r>
          </a:p>
        </p:txBody>
      </p:sp>
      <p:sp>
        <p:nvSpPr>
          <p:cNvPr id="2" name="Rectangle 1"/>
          <p:cNvSpPr/>
          <p:nvPr/>
        </p:nvSpPr>
        <p:spPr>
          <a:xfrm>
            <a:off x="228600" y="972264"/>
            <a:ext cx="2514600" cy="5047536"/>
          </a:xfrm>
          <a:prstGeom prst="rect">
            <a:avLst/>
          </a:prstGeom>
        </p:spPr>
        <p:txBody>
          <a:bodyPr wrap="square">
            <a:spAutoFit/>
          </a:bodyPr>
          <a:lstStyle/>
          <a:p>
            <a:r>
              <a:rPr lang="en-US" sz="1400" dirty="0" smtClean="0"/>
              <a:t>   </a:t>
            </a:r>
            <a:r>
              <a:rPr lang="en-US" sz="1400" dirty="0"/>
              <a:t>637  Mark </a:t>
            </a:r>
            <a:r>
              <a:rPr lang="en-US" sz="1400" dirty="0" err="1"/>
              <a:t>Hoemmen</a:t>
            </a:r>
            <a:endParaRPr lang="en-US" sz="1400" dirty="0"/>
          </a:p>
          <a:p>
            <a:r>
              <a:rPr lang="en-US" sz="1400" dirty="0"/>
              <a:t>   540  Roscoe A. Bartlett</a:t>
            </a:r>
          </a:p>
          <a:p>
            <a:r>
              <a:rPr lang="en-US" sz="1400" dirty="0"/>
              <a:t>   534  </a:t>
            </a:r>
            <a:r>
              <a:rPr lang="en-US" sz="1400" dirty="0" err="1"/>
              <a:t>Jeremie</a:t>
            </a:r>
            <a:r>
              <a:rPr lang="en-US" sz="1400" dirty="0"/>
              <a:t> </a:t>
            </a:r>
            <a:r>
              <a:rPr lang="en-US" sz="1400" dirty="0" err="1"/>
              <a:t>Gaidamour</a:t>
            </a:r>
            <a:endParaRPr lang="en-US" sz="1400" dirty="0"/>
          </a:p>
          <a:p>
            <a:r>
              <a:rPr lang="en-US" sz="1400" dirty="0"/>
              <a:t>   503  Lee Ann </a:t>
            </a:r>
            <a:r>
              <a:rPr lang="en-US" sz="1400" dirty="0" err="1"/>
              <a:t>Riesen</a:t>
            </a:r>
            <a:endParaRPr lang="en-US" sz="1400" dirty="0"/>
          </a:p>
          <a:p>
            <a:r>
              <a:rPr lang="en-US" sz="1400" dirty="0"/>
              <a:t>   364  Tobias </a:t>
            </a:r>
            <a:r>
              <a:rPr lang="en-US" sz="1400" dirty="0" err="1"/>
              <a:t>Wiesner</a:t>
            </a:r>
            <a:endParaRPr lang="en-US" sz="1400" dirty="0"/>
          </a:p>
          <a:p>
            <a:r>
              <a:rPr lang="en-US" sz="1400" dirty="0"/>
              <a:t>   310  Jonathan Hu</a:t>
            </a:r>
          </a:p>
          <a:p>
            <a:r>
              <a:rPr lang="en-US" sz="1400" dirty="0"/>
              <a:t>   308  Eric C. Cyr</a:t>
            </a:r>
          </a:p>
          <a:p>
            <a:r>
              <a:rPr lang="en-US" sz="1400" dirty="0"/>
              <a:t>   288  Todd </a:t>
            </a:r>
            <a:r>
              <a:rPr lang="en-US" sz="1400" dirty="0" err="1"/>
              <a:t>Kordenbrock</a:t>
            </a:r>
            <a:endParaRPr lang="en-US" sz="1400" dirty="0"/>
          </a:p>
          <a:p>
            <a:r>
              <a:rPr lang="en-US" sz="1400" dirty="0"/>
              <a:t>   249  K Devine</a:t>
            </a:r>
          </a:p>
          <a:p>
            <a:r>
              <a:rPr lang="en-US" sz="1400" dirty="0"/>
              <a:t>   216  Stephen Kennon</a:t>
            </a:r>
          </a:p>
          <a:p>
            <a:r>
              <a:rPr lang="en-US" sz="1400" dirty="0"/>
              <a:t>   203  Greg Sjaardema</a:t>
            </a:r>
          </a:p>
          <a:p>
            <a:r>
              <a:rPr lang="en-US" sz="1400" dirty="0"/>
              <a:t>   195  Christopher G. Baker</a:t>
            </a:r>
          </a:p>
          <a:p>
            <a:r>
              <a:rPr lang="en-US" sz="1400" dirty="0"/>
              <a:t>   189  Roger Pawlowski</a:t>
            </a:r>
          </a:p>
          <a:p>
            <a:r>
              <a:rPr lang="en-US" sz="1400" dirty="0"/>
              <a:t>   171  Brent </a:t>
            </a:r>
            <a:r>
              <a:rPr lang="en-US" sz="1400" dirty="0" err="1"/>
              <a:t>Perschbacher</a:t>
            </a:r>
            <a:endParaRPr lang="en-US" sz="1400" dirty="0"/>
          </a:p>
          <a:p>
            <a:r>
              <a:rPr lang="en-US" sz="1400" dirty="0"/>
              <a:t>   167  Chris </a:t>
            </a:r>
            <a:r>
              <a:rPr lang="en-US" sz="1400" dirty="0" err="1"/>
              <a:t>Siefert</a:t>
            </a:r>
            <a:endParaRPr lang="en-US" sz="1400" dirty="0"/>
          </a:p>
          <a:p>
            <a:r>
              <a:rPr lang="en-US" sz="1400" dirty="0"/>
              <a:t>   128  Carter Edwards</a:t>
            </a:r>
          </a:p>
          <a:p>
            <a:r>
              <a:rPr lang="en-US" sz="1400" dirty="0"/>
              <a:t>   126  Eric Phipps</a:t>
            </a:r>
          </a:p>
          <a:p>
            <a:r>
              <a:rPr lang="en-US" sz="1400" dirty="0"/>
              <a:t>   105  Mehmet </a:t>
            </a:r>
            <a:r>
              <a:rPr lang="en-US" sz="1400" dirty="0" err="1"/>
              <a:t>Deveci</a:t>
            </a:r>
            <a:endParaRPr lang="en-US" sz="1400" dirty="0"/>
          </a:p>
          <a:p>
            <a:r>
              <a:rPr lang="en-US" sz="1400" dirty="0"/>
              <a:t>    96  Alan Williams</a:t>
            </a:r>
          </a:p>
          <a:p>
            <a:r>
              <a:rPr lang="en-US" sz="1400" dirty="0"/>
              <a:t>    90  James M. </a:t>
            </a:r>
            <a:r>
              <a:rPr lang="en-US" sz="1400" dirty="0" err="1"/>
              <a:t>Willenbring</a:t>
            </a:r>
            <a:endParaRPr lang="en-US" sz="1400" dirty="0"/>
          </a:p>
          <a:p>
            <a:r>
              <a:rPr lang="en-US" sz="1400" dirty="0"/>
              <a:t>    84  Kevin Long</a:t>
            </a:r>
          </a:p>
          <a:p>
            <a:r>
              <a:rPr lang="en-US" sz="1400" dirty="0"/>
              <a:t>    78  Erik </a:t>
            </a:r>
            <a:r>
              <a:rPr lang="en-US" sz="1400" dirty="0" err="1"/>
              <a:t>Boman</a:t>
            </a:r>
            <a:endParaRPr lang="en-US" sz="1400" dirty="0"/>
          </a:p>
          <a:p>
            <a:r>
              <a:rPr lang="en-US" sz="1400" dirty="0"/>
              <a:t>    75  Will </a:t>
            </a:r>
            <a:r>
              <a:rPr lang="en-US" sz="1400" dirty="0" smtClean="0"/>
              <a:t>Dicharry</a:t>
            </a:r>
            <a:endParaRPr lang="en-US" sz="1400" dirty="0"/>
          </a:p>
        </p:txBody>
      </p:sp>
      <p:sp>
        <p:nvSpPr>
          <p:cNvPr id="5" name="Rectangle 4"/>
          <p:cNvSpPr/>
          <p:nvPr/>
        </p:nvSpPr>
        <p:spPr>
          <a:xfrm>
            <a:off x="2971800" y="972264"/>
            <a:ext cx="2514600" cy="5047536"/>
          </a:xfrm>
          <a:prstGeom prst="rect">
            <a:avLst/>
          </a:prstGeom>
        </p:spPr>
        <p:txBody>
          <a:bodyPr wrap="square">
            <a:spAutoFit/>
          </a:bodyPr>
          <a:lstStyle/>
          <a:p>
            <a:r>
              <a:rPr lang="en-US" sz="1400" dirty="0"/>
              <a:t> </a:t>
            </a:r>
            <a:r>
              <a:rPr lang="en-US" sz="1400" dirty="0" smtClean="0"/>
              <a:t>   </a:t>
            </a:r>
            <a:r>
              <a:rPr lang="en-US" sz="1400" dirty="0"/>
              <a:t>70  Siva </a:t>
            </a:r>
            <a:r>
              <a:rPr lang="en-US" sz="1400" dirty="0" err="1"/>
              <a:t>Rajamanickam</a:t>
            </a:r>
            <a:endParaRPr lang="en-US" sz="1400" dirty="0"/>
          </a:p>
          <a:p>
            <a:r>
              <a:rPr lang="en-US" sz="1400" dirty="0"/>
              <a:t>    63  </a:t>
            </a:r>
            <a:r>
              <a:rPr lang="en-US" sz="1400" dirty="0" err="1"/>
              <a:t>bktidwe</a:t>
            </a:r>
            <a:endParaRPr lang="en-US" sz="1400" dirty="0"/>
          </a:p>
          <a:p>
            <a:r>
              <a:rPr lang="en-US" sz="1400" dirty="0"/>
              <a:t>    44  K. Devine</a:t>
            </a:r>
          </a:p>
          <a:p>
            <a:r>
              <a:rPr lang="en-US" sz="1400" dirty="0"/>
              <a:t>    36  James </a:t>
            </a:r>
            <a:r>
              <a:rPr lang="en-US" sz="1400" dirty="0" err="1"/>
              <a:t>Foucar</a:t>
            </a:r>
            <a:endParaRPr lang="en-US" sz="1400" dirty="0"/>
          </a:p>
          <a:p>
            <a:r>
              <a:rPr lang="en-US" sz="1400" dirty="0"/>
              <a:t>    35  Heidi </a:t>
            </a:r>
            <a:r>
              <a:rPr lang="en-US" sz="1400" dirty="0" err="1"/>
              <a:t>Thornquist</a:t>
            </a:r>
            <a:endParaRPr lang="en-US" sz="1400" dirty="0"/>
          </a:p>
          <a:p>
            <a:r>
              <a:rPr lang="en-US" sz="1400" dirty="0"/>
              <a:t>    32  Ron Oldfield</a:t>
            </a:r>
          </a:p>
          <a:p>
            <a:r>
              <a:rPr lang="en-US" sz="1400" dirty="0"/>
              <a:t>    31  H. Carter Edwards</a:t>
            </a:r>
          </a:p>
          <a:p>
            <a:r>
              <a:rPr lang="en-US" sz="1400" dirty="0"/>
              <a:t>    31  </a:t>
            </a:r>
            <a:r>
              <a:rPr lang="en-US" sz="1400" dirty="0" err="1"/>
              <a:t>raoldfi</a:t>
            </a:r>
            <a:endParaRPr lang="en-US" sz="1400" dirty="0"/>
          </a:p>
          <a:p>
            <a:r>
              <a:rPr lang="en-US" sz="1400" dirty="0"/>
              <a:t>    29  Karla</a:t>
            </a:r>
          </a:p>
          <a:p>
            <a:r>
              <a:rPr lang="en-US" sz="1400" dirty="0"/>
              <a:t>    27  Kurtis </a:t>
            </a:r>
            <a:r>
              <a:rPr lang="en-US" sz="1400" dirty="0" err="1"/>
              <a:t>Nusbaum</a:t>
            </a:r>
            <a:endParaRPr lang="en-US" sz="1400" dirty="0"/>
          </a:p>
          <a:p>
            <a:r>
              <a:rPr lang="en-US" sz="1400" dirty="0"/>
              <a:t>    25  Ben </a:t>
            </a:r>
            <a:r>
              <a:rPr lang="en-US" sz="1400" dirty="0" err="1"/>
              <a:t>Seefeldt</a:t>
            </a:r>
            <a:endParaRPr lang="en-US" sz="1400" dirty="0"/>
          </a:p>
          <a:p>
            <a:r>
              <a:rPr lang="en-US" sz="1400" dirty="0"/>
              <a:t>    25  Boyd Tidwell</a:t>
            </a:r>
          </a:p>
          <a:p>
            <a:r>
              <a:rPr lang="en-US" sz="1400" dirty="0"/>
              <a:t>    25  </a:t>
            </a:r>
            <a:r>
              <a:rPr lang="en-US" sz="1400" dirty="0" err="1"/>
              <a:t>Chetan</a:t>
            </a:r>
            <a:r>
              <a:rPr lang="en-US" sz="1400" dirty="0"/>
              <a:t> </a:t>
            </a:r>
            <a:r>
              <a:rPr lang="en-US" sz="1400" dirty="0" err="1"/>
              <a:t>Jhurani</a:t>
            </a:r>
            <a:endParaRPr lang="en-US" sz="1400" dirty="0"/>
          </a:p>
          <a:p>
            <a:r>
              <a:rPr lang="en-US" sz="1400" dirty="0"/>
              <a:t>    25  Matt Bettencourt</a:t>
            </a:r>
          </a:p>
          <a:p>
            <a:r>
              <a:rPr lang="en-US" sz="1400" dirty="0"/>
              <a:t>    25  jhurani@txcorp.com</a:t>
            </a:r>
          </a:p>
          <a:p>
            <a:r>
              <a:rPr lang="en-US" sz="1400" dirty="0"/>
              <a:t>    24  </a:t>
            </a:r>
            <a:r>
              <a:rPr lang="en-US" sz="1400" dirty="0" err="1"/>
              <a:t>Julien</a:t>
            </a:r>
            <a:r>
              <a:rPr lang="en-US" sz="1400" dirty="0"/>
              <a:t> </a:t>
            </a:r>
            <a:r>
              <a:rPr lang="en-US" sz="1400" dirty="0" err="1"/>
              <a:t>Cortial</a:t>
            </a:r>
            <a:endParaRPr lang="en-US" sz="1400" dirty="0"/>
          </a:p>
          <a:p>
            <a:r>
              <a:rPr lang="en-US" sz="1400" dirty="0"/>
              <a:t>    24  Kendall Hugh Pierson</a:t>
            </a:r>
          </a:p>
          <a:p>
            <a:r>
              <a:rPr lang="en-US" sz="1400" dirty="0"/>
              <a:t>    21  Mike Heroux</a:t>
            </a:r>
          </a:p>
          <a:p>
            <a:r>
              <a:rPr lang="en-US" sz="1400" dirty="0"/>
              <a:t>    21  William F. </a:t>
            </a:r>
            <a:r>
              <a:rPr lang="en-US" sz="1400" dirty="0" err="1"/>
              <a:t>Spotz</a:t>
            </a:r>
            <a:endParaRPr lang="en-US" sz="1400" dirty="0"/>
          </a:p>
          <a:p>
            <a:r>
              <a:rPr lang="en-US" sz="1400" dirty="0"/>
              <a:t>    17  Andy Salinger</a:t>
            </a:r>
          </a:p>
          <a:p>
            <a:r>
              <a:rPr lang="en-US" sz="1400" dirty="0"/>
              <a:t>    16  Dan Sunderland</a:t>
            </a:r>
          </a:p>
          <a:p>
            <a:r>
              <a:rPr lang="en-US" sz="1400" dirty="0"/>
              <a:t>    16  </a:t>
            </a:r>
            <a:r>
              <a:rPr lang="en-US" sz="1400" dirty="0" err="1"/>
              <a:t>rouson</a:t>
            </a:r>
            <a:endParaRPr lang="en-US" sz="1400" dirty="0"/>
          </a:p>
          <a:p>
            <a:r>
              <a:rPr lang="en-US" sz="1400" dirty="0"/>
              <a:t>    14  Karla </a:t>
            </a:r>
            <a:r>
              <a:rPr lang="en-US" sz="1400" dirty="0" smtClean="0"/>
              <a:t>Morris</a:t>
            </a:r>
            <a:endParaRPr lang="en-US" sz="1400" dirty="0"/>
          </a:p>
        </p:txBody>
      </p:sp>
      <p:sp>
        <p:nvSpPr>
          <p:cNvPr id="6" name="Rectangle 5"/>
          <p:cNvSpPr/>
          <p:nvPr/>
        </p:nvSpPr>
        <p:spPr>
          <a:xfrm>
            <a:off x="5715000" y="972264"/>
            <a:ext cx="2514600" cy="5047536"/>
          </a:xfrm>
          <a:prstGeom prst="rect">
            <a:avLst/>
          </a:prstGeom>
        </p:spPr>
        <p:txBody>
          <a:bodyPr wrap="square">
            <a:spAutoFit/>
          </a:bodyPr>
          <a:lstStyle/>
          <a:p>
            <a:r>
              <a:rPr lang="en-US" sz="1400" dirty="0" smtClean="0"/>
              <a:t>    </a:t>
            </a:r>
            <a:r>
              <a:rPr lang="en-US" sz="1400" dirty="0"/>
              <a:t>14  Karla Morris</a:t>
            </a:r>
          </a:p>
          <a:p>
            <a:r>
              <a:rPr lang="en-US" sz="1400" dirty="0"/>
              <a:t>    14  Robert C. Kirby</a:t>
            </a:r>
          </a:p>
          <a:p>
            <a:r>
              <a:rPr lang="en-US" sz="1400" dirty="0"/>
              <a:t>    12  Ray </a:t>
            </a:r>
            <a:r>
              <a:rPr lang="en-US" sz="1400" dirty="0" err="1"/>
              <a:t>Tuminaro</a:t>
            </a:r>
            <a:endParaRPr lang="en-US" sz="1400" dirty="0"/>
          </a:p>
          <a:p>
            <a:r>
              <a:rPr lang="en-US" sz="1400" dirty="0"/>
              <a:t>    11  </a:t>
            </a:r>
            <a:r>
              <a:rPr lang="en-US" sz="1400" dirty="0" err="1"/>
              <a:t>Nico</a:t>
            </a:r>
            <a:r>
              <a:rPr lang="en-US" sz="1400" dirty="0"/>
              <a:t> </a:t>
            </a:r>
            <a:r>
              <a:rPr lang="en-US" sz="1400" dirty="0" err="1"/>
              <a:t>Schlömer</a:t>
            </a:r>
            <a:endParaRPr lang="en-US" sz="1400" dirty="0"/>
          </a:p>
          <a:p>
            <a:r>
              <a:rPr lang="en-US" sz="1400" dirty="0"/>
              <a:t>    10  James </a:t>
            </a:r>
            <a:r>
              <a:rPr lang="en-US" sz="1400" dirty="0" err="1" smtClean="0"/>
              <a:t>Willenbring</a:t>
            </a:r>
            <a:endParaRPr lang="en-US" sz="1400" dirty="0" smtClean="0"/>
          </a:p>
          <a:p>
            <a:r>
              <a:rPr lang="en-US" sz="1400" dirty="0"/>
              <a:t> </a:t>
            </a:r>
            <a:r>
              <a:rPr lang="en-US" sz="1400" dirty="0" smtClean="0"/>
              <a:t>   10  </a:t>
            </a:r>
            <a:r>
              <a:rPr lang="en-US" sz="1400" dirty="0"/>
              <a:t>Kevin </a:t>
            </a:r>
            <a:r>
              <a:rPr lang="en-US" sz="1400" dirty="0" err="1"/>
              <a:t>Deweese</a:t>
            </a:r>
            <a:endParaRPr lang="en-US" sz="1400" dirty="0"/>
          </a:p>
          <a:p>
            <a:r>
              <a:rPr lang="en-US" sz="1400" dirty="0"/>
              <a:t>    10  Todd S. Coffey</a:t>
            </a:r>
          </a:p>
          <a:p>
            <a:r>
              <a:rPr lang="en-US" sz="1400" dirty="0"/>
              <a:t>    10  Travis Austin</a:t>
            </a:r>
          </a:p>
          <a:p>
            <a:r>
              <a:rPr lang="en-US" sz="1400" dirty="0"/>
              <a:t>     9  Brian J. Miller</a:t>
            </a:r>
          </a:p>
          <a:p>
            <a:r>
              <a:rPr lang="en-US" sz="1400" dirty="0"/>
              <a:t>     8  Curtis C. </a:t>
            </a:r>
            <a:r>
              <a:rPr lang="en-US" sz="1400" dirty="0" err="1"/>
              <a:t>Ober</a:t>
            </a:r>
            <a:endParaRPr lang="en-US" sz="1400" dirty="0"/>
          </a:p>
          <a:p>
            <a:r>
              <a:rPr lang="en-US" sz="1400" dirty="0"/>
              <a:t>     8  Damian Rouson</a:t>
            </a:r>
          </a:p>
          <a:p>
            <a:r>
              <a:rPr lang="en-US" sz="1400" dirty="0"/>
              <a:t>     8  David Day</a:t>
            </a:r>
          </a:p>
          <a:p>
            <a:r>
              <a:rPr lang="en-US" sz="1400" dirty="0"/>
              <a:t>     7  Heidi K. </a:t>
            </a:r>
            <a:r>
              <a:rPr lang="en-US" sz="1400" dirty="0" err="1"/>
              <a:t>Thornquist</a:t>
            </a:r>
            <a:endParaRPr lang="en-US" sz="1400" dirty="0"/>
          </a:p>
          <a:p>
            <a:r>
              <a:rPr lang="en-US" sz="1400" dirty="0"/>
              <a:t>     7  Michael Parks</a:t>
            </a:r>
          </a:p>
          <a:p>
            <a:r>
              <a:rPr lang="en-US" sz="1400" dirty="0"/>
              <a:t>     7  Nathan Crane</a:t>
            </a:r>
          </a:p>
          <a:p>
            <a:r>
              <a:rPr lang="en-US" sz="1400" dirty="0"/>
              <a:t>     6  David Hensinger</a:t>
            </a:r>
          </a:p>
          <a:p>
            <a:r>
              <a:rPr lang="en-US" sz="1400" dirty="0"/>
              <a:t>     5  Bill </a:t>
            </a:r>
            <a:r>
              <a:rPr lang="en-US" sz="1400" dirty="0" err="1"/>
              <a:t>Spotz</a:t>
            </a:r>
            <a:endParaRPr lang="en-US" sz="1400" dirty="0"/>
          </a:p>
          <a:p>
            <a:r>
              <a:rPr lang="en-US" sz="1400" dirty="0"/>
              <a:t>     5  Brian Adams</a:t>
            </a:r>
          </a:p>
          <a:p>
            <a:r>
              <a:rPr lang="en-US" sz="1400" dirty="0"/>
              <a:t>     5  Nate </a:t>
            </a:r>
            <a:r>
              <a:rPr lang="en-US" sz="1400" dirty="0" err="1"/>
              <a:t>Roehrig</a:t>
            </a:r>
            <a:endParaRPr lang="en-US" sz="1400" dirty="0"/>
          </a:p>
          <a:p>
            <a:r>
              <a:rPr lang="en-US" sz="1400" dirty="0"/>
              <a:t>     5  </a:t>
            </a:r>
            <a:r>
              <a:rPr lang="en-US" sz="1400" dirty="0" err="1"/>
              <a:t>Radu</a:t>
            </a:r>
            <a:r>
              <a:rPr lang="en-US" sz="1400" dirty="0"/>
              <a:t> </a:t>
            </a:r>
            <a:r>
              <a:rPr lang="en-US" sz="1400" dirty="0" err="1"/>
              <a:t>Popescu</a:t>
            </a:r>
            <a:endParaRPr lang="en-US" sz="1400" dirty="0"/>
          </a:p>
          <a:p>
            <a:r>
              <a:rPr lang="en-US" sz="1400" dirty="0"/>
              <a:t>     5  Vitus </a:t>
            </a:r>
            <a:r>
              <a:rPr lang="en-US" sz="1400" dirty="0" smtClean="0"/>
              <a:t>Leung</a:t>
            </a:r>
          </a:p>
          <a:p>
            <a:r>
              <a:rPr lang="en-US" sz="1400" dirty="0"/>
              <a:t> </a:t>
            </a:r>
            <a:r>
              <a:rPr lang="en-US" sz="1400" dirty="0" smtClean="0"/>
              <a:t>    …</a:t>
            </a:r>
          </a:p>
          <a:p>
            <a:r>
              <a:rPr lang="en-US" sz="1400" dirty="0"/>
              <a:t> </a:t>
            </a:r>
            <a:r>
              <a:rPr lang="en-US" sz="1400" dirty="0" smtClean="0"/>
              <a:t>   4 and less commits …</a:t>
            </a:r>
            <a:endParaRPr lang="en-US" sz="1400" dirty="0"/>
          </a:p>
        </p:txBody>
      </p:sp>
      <p:sp>
        <p:nvSpPr>
          <p:cNvPr id="7" name="Rectangle 3"/>
          <p:cNvSpPr>
            <a:spLocks noChangeArrowheads="1"/>
          </p:cNvSpPr>
          <p:nvPr/>
        </p:nvSpPr>
        <p:spPr bwMode="auto">
          <a:xfrm>
            <a:off x="228600" y="5957833"/>
            <a:ext cx="86868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p>
            <a:pPr marL="171450">
              <a:spcAft>
                <a:spcPts val="600"/>
              </a:spcAft>
              <a:buSzPct val="100000"/>
            </a:pPr>
            <a:r>
              <a:rPr lang="en-US" b="1" dirty="0" smtClean="0">
                <a:solidFill>
                  <a:srgbClr val="002060"/>
                </a:solidFill>
                <a:latin typeface="Arial Narrow" pitchFamily="34" charset="0"/>
              </a:rPr>
              <a:t>About 60 unique committers to Trilinos over last year with &gt;= 5 commits</a:t>
            </a:r>
          </a:p>
        </p:txBody>
      </p:sp>
    </p:spTree>
    <p:extLst>
      <p:ext uri="{BB962C8B-B14F-4D97-AF65-F5344CB8AC3E}">
        <p14:creationId xmlns:p14="http://schemas.microsoft.com/office/powerpoint/2010/main" val="785024643"/>
      </p:ext>
    </p:extLst>
  </p:cSld>
  <p:clrMapOvr>
    <a:masterClrMapping/>
  </p:clrMapOvr>
  <mc:AlternateContent xmlns:mc="http://schemas.openxmlformats.org/markup-compatibility/2006" xmlns:p14="http://schemas.microsoft.com/office/powerpoint/2010/main">
    <mc:Choice Requires="p14">
      <p:transition spd="slow" p14:dur="1200" advTm="75766">
        <p:dissolve/>
      </p:transition>
    </mc:Choice>
    <mc:Fallback xmlns="">
      <p:transition spd="slow" advTm="75766">
        <p:dissolv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9"/>
          <p:cNvSpPr>
            <a:spLocks noGrp="1" noChangeArrowheads="1"/>
          </p:cNvSpPr>
          <p:nvPr>
            <p:ph type="title"/>
          </p:nvPr>
        </p:nvSpPr>
        <p:spPr>
          <a:xfrm>
            <a:off x="111204" y="177114"/>
            <a:ext cx="8229600" cy="458587"/>
          </a:xfrm>
        </p:spPr>
        <p:txBody>
          <a:bodyPr/>
          <a:lstStyle/>
          <a:p>
            <a:pPr algn="ctr"/>
            <a:r>
              <a:rPr lang="en-US" sz="2800" dirty="0" smtClean="0"/>
              <a:t>Trilinos Spring </a:t>
            </a:r>
            <a:r>
              <a:rPr lang="en-US" sz="2800" dirty="0" err="1" smtClean="0"/>
              <a:t>Dev</a:t>
            </a:r>
            <a:r>
              <a:rPr lang="en-US" sz="2800" dirty="0" smtClean="0"/>
              <a:t> Meeting 2012 Survey</a:t>
            </a:r>
          </a:p>
        </p:txBody>
      </p:sp>
      <p:sp>
        <p:nvSpPr>
          <p:cNvPr id="39940" name="Rectangle 3"/>
          <p:cNvSpPr>
            <a:spLocks noChangeArrowheads="1"/>
          </p:cNvSpPr>
          <p:nvPr/>
        </p:nvSpPr>
        <p:spPr bwMode="auto">
          <a:xfrm>
            <a:off x="0" y="677232"/>
            <a:ext cx="9144000" cy="5937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p>
            <a:pPr marL="342900" indent="-171450">
              <a:spcAft>
                <a:spcPts val="0"/>
              </a:spcAft>
              <a:buSzPct val="100000"/>
              <a:buFontTx/>
              <a:buChar char="•"/>
            </a:pPr>
            <a:r>
              <a:rPr lang="en-US" b="1" dirty="0" smtClean="0">
                <a:latin typeface="Arial Narrow" pitchFamily="34" charset="0"/>
              </a:rPr>
              <a:t>View questions and results: </a:t>
            </a:r>
            <a:r>
              <a:rPr lang="en-US" dirty="0" smtClean="0">
                <a:latin typeface="Arial Narrow" pitchFamily="34" charset="0"/>
                <a:hlinkClick r:id="rId3"/>
              </a:rPr>
              <a:t>https</a:t>
            </a:r>
            <a:r>
              <a:rPr lang="en-US" dirty="0">
                <a:latin typeface="Arial Narrow" pitchFamily="34" charset="0"/>
                <a:hlinkClick r:id="rId3"/>
              </a:rPr>
              <a:t>://</a:t>
            </a:r>
            <a:r>
              <a:rPr lang="en-US" dirty="0" smtClean="0">
                <a:latin typeface="Arial Narrow" pitchFamily="34" charset="0"/>
                <a:hlinkClick r:id="rId3"/>
              </a:rPr>
              <a:t>docs.google.com/spreadsheet/gform?key=0AoqqHXGhvq-VdHVOVzI5bHFaM2ZCYWFTNlo0OEFrWUE&amp;gridId=0#chart</a:t>
            </a:r>
            <a:endParaRPr lang="en-US" b="1" dirty="0" smtClean="0">
              <a:latin typeface="Arial Narrow" pitchFamily="34" charset="0"/>
            </a:endParaRPr>
          </a:p>
          <a:p>
            <a:pPr marL="342900" indent="-171450">
              <a:spcAft>
                <a:spcPts val="0"/>
              </a:spcAft>
              <a:buSzPct val="100000"/>
              <a:buFontTx/>
              <a:buChar char="•"/>
            </a:pPr>
            <a:r>
              <a:rPr lang="en-US" b="1" dirty="0" smtClean="0">
                <a:latin typeface="Arial Narrow" pitchFamily="34" charset="0"/>
              </a:rPr>
              <a:t>Analysis of results</a:t>
            </a:r>
            <a:r>
              <a:rPr lang="en-US" b="1" dirty="0">
                <a:latin typeface="Arial Narrow" pitchFamily="34" charset="0"/>
              </a:rPr>
              <a:t>: </a:t>
            </a:r>
            <a:r>
              <a:rPr lang="en-US" b="1" dirty="0">
                <a:latin typeface="Arial Narrow" pitchFamily="34" charset="0"/>
                <a:hlinkClick r:id="rId4" action="ppaction://hlinkfile"/>
              </a:rPr>
              <a:t>2012 Trilinos Spring </a:t>
            </a:r>
            <a:r>
              <a:rPr lang="en-US" b="1" dirty="0" err="1">
                <a:latin typeface="Arial Narrow" pitchFamily="34" charset="0"/>
                <a:hlinkClick r:id="rId4" action="ppaction://hlinkfile"/>
              </a:rPr>
              <a:t>Dev</a:t>
            </a:r>
            <a:r>
              <a:rPr lang="en-US" b="1" dirty="0">
                <a:latin typeface="Arial Narrow" pitchFamily="34" charset="0"/>
                <a:hlinkClick r:id="rId4" action="ppaction://hlinkfile"/>
              </a:rPr>
              <a:t> Meeting Survey</a:t>
            </a:r>
            <a:endParaRPr lang="en-US" b="1" dirty="0" smtClean="0">
              <a:latin typeface="Arial Narrow" pitchFamily="34" charset="0"/>
            </a:endParaRPr>
          </a:p>
          <a:p>
            <a:pPr marL="342900" indent="-171450">
              <a:spcAft>
                <a:spcPts val="0"/>
              </a:spcAft>
              <a:buSzPct val="100000"/>
              <a:buFontTx/>
              <a:buChar char="•"/>
            </a:pPr>
            <a:r>
              <a:rPr lang="en-US" b="1" dirty="0" smtClean="0">
                <a:latin typeface="Arial Narrow" pitchFamily="34" charset="0"/>
              </a:rPr>
              <a:t>Summary of significant results:</a:t>
            </a:r>
          </a:p>
          <a:p>
            <a:pPr marL="800100" lvl="1" indent="-171450">
              <a:spcAft>
                <a:spcPts val="0"/>
              </a:spcAft>
              <a:buSzPct val="100000"/>
              <a:buFontTx/>
              <a:buChar char="•"/>
            </a:pPr>
            <a:r>
              <a:rPr lang="en-US" sz="1600" dirty="0" smtClean="0">
                <a:latin typeface="Arial Narrow" pitchFamily="34" charset="0"/>
              </a:rPr>
              <a:t>Smaller sample: </a:t>
            </a:r>
            <a:r>
              <a:rPr lang="en-US" sz="1600" b="1" dirty="0" smtClean="0">
                <a:solidFill>
                  <a:srgbClr val="002060"/>
                </a:solidFill>
                <a:latin typeface="Arial Narrow" pitchFamily="34" charset="0"/>
              </a:rPr>
              <a:t>22 total responses </a:t>
            </a:r>
            <a:r>
              <a:rPr lang="en-US" sz="1600" dirty="0" smtClean="0">
                <a:latin typeface="Arial Narrow" pitchFamily="34" charset="0"/>
              </a:rPr>
              <a:t>out of </a:t>
            </a:r>
            <a:r>
              <a:rPr lang="en-US" sz="1600" b="1" dirty="0" smtClean="0">
                <a:solidFill>
                  <a:srgbClr val="002060"/>
                </a:solidFill>
                <a:latin typeface="Arial Narrow" pitchFamily="34" charset="0"/>
              </a:rPr>
              <a:t>≈ 60 Trilinos developers </a:t>
            </a:r>
            <a:r>
              <a:rPr lang="en-US" sz="1600" dirty="0" smtClean="0">
                <a:latin typeface="Arial Narrow" pitchFamily="34" charset="0"/>
              </a:rPr>
              <a:t>making &gt;= 5 commits 10/29/2011 to 10/30/2012.  </a:t>
            </a:r>
            <a:r>
              <a:rPr lang="en-US" sz="1600" b="1" dirty="0" smtClean="0">
                <a:solidFill>
                  <a:srgbClr val="002060"/>
                </a:solidFill>
                <a:latin typeface="Arial Narrow" pitchFamily="34" charset="0"/>
              </a:rPr>
              <a:t>What about these other 35+ developers?</a:t>
            </a:r>
          </a:p>
          <a:p>
            <a:pPr marL="800100" lvl="1" indent="-171450">
              <a:spcAft>
                <a:spcPts val="0"/>
              </a:spcAft>
              <a:buSzPct val="100000"/>
              <a:buFontTx/>
              <a:buChar char="•"/>
            </a:pPr>
            <a:r>
              <a:rPr lang="en-US" sz="1600" dirty="0" smtClean="0">
                <a:latin typeface="Arial Narrow" pitchFamily="34" charset="0"/>
              </a:rPr>
              <a:t>On </a:t>
            </a:r>
            <a:r>
              <a:rPr lang="en-US" sz="1600" dirty="0">
                <a:latin typeface="Arial Narrow" pitchFamily="34" charset="0"/>
              </a:rPr>
              <a:t>a scale from 1 to 10, how important do you believe it is for the Trilinos team to achieve a significantly higher level of software quality within the next 3 </a:t>
            </a:r>
            <a:r>
              <a:rPr lang="en-US" sz="1600" dirty="0" smtClean="0">
                <a:latin typeface="Arial Narrow" pitchFamily="34" charset="0"/>
              </a:rPr>
              <a:t>years? =&gt; </a:t>
            </a:r>
            <a:r>
              <a:rPr lang="en-US" sz="1600" b="1" dirty="0" smtClean="0">
                <a:solidFill>
                  <a:srgbClr val="002060"/>
                </a:solidFill>
                <a:latin typeface="Arial Narrow" pitchFamily="34" charset="0"/>
              </a:rPr>
              <a:t>Average = 7.2</a:t>
            </a:r>
            <a:endParaRPr lang="en-US" sz="1600" b="1" dirty="0">
              <a:latin typeface="Arial Narrow" pitchFamily="34" charset="0"/>
            </a:endParaRPr>
          </a:p>
          <a:p>
            <a:pPr marL="800100" lvl="1" indent="-171450">
              <a:spcAft>
                <a:spcPts val="0"/>
              </a:spcAft>
              <a:buSzPct val="100000"/>
              <a:buFontTx/>
              <a:buChar char="•"/>
            </a:pPr>
            <a:r>
              <a:rPr lang="en-US" sz="1600" dirty="0">
                <a:latin typeface="Arial Narrow" pitchFamily="34" charset="0"/>
              </a:rPr>
              <a:t>On a scale from 1 to 10, how important do you believe it is for Trilinos to adopt a better-defined software lifecycle model</a:t>
            </a:r>
            <a:r>
              <a:rPr lang="en-US" sz="1600" dirty="0" smtClean="0">
                <a:latin typeface="Arial Narrow" pitchFamily="34" charset="0"/>
              </a:rPr>
              <a:t>? =&gt; </a:t>
            </a:r>
            <a:r>
              <a:rPr lang="en-US" sz="1600" b="1" dirty="0" smtClean="0">
                <a:solidFill>
                  <a:srgbClr val="002060"/>
                </a:solidFill>
                <a:latin typeface="Arial Narrow" pitchFamily="34" charset="0"/>
              </a:rPr>
              <a:t>Average = 6.3</a:t>
            </a:r>
            <a:endParaRPr lang="en-US" sz="1600" b="1" dirty="0">
              <a:solidFill>
                <a:srgbClr val="002060"/>
              </a:solidFill>
              <a:latin typeface="Arial Narrow" pitchFamily="34" charset="0"/>
            </a:endParaRPr>
          </a:p>
          <a:p>
            <a:pPr marL="800100" lvl="1" indent="-171450">
              <a:spcAft>
                <a:spcPts val="0"/>
              </a:spcAft>
              <a:buSzPct val="100000"/>
              <a:buFontTx/>
              <a:buChar char="•"/>
            </a:pPr>
            <a:r>
              <a:rPr lang="en-US" sz="1600" dirty="0" smtClean="0">
                <a:latin typeface="Arial Narrow" pitchFamily="34" charset="0"/>
              </a:rPr>
              <a:t>Do </a:t>
            </a:r>
            <a:r>
              <a:rPr lang="en-US" sz="1600" dirty="0">
                <a:latin typeface="Arial Narrow" pitchFamily="34" charset="0"/>
              </a:rPr>
              <a:t>you support an effort to adapt and adopt the TriBITS Lifecycle Model for Trilinos</a:t>
            </a:r>
            <a:r>
              <a:rPr lang="en-US" sz="1600" dirty="0" smtClean="0">
                <a:latin typeface="Arial Narrow" pitchFamily="34" charset="0"/>
              </a:rPr>
              <a:t>? =&gt; </a:t>
            </a:r>
            <a:r>
              <a:rPr lang="en-US" sz="1600" b="1" dirty="0" smtClean="0">
                <a:solidFill>
                  <a:srgbClr val="002060"/>
                </a:solidFill>
                <a:latin typeface="Arial Narrow" pitchFamily="34" charset="0"/>
              </a:rPr>
              <a:t>Yes/No = </a:t>
            </a:r>
            <a:r>
              <a:rPr lang="en-US" sz="1600" b="1" dirty="0" smtClean="0">
                <a:solidFill>
                  <a:srgbClr val="002060"/>
                </a:solidFill>
                <a:latin typeface="Arial Narrow" pitchFamily="34" charset="0"/>
              </a:rPr>
              <a:t>6.3</a:t>
            </a:r>
            <a:endParaRPr lang="en-US" sz="1600" dirty="0">
              <a:latin typeface="Arial Narrow" pitchFamily="34" charset="0"/>
            </a:endParaRPr>
          </a:p>
          <a:p>
            <a:pPr marL="800100" lvl="1" indent="-171450">
              <a:spcAft>
                <a:spcPts val="0"/>
              </a:spcAft>
              <a:buSzPct val="100000"/>
              <a:buFontTx/>
              <a:buChar char="•"/>
            </a:pPr>
            <a:r>
              <a:rPr lang="en-US" sz="1600" dirty="0">
                <a:latin typeface="Arial Narrow" pitchFamily="34" charset="0"/>
              </a:rPr>
              <a:t>Would you be willing to commit to using the Legacy Software Change Algorithm so that your Trilinos code could be grandfathered into a new Trilinos Lifecycle Model based on the TriBITS Lifecycle Model</a:t>
            </a:r>
            <a:r>
              <a:rPr lang="en-US" sz="1600" dirty="0" smtClean="0">
                <a:latin typeface="Arial Narrow" pitchFamily="34" charset="0"/>
              </a:rPr>
              <a:t>? =&gt; </a:t>
            </a:r>
            <a:r>
              <a:rPr lang="en-US" sz="1600" b="1" dirty="0" smtClean="0">
                <a:solidFill>
                  <a:srgbClr val="002060"/>
                </a:solidFill>
                <a:latin typeface="Arial Narrow" pitchFamily="34" charset="0"/>
              </a:rPr>
              <a:t>Yes/No = </a:t>
            </a:r>
            <a:r>
              <a:rPr lang="en-US" sz="1600" b="1" dirty="0" smtClean="0">
                <a:solidFill>
                  <a:srgbClr val="002060"/>
                </a:solidFill>
                <a:latin typeface="Arial Narrow" pitchFamily="34" charset="0"/>
              </a:rPr>
              <a:t>3.7</a:t>
            </a:r>
            <a:r>
              <a:rPr lang="en-US" b="1" dirty="0" smtClean="0">
                <a:solidFill>
                  <a:srgbClr val="002060"/>
                </a:solidFill>
                <a:latin typeface="Arial Narrow" pitchFamily="34" charset="0"/>
              </a:rPr>
              <a:t>, </a:t>
            </a:r>
            <a:r>
              <a:rPr lang="en-US" b="1" dirty="0">
                <a:solidFill>
                  <a:srgbClr val="002060"/>
                </a:solidFill>
                <a:latin typeface="Arial Narrow" pitchFamily="34" charset="0"/>
              </a:rPr>
              <a:t>Undecided/Total = 0.36.</a:t>
            </a:r>
            <a:endParaRPr lang="en-US" b="1" dirty="0" smtClean="0">
              <a:latin typeface="Arial Narrow" pitchFamily="34" charset="0"/>
            </a:endParaRPr>
          </a:p>
          <a:p>
            <a:pPr marL="342900" indent="-171450">
              <a:spcAft>
                <a:spcPts val="0"/>
              </a:spcAft>
              <a:buSzPct val="100000"/>
              <a:buFontTx/>
              <a:buChar char="•"/>
            </a:pPr>
            <a:r>
              <a:rPr lang="en-US" b="1" dirty="0" smtClean="0">
                <a:latin typeface="Arial Narrow" pitchFamily="34" charset="0"/>
              </a:rPr>
              <a:t>Final conclusions from the survey:</a:t>
            </a:r>
          </a:p>
          <a:p>
            <a:pPr marL="800100" lvl="1" indent="-171450">
              <a:spcAft>
                <a:spcPts val="0"/>
              </a:spcAft>
              <a:buSzPct val="100000"/>
              <a:buFontTx/>
              <a:buChar char="•"/>
            </a:pPr>
            <a:r>
              <a:rPr lang="en-US" b="1" dirty="0" smtClean="0">
                <a:solidFill>
                  <a:srgbClr val="002060"/>
                </a:solidFill>
                <a:latin typeface="Arial Narrow" pitchFamily="34" charset="0"/>
              </a:rPr>
              <a:t>Strong sense of need and support for adopting the TriBITS Lifecycle </a:t>
            </a:r>
            <a:r>
              <a:rPr lang="en-US" b="1" dirty="0" smtClean="0">
                <a:solidFill>
                  <a:srgbClr val="002060"/>
                </a:solidFill>
                <a:latin typeface="Arial Narrow" pitchFamily="34" charset="0"/>
              </a:rPr>
              <a:t>Model by those who read all or some of the TriBITS Lifecycle Model document.</a:t>
            </a:r>
            <a:endParaRPr lang="en-US" b="1" dirty="0" smtClean="0">
              <a:solidFill>
                <a:srgbClr val="002060"/>
              </a:solidFill>
              <a:latin typeface="Arial Narrow" pitchFamily="34" charset="0"/>
            </a:endParaRPr>
          </a:p>
          <a:p>
            <a:pPr marL="800100" lvl="1" indent="-171450">
              <a:spcAft>
                <a:spcPts val="0"/>
              </a:spcAft>
              <a:buSzPct val="100000"/>
              <a:buFontTx/>
              <a:buChar char="•"/>
            </a:pPr>
            <a:r>
              <a:rPr lang="en-US" b="1" dirty="0" smtClean="0">
                <a:solidFill>
                  <a:srgbClr val="002060"/>
                </a:solidFill>
                <a:latin typeface="Arial Narrow" pitchFamily="34" charset="0"/>
              </a:rPr>
              <a:t>No-one who read the entire TriBITS Lifecycle Model document opposed its adoption.</a:t>
            </a:r>
          </a:p>
          <a:p>
            <a:pPr marL="800100" lvl="1" indent="-171450">
              <a:spcAft>
                <a:spcPts val="0"/>
              </a:spcAft>
              <a:buSzPct val="100000"/>
              <a:buFontTx/>
              <a:buChar char="•"/>
            </a:pPr>
            <a:r>
              <a:rPr lang="en-US" b="1" dirty="0" smtClean="0">
                <a:solidFill>
                  <a:srgbClr val="002060"/>
                </a:solidFill>
                <a:latin typeface="Arial Narrow" pitchFamily="34" charset="0"/>
              </a:rPr>
              <a:t>Medium support </a:t>
            </a:r>
            <a:r>
              <a:rPr lang="en-US" b="1" dirty="0" smtClean="0">
                <a:solidFill>
                  <a:srgbClr val="002060"/>
                </a:solidFill>
                <a:latin typeface="Arial Narrow" pitchFamily="34" charset="0"/>
              </a:rPr>
              <a:t>for committing to the Legacy Software Change Algorithm to Grandfather existing Trilinos packages.</a:t>
            </a:r>
          </a:p>
          <a:p>
            <a:pPr marL="800100" lvl="1" indent="-171450">
              <a:spcAft>
                <a:spcPts val="0"/>
              </a:spcAft>
              <a:buSzPct val="100000"/>
              <a:buFontTx/>
              <a:buChar char="•"/>
            </a:pPr>
            <a:r>
              <a:rPr lang="en-US" b="1" dirty="0" smtClean="0">
                <a:solidFill>
                  <a:srgbClr val="002060"/>
                </a:solidFill>
                <a:latin typeface="Arial Narrow" pitchFamily="34" charset="0"/>
              </a:rPr>
              <a:t>Over 1/3 of </a:t>
            </a:r>
            <a:r>
              <a:rPr lang="en-US" b="1" dirty="0" smtClean="0">
                <a:solidFill>
                  <a:srgbClr val="002060"/>
                </a:solidFill>
                <a:latin typeface="Arial Narrow" pitchFamily="34" charset="0"/>
              </a:rPr>
              <a:t>respondents </a:t>
            </a:r>
            <a:r>
              <a:rPr lang="en-US" b="1" dirty="0" smtClean="0">
                <a:solidFill>
                  <a:srgbClr val="002060"/>
                </a:solidFill>
                <a:latin typeface="Arial Narrow" pitchFamily="34" charset="0"/>
              </a:rPr>
              <a:t>were </a:t>
            </a:r>
            <a:r>
              <a:rPr lang="en-US" b="1" dirty="0" smtClean="0">
                <a:solidFill>
                  <a:srgbClr val="002060"/>
                </a:solidFill>
                <a:latin typeface="Arial Narrow" pitchFamily="34" charset="0"/>
              </a:rPr>
              <a:t>undecided </a:t>
            </a:r>
            <a:r>
              <a:rPr lang="en-US" b="1" dirty="0" smtClean="0">
                <a:solidFill>
                  <a:srgbClr val="002060"/>
                </a:solidFill>
                <a:latin typeface="Arial Narrow" pitchFamily="34" charset="0"/>
              </a:rPr>
              <a:t>about Legacy Software Change  Algorithm</a:t>
            </a:r>
          </a:p>
          <a:p>
            <a:pPr marL="1085850" lvl="2">
              <a:spcAft>
                <a:spcPts val="0"/>
              </a:spcAft>
              <a:buSzPct val="100000"/>
            </a:pPr>
            <a:r>
              <a:rPr lang="en-US" b="1" dirty="0" smtClean="0">
                <a:solidFill>
                  <a:srgbClr val="002060"/>
                </a:solidFill>
                <a:latin typeface="Arial Narrow" pitchFamily="34" charset="0"/>
              </a:rPr>
              <a:t>=&gt; Improve with Training </a:t>
            </a:r>
            <a:r>
              <a:rPr lang="en-US" b="1" dirty="0" smtClean="0">
                <a:solidFill>
                  <a:srgbClr val="002060"/>
                </a:solidFill>
                <a:latin typeface="Arial Narrow" pitchFamily="34" charset="0"/>
              </a:rPr>
              <a:t>and Education?</a:t>
            </a:r>
            <a:endParaRPr lang="en-US" b="1" dirty="0">
              <a:solidFill>
                <a:srgbClr val="002060"/>
              </a:solidFill>
              <a:latin typeface="Arial Narrow" pitchFamily="34" charset="0"/>
            </a:endParaRPr>
          </a:p>
        </p:txBody>
      </p:sp>
    </p:spTree>
    <p:extLst>
      <p:ext uri="{BB962C8B-B14F-4D97-AF65-F5344CB8AC3E}">
        <p14:creationId xmlns:p14="http://schemas.microsoft.com/office/powerpoint/2010/main" val="397432583"/>
      </p:ext>
    </p:extLst>
  </p:cSld>
  <p:clrMapOvr>
    <a:masterClrMapping/>
  </p:clrMapOvr>
  <mc:AlternateContent xmlns:mc="http://schemas.openxmlformats.org/markup-compatibility/2006" xmlns:p14="http://schemas.microsoft.com/office/powerpoint/2010/main">
    <mc:Choice Requires="p14">
      <p:transition spd="slow" p14:dur="1200" advTm="75766">
        <p:dissolve/>
      </p:transition>
    </mc:Choice>
    <mc:Fallback xmlns="">
      <p:transition spd="slow" advTm="75766">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940">
                                            <p:txEl>
                                              <p:pRg st="2" end="2"/>
                                            </p:txEl>
                                          </p:spTgt>
                                        </p:tgtEl>
                                        <p:attrNameLst>
                                          <p:attrName>style.visibility</p:attrName>
                                        </p:attrNameLst>
                                      </p:cBhvr>
                                      <p:to>
                                        <p:strVal val="visible"/>
                                      </p:to>
                                    </p:set>
                                    <p:animEffect transition="in" filter="fade">
                                      <p:cBhvr>
                                        <p:cTn id="7" dur="500"/>
                                        <p:tgtEl>
                                          <p:spTgt spid="3994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9940">
                                            <p:txEl>
                                              <p:pRg st="3" end="3"/>
                                            </p:txEl>
                                          </p:spTgt>
                                        </p:tgtEl>
                                        <p:attrNameLst>
                                          <p:attrName>style.visibility</p:attrName>
                                        </p:attrNameLst>
                                      </p:cBhvr>
                                      <p:to>
                                        <p:strVal val="visible"/>
                                      </p:to>
                                    </p:set>
                                    <p:animEffect transition="in" filter="fade">
                                      <p:cBhvr>
                                        <p:cTn id="10" dur="500"/>
                                        <p:tgtEl>
                                          <p:spTgt spid="3994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9940">
                                            <p:txEl>
                                              <p:pRg st="4" end="4"/>
                                            </p:txEl>
                                          </p:spTgt>
                                        </p:tgtEl>
                                        <p:attrNameLst>
                                          <p:attrName>style.visibility</p:attrName>
                                        </p:attrNameLst>
                                      </p:cBhvr>
                                      <p:to>
                                        <p:strVal val="visible"/>
                                      </p:to>
                                    </p:set>
                                    <p:animEffect transition="in" filter="fade">
                                      <p:cBhvr>
                                        <p:cTn id="13" dur="500"/>
                                        <p:tgtEl>
                                          <p:spTgt spid="3994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9940">
                                            <p:txEl>
                                              <p:pRg st="5" end="5"/>
                                            </p:txEl>
                                          </p:spTgt>
                                        </p:tgtEl>
                                        <p:attrNameLst>
                                          <p:attrName>style.visibility</p:attrName>
                                        </p:attrNameLst>
                                      </p:cBhvr>
                                      <p:to>
                                        <p:strVal val="visible"/>
                                      </p:to>
                                    </p:set>
                                    <p:animEffect transition="in" filter="fade">
                                      <p:cBhvr>
                                        <p:cTn id="16" dur="500"/>
                                        <p:tgtEl>
                                          <p:spTgt spid="3994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9940">
                                            <p:txEl>
                                              <p:pRg st="6" end="6"/>
                                            </p:txEl>
                                          </p:spTgt>
                                        </p:tgtEl>
                                        <p:attrNameLst>
                                          <p:attrName>style.visibility</p:attrName>
                                        </p:attrNameLst>
                                      </p:cBhvr>
                                      <p:to>
                                        <p:strVal val="visible"/>
                                      </p:to>
                                    </p:set>
                                    <p:animEffect transition="in" filter="fade">
                                      <p:cBhvr>
                                        <p:cTn id="19" dur="500"/>
                                        <p:tgtEl>
                                          <p:spTgt spid="3994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9940">
                                            <p:txEl>
                                              <p:pRg st="7" end="7"/>
                                            </p:txEl>
                                          </p:spTgt>
                                        </p:tgtEl>
                                        <p:attrNameLst>
                                          <p:attrName>style.visibility</p:attrName>
                                        </p:attrNameLst>
                                      </p:cBhvr>
                                      <p:to>
                                        <p:strVal val="visible"/>
                                      </p:to>
                                    </p:set>
                                    <p:animEffect transition="in" filter="fade">
                                      <p:cBhvr>
                                        <p:cTn id="22" dur="500"/>
                                        <p:tgtEl>
                                          <p:spTgt spid="39940">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940">
                                            <p:txEl>
                                              <p:pRg st="8" end="8"/>
                                            </p:txEl>
                                          </p:spTgt>
                                        </p:tgtEl>
                                        <p:attrNameLst>
                                          <p:attrName>style.visibility</p:attrName>
                                        </p:attrNameLst>
                                      </p:cBhvr>
                                      <p:to>
                                        <p:strVal val="visible"/>
                                      </p:to>
                                    </p:set>
                                    <p:animEffect transition="in" filter="fade">
                                      <p:cBhvr>
                                        <p:cTn id="27" dur="500"/>
                                        <p:tgtEl>
                                          <p:spTgt spid="39940">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9940">
                                            <p:txEl>
                                              <p:pRg st="9" end="9"/>
                                            </p:txEl>
                                          </p:spTgt>
                                        </p:tgtEl>
                                        <p:attrNameLst>
                                          <p:attrName>style.visibility</p:attrName>
                                        </p:attrNameLst>
                                      </p:cBhvr>
                                      <p:to>
                                        <p:strVal val="visible"/>
                                      </p:to>
                                    </p:set>
                                    <p:animEffect transition="in" filter="fade">
                                      <p:cBhvr>
                                        <p:cTn id="30" dur="500"/>
                                        <p:tgtEl>
                                          <p:spTgt spid="39940">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9940">
                                            <p:txEl>
                                              <p:pRg st="10" end="10"/>
                                            </p:txEl>
                                          </p:spTgt>
                                        </p:tgtEl>
                                        <p:attrNameLst>
                                          <p:attrName>style.visibility</p:attrName>
                                        </p:attrNameLst>
                                      </p:cBhvr>
                                      <p:to>
                                        <p:strVal val="visible"/>
                                      </p:to>
                                    </p:set>
                                    <p:animEffect transition="in" filter="fade">
                                      <p:cBhvr>
                                        <p:cTn id="33" dur="500"/>
                                        <p:tgtEl>
                                          <p:spTgt spid="39940">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9940">
                                            <p:txEl>
                                              <p:pRg st="11" end="11"/>
                                            </p:txEl>
                                          </p:spTgt>
                                        </p:tgtEl>
                                        <p:attrNameLst>
                                          <p:attrName>style.visibility</p:attrName>
                                        </p:attrNameLst>
                                      </p:cBhvr>
                                      <p:to>
                                        <p:strVal val="visible"/>
                                      </p:to>
                                    </p:set>
                                    <p:animEffect transition="in" filter="fade">
                                      <p:cBhvr>
                                        <p:cTn id="36" dur="500"/>
                                        <p:tgtEl>
                                          <p:spTgt spid="39940">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9940">
                                            <p:txEl>
                                              <p:pRg st="12" end="12"/>
                                            </p:txEl>
                                          </p:spTgt>
                                        </p:tgtEl>
                                        <p:attrNameLst>
                                          <p:attrName>style.visibility</p:attrName>
                                        </p:attrNameLst>
                                      </p:cBhvr>
                                      <p:to>
                                        <p:strVal val="visible"/>
                                      </p:to>
                                    </p:set>
                                    <p:animEffect transition="in" filter="fade">
                                      <p:cBhvr>
                                        <p:cTn id="39" dur="500"/>
                                        <p:tgtEl>
                                          <p:spTgt spid="39940">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9940">
                                            <p:txEl>
                                              <p:pRg st="13" end="13"/>
                                            </p:txEl>
                                          </p:spTgt>
                                        </p:tgtEl>
                                        <p:attrNameLst>
                                          <p:attrName>style.visibility</p:attrName>
                                        </p:attrNameLst>
                                      </p:cBhvr>
                                      <p:to>
                                        <p:strVal val="visible"/>
                                      </p:to>
                                    </p:set>
                                    <p:animEffect transition="in" filter="fade">
                                      <p:cBhvr>
                                        <p:cTn id="42" dur="500"/>
                                        <p:tgtEl>
                                          <p:spTgt spid="39940">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467"/>
            <a:ext cx="8651796" cy="1661993"/>
          </a:xfrm>
        </p:spPr>
        <p:txBody>
          <a:bodyPr/>
          <a:lstStyle/>
          <a:p>
            <a:pPr algn="ctr"/>
            <a:r>
              <a:rPr lang="en-US" sz="4000" dirty="0" smtClean="0"/>
              <a:t>Ideas for the Adoption of the TriBITS Lifecycle Model by Trilinos</a:t>
            </a:r>
            <a:endParaRPr lang="en-US" sz="4000" dirty="0"/>
          </a:p>
        </p:txBody>
      </p:sp>
    </p:spTree>
    <p:extLst>
      <p:ext uri="{BB962C8B-B14F-4D97-AF65-F5344CB8AC3E}">
        <p14:creationId xmlns:p14="http://schemas.microsoft.com/office/powerpoint/2010/main" val="358917122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9"/>
          <p:cNvSpPr>
            <a:spLocks noGrp="1" noChangeArrowheads="1"/>
          </p:cNvSpPr>
          <p:nvPr>
            <p:ph type="title"/>
          </p:nvPr>
        </p:nvSpPr>
        <p:spPr>
          <a:xfrm>
            <a:off x="35004" y="177114"/>
            <a:ext cx="9032796" cy="461665"/>
          </a:xfrm>
        </p:spPr>
        <p:txBody>
          <a:bodyPr/>
          <a:lstStyle/>
          <a:p>
            <a:pPr algn="ctr"/>
            <a:r>
              <a:rPr lang="en-US" sz="2800" dirty="0" smtClean="0"/>
              <a:t>Overview of Implementation Levels/Options?</a:t>
            </a:r>
          </a:p>
        </p:txBody>
      </p:sp>
      <p:sp>
        <p:nvSpPr>
          <p:cNvPr id="39940" name="Rectangle 3"/>
          <p:cNvSpPr>
            <a:spLocks noChangeArrowheads="1"/>
          </p:cNvSpPr>
          <p:nvPr/>
        </p:nvSpPr>
        <p:spPr bwMode="auto">
          <a:xfrm>
            <a:off x="76200" y="680209"/>
            <a:ext cx="8915400" cy="556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p>
            <a:pPr marL="171450">
              <a:spcAft>
                <a:spcPts val="300"/>
              </a:spcAft>
              <a:buSzPct val="100000"/>
            </a:pPr>
            <a:r>
              <a:rPr lang="en-US" b="1" dirty="0" smtClean="0">
                <a:latin typeface="Arial Narrow" pitchFamily="34" charset="0"/>
              </a:rPr>
              <a:t>A) Minimum Level of Adoption:</a:t>
            </a:r>
          </a:p>
          <a:p>
            <a:pPr marL="342900" indent="-171450">
              <a:spcAft>
                <a:spcPts val="300"/>
              </a:spcAft>
              <a:buSzPct val="100000"/>
              <a:buFontTx/>
              <a:buChar char="•"/>
            </a:pPr>
            <a:r>
              <a:rPr lang="en-US" sz="1600" dirty="0" smtClean="0">
                <a:latin typeface="Arial Narrow" pitchFamily="34" charset="0"/>
              </a:rPr>
              <a:t>Clearly publically </a:t>
            </a:r>
            <a:r>
              <a:rPr lang="en-US" sz="1600" dirty="0">
                <a:latin typeface="Arial Narrow" pitchFamily="34" charset="0"/>
              </a:rPr>
              <a:t>document the </a:t>
            </a:r>
            <a:r>
              <a:rPr lang="en-US" sz="1600" dirty="0" smtClean="0">
                <a:latin typeface="Arial Narrow" pitchFamily="34" charset="0"/>
              </a:rPr>
              <a:t>TriBITS Lifecycle </a:t>
            </a:r>
            <a:r>
              <a:rPr lang="en-US" sz="1600" dirty="0">
                <a:latin typeface="Arial Narrow" pitchFamily="34" charset="0"/>
              </a:rPr>
              <a:t>Model maturity levels </a:t>
            </a:r>
            <a:r>
              <a:rPr lang="en-US" sz="1600" dirty="0" smtClean="0">
                <a:latin typeface="Arial Narrow" pitchFamily="34" charset="0"/>
              </a:rPr>
              <a:t>and train Trilinos developers in essentials.</a:t>
            </a:r>
            <a:endParaRPr lang="en-US" sz="1600" dirty="0">
              <a:latin typeface="Arial Narrow" pitchFamily="34" charset="0"/>
            </a:endParaRPr>
          </a:p>
          <a:p>
            <a:pPr marL="342900" indent="-171450">
              <a:spcAft>
                <a:spcPts val="300"/>
              </a:spcAft>
              <a:buSzPct val="100000"/>
              <a:buFontTx/>
              <a:buChar char="•"/>
            </a:pPr>
            <a:r>
              <a:rPr lang="en-US" sz="1600" dirty="0">
                <a:latin typeface="Arial Narrow" pitchFamily="34" charset="0"/>
              </a:rPr>
              <a:t>Use vocabulary and terminology of the </a:t>
            </a:r>
            <a:r>
              <a:rPr lang="en-US" sz="1600" dirty="0" smtClean="0">
                <a:latin typeface="Arial Narrow" pitchFamily="34" charset="0"/>
              </a:rPr>
              <a:t>TriBITS Lifecycle </a:t>
            </a:r>
            <a:r>
              <a:rPr lang="en-US" sz="1600" dirty="0">
                <a:latin typeface="Arial Narrow" pitchFamily="34" charset="0"/>
              </a:rPr>
              <a:t>Model in </a:t>
            </a:r>
            <a:r>
              <a:rPr lang="en-US" sz="1600" dirty="0" smtClean="0">
                <a:latin typeface="Arial Narrow" pitchFamily="34" charset="0"/>
              </a:rPr>
              <a:t>all communication (developers </a:t>
            </a:r>
            <a:r>
              <a:rPr lang="en-US" sz="1600" dirty="0">
                <a:latin typeface="Arial Narrow" pitchFamily="34" charset="0"/>
              </a:rPr>
              <a:t>and </a:t>
            </a:r>
            <a:r>
              <a:rPr lang="en-US" sz="1600" dirty="0" smtClean="0">
                <a:latin typeface="Arial Narrow" pitchFamily="34" charset="0"/>
              </a:rPr>
              <a:t>users). </a:t>
            </a:r>
          </a:p>
          <a:p>
            <a:pPr marL="342900" indent="-171450">
              <a:spcAft>
                <a:spcPts val="300"/>
              </a:spcAft>
              <a:buSzPct val="100000"/>
              <a:buFontTx/>
              <a:buChar char="•"/>
            </a:pPr>
            <a:r>
              <a:rPr lang="en-US" sz="1600" dirty="0" smtClean="0">
                <a:latin typeface="Arial Narrow" pitchFamily="34" charset="0"/>
              </a:rPr>
              <a:t>Label </a:t>
            </a:r>
            <a:r>
              <a:rPr lang="en-US" sz="1600" dirty="0" smtClean="0">
                <a:latin typeface="Arial Narrow" pitchFamily="34" charset="0"/>
              </a:rPr>
              <a:t>existing and new Trilinos packages (at </a:t>
            </a:r>
            <a:r>
              <a:rPr lang="en-US" sz="1600" dirty="0" err="1" smtClean="0">
                <a:latin typeface="Arial Narrow" pitchFamily="34" charset="0"/>
              </a:rPr>
              <a:t>subpackage</a:t>
            </a:r>
            <a:r>
              <a:rPr lang="en-US" sz="1600" dirty="0" smtClean="0">
                <a:latin typeface="Arial Narrow" pitchFamily="34" charset="0"/>
              </a:rPr>
              <a:t> level) </a:t>
            </a:r>
            <a:r>
              <a:rPr lang="en-US" sz="1600" dirty="0" smtClean="0">
                <a:latin typeface="Arial Narrow" pitchFamily="34" charset="0"/>
              </a:rPr>
              <a:t>as EP</a:t>
            </a:r>
            <a:r>
              <a:rPr lang="en-US" sz="1600" dirty="0" smtClean="0">
                <a:latin typeface="Arial Narrow" pitchFamily="34" charset="0"/>
              </a:rPr>
              <a:t>, (G)RS, (G)PG, (</a:t>
            </a:r>
            <a:r>
              <a:rPr lang="en-US" sz="1600" dirty="0" smtClean="0">
                <a:latin typeface="Arial Narrow" pitchFamily="34" charset="0"/>
              </a:rPr>
              <a:t>G)PM, UM </a:t>
            </a:r>
            <a:r>
              <a:rPr lang="en-US" sz="1600" dirty="0" smtClean="0">
                <a:latin typeface="Arial Narrow" pitchFamily="34" charset="0"/>
              </a:rPr>
              <a:t>… Display on web pages, in TriBITS system, etc</a:t>
            </a:r>
            <a:r>
              <a:rPr lang="en-US" sz="1600" dirty="0" smtClean="0">
                <a:latin typeface="Arial Narrow" pitchFamily="34" charset="0"/>
              </a:rPr>
              <a:t>.</a:t>
            </a:r>
            <a:endParaRPr lang="en-US" sz="1600" dirty="0" smtClean="0">
              <a:latin typeface="Arial Narrow" pitchFamily="34" charset="0"/>
            </a:endParaRPr>
          </a:p>
          <a:p>
            <a:pPr marL="171450">
              <a:spcAft>
                <a:spcPts val="300"/>
              </a:spcAft>
              <a:buSzPct val="100000"/>
            </a:pPr>
            <a:r>
              <a:rPr lang="en-US" b="1" dirty="0" smtClean="0">
                <a:latin typeface="Arial Narrow" pitchFamily="34" charset="0"/>
              </a:rPr>
              <a:t>B) Medium Level of Adoption:</a:t>
            </a:r>
            <a:endParaRPr lang="en-US" dirty="0">
              <a:latin typeface="Arial Narrow" pitchFamily="34" charset="0"/>
            </a:endParaRPr>
          </a:p>
          <a:p>
            <a:pPr marL="457200" indent="-285750">
              <a:spcAft>
                <a:spcPts val="300"/>
              </a:spcAft>
              <a:buSzPct val="100000"/>
              <a:buFont typeface="Arial" pitchFamily="34" charset="0"/>
              <a:buChar char="•"/>
            </a:pPr>
            <a:r>
              <a:rPr lang="en-US" sz="1600" dirty="0">
                <a:latin typeface="Arial Narrow" pitchFamily="34" charset="0"/>
              </a:rPr>
              <a:t>Implement and </a:t>
            </a:r>
            <a:r>
              <a:rPr lang="en-US" sz="1600" dirty="0" smtClean="0">
                <a:latin typeface="Arial Narrow" pitchFamily="34" charset="0"/>
              </a:rPr>
              <a:t>institute voluntary training </a:t>
            </a:r>
            <a:r>
              <a:rPr lang="en-US" sz="1600" dirty="0">
                <a:latin typeface="Arial Narrow" pitchFamily="34" charset="0"/>
              </a:rPr>
              <a:t>of SE practices for existing and new </a:t>
            </a:r>
            <a:r>
              <a:rPr lang="en-US" sz="1600" dirty="0" smtClean="0">
                <a:latin typeface="Arial Narrow" pitchFamily="34" charset="0"/>
              </a:rPr>
              <a:t>Trilinos developers.</a:t>
            </a:r>
            <a:endParaRPr lang="en-US" sz="1600" dirty="0">
              <a:latin typeface="Arial Narrow" pitchFamily="34" charset="0"/>
            </a:endParaRPr>
          </a:p>
          <a:p>
            <a:pPr marL="457200" indent="-285750">
              <a:spcAft>
                <a:spcPts val="300"/>
              </a:spcAft>
              <a:buSzPct val="100000"/>
              <a:buFont typeface="Arial" pitchFamily="34" charset="0"/>
              <a:buChar char="•"/>
            </a:pPr>
            <a:r>
              <a:rPr lang="en-US" sz="1600" dirty="0" smtClean="0">
                <a:latin typeface="Arial Narrow" pitchFamily="34" charset="0"/>
              </a:rPr>
              <a:t>Use </a:t>
            </a:r>
            <a:r>
              <a:rPr lang="en-US" sz="1600" dirty="0" smtClean="0">
                <a:latin typeface="Arial Narrow" pitchFamily="34" charset="0"/>
              </a:rPr>
              <a:t>maturity levels to determine amount and type of </a:t>
            </a:r>
            <a:r>
              <a:rPr lang="en-US" sz="1600" dirty="0">
                <a:latin typeface="Arial Narrow" pitchFamily="34" charset="0"/>
              </a:rPr>
              <a:t>testing (e.g. backward compatibility testing, coverage testing, </a:t>
            </a:r>
            <a:r>
              <a:rPr lang="en-US" sz="1600" dirty="0" err="1">
                <a:latin typeface="Arial Narrow" pitchFamily="34" charset="0"/>
              </a:rPr>
              <a:t>valgrind</a:t>
            </a:r>
            <a:r>
              <a:rPr lang="en-US" sz="1600" dirty="0">
                <a:latin typeface="Arial Narrow" pitchFamily="34" charset="0"/>
              </a:rPr>
              <a:t> testing, etc.) </a:t>
            </a:r>
            <a:r>
              <a:rPr lang="en-US" sz="1600" dirty="0" smtClean="0">
                <a:latin typeface="Arial Narrow" pitchFamily="34" charset="0"/>
              </a:rPr>
              <a:t>for various </a:t>
            </a:r>
            <a:r>
              <a:rPr lang="en-US" sz="1600" dirty="0" smtClean="0">
                <a:latin typeface="Arial Narrow" pitchFamily="34" charset="0"/>
              </a:rPr>
              <a:t>maturity levels.</a:t>
            </a:r>
            <a:endParaRPr lang="en-US" sz="1600" dirty="0" smtClean="0">
              <a:latin typeface="Arial Narrow" pitchFamily="34" charset="0"/>
            </a:endParaRPr>
          </a:p>
          <a:p>
            <a:pPr marL="457200" indent="-285750">
              <a:spcAft>
                <a:spcPts val="300"/>
              </a:spcAft>
              <a:buSzPct val="100000"/>
              <a:buFont typeface="Arial" pitchFamily="34" charset="0"/>
              <a:buChar char="•"/>
            </a:pPr>
            <a:r>
              <a:rPr lang="en-US" sz="1600" dirty="0" smtClean="0">
                <a:latin typeface="Arial Narrow" pitchFamily="34" charset="0"/>
              </a:rPr>
              <a:t>Define software </a:t>
            </a:r>
            <a:r>
              <a:rPr lang="en-US" sz="1600" dirty="0">
                <a:latin typeface="Arial Narrow" pitchFamily="34" charset="0"/>
              </a:rPr>
              <a:t>quality metrics for testing, code clarity and quality, user input checking and error feedback, portability, space/time performance, documentation/examples/tutorials, etc.</a:t>
            </a:r>
          </a:p>
          <a:p>
            <a:pPr marL="457200" indent="-285750">
              <a:spcAft>
                <a:spcPts val="300"/>
              </a:spcAft>
              <a:buSzPct val="100000"/>
              <a:buFont typeface="Arial" pitchFamily="34" charset="0"/>
              <a:buChar char="•"/>
            </a:pPr>
            <a:r>
              <a:rPr lang="en-US" sz="1600" dirty="0" smtClean="0">
                <a:latin typeface="Arial Narrow" pitchFamily="34" charset="0"/>
              </a:rPr>
              <a:t>Define targets </a:t>
            </a:r>
            <a:r>
              <a:rPr lang="en-US" sz="1600" dirty="0">
                <a:latin typeface="Arial Narrow" pitchFamily="34" charset="0"/>
              </a:rPr>
              <a:t>for </a:t>
            </a:r>
            <a:r>
              <a:rPr lang="en-US" sz="1600" dirty="0" smtClean="0">
                <a:latin typeface="Arial Narrow" pitchFamily="34" charset="0"/>
              </a:rPr>
              <a:t>software quality metrics for specific </a:t>
            </a:r>
            <a:r>
              <a:rPr lang="en-US" sz="1600" dirty="0">
                <a:latin typeface="Arial Narrow" pitchFamily="34" charset="0"/>
              </a:rPr>
              <a:t>maturity </a:t>
            </a:r>
            <a:r>
              <a:rPr lang="en-US" sz="1600" dirty="0" smtClean="0">
                <a:latin typeface="Arial Narrow" pitchFamily="34" charset="0"/>
              </a:rPr>
              <a:t>levels.</a:t>
            </a:r>
            <a:endParaRPr lang="en-US" sz="1600" dirty="0">
              <a:latin typeface="Arial Narrow" pitchFamily="34" charset="0"/>
            </a:endParaRPr>
          </a:p>
          <a:p>
            <a:pPr marL="171450">
              <a:spcAft>
                <a:spcPts val="300"/>
              </a:spcAft>
              <a:buSzPct val="100000"/>
            </a:pPr>
            <a:r>
              <a:rPr lang="en-US" b="1" dirty="0" smtClean="0">
                <a:latin typeface="Arial Narrow" pitchFamily="34" charset="0"/>
              </a:rPr>
              <a:t>C</a:t>
            </a:r>
            <a:r>
              <a:rPr lang="en-US" b="1" dirty="0" smtClean="0">
                <a:latin typeface="Arial Narrow" pitchFamily="34" charset="0"/>
              </a:rPr>
              <a:t>) Fuller Level of Adoption:</a:t>
            </a:r>
            <a:endParaRPr lang="en-US" b="1" dirty="0">
              <a:latin typeface="Arial Narrow" pitchFamily="34" charset="0"/>
            </a:endParaRPr>
          </a:p>
          <a:p>
            <a:pPr marL="457200" indent="-285750">
              <a:spcAft>
                <a:spcPts val="300"/>
              </a:spcAft>
              <a:buSzPct val="100000"/>
              <a:buFont typeface="Arial" pitchFamily="34" charset="0"/>
              <a:buChar char="•"/>
            </a:pPr>
            <a:r>
              <a:rPr lang="en-US" sz="1600" dirty="0" smtClean="0">
                <a:latin typeface="Arial Narrow" pitchFamily="34" charset="0"/>
              </a:rPr>
              <a:t>Make training </a:t>
            </a:r>
            <a:r>
              <a:rPr lang="en-US" sz="1600" dirty="0">
                <a:latin typeface="Arial Narrow" pitchFamily="34" charset="0"/>
              </a:rPr>
              <a:t>of SE practices </a:t>
            </a:r>
            <a:r>
              <a:rPr lang="en-US" sz="1600" dirty="0" smtClean="0">
                <a:latin typeface="Arial Narrow" pitchFamily="34" charset="0"/>
              </a:rPr>
              <a:t>mandatory for </a:t>
            </a:r>
            <a:r>
              <a:rPr lang="en-US" sz="1600" dirty="0">
                <a:latin typeface="Arial Narrow" pitchFamily="34" charset="0"/>
              </a:rPr>
              <a:t>existing and new </a:t>
            </a:r>
            <a:r>
              <a:rPr lang="en-US" sz="1600" dirty="0" smtClean="0">
                <a:latin typeface="Arial Narrow" pitchFamily="34" charset="0"/>
              </a:rPr>
              <a:t>Trilinos developers before being allowed to change and commit to non-EP non-UM packages.</a:t>
            </a:r>
            <a:endParaRPr lang="en-US" sz="1600" dirty="0">
              <a:latin typeface="Arial Narrow" pitchFamily="34" charset="0"/>
            </a:endParaRPr>
          </a:p>
          <a:p>
            <a:pPr marL="457200" indent="-285750">
              <a:spcAft>
                <a:spcPts val="300"/>
              </a:spcAft>
              <a:buSzPct val="100000"/>
              <a:buFont typeface="Arial" pitchFamily="34" charset="0"/>
              <a:buChar char="•"/>
            </a:pPr>
            <a:r>
              <a:rPr lang="en-US" sz="1600" dirty="0" smtClean="0">
                <a:latin typeface="Arial Narrow" pitchFamily="34" charset="0"/>
              </a:rPr>
              <a:t>Define </a:t>
            </a:r>
            <a:r>
              <a:rPr lang="en-US" sz="1600" dirty="0" smtClean="0">
                <a:latin typeface="Arial Narrow" pitchFamily="34" charset="0"/>
              </a:rPr>
              <a:t>and mandate software engineering standards/practices for higher </a:t>
            </a:r>
            <a:r>
              <a:rPr lang="en-US" sz="1600" dirty="0" smtClean="0">
                <a:latin typeface="Arial Narrow" pitchFamily="34" charset="0"/>
              </a:rPr>
              <a:t>maturity/criticality packages (e.g</a:t>
            </a:r>
            <a:r>
              <a:rPr lang="en-US" sz="1600" dirty="0" smtClean="0">
                <a:latin typeface="Arial Narrow" pitchFamily="34" charset="0"/>
              </a:rPr>
              <a:t>. for (G)PM code: code reviews for all commits to, tests for all code changed and added, bug/ticket for all changes, etc</a:t>
            </a:r>
            <a:r>
              <a:rPr lang="en-US" sz="1600" dirty="0" smtClean="0">
                <a:latin typeface="Arial Narrow" pitchFamily="34" charset="0"/>
              </a:rPr>
              <a:t>.).</a:t>
            </a:r>
          </a:p>
          <a:p>
            <a:pPr marL="457200" indent="-285750">
              <a:spcAft>
                <a:spcPts val="300"/>
              </a:spcAft>
              <a:buSzPct val="100000"/>
              <a:buFont typeface="Arial" pitchFamily="34" charset="0"/>
              <a:buChar char="•"/>
            </a:pPr>
            <a:r>
              <a:rPr lang="en-US" sz="1600" dirty="0">
                <a:latin typeface="Arial Narrow" pitchFamily="34" charset="0"/>
              </a:rPr>
              <a:t>Determine, track (keep up to date) and publish software quality metrics </a:t>
            </a:r>
            <a:r>
              <a:rPr lang="en-US" sz="1600" dirty="0" smtClean="0">
                <a:latin typeface="Arial Narrow" pitchFamily="34" charset="0"/>
              </a:rPr>
              <a:t>evaluations </a:t>
            </a:r>
            <a:r>
              <a:rPr lang="en-US" sz="1600" dirty="0">
                <a:latin typeface="Arial Narrow" pitchFamily="34" charset="0"/>
              </a:rPr>
              <a:t>for packages, subpackages, capabilities, to improve </a:t>
            </a:r>
            <a:r>
              <a:rPr lang="en-US" sz="1600" dirty="0" smtClean="0">
                <a:latin typeface="Arial Narrow" pitchFamily="34" charset="0"/>
              </a:rPr>
              <a:t>communication (developers and users) and to </a:t>
            </a:r>
            <a:r>
              <a:rPr lang="en-US" sz="1600" dirty="0">
                <a:latin typeface="Arial Narrow" pitchFamily="34" charset="0"/>
              </a:rPr>
              <a:t>foster improvement</a:t>
            </a:r>
            <a:r>
              <a:rPr lang="en-US" sz="1600" dirty="0" smtClean="0">
                <a:latin typeface="Arial Narrow" pitchFamily="34" charset="0"/>
              </a:rPr>
              <a:t>.</a:t>
            </a:r>
            <a:endParaRPr lang="en-US" sz="1600" dirty="0">
              <a:latin typeface="Arial Narrow" pitchFamily="34" charset="0"/>
            </a:endParaRPr>
          </a:p>
        </p:txBody>
      </p:sp>
    </p:spTree>
    <p:extLst>
      <p:ext uri="{BB962C8B-B14F-4D97-AF65-F5344CB8AC3E}">
        <p14:creationId xmlns:p14="http://schemas.microsoft.com/office/powerpoint/2010/main" val="3900524882"/>
      </p:ext>
    </p:extLst>
  </p:cSld>
  <p:clrMapOvr>
    <a:masterClrMapping/>
  </p:clrMapOvr>
  <mc:AlternateContent xmlns:mc="http://schemas.openxmlformats.org/markup-compatibility/2006" xmlns:p14="http://schemas.microsoft.com/office/powerpoint/2010/main">
    <mc:Choice Requires="p14">
      <p:transition spd="slow" p14:dur="1200" advTm="75766">
        <p:dissolve/>
      </p:transition>
    </mc:Choice>
    <mc:Fallback xmlns="">
      <p:transition spd="slow" advTm="75766">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940">
                                            <p:txEl>
                                              <p:pRg st="1" end="1"/>
                                            </p:txEl>
                                          </p:spTgt>
                                        </p:tgtEl>
                                        <p:attrNameLst>
                                          <p:attrName>style.visibility</p:attrName>
                                        </p:attrNameLst>
                                      </p:cBhvr>
                                      <p:to>
                                        <p:strVal val="visible"/>
                                      </p:to>
                                    </p:set>
                                    <p:animEffect transition="in" filter="fade">
                                      <p:cBhvr>
                                        <p:cTn id="7" dur="500"/>
                                        <p:tgtEl>
                                          <p:spTgt spid="39940">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9940">
                                            <p:txEl>
                                              <p:pRg st="2" end="2"/>
                                            </p:txEl>
                                          </p:spTgt>
                                        </p:tgtEl>
                                        <p:attrNameLst>
                                          <p:attrName>style.visibility</p:attrName>
                                        </p:attrNameLst>
                                      </p:cBhvr>
                                      <p:to>
                                        <p:strVal val="visible"/>
                                      </p:to>
                                    </p:set>
                                    <p:animEffect transition="in" filter="fade">
                                      <p:cBhvr>
                                        <p:cTn id="10" dur="500"/>
                                        <p:tgtEl>
                                          <p:spTgt spid="39940">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9940">
                                            <p:txEl>
                                              <p:pRg st="3" end="3"/>
                                            </p:txEl>
                                          </p:spTgt>
                                        </p:tgtEl>
                                        <p:attrNameLst>
                                          <p:attrName>style.visibility</p:attrName>
                                        </p:attrNameLst>
                                      </p:cBhvr>
                                      <p:to>
                                        <p:strVal val="visible"/>
                                      </p:to>
                                    </p:set>
                                    <p:animEffect transition="in" filter="fade">
                                      <p:cBhvr>
                                        <p:cTn id="13" dur="500"/>
                                        <p:tgtEl>
                                          <p:spTgt spid="39940">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9940">
                                            <p:txEl>
                                              <p:pRg st="6" end="6"/>
                                            </p:txEl>
                                          </p:spTgt>
                                        </p:tgtEl>
                                        <p:attrNameLst>
                                          <p:attrName>style.visibility</p:attrName>
                                        </p:attrNameLst>
                                      </p:cBhvr>
                                      <p:to>
                                        <p:strVal val="visible"/>
                                      </p:to>
                                    </p:set>
                                    <p:animEffect transition="in" filter="fade">
                                      <p:cBhvr>
                                        <p:cTn id="18" dur="500"/>
                                        <p:tgtEl>
                                          <p:spTgt spid="39940">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9940">
                                            <p:txEl>
                                              <p:pRg st="5" end="5"/>
                                            </p:txEl>
                                          </p:spTgt>
                                        </p:tgtEl>
                                        <p:attrNameLst>
                                          <p:attrName>style.visibility</p:attrName>
                                        </p:attrNameLst>
                                      </p:cBhvr>
                                      <p:to>
                                        <p:strVal val="visible"/>
                                      </p:to>
                                    </p:set>
                                    <p:animEffect transition="in" filter="fade">
                                      <p:cBhvr>
                                        <p:cTn id="21" dur="500"/>
                                        <p:tgtEl>
                                          <p:spTgt spid="39940">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9940">
                                            <p:txEl>
                                              <p:pRg st="7" end="7"/>
                                            </p:txEl>
                                          </p:spTgt>
                                        </p:tgtEl>
                                        <p:attrNameLst>
                                          <p:attrName>style.visibility</p:attrName>
                                        </p:attrNameLst>
                                      </p:cBhvr>
                                      <p:to>
                                        <p:strVal val="visible"/>
                                      </p:to>
                                    </p:set>
                                    <p:animEffect transition="in" filter="fade">
                                      <p:cBhvr>
                                        <p:cTn id="24" dur="500"/>
                                        <p:tgtEl>
                                          <p:spTgt spid="39940">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9940">
                                            <p:txEl>
                                              <p:pRg st="8" end="8"/>
                                            </p:txEl>
                                          </p:spTgt>
                                        </p:tgtEl>
                                        <p:attrNameLst>
                                          <p:attrName>style.visibility</p:attrName>
                                        </p:attrNameLst>
                                      </p:cBhvr>
                                      <p:to>
                                        <p:strVal val="visible"/>
                                      </p:to>
                                    </p:set>
                                    <p:animEffect transition="in" filter="fade">
                                      <p:cBhvr>
                                        <p:cTn id="27" dur="500"/>
                                        <p:tgtEl>
                                          <p:spTgt spid="39940">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9940">
                                            <p:txEl>
                                              <p:pRg st="10" end="10"/>
                                            </p:txEl>
                                          </p:spTgt>
                                        </p:tgtEl>
                                        <p:attrNameLst>
                                          <p:attrName>style.visibility</p:attrName>
                                        </p:attrNameLst>
                                      </p:cBhvr>
                                      <p:to>
                                        <p:strVal val="visible"/>
                                      </p:to>
                                    </p:set>
                                    <p:animEffect transition="in" filter="fade">
                                      <p:cBhvr>
                                        <p:cTn id="32" dur="500"/>
                                        <p:tgtEl>
                                          <p:spTgt spid="39940">
                                            <p:txEl>
                                              <p:pRg st="10" end="1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9940">
                                            <p:txEl>
                                              <p:pRg st="11" end="11"/>
                                            </p:txEl>
                                          </p:spTgt>
                                        </p:tgtEl>
                                        <p:attrNameLst>
                                          <p:attrName>style.visibility</p:attrName>
                                        </p:attrNameLst>
                                      </p:cBhvr>
                                      <p:to>
                                        <p:strVal val="visible"/>
                                      </p:to>
                                    </p:set>
                                    <p:animEffect transition="in" filter="fade">
                                      <p:cBhvr>
                                        <p:cTn id="35" dur="500"/>
                                        <p:tgtEl>
                                          <p:spTgt spid="39940">
                                            <p:txEl>
                                              <p:pRg st="11" end="1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9940">
                                            <p:txEl>
                                              <p:pRg st="12" end="12"/>
                                            </p:txEl>
                                          </p:spTgt>
                                        </p:tgtEl>
                                        <p:attrNameLst>
                                          <p:attrName>style.visibility</p:attrName>
                                        </p:attrNameLst>
                                      </p:cBhvr>
                                      <p:to>
                                        <p:strVal val="visible"/>
                                      </p:to>
                                    </p:set>
                                    <p:animEffect transition="in" filter="fade">
                                      <p:cBhvr>
                                        <p:cTn id="38" dur="500"/>
                                        <p:tgtEl>
                                          <p:spTgt spid="3994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9"/>
          <p:cNvSpPr>
            <a:spLocks noGrp="1" noChangeArrowheads="1"/>
          </p:cNvSpPr>
          <p:nvPr>
            <p:ph type="title"/>
          </p:nvPr>
        </p:nvSpPr>
        <p:spPr>
          <a:xfrm>
            <a:off x="111204" y="177114"/>
            <a:ext cx="8229600" cy="458587"/>
          </a:xfrm>
        </p:spPr>
        <p:txBody>
          <a:bodyPr/>
          <a:lstStyle/>
          <a:p>
            <a:pPr algn="ctr"/>
            <a:r>
              <a:rPr lang="en-US" sz="2800" dirty="0" smtClean="0"/>
              <a:t>Specific Infrastructure Changes?</a:t>
            </a:r>
          </a:p>
        </p:txBody>
      </p:sp>
      <p:sp>
        <p:nvSpPr>
          <p:cNvPr id="39940" name="Rectangle 3"/>
          <p:cNvSpPr>
            <a:spLocks noChangeArrowheads="1"/>
          </p:cNvSpPr>
          <p:nvPr/>
        </p:nvSpPr>
        <p:spPr bwMode="auto">
          <a:xfrm>
            <a:off x="76200" y="633298"/>
            <a:ext cx="8991600" cy="569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p>
            <a:pPr marL="171450">
              <a:spcAft>
                <a:spcPts val="0"/>
              </a:spcAft>
              <a:buSzPct val="100000"/>
            </a:pPr>
            <a:r>
              <a:rPr lang="en-US" b="1" dirty="0" smtClean="0">
                <a:latin typeface="Arial Narrow" pitchFamily="34" charset="0"/>
              </a:rPr>
              <a:t>Changes to TriBITS System?</a:t>
            </a:r>
          </a:p>
          <a:p>
            <a:pPr marL="342900" indent="-171450">
              <a:spcAft>
                <a:spcPts val="0"/>
              </a:spcAft>
              <a:buSzPct val="100000"/>
              <a:buFontTx/>
              <a:buChar char="•"/>
            </a:pPr>
            <a:r>
              <a:rPr lang="en-US" sz="1600" dirty="0" smtClean="0">
                <a:latin typeface="Arial Narrow" pitchFamily="34" charset="0"/>
              </a:rPr>
              <a:t>Change exist testing-based (not maturity-based) TriBITS </a:t>
            </a:r>
            <a:r>
              <a:rPr lang="en-US" sz="1600" dirty="0" smtClean="0">
                <a:latin typeface="Arial Narrow" pitchFamily="34" charset="0"/>
              </a:rPr>
              <a:t>CATEGTORIES property</a:t>
            </a:r>
            <a:endParaRPr lang="en-US" sz="1600" dirty="0" smtClean="0">
              <a:latin typeface="Arial Narrow" pitchFamily="34" charset="0"/>
            </a:endParaRPr>
          </a:p>
          <a:p>
            <a:pPr marL="800100" lvl="1" indent="-171450">
              <a:spcAft>
                <a:spcPts val="0"/>
              </a:spcAft>
              <a:buSzPct val="100000"/>
              <a:buFontTx/>
              <a:buChar char="•"/>
            </a:pPr>
            <a:r>
              <a:rPr lang="en-US" sz="1600" dirty="0">
                <a:latin typeface="Arial Narrow" pitchFamily="34" charset="0"/>
              </a:rPr>
              <a:t>f</a:t>
            </a:r>
            <a:r>
              <a:rPr lang="en-US" sz="1600" dirty="0" smtClean="0">
                <a:latin typeface="Arial Narrow" pitchFamily="34" charset="0"/>
              </a:rPr>
              <a:t>rom EX (Experimental), PS (Primary Stable), and SS (Secondary Stable)</a:t>
            </a:r>
          </a:p>
          <a:p>
            <a:pPr marL="800100" lvl="1" indent="-171450">
              <a:spcAft>
                <a:spcPts val="0"/>
              </a:spcAft>
              <a:buSzPct val="100000"/>
              <a:buFontTx/>
              <a:buChar char="•"/>
            </a:pPr>
            <a:r>
              <a:rPr lang="en-US" sz="1600" dirty="0">
                <a:latin typeface="Arial Narrow" pitchFamily="34" charset="0"/>
              </a:rPr>
              <a:t>t</a:t>
            </a:r>
            <a:r>
              <a:rPr lang="en-US" sz="1600" dirty="0" smtClean="0">
                <a:latin typeface="Arial Narrow" pitchFamily="34" charset="0"/>
              </a:rPr>
              <a:t>o NT (Non Tested), PT (Primary Tested), and ST (Secondary Tested)</a:t>
            </a:r>
          </a:p>
          <a:p>
            <a:pPr marL="800100" lvl="1" indent="-171450">
              <a:spcAft>
                <a:spcPts val="0"/>
              </a:spcAft>
              <a:buSzPct val="100000"/>
              <a:buFontTx/>
              <a:buChar char="•"/>
            </a:pPr>
            <a:r>
              <a:rPr lang="en-US" sz="1600" dirty="0" smtClean="0">
                <a:solidFill>
                  <a:srgbClr val="002060"/>
                </a:solidFill>
                <a:latin typeface="Arial Narrow" pitchFamily="34" charset="0"/>
              </a:rPr>
              <a:t>Advantages: Would  confusion with maturity/quality levels</a:t>
            </a:r>
          </a:p>
          <a:p>
            <a:pPr marL="800100" lvl="1" indent="-171450">
              <a:spcAft>
                <a:spcPts val="0"/>
              </a:spcAft>
              <a:buSzPct val="100000"/>
              <a:buFontTx/>
              <a:buChar char="•"/>
            </a:pPr>
            <a:r>
              <a:rPr lang="en-US" sz="1600" dirty="0" smtClean="0">
                <a:solidFill>
                  <a:srgbClr val="C00000"/>
                </a:solidFill>
                <a:latin typeface="Arial Narrow" pitchFamily="34" charset="0"/>
              </a:rPr>
              <a:t>Disadvantages: Would break backward compatibility </a:t>
            </a:r>
            <a:r>
              <a:rPr lang="en-US" sz="1600" dirty="0" smtClean="0">
                <a:solidFill>
                  <a:srgbClr val="002060"/>
                </a:solidFill>
                <a:latin typeface="Arial Narrow" pitchFamily="34" charset="0"/>
              </a:rPr>
              <a:t>(or </a:t>
            </a:r>
            <a:r>
              <a:rPr lang="en-US" sz="1600" dirty="0" smtClean="0">
                <a:solidFill>
                  <a:srgbClr val="002060"/>
                </a:solidFill>
                <a:latin typeface="Arial Narrow" pitchFamily="34" charset="0"/>
              </a:rPr>
              <a:t>we could depreciate old names)</a:t>
            </a:r>
            <a:endParaRPr lang="en-US" sz="1600" dirty="0" smtClean="0">
              <a:solidFill>
                <a:srgbClr val="002060"/>
              </a:solidFill>
              <a:latin typeface="Arial Narrow" pitchFamily="34" charset="0"/>
            </a:endParaRPr>
          </a:p>
          <a:p>
            <a:pPr marL="342900" indent="-171450">
              <a:spcAft>
                <a:spcPts val="0"/>
              </a:spcAft>
              <a:buSzPct val="100000"/>
              <a:buFontTx/>
              <a:buChar char="•"/>
            </a:pPr>
            <a:r>
              <a:rPr lang="en-US" sz="1600" dirty="0" smtClean="0">
                <a:latin typeface="Arial Narrow" pitchFamily="34" charset="0"/>
              </a:rPr>
              <a:t>Add a new field/property for a TriBITS (</a:t>
            </a:r>
            <a:r>
              <a:rPr lang="en-US" sz="1600" dirty="0" smtClean="0">
                <a:latin typeface="Arial Narrow" pitchFamily="34" charset="0"/>
              </a:rPr>
              <a:t>sub)packages MATURTY_LEVEL</a:t>
            </a:r>
            <a:r>
              <a:rPr lang="en-US" sz="1600" dirty="0" smtClean="0">
                <a:latin typeface="Arial Narrow" pitchFamily="34" charset="0"/>
              </a:rPr>
              <a:t>:</a:t>
            </a:r>
          </a:p>
          <a:p>
            <a:pPr marL="800100" lvl="1" indent="-171450">
              <a:spcAft>
                <a:spcPts val="0"/>
              </a:spcAft>
              <a:buSzPct val="100000"/>
              <a:buFontTx/>
              <a:buChar char="•"/>
            </a:pPr>
            <a:r>
              <a:rPr lang="en-US" sz="1600" dirty="0" smtClean="0">
                <a:latin typeface="Arial Narrow" pitchFamily="34" charset="0"/>
              </a:rPr>
              <a:t>EP (Exploratory), Research Stable (RS), Production Growth (PG), Production Maintenance (PM), Grandfathered Research </a:t>
            </a:r>
            <a:r>
              <a:rPr lang="en-US" sz="1600" dirty="0">
                <a:latin typeface="Arial Narrow" pitchFamily="34" charset="0"/>
              </a:rPr>
              <a:t>Stable </a:t>
            </a:r>
            <a:r>
              <a:rPr lang="en-US" sz="1600" dirty="0" smtClean="0">
                <a:latin typeface="Arial Narrow" pitchFamily="34" charset="0"/>
              </a:rPr>
              <a:t>(GRS</a:t>
            </a:r>
            <a:r>
              <a:rPr lang="en-US" sz="1600" dirty="0">
                <a:latin typeface="Arial Narrow" pitchFamily="34" charset="0"/>
              </a:rPr>
              <a:t>), </a:t>
            </a:r>
            <a:r>
              <a:rPr lang="en-US" sz="1600" dirty="0" smtClean="0">
                <a:latin typeface="Arial Narrow" pitchFamily="34" charset="0"/>
              </a:rPr>
              <a:t>Grandfathered Production </a:t>
            </a:r>
            <a:r>
              <a:rPr lang="en-US" sz="1600" dirty="0">
                <a:latin typeface="Arial Narrow" pitchFamily="34" charset="0"/>
              </a:rPr>
              <a:t>Growth </a:t>
            </a:r>
            <a:r>
              <a:rPr lang="en-US" sz="1600" dirty="0" smtClean="0">
                <a:latin typeface="Arial Narrow" pitchFamily="34" charset="0"/>
              </a:rPr>
              <a:t>(GPG</a:t>
            </a:r>
            <a:r>
              <a:rPr lang="en-US" sz="1600" dirty="0">
                <a:latin typeface="Arial Narrow" pitchFamily="34" charset="0"/>
              </a:rPr>
              <a:t>), </a:t>
            </a:r>
            <a:r>
              <a:rPr lang="en-US" sz="1600" dirty="0" smtClean="0">
                <a:latin typeface="Arial Narrow" pitchFamily="34" charset="0"/>
              </a:rPr>
              <a:t>Grandfathered Production </a:t>
            </a:r>
            <a:r>
              <a:rPr lang="en-US" sz="1600" dirty="0">
                <a:latin typeface="Arial Narrow" pitchFamily="34" charset="0"/>
              </a:rPr>
              <a:t>Maintenance </a:t>
            </a:r>
            <a:r>
              <a:rPr lang="en-US" sz="1600" dirty="0" smtClean="0">
                <a:latin typeface="Arial Narrow" pitchFamily="34" charset="0"/>
              </a:rPr>
              <a:t>(GPM)</a:t>
            </a:r>
          </a:p>
          <a:p>
            <a:pPr marL="342900" indent="-171450">
              <a:spcAft>
                <a:spcPts val="0"/>
              </a:spcAft>
              <a:buSzPct val="100000"/>
              <a:buFontTx/>
              <a:buChar char="•"/>
            </a:pPr>
            <a:r>
              <a:rPr lang="en-US" sz="1600" dirty="0">
                <a:latin typeface="Arial Narrow" pitchFamily="34" charset="0"/>
              </a:rPr>
              <a:t>Enforce maturity level standards for required (sub)package dependencies:</a:t>
            </a:r>
          </a:p>
          <a:p>
            <a:pPr marL="800100" lvl="1" indent="-171450">
              <a:spcAft>
                <a:spcPts val="0"/>
              </a:spcAft>
              <a:buSzPct val="100000"/>
              <a:buFontTx/>
              <a:buChar char="•"/>
            </a:pPr>
            <a:r>
              <a:rPr lang="en-US" sz="1600" dirty="0">
                <a:latin typeface="Arial Narrow" pitchFamily="34" charset="0"/>
              </a:rPr>
              <a:t>Example: (G)PM (sub)packages can only have required dependencies on (G)PM (sub)packages</a:t>
            </a:r>
          </a:p>
          <a:p>
            <a:pPr marL="800100" lvl="1" indent="-171450">
              <a:spcAft>
                <a:spcPts val="0"/>
              </a:spcAft>
              <a:buSzPct val="100000"/>
              <a:buFontTx/>
              <a:buChar char="•"/>
            </a:pPr>
            <a:r>
              <a:rPr lang="en-US" sz="1600" dirty="0">
                <a:latin typeface="Arial Narrow" pitchFamily="34" charset="0"/>
              </a:rPr>
              <a:t>Example: (G)PG (sub)packages can only have required dependencies on (G)PG or (G)PM (sub)packages</a:t>
            </a:r>
          </a:p>
          <a:p>
            <a:pPr marL="342900" indent="-171450">
              <a:spcAft>
                <a:spcPts val="0"/>
              </a:spcAft>
              <a:buSzPct val="100000"/>
              <a:buFontTx/>
              <a:buChar char="•"/>
            </a:pPr>
            <a:r>
              <a:rPr lang="en-US" sz="1600" dirty="0" smtClean="0">
                <a:latin typeface="Arial Narrow" pitchFamily="34" charset="0"/>
              </a:rPr>
              <a:t>Allow (</a:t>
            </a:r>
            <a:r>
              <a:rPr lang="en-US" sz="1600" dirty="0">
                <a:latin typeface="Arial Narrow" pitchFamily="34" charset="0"/>
              </a:rPr>
              <a:t>sub)packages to designate specific tests/examples to participate or *NOT* </a:t>
            </a:r>
            <a:r>
              <a:rPr lang="en-US" sz="1600" dirty="0" smtClean="0">
                <a:latin typeface="Arial Narrow" pitchFamily="34" charset="0"/>
              </a:rPr>
              <a:t>to participate </a:t>
            </a:r>
            <a:r>
              <a:rPr lang="en-US" sz="1600" dirty="0">
                <a:latin typeface="Arial Narrow" pitchFamily="34" charset="0"/>
              </a:rPr>
              <a:t>in backward compatibility testing</a:t>
            </a:r>
            <a:r>
              <a:rPr lang="en-US" sz="1600" dirty="0" smtClean="0">
                <a:latin typeface="Arial Narrow" pitchFamily="34" charset="0"/>
              </a:rPr>
              <a:t>.</a:t>
            </a:r>
          </a:p>
          <a:p>
            <a:pPr marL="342900" indent="-171450">
              <a:spcAft>
                <a:spcPts val="0"/>
              </a:spcAft>
              <a:buSzPct val="100000"/>
              <a:buFontTx/>
              <a:buChar char="•"/>
            </a:pPr>
            <a:r>
              <a:rPr lang="en-US" sz="1600" dirty="0" smtClean="0">
                <a:latin typeface="Arial Narrow" pitchFamily="34" charset="0"/>
              </a:rPr>
              <a:t>Add checkin-test.py --maturity-level=&lt;</a:t>
            </a:r>
            <a:r>
              <a:rPr lang="en-US" sz="1600" dirty="0" err="1" smtClean="0">
                <a:latin typeface="Arial Narrow" pitchFamily="34" charset="0"/>
              </a:rPr>
              <a:t>maturitylevel</a:t>
            </a:r>
            <a:r>
              <a:rPr lang="en-US" sz="1600" dirty="0" smtClean="0">
                <a:latin typeface="Arial Narrow" pitchFamily="34" charset="0"/>
              </a:rPr>
              <a:t>&gt; to affect what downstream packages are enabled and/or tested.</a:t>
            </a:r>
          </a:p>
          <a:p>
            <a:pPr marL="171450">
              <a:spcAft>
                <a:spcPts val="0"/>
              </a:spcAft>
              <a:buSzPct val="100000"/>
            </a:pPr>
            <a:r>
              <a:rPr lang="en-US" b="1" dirty="0" smtClean="0">
                <a:latin typeface="Arial Narrow" pitchFamily="34" charset="0"/>
              </a:rPr>
              <a:t>Changes to Automated Testing?</a:t>
            </a:r>
            <a:endParaRPr lang="en-US" dirty="0" smtClean="0">
              <a:latin typeface="Arial Narrow" pitchFamily="34" charset="0"/>
            </a:endParaRPr>
          </a:p>
          <a:p>
            <a:pPr marL="457200" indent="-285750">
              <a:spcAft>
                <a:spcPts val="0"/>
              </a:spcAft>
              <a:buSzPct val="100000"/>
              <a:buFont typeface="Arial" pitchFamily="34" charset="0"/>
              <a:buChar char="•"/>
            </a:pPr>
            <a:r>
              <a:rPr lang="en-US" dirty="0" smtClean="0">
                <a:latin typeface="Arial Narrow" pitchFamily="34" charset="0"/>
              </a:rPr>
              <a:t>Perform backward compatibility testing by default on all tests/examples for (</a:t>
            </a:r>
            <a:r>
              <a:rPr lang="en-US" dirty="0" smtClean="0">
                <a:latin typeface="Arial Narrow" pitchFamily="34" charset="0"/>
              </a:rPr>
              <a:t>G)PM.</a:t>
            </a:r>
            <a:endParaRPr lang="en-US" dirty="0" smtClean="0">
              <a:latin typeface="Arial Narrow" pitchFamily="34" charset="0"/>
            </a:endParaRPr>
          </a:p>
          <a:p>
            <a:pPr marL="457200" indent="-285750">
              <a:spcAft>
                <a:spcPts val="0"/>
              </a:spcAft>
              <a:buSzPct val="100000"/>
              <a:buFont typeface="Arial" pitchFamily="34" charset="0"/>
              <a:buChar char="•"/>
            </a:pPr>
            <a:r>
              <a:rPr lang="en-US" dirty="0" smtClean="0">
                <a:latin typeface="Arial Narrow" pitchFamily="34" charset="0"/>
              </a:rPr>
              <a:t>Only perform backward compatibility testing on specific designated </a:t>
            </a:r>
            <a:r>
              <a:rPr lang="en-US" dirty="0" smtClean="0">
                <a:latin typeface="Arial Narrow" pitchFamily="34" charset="0"/>
              </a:rPr>
              <a:t>tests/examples for (G)PG.</a:t>
            </a:r>
            <a:endParaRPr lang="en-US" dirty="0" smtClean="0">
              <a:latin typeface="Arial Narrow" pitchFamily="34" charset="0"/>
            </a:endParaRPr>
          </a:p>
          <a:p>
            <a:pPr marL="457200" indent="-285750">
              <a:spcAft>
                <a:spcPts val="0"/>
              </a:spcAft>
              <a:buSzPct val="100000"/>
              <a:buFont typeface="Arial" pitchFamily="34" charset="0"/>
              <a:buChar char="•"/>
            </a:pPr>
            <a:r>
              <a:rPr lang="en-US" dirty="0" smtClean="0">
                <a:latin typeface="Arial Narrow" pitchFamily="34" charset="0"/>
              </a:rPr>
              <a:t>Perform no backward compatibility testing at all for (</a:t>
            </a:r>
            <a:r>
              <a:rPr lang="en-US" dirty="0" smtClean="0">
                <a:latin typeface="Arial Narrow" pitchFamily="34" charset="0"/>
              </a:rPr>
              <a:t>G)PS.</a:t>
            </a:r>
            <a:endParaRPr lang="en-US" dirty="0" smtClean="0">
              <a:latin typeface="Arial Narrow" pitchFamily="34" charset="0"/>
            </a:endParaRPr>
          </a:p>
          <a:p>
            <a:pPr marL="457200" indent="-285750">
              <a:spcAft>
                <a:spcPts val="0"/>
              </a:spcAft>
              <a:buSzPct val="100000"/>
              <a:buFont typeface="Arial" pitchFamily="34" charset="0"/>
              <a:buChar char="•"/>
            </a:pPr>
            <a:r>
              <a:rPr lang="en-US" dirty="0" smtClean="0">
                <a:latin typeface="Arial Narrow" pitchFamily="34" charset="0"/>
              </a:rPr>
              <a:t>Separate </a:t>
            </a:r>
            <a:r>
              <a:rPr lang="en-US" dirty="0" smtClean="0">
                <a:latin typeface="Arial Narrow" pitchFamily="34" charset="0"/>
              </a:rPr>
              <a:t>coverage and memory/</a:t>
            </a:r>
            <a:r>
              <a:rPr lang="en-US" dirty="0" err="1" smtClean="0">
                <a:latin typeface="Arial Narrow" pitchFamily="34" charset="0"/>
              </a:rPr>
              <a:t>valgrind</a:t>
            </a:r>
            <a:r>
              <a:rPr lang="en-US" dirty="0" smtClean="0">
                <a:latin typeface="Arial Narrow" pitchFamily="34" charset="0"/>
              </a:rPr>
              <a:t> </a:t>
            </a:r>
            <a:r>
              <a:rPr lang="en-US" dirty="0" smtClean="0">
                <a:latin typeface="Arial Narrow" pitchFamily="34" charset="0"/>
              </a:rPr>
              <a:t>testing into categories according to maturity </a:t>
            </a:r>
            <a:r>
              <a:rPr lang="en-US" dirty="0" smtClean="0">
                <a:latin typeface="Arial Narrow" pitchFamily="34" charset="0"/>
              </a:rPr>
              <a:t>level?</a:t>
            </a:r>
            <a:endParaRPr lang="en-US" dirty="0" smtClean="0">
              <a:latin typeface="Arial Narrow" pitchFamily="34" charset="0"/>
            </a:endParaRPr>
          </a:p>
        </p:txBody>
      </p:sp>
    </p:spTree>
    <p:extLst>
      <p:ext uri="{BB962C8B-B14F-4D97-AF65-F5344CB8AC3E}">
        <p14:creationId xmlns:p14="http://schemas.microsoft.com/office/powerpoint/2010/main" val="4091003663"/>
      </p:ext>
    </p:extLst>
  </p:cSld>
  <p:clrMapOvr>
    <a:masterClrMapping/>
  </p:clrMapOvr>
  <mc:AlternateContent xmlns:mc="http://schemas.openxmlformats.org/markup-compatibility/2006" xmlns:p14="http://schemas.microsoft.com/office/powerpoint/2010/main">
    <mc:Choice Requires="p14">
      <p:transition spd="slow" p14:dur="1200" advTm="75766">
        <p:dissolve/>
      </p:transition>
    </mc:Choice>
    <mc:Fallback xmlns="">
      <p:transition spd="slow" advTm="75766">
        <p:dissolv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9"/>
          <p:cNvSpPr>
            <a:spLocks noGrp="1" noChangeArrowheads="1"/>
          </p:cNvSpPr>
          <p:nvPr>
            <p:ph type="title"/>
          </p:nvPr>
        </p:nvSpPr>
        <p:spPr>
          <a:xfrm>
            <a:off x="111204" y="177114"/>
            <a:ext cx="8880396" cy="458587"/>
          </a:xfrm>
        </p:spPr>
        <p:txBody>
          <a:bodyPr/>
          <a:lstStyle/>
          <a:p>
            <a:pPr algn="ctr"/>
            <a:r>
              <a:rPr lang="en-US" sz="2800" dirty="0" smtClean="0"/>
              <a:t>Specific Developer Processes &amp; Standards?</a:t>
            </a:r>
          </a:p>
        </p:txBody>
      </p:sp>
      <p:sp>
        <p:nvSpPr>
          <p:cNvPr id="39940" name="Rectangle 3"/>
          <p:cNvSpPr>
            <a:spLocks noChangeArrowheads="1"/>
          </p:cNvSpPr>
          <p:nvPr/>
        </p:nvSpPr>
        <p:spPr bwMode="auto">
          <a:xfrm>
            <a:off x="228600" y="678721"/>
            <a:ext cx="8686800" cy="4891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p>
            <a:pPr marL="342900" indent="-171450">
              <a:spcAft>
                <a:spcPts val="0"/>
              </a:spcAft>
              <a:buSzPct val="100000"/>
              <a:buFontTx/>
              <a:buChar char="•"/>
            </a:pPr>
            <a:r>
              <a:rPr lang="en-US" b="1" dirty="0" smtClean="0">
                <a:latin typeface="Arial Narrow" pitchFamily="34" charset="0"/>
              </a:rPr>
              <a:t>All Maturity Level Code:</a:t>
            </a:r>
          </a:p>
          <a:p>
            <a:pPr marL="800100" lvl="1" indent="-171450">
              <a:spcAft>
                <a:spcPts val="0"/>
              </a:spcAft>
              <a:buSzPct val="100000"/>
              <a:buFontTx/>
              <a:buChar char="•"/>
            </a:pPr>
            <a:r>
              <a:rPr lang="en-US" sz="1600" dirty="0" smtClean="0">
                <a:latin typeface="Arial Narrow" pitchFamily="34" charset="0"/>
              </a:rPr>
              <a:t>Focus on improving properties of Self Sustaining Software</a:t>
            </a:r>
            <a:r>
              <a:rPr lang="en-US" sz="1600" dirty="0" smtClean="0">
                <a:latin typeface="Arial Narrow" pitchFamily="34" charset="0"/>
              </a:rPr>
              <a:t>.</a:t>
            </a:r>
            <a:endParaRPr lang="en-US" sz="1600" dirty="0" smtClean="0">
              <a:latin typeface="Arial Narrow" pitchFamily="34" charset="0"/>
            </a:endParaRPr>
          </a:p>
          <a:p>
            <a:pPr marL="800100" lvl="1" indent="-171450">
              <a:spcAft>
                <a:spcPts val="0"/>
              </a:spcAft>
              <a:buSzPct val="100000"/>
              <a:buFontTx/>
              <a:buChar char="•"/>
            </a:pPr>
            <a:r>
              <a:rPr lang="en-US" sz="1600" dirty="0" smtClean="0">
                <a:latin typeface="Arial Narrow" pitchFamily="34" charset="0"/>
              </a:rPr>
              <a:t>Run checkin-test.py enabling on all downstream Primary Testing (PT) (G)PG and (G)PM packages.</a:t>
            </a:r>
          </a:p>
          <a:p>
            <a:pPr marL="342900" indent="-171450">
              <a:spcAft>
                <a:spcPts val="0"/>
              </a:spcAft>
              <a:buSzPct val="100000"/>
              <a:buFontTx/>
              <a:buChar char="•"/>
            </a:pPr>
            <a:r>
              <a:rPr lang="en-US" b="1" dirty="0" smtClean="0">
                <a:latin typeface="Arial Narrow" pitchFamily="34" charset="0"/>
              </a:rPr>
              <a:t>(</a:t>
            </a:r>
            <a:r>
              <a:rPr lang="en-US" b="1" dirty="0">
                <a:latin typeface="Arial Narrow" pitchFamily="34" charset="0"/>
              </a:rPr>
              <a:t>Grandfathered) Research Stable ((G)RS) Code:</a:t>
            </a:r>
          </a:p>
          <a:p>
            <a:pPr marL="800100" lvl="1" indent="-171450">
              <a:spcAft>
                <a:spcPts val="0"/>
              </a:spcAft>
              <a:buSzPct val="100000"/>
              <a:buFontTx/>
              <a:buChar char="•"/>
            </a:pPr>
            <a:r>
              <a:rPr lang="en-US" sz="1600" dirty="0" smtClean="0">
                <a:latin typeface="Arial Narrow" pitchFamily="34" charset="0"/>
              </a:rPr>
              <a:t>Require/expect near 100% line coverage for all new code and recently modified code (i.e. using the Legacy Software Change Algorithm)</a:t>
            </a:r>
          </a:p>
          <a:p>
            <a:pPr marL="800100" lvl="1" indent="-171450">
              <a:spcAft>
                <a:spcPts val="0"/>
              </a:spcAft>
              <a:buSzPct val="100000"/>
              <a:buFontTx/>
              <a:buChar char="•"/>
            </a:pPr>
            <a:r>
              <a:rPr lang="en-US" sz="1600" dirty="0" smtClean="0">
                <a:latin typeface="Arial Narrow" pitchFamily="34" charset="0"/>
              </a:rPr>
              <a:t>Expect and strive for “clean” and “clear” code (see Code Complete 2</a:t>
            </a:r>
            <a:r>
              <a:rPr lang="en-US" sz="1600" baseline="30000" dirty="0" smtClean="0">
                <a:latin typeface="Arial Narrow" pitchFamily="34" charset="0"/>
              </a:rPr>
              <a:t>nd</a:t>
            </a:r>
            <a:r>
              <a:rPr lang="en-US" sz="1600" dirty="0" smtClean="0">
                <a:latin typeface="Arial Narrow" pitchFamily="34" charset="0"/>
              </a:rPr>
              <a:t> Edition)</a:t>
            </a:r>
          </a:p>
          <a:p>
            <a:pPr marL="800100" lvl="1" indent="-171450">
              <a:spcAft>
                <a:spcPts val="0"/>
              </a:spcAft>
              <a:buSzPct val="100000"/>
              <a:buFontTx/>
              <a:buChar char="•"/>
            </a:pPr>
            <a:r>
              <a:rPr lang="en-US" sz="1600" dirty="0" smtClean="0">
                <a:latin typeface="Arial Narrow" pitchFamily="34" charset="0"/>
              </a:rPr>
              <a:t>Expect running checkin-test.py script on all downstream (G)RS and above packages.</a:t>
            </a:r>
            <a:endParaRPr lang="en-US" sz="1600" dirty="0">
              <a:latin typeface="Arial Narrow" pitchFamily="34" charset="0"/>
            </a:endParaRPr>
          </a:p>
          <a:p>
            <a:pPr marL="342900" indent="-171450">
              <a:spcAft>
                <a:spcPts val="0"/>
              </a:spcAft>
              <a:buSzPct val="100000"/>
              <a:buFontTx/>
              <a:buChar char="•"/>
            </a:pPr>
            <a:r>
              <a:rPr lang="en-US" b="1" dirty="0">
                <a:latin typeface="Arial Narrow" pitchFamily="34" charset="0"/>
              </a:rPr>
              <a:t>(Grandfathered) Production Growth ((G)PG) Code:</a:t>
            </a:r>
          </a:p>
          <a:p>
            <a:pPr marL="800100" lvl="1" indent="-171450">
              <a:spcAft>
                <a:spcPts val="0"/>
              </a:spcAft>
              <a:buSzPct val="100000"/>
              <a:buFontTx/>
              <a:buChar char="•"/>
            </a:pPr>
            <a:r>
              <a:rPr lang="en-US" sz="1600" dirty="0">
                <a:latin typeface="Arial Narrow" pitchFamily="34" charset="0"/>
              </a:rPr>
              <a:t>Bug/ticket </a:t>
            </a:r>
            <a:r>
              <a:rPr lang="en-US" sz="1600" dirty="0" smtClean="0">
                <a:latin typeface="Arial Narrow" pitchFamily="34" charset="0"/>
              </a:rPr>
              <a:t>recommended be </a:t>
            </a:r>
            <a:r>
              <a:rPr lang="en-US" sz="1600" dirty="0">
                <a:latin typeface="Arial Narrow" pitchFamily="34" charset="0"/>
              </a:rPr>
              <a:t>filed for every change that will affect interfaces or behavior.</a:t>
            </a:r>
          </a:p>
          <a:p>
            <a:pPr marL="800100" lvl="1" indent="-171450">
              <a:spcAft>
                <a:spcPts val="0"/>
              </a:spcAft>
              <a:buSzPct val="100000"/>
              <a:buFontTx/>
              <a:buChar char="•"/>
            </a:pPr>
            <a:r>
              <a:rPr lang="en-US" sz="1600" dirty="0">
                <a:latin typeface="Arial Narrow" pitchFamily="34" charset="0"/>
              </a:rPr>
              <a:t>Pre- or post-push </a:t>
            </a:r>
            <a:r>
              <a:rPr lang="en-US" sz="1600" dirty="0" smtClean="0">
                <a:latin typeface="Arial Narrow" pitchFamily="34" charset="0"/>
              </a:rPr>
              <a:t>documented code </a:t>
            </a:r>
            <a:r>
              <a:rPr lang="en-US" sz="1600" dirty="0">
                <a:latin typeface="Arial Narrow" pitchFamily="34" charset="0"/>
              </a:rPr>
              <a:t>reviews </a:t>
            </a:r>
            <a:r>
              <a:rPr lang="en-US" sz="1600" dirty="0" smtClean="0">
                <a:latin typeface="Arial Narrow" pitchFamily="34" charset="0"/>
              </a:rPr>
              <a:t>required </a:t>
            </a:r>
            <a:r>
              <a:rPr lang="en-US" sz="1600" dirty="0">
                <a:latin typeface="Arial Narrow" pitchFamily="34" charset="0"/>
              </a:rPr>
              <a:t>for all changes that affect interfaces or behavior.</a:t>
            </a:r>
          </a:p>
          <a:p>
            <a:pPr marL="800100" lvl="1" indent="-171450">
              <a:spcAft>
                <a:spcPts val="0"/>
              </a:spcAft>
              <a:buSzPct val="100000"/>
              <a:buFontTx/>
              <a:buChar char="•"/>
            </a:pPr>
            <a:r>
              <a:rPr lang="en-US" sz="1600" dirty="0">
                <a:latin typeface="Arial Narrow" pitchFamily="34" charset="0"/>
              </a:rPr>
              <a:t>Post-push code reviews and issue bug/ticket issue tracking are </a:t>
            </a:r>
            <a:r>
              <a:rPr lang="en-US" sz="1600" dirty="0" smtClean="0">
                <a:latin typeface="Arial Narrow" pitchFamily="34" charset="0"/>
              </a:rPr>
              <a:t>optional but useful</a:t>
            </a:r>
            <a:r>
              <a:rPr lang="en-US" sz="1600" dirty="0" smtClean="0">
                <a:latin typeface="Arial Narrow" pitchFamily="34" charset="0"/>
              </a:rPr>
              <a:t> </a:t>
            </a:r>
            <a:r>
              <a:rPr lang="en-US" sz="1600" dirty="0">
                <a:latin typeface="Arial Narrow" pitchFamily="34" charset="0"/>
              </a:rPr>
              <a:t>for all </a:t>
            </a:r>
            <a:r>
              <a:rPr lang="en-US" sz="1600" dirty="0" smtClean="0">
                <a:latin typeface="Arial Narrow" pitchFamily="34" charset="0"/>
              </a:rPr>
              <a:t>changes</a:t>
            </a:r>
            <a:r>
              <a:rPr lang="en-US" sz="1600" dirty="0" smtClean="0">
                <a:latin typeface="Arial Narrow" pitchFamily="34" charset="0"/>
              </a:rPr>
              <a:t>.</a:t>
            </a:r>
          </a:p>
          <a:p>
            <a:pPr marL="800100" lvl="1" indent="-171450">
              <a:spcAft>
                <a:spcPts val="0"/>
              </a:spcAft>
              <a:buSzPct val="100000"/>
              <a:buFontTx/>
              <a:buChar char="•"/>
            </a:pPr>
            <a:r>
              <a:rPr lang="en-US" sz="1600" dirty="0" smtClean="0">
                <a:latin typeface="Arial Narrow" pitchFamily="34" charset="0"/>
              </a:rPr>
              <a:t>Specifically mark subset of tests/examples as </a:t>
            </a:r>
            <a:r>
              <a:rPr lang="en-US" sz="1600" dirty="0" smtClean="0">
                <a:latin typeface="Arial Narrow" pitchFamily="34" charset="0"/>
              </a:rPr>
              <a:t>backwards compatible.</a:t>
            </a:r>
            <a:endParaRPr lang="en-US" sz="1600" dirty="0">
              <a:latin typeface="Arial Narrow" pitchFamily="34" charset="0"/>
            </a:endParaRPr>
          </a:p>
          <a:p>
            <a:pPr marL="342900" indent="-171450">
              <a:spcAft>
                <a:spcPts val="0"/>
              </a:spcAft>
              <a:buSzPct val="100000"/>
              <a:buFontTx/>
              <a:buChar char="•"/>
            </a:pPr>
            <a:r>
              <a:rPr lang="en-US" b="1" dirty="0" smtClean="0">
                <a:latin typeface="Arial Narrow" pitchFamily="34" charset="0"/>
              </a:rPr>
              <a:t>(Grandfathered) Production Maintenance ((G)PM) Code:</a:t>
            </a:r>
          </a:p>
          <a:p>
            <a:pPr marL="800100" lvl="1" indent="-171450">
              <a:spcAft>
                <a:spcPts val="0"/>
              </a:spcAft>
              <a:buSzPct val="100000"/>
              <a:buFontTx/>
              <a:buChar char="•"/>
            </a:pPr>
            <a:r>
              <a:rPr lang="en-US" sz="1600" dirty="0" smtClean="0">
                <a:latin typeface="Arial Narrow" pitchFamily="34" charset="0"/>
              </a:rPr>
              <a:t>Bug/ticket must be filed to justify and document every change.</a:t>
            </a:r>
          </a:p>
          <a:p>
            <a:pPr marL="800100" lvl="1" indent="-171450">
              <a:spcAft>
                <a:spcPts val="0"/>
              </a:spcAft>
              <a:buSzPct val="100000"/>
              <a:buFontTx/>
              <a:buChar char="•"/>
            </a:pPr>
            <a:r>
              <a:rPr lang="en-US" sz="1600" dirty="0" smtClean="0">
                <a:latin typeface="Arial Narrow" pitchFamily="34" charset="0"/>
              </a:rPr>
              <a:t>Legacy software change algorithm must be applied to change non-tested code.</a:t>
            </a:r>
          </a:p>
          <a:p>
            <a:pPr marL="800100" lvl="1" indent="-171450">
              <a:spcAft>
                <a:spcPts val="0"/>
              </a:spcAft>
              <a:buSzPct val="100000"/>
              <a:buFontTx/>
              <a:buChar char="•"/>
            </a:pPr>
            <a:r>
              <a:rPr lang="en-US" sz="1600" dirty="0" smtClean="0">
                <a:latin typeface="Arial Narrow" pitchFamily="34" charset="0"/>
              </a:rPr>
              <a:t>Code being changed or new code added should have near 100% line </a:t>
            </a:r>
            <a:r>
              <a:rPr lang="en-US" sz="1600" dirty="0" smtClean="0">
                <a:latin typeface="Arial Narrow" pitchFamily="34" charset="0"/>
              </a:rPr>
              <a:t>coverage (determined pre-push).</a:t>
            </a:r>
            <a:endParaRPr lang="en-US" sz="1600" dirty="0" smtClean="0">
              <a:latin typeface="Arial Narrow" pitchFamily="34" charset="0"/>
            </a:endParaRPr>
          </a:p>
          <a:p>
            <a:pPr marL="800100" lvl="1" indent="-171450">
              <a:spcAft>
                <a:spcPts val="0"/>
              </a:spcAft>
              <a:buSzPct val="100000"/>
              <a:buFontTx/>
              <a:buChar char="•"/>
            </a:pPr>
            <a:r>
              <a:rPr lang="en-US" sz="1600" dirty="0" smtClean="0">
                <a:latin typeface="Arial Narrow" pitchFamily="34" charset="0"/>
              </a:rPr>
              <a:t>Code reviews are required before pushing to ‘master’ branch with reviews documented in </a:t>
            </a:r>
            <a:r>
              <a:rPr lang="en-US" sz="1600" dirty="0" smtClean="0">
                <a:latin typeface="Arial Narrow" pitchFamily="34" charset="0"/>
              </a:rPr>
              <a:t>bug/ticket.</a:t>
            </a:r>
            <a:endParaRPr lang="en-US" sz="1600" dirty="0" smtClean="0">
              <a:latin typeface="Arial Narrow" pitchFamily="34" charset="0"/>
            </a:endParaRPr>
          </a:p>
          <a:p>
            <a:pPr marL="800100" lvl="1" indent="-171450">
              <a:spcAft>
                <a:spcPts val="0"/>
              </a:spcAft>
              <a:buSzPct val="100000"/>
              <a:buFontTx/>
              <a:buChar char="•"/>
            </a:pPr>
            <a:r>
              <a:rPr lang="en-US" sz="1600" dirty="0" smtClean="0">
                <a:latin typeface="Arial Narrow" pitchFamily="34" charset="0"/>
              </a:rPr>
              <a:t>Specifically mark subset of low-level unit tests as *NOT* </a:t>
            </a:r>
            <a:r>
              <a:rPr lang="en-US" sz="1600" dirty="0" smtClean="0">
                <a:latin typeface="Arial Narrow" pitchFamily="34" charset="0"/>
              </a:rPr>
              <a:t>backwards </a:t>
            </a:r>
            <a:r>
              <a:rPr lang="en-US" sz="1600" dirty="0" smtClean="0">
                <a:latin typeface="Arial Narrow" pitchFamily="34" charset="0"/>
              </a:rPr>
              <a:t>compatible</a:t>
            </a:r>
            <a:r>
              <a:rPr lang="en-US" sz="1600" dirty="0" smtClean="0">
                <a:latin typeface="Arial Narrow" pitchFamily="34" charset="0"/>
              </a:rPr>
              <a:t>.</a:t>
            </a:r>
            <a:endParaRPr lang="en-US" sz="1600" dirty="0" smtClean="0">
              <a:latin typeface="Arial Narrow" pitchFamily="34" charset="0"/>
            </a:endParaRPr>
          </a:p>
        </p:txBody>
      </p:sp>
    </p:spTree>
    <p:extLst>
      <p:ext uri="{BB962C8B-B14F-4D97-AF65-F5344CB8AC3E}">
        <p14:creationId xmlns:p14="http://schemas.microsoft.com/office/powerpoint/2010/main" val="409115630"/>
      </p:ext>
    </p:extLst>
  </p:cSld>
  <p:clrMapOvr>
    <a:masterClrMapping/>
  </p:clrMapOvr>
  <mc:AlternateContent xmlns:mc="http://schemas.openxmlformats.org/markup-compatibility/2006" xmlns:p14="http://schemas.microsoft.com/office/powerpoint/2010/main">
    <mc:Choice Requires="p14">
      <p:transition spd="slow" p14:dur="1200" advTm="75766">
        <p:dissolve/>
      </p:transition>
    </mc:Choice>
    <mc:Fallback xmlns="">
      <p:transition spd="slow" advTm="75766">
        <p:dissolv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727996" cy="458587"/>
          </a:xfrm>
        </p:spPr>
        <p:txBody>
          <a:bodyPr/>
          <a:lstStyle/>
          <a:p>
            <a:pPr algn="ctr"/>
            <a:r>
              <a:rPr lang="en-US" sz="2800" dirty="0" smtClean="0"/>
              <a:t>Outline</a:t>
            </a:r>
            <a:endParaRPr lang="en-US" sz="2800" dirty="0"/>
          </a:p>
        </p:txBody>
      </p:sp>
      <p:sp>
        <p:nvSpPr>
          <p:cNvPr id="5" name="Rectangle 3"/>
          <p:cNvSpPr>
            <a:spLocks noChangeArrowheads="1"/>
          </p:cNvSpPr>
          <p:nvPr/>
        </p:nvSpPr>
        <p:spPr bwMode="auto">
          <a:xfrm>
            <a:off x="228600" y="914400"/>
            <a:ext cx="8213725" cy="5475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marL="342900" indent="-171450">
              <a:spcAft>
                <a:spcPts val="1200"/>
              </a:spcAft>
              <a:buSzPct val="100000"/>
              <a:buFontTx/>
              <a:buChar char="•"/>
            </a:pPr>
            <a:endParaRPr lang="en-US" sz="2000" b="1" i="1" dirty="0" smtClean="0">
              <a:latin typeface="Arial Narrow" pitchFamily="34" charset="0"/>
            </a:endParaRPr>
          </a:p>
          <a:p>
            <a:pPr marL="342900" indent="-171450">
              <a:spcAft>
                <a:spcPts val="1200"/>
              </a:spcAft>
              <a:buSzPct val="100000"/>
              <a:buFontTx/>
              <a:buChar char="•"/>
            </a:pPr>
            <a:r>
              <a:rPr lang="en-US" sz="2000" b="1" i="1" dirty="0" smtClean="0">
                <a:latin typeface="Arial Narrow" pitchFamily="34" charset="0"/>
              </a:rPr>
              <a:t>Overview of the TriBITS Lifecycle Model</a:t>
            </a:r>
            <a:endParaRPr lang="en-US" sz="2000" b="1" i="1" dirty="0">
              <a:latin typeface="Arial Narrow" pitchFamily="34" charset="0"/>
            </a:endParaRPr>
          </a:p>
          <a:p>
            <a:pPr marL="342900" indent="-171450">
              <a:spcAft>
                <a:spcPts val="1200"/>
              </a:spcAft>
              <a:buSzPct val="100000"/>
              <a:buFontTx/>
              <a:buChar char="•"/>
            </a:pPr>
            <a:endParaRPr lang="en-US" sz="2000" b="1" i="1" dirty="0" smtClean="0">
              <a:latin typeface="Arial Narrow" pitchFamily="34" charset="0"/>
            </a:endParaRPr>
          </a:p>
          <a:p>
            <a:pPr marL="342900" indent="-171450">
              <a:spcAft>
                <a:spcPts val="1200"/>
              </a:spcAft>
              <a:buSzPct val="100000"/>
              <a:buFontTx/>
              <a:buChar char="•"/>
            </a:pPr>
            <a:r>
              <a:rPr lang="en-US" sz="2000" b="1" i="1" dirty="0" smtClean="0">
                <a:latin typeface="Arial Narrow" pitchFamily="34" charset="0"/>
              </a:rPr>
              <a:t>Trilinos Spring Developers Meeting 2012 Software Survey</a:t>
            </a:r>
          </a:p>
          <a:p>
            <a:pPr marL="342900" indent="-171450">
              <a:spcAft>
                <a:spcPts val="1200"/>
              </a:spcAft>
              <a:buSzPct val="100000"/>
              <a:buFontTx/>
              <a:buChar char="•"/>
            </a:pPr>
            <a:endParaRPr lang="en-US" sz="2000" b="1" i="1" dirty="0" smtClean="0">
              <a:latin typeface="Arial Narrow" pitchFamily="34" charset="0"/>
            </a:endParaRPr>
          </a:p>
          <a:p>
            <a:pPr marL="342900" indent="-171450">
              <a:spcAft>
                <a:spcPts val="1200"/>
              </a:spcAft>
              <a:buSzPct val="100000"/>
              <a:buFontTx/>
              <a:buChar char="•"/>
            </a:pPr>
            <a:r>
              <a:rPr lang="en-US" sz="2000" b="1" i="1" dirty="0" smtClean="0">
                <a:latin typeface="Arial Narrow" pitchFamily="34" charset="0"/>
              </a:rPr>
              <a:t>Ideas for the Adoption of the TriBITS Lifecycle Model</a:t>
            </a:r>
          </a:p>
          <a:p>
            <a:pPr marL="342900" indent="-171450">
              <a:spcAft>
                <a:spcPts val="1200"/>
              </a:spcAft>
              <a:buSzPct val="100000"/>
              <a:buFontTx/>
              <a:buChar char="•"/>
            </a:pPr>
            <a:endParaRPr lang="en-US" sz="2000" b="1" i="1" dirty="0" smtClean="0">
              <a:latin typeface="Arial Narrow" pitchFamily="34" charset="0"/>
            </a:endParaRPr>
          </a:p>
          <a:p>
            <a:pPr marL="342900" indent="-171450">
              <a:spcAft>
                <a:spcPts val="1200"/>
              </a:spcAft>
              <a:buSzPct val="100000"/>
              <a:buFontTx/>
              <a:buChar char="•"/>
            </a:pPr>
            <a:r>
              <a:rPr lang="en-US" sz="2000" b="1" i="1" dirty="0" smtClean="0">
                <a:latin typeface="Arial Narrow" pitchFamily="34" charset="0"/>
              </a:rPr>
              <a:t>Recommended Stages for the Adoption of the TriBITS Lifecycle Model</a:t>
            </a:r>
          </a:p>
          <a:p>
            <a:pPr marL="342900" indent="-171450">
              <a:spcAft>
                <a:spcPts val="1200"/>
              </a:spcAft>
              <a:buSzPct val="100000"/>
              <a:buFontTx/>
              <a:buChar char="•"/>
            </a:pPr>
            <a:endParaRPr lang="en-US" sz="2000" b="1" i="1" dirty="0" smtClean="0">
              <a:latin typeface="Arial Narrow" pitchFamily="34" charset="0"/>
            </a:endParaRPr>
          </a:p>
          <a:p>
            <a:pPr marL="342900" indent="-171450">
              <a:spcAft>
                <a:spcPts val="1200"/>
              </a:spcAft>
              <a:buSzPct val="100000"/>
              <a:buFontTx/>
              <a:buChar char="•"/>
            </a:pPr>
            <a:r>
              <a:rPr lang="en-US" sz="2000" b="1" i="1" dirty="0" smtClean="0">
                <a:latin typeface="Arial Narrow" pitchFamily="34" charset="0"/>
              </a:rPr>
              <a:t>Summary and Open Discussion</a:t>
            </a:r>
            <a:endParaRPr lang="en-US" sz="2000" b="1" i="1" dirty="0">
              <a:latin typeface="Arial Narrow" pitchFamily="34" charset="0"/>
            </a:endParaRPr>
          </a:p>
          <a:p>
            <a:pPr marL="342900" indent="-171450">
              <a:spcAft>
                <a:spcPts val="1200"/>
              </a:spcAft>
              <a:buSzPct val="100000"/>
              <a:buFontTx/>
              <a:buChar char="•"/>
            </a:pPr>
            <a:endParaRPr lang="en-US" sz="2000" b="1" i="1" dirty="0" smtClean="0">
              <a:latin typeface="Arial Narrow" pitchFamily="34" charset="0"/>
            </a:endParaRPr>
          </a:p>
          <a:p>
            <a:pPr marL="342900" indent="-171450">
              <a:spcAft>
                <a:spcPts val="1200"/>
              </a:spcAft>
              <a:buSzPct val="100000"/>
              <a:buFontTx/>
              <a:buChar char="•"/>
            </a:pPr>
            <a:endParaRPr lang="en-US" sz="2000" b="1" i="1" dirty="0" smtClean="0">
              <a:latin typeface="Arial Narrow" pitchFamily="34" charset="0"/>
            </a:endParaRPr>
          </a:p>
        </p:txBody>
      </p:sp>
    </p:spTree>
    <p:extLst>
      <p:ext uri="{BB962C8B-B14F-4D97-AF65-F5344CB8AC3E}">
        <p14:creationId xmlns:p14="http://schemas.microsoft.com/office/powerpoint/2010/main" val="308215322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9"/>
          <p:cNvSpPr>
            <a:spLocks noGrp="1" noChangeArrowheads="1"/>
          </p:cNvSpPr>
          <p:nvPr>
            <p:ph type="title"/>
          </p:nvPr>
        </p:nvSpPr>
        <p:spPr>
          <a:xfrm>
            <a:off x="111204" y="177114"/>
            <a:ext cx="8229600" cy="458587"/>
          </a:xfrm>
        </p:spPr>
        <p:txBody>
          <a:bodyPr/>
          <a:lstStyle/>
          <a:p>
            <a:pPr algn="ctr"/>
            <a:r>
              <a:rPr lang="en-US" sz="2800" dirty="0" smtClean="0"/>
              <a:t>Open </a:t>
            </a:r>
            <a:r>
              <a:rPr lang="en-US" sz="2800" dirty="0" smtClean="0"/>
              <a:t>Questions?</a:t>
            </a:r>
            <a:endParaRPr lang="en-US" sz="2800" dirty="0" smtClean="0"/>
          </a:p>
        </p:txBody>
      </p:sp>
      <p:sp>
        <p:nvSpPr>
          <p:cNvPr id="39940" name="Rectangle 3"/>
          <p:cNvSpPr>
            <a:spLocks noChangeArrowheads="1"/>
          </p:cNvSpPr>
          <p:nvPr/>
        </p:nvSpPr>
        <p:spPr bwMode="auto">
          <a:xfrm>
            <a:off x="152400" y="678721"/>
            <a:ext cx="8839200" cy="5414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p>
            <a:pPr marL="171450">
              <a:spcAft>
                <a:spcPts val="0"/>
              </a:spcAft>
              <a:buSzPct val="100000"/>
            </a:pPr>
            <a:r>
              <a:rPr lang="en-US" sz="2000" b="1" dirty="0" smtClean="0">
                <a:solidFill>
                  <a:srgbClr val="002060"/>
                </a:solidFill>
                <a:latin typeface="Arial Narrow" pitchFamily="34" charset="0"/>
              </a:rPr>
              <a:t>Key Questions:</a:t>
            </a:r>
            <a:endParaRPr lang="en-US" sz="2000" b="1" dirty="0">
              <a:solidFill>
                <a:srgbClr val="002060"/>
              </a:solidFill>
              <a:latin typeface="Arial Narrow" pitchFamily="34" charset="0"/>
            </a:endParaRPr>
          </a:p>
          <a:p>
            <a:pPr marL="342900" indent="-171450">
              <a:spcAft>
                <a:spcPts val="0"/>
              </a:spcAft>
              <a:buSzPct val="100000"/>
              <a:buFontTx/>
              <a:buChar char="•"/>
            </a:pPr>
            <a:r>
              <a:rPr lang="en-US" b="1" dirty="0" smtClean="0">
                <a:latin typeface="Arial Narrow" pitchFamily="34" charset="0"/>
              </a:rPr>
              <a:t>How do we roll out the TriBITS Lifecycle Model?</a:t>
            </a:r>
          </a:p>
          <a:p>
            <a:pPr marL="628650" lvl="1">
              <a:spcAft>
                <a:spcPts val="0"/>
              </a:spcAft>
              <a:buSzPct val="100000"/>
            </a:pPr>
            <a:r>
              <a:rPr lang="en-US" dirty="0" smtClean="0">
                <a:latin typeface="Arial Narrow" pitchFamily="34" charset="0"/>
              </a:rPr>
              <a:t>=&gt; Start with a pilot project and apply first to a core set of Trilinos packages (e.g. Teuchos, </a:t>
            </a:r>
            <a:r>
              <a:rPr lang="en-US" dirty="0" err="1" smtClean="0">
                <a:latin typeface="Arial Narrow" pitchFamily="34" charset="0"/>
              </a:rPr>
              <a:t>Epetra</a:t>
            </a:r>
            <a:r>
              <a:rPr lang="en-US" dirty="0" smtClean="0">
                <a:latin typeface="Arial Narrow" pitchFamily="34" charset="0"/>
              </a:rPr>
              <a:t>, </a:t>
            </a:r>
            <a:r>
              <a:rPr lang="en-US" dirty="0" err="1" smtClean="0">
                <a:latin typeface="Arial Narrow" pitchFamily="34" charset="0"/>
              </a:rPr>
              <a:t>Kokkos</a:t>
            </a:r>
            <a:r>
              <a:rPr lang="en-US" dirty="0" smtClean="0">
                <a:latin typeface="Arial Narrow" pitchFamily="34" charset="0"/>
              </a:rPr>
              <a:t>, </a:t>
            </a:r>
            <a:r>
              <a:rPr lang="en-US" dirty="0" err="1" smtClean="0">
                <a:latin typeface="Arial Narrow" pitchFamily="34" charset="0"/>
              </a:rPr>
              <a:t>Tpetra</a:t>
            </a:r>
            <a:r>
              <a:rPr lang="en-US" dirty="0" smtClean="0">
                <a:latin typeface="Arial Narrow" pitchFamily="34" charset="0"/>
              </a:rPr>
              <a:t>, Thyra, </a:t>
            </a:r>
            <a:r>
              <a:rPr lang="en-US" dirty="0" err="1" smtClean="0">
                <a:latin typeface="Arial Narrow" pitchFamily="34" charset="0"/>
              </a:rPr>
              <a:t>Stratimikos</a:t>
            </a:r>
            <a:r>
              <a:rPr lang="en-US" dirty="0" smtClean="0">
                <a:latin typeface="Arial Narrow" pitchFamily="34" charset="0"/>
              </a:rPr>
              <a:t>, etc.) and corresponding development teams?</a:t>
            </a:r>
            <a:endParaRPr lang="en-US" dirty="0" smtClean="0">
              <a:latin typeface="Arial Narrow" pitchFamily="34" charset="0"/>
            </a:endParaRPr>
          </a:p>
          <a:p>
            <a:pPr marL="342900" indent="-171450">
              <a:spcAft>
                <a:spcPts val="0"/>
              </a:spcAft>
              <a:buSzPct val="100000"/>
              <a:buFontTx/>
              <a:buChar char="•"/>
            </a:pPr>
            <a:r>
              <a:rPr lang="en-US" b="1" dirty="0" smtClean="0">
                <a:latin typeface="Arial Narrow" pitchFamily="34" charset="0"/>
              </a:rPr>
              <a:t>How do we adjust and modify the lifecycle model and processes?</a:t>
            </a:r>
          </a:p>
          <a:p>
            <a:pPr marL="628650" lvl="1">
              <a:spcAft>
                <a:spcPts val="0"/>
              </a:spcAft>
              <a:buSzPct val="100000"/>
            </a:pPr>
            <a:r>
              <a:rPr lang="en-US" dirty="0" smtClean="0">
                <a:latin typeface="Arial Narrow" pitchFamily="34" charset="0"/>
              </a:rPr>
              <a:t>=&gt; Use the pilot project package development teams to work out the bugs and make adjustments?</a:t>
            </a:r>
            <a:endParaRPr lang="en-US" dirty="0" smtClean="0">
              <a:latin typeface="Arial Narrow" pitchFamily="34" charset="0"/>
            </a:endParaRPr>
          </a:p>
          <a:p>
            <a:pPr marL="342900" indent="-171450">
              <a:spcAft>
                <a:spcPts val="0"/>
              </a:spcAft>
              <a:buSzPct val="100000"/>
              <a:buFontTx/>
              <a:buChar char="•"/>
            </a:pPr>
            <a:r>
              <a:rPr lang="en-US" b="1" dirty="0" smtClean="0">
                <a:latin typeface="Arial Narrow" pitchFamily="34" charset="0"/>
              </a:rPr>
              <a:t>In the end, how do we deal with minority decent?</a:t>
            </a:r>
            <a:endParaRPr lang="en-US" dirty="0" smtClean="0">
              <a:latin typeface="Arial Narrow" pitchFamily="34" charset="0"/>
            </a:endParaRPr>
          </a:p>
          <a:p>
            <a:pPr marL="628650" lvl="1">
              <a:spcAft>
                <a:spcPts val="0"/>
              </a:spcAft>
              <a:buSzPct val="100000"/>
            </a:pPr>
            <a:r>
              <a:rPr lang="en-US" dirty="0" smtClean="0">
                <a:latin typeface="Arial Narrow" pitchFamily="34" charset="0"/>
              </a:rPr>
              <a:t>=&gt; Allow it and have others inconvenienced and compensate for it?</a:t>
            </a:r>
          </a:p>
          <a:p>
            <a:pPr marL="628650" lvl="1">
              <a:spcAft>
                <a:spcPts val="0"/>
              </a:spcAft>
              <a:buSzPct val="100000"/>
            </a:pPr>
            <a:r>
              <a:rPr lang="en-US" dirty="0" smtClean="0">
                <a:latin typeface="Arial Narrow" pitchFamily="34" charset="0"/>
              </a:rPr>
              <a:t>=&gt; Force compliance for critical </a:t>
            </a:r>
            <a:r>
              <a:rPr lang="en-US" smtClean="0">
                <a:latin typeface="Arial Narrow" pitchFamily="34" charset="0"/>
              </a:rPr>
              <a:t>software?</a:t>
            </a:r>
            <a:endParaRPr lang="en-US" dirty="0" smtClean="0">
              <a:latin typeface="Arial Narrow" pitchFamily="34" charset="0"/>
            </a:endParaRPr>
          </a:p>
          <a:p>
            <a:pPr marL="342900" indent="-171450">
              <a:spcAft>
                <a:spcPts val="0"/>
              </a:spcAft>
              <a:buSzPct val="100000"/>
              <a:buFontTx/>
              <a:buChar char="•"/>
            </a:pPr>
            <a:endParaRPr lang="en-US" b="1" dirty="0" smtClean="0">
              <a:latin typeface="Arial Narrow" pitchFamily="34" charset="0"/>
            </a:endParaRPr>
          </a:p>
          <a:p>
            <a:pPr marL="171450">
              <a:spcAft>
                <a:spcPts val="0"/>
              </a:spcAft>
              <a:buSzPct val="100000"/>
            </a:pPr>
            <a:r>
              <a:rPr lang="en-US" sz="2000" b="1" dirty="0" smtClean="0">
                <a:solidFill>
                  <a:srgbClr val="002060"/>
                </a:solidFill>
                <a:latin typeface="Arial Narrow" pitchFamily="34" charset="0"/>
              </a:rPr>
              <a:t>Others Questions:</a:t>
            </a:r>
            <a:endParaRPr lang="en-US" sz="2000" b="1" dirty="0" smtClean="0">
              <a:solidFill>
                <a:srgbClr val="002060"/>
              </a:solidFill>
              <a:latin typeface="Arial Narrow" pitchFamily="34" charset="0"/>
            </a:endParaRPr>
          </a:p>
          <a:p>
            <a:pPr marL="342900" indent="-171450">
              <a:spcAft>
                <a:spcPts val="0"/>
              </a:spcAft>
              <a:buSzPct val="100000"/>
              <a:buFontTx/>
              <a:buChar char="•"/>
            </a:pPr>
            <a:r>
              <a:rPr lang="en-US" b="1" dirty="0" smtClean="0">
                <a:latin typeface="Arial Narrow" pitchFamily="34" charset="0"/>
              </a:rPr>
              <a:t>Experimenting </a:t>
            </a:r>
            <a:r>
              <a:rPr lang="en-US" b="1" dirty="0" smtClean="0">
                <a:latin typeface="Arial Narrow" pitchFamily="34" charset="0"/>
              </a:rPr>
              <a:t>in a (G)PG or (G)PM </a:t>
            </a:r>
            <a:r>
              <a:rPr lang="en-US" b="1" dirty="0" smtClean="0">
                <a:latin typeface="Arial Narrow" pitchFamily="34" charset="0"/>
              </a:rPr>
              <a:t>package</a:t>
            </a:r>
            <a:r>
              <a:rPr lang="en-US" b="1" dirty="0" smtClean="0">
                <a:latin typeface="Arial Narrow" pitchFamily="34" charset="0"/>
              </a:rPr>
              <a:t>?</a:t>
            </a:r>
          </a:p>
          <a:p>
            <a:pPr marL="914400" lvl="1" indent="-285750">
              <a:spcAft>
                <a:spcPts val="0"/>
              </a:spcAft>
              <a:buSzPct val="100000"/>
              <a:buFont typeface="Arial" pitchFamily="34" charset="0"/>
              <a:buChar char="•"/>
            </a:pPr>
            <a:r>
              <a:rPr lang="en-US" dirty="0" smtClean="0">
                <a:latin typeface="Arial Narrow" pitchFamily="34" charset="0"/>
              </a:rPr>
              <a:t>Short lived:</a:t>
            </a:r>
          </a:p>
          <a:p>
            <a:pPr marL="1085850" lvl="2">
              <a:spcAft>
                <a:spcPts val="0"/>
              </a:spcAft>
              <a:buSzPct val="100000"/>
            </a:pPr>
            <a:r>
              <a:rPr lang="en-US" dirty="0" smtClean="0">
                <a:latin typeface="Arial Narrow" pitchFamily="34" charset="0"/>
              </a:rPr>
              <a:t>=&gt; Work on a local branch and back up and share using an intermediate </a:t>
            </a:r>
            <a:r>
              <a:rPr lang="en-US" dirty="0" err="1" smtClean="0">
                <a:latin typeface="Arial Narrow" pitchFamily="34" charset="0"/>
              </a:rPr>
              <a:t>git</a:t>
            </a:r>
            <a:r>
              <a:rPr lang="en-US" dirty="0" smtClean="0">
                <a:latin typeface="Arial Narrow" pitchFamily="34" charset="0"/>
              </a:rPr>
              <a:t> repo?</a:t>
            </a:r>
          </a:p>
          <a:p>
            <a:pPr marL="914400" lvl="1" indent="-285750">
              <a:spcAft>
                <a:spcPts val="0"/>
              </a:spcAft>
              <a:buSzPct val="100000"/>
              <a:buFont typeface="Arial" pitchFamily="34" charset="0"/>
              <a:buChar char="•"/>
            </a:pPr>
            <a:r>
              <a:rPr lang="en-US" dirty="0" smtClean="0">
                <a:latin typeface="Arial Narrow" pitchFamily="34" charset="0"/>
              </a:rPr>
              <a:t>Long lived:</a:t>
            </a:r>
          </a:p>
          <a:p>
            <a:pPr marL="1085850" lvl="2">
              <a:spcAft>
                <a:spcPts val="0"/>
              </a:spcAft>
              <a:buSzPct val="100000"/>
            </a:pPr>
            <a:r>
              <a:rPr lang="en-US" dirty="0" smtClean="0">
                <a:latin typeface="Arial Narrow" pitchFamily="34" charset="0"/>
              </a:rPr>
              <a:t>=&gt; Break off a new lower-maturity </a:t>
            </a:r>
            <a:r>
              <a:rPr lang="en-US" dirty="0" err="1" smtClean="0">
                <a:latin typeface="Arial Narrow" pitchFamily="34" charset="0"/>
              </a:rPr>
              <a:t>subpackage</a:t>
            </a:r>
            <a:r>
              <a:rPr lang="en-US" dirty="0" smtClean="0">
                <a:latin typeface="Arial Narrow" pitchFamily="34" charset="0"/>
              </a:rPr>
              <a:t>?</a:t>
            </a:r>
          </a:p>
          <a:p>
            <a:pPr marL="1085850" lvl="2">
              <a:spcAft>
                <a:spcPts val="0"/>
              </a:spcAft>
              <a:buSzPct val="100000"/>
            </a:pPr>
            <a:r>
              <a:rPr lang="en-US" dirty="0" smtClean="0">
                <a:latin typeface="Arial Narrow" pitchFamily="34" charset="0"/>
              </a:rPr>
              <a:t>=&gt; Use CMake conditionals and/or compile-time </a:t>
            </a:r>
            <a:r>
              <a:rPr lang="en-US" dirty="0" err="1" smtClean="0">
                <a:latin typeface="Arial Narrow" pitchFamily="34" charset="0"/>
              </a:rPr>
              <a:t>ifdefs</a:t>
            </a:r>
            <a:r>
              <a:rPr lang="en-US" dirty="0" smtClean="0">
                <a:latin typeface="Arial Narrow" pitchFamily="34" charset="0"/>
              </a:rPr>
              <a:t> to optionally enable/disable lower-maturity code/tests</a:t>
            </a:r>
            <a:r>
              <a:rPr lang="en-US" dirty="0" smtClean="0">
                <a:latin typeface="Arial Narrow" pitchFamily="34" charset="0"/>
              </a:rPr>
              <a:t>?</a:t>
            </a:r>
            <a:endParaRPr lang="en-US" dirty="0" smtClean="0">
              <a:latin typeface="Arial Narrow" pitchFamily="34" charset="0"/>
            </a:endParaRPr>
          </a:p>
        </p:txBody>
      </p:sp>
    </p:spTree>
    <p:extLst>
      <p:ext uri="{BB962C8B-B14F-4D97-AF65-F5344CB8AC3E}">
        <p14:creationId xmlns:p14="http://schemas.microsoft.com/office/powerpoint/2010/main" val="1625644841"/>
      </p:ext>
    </p:extLst>
  </p:cSld>
  <p:clrMapOvr>
    <a:masterClrMapping/>
  </p:clrMapOvr>
  <mc:AlternateContent xmlns:mc="http://schemas.openxmlformats.org/markup-compatibility/2006" xmlns:p14="http://schemas.microsoft.com/office/powerpoint/2010/main">
    <mc:Choice Requires="p14">
      <p:transition spd="slow" p14:dur="1200" advTm="75766">
        <p:dissolve/>
      </p:transition>
    </mc:Choice>
    <mc:Fallback xmlns="">
      <p:transition spd="slow" advTm="75766">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940">
                                            <p:txEl>
                                              <p:pRg st="5" end="5"/>
                                            </p:txEl>
                                          </p:spTgt>
                                        </p:tgtEl>
                                        <p:attrNameLst>
                                          <p:attrName>style.visibility</p:attrName>
                                        </p:attrNameLst>
                                      </p:cBhvr>
                                      <p:to>
                                        <p:strVal val="visible"/>
                                      </p:to>
                                    </p:set>
                                    <p:animEffect transition="in" filter="fade">
                                      <p:cBhvr>
                                        <p:cTn id="7" dur="500"/>
                                        <p:tgtEl>
                                          <p:spTgt spid="39940">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9940">
                                            <p:txEl>
                                              <p:pRg st="6" end="6"/>
                                            </p:txEl>
                                          </p:spTgt>
                                        </p:tgtEl>
                                        <p:attrNameLst>
                                          <p:attrName>style.visibility</p:attrName>
                                        </p:attrNameLst>
                                      </p:cBhvr>
                                      <p:to>
                                        <p:strVal val="visible"/>
                                      </p:to>
                                    </p:set>
                                    <p:animEffect transition="in" filter="fade">
                                      <p:cBhvr>
                                        <p:cTn id="10" dur="500"/>
                                        <p:tgtEl>
                                          <p:spTgt spid="39940">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9940">
                                            <p:txEl>
                                              <p:pRg st="7" end="7"/>
                                            </p:txEl>
                                          </p:spTgt>
                                        </p:tgtEl>
                                        <p:attrNameLst>
                                          <p:attrName>style.visibility</p:attrName>
                                        </p:attrNameLst>
                                      </p:cBhvr>
                                      <p:to>
                                        <p:strVal val="visible"/>
                                      </p:to>
                                    </p:set>
                                    <p:animEffect transition="in" filter="fade">
                                      <p:cBhvr>
                                        <p:cTn id="13" dur="500"/>
                                        <p:tgtEl>
                                          <p:spTgt spid="39940">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9940">
                                            <p:txEl>
                                              <p:pRg st="9" end="9"/>
                                            </p:txEl>
                                          </p:spTgt>
                                        </p:tgtEl>
                                        <p:attrNameLst>
                                          <p:attrName>style.visibility</p:attrName>
                                        </p:attrNameLst>
                                      </p:cBhvr>
                                      <p:to>
                                        <p:strVal val="visible"/>
                                      </p:to>
                                    </p:set>
                                    <p:animEffect transition="in" filter="fade">
                                      <p:cBhvr>
                                        <p:cTn id="18" dur="500"/>
                                        <p:tgtEl>
                                          <p:spTgt spid="39940">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9940">
                                            <p:txEl>
                                              <p:pRg st="10" end="10"/>
                                            </p:txEl>
                                          </p:spTgt>
                                        </p:tgtEl>
                                        <p:attrNameLst>
                                          <p:attrName>style.visibility</p:attrName>
                                        </p:attrNameLst>
                                      </p:cBhvr>
                                      <p:to>
                                        <p:strVal val="visible"/>
                                      </p:to>
                                    </p:set>
                                    <p:animEffect transition="in" filter="fade">
                                      <p:cBhvr>
                                        <p:cTn id="21" dur="500"/>
                                        <p:tgtEl>
                                          <p:spTgt spid="39940">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9940">
                                            <p:txEl>
                                              <p:pRg st="11" end="11"/>
                                            </p:txEl>
                                          </p:spTgt>
                                        </p:tgtEl>
                                        <p:attrNameLst>
                                          <p:attrName>style.visibility</p:attrName>
                                        </p:attrNameLst>
                                      </p:cBhvr>
                                      <p:to>
                                        <p:strVal val="visible"/>
                                      </p:to>
                                    </p:set>
                                    <p:animEffect transition="in" filter="fade">
                                      <p:cBhvr>
                                        <p:cTn id="24" dur="500"/>
                                        <p:tgtEl>
                                          <p:spTgt spid="39940">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9940">
                                            <p:txEl>
                                              <p:pRg st="12" end="12"/>
                                            </p:txEl>
                                          </p:spTgt>
                                        </p:tgtEl>
                                        <p:attrNameLst>
                                          <p:attrName>style.visibility</p:attrName>
                                        </p:attrNameLst>
                                      </p:cBhvr>
                                      <p:to>
                                        <p:strVal val="visible"/>
                                      </p:to>
                                    </p:set>
                                    <p:animEffect transition="in" filter="fade">
                                      <p:cBhvr>
                                        <p:cTn id="27" dur="500"/>
                                        <p:tgtEl>
                                          <p:spTgt spid="39940">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9940">
                                            <p:txEl>
                                              <p:pRg st="13" end="13"/>
                                            </p:txEl>
                                          </p:spTgt>
                                        </p:tgtEl>
                                        <p:attrNameLst>
                                          <p:attrName>style.visibility</p:attrName>
                                        </p:attrNameLst>
                                      </p:cBhvr>
                                      <p:to>
                                        <p:strVal val="visible"/>
                                      </p:to>
                                    </p:set>
                                    <p:animEffect transition="in" filter="fade">
                                      <p:cBhvr>
                                        <p:cTn id="30" dur="500"/>
                                        <p:tgtEl>
                                          <p:spTgt spid="39940">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9940">
                                            <p:txEl>
                                              <p:pRg st="14" end="14"/>
                                            </p:txEl>
                                          </p:spTgt>
                                        </p:tgtEl>
                                        <p:attrNameLst>
                                          <p:attrName>style.visibility</p:attrName>
                                        </p:attrNameLst>
                                      </p:cBhvr>
                                      <p:to>
                                        <p:strVal val="visible"/>
                                      </p:to>
                                    </p:set>
                                    <p:animEffect transition="in" filter="fade">
                                      <p:cBhvr>
                                        <p:cTn id="33" dur="500"/>
                                        <p:tgtEl>
                                          <p:spTgt spid="39940">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9940">
                                            <p:txEl>
                                              <p:pRg st="15" end="15"/>
                                            </p:txEl>
                                          </p:spTgt>
                                        </p:tgtEl>
                                        <p:attrNameLst>
                                          <p:attrName>style.visibility</p:attrName>
                                        </p:attrNameLst>
                                      </p:cBhvr>
                                      <p:to>
                                        <p:strVal val="visible"/>
                                      </p:to>
                                    </p:set>
                                    <p:animEffect transition="in" filter="fade">
                                      <p:cBhvr>
                                        <p:cTn id="36" dur="500"/>
                                        <p:tgtEl>
                                          <p:spTgt spid="39940">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467"/>
            <a:ext cx="8651796" cy="1661993"/>
          </a:xfrm>
        </p:spPr>
        <p:txBody>
          <a:bodyPr/>
          <a:lstStyle/>
          <a:p>
            <a:pPr algn="ctr"/>
            <a:r>
              <a:rPr lang="en-US" sz="4000" dirty="0" smtClean="0"/>
              <a:t>Recommended Stages for the Adoption of the </a:t>
            </a:r>
            <a:r>
              <a:rPr lang="en-US" sz="4000" dirty="0" smtClean="0"/>
              <a:t>TriBITS </a:t>
            </a:r>
            <a:r>
              <a:rPr lang="en-US" sz="4000" dirty="0" smtClean="0"/>
              <a:t>Lifecycle Model by </a:t>
            </a:r>
            <a:r>
              <a:rPr lang="en-US" sz="4000" dirty="0" smtClean="0"/>
              <a:t>Trilinos?</a:t>
            </a:r>
            <a:endParaRPr lang="en-US" sz="4000" dirty="0"/>
          </a:p>
        </p:txBody>
      </p:sp>
    </p:spTree>
    <p:extLst>
      <p:ext uri="{BB962C8B-B14F-4D97-AF65-F5344CB8AC3E}">
        <p14:creationId xmlns:p14="http://schemas.microsoft.com/office/powerpoint/2010/main" val="277132749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9"/>
          <p:cNvSpPr>
            <a:spLocks noGrp="1" noChangeArrowheads="1"/>
          </p:cNvSpPr>
          <p:nvPr>
            <p:ph type="title"/>
          </p:nvPr>
        </p:nvSpPr>
        <p:spPr>
          <a:xfrm>
            <a:off x="111204" y="177114"/>
            <a:ext cx="8229600" cy="458587"/>
          </a:xfrm>
        </p:spPr>
        <p:txBody>
          <a:bodyPr/>
          <a:lstStyle/>
          <a:p>
            <a:pPr algn="ctr"/>
            <a:r>
              <a:rPr lang="en-US" sz="2800" dirty="0" smtClean="0"/>
              <a:t>Recommended Stages/Actions?</a:t>
            </a:r>
            <a:endParaRPr lang="en-US" sz="2800" dirty="0" smtClean="0"/>
          </a:p>
        </p:txBody>
      </p:sp>
      <p:sp>
        <p:nvSpPr>
          <p:cNvPr id="39940" name="Rectangle 3"/>
          <p:cNvSpPr>
            <a:spLocks noChangeArrowheads="1"/>
          </p:cNvSpPr>
          <p:nvPr/>
        </p:nvSpPr>
        <p:spPr bwMode="auto">
          <a:xfrm>
            <a:off x="228600" y="609600"/>
            <a:ext cx="8686800" cy="522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p>
            <a:pPr marL="342900" indent="-171450">
              <a:spcAft>
                <a:spcPts val="0"/>
              </a:spcAft>
              <a:buSzPct val="100000"/>
              <a:buFontTx/>
              <a:buChar char="•"/>
            </a:pPr>
            <a:r>
              <a:rPr lang="en-US" b="1" dirty="0" smtClean="0">
                <a:latin typeface="Arial Narrow" pitchFamily="34" charset="0"/>
              </a:rPr>
              <a:t>Documenting </a:t>
            </a:r>
            <a:r>
              <a:rPr lang="en-US" b="1" dirty="0">
                <a:latin typeface="Arial Narrow" pitchFamily="34" charset="0"/>
              </a:rPr>
              <a:t>and training for key elements of the TriBITS Lifecycle </a:t>
            </a:r>
            <a:r>
              <a:rPr lang="en-US" b="1" dirty="0" smtClean="0">
                <a:latin typeface="Arial Narrow" pitchFamily="34" charset="0"/>
              </a:rPr>
              <a:t>Model</a:t>
            </a:r>
            <a:endParaRPr lang="en-US" b="1" dirty="0">
              <a:latin typeface="Arial Narrow" pitchFamily="34" charset="0"/>
            </a:endParaRPr>
          </a:p>
          <a:p>
            <a:pPr marL="800100" lvl="1" indent="-171450">
              <a:spcAft>
                <a:spcPts val="0"/>
              </a:spcAft>
              <a:buSzPct val="100000"/>
              <a:buFontTx/>
              <a:buChar char="•"/>
            </a:pPr>
            <a:r>
              <a:rPr lang="en-US" sz="1600" dirty="0">
                <a:latin typeface="Arial Narrow" pitchFamily="34" charset="0"/>
              </a:rPr>
              <a:t>Concisely document the TriBITS Lifecycle Model on Trilinos websites</a:t>
            </a:r>
          </a:p>
          <a:p>
            <a:pPr marL="800100" lvl="1" indent="-171450">
              <a:spcAft>
                <a:spcPts val="0"/>
              </a:spcAft>
              <a:buSzPct val="100000"/>
              <a:buFontTx/>
              <a:buChar char="•"/>
            </a:pPr>
            <a:r>
              <a:rPr lang="en-US" sz="1600" dirty="0">
                <a:latin typeface="Arial Narrow" pitchFamily="34" charset="0"/>
              </a:rPr>
              <a:t>Train </a:t>
            </a:r>
            <a:r>
              <a:rPr lang="en-US" sz="1600" dirty="0" smtClean="0">
                <a:latin typeface="Arial Narrow" pitchFamily="34" charset="0"/>
              </a:rPr>
              <a:t>pilot-project </a:t>
            </a:r>
            <a:r>
              <a:rPr lang="en-US" sz="1600" dirty="0">
                <a:latin typeface="Arial Narrow" pitchFamily="34" charset="0"/>
              </a:rPr>
              <a:t>package team members in the TriBITS Lifecycle Model, Self Sustaining Software, and maturity level definitions and issues … e.g. self study? presentation and workshop?  Webinar?</a:t>
            </a:r>
          </a:p>
          <a:p>
            <a:pPr marL="342900" indent="-171450">
              <a:spcAft>
                <a:spcPts val="0"/>
              </a:spcAft>
              <a:buSzPct val="100000"/>
              <a:buFontTx/>
              <a:buChar char="•"/>
            </a:pPr>
            <a:r>
              <a:rPr lang="en-US" b="1" dirty="0">
                <a:latin typeface="Arial Narrow" pitchFamily="34" charset="0"/>
              </a:rPr>
              <a:t>Implement support for TriBITS Lifecycle Model in </a:t>
            </a:r>
            <a:r>
              <a:rPr lang="en-US" b="1" dirty="0" smtClean="0">
                <a:latin typeface="Arial Narrow" pitchFamily="34" charset="0"/>
              </a:rPr>
              <a:t>TriBITS</a:t>
            </a:r>
            <a:endParaRPr lang="en-US" b="1" dirty="0">
              <a:latin typeface="Arial Narrow" pitchFamily="34" charset="0"/>
            </a:endParaRPr>
          </a:p>
          <a:p>
            <a:pPr marL="800100" lvl="1" indent="-171450">
              <a:spcAft>
                <a:spcPts val="0"/>
              </a:spcAft>
              <a:buSzPct val="100000"/>
              <a:buFontTx/>
              <a:buChar char="•"/>
            </a:pPr>
            <a:r>
              <a:rPr lang="en-US" sz="1600" dirty="0">
                <a:latin typeface="Arial Narrow" pitchFamily="34" charset="0"/>
              </a:rPr>
              <a:t>MATURITY_LEVEL (sub)package </a:t>
            </a:r>
            <a:r>
              <a:rPr lang="en-US" sz="1600" dirty="0" smtClean="0">
                <a:latin typeface="Arial Narrow" pitchFamily="34" charset="0"/>
              </a:rPr>
              <a:t>property and dependency </a:t>
            </a:r>
            <a:r>
              <a:rPr lang="en-US" sz="1600" dirty="0">
                <a:latin typeface="Arial Narrow" pitchFamily="34" charset="0"/>
              </a:rPr>
              <a:t>logic </a:t>
            </a:r>
            <a:r>
              <a:rPr lang="en-US" sz="1600" dirty="0" smtClean="0">
                <a:latin typeface="Arial Narrow" pitchFamily="34" charset="0"/>
              </a:rPr>
              <a:t>tests</a:t>
            </a:r>
          </a:p>
          <a:p>
            <a:pPr marL="800100" lvl="1" indent="-171450">
              <a:spcAft>
                <a:spcPts val="0"/>
              </a:spcAft>
              <a:buSzPct val="100000"/>
              <a:buFontTx/>
              <a:buChar char="•"/>
            </a:pPr>
            <a:r>
              <a:rPr lang="en-US" sz="1600" dirty="0" smtClean="0">
                <a:latin typeface="Arial Narrow" pitchFamily="34" charset="0"/>
              </a:rPr>
              <a:t>Change CATEGORIES to TESTING_CATEGORIES and names EX, PS, SS to NT, PT, ST?</a:t>
            </a:r>
            <a:endParaRPr lang="en-US" sz="1600" dirty="0">
              <a:latin typeface="Arial Narrow" pitchFamily="34" charset="0"/>
            </a:endParaRPr>
          </a:p>
          <a:p>
            <a:pPr marL="342900" indent="-171450">
              <a:spcAft>
                <a:spcPts val="0"/>
              </a:spcAft>
              <a:buSzPct val="100000"/>
              <a:buFontTx/>
              <a:buChar char="•"/>
            </a:pPr>
            <a:r>
              <a:rPr lang="en-US" b="1" dirty="0" smtClean="0">
                <a:latin typeface="Arial Narrow" pitchFamily="34" charset="0"/>
              </a:rPr>
              <a:t>Assign existing </a:t>
            </a:r>
            <a:r>
              <a:rPr lang="en-US" b="1" dirty="0">
                <a:latin typeface="Arial Narrow" pitchFamily="34" charset="0"/>
              </a:rPr>
              <a:t>core Trilinos packages to specific (grandfathered) maturity levels</a:t>
            </a:r>
          </a:p>
          <a:p>
            <a:pPr marL="800100" lvl="1" indent="-171450">
              <a:spcAft>
                <a:spcPts val="0"/>
              </a:spcAft>
              <a:buSzPct val="100000"/>
              <a:buFontTx/>
              <a:buChar char="•"/>
            </a:pPr>
            <a:r>
              <a:rPr lang="en-US" sz="1600" dirty="0" smtClean="0">
                <a:latin typeface="Arial Narrow" pitchFamily="34" charset="0"/>
              </a:rPr>
              <a:t>(</a:t>
            </a:r>
            <a:r>
              <a:rPr lang="en-US" sz="1600" dirty="0">
                <a:latin typeface="Arial Narrow" pitchFamily="34" charset="0"/>
              </a:rPr>
              <a:t>G)PM: Teuchos, </a:t>
            </a:r>
            <a:r>
              <a:rPr lang="en-US" sz="1600" dirty="0" err="1">
                <a:latin typeface="Arial Narrow" pitchFamily="34" charset="0"/>
              </a:rPr>
              <a:t>Epetra</a:t>
            </a:r>
            <a:r>
              <a:rPr lang="en-US" sz="1600" dirty="0">
                <a:latin typeface="Arial Narrow" pitchFamily="34" charset="0"/>
              </a:rPr>
              <a:t>, </a:t>
            </a:r>
            <a:r>
              <a:rPr lang="en-US" sz="1600" dirty="0" err="1">
                <a:latin typeface="Arial Narrow" pitchFamily="34" charset="0"/>
              </a:rPr>
              <a:t>AztecOO</a:t>
            </a:r>
            <a:r>
              <a:rPr lang="en-US" sz="1600" dirty="0">
                <a:latin typeface="Arial Narrow" pitchFamily="34" charset="0"/>
              </a:rPr>
              <a:t>, NOX, </a:t>
            </a:r>
            <a:r>
              <a:rPr lang="en-US" sz="1600" dirty="0" smtClean="0">
                <a:latin typeface="Arial Narrow" pitchFamily="34" charset="0"/>
              </a:rPr>
              <a:t>…</a:t>
            </a:r>
            <a:endParaRPr lang="en-US" sz="1600" dirty="0">
              <a:latin typeface="Arial Narrow" pitchFamily="34" charset="0"/>
            </a:endParaRPr>
          </a:p>
          <a:p>
            <a:pPr marL="800100" lvl="1" indent="-171450">
              <a:spcAft>
                <a:spcPts val="0"/>
              </a:spcAft>
              <a:buSzPct val="100000"/>
              <a:buFontTx/>
              <a:buChar char="•"/>
            </a:pPr>
            <a:r>
              <a:rPr lang="en-US" sz="1600" dirty="0" smtClean="0">
                <a:latin typeface="Arial Narrow" pitchFamily="34" charset="0"/>
              </a:rPr>
              <a:t>(</a:t>
            </a:r>
            <a:r>
              <a:rPr lang="en-US" sz="1600" dirty="0">
                <a:latin typeface="Arial Narrow" pitchFamily="34" charset="0"/>
              </a:rPr>
              <a:t>G)PG: </a:t>
            </a:r>
            <a:r>
              <a:rPr lang="en-US" sz="1600" dirty="0" err="1">
                <a:latin typeface="Arial Narrow" pitchFamily="34" charset="0"/>
              </a:rPr>
              <a:t>Kokkos</a:t>
            </a:r>
            <a:r>
              <a:rPr lang="en-US" sz="1600" dirty="0">
                <a:latin typeface="Arial Narrow" pitchFamily="34" charset="0"/>
              </a:rPr>
              <a:t>, </a:t>
            </a:r>
            <a:r>
              <a:rPr lang="en-US" sz="1600" dirty="0" err="1">
                <a:latin typeface="Arial Narrow" pitchFamily="34" charset="0"/>
              </a:rPr>
              <a:t>Tpetra</a:t>
            </a:r>
            <a:r>
              <a:rPr lang="en-US" sz="1600" dirty="0">
                <a:latin typeface="Arial Narrow" pitchFamily="34" charset="0"/>
              </a:rPr>
              <a:t>, Thyra, </a:t>
            </a:r>
            <a:r>
              <a:rPr lang="en-US" sz="1600" dirty="0" err="1">
                <a:latin typeface="Arial Narrow" pitchFamily="34" charset="0"/>
              </a:rPr>
              <a:t>Stratimikos</a:t>
            </a:r>
            <a:r>
              <a:rPr lang="en-US" sz="1600" dirty="0">
                <a:latin typeface="Arial Narrow" pitchFamily="34" charset="0"/>
              </a:rPr>
              <a:t>, </a:t>
            </a:r>
            <a:r>
              <a:rPr lang="en-US" sz="1600" dirty="0" smtClean="0">
                <a:latin typeface="Arial Narrow" pitchFamily="34" charset="0"/>
              </a:rPr>
              <a:t>…</a:t>
            </a:r>
            <a:endParaRPr lang="en-US" sz="1600" dirty="0">
              <a:latin typeface="Arial Narrow" pitchFamily="34" charset="0"/>
            </a:endParaRPr>
          </a:p>
          <a:p>
            <a:pPr marL="800100" lvl="1" indent="-171450">
              <a:spcAft>
                <a:spcPts val="0"/>
              </a:spcAft>
              <a:buSzPct val="100000"/>
              <a:buFontTx/>
              <a:buChar char="•"/>
            </a:pPr>
            <a:r>
              <a:rPr lang="en-US" sz="1600" dirty="0" smtClean="0">
                <a:latin typeface="Arial Narrow" pitchFamily="34" charset="0"/>
              </a:rPr>
              <a:t>Mark </a:t>
            </a:r>
            <a:r>
              <a:rPr lang="en-US" sz="1600" dirty="0">
                <a:latin typeface="Arial Narrow" pitchFamily="34" charset="0"/>
              </a:rPr>
              <a:t>most other packages as UM </a:t>
            </a:r>
            <a:r>
              <a:rPr lang="en-US" sz="1600" dirty="0" smtClean="0">
                <a:latin typeface="Arial Narrow" pitchFamily="34" charset="0"/>
              </a:rPr>
              <a:t>(Unspecified Maturity</a:t>
            </a:r>
            <a:r>
              <a:rPr lang="en-US" sz="1600" dirty="0">
                <a:latin typeface="Arial Narrow" pitchFamily="34" charset="0"/>
              </a:rPr>
              <a:t>).</a:t>
            </a:r>
          </a:p>
          <a:p>
            <a:pPr marL="342900" indent="-171450">
              <a:spcAft>
                <a:spcPts val="0"/>
              </a:spcAft>
              <a:buSzPct val="100000"/>
              <a:buFontTx/>
              <a:buChar char="•"/>
            </a:pPr>
            <a:r>
              <a:rPr lang="en-US" b="1" dirty="0" smtClean="0">
                <a:latin typeface="Arial Narrow" pitchFamily="34" charset="0"/>
              </a:rPr>
              <a:t>Provide </a:t>
            </a:r>
            <a:r>
              <a:rPr lang="en-US" b="1" dirty="0" smtClean="0">
                <a:latin typeface="Arial Narrow" pitchFamily="34" charset="0"/>
              </a:rPr>
              <a:t>training for Legacy Software Change </a:t>
            </a:r>
            <a:r>
              <a:rPr lang="en-US" b="1" dirty="0" smtClean="0">
                <a:latin typeface="Arial Narrow" pitchFamily="34" charset="0"/>
              </a:rPr>
              <a:t>Algorithm to pilot team members</a:t>
            </a:r>
            <a:endParaRPr lang="en-US" b="1" dirty="0" smtClean="0">
              <a:latin typeface="Arial Narrow" pitchFamily="34" charset="0"/>
            </a:endParaRPr>
          </a:p>
          <a:p>
            <a:pPr marL="800100" lvl="1" indent="-171450">
              <a:spcAft>
                <a:spcPts val="0"/>
              </a:spcAft>
              <a:buSzPct val="100000"/>
              <a:buFontTx/>
              <a:buChar char="•"/>
            </a:pPr>
            <a:r>
              <a:rPr lang="en-US" sz="1600" dirty="0" smtClean="0">
                <a:latin typeface="Arial Narrow" pitchFamily="34" charset="0"/>
              </a:rPr>
              <a:t>Reading group for “Working Effectively with Legacy Code”?</a:t>
            </a:r>
          </a:p>
          <a:p>
            <a:pPr marL="800100" lvl="1" indent="-171450">
              <a:spcAft>
                <a:spcPts val="0"/>
              </a:spcAft>
              <a:buSzPct val="100000"/>
              <a:buFontTx/>
              <a:buChar char="•"/>
            </a:pPr>
            <a:r>
              <a:rPr lang="en-US" sz="1600" dirty="0" smtClean="0">
                <a:latin typeface="Arial Narrow" pitchFamily="34" charset="0"/>
              </a:rPr>
              <a:t>Webinars?</a:t>
            </a:r>
          </a:p>
          <a:p>
            <a:pPr marL="800100" lvl="1" indent="-171450">
              <a:spcAft>
                <a:spcPts val="0"/>
              </a:spcAft>
              <a:buSzPct val="100000"/>
              <a:buFontTx/>
              <a:buChar char="•"/>
            </a:pPr>
            <a:r>
              <a:rPr lang="en-US" sz="1600" dirty="0" smtClean="0">
                <a:latin typeface="Arial Narrow" pitchFamily="34" charset="0"/>
              </a:rPr>
              <a:t>One-day workshop?</a:t>
            </a:r>
          </a:p>
          <a:p>
            <a:pPr marL="342900" indent="-171450">
              <a:spcAft>
                <a:spcPts val="0"/>
              </a:spcAft>
              <a:buSzPct val="100000"/>
              <a:buFontTx/>
              <a:buChar char="•"/>
            </a:pPr>
            <a:r>
              <a:rPr lang="en-US" b="1" dirty="0" smtClean="0">
                <a:latin typeface="Arial Narrow" pitchFamily="34" charset="0"/>
              </a:rPr>
              <a:t>Provide general </a:t>
            </a:r>
            <a:r>
              <a:rPr lang="en-US" b="1" dirty="0" smtClean="0">
                <a:latin typeface="Arial Narrow" pitchFamily="34" charset="0"/>
              </a:rPr>
              <a:t>software development training?</a:t>
            </a:r>
          </a:p>
          <a:p>
            <a:pPr marL="800100" lvl="1" indent="-171450">
              <a:spcAft>
                <a:spcPts val="0"/>
              </a:spcAft>
              <a:buSzPct val="100000"/>
              <a:buFontTx/>
              <a:buChar char="•"/>
            </a:pPr>
            <a:r>
              <a:rPr lang="en-US" sz="1600" dirty="0" smtClean="0">
                <a:latin typeface="Arial Narrow" pitchFamily="34" charset="0"/>
              </a:rPr>
              <a:t>Unit </a:t>
            </a:r>
            <a:r>
              <a:rPr lang="en-US" sz="1600" dirty="0">
                <a:latin typeface="Arial Narrow" pitchFamily="34" charset="0"/>
              </a:rPr>
              <a:t>testing, test driven development, structured incremental refactoring, Agile-emergent </a:t>
            </a:r>
            <a:r>
              <a:rPr lang="en-US" sz="1600" dirty="0" smtClean="0">
                <a:latin typeface="Arial Narrow" pitchFamily="34" charset="0"/>
              </a:rPr>
              <a:t>design?</a:t>
            </a:r>
            <a:endParaRPr lang="en-US" sz="1600" dirty="0">
              <a:latin typeface="Arial Narrow" pitchFamily="34" charset="0"/>
            </a:endParaRPr>
          </a:p>
          <a:p>
            <a:pPr marL="800100" lvl="1" indent="-171450">
              <a:spcAft>
                <a:spcPts val="0"/>
              </a:spcAft>
              <a:buSzPct val="100000"/>
              <a:buFontTx/>
              <a:buChar char="•"/>
            </a:pPr>
            <a:r>
              <a:rPr lang="en-US" sz="1600" dirty="0" smtClean="0">
                <a:latin typeface="Arial Narrow" pitchFamily="34" charset="0"/>
              </a:rPr>
              <a:t>Code reviews?</a:t>
            </a:r>
            <a:endParaRPr lang="en-US" sz="1600" dirty="0" smtClean="0">
              <a:latin typeface="Arial Narrow" pitchFamily="34" charset="0"/>
            </a:endParaRPr>
          </a:p>
          <a:p>
            <a:pPr marL="342900" indent="-171450">
              <a:spcAft>
                <a:spcPts val="0"/>
              </a:spcAft>
              <a:buSzPct val="100000"/>
              <a:buFontTx/>
              <a:buChar char="•"/>
            </a:pPr>
            <a:r>
              <a:rPr lang="en-US" b="1" dirty="0" smtClean="0">
                <a:latin typeface="Arial Narrow" pitchFamily="34" charset="0"/>
              </a:rPr>
              <a:t>Define </a:t>
            </a:r>
            <a:r>
              <a:rPr lang="en-US" b="1" dirty="0" smtClean="0">
                <a:latin typeface="Arial Narrow" pitchFamily="34" charset="0"/>
              </a:rPr>
              <a:t>standards/processes and quality metrics for </a:t>
            </a:r>
            <a:r>
              <a:rPr lang="en-US" b="1" dirty="0" smtClean="0">
                <a:latin typeface="Arial Narrow" pitchFamily="34" charset="0"/>
              </a:rPr>
              <a:t>different maturity levels</a:t>
            </a:r>
          </a:p>
          <a:p>
            <a:pPr marL="800100" lvl="1" indent="-171450">
              <a:spcAft>
                <a:spcPts val="0"/>
              </a:spcAft>
              <a:buSzPct val="100000"/>
              <a:buFontTx/>
              <a:buChar char="•"/>
            </a:pPr>
            <a:r>
              <a:rPr lang="en-US" sz="1600" dirty="0" smtClean="0">
                <a:latin typeface="Arial Narrow" pitchFamily="34" charset="0"/>
              </a:rPr>
              <a:t>See previous </a:t>
            </a:r>
            <a:r>
              <a:rPr lang="en-US" sz="1600" dirty="0" smtClean="0">
                <a:latin typeface="Arial Narrow" pitchFamily="34" charset="0"/>
              </a:rPr>
              <a:t>slides </a:t>
            </a:r>
            <a:r>
              <a:rPr lang="en-US" sz="1600" dirty="0" smtClean="0">
                <a:latin typeface="Arial Narrow" pitchFamily="34" charset="0"/>
              </a:rPr>
              <a:t>for </a:t>
            </a:r>
            <a:r>
              <a:rPr lang="en-US" sz="1600" dirty="0" smtClean="0">
                <a:latin typeface="Arial Narrow" pitchFamily="34" charset="0"/>
              </a:rPr>
              <a:t>examples</a:t>
            </a:r>
            <a:endParaRPr lang="en-US" sz="1600" dirty="0" smtClean="0">
              <a:latin typeface="Arial Narrow" pitchFamily="34" charset="0"/>
            </a:endParaRPr>
          </a:p>
        </p:txBody>
      </p:sp>
    </p:spTree>
    <p:extLst>
      <p:ext uri="{BB962C8B-B14F-4D97-AF65-F5344CB8AC3E}">
        <p14:creationId xmlns:p14="http://schemas.microsoft.com/office/powerpoint/2010/main" val="3835050394"/>
      </p:ext>
    </p:extLst>
  </p:cSld>
  <p:clrMapOvr>
    <a:masterClrMapping/>
  </p:clrMapOvr>
  <mc:AlternateContent xmlns:mc="http://schemas.openxmlformats.org/markup-compatibility/2006" xmlns:p14="http://schemas.microsoft.com/office/powerpoint/2010/main">
    <mc:Choice Requires="p14">
      <p:transition spd="slow" p14:dur="1200" advTm="75766">
        <p:dissolve/>
      </p:transition>
    </mc:Choice>
    <mc:Fallback xmlns="">
      <p:transition spd="slow" advTm="75766">
        <p:dissolv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467"/>
            <a:ext cx="8651796" cy="1143133"/>
          </a:xfrm>
        </p:spPr>
        <p:txBody>
          <a:bodyPr/>
          <a:lstStyle/>
          <a:p>
            <a:pPr algn="ctr"/>
            <a:r>
              <a:rPr lang="en-US" sz="4000" dirty="0" smtClean="0"/>
              <a:t>Summary and Open Discussion</a:t>
            </a:r>
            <a:endParaRPr lang="en-US" sz="4000" dirty="0"/>
          </a:p>
        </p:txBody>
      </p:sp>
    </p:spTree>
    <p:extLst>
      <p:ext uri="{BB962C8B-B14F-4D97-AF65-F5344CB8AC3E}">
        <p14:creationId xmlns:p14="http://schemas.microsoft.com/office/powerpoint/2010/main" val="231715745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04" y="177114"/>
            <a:ext cx="9032796" cy="461665"/>
          </a:xfrm>
        </p:spPr>
        <p:txBody>
          <a:bodyPr/>
          <a:lstStyle/>
          <a:p>
            <a:pPr algn="ctr"/>
            <a:r>
              <a:rPr lang="en-US" sz="2800" dirty="0" smtClean="0"/>
              <a:t>Summary of TriBITS Lifecycle Model</a:t>
            </a:r>
            <a:endParaRPr lang="en-US" sz="2800" dirty="0"/>
          </a:p>
        </p:txBody>
      </p:sp>
      <p:sp>
        <p:nvSpPr>
          <p:cNvPr id="3" name="Content Placeholder 2"/>
          <p:cNvSpPr>
            <a:spLocks noGrp="1"/>
          </p:cNvSpPr>
          <p:nvPr>
            <p:ph idx="1"/>
          </p:nvPr>
        </p:nvSpPr>
        <p:spPr>
          <a:xfrm>
            <a:off x="111204" y="583823"/>
            <a:ext cx="8880396" cy="6001643"/>
          </a:xfrm>
        </p:spPr>
        <p:txBody>
          <a:bodyPr/>
          <a:lstStyle/>
          <a:p>
            <a:pPr>
              <a:lnSpc>
                <a:spcPct val="100000"/>
              </a:lnSpc>
              <a:spcBef>
                <a:spcPts val="0"/>
              </a:spcBef>
            </a:pPr>
            <a:r>
              <a:rPr lang="en-US" sz="2000" dirty="0" smtClean="0"/>
              <a:t>Motivation:</a:t>
            </a:r>
          </a:p>
          <a:p>
            <a:pPr lvl="1">
              <a:lnSpc>
                <a:spcPct val="100000"/>
              </a:lnSpc>
              <a:spcBef>
                <a:spcPts val="0"/>
              </a:spcBef>
            </a:pPr>
            <a:r>
              <a:rPr lang="en-US" sz="1600" b="0" dirty="0"/>
              <a:t>Allow Exploratory Research to Remain </a:t>
            </a:r>
            <a:r>
              <a:rPr lang="en-US" sz="1600" b="0" dirty="0" smtClean="0"/>
              <a:t>Productive</a:t>
            </a:r>
            <a:endParaRPr lang="en-US" sz="1600" b="0" dirty="0"/>
          </a:p>
          <a:p>
            <a:pPr lvl="1">
              <a:lnSpc>
                <a:spcPct val="100000"/>
              </a:lnSpc>
              <a:spcBef>
                <a:spcPts val="0"/>
              </a:spcBef>
            </a:pPr>
            <a:r>
              <a:rPr lang="en-US" sz="1600" b="0" dirty="0"/>
              <a:t>Enable Reproducible </a:t>
            </a:r>
            <a:r>
              <a:rPr lang="en-US" sz="1600" b="0" dirty="0" smtClean="0"/>
              <a:t>Research</a:t>
            </a:r>
            <a:endParaRPr lang="en-US" sz="1600" b="0" dirty="0"/>
          </a:p>
          <a:p>
            <a:pPr lvl="1">
              <a:lnSpc>
                <a:spcPct val="100000"/>
              </a:lnSpc>
              <a:spcBef>
                <a:spcPts val="0"/>
              </a:spcBef>
            </a:pPr>
            <a:r>
              <a:rPr lang="en-US" sz="1600" b="0" dirty="0"/>
              <a:t>Improve Overall Development </a:t>
            </a:r>
            <a:r>
              <a:rPr lang="en-US" sz="1600" b="0" dirty="0" smtClean="0"/>
              <a:t>Productivity</a:t>
            </a:r>
            <a:endParaRPr lang="en-US" sz="1600" b="0" dirty="0"/>
          </a:p>
          <a:p>
            <a:pPr lvl="1">
              <a:lnSpc>
                <a:spcPct val="100000"/>
              </a:lnSpc>
              <a:spcBef>
                <a:spcPts val="0"/>
              </a:spcBef>
            </a:pPr>
            <a:r>
              <a:rPr lang="en-US" sz="1600" b="0" dirty="0"/>
              <a:t>Improve Production Software </a:t>
            </a:r>
            <a:r>
              <a:rPr lang="en-US" sz="1600" b="0" dirty="0" smtClean="0"/>
              <a:t>Quality</a:t>
            </a:r>
            <a:endParaRPr lang="en-US" sz="1600" b="0" dirty="0"/>
          </a:p>
          <a:p>
            <a:pPr lvl="1">
              <a:lnSpc>
                <a:spcPct val="100000"/>
              </a:lnSpc>
              <a:spcBef>
                <a:spcPts val="0"/>
              </a:spcBef>
            </a:pPr>
            <a:r>
              <a:rPr lang="en-US" sz="1600" b="0" dirty="0"/>
              <a:t>Better Communicate Maturity Levels with </a:t>
            </a:r>
            <a:r>
              <a:rPr lang="en-US" sz="1600" b="0" dirty="0" smtClean="0"/>
              <a:t>Customers</a:t>
            </a:r>
          </a:p>
          <a:p>
            <a:pPr>
              <a:lnSpc>
                <a:spcPct val="100000"/>
              </a:lnSpc>
              <a:spcBef>
                <a:spcPts val="0"/>
              </a:spcBef>
            </a:pPr>
            <a:r>
              <a:rPr lang="en-US" sz="2000" dirty="0" smtClean="0"/>
              <a:t>Self Sustaining Software =&gt; The Goal of the Lifecycle Model</a:t>
            </a:r>
          </a:p>
          <a:p>
            <a:pPr lvl="1">
              <a:lnSpc>
                <a:spcPct val="100000"/>
              </a:lnSpc>
              <a:spcBef>
                <a:spcPts val="0"/>
              </a:spcBef>
            </a:pPr>
            <a:r>
              <a:rPr lang="en-US" sz="1600" b="0" dirty="0" smtClean="0"/>
              <a:t>Open-source</a:t>
            </a:r>
            <a:endParaRPr lang="en-US" sz="1600" b="0" dirty="0"/>
          </a:p>
          <a:p>
            <a:pPr lvl="1">
              <a:lnSpc>
                <a:spcPct val="100000"/>
              </a:lnSpc>
              <a:spcBef>
                <a:spcPts val="0"/>
              </a:spcBef>
            </a:pPr>
            <a:r>
              <a:rPr lang="en-US" sz="1600" b="0" dirty="0"/>
              <a:t>Core domain distillation </a:t>
            </a:r>
            <a:r>
              <a:rPr lang="en-US" sz="1600" b="0" dirty="0" smtClean="0"/>
              <a:t>document</a:t>
            </a:r>
            <a:endParaRPr lang="en-US" sz="1600" b="0" dirty="0"/>
          </a:p>
          <a:p>
            <a:pPr lvl="1">
              <a:lnSpc>
                <a:spcPct val="100000"/>
              </a:lnSpc>
              <a:spcBef>
                <a:spcPts val="0"/>
              </a:spcBef>
            </a:pPr>
            <a:r>
              <a:rPr lang="en-US" sz="1600" b="0" dirty="0"/>
              <a:t>Exceptionally well </a:t>
            </a:r>
            <a:r>
              <a:rPr lang="en-US" sz="1600" b="0" dirty="0" smtClean="0"/>
              <a:t>testing</a:t>
            </a:r>
            <a:endParaRPr lang="en-US" sz="1600" b="0" dirty="0"/>
          </a:p>
          <a:p>
            <a:pPr lvl="1">
              <a:lnSpc>
                <a:spcPct val="100000"/>
              </a:lnSpc>
              <a:spcBef>
                <a:spcPts val="0"/>
              </a:spcBef>
            </a:pPr>
            <a:r>
              <a:rPr lang="en-US" sz="1600" b="0" dirty="0"/>
              <a:t>Clean structure and </a:t>
            </a:r>
            <a:r>
              <a:rPr lang="en-US" sz="1600" b="0" dirty="0" smtClean="0"/>
              <a:t>code</a:t>
            </a:r>
            <a:endParaRPr lang="en-US" sz="1600" b="0" dirty="0"/>
          </a:p>
          <a:p>
            <a:pPr lvl="1">
              <a:lnSpc>
                <a:spcPct val="100000"/>
              </a:lnSpc>
              <a:spcBef>
                <a:spcPts val="0"/>
              </a:spcBef>
            </a:pPr>
            <a:r>
              <a:rPr lang="en-US" sz="1600" b="0" dirty="0"/>
              <a:t>Minimal controlled internal and external </a:t>
            </a:r>
            <a:r>
              <a:rPr lang="en-US" sz="1600" b="0" dirty="0" smtClean="0"/>
              <a:t>dependencies</a:t>
            </a:r>
            <a:endParaRPr lang="en-US" sz="1600" b="0" dirty="0"/>
          </a:p>
          <a:p>
            <a:pPr lvl="1">
              <a:lnSpc>
                <a:spcPct val="100000"/>
              </a:lnSpc>
              <a:spcBef>
                <a:spcPts val="0"/>
              </a:spcBef>
            </a:pPr>
            <a:r>
              <a:rPr lang="en-US" sz="1600" b="0" dirty="0"/>
              <a:t>Properties apply recursively to upstream </a:t>
            </a:r>
            <a:r>
              <a:rPr lang="en-US" sz="1600" b="0" dirty="0" smtClean="0"/>
              <a:t>software</a:t>
            </a:r>
            <a:endParaRPr lang="en-US" sz="1600" b="0" dirty="0"/>
          </a:p>
          <a:p>
            <a:pPr lvl="1">
              <a:lnSpc>
                <a:spcPct val="100000"/>
              </a:lnSpc>
              <a:spcBef>
                <a:spcPts val="0"/>
              </a:spcBef>
            </a:pPr>
            <a:r>
              <a:rPr lang="en-US" sz="1600" b="0" dirty="0"/>
              <a:t>All properties are preserved under </a:t>
            </a:r>
            <a:r>
              <a:rPr lang="en-US" sz="1600" b="0" dirty="0" smtClean="0"/>
              <a:t>maintenance</a:t>
            </a:r>
          </a:p>
          <a:p>
            <a:pPr>
              <a:lnSpc>
                <a:spcPct val="100000"/>
              </a:lnSpc>
              <a:spcBef>
                <a:spcPts val="0"/>
              </a:spcBef>
            </a:pPr>
            <a:r>
              <a:rPr lang="en-US" sz="2000" dirty="0" smtClean="0"/>
              <a:t>Lifecycle Phases:</a:t>
            </a:r>
          </a:p>
          <a:p>
            <a:pPr lvl="1">
              <a:lnSpc>
                <a:spcPct val="100000"/>
              </a:lnSpc>
              <a:spcBef>
                <a:spcPts val="0"/>
              </a:spcBef>
            </a:pPr>
            <a:r>
              <a:rPr lang="en-US" sz="1600" b="0" dirty="0"/>
              <a:t>-1: Unspecified Maturity (UM) Code</a:t>
            </a:r>
          </a:p>
          <a:p>
            <a:pPr lvl="1">
              <a:lnSpc>
                <a:spcPct val="100000"/>
              </a:lnSpc>
              <a:spcBef>
                <a:spcPts val="0"/>
              </a:spcBef>
            </a:pPr>
            <a:r>
              <a:rPr lang="en-US" sz="1600" b="0" dirty="0" smtClean="0"/>
              <a:t>0</a:t>
            </a:r>
            <a:r>
              <a:rPr lang="en-US" sz="1600" b="0" dirty="0"/>
              <a:t>:  Exploratory (EP) Code</a:t>
            </a:r>
          </a:p>
          <a:p>
            <a:pPr lvl="1">
              <a:lnSpc>
                <a:spcPct val="100000"/>
              </a:lnSpc>
              <a:spcBef>
                <a:spcPts val="0"/>
              </a:spcBef>
            </a:pPr>
            <a:r>
              <a:rPr lang="en-US" sz="1600" b="0" dirty="0"/>
              <a:t>1:  Research Stable (RS) Code</a:t>
            </a:r>
          </a:p>
          <a:p>
            <a:pPr lvl="1">
              <a:lnSpc>
                <a:spcPct val="100000"/>
              </a:lnSpc>
              <a:spcBef>
                <a:spcPts val="0"/>
              </a:spcBef>
            </a:pPr>
            <a:r>
              <a:rPr lang="en-US" sz="1600" b="0" dirty="0"/>
              <a:t>2:  Production Growth (PG) Code</a:t>
            </a:r>
          </a:p>
          <a:p>
            <a:pPr lvl="1">
              <a:lnSpc>
                <a:spcPct val="100000"/>
              </a:lnSpc>
              <a:spcBef>
                <a:spcPts val="0"/>
              </a:spcBef>
            </a:pPr>
            <a:r>
              <a:rPr lang="en-US" sz="1600" b="0" dirty="0"/>
              <a:t>3:  Production Maintenance (PM) </a:t>
            </a:r>
            <a:r>
              <a:rPr lang="en-US" sz="1600" b="0" dirty="0" smtClean="0"/>
              <a:t>Code</a:t>
            </a:r>
          </a:p>
          <a:p>
            <a:pPr>
              <a:lnSpc>
                <a:spcPct val="100000"/>
              </a:lnSpc>
              <a:spcBef>
                <a:spcPts val="0"/>
              </a:spcBef>
            </a:pPr>
            <a:r>
              <a:rPr lang="en-US" sz="2000" dirty="0" smtClean="0"/>
              <a:t>Grandfathering </a:t>
            </a:r>
            <a:r>
              <a:rPr lang="en-US" sz="2000" dirty="0" smtClean="0"/>
              <a:t>existing Legacy packages into the lifecycle model:</a:t>
            </a:r>
          </a:p>
          <a:p>
            <a:pPr lvl="1">
              <a:lnSpc>
                <a:spcPct val="100000"/>
              </a:lnSpc>
              <a:spcBef>
                <a:spcPts val="0"/>
              </a:spcBef>
            </a:pPr>
            <a:r>
              <a:rPr lang="en-US" sz="1600" b="0" dirty="0" smtClean="0"/>
              <a:t>Apply Legacy Software Change Algorithm =&gt; Slowly becomes Self-Sustaining Software over time.</a:t>
            </a:r>
          </a:p>
          <a:p>
            <a:pPr lvl="1">
              <a:lnSpc>
                <a:spcPct val="100000"/>
              </a:lnSpc>
              <a:spcBef>
                <a:spcPts val="0"/>
              </a:spcBef>
            </a:pPr>
            <a:r>
              <a:rPr lang="en-US" sz="1600" b="0" dirty="0" smtClean="0"/>
              <a:t>Add “Grandfathered” prefix to RS, PG, and PM phases.</a:t>
            </a:r>
            <a:endParaRPr lang="en-US" sz="1600" b="0" dirty="0"/>
          </a:p>
        </p:txBody>
      </p:sp>
    </p:spTree>
    <p:extLst>
      <p:ext uri="{BB962C8B-B14F-4D97-AF65-F5344CB8AC3E}">
        <p14:creationId xmlns:p14="http://schemas.microsoft.com/office/powerpoint/2010/main" val="246566083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9"/>
          <p:cNvSpPr>
            <a:spLocks noGrp="1" noChangeArrowheads="1"/>
          </p:cNvSpPr>
          <p:nvPr>
            <p:ph type="title"/>
          </p:nvPr>
        </p:nvSpPr>
        <p:spPr>
          <a:xfrm>
            <a:off x="111204" y="177114"/>
            <a:ext cx="8229600" cy="458587"/>
          </a:xfrm>
        </p:spPr>
        <p:txBody>
          <a:bodyPr/>
          <a:lstStyle/>
          <a:p>
            <a:pPr algn="ctr"/>
            <a:r>
              <a:rPr lang="en-US" sz="2800" dirty="0" smtClean="0"/>
              <a:t>Open Discussion: What </a:t>
            </a:r>
            <a:r>
              <a:rPr lang="en-US" sz="2800" dirty="0" smtClean="0"/>
              <a:t>Do You Think?</a:t>
            </a:r>
          </a:p>
        </p:txBody>
      </p:sp>
      <p:sp>
        <p:nvSpPr>
          <p:cNvPr id="39940" name="Rectangle 3"/>
          <p:cNvSpPr>
            <a:spLocks noChangeArrowheads="1"/>
          </p:cNvSpPr>
          <p:nvPr/>
        </p:nvSpPr>
        <p:spPr bwMode="auto">
          <a:xfrm>
            <a:off x="152400" y="678721"/>
            <a:ext cx="88392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p>
            <a:pPr marL="342900" indent="-171450">
              <a:spcAft>
                <a:spcPts val="0"/>
              </a:spcAft>
              <a:buSzPct val="100000"/>
              <a:buFontTx/>
              <a:buChar char="•"/>
            </a:pPr>
            <a:r>
              <a:rPr lang="en-US" b="1" dirty="0" smtClean="0">
                <a:latin typeface="Arial Narrow" pitchFamily="34" charset="0"/>
              </a:rPr>
              <a:t>???</a:t>
            </a:r>
            <a:endParaRPr lang="en-US" sz="1600" dirty="0" smtClean="0">
              <a:latin typeface="Arial Narrow" pitchFamily="34" charset="0"/>
            </a:endParaRPr>
          </a:p>
        </p:txBody>
      </p:sp>
    </p:spTree>
    <p:extLst>
      <p:ext uri="{BB962C8B-B14F-4D97-AF65-F5344CB8AC3E}">
        <p14:creationId xmlns:p14="http://schemas.microsoft.com/office/powerpoint/2010/main" val="961644347"/>
      </p:ext>
    </p:extLst>
  </p:cSld>
  <p:clrMapOvr>
    <a:masterClrMapping/>
  </p:clrMapOvr>
  <mc:AlternateContent xmlns:mc="http://schemas.openxmlformats.org/markup-compatibility/2006" xmlns:p14="http://schemas.microsoft.com/office/powerpoint/2010/main">
    <mc:Choice Requires="p14">
      <p:transition spd="slow" p14:dur="1200" advTm="75766">
        <p:dissolve/>
      </p:transition>
    </mc:Choice>
    <mc:Fallback xmlns="">
      <p:transition spd="slow" advTm="75766">
        <p:dissolv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467"/>
            <a:ext cx="8651796" cy="619913"/>
          </a:xfrm>
        </p:spPr>
        <p:txBody>
          <a:bodyPr/>
          <a:lstStyle/>
          <a:p>
            <a:pPr algn="ctr"/>
            <a:r>
              <a:rPr lang="en-US" sz="4000" dirty="0" smtClean="0"/>
              <a:t>THE END</a:t>
            </a:r>
            <a:endParaRPr lang="en-US" sz="4000" dirty="0"/>
          </a:p>
        </p:txBody>
      </p:sp>
    </p:spTree>
    <p:extLst>
      <p:ext uri="{BB962C8B-B14F-4D97-AF65-F5344CB8AC3E}">
        <p14:creationId xmlns:p14="http://schemas.microsoft.com/office/powerpoint/2010/main" val="24159892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467"/>
            <a:ext cx="8651796" cy="1138773"/>
          </a:xfrm>
        </p:spPr>
        <p:txBody>
          <a:bodyPr/>
          <a:lstStyle/>
          <a:p>
            <a:pPr algn="ctr"/>
            <a:r>
              <a:rPr lang="en-US" sz="4000" dirty="0" smtClean="0"/>
              <a:t>Key Agile </a:t>
            </a:r>
            <a:r>
              <a:rPr lang="en-US" sz="4000" smtClean="0"/>
              <a:t>Technical Concepts, </a:t>
            </a:r>
            <a:r>
              <a:rPr lang="en-US" sz="4000" dirty="0" smtClean="0"/>
              <a:t>Practices and Skills</a:t>
            </a:r>
            <a:endParaRPr lang="en-US" sz="4000" dirty="0"/>
          </a:p>
        </p:txBody>
      </p:sp>
    </p:spTree>
    <p:extLst>
      <p:ext uri="{BB962C8B-B14F-4D97-AF65-F5344CB8AC3E}">
        <p14:creationId xmlns:p14="http://schemas.microsoft.com/office/powerpoint/2010/main" val="421135857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229600" cy="458587"/>
          </a:xfrm>
        </p:spPr>
        <p:txBody>
          <a:bodyPr/>
          <a:lstStyle/>
          <a:p>
            <a:r>
              <a:rPr lang="en-US" sz="2800" dirty="0" smtClean="0"/>
              <a:t>Definition of Legacy Code and Changes</a:t>
            </a:r>
            <a:endParaRPr lang="en-US" sz="2800" dirty="0"/>
          </a:p>
        </p:txBody>
      </p:sp>
      <p:sp>
        <p:nvSpPr>
          <p:cNvPr id="3" name="Content Placeholder 2"/>
          <p:cNvSpPr>
            <a:spLocks noGrp="1"/>
          </p:cNvSpPr>
          <p:nvPr>
            <p:ph idx="1"/>
          </p:nvPr>
        </p:nvSpPr>
        <p:spPr>
          <a:xfrm>
            <a:off x="111204" y="762000"/>
            <a:ext cx="6670596" cy="4673074"/>
          </a:xfrm>
        </p:spPr>
        <p:txBody>
          <a:bodyPr/>
          <a:lstStyle/>
          <a:p>
            <a:pPr marL="0" indent="0">
              <a:buNone/>
            </a:pPr>
            <a:r>
              <a:rPr lang="en-US" sz="3200" dirty="0" smtClean="0">
                <a:solidFill>
                  <a:srgbClr val="FF0000"/>
                </a:solidFill>
              </a:rPr>
              <a:t>Legacy Code = Code Without Tests</a:t>
            </a:r>
          </a:p>
          <a:p>
            <a:pPr marL="0" indent="0">
              <a:buNone/>
            </a:pPr>
            <a:r>
              <a:rPr lang="en-US" sz="2000" dirty="0" smtClean="0">
                <a:solidFill>
                  <a:srgbClr val="002060"/>
                </a:solidFill>
              </a:rPr>
              <a:t>“Code without tests is bad code.  It does not matter how well written it is; it doesn’t matter how pretty or object-oriented or well-encapsulated it is.  With tests, we can change the behavior of our code quickly and verifiably.  Without them, we really don’t know if our ode is getting better or worse.”</a:t>
            </a:r>
          </a:p>
          <a:p>
            <a:pPr marL="0" indent="0">
              <a:buNone/>
            </a:pPr>
            <a:r>
              <a:rPr lang="en-US" sz="1800" b="0" dirty="0" smtClean="0"/>
              <a:t>Source: M. Feathers. Preface of “Working Effectively with Legacy Code”</a:t>
            </a:r>
          </a:p>
          <a:p>
            <a:pPr marL="0" indent="0">
              <a:buNone/>
            </a:pPr>
            <a:r>
              <a:rPr lang="en-US" sz="1800" dirty="0" smtClean="0"/>
              <a:t>Reasons to change code:</a:t>
            </a:r>
          </a:p>
          <a:p>
            <a:r>
              <a:rPr lang="en-US" sz="1800" b="0" dirty="0" smtClean="0"/>
              <a:t>Adding a Feature</a:t>
            </a:r>
          </a:p>
          <a:p>
            <a:r>
              <a:rPr lang="en-US" sz="1800" b="0" dirty="0" smtClean="0"/>
              <a:t>Fixing a Bug</a:t>
            </a:r>
          </a:p>
          <a:p>
            <a:r>
              <a:rPr lang="en-US" sz="1800" b="0" dirty="0" smtClean="0"/>
              <a:t>Improving the Design (i.e. Refactoring)</a:t>
            </a:r>
          </a:p>
          <a:p>
            <a:r>
              <a:rPr lang="en-US" sz="1800" b="0" dirty="0" smtClean="0"/>
              <a:t>Optimizing Resource Usage</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838200"/>
            <a:ext cx="1832384" cy="2433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Content Placeholder 2"/>
          <p:cNvSpPr txBox="1">
            <a:spLocks/>
          </p:cNvSpPr>
          <p:nvPr/>
        </p:nvSpPr>
        <p:spPr>
          <a:xfrm>
            <a:off x="4328422" y="3429000"/>
            <a:ext cx="4459004" cy="2695097"/>
          </a:xfrm>
          <a:prstGeom prst="rect">
            <a:avLst/>
          </a:prstGeom>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Preserving </a:t>
            </a:r>
            <a:r>
              <a:rPr lang="en-US" sz="1800" dirty="0"/>
              <a:t>behavior under change</a:t>
            </a:r>
            <a:r>
              <a:rPr lang="en-US" sz="1800" dirty="0" smtClean="0"/>
              <a:t>:</a:t>
            </a:r>
          </a:p>
          <a:p>
            <a:pPr marL="0" indent="0">
              <a:buNone/>
            </a:pPr>
            <a:r>
              <a:rPr lang="en-US" sz="1800" dirty="0" smtClean="0">
                <a:solidFill>
                  <a:srgbClr val="002060"/>
                </a:solidFill>
              </a:rPr>
              <a:t>“Behavior is the most important thing about software.  It is what users depend on.  Users like it when we add behavior (provided it is what they really wanted), but if we change or remove behavior they depend on (introduce bugs), they stop trusting us.”</a:t>
            </a:r>
          </a:p>
          <a:p>
            <a:pPr marL="0" indent="0">
              <a:buNone/>
            </a:pPr>
            <a:r>
              <a:rPr lang="en-US" sz="1800" b="0" dirty="0"/>
              <a:t>Source: M. Feathers. </a:t>
            </a:r>
            <a:r>
              <a:rPr lang="en-US" sz="1800" b="0" dirty="0" smtClean="0"/>
              <a:t>Chapter 1 </a:t>
            </a:r>
            <a:r>
              <a:rPr lang="en-US" sz="1800" b="0" dirty="0"/>
              <a:t>of “Working Effectively with Legacy </a:t>
            </a:r>
            <a:r>
              <a:rPr lang="en-US" sz="1800" b="0" dirty="0" smtClean="0"/>
              <a:t>Code</a:t>
            </a:r>
            <a:r>
              <a:rPr lang="en-US" sz="1800" dirty="0" smtClean="0"/>
              <a:t>”</a:t>
            </a:r>
          </a:p>
        </p:txBody>
      </p:sp>
      <p:sp>
        <p:nvSpPr>
          <p:cNvPr id="7" name="Rectangle 6"/>
          <p:cNvSpPr/>
          <p:nvPr/>
        </p:nvSpPr>
        <p:spPr>
          <a:xfrm>
            <a:off x="228600" y="5486400"/>
            <a:ext cx="2209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438400" y="5486400"/>
            <a:ext cx="1524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81000" y="5955268"/>
            <a:ext cx="1744388" cy="338554"/>
          </a:xfrm>
          <a:prstGeom prst="rect">
            <a:avLst/>
          </a:prstGeom>
          <a:noFill/>
        </p:spPr>
        <p:txBody>
          <a:bodyPr wrap="none" rtlCol="0">
            <a:spAutoFit/>
          </a:bodyPr>
          <a:lstStyle/>
          <a:p>
            <a:r>
              <a:rPr lang="en-US" sz="1600" dirty="0" smtClean="0"/>
              <a:t>Existing behavior</a:t>
            </a:r>
            <a:endParaRPr lang="en-US" sz="1600" dirty="0"/>
          </a:p>
        </p:txBody>
      </p:sp>
      <p:sp>
        <p:nvSpPr>
          <p:cNvPr id="23" name="TextBox 22"/>
          <p:cNvSpPr txBox="1"/>
          <p:nvPr/>
        </p:nvSpPr>
        <p:spPr>
          <a:xfrm>
            <a:off x="2407052" y="5976461"/>
            <a:ext cx="1402948" cy="338554"/>
          </a:xfrm>
          <a:prstGeom prst="rect">
            <a:avLst/>
          </a:prstGeom>
          <a:noFill/>
        </p:spPr>
        <p:txBody>
          <a:bodyPr wrap="none" rtlCol="0">
            <a:spAutoFit/>
          </a:bodyPr>
          <a:lstStyle/>
          <a:p>
            <a:r>
              <a:rPr lang="en-US" sz="1600" dirty="0" smtClean="0"/>
              <a:t>new behavior</a:t>
            </a:r>
            <a:endParaRPr lang="en-US" sz="1600" dirty="0"/>
          </a:p>
        </p:txBody>
      </p:sp>
      <p:cxnSp>
        <p:nvCxnSpPr>
          <p:cNvPr id="12" name="Straight Arrow Connector 11"/>
          <p:cNvCxnSpPr/>
          <p:nvPr/>
        </p:nvCxnSpPr>
        <p:spPr>
          <a:xfrm flipH="1" flipV="1">
            <a:off x="2667000" y="5753100"/>
            <a:ext cx="3810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84388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dissolve">
                                      <p:cBhvr>
                                        <p:cTn id="10" dur="500"/>
                                        <p:tgtEl>
                                          <p:spTgt spid="1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dissolve">
                                      <p:cBhvr>
                                        <p:cTn id="16" dur="500"/>
                                        <p:tgtEl>
                                          <p:spTgt spid="23"/>
                                        </p:tgtEl>
                                      </p:cBhvr>
                                    </p:animEffect>
                                  </p:childTnLst>
                                </p:cTn>
                              </p:par>
                              <p:par>
                                <p:cTn id="17" presetID="9"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dissolve">
                                      <p:cBhvr>
                                        <p:cTn id="19" dur="500"/>
                                        <p:tgtEl>
                                          <p:spTgt spid="1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7" grpId="0" animBg="1"/>
      <p:bldP spid="17" grpId="0" animBg="1"/>
      <p:bldP spid="8" grpId="0"/>
      <p:bldP spid="2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229600" cy="458587"/>
          </a:xfrm>
        </p:spPr>
        <p:txBody>
          <a:bodyPr/>
          <a:lstStyle/>
          <a:p>
            <a:r>
              <a:rPr lang="en-US" sz="2800" dirty="0" smtClean="0"/>
              <a:t>Key Agile Technical Practices</a:t>
            </a:r>
            <a:endParaRPr lang="en-US" sz="2800" dirty="0"/>
          </a:p>
        </p:txBody>
      </p:sp>
      <p:sp>
        <p:nvSpPr>
          <p:cNvPr id="3" name="Content Placeholder 2"/>
          <p:cNvSpPr>
            <a:spLocks noGrp="1"/>
          </p:cNvSpPr>
          <p:nvPr>
            <p:ph idx="1"/>
          </p:nvPr>
        </p:nvSpPr>
        <p:spPr>
          <a:xfrm>
            <a:off x="111204" y="609600"/>
            <a:ext cx="8880396" cy="6571030"/>
          </a:xfrm>
        </p:spPr>
        <p:txBody>
          <a:bodyPr/>
          <a:lstStyle/>
          <a:p>
            <a:pPr>
              <a:lnSpc>
                <a:spcPct val="100000"/>
              </a:lnSpc>
              <a:spcBef>
                <a:spcPts val="0"/>
              </a:spcBef>
              <a:spcAft>
                <a:spcPts val="200"/>
              </a:spcAft>
            </a:pPr>
            <a:r>
              <a:rPr lang="en-US" sz="2000" dirty="0" smtClean="0"/>
              <a:t>Unit Testing</a:t>
            </a:r>
          </a:p>
          <a:p>
            <a:pPr lvl="1">
              <a:lnSpc>
                <a:spcPct val="100000"/>
              </a:lnSpc>
              <a:spcBef>
                <a:spcPts val="0"/>
              </a:spcBef>
              <a:spcAft>
                <a:spcPts val="200"/>
              </a:spcAft>
            </a:pPr>
            <a:r>
              <a:rPr lang="en-US" sz="1600" b="0" dirty="0" smtClean="0"/>
              <a:t>Re-build fast and run fast</a:t>
            </a:r>
          </a:p>
          <a:p>
            <a:pPr lvl="1">
              <a:lnSpc>
                <a:spcPct val="100000"/>
              </a:lnSpc>
              <a:spcBef>
                <a:spcPts val="0"/>
              </a:spcBef>
              <a:spcAft>
                <a:spcPts val="200"/>
              </a:spcAft>
            </a:pPr>
            <a:r>
              <a:rPr lang="en-US" sz="1600" b="0" dirty="0" smtClean="0"/>
              <a:t>Localize errors</a:t>
            </a:r>
          </a:p>
          <a:p>
            <a:pPr lvl="1">
              <a:lnSpc>
                <a:spcPct val="100000"/>
              </a:lnSpc>
              <a:spcBef>
                <a:spcPts val="0"/>
              </a:spcBef>
              <a:spcAft>
                <a:spcPts val="200"/>
              </a:spcAft>
            </a:pPr>
            <a:r>
              <a:rPr lang="en-US" sz="1600" b="0" dirty="0" smtClean="0"/>
              <a:t>Well supports continuous integration, TDD, etc.</a:t>
            </a:r>
          </a:p>
          <a:p>
            <a:pPr>
              <a:lnSpc>
                <a:spcPct val="100000"/>
              </a:lnSpc>
              <a:spcBef>
                <a:spcPts val="0"/>
              </a:spcBef>
              <a:spcAft>
                <a:spcPts val="200"/>
              </a:spcAft>
            </a:pPr>
            <a:r>
              <a:rPr lang="en-US" sz="2000" dirty="0"/>
              <a:t>System-Level Testing</a:t>
            </a:r>
          </a:p>
          <a:p>
            <a:pPr lvl="1">
              <a:lnSpc>
                <a:spcPct val="100000"/>
              </a:lnSpc>
              <a:spcBef>
                <a:spcPts val="0"/>
              </a:spcBef>
              <a:spcAft>
                <a:spcPts val="200"/>
              </a:spcAft>
            </a:pPr>
            <a:r>
              <a:rPr lang="en-US" sz="1600" b="0" dirty="0"/>
              <a:t>Tests on full system or larger integrated pieces</a:t>
            </a:r>
          </a:p>
          <a:p>
            <a:pPr lvl="1">
              <a:lnSpc>
                <a:spcPct val="100000"/>
              </a:lnSpc>
              <a:spcBef>
                <a:spcPts val="0"/>
              </a:spcBef>
              <a:spcAft>
                <a:spcPts val="200"/>
              </a:spcAft>
            </a:pPr>
            <a:r>
              <a:rPr lang="en-US" sz="1600" b="0" dirty="0"/>
              <a:t>Slower to build and </a:t>
            </a:r>
            <a:r>
              <a:rPr lang="en-US" sz="1600" b="0" dirty="0" smtClean="0"/>
              <a:t>run</a:t>
            </a:r>
          </a:p>
          <a:p>
            <a:pPr lvl="1">
              <a:lnSpc>
                <a:spcPct val="100000"/>
              </a:lnSpc>
              <a:spcBef>
                <a:spcPts val="0"/>
              </a:spcBef>
              <a:spcAft>
                <a:spcPts val="200"/>
              </a:spcAft>
            </a:pPr>
            <a:r>
              <a:rPr lang="en-US" sz="1600" b="0" dirty="0" smtClean="0"/>
              <a:t>Generally does not well support CI or TDD.</a:t>
            </a:r>
            <a:endParaRPr lang="en-US" sz="1600" b="0" dirty="0"/>
          </a:p>
          <a:p>
            <a:pPr>
              <a:lnSpc>
                <a:spcPct val="100000"/>
              </a:lnSpc>
              <a:spcBef>
                <a:spcPts val="0"/>
              </a:spcBef>
              <a:spcAft>
                <a:spcPts val="200"/>
              </a:spcAft>
            </a:pPr>
            <a:r>
              <a:rPr lang="en-US" sz="2000" dirty="0" smtClean="0"/>
              <a:t>(Unit or Acceptance) Test </a:t>
            </a:r>
            <a:r>
              <a:rPr lang="en-US" sz="2000" dirty="0"/>
              <a:t>Driven Development </a:t>
            </a:r>
            <a:r>
              <a:rPr lang="en-US" sz="2000" dirty="0" smtClean="0"/>
              <a:t> (TDD)</a:t>
            </a:r>
            <a:endParaRPr lang="en-US" sz="2000" dirty="0"/>
          </a:p>
          <a:p>
            <a:pPr lvl="1">
              <a:lnSpc>
                <a:spcPct val="100000"/>
              </a:lnSpc>
              <a:spcBef>
                <a:spcPts val="0"/>
              </a:spcBef>
              <a:spcAft>
                <a:spcPts val="200"/>
              </a:spcAft>
            </a:pPr>
            <a:r>
              <a:rPr lang="en-US" sz="1600" b="0" dirty="0" smtClean="0"/>
              <a:t>Write a compiling but failing (unit or system or acceptance) test and verify that it fails</a:t>
            </a:r>
          </a:p>
          <a:p>
            <a:pPr lvl="1">
              <a:lnSpc>
                <a:spcPct val="100000"/>
              </a:lnSpc>
              <a:spcBef>
                <a:spcPts val="0"/>
              </a:spcBef>
              <a:spcAft>
                <a:spcPts val="200"/>
              </a:spcAft>
            </a:pPr>
            <a:r>
              <a:rPr lang="en-US" sz="1600" b="0" dirty="0" smtClean="0"/>
              <a:t>Add/change minimal code until the test passes (keeping all other tests passing)</a:t>
            </a:r>
          </a:p>
          <a:p>
            <a:pPr lvl="1">
              <a:lnSpc>
                <a:spcPct val="100000"/>
              </a:lnSpc>
              <a:spcBef>
                <a:spcPts val="0"/>
              </a:spcBef>
              <a:spcAft>
                <a:spcPts val="200"/>
              </a:spcAft>
            </a:pPr>
            <a:r>
              <a:rPr lang="en-US" sz="1600" b="0" dirty="0" smtClean="0"/>
              <a:t>Refactor code to make more clear and remove duplication</a:t>
            </a:r>
          </a:p>
          <a:p>
            <a:pPr lvl="1">
              <a:lnSpc>
                <a:spcPct val="100000"/>
              </a:lnSpc>
              <a:spcBef>
                <a:spcPts val="0"/>
              </a:spcBef>
              <a:spcAft>
                <a:spcPts val="200"/>
              </a:spcAft>
            </a:pPr>
            <a:r>
              <a:rPr lang="en-US" sz="1600" b="0" dirty="0" smtClean="0"/>
              <a:t>Repeat (in many back-to-back cycles)</a:t>
            </a:r>
          </a:p>
          <a:p>
            <a:pPr>
              <a:lnSpc>
                <a:spcPct val="100000"/>
              </a:lnSpc>
              <a:spcBef>
                <a:spcPts val="0"/>
              </a:spcBef>
              <a:spcAft>
                <a:spcPts val="200"/>
              </a:spcAft>
            </a:pPr>
            <a:r>
              <a:rPr lang="en-US" sz="2000" b="0" dirty="0"/>
              <a:t>I</a:t>
            </a:r>
            <a:r>
              <a:rPr lang="en-US" sz="2000" dirty="0"/>
              <a:t>ncremental Structured Refactoring</a:t>
            </a:r>
          </a:p>
          <a:p>
            <a:pPr lvl="1">
              <a:lnSpc>
                <a:spcPct val="100000"/>
              </a:lnSpc>
              <a:spcBef>
                <a:spcPts val="0"/>
              </a:spcBef>
              <a:spcAft>
                <a:spcPts val="200"/>
              </a:spcAft>
            </a:pPr>
            <a:r>
              <a:rPr lang="en-US" sz="1600" b="0" dirty="0"/>
              <a:t>Make changes to restructure code without changing behavior (or </a:t>
            </a:r>
            <a:r>
              <a:rPr lang="en-US" sz="1600" b="0" dirty="0" smtClean="0"/>
              <a:t>performance, usually)</a:t>
            </a:r>
            <a:endParaRPr lang="en-US" sz="1600" b="0" dirty="0"/>
          </a:p>
          <a:p>
            <a:pPr lvl="1">
              <a:lnSpc>
                <a:spcPct val="100000"/>
              </a:lnSpc>
              <a:spcBef>
                <a:spcPts val="0"/>
              </a:spcBef>
              <a:spcAft>
                <a:spcPts val="200"/>
              </a:spcAft>
            </a:pPr>
            <a:r>
              <a:rPr lang="en-US" sz="1600" b="0" dirty="0"/>
              <a:t>Separate refactoring changes from changes to change </a:t>
            </a:r>
            <a:r>
              <a:rPr lang="en-US" sz="1600" b="0" dirty="0" smtClean="0"/>
              <a:t>behavior</a:t>
            </a:r>
            <a:endParaRPr lang="en-US" sz="1600" b="0" dirty="0"/>
          </a:p>
          <a:p>
            <a:pPr>
              <a:lnSpc>
                <a:spcPct val="100000"/>
              </a:lnSpc>
              <a:spcBef>
                <a:spcPts val="0"/>
              </a:spcBef>
              <a:spcAft>
                <a:spcPts val="200"/>
              </a:spcAft>
            </a:pPr>
            <a:r>
              <a:rPr lang="en-US" sz="2000" dirty="0" smtClean="0"/>
              <a:t>Agile-Emergent Design</a:t>
            </a:r>
          </a:p>
          <a:p>
            <a:pPr lvl="1">
              <a:lnSpc>
                <a:spcPct val="100000"/>
              </a:lnSpc>
              <a:spcBef>
                <a:spcPts val="0"/>
              </a:spcBef>
              <a:spcAft>
                <a:spcPts val="200"/>
              </a:spcAft>
            </a:pPr>
            <a:r>
              <a:rPr lang="en-US" sz="1600" b="0" dirty="0" smtClean="0"/>
              <a:t>Keep the design simple and obvious for the current set of features (not some imagined set of future features)</a:t>
            </a:r>
          </a:p>
          <a:p>
            <a:pPr lvl="1">
              <a:lnSpc>
                <a:spcPct val="100000"/>
              </a:lnSpc>
              <a:spcBef>
                <a:spcPts val="0"/>
              </a:spcBef>
              <a:spcAft>
                <a:spcPts val="200"/>
              </a:spcAft>
            </a:pPr>
            <a:r>
              <a:rPr lang="en-US" sz="1600" b="0" dirty="0" smtClean="0"/>
              <a:t>Continuously refactor code as design changes to match current feature set</a:t>
            </a:r>
          </a:p>
          <a:p>
            <a:pPr marL="0" indent="0" algn="ctr">
              <a:lnSpc>
                <a:spcPct val="100000"/>
              </a:lnSpc>
              <a:spcBef>
                <a:spcPts val="0"/>
              </a:spcBef>
              <a:spcAft>
                <a:spcPts val="200"/>
              </a:spcAft>
              <a:buNone/>
            </a:pPr>
            <a:r>
              <a:rPr lang="en-US" sz="2400" dirty="0" smtClean="0">
                <a:solidFill>
                  <a:srgbClr val="C00000"/>
                </a:solidFill>
              </a:rPr>
              <a:t>These are real skills that take time and practice to acquire!</a:t>
            </a:r>
            <a:endParaRPr lang="en-US" sz="2400" dirty="0">
              <a:solidFill>
                <a:srgbClr val="C00000"/>
              </a:solidFill>
            </a:endParaRPr>
          </a:p>
          <a:p>
            <a:pPr>
              <a:lnSpc>
                <a:spcPct val="100000"/>
              </a:lnSpc>
              <a:spcBef>
                <a:spcPts val="0"/>
              </a:spcBef>
              <a:spcAft>
                <a:spcPts val="200"/>
              </a:spcAft>
            </a:pPr>
            <a:endParaRPr lang="en-US" sz="1800" dirty="0" smtClean="0"/>
          </a:p>
          <a:p>
            <a:pPr>
              <a:lnSpc>
                <a:spcPct val="100000"/>
              </a:lnSpc>
              <a:spcBef>
                <a:spcPts val="0"/>
              </a:spcBef>
              <a:spcAft>
                <a:spcPts val="200"/>
              </a:spcAft>
            </a:pPr>
            <a:endParaRPr lang="en-US" sz="2000" dirty="0"/>
          </a:p>
        </p:txBody>
      </p:sp>
      <p:sp>
        <p:nvSpPr>
          <p:cNvPr id="4" name="Content Placeholder 2"/>
          <p:cNvSpPr txBox="1">
            <a:spLocks/>
          </p:cNvSpPr>
          <p:nvPr/>
        </p:nvSpPr>
        <p:spPr>
          <a:xfrm>
            <a:off x="5142196" y="734626"/>
            <a:ext cx="3849404" cy="1779974"/>
          </a:xfrm>
          <a:prstGeom prst="rect">
            <a:avLst/>
          </a:prstGeom>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200"/>
              </a:spcAft>
              <a:buNone/>
            </a:pPr>
            <a:r>
              <a:rPr lang="en-US" sz="1800" dirty="0" smtClean="0">
                <a:solidFill>
                  <a:srgbClr val="002060"/>
                </a:solidFill>
              </a:rPr>
              <a:t>Quick and Dirty Unit Tests</a:t>
            </a:r>
          </a:p>
          <a:p>
            <a:pPr marL="0" indent="0">
              <a:lnSpc>
                <a:spcPct val="100000"/>
              </a:lnSpc>
              <a:spcBef>
                <a:spcPts val="0"/>
              </a:spcBef>
              <a:spcAft>
                <a:spcPts val="200"/>
              </a:spcAft>
              <a:buNone/>
            </a:pPr>
            <a:r>
              <a:rPr lang="en-US" sz="1800" b="0" dirty="0" smtClean="0"/>
              <a:t>Courser-grained tests that are relatively fast to write but take slightly longer to rebuild and run than pure “unit tests” but cover behavior fairly well but don’t localize errors as well as “unit tests”. </a:t>
            </a:r>
          </a:p>
        </p:txBody>
      </p:sp>
    </p:spTree>
    <p:extLst>
      <p:ext uri="{BB962C8B-B14F-4D97-AF65-F5344CB8AC3E}">
        <p14:creationId xmlns:p14="http://schemas.microsoft.com/office/powerpoint/2010/main" val="386217787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467"/>
            <a:ext cx="8651796" cy="1661993"/>
          </a:xfrm>
        </p:spPr>
        <p:txBody>
          <a:bodyPr/>
          <a:lstStyle/>
          <a:p>
            <a:pPr algn="ctr"/>
            <a:r>
              <a:rPr lang="en-US" sz="4000" dirty="0" smtClean="0"/>
              <a:t>TriBITS Lifecycle Model</a:t>
            </a:r>
            <a:br>
              <a:rPr lang="en-US" sz="4000" dirty="0" smtClean="0"/>
            </a:br>
            <a:r>
              <a:rPr lang="en-US" sz="4000" dirty="0"/>
              <a:t/>
            </a:r>
            <a:br>
              <a:rPr lang="en-US" sz="4000" dirty="0"/>
            </a:br>
            <a:r>
              <a:rPr lang="en-US" sz="4000" dirty="0" smtClean="0"/>
              <a:t>Overview</a:t>
            </a:r>
            <a:endParaRPr lang="en-US" sz="4000" dirty="0"/>
          </a:p>
        </p:txBody>
      </p:sp>
    </p:spTree>
    <p:extLst>
      <p:ext uri="{BB962C8B-B14F-4D97-AF65-F5344CB8AC3E}">
        <p14:creationId xmlns:p14="http://schemas.microsoft.com/office/powerpoint/2010/main" val="345473900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880396" cy="458587"/>
          </a:xfrm>
        </p:spPr>
        <p:txBody>
          <a:bodyPr/>
          <a:lstStyle/>
          <a:p>
            <a:r>
              <a:rPr lang="en-US" sz="2800" dirty="0" smtClean="0"/>
              <a:t>Quick and Dirty Unit Tests vs. Manual Tests</a:t>
            </a:r>
            <a:endParaRPr lang="en-US" sz="2800" dirty="0"/>
          </a:p>
        </p:txBody>
      </p:sp>
      <p:sp>
        <p:nvSpPr>
          <p:cNvPr id="3" name="Content Placeholder 2"/>
          <p:cNvSpPr>
            <a:spLocks noGrp="1"/>
          </p:cNvSpPr>
          <p:nvPr>
            <p:ph idx="1"/>
          </p:nvPr>
        </p:nvSpPr>
        <p:spPr>
          <a:xfrm>
            <a:off x="76200" y="685800"/>
            <a:ext cx="8880396" cy="5693866"/>
          </a:xfrm>
        </p:spPr>
        <p:txBody>
          <a:bodyPr/>
          <a:lstStyle/>
          <a:p>
            <a:pPr marL="0" indent="0">
              <a:lnSpc>
                <a:spcPct val="100000"/>
              </a:lnSpc>
              <a:spcBef>
                <a:spcPts val="0"/>
              </a:spcBef>
              <a:spcAft>
                <a:spcPts val="200"/>
              </a:spcAft>
              <a:buNone/>
            </a:pPr>
            <a:r>
              <a:rPr lang="en-US" sz="2000" dirty="0">
                <a:solidFill>
                  <a:srgbClr val="002060"/>
                </a:solidFill>
              </a:rPr>
              <a:t>Quick and </a:t>
            </a:r>
            <a:r>
              <a:rPr lang="en-US" sz="2000" dirty="0" smtClean="0">
                <a:solidFill>
                  <a:srgbClr val="002060"/>
                </a:solidFill>
              </a:rPr>
              <a:t>Dirty Unit Tests</a:t>
            </a:r>
            <a:endParaRPr lang="en-US" sz="2000" dirty="0">
              <a:solidFill>
                <a:srgbClr val="002060"/>
              </a:solidFill>
            </a:endParaRPr>
          </a:p>
          <a:p>
            <a:pPr>
              <a:lnSpc>
                <a:spcPct val="100000"/>
              </a:lnSpc>
              <a:spcBef>
                <a:spcPts val="0"/>
              </a:spcBef>
              <a:spcAft>
                <a:spcPts val="200"/>
              </a:spcAft>
            </a:pPr>
            <a:r>
              <a:rPr lang="en-US" sz="2000" b="0" dirty="0" smtClean="0"/>
              <a:t>Courser-grained </a:t>
            </a:r>
            <a:r>
              <a:rPr lang="en-US" sz="2000" b="0" dirty="0"/>
              <a:t>tests </a:t>
            </a:r>
            <a:r>
              <a:rPr lang="en-US" sz="2000" b="0" dirty="0" smtClean="0"/>
              <a:t>that instantiate several objects and/or execute several functions before checking final results.</a:t>
            </a:r>
          </a:p>
          <a:p>
            <a:pPr>
              <a:lnSpc>
                <a:spcPct val="100000"/>
              </a:lnSpc>
              <a:spcBef>
                <a:spcPts val="0"/>
              </a:spcBef>
              <a:spcAft>
                <a:spcPts val="200"/>
              </a:spcAft>
            </a:pPr>
            <a:r>
              <a:rPr lang="en-US" sz="2000" b="0" dirty="0" smtClean="0"/>
              <a:t>Courser-grained than “unit tests” but much finer grained than “system tests”</a:t>
            </a:r>
          </a:p>
          <a:p>
            <a:pPr>
              <a:lnSpc>
                <a:spcPct val="100000"/>
              </a:lnSpc>
              <a:spcBef>
                <a:spcPts val="0"/>
              </a:spcBef>
              <a:spcAft>
                <a:spcPts val="200"/>
              </a:spcAft>
            </a:pPr>
            <a:r>
              <a:rPr lang="en-US" sz="2000" b="0" dirty="0" smtClean="0"/>
              <a:t>May be written much more quickly than pure “unit tests” but still cover almost the same behavior.</a:t>
            </a:r>
          </a:p>
          <a:p>
            <a:pPr>
              <a:lnSpc>
                <a:spcPct val="100000"/>
              </a:lnSpc>
              <a:spcBef>
                <a:spcPts val="0"/>
              </a:spcBef>
              <a:spcAft>
                <a:spcPts val="200"/>
              </a:spcAft>
            </a:pPr>
            <a:r>
              <a:rPr lang="en-US" sz="2000" b="0" dirty="0" smtClean="0"/>
              <a:t>Might be slightly slower to rebuild and run than pure “unit tests”</a:t>
            </a:r>
          </a:p>
          <a:p>
            <a:pPr>
              <a:lnSpc>
                <a:spcPct val="100000"/>
              </a:lnSpc>
              <a:spcBef>
                <a:spcPts val="0"/>
              </a:spcBef>
              <a:spcAft>
                <a:spcPts val="200"/>
              </a:spcAft>
            </a:pPr>
            <a:r>
              <a:rPr lang="en-US" sz="2000" b="0" dirty="0" smtClean="0"/>
              <a:t>May not localize errors as well as pure “unit tests”</a:t>
            </a:r>
          </a:p>
          <a:p>
            <a:pPr>
              <a:lnSpc>
                <a:spcPct val="100000"/>
              </a:lnSpc>
              <a:spcBef>
                <a:spcPts val="0"/>
              </a:spcBef>
              <a:spcAft>
                <a:spcPts val="200"/>
              </a:spcAft>
            </a:pPr>
            <a:r>
              <a:rPr lang="en-US" sz="2000" b="0" dirty="0" smtClean="0"/>
              <a:t>Can be later broken down into finer-grained unit tests if justified</a:t>
            </a:r>
          </a:p>
          <a:p>
            <a:pPr marL="0" indent="0">
              <a:lnSpc>
                <a:spcPct val="100000"/>
              </a:lnSpc>
              <a:spcBef>
                <a:spcPts val="0"/>
              </a:spcBef>
              <a:spcAft>
                <a:spcPts val="200"/>
              </a:spcAft>
              <a:buNone/>
            </a:pPr>
            <a:r>
              <a:rPr lang="en-US" sz="2000" dirty="0" smtClean="0">
                <a:solidFill>
                  <a:srgbClr val="002060"/>
                </a:solidFill>
              </a:rPr>
              <a:t>Quick and Dirty Unit Testing vs. Manual Verification Tests</a:t>
            </a:r>
          </a:p>
          <a:p>
            <a:pPr>
              <a:lnSpc>
                <a:spcPct val="100000"/>
              </a:lnSpc>
              <a:spcBef>
                <a:spcPts val="0"/>
              </a:spcBef>
              <a:spcAft>
                <a:spcPts val="200"/>
              </a:spcAft>
            </a:pPr>
            <a:r>
              <a:rPr lang="en-US" sz="2000" b="0" dirty="0" smtClean="0"/>
              <a:t>Manual verification tests take longer to perform while doing development than you may realize.</a:t>
            </a:r>
          </a:p>
          <a:p>
            <a:pPr>
              <a:lnSpc>
                <a:spcPct val="100000"/>
              </a:lnSpc>
              <a:spcBef>
                <a:spcPts val="0"/>
              </a:spcBef>
              <a:spcAft>
                <a:spcPts val="200"/>
              </a:spcAft>
            </a:pPr>
            <a:r>
              <a:rPr lang="en-US" sz="2000" b="0" dirty="0" smtClean="0"/>
              <a:t>Manual verification tests are not automated so there is no regression tests left over</a:t>
            </a:r>
          </a:p>
          <a:p>
            <a:pPr>
              <a:lnSpc>
                <a:spcPct val="100000"/>
              </a:lnSpc>
              <a:spcBef>
                <a:spcPts val="0"/>
              </a:spcBef>
              <a:spcAft>
                <a:spcPts val="200"/>
              </a:spcAft>
            </a:pPr>
            <a:r>
              <a:rPr lang="en-US" sz="2000" b="0" dirty="0" smtClean="0"/>
              <a:t>Quick and Dirty Unit Testing may not take much longer than manual verification tests</a:t>
            </a:r>
          </a:p>
          <a:p>
            <a:pPr>
              <a:lnSpc>
                <a:spcPct val="100000"/>
              </a:lnSpc>
              <a:spcBef>
                <a:spcPts val="0"/>
              </a:spcBef>
              <a:spcAft>
                <a:spcPts val="200"/>
              </a:spcAft>
            </a:pPr>
            <a:r>
              <a:rPr lang="en-US" sz="2000" b="0" dirty="0" smtClean="0"/>
              <a:t>Quick and Dirty Unit Tests are automated and therefore provide protection against future bugs</a:t>
            </a:r>
          </a:p>
          <a:p>
            <a:pPr marL="0" indent="0" algn="ctr">
              <a:lnSpc>
                <a:spcPct val="100000"/>
              </a:lnSpc>
              <a:spcBef>
                <a:spcPts val="0"/>
              </a:spcBef>
              <a:spcAft>
                <a:spcPts val="200"/>
              </a:spcAft>
              <a:buNone/>
            </a:pPr>
            <a:r>
              <a:rPr lang="en-US" sz="2400" dirty="0" smtClean="0">
                <a:solidFill>
                  <a:srgbClr val="C00000"/>
                </a:solidFill>
              </a:rPr>
              <a:t>There is little excuse not to write Quick and Dirty Unit Tests!</a:t>
            </a:r>
          </a:p>
        </p:txBody>
      </p:sp>
    </p:spTree>
    <p:extLst>
      <p:ext uri="{BB962C8B-B14F-4D97-AF65-F5344CB8AC3E}">
        <p14:creationId xmlns:p14="http://schemas.microsoft.com/office/powerpoint/2010/main" val="315952210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dissolve">
                                      <p:cBhvr>
                                        <p:cTn id="7" dur="500"/>
                                        <p:tgtEl>
                                          <p:spTgt spid="3">
                                            <p:txEl>
                                              <p:pRg st="7" end="7"/>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dissolve">
                                      <p:cBhvr>
                                        <p:cTn id="10" dur="500"/>
                                        <p:tgtEl>
                                          <p:spTgt spid="3">
                                            <p:txEl>
                                              <p:pRg st="8" end="8"/>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dissolve">
                                      <p:cBhvr>
                                        <p:cTn id="13" dur="500"/>
                                        <p:tgtEl>
                                          <p:spTgt spid="3">
                                            <p:txEl>
                                              <p:pRg st="9" end="9"/>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dissolve">
                                      <p:cBhvr>
                                        <p:cTn id="16" dur="500"/>
                                        <p:tgtEl>
                                          <p:spTgt spid="3">
                                            <p:txEl>
                                              <p:pRg st="10" end="10"/>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Effect transition="in" filter="dissolve">
                                      <p:cBhvr>
                                        <p:cTn id="19" dur="500"/>
                                        <p:tgtEl>
                                          <p:spTgt spid="3">
                                            <p:txEl>
                                              <p:pRg st="11" end="1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xEl>
                                              <p:pRg st="12" end="12"/>
                                            </p:txEl>
                                          </p:spTgt>
                                        </p:tgtEl>
                                        <p:attrNameLst>
                                          <p:attrName>style.visibility</p:attrName>
                                        </p:attrNameLst>
                                      </p:cBhvr>
                                      <p:to>
                                        <p:strVal val="visible"/>
                                      </p:to>
                                    </p:set>
                                    <p:animEffect transition="in" filter="dissolve">
                                      <p:cBhvr>
                                        <p:cTn id="24"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880396" cy="824841"/>
          </a:xfrm>
        </p:spPr>
        <p:txBody>
          <a:bodyPr/>
          <a:lstStyle/>
          <a:p>
            <a:r>
              <a:rPr lang="en-US" sz="2800" dirty="0" smtClean="0"/>
              <a:t>Legacy Software Change Algorithm: Details</a:t>
            </a:r>
            <a:endParaRPr lang="en-US" sz="2800" dirty="0"/>
          </a:p>
        </p:txBody>
      </p:sp>
      <p:sp>
        <p:nvSpPr>
          <p:cNvPr id="3" name="Content Placeholder 2"/>
          <p:cNvSpPr>
            <a:spLocks noGrp="1"/>
          </p:cNvSpPr>
          <p:nvPr>
            <p:ph idx="1"/>
          </p:nvPr>
        </p:nvSpPr>
        <p:spPr>
          <a:xfrm>
            <a:off x="111204" y="762000"/>
            <a:ext cx="8880396" cy="6124754"/>
          </a:xfrm>
        </p:spPr>
        <p:txBody>
          <a:bodyPr/>
          <a:lstStyle/>
          <a:p>
            <a:pPr>
              <a:lnSpc>
                <a:spcPct val="100000"/>
              </a:lnSpc>
              <a:spcBef>
                <a:spcPts val="0"/>
              </a:spcBef>
              <a:spcAft>
                <a:spcPts val="300"/>
              </a:spcAft>
            </a:pPr>
            <a:r>
              <a:rPr lang="en-US" sz="2000" dirty="0"/>
              <a:t>Abbreviated Legacy Software Change Algorithm:</a:t>
            </a:r>
          </a:p>
          <a:p>
            <a:pPr lvl="1">
              <a:lnSpc>
                <a:spcPct val="100000"/>
              </a:lnSpc>
              <a:spcBef>
                <a:spcPts val="0"/>
              </a:spcBef>
              <a:spcAft>
                <a:spcPts val="300"/>
              </a:spcAft>
            </a:pPr>
            <a:r>
              <a:rPr lang="en-US" sz="1600" b="0" dirty="0"/>
              <a:t>1. Cover code to be changed with tests to protect existing behavior</a:t>
            </a:r>
          </a:p>
          <a:p>
            <a:pPr lvl="1">
              <a:lnSpc>
                <a:spcPct val="100000"/>
              </a:lnSpc>
              <a:spcBef>
                <a:spcPts val="0"/>
              </a:spcBef>
              <a:spcAft>
                <a:spcPts val="300"/>
              </a:spcAft>
            </a:pPr>
            <a:r>
              <a:rPr lang="en-US" sz="1600" b="0" dirty="0"/>
              <a:t>2. Change code and add new tests to define and protect new behavior</a:t>
            </a:r>
          </a:p>
          <a:p>
            <a:pPr lvl="1">
              <a:lnSpc>
                <a:spcPct val="100000"/>
              </a:lnSpc>
              <a:spcBef>
                <a:spcPts val="0"/>
              </a:spcBef>
              <a:spcAft>
                <a:spcPts val="300"/>
              </a:spcAft>
            </a:pPr>
            <a:r>
              <a:rPr lang="en-US" sz="1600" b="0" dirty="0"/>
              <a:t>3. Refactor and clean up code to well match current functionality</a:t>
            </a:r>
          </a:p>
          <a:p>
            <a:pPr>
              <a:lnSpc>
                <a:spcPct val="100000"/>
              </a:lnSpc>
              <a:spcBef>
                <a:spcPts val="0"/>
              </a:spcBef>
              <a:spcAft>
                <a:spcPts val="300"/>
              </a:spcAft>
            </a:pPr>
            <a:endParaRPr lang="en-US" sz="800" dirty="0" smtClean="0"/>
          </a:p>
          <a:p>
            <a:pPr>
              <a:lnSpc>
                <a:spcPct val="100000"/>
              </a:lnSpc>
              <a:spcBef>
                <a:spcPts val="0"/>
              </a:spcBef>
              <a:spcAft>
                <a:spcPts val="300"/>
              </a:spcAft>
            </a:pPr>
            <a:r>
              <a:rPr lang="en-US" sz="2000" dirty="0" smtClean="0"/>
              <a:t>Legacy Code Change Algorithm (Chapter 2 “Working Effectively with Legacy Code”)</a:t>
            </a:r>
          </a:p>
          <a:p>
            <a:pPr lvl="1">
              <a:lnSpc>
                <a:spcPct val="100000"/>
              </a:lnSpc>
              <a:spcBef>
                <a:spcPts val="0"/>
              </a:spcBef>
              <a:spcAft>
                <a:spcPts val="300"/>
              </a:spcAft>
            </a:pPr>
            <a:r>
              <a:rPr lang="en-US" sz="1600" b="0" dirty="0"/>
              <a:t>1. Identify Change Points</a:t>
            </a:r>
          </a:p>
          <a:p>
            <a:pPr lvl="1">
              <a:lnSpc>
                <a:spcPct val="100000"/>
              </a:lnSpc>
              <a:spcBef>
                <a:spcPts val="0"/>
              </a:spcBef>
              <a:spcAft>
                <a:spcPts val="300"/>
              </a:spcAft>
            </a:pPr>
            <a:r>
              <a:rPr lang="en-US" sz="1600" b="0" dirty="0"/>
              <a:t>2. Find Test Points</a:t>
            </a:r>
          </a:p>
          <a:p>
            <a:pPr lvl="1">
              <a:lnSpc>
                <a:spcPct val="100000"/>
              </a:lnSpc>
              <a:spcBef>
                <a:spcPts val="0"/>
              </a:spcBef>
              <a:spcAft>
                <a:spcPts val="300"/>
              </a:spcAft>
            </a:pPr>
            <a:r>
              <a:rPr lang="en-US" sz="1600" b="0" dirty="0"/>
              <a:t>3. Break Dependencies (without unit tests)</a:t>
            </a:r>
          </a:p>
          <a:p>
            <a:pPr lvl="1">
              <a:lnSpc>
                <a:spcPct val="100000"/>
              </a:lnSpc>
              <a:spcBef>
                <a:spcPts val="0"/>
              </a:spcBef>
              <a:spcAft>
                <a:spcPts val="300"/>
              </a:spcAft>
            </a:pPr>
            <a:r>
              <a:rPr lang="en-US" sz="1600" b="0" dirty="0"/>
              <a:t>4. Cover Legacy Code with (Characterization) Unit Tests</a:t>
            </a:r>
          </a:p>
          <a:p>
            <a:pPr lvl="1">
              <a:lnSpc>
                <a:spcPct val="100000"/>
              </a:lnSpc>
              <a:spcBef>
                <a:spcPts val="0"/>
              </a:spcBef>
              <a:spcAft>
                <a:spcPts val="300"/>
              </a:spcAft>
            </a:pPr>
            <a:r>
              <a:rPr lang="en-US" sz="1600" b="0" dirty="0" smtClean="0"/>
              <a:t>5. </a:t>
            </a:r>
            <a:r>
              <a:rPr lang="en-US" sz="1600" b="0" dirty="0"/>
              <a:t>Add New Functionality with Test Driven Development (TDD)</a:t>
            </a:r>
          </a:p>
          <a:p>
            <a:pPr lvl="1">
              <a:lnSpc>
                <a:spcPct val="100000"/>
              </a:lnSpc>
              <a:spcBef>
                <a:spcPts val="0"/>
              </a:spcBef>
              <a:spcAft>
                <a:spcPts val="300"/>
              </a:spcAft>
            </a:pPr>
            <a:r>
              <a:rPr lang="en-US" sz="1600" b="0" dirty="0" smtClean="0"/>
              <a:t>6. </a:t>
            </a:r>
            <a:r>
              <a:rPr lang="en-US" sz="1600" b="0" dirty="0"/>
              <a:t>Refactor to removed duplication, clean up, etc</a:t>
            </a:r>
            <a:r>
              <a:rPr lang="en-US" sz="1600" b="0" dirty="0" smtClean="0"/>
              <a:t>.</a:t>
            </a:r>
          </a:p>
          <a:p>
            <a:pPr>
              <a:lnSpc>
                <a:spcPct val="100000"/>
              </a:lnSpc>
              <a:spcBef>
                <a:spcPts val="0"/>
              </a:spcBef>
              <a:spcAft>
                <a:spcPts val="300"/>
              </a:spcAft>
            </a:pPr>
            <a:r>
              <a:rPr lang="en-US" sz="2000" dirty="0" smtClean="0"/>
              <a:t>Covering Existing Code with Tests: Details</a:t>
            </a:r>
          </a:p>
          <a:p>
            <a:pPr lvl="1">
              <a:lnSpc>
                <a:spcPct val="100000"/>
              </a:lnSpc>
              <a:spcBef>
                <a:spcPts val="0"/>
              </a:spcBef>
              <a:spcAft>
                <a:spcPts val="300"/>
              </a:spcAft>
            </a:pPr>
            <a:r>
              <a:rPr lang="en-US" sz="1600" b="0" dirty="0" smtClean="0"/>
              <a:t>Identify Change Points:  Find out the code you want to change, or add to</a:t>
            </a:r>
          </a:p>
          <a:p>
            <a:pPr lvl="1">
              <a:lnSpc>
                <a:spcPct val="100000"/>
              </a:lnSpc>
              <a:spcBef>
                <a:spcPts val="0"/>
              </a:spcBef>
              <a:spcAft>
                <a:spcPts val="300"/>
              </a:spcAft>
            </a:pPr>
            <a:r>
              <a:rPr lang="en-US" sz="1600" b="0" dirty="0" smtClean="0"/>
              <a:t>Find Test Points: Find out where in the code you can sense variables, or call functions, etc. such that you can detect the behavior of the code you want to change.</a:t>
            </a:r>
          </a:p>
          <a:p>
            <a:pPr lvl="1">
              <a:lnSpc>
                <a:spcPct val="100000"/>
              </a:lnSpc>
              <a:spcBef>
                <a:spcPts val="0"/>
              </a:spcBef>
              <a:spcAft>
                <a:spcPts val="300"/>
              </a:spcAft>
            </a:pPr>
            <a:r>
              <a:rPr lang="en-US" sz="1600" b="0" dirty="0" smtClean="0"/>
              <a:t>Break Dependencies: Do minimal </a:t>
            </a:r>
            <a:r>
              <a:rPr lang="en-US" sz="1600" b="0" dirty="0" err="1" smtClean="0"/>
              <a:t>refactorings</a:t>
            </a:r>
            <a:r>
              <a:rPr lang="en-US" sz="1600" b="0" dirty="0" smtClean="0"/>
              <a:t> with safer hipper-sensitive editing to allow code to be instantiated and run in a test harness</a:t>
            </a:r>
          </a:p>
          <a:p>
            <a:pPr lvl="1">
              <a:lnSpc>
                <a:spcPct val="100000"/>
              </a:lnSpc>
              <a:spcBef>
                <a:spcPts val="0"/>
              </a:spcBef>
              <a:spcAft>
                <a:spcPts val="300"/>
              </a:spcAft>
            </a:pPr>
            <a:r>
              <a:rPr lang="en-US" sz="1600" b="0" dirty="0" smtClean="0"/>
              <a:t>Cover Legacy Code with Unit Tests:  If you have the specification for how to code is supposed to work, write tests to that specification.  Otherwise, white “Characterization Tests” to see what the code actually does under different input scenarios. </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2671765"/>
            <a:ext cx="1451384" cy="1927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176429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Effect transition="in" filter="dissolve">
                                      <p:cBhvr>
                                        <p:cTn id="7" dur="500"/>
                                        <p:tgtEl>
                                          <p:spTgt spid="3">
                                            <p:txEl>
                                              <p:pRg st="12" end="1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3" end="13"/>
                                            </p:txEl>
                                          </p:spTgt>
                                        </p:tgtEl>
                                        <p:attrNameLst>
                                          <p:attrName>style.visibility</p:attrName>
                                        </p:attrNameLst>
                                      </p:cBhvr>
                                      <p:to>
                                        <p:strVal val="visible"/>
                                      </p:to>
                                    </p:set>
                                    <p:animEffect transition="in" filter="dissolve">
                                      <p:cBhvr>
                                        <p:cTn id="10" dur="500"/>
                                        <p:tgtEl>
                                          <p:spTgt spid="3">
                                            <p:txEl>
                                              <p:pRg st="13" end="1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14" end="14"/>
                                            </p:txEl>
                                          </p:spTgt>
                                        </p:tgtEl>
                                        <p:attrNameLst>
                                          <p:attrName>style.visibility</p:attrName>
                                        </p:attrNameLst>
                                      </p:cBhvr>
                                      <p:to>
                                        <p:strVal val="visible"/>
                                      </p:to>
                                    </p:set>
                                    <p:animEffect transition="in" filter="dissolve">
                                      <p:cBhvr>
                                        <p:cTn id="13" dur="500"/>
                                        <p:tgtEl>
                                          <p:spTgt spid="3">
                                            <p:txEl>
                                              <p:pRg st="14" end="1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15" end="15"/>
                                            </p:txEl>
                                          </p:spTgt>
                                        </p:tgtEl>
                                        <p:attrNameLst>
                                          <p:attrName>style.visibility</p:attrName>
                                        </p:attrNameLst>
                                      </p:cBhvr>
                                      <p:to>
                                        <p:strVal val="visible"/>
                                      </p:to>
                                    </p:set>
                                    <p:animEffect transition="in" filter="dissolve">
                                      <p:cBhvr>
                                        <p:cTn id="16" dur="500"/>
                                        <p:tgtEl>
                                          <p:spTgt spid="3">
                                            <p:txEl>
                                              <p:pRg st="15" end="15"/>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16" end="16"/>
                                            </p:txEl>
                                          </p:spTgt>
                                        </p:tgtEl>
                                        <p:attrNameLst>
                                          <p:attrName>style.visibility</p:attrName>
                                        </p:attrNameLst>
                                      </p:cBhvr>
                                      <p:to>
                                        <p:strVal val="visible"/>
                                      </p:to>
                                    </p:set>
                                    <p:animEffect transition="in" filter="dissolve">
                                      <p:cBhvr>
                                        <p:cTn id="19"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423196" cy="458587"/>
          </a:xfrm>
        </p:spPr>
        <p:txBody>
          <a:bodyPr/>
          <a:lstStyle/>
          <a:p>
            <a:r>
              <a:rPr lang="en-US" sz="2800" dirty="0"/>
              <a:t>Legacy Software </a:t>
            </a:r>
            <a:r>
              <a:rPr lang="en-US" sz="2800" dirty="0" smtClean="0"/>
              <a:t>Tools, Tricks, Strategies</a:t>
            </a:r>
            <a:endParaRPr lang="en-US" sz="2800" dirty="0"/>
          </a:p>
        </p:txBody>
      </p:sp>
      <p:sp>
        <p:nvSpPr>
          <p:cNvPr id="3" name="Content Placeholder 2"/>
          <p:cNvSpPr>
            <a:spLocks noGrp="1"/>
          </p:cNvSpPr>
          <p:nvPr>
            <p:ph idx="1"/>
          </p:nvPr>
        </p:nvSpPr>
        <p:spPr>
          <a:xfrm>
            <a:off x="111204" y="685800"/>
            <a:ext cx="8880396" cy="5201424"/>
          </a:xfrm>
        </p:spPr>
        <p:txBody>
          <a:bodyPr/>
          <a:lstStyle/>
          <a:p>
            <a:pPr>
              <a:lnSpc>
                <a:spcPct val="100000"/>
              </a:lnSpc>
              <a:spcBef>
                <a:spcPts val="0"/>
              </a:spcBef>
              <a:spcAft>
                <a:spcPts val="300"/>
              </a:spcAft>
            </a:pPr>
            <a:r>
              <a:rPr lang="en-US" sz="2000" dirty="0" smtClean="0"/>
              <a:t>Reasons to Break Dependencies:</a:t>
            </a:r>
          </a:p>
          <a:p>
            <a:pPr lvl="1">
              <a:lnSpc>
                <a:spcPct val="100000"/>
              </a:lnSpc>
              <a:spcBef>
                <a:spcPts val="0"/>
              </a:spcBef>
              <a:spcAft>
                <a:spcPts val="300"/>
              </a:spcAft>
            </a:pPr>
            <a:r>
              <a:rPr lang="en-US" sz="1600" dirty="0" smtClean="0"/>
              <a:t>Sensing: </a:t>
            </a:r>
            <a:r>
              <a:rPr lang="en-US" sz="1600" b="0" dirty="0" smtClean="0"/>
              <a:t>Sense the behavior of the code that we can’t otherwise see</a:t>
            </a:r>
          </a:p>
          <a:p>
            <a:pPr lvl="1">
              <a:lnSpc>
                <a:spcPct val="100000"/>
              </a:lnSpc>
              <a:spcBef>
                <a:spcPts val="0"/>
              </a:spcBef>
              <a:spcAft>
                <a:spcPts val="300"/>
              </a:spcAft>
            </a:pPr>
            <a:r>
              <a:rPr lang="en-US" sz="1600" dirty="0" smtClean="0"/>
              <a:t>Separation:</a:t>
            </a:r>
            <a:r>
              <a:rPr lang="en-US" sz="1600" b="0" dirty="0" smtClean="0"/>
              <a:t> Allow the code to be run in a test harness outside of production setting</a:t>
            </a:r>
          </a:p>
          <a:p>
            <a:pPr>
              <a:lnSpc>
                <a:spcPct val="100000"/>
              </a:lnSpc>
              <a:spcBef>
                <a:spcPts val="0"/>
              </a:spcBef>
              <a:spcAft>
                <a:spcPts val="300"/>
              </a:spcAft>
            </a:pPr>
            <a:r>
              <a:rPr lang="en-US" sz="2000" dirty="0" smtClean="0"/>
              <a:t>Faking Collaborators:</a:t>
            </a:r>
          </a:p>
          <a:p>
            <a:pPr lvl="1">
              <a:lnSpc>
                <a:spcPct val="100000"/>
              </a:lnSpc>
              <a:spcBef>
                <a:spcPts val="0"/>
              </a:spcBef>
              <a:spcAft>
                <a:spcPts val="300"/>
              </a:spcAft>
            </a:pPr>
            <a:r>
              <a:rPr lang="en-US" sz="1600" dirty="0" smtClean="0"/>
              <a:t>Fake Objects:</a:t>
            </a:r>
            <a:r>
              <a:rPr lang="en-US" sz="1600" b="0" dirty="0" smtClean="0"/>
              <a:t> Impersonates a collaborator to allow sensing and control</a:t>
            </a:r>
          </a:p>
          <a:p>
            <a:pPr lvl="1">
              <a:lnSpc>
                <a:spcPct val="100000"/>
              </a:lnSpc>
              <a:spcBef>
                <a:spcPts val="0"/>
              </a:spcBef>
              <a:spcAft>
                <a:spcPts val="300"/>
              </a:spcAft>
            </a:pPr>
            <a:r>
              <a:rPr lang="en-US" sz="1600" dirty="0" smtClean="0"/>
              <a:t>Mock Objects:</a:t>
            </a:r>
            <a:r>
              <a:rPr lang="en-US" sz="1600" b="0" dirty="0" smtClean="0"/>
              <a:t> Extended Fake object that asserts expected behavior</a:t>
            </a:r>
          </a:p>
          <a:p>
            <a:pPr>
              <a:lnSpc>
                <a:spcPct val="100000"/>
              </a:lnSpc>
              <a:spcBef>
                <a:spcPts val="0"/>
              </a:spcBef>
              <a:spcAft>
                <a:spcPts val="300"/>
              </a:spcAft>
            </a:pPr>
            <a:r>
              <a:rPr lang="en-US" sz="2000" dirty="0" smtClean="0"/>
              <a:t>Seams: </a:t>
            </a:r>
            <a:r>
              <a:rPr lang="en-US" sz="2000" b="0" dirty="0" smtClean="0"/>
              <a:t>Ways to inserting test-related code or putting code into a test harness.</a:t>
            </a:r>
          </a:p>
          <a:p>
            <a:pPr lvl="1">
              <a:lnSpc>
                <a:spcPct val="100000"/>
              </a:lnSpc>
              <a:spcBef>
                <a:spcPts val="0"/>
              </a:spcBef>
              <a:spcAft>
                <a:spcPts val="300"/>
              </a:spcAft>
            </a:pPr>
            <a:r>
              <a:rPr lang="en-US" sz="1600" dirty="0" smtClean="0"/>
              <a:t>Preprocessing Seams:</a:t>
            </a:r>
            <a:r>
              <a:rPr lang="en-US" sz="1600" b="0" dirty="0" smtClean="0"/>
              <a:t> Preprocessor macros to replace functions, replace header files, etc. </a:t>
            </a:r>
          </a:p>
          <a:p>
            <a:pPr lvl="1">
              <a:lnSpc>
                <a:spcPct val="100000"/>
              </a:lnSpc>
              <a:spcBef>
                <a:spcPts val="0"/>
              </a:spcBef>
              <a:spcAft>
                <a:spcPts val="300"/>
              </a:spcAft>
            </a:pPr>
            <a:r>
              <a:rPr lang="en-US" sz="1600" dirty="0" smtClean="0"/>
              <a:t>Link Seams: </a:t>
            </a:r>
            <a:r>
              <a:rPr lang="en-US" sz="1600" b="0" dirty="0" smtClean="0"/>
              <a:t>Replace implementation functions (program or system) to define behavior or sense changes.</a:t>
            </a:r>
          </a:p>
          <a:p>
            <a:pPr lvl="1">
              <a:lnSpc>
                <a:spcPct val="100000"/>
              </a:lnSpc>
              <a:spcBef>
                <a:spcPts val="0"/>
              </a:spcBef>
              <a:spcAft>
                <a:spcPts val="300"/>
              </a:spcAft>
            </a:pPr>
            <a:r>
              <a:rPr lang="en-US" sz="1600" dirty="0" smtClean="0"/>
              <a:t>Object Seams: </a:t>
            </a:r>
            <a:r>
              <a:rPr lang="en-US" sz="1600" b="0" dirty="0" smtClean="0"/>
              <a:t>Define interfaces and replace production objects with mock or fake objects in test harness.</a:t>
            </a:r>
          </a:p>
          <a:p>
            <a:pPr lvl="1">
              <a:lnSpc>
                <a:spcPct val="100000"/>
              </a:lnSpc>
              <a:spcBef>
                <a:spcPts val="0"/>
              </a:spcBef>
              <a:spcAft>
                <a:spcPts val="300"/>
              </a:spcAft>
            </a:pPr>
            <a:r>
              <a:rPr lang="en-US" sz="1600" dirty="0" smtClean="0">
                <a:solidFill>
                  <a:srgbClr val="002060"/>
                </a:solidFill>
              </a:rPr>
              <a:t>NOTE: Prefer Object Seams to Link or Preprocessing Seams!</a:t>
            </a:r>
          </a:p>
          <a:p>
            <a:pPr>
              <a:lnSpc>
                <a:spcPct val="100000"/>
              </a:lnSpc>
              <a:spcBef>
                <a:spcPts val="0"/>
              </a:spcBef>
              <a:spcAft>
                <a:spcPts val="300"/>
              </a:spcAft>
            </a:pPr>
            <a:r>
              <a:rPr lang="en-US" sz="2000" dirty="0" smtClean="0"/>
              <a:t>Unit Test Harness Support:</a:t>
            </a:r>
          </a:p>
          <a:p>
            <a:pPr lvl="1">
              <a:lnSpc>
                <a:spcPct val="100000"/>
              </a:lnSpc>
              <a:spcBef>
                <a:spcPts val="0"/>
              </a:spcBef>
              <a:spcAft>
                <a:spcPts val="300"/>
              </a:spcAft>
            </a:pPr>
            <a:r>
              <a:rPr lang="en-US" sz="1600" dirty="0" smtClean="0"/>
              <a:t>C++: </a:t>
            </a:r>
            <a:r>
              <a:rPr lang="en-US" sz="1200" dirty="0" smtClean="0"/>
              <a:t>Teuchos Unit Testing Tools, </a:t>
            </a:r>
            <a:r>
              <a:rPr lang="en-US" sz="1200" dirty="0" err="1" smtClean="0"/>
              <a:t>Gunit</a:t>
            </a:r>
            <a:r>
              <a:rPr lang="en-US" sz="1200" dirty="0" smtClean="0"/>
              <a:t>, Boost?</a:t>
            </a:r>
          </a:p>
          <a:p>
            <a:pPr lvl="1">
              <a:lnSpc>
                <a:spcPct val="100000"/>
              </a:lnSpc>
              <a:spcBef>
                <a:spcPts val="0"/>
              </a:spcBef>
              <a:spcAft>
                <a:spcPts val="300"/>
              </a:spcAft>
            </a:pPr>
            <a:r>
              <a:rPr lang="en-US" sz="1600" dirty="0" smtClean="0"/>
              <a:t>Python:  </a:t>
            </a:r>
            <a:r>
              <a:rPr lang="en-US" sz="1200" dirty="0" err="1" smtClean="0"/>
              <a:t>pyunit</a:t>
            </a:r>
            <a:r>
              <a:rPr lang="en-US" sz="1200" dirty="0" smtClean="0"/>
              <a:t> ???</a:t>
            </a:r>
          </a:p>
          <a:p>
            <a:pPr lvl="1">
              <a:lnSpc>
                <a:spcPct val="100000"/>
              </a:lnSpc>
              <a:spcBef>
                <a:spcPts val="0"/>
              </a:spcBef>
              <a:spcAft>
                <a:spcPts val="300"/>
              </a:spcAft>
            </a:pPr>
            <a:r>
              <a:rPr lang="en-US" sz="1600" dirty="0" smtClean="0"/>
              <a:t>CMake: </a:t>
            </a:r>
            <a:r>
              <a:rPr lang="en-US" sz="1200" dirty="0" smtClean="0"/>
              <a:t>???</a:t>
            </a:r>
          </a:p>
          <a:p>
            <a:pPr lvl="1">
              <a:lnSpc>
                <a:spcPct val="100000"/>
              </a:lnSpc>
              <a:spcBef>
                <a:spcPts val="0"/>
              </a:spcBef>
              <a:spcAft>
                <a:spcPts val="300"/>
              </a:spcAft>
            </a:pPr>
            <a:r>
              <a:rPr lang="en-US" sz="1600" dirty="0" smtClean="0"/>
              <a:t>Other:  </a:t>
            </a:r>
            <a:r>
              <a:rPr lang="en-US" sz="1200" dirty="0" smtClean="0"/>
              <a:t>Make up your own quick and dirty unit test harness or support tools as needed!</a:t>
            </a:r>
          </a:p>
          <a:p>
            <a:pPr>
              <a:lnSpc>
                <a:spcPct val="100000"/>
              </a:lnSpc>
              <a:spcBef>
                <a:spcPts val="0"/>
              </a:spcBef>
              <a:spcAft>
                <a:spcPts val="300"/>
              </a:spcAft>
            </a:pPr>
            <a:r>
              <a:rPr lang="en-US" sz="2000" dirty="0" smtClean="0"/>
              <a:t>Refactoring and testing strategies … See the book …</a:t>
            </a:r>
            <a:endParaRPr lang="en-US" sz="1200" dirty="0" smtClean="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3169" y="685801"/>
            <a:ext cx="1262231"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591359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880396" cy="458587"/>
          </a:xfrm>
        </p:spPr>
        <p:txBody>
          <a:bodyPr/>
          <a:lstStyle/>
          <a:p>
            <a:r>
              <a:rPr lang="en-US" sz="2800" dirty="0" smtClean="0"/>
              <a:t>Two Ways to Change Software</a:t>
            </a:r>
            <a:endParaRPr lang="en-US" sz="2800" dirty="0"/>
          </a:p>
        </p:txBody>
      </p:sp>
      <p:sp>
        <p:nvSpPr>
          <p:cNvPr id="3" name="Content Placeholder 2"/>
          <p:cNvSpPr>
            <a:spLocks noGrp="1"/>
          </p:cNvSpPr>
          <p:nvPr>
            <p:ph idx="1"/>
          </p:nvPr>
        </p:nvSpPr>
        <p:spPr>
          <a:xfrm>
            <a:off x="76200" y="685800"/>
            <a:ext cx="8880396" cy="5298886"/>
          </a:xfrm>
        </p:spPr>
        <p:txBody>
          <a:bodyPr/>
          <a:lstStyle/>
          <a:p>
            <a:pPr marL="0" indent="0">
              <a:lnSpc>
                <a:spcPct val="100000"/>
              </a:lnSpc>
              <a:spcBef>
                <a:spcPts val="0"/>
              </a:spcBef>
              <a:spcAft>
                <a:spcPts val="200"/>
              </a:spcAft>
              <a:buNone/>
            </a:pPr>
            <a:r>
              <a:rPr lang="en-US" sz="2000" dirty="0" smtClean="0">
                <a:solidFill>
                  <a:srgbClr val="002060"/>
                </a:solidFill>
              </a:rPr>
              <a:t>The Goal:  </a:t>
            </a:r>
            <a:r>
              <a:rPr lang="en-US" sz="2000" b="0" dirty="0" smtClean="0"/>
              <a:t>Refactor five functions on a few interface classes and update all subclass implementations and client calling code.  Total change will involve changing about 30 functions on a dozen classes and about 300 lines of client code.</a:t>
            </a:r>
            <a:endParaRPr lang="en-US" sz="2000" dirty="0">
              <a:solidFill>
                <a:srgbClr val="002060"/>
              </a:solidFill>
            </a:endParaRPr>
          </a:p>
          <a:p>
            <a:pPr marL="0" indent="0">
              <a:lnSpc>
                <a:spcPct val="100000"/>
              </a:lnSpc>
              <a:spcBef>
                <a:spcPts val="0"/>
              </a:spcBef>
              <a:spcAft>
                <a:spcPts val="200"/>
              </a:spcAft>
              <a:buNone/>
            </a:pPr>
            <a:r>
              <a:rPr lang="en-US" sz="2000" dirty="0" smtClean="0">
                <a:solidFill>
                  <a:srgbClr val="002060"/>
                </a:solidFill>
              </a:rPr>
              <a:t>Option A:  Change all the code at one time testing only at the end</a:t>
            </a:r>
            <a:endParaRPr lang="en-US" sz="2000" dirty="0">
              <a:solidFill>
                <a:srgbClr val="002060"/>
              </a:solidFill>
            </a:endParaRPr>
          </a:p>
          <a:p>
            <a:pPr>
              <a:lnSpc>
                <a:spcPct val="100000"/>
              </a:lnSpc>
              <a:spcBef>
                <a:spcPts val="0"/>
              </a:spcBef>
              <a:spcAft>
                <a:spcPts val="200"/>
              </a:spcAft>
            </a:pPr>
            <a:r>
              <a:rPr lang="en-US" sz="2000" b="0" dirty="0" smtClean="0"/>
              <a:t>Change all the code rebuilding several times and documentation in one sitting </a:t>
            </a:r>
            <a:r>
              <a:rPr lang="en-US" sz="2000" dirty="0" smtClean="0"/>
              <a:t>[6 hours]</a:t>
            </a:r>
          </a:p>
          <a:p>
            <a:pPr>
              <a:lnSpc>
                <a:spcPct val="100000"/>
              </a:lnSpc>
              <a:spcBef>
                <a:spcPts val="0"/>
              </a:spcBef>
              <a:spcAft>
                <a:spcPts val="200"/>
              </a:spcAft>
            </a:pPr>
            <a:r>
              <a:rPr lang="en-US" sz="2000" b="0" dirty="0" smtClean="0"/>
              <a:t>Build and run the tests (which fail) </a:t>
            </a:r>
            <a:r>
              <a:rPr lang="en-US" sz="2000" dirty="0" smtClean="0"/>
              <a:t>[10 minutes]</a:t>
            </a:r>
          </a:p>
          <a:p>
            <a:pPr>
              <a:lnSpc>
                <a:spcPct val="100000"/>
              </a:lnSpc>
              <a:spcBef>
                <a:spcPts val="0"/>
              </a:spcBef>
              <a:spcAft>
                <a:spcPts val="200"/>
              </a:spcAft>
            </a:pPr>
            <a:r>
              <a:rPr lang="en-US" sz="2000" b="0" dirty="0" smtClean="0"/>
              <a:t>Try to debug the code to find and fix the defects </a:t>
            </a:r>
            <a:r>
              <a:rPr lang="en-US" sz="2000" dirty="0" smtClean="0"/>
              <a:t>[1.5 days]</a:t>
            </a:r>
          </a:p>
          <a:p>
            <a:pPr>
              <a:lnSpc>
                <a:spcPct val="100000"/>
              </a:lnSpc>
              <a:spcBef>
                <a:spcPts val="0"/>
              </a:spcBef>
              <a:spcAft>
                <a:spcPts val="200"/>
              </a:spcAft>
            </a:pPr>
            <a:r>
              <a:rPr lang="en-US" sz="2000" b="0" dirty="0" smtClean="0"/>
              <a:t>[Optional] Abandon all of the changes because you can’t fix the defects</a:t>
            </a:r>
          </a:p>
          <a:p>
            <a:pPr marL="0" indent="0">
              <a:lnSpc>
                <a:spcPct val="100000"/>
              </a:lnSpc>
              <a:spcBef>
                <a:spcPts val="0"/>
              </a:spcBef>
              <a:spcAft>
                <a:spcPts val="200"/>
              </a:spcAft>
              <a:buNone/>
            </a:pPr>
            <a:r>
              <a:rPr lang="en-US" sz="2000" dirty="0" smtClean="0">
                <a:solidFill>
                  <a:srgbClr val="002060"/>
                </a:solidFill>
              </a:rPr>
              <a:t>Option B: Design and execute an incremental and safe refactoring plan</a:t>
            </a:r>
          </a:p>
          <a:p>
            <a:pPr>
              <a:lnSpc>
                <a:spcPct val="100000"/>
              </a:lnSpc>
              <a:spcBef>
                <a:spcPts val="0"/>
              </a:spcBef>
              <a:spcAft>
                <a:spcPts val="200"/>
              </a:spcAft>
            </a:pPr>
            <a:r>
              <a:rPr lang="en-US" sz="2000" b="0" dirty="0" smtClean="0"/>
              <a:t>Design a refactoring plan involving several intermediate steps where functions can be changed one at a time </a:t>
            </a:r>
            <a:r>
              <a:rPr lang="en-US" sz="2000" dirty="0" smtClean="0"/>
              <a:t>[1 hour]</a:t>
            </a:r>
          </a:p>
          <a:p>
            <a:pPr>
              <a:lnSpc>
                <a:spcPct val="100000"/>
              </a:lnSpc>
              <a:spcBef>
                <a:spcPts val="0"/>
              </a:spcBef>
              <a:spcAft>
                <a:spcPts val="200"/>
              </a:spcAft>
            </a:pPr>
            <a:r>
              <a:rPr lang="en-US" sz="2000" b="0" dirty="0" smtClean="0"/>
              <a:t>Execute the refactoring in 30 or so smaller steps, rebuilding and rerunning the tests each refactoring iteration </a:t>
            </a:r>
            <a:r>
              <a:rPr lang="en-US" sz="2000" dirty="0" smtClean="0"/>
              <a:t>[15 minutes per average iteration, 7.5 hours total]</a:t>
            </a:r>
          </a:p>
          <a:p>
            <a:pPr>
              <a:lnSpc>
                <a:spcPct val="100000"/>
              </a:lnSpc>
              <a:spcBef>
                <a:spcPts val="0"/>
              </a:spcBef>
              <a:spcAft>
                <a:spcPts val="200"/>
              </a:spcAft>
            </a:pPr>
            <a:r>
              <a:rPr lang="en-US" sz="2000" b="0" dirty="0" smtClean="0"/>
              <a:t>Perform final simple cleanup, documentation updates, etc. </a:t>
            </a:r>
            <a:r>
              <a:rPr lang="en-US" sz="2000" dirty="0" smtClean="0"/>
              <a:t>[2 hour]</a:t>
            </a:r>
            <a:endParaRPr lang="en-US" sz="2000" dirty="0" smtClean="0">
              <a:solidFill>
                <a:srgbClr val="C00000"/>
              </a:solidFill>
            </a:endParaRPr>
          </a:p>
          <a:p>
            <a:pPr marL="0" indent="0">
              <a:lnSpc>
                <a:spcPct val="100000"/>
              </a:lnSpc>
              <a:spcBef>
                <a:spcPts val="0"/>
              </a:spcBef>
              <a:spcAft>
                <a:spcPts val="200"/>
              </a:spcAft>
              <a:buNone/>
            </a:pPr>
            <a:r>
              <a:rPr lang="en-US" sz="2000" dirty="0" smtClean="0">
                <a:solidFill>
                  <a:srgbClr val="C00000"/>
                </a:solidFill>
              </a:rPr>
              <a:t>Are these scenarios realistic?</a:t>
            </a:r>
          </a:p>
          <a:p>
            <a:pPr marL="0" indent="0">
              <a:lnSpc>
                <a:spcPct val="100000"/>
              </a:lnSpc>
              <a:spcBef>
                <a:spcPts val="0"/>
              </a:spcBef>
              <a:spcAft>
                <a:spcPts val="200"/>
              </a:spcAft>
              <a:buNone/>
            </a:pPr>
            <a:r>
              <a:rPr lang="en-US" sz="2000" dirty="0" smtClean="0">
                <a:solidFill>
                  <a:srgbClr val="C00000"/>
                </a:solidFill>
              </a:rPr>
              <a:t> =&gt; This is exactly what happened to me in a Thyra refactoring a few years ago!</a:t>
            </a:r>
          </a:p>
        </p:txBody>
      </p:sp>
    </p:spTree>
    <p:extLst>
      <p:ext uri="{BB962C8B-B14F-4D97-AF65-F5344CB8AC3E}">
        <p14:creationId xmlns:p14="http://schemas.microsoft.com/office/powerpoint/2010/main" val="266044098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dissolve">
                                      <p:cBhvr>
                                        <p:cTn id="16" dur="500"/>
                                        <p:tgtEl>
                                          <p:spTgt spid="3">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dissolv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dissolve">
                                      <p:cBhvr>
                                        <p:cTn id="24" dur="500"/>
                                        <p:tgtEl>
                                          <p:spTgt spid="3">
                                            <p:txEl>
                                              <p:pRg st="6" end="6"/>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dissolve">
                                      <p:cBhvr>
                                        <p:cTn id="27" dur="500"/>
                                        <p:tgtEl>
                                          <p:spTgt spid="3">
                                            <p:txEl>
                                              <p:pRg st="7" end="7"/>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dissolve">
                                      <p:cBhvr>
                                        <p:cTn id="30" dur="500"/>
                                        <p:tgtEl>
                                          <p:spTgt spid="3">
                                            <p:txEl>
                                              <p:pRg st="8" end="8"/>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dissolve">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dissolve">
                                      <p:cBhvr>
                                        <p:cTn id="38" dur="500"/>
                                        <p:tgtEl>
                                          <p:spTgt spid="3">
                                            <p:txEl>
                                              <p:pRg st="10" end="10"/>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dissolve">
                                      <p:cBhvr>
                                        <p:cTn id="4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9032796" cy="827919"/>
          </a:xfrm>
        </p:spPr>
        <p:txBody>
          <a:bodyPr/>
          <a:lstStyle/>
          <a:p>
            <a:r>
              <a:rPr lang="en-US" sz="2800" dirty="0" smtClean="0"/>
              <a:t>Example of Planned Incremental Refactoring</a:t>
            </a:r>
            <a:endParaRPr lang="en-US" sz="2800" dirty="0"/>
          </a:p>
        </p:txBody>
      </p:sp>
      <p:sp>
        <p:nvSpPr>
          <p:cNvPr id="3" name="Content Placeholder 2"/>
          <p:cNvSpPr>
            <a:spLocks noGrp="1"/>
          </p:cNvSpPr>
          <p:nvPr>
            <p:ph idx="1"/>
          </p:nvPr>
        </p:nvSpPr>
        <p:spPr>
          <a:xfrm>
            <a:off x="111204" y="674578"/>
            <a:ext cx="4384596" cy="5424562"/>
          </a:xfrm>
        </p:spPr>
        <p:txBody>
          <a:bodyPr/>
          <a:lstStyle/>
          <a:p>
            <a:pPr marL="0" indent="0">
              <a:spcBef>
                <a:spcPts val="0"/>
              </a:spcBef>
              <a:buNone/>
            </a:pPr>
            <a:r>
              <a:rPr lang="en-US" sz="1100" dirty="0"/>
              <a:t> // 2010/08/22: </a:t>
            </a:r>
            <a:r>
              <a:rPr lang="en-US" sz="1100" dirty="0" err="1"/>
              <a:t>rabartl</a:t>
            </a:r>
            <a:r>
              <a:rPr lang="en-US" sz="1100" dirty="0"/>
              <a:t>: To properly handle the new </a:t>
            </a:r>
            <a:r>
              <a:rPr lang="en-US" sz="1100" dirty="0" err="1"/>
              <a:t>SolveCriteria</a:t>
            </a:r>
            <a:r>
              <a:rPr lang="en-US" sz="1100" dirty="0"/>
              <a:t> </a:t>
            </a:r>
            <a:r>
              <a:rPr lang="en-US" sz="1100" dirty="0" err="1"/>
              <a:t>struct</a:t>
            </a:r>
            <a:r>
              <a:rPr lang="en-US" sz="1100" dirty="0"/>
              <a:t> with</a:t>
            </a:r>
          </a:p>
          <a:p>
            <a:pPr marL="0" indent="0">
              <a:spcBef>
                <a:spcPts val="0"/>
              </a:spcBef>
              <a:buNone/>
            </a:pPr>
            <a:r>
              <a:rPr lang="en-US" sz="1100" dirty="0"/>
              <a:t>  // </a:t>
            </a:r>
            <a:r>
              <a:rPr lang="en-US" sz="1100" dirty="0" err="1"/>
              <a:t>redution</a:t>
            </a:r>
            <a:r>
              <a:rPr lang="en-US" sz="1100" dirty="0"/>
              <a:t> </a:t>
            </a:r>
            <a:r>
              <a:rPr lang="en-US" sz="1100" dirty="0" err="1"/>
              <a:t>functionals</a:t>
            </a:r>
            <a:r>
              <a:rPr lang="en-US" sz="1100" dirty="0"/>
              <a:t> (bug 4915) the function </a:t>
            </a:r>
            <a:r>
              <a:rPr lang="en-US" sz="1100" dirty="0" err="1"/>
              <a:t>solveSupports</a:t>
            </a:r>
            <a:r>
              <a:rPr lang="en-US" sz="1100" dirty="0"/>
              <a:t>() must be</a:t>
            </a:r>
          </a:p>
          <a:p>
            <a:pPr marL="0" indent="0">
              <a:spcBef>
                <a:spcPts val="0"/>
              </a:spcBef>
              <a:buNone/>
            </a:pPr>
            <a:r>
              <a:rPr lang="en-US" sz="1100" dirty="0"/>
              <a:t>  // refactored.  Here is how this refactoring can be done incrementally and</a:t>
            </a:r>
          </a:p>
          <a:p>
            <a:pPr marL="0" indent="0">
              <a:spcBef>
                <a:spcPts val="0"/>
              </a:spcBef>
              <a:buNone/>
            </a:pPr>
            <a:r>
              <a:rPr lang="en-US" sz="1100" dirty="0"/>
              <a:t>  // safely:</a:t>
            </a:r>
          </a:p>
          <a:p>
            <a:pPr marL="0" indent="0">
              <a:spcBef>
                <a:spcPts val="0"/>
              </a:spcBef>
              <a:buNone/>
            </a:pPr>
            <a:r>
              <a:rPr lang="en-US" sz="1100" dirty="0"/>
              <a:t>  //</a:t>
            </a:r>
          </a:p>
          <a:p>
            <a:pPr marL="0" indent="0">
              <a:spcBef>
                <a:spcPts val="0"/>
              </a:spcBef>
              <a:buNone/>
            </a:pPr>
            <a:r>
              <a:rPr lang="en-US" sz="1100" dirty="0"/>
              <a:t>  // (*) Create new override </a:t>
            </a:r>
            <a:r>
              <a:rPr lang="en-US" sz="1100" dirty="0" err="1"/>
              <a:t>solveSupports</a:t>
            </a:r>
            <a:r>
              <a:rPr lang="en-US" sz="1100" dirty="0"/>
              <a:t>(</a:t>
            </a:r>
            <a:r>
              <a:rPr lang="en-US" sz="1100" dirty="0" err="1"/>
              <a:t>transp</a:t>
            </a:r>
            <a:r>
              <a:rPr lang="en-US" sz="1100" dirty="0"/>
              <a:t>, </a:t>
            </a:r>
            <a:r>
              <a:rPr lang="en-US" sz="1100" dirty="0" err="1"/>
              <a:t>solveCriteria</a:t>
            </a:r>
            <a:r>
              <a:rPr lang="en-US" sz="1100" dirty="0"/>
              <a:t>) that calls</a:t>
            </a:r>
          </a:p>
          <a:p>
            <a:pPr marL="0" indent="0">
              <a:spcBef>
                <a:spcPts val="0"/>
              </a:spcBef>
              <a:buNone/>
            </a:pPr>
            <a:r>
              <a:rPr lang="en-US" sz="1100" dirty="0"/>
              <a:t>  // virtual </a:t>
            </a:r>
            <a:r>
              <a:rPr lang="en-US" sz="1100" dirty="0" err="1"/>
              <a:t>solveSupportsNewImpl</a:t>
            </a:r>
            <a:r>
              <a:rPr lang="en-US" sz="1100" dirty="0"/>
              <a:t>(</a:t>
            </a:r>
            <a:r>
              <a:rPr lang="en-US" sz="1100" dirty="0" err="1"/>
              <a:t>transp</a:t>
            </a:r>
            <a:r>
              <a:rPr lang="en-US" sz="1100" dirty="0"/>
              <a:t>, </a:t>
            </a:r>
            <a:r>
              <a:rPr lang="en-US" sz="1100" dirty="0" err="1"/>
              <a:t>solveCriteria</a:t>
            </a:r>
            <a:r>
              <a:rPr lang="en-US" sz="1100" dirty="0"/>
              <a:t>).</a:t>
            </a:r>
          </a:p>
          <a:p>
            <a:pPr marL="0" indent="0">
              <a:spcBef>
                <a:spcPts val="0"/>
              </a:spcBef>
              <a:buNone/>
            </a:pPr>
            <a:r>
              <a:rPr lang="en-US" sz="1100" dirty="0"/>
              <a:t>  //</a:t>
            </a:r>
          </a:p>
          <a:p>
            <a:pPr marL="0" indent="0">
              <a:spcBef>
                <a:spcPts val="0"/>
              </a:spcBef>
              <a:buNone/>
            </a:pPr>
            <a:r>
              <a:rPr lang="en-US" sz="1100" dirty="0"/>
              <a:t> // (*) One by one, refactor existing LOWSB subclasses to implement</a:t>
            </a:r>
          </a:p>
          <a:p>
            <a:pPr marL="0" indent="0">
              <a:spcBef>
                <a:spcPts val="0"/>
              </a:spcBef>
              <a:buNone/>
            </a:pPr>
            <a:r>
              <a:rPr lang="en-US" sz="1100" dirty="0"/>
              <a:t>  // </a:t>
            </a:r>
            <a:r>
              <a:rPr lang="en-US" sz="1100" dirty="0" err="1"/>
              <a:t>solveSupportsNewImpl</a:t>
            </a:r>
            <a:r>
              <a:rPr lang="en-US" sz="1100" dirty="0"/>
              <a:t>(</a:t>
            </a:r>
            <a:r>
              <a:rPr lang="en-US" sz="1100" dirty="0" err="1"/>
              <a:t>transp</a:t>
            </a:r>
            <a:r>
              <a:rPr lang="en-US" sz="1100" dirty="0"/>
              <a:t>, </a:t>
            </a:r>
            <a:r>
              <a:rPr lang="en-US" sz="1100" dirty="0" err="1"/>
              <a:t>solveCriteria</a:t>
            </a:r>
            <a:r>
              <a:rPr lang="en-US" sz="1100" dirty="0"/>
              <a:t>).  This can be done by</a:t>
            </a:r>
          </a:p>
          <a:p>
            <a:pPr marL="0" indent="0">
              <a:spcBef>
                <a:spcPts val="0"/>
              </a:spcBef>
              <a:buNone/>
            </a:pPr>
            <a:r>
              <a:rPr lang="en-US" sz="1100" dirty="0"/>
              <a:t>  // basically copying the existing </a:t>
            </a:r>
            <a:r>
              <a:rPr lang="en-US" sz="1100" dirty="0" err="1"/>
              <a:t>solveSupportsSolveMeasureTypeImpl</a:t>
            </a:r>
            <a:r>
              <a:rPr lang="en-US" sz="1100" dirty="0"/>
              <a:t>()</a:t>
            </a:r>
          </a:p>
          <a:p>
            <a:pPr marL="0" indent="0">
              <a:spcBef>
                <a:spcPts val="0"/>
              </a:spcBef>
              <a:buNone/>
            </a:pPr>
            <a:r>
              <a:rPr lang="en-US" sz="1100" dirty="0"/>
              <a:t>  // override.  Then have each of the existing</a:t>
            </a:r>
          </a:p>
          <a:p>
            <a:pPr marL="0" indent="0">
              <a:spcBef>
                <a:spcPts val="0"/>
              </a:spcBef>
              <a:buNone/>
            </a:pPr>
            <a:r>
              <a:rPr lang="en-US" sz="1100" dirty="0"/>
              <a:t>  // </a:t>
            </a:r>
            <a:r>
              <a:rPr lang="en-US" sz="1100" dirty="0" err="1"/>
              <a:t>solveSupportsSolveMeasureTypeImpl</a:t>
            </a:r>
            <a:r>
              <a:rPr lang="en-US" sz="1100" dirty="0"/>
              <a:t>() overrides call</a:t>
            </a:r>
          </a:p>
          <a:p>
            <a:pPr marL="0" indent="0">
              <a:spcBef>
                <a:spcPts val="0"/>
              </a:spcBef>
              <a:buNone/>
            </a:pPr>
            <a:r>
              <a:rPr lang="en-US" sz="1100" dirty="0"/>
              <a:t>  // </a:t>
            </a:r>
            <a:r>
              <a:rPr lang="en-US" sz="1100" dirty="0" err="1"/>
              <a:t>solveSupportsNewImpl</a:t>
            </a:r>
            <a:r>
              <a:rPr lang="en-US" sz="1100" dirty="0"/>
              <a:t>(</a:t>
            </a:r>
            <a:r>
              <a:rPr lang="en-US" sz="1100" dirty="0" err="1"/>
              <a:t>transp</a:t>
            </a:r>
            <a:r>
              <a:rPr lang="en-US" sz="1100" dirty="0"/>
              <a:t>, </a:t>
            </a:r>
            <a:r>
              <a:rPr lang="en-US" sz="1100" dirty="0" err="1"/>
              <a:t>solveCriteria</a:t>
            </a:r>
            <a:r>
              <a:rPr lang="en-US" sz="1100" dirty="0"/>
              <a:t>) to make sure that</a:t>
            </a:r>
          </a:p>
          <a:p>
            <a:pPr marL="0" indent="0">
              <a:spcBef>
                <a:spcPts val="0"/>
              </a:spcBef>
              <a:buNone/>
            </a:pPr>
            <a:r>
              <a:rPr lang="en-US" sz="1100" dirty="0"/>
              <a:t>  // </a:t>
            </a:r>
            <a:r>
              <a:rPr lang="en-US" sz="1100" dirty="0" err="1"/>
              <a:t>solveSupportsNewImpl</a:t>
            </a:r>
            <a:r>
              <a:rPr lang="en-US" sz="1100" dirty="0"/>
              <a:t>() is getting tested right away.  Also, have the</a:t>
            </a:r>
          </a:p>
          <a:p>
            <a:pPr marL="0" indent="0">
              <a:spcBef>
                <a:spcPts val="0"/>
              </a:spcBef>
              <a:buNone/>
            </a:pPr>
            <a:r>
              <a:rPr lang="en-US" sz="1100" dirty="0"/>
              <a:t>  // existing </a:t>
            </a:r>
            <a:r>
              <a:rPr lang="en-US" sz="1100" dirty="0" err="1"/>
              <a:t>solveSupportsImpl</a:t>
            </a:r>
            <a:r>
              <a:rPr lang="en-US" sz="1100" dirty="0"/>
              <a:t>(...) overrides call</a:t>
            </a:r>
          </a:p>
          <a:p>
            <a:pPr marL="0" indent="0">
              <a:spcBef>
                <a:spcPts val="0"/>
              </a:spcBef>
              <a:buNone/>
            </a:pPr>
            <a:r>
              <a:rPr lang="en-US" sz="1100" dirty="0"/>
              <a:t>  // </a:t>
            </a:r>
            <a:r>
              <a:rPr lang="en-US" sz="1100" dirty="0" err="1"/>
              <a:t>solveSupportsNewImpl</a:t>
            </a:r>
            <a:r>
              <a:rPr lang="en-US" sz="1100" dirty="0"/>
              <a:t>(</a:t>
            </a:r>
            <a:r>
              <a:rPr lang="en-US" sz="1100" dirty="0" err="1"/>
              <a:t>transp</a:t>
            </a:r>
            <a:r>
              <a:rPr lang="en-US" sz="1100" dirty="0"/>
              <a:t>, null).  This will make sure that all</a:t>
            </a:r>
          </a:p>
          <a:p>
            <a:pPr marL="0" indent="0">
              <a:spcBef>
                <a:spcPts val="0"/>
              </a:spcBef>
              <a:buNone/>
            </a:pPr>
            <a:r>
              <a:rPr lang="en-US" sz="1100" dirty="0"/>
              <a:t>  // functionality is now going through </a:t>
            </a:r>
            <a:r>
              <a:rPr lang="en-US" sz="1100" dirty="0" err="1"/>
              <a:t>solveSupportsNewImpl</a:t>
            </a:r>
            <a:r>
              <a:rPr lang="en-US" sz="1100" dirty="0"/>
              <a:t>(...) and is</a:t>
            </a:r>
          </a:p>
          <a:p>
            <a:pPr marL="0" indent="0">
              <a:spcBef>
                <a:spcPts val="0"/>
              </a:spcBef>
              <a:buNone/>
            </a:pPr>
            <a:r>
              <a:rPr lang="en-US" sz="1100" dirty="0"/>
              <a:t>  // getting tested</a:t>
            </a:r>
            <a:r>
              <a:rPr lang="en-US" sz="1100" dirty="0" smtClean="0"/>
              <a:t>.</a:t>
            </a:r>
          </a:p>
          <a:p>
            <a:pPr marL="0" indent="0">
              <a:spcBef>
                <a:spcPts val="0"/>
              </a:spcBef>
              <a:buNone/>
            </a:pPr>
            <a:r>
              <a:rPr lang="en-US" sz="1100" dirty="0" smtClean="0"/>
              <a:t>  </a:t>
            </a:r>
            <a:r>
              <a:rPr lang="en-US" sz="1100" dirty="0"/>
              <a:t>//</a:t>
            </a:r>
          </a:p>
          <a:p>
            <a:pPr marL="0" indent="0">
              <a:spcBef>
                <a:spcPts val="0"/>
              </a:spcBef>
              <a:buNone/>
            </a:pPr>
            <a:r>
              <a:rPr lang="en-US" sz="1100" dirty="0"/>
              <a:t>  // (*) Refactor </a:t>
            </a:r>
            <a:r>
              <a:rPr lang="en-US" sz="1100" dirty="0" err="1"/>
              <a:t>Teko</a:t>
            </a:r>
            <a:r>
              <a:rPr lang="en-US" sz="1100" dirty="0"/>
              <a:t> software.</a:t>
            </a:r>
          </a:p>
          <a:p>
            <a:pPr marL="0" indent="0">
              <a:spcBef>
                <a:spcPts val="0"/>
              </a:spcBef>
              <a:buNone/>
            </a:pPr>
            <a:r>
              <a:rPr lang="en-US" sz="1100" dirty="0"/>
              <a:t>  //</a:t>
            </a:r>
          </a:p>
          <a:p>
            <a:pPr marL="0" indent="0">
              <a:spcBef>
                <a:spcPts val="0"/>
              </a:spcBef>
              <a:buNone/>
            </a:pPr>
            <a:r>
              <a:rPr lang="en-US" sz="1100" dirty="0"/>
              <a:t>  // (*) Once all LOWSB subclasses implement </a:t>
            </a:r>
            <a:r>
              <a:rPr lang="en-US" sz="1100" dirty="0" err="1"/>
              <a:t>solveSupportsNewImpl</a:t>
            </a:r>
            <a:r>
              <a:rPr lang="en-US" sz="1100" dirty="0"/>
              <a:t>(</a:t>
            </a:r>
            <a:r>
              <a:rPr lang="en-US" sz="1100" dirty="0" err="1"/>
              <a:t>transp</a:t>
            </a:r>
            <a:r>
              <a:rPr lang="en-US" sz="1100" dirty="0"/>
              <a:t>,</a:t>
            </a:r>
          </a:p>
          <a:p>
            <a:pPr marL="0" indent="0">
              <a:spcBef>
                <a:spcPts val="0"/>
              </a:spcBef>
              <a:buNone/>
            </a:pPr>
            <a:r>
              <a:rPr lang="en-US" sz="1100" dirty="0"/>
              <a:t>  // </a:t>
            </a:r>
            <a:r>
              <a:rPr lang="en-US" sz="1100" dirty="0" err="1"/>
              <a:t>solveCriteria</a:t>
            </a:r>
            <a:r>
              <a:rPr lang="en-US" sz="1100" dirty="0"/>
              <a:t>), finish off the refactoring in one shot:</a:t>
            </a:r>
          </a:p>
          <a:p>
            <a:pPr marL="0" indent="0">
              <a:spcBef>
                <a:spcPts val="0"/>
              </a:spcBef>
              <a:buNone/>
            </a:pPr>
            <a:r>
              <a:rPr lang="en-US" sz="1100" dirty="0"/>
              <a:t>  //</a:t>
            </a:r>
          </a:p>
          <a:p>
            <a:pPr marL="0" indent="0">
              <a:spcBef>
                <a:spcPts val="0"/>
              </a:spcBef>
              <a:buNone/>
            </a:pPr>
            <a:r>
              <a:rPr lang="en-US" sz="1100" dirty="0"/>
              <a:t>  //   (-) Remove the function </a:t>
            </a:r>
            <a:r>
              <a:rPr lang="en-US" sz="1100" dirty="0" err="1"/>
              <a:t>solveSupports</a:t>
            </a:r>
            <a:r>
              <a:rPr lang="en-US" sz="1100" dirty="0"/>
              <a:t>(</a:t>
            </a:r>
            <a:r>
              <a:rPr lang="en-US" sz="1100" dirty="0" err="1"/>
              <a:t>transp</a:t>
            </a:r>
            <a:r>
              <a:rPr lang="en-US" sz="1100" dirty="0"/>
              <a:t>), give </a:t>
            </a:r>
            <a:r>
              <a:rPr lang="en-US" sz="1100" dirty="0" err="1"/>
              <a:t>solveCriteria</a:t>
            </a:r>
            <a:r>
              <a:rPr lang="en-US" sz="1100" dirty="0"/>
              <a:t> a</a:t>
            </a:r>
          </a:p>
          <a:p>
            <a:pPr marL="0" indent="0">
              <a:spcBef>
                <a:spcPts val="0"/>
              </a:spcBef>
              <a:buNone/>
            </a:pPr>
            <a:r>
              <a:rPr lang="en-US" sz="1100" dirty="0"/>
              <a:t>  //   default null in </a:t>
            </a:r>
            <a:r>
              <a:rPr lang="en-US" sz="1100" dirty="0" err="1"/>
              <a:t>solveSupports</a:t>
            </a:r>
            <a:r>
              <a:rPr lang="en-US" sz="1100" dirty="0"/>
              <a:t>(</a:t>
            </a:r>
            <a:r>
              <a:rPr lang="en-US" sz="1100" dirty="0" err="1"/>
              <a:t>transp</a:t>
            </a:r>
            <a:r>
              <a:rPr lang="en-US" sz="1100" dirty="0"/>
              <a:t>, </a:t>
            </a:r>
            <a:r>
              <a:rPr lang="en-US" sz="1100" dirty="0" err="1"/>
              <a:t>solveCriteria</a:t>
            </a:r>
            <a:r>
              <a:rPr lang="en-US" sz="1100" dirty="0"/>
              <a:t>).</a:t>
            </a:r>
          </a:p>
          <a:p>
            <a:pPr marL="0" indent="0">
              <a:spcBef>
                <a:spcPts val="0"/>
              </a:spcBef>
              <a:buNone/>
            </a:pPr>
            <a:r>
              <a:rPr lang="en-US" sz="1100" dirty="0"/>
              <a:t>  //</a:t>
            </a:r>
          </a:p>
          <a:p>
            <a:pPr marL="0" indent="0">
              <a:spcBef>
                <a:spcPts val="0"/>
              </a:spcBef>
              <a:buNone/>
            </a:pPr>
            <a:r>
              <a:rPr lang="en-US" sz="1100" dirty="0"/>
              <a:t>  //   (-) Run all tests.</a:t>
            </a:r>
          </a:p>
          <a:p>
            <a:pPr marL="0" indent="0">
              <a:spcBef>
                <a:spcPts val="0"/>
              </a:spcBef>
              <a:buNone/>
            </a:pPr>
            <a:r>
              <a:rPr lang="en-US" sz="1100" dirty="0"/>
              <a:t>  //</a:t>
            </a:r>
          </a:p>
          <a:p>
            <a:pPr marL="0" indent="0">
              <a:spcBef>
                <a:spcPts val="0"/>
              </a:spcBef>
              <a:buNone/>
            </a:pPr>
            <a:r>
              <a:rPr lang="en-US" sz="1100" dirty="0"/>
              <a:t>  //   (-) Remove all of the </a:t>
            </a:r>
            <a:r>
              <a:rPr lang="en-US" sz="1100" dirty="0" err="1"/>
              <a:t>solveSupportsImpl</a:t>
            </a:r>
            <a:r>
              <a:rPr lang="en-US" sz="1100" dirty="0"/>
              <a:t>(</a:t>
            </a:r>
            <a:r>
              <a:rPr lang="en-US" sz="1100" dirty="0" err="1"/>
              <a:t>transp</a:t>
            </a:r>
            <a:r>
              <a:rPr lang="en-US" sz="1100" dirty="0"/>
              <a:t>) overrides, rename solve</a:t>
            </a:r>
          </a:p>
          <a:p>
            <a:pPr marL="0" indent="0">
              <a:spcBef>
                <a:spcPts val="0"/>
              </a:spcBef>
              <a:buNone/>
            </a:pPr>
            <a:r>
              <a:rPr lang="en-US" sz="1100" dirty="0"/>
              <a:t>  //   </a:t>
            </a:r>
            <a:r>
              <a:rPr lang="en-US" sz="1100" dirty="0" err="1"/>
              <a:t>solveSupportsNewImpl</a:t>
            </a:r>
            <a:r>
              <a:rPr lang="en-US" sz="1100" dirty="0"/>
              <a:t>() to </a:t>
            </a:r>
            <a:r>
              <a:rPr lang="en-US" sz="1100" dirty="0" err="1"/>
              <a:t>solveSupportsImpl</a:t>
            </a:r>
            <a:r>
              <a:rPr lang="en-US" sz="1100" dirty="0"/>
              <a:t>(), and make</a:t>
            </a:r>
          </a:p>
          <a:p>
            <a:pPr marL="0" indent="0">
              <a:spcBef>
                <a:spcPts val="0"/>
              </a:spcBef>
              <a:buNone/>
            </a:pPr>
            <a:r>
              <a:rPr lang="en-US" sz="1100" dirty="0"/>
              <a:t>  //   </a:t>
            </a:r>
            <a:r>
              <a:rPr lang="en-US" sz="1100" dirty="0" err="1"/>
              <a:t>solveSupportsImpl</a:t>
            </a:r>
            <a:r>
              <a:rPr lang="en-US" sz="1100" dirty="0"/>
              <a:t>(...) pure virtual</a:t>
            </a:r>
            <a:r>
              <a:rPr lang="en-US" sz="1100" dirty="0" smtClean="0"/>
              <a:t>.</a:t>
            </a:r>
            <a:endParaRPr lang="en-US" sz="1100" dirty="0"/>
          </a:p>
          <a:p>
            <a:pPr marL="0" indent="0">
              <a:spcBef>
                <a:spcPts val="0"/>
              </a:spcBef>
              <a:buNone/>
            </a:pPr>
            <a:r>
              <a:rPr lang="en-US" sz="1100" dirty="0" smtClean="0"/>
              <a:t>…</a:t>
            </a:r>
            <a:endParaRPr lang="en-US" sz="1100" dirty="0"/>
          </a:p>
        </p:txBody>
      </p:sp>
      <p:sp>
        <p:nvSpPr>
          <p:cNvPr id="4" name="Content Placeholder 2"/>
          <p:cNvSpPr txBox="1">
            <a:spLocks/>
          </p:cNvSpPr>
          <p:nvPr/>
        </p:nvSpPr>
        <p:spPr>
          <a:xfrm>
            <a:off x="4607004" y="676275"/>
            <a:ext cx="4384596" cy="3308598"/>
          </a:xfrm>
          <a:prstGeom prst="rect">
            <a:avLst/>
          </a:prstGeom>
        </p:spPr>
        <p:txBody>
          <a:bodyPr vert="horz"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sz="1100" dirty="0" smtClean="0"/>
              <a:t> …</a:t>
            </a:r>
          </a:p>
          <a:p>
            <a:pPr marL="0" indent="0">
              <a:spcBef>
                <a:spcPts val="0"/>
              </a:spcBef>
              <a:buFont typeface="Arial" pitchFamily="34" charset="0"/>
              <a:buNone/>
            </a:pPr>
            <a:r>
              <a:rPr lang="en-US" sz="1100" dirty="0" smtClean="0"/>
              <a:t>  //</a:t>
            </a:r>
          </a:p>
          <a:p>
            <a:pPr marL="0" indent="0">
              <a:spcBef>
                <a:spcPts val="0"/>
              </a:spcBef>
              <a:buFont typeface="Arial" pitchFamily="34" charset="0"/>
              <a:buNone/>
            </a:pPr>
            <a:r>
              <a:rPr lang="en-US" sz="1100" dirty="0" smtClean="0"/>
              <a:t>  //   (-) Change </a:t>
            </a:r>
            <a:r>
              <a:rPr lang="en-US" sz="1100" dirty="0" err="1" smtClean="0"/>
              <a:t>solveSupportsSolveMeasureType</a:t>
            </a:r>
            <a:r>
              <a:rPr lang="en-US" sz="1100" dirty="0" smtClean="0"/>
              <a:t>(</a:t>
            </a:r>
            <a:r>
              <a:rPr lang="en-US" sz="1100" dirty="0" err="1" smtClean="0"/>
              <a:t>transp</a:t>
            </a:r>
            <a:r>
              <a:rPr lang="en-US" sz="1100" dirty="0" smtClean="0"/>
              <a:t>, </a:t>
            </a:r>
            <a:r>
              <a:rPr lang="en-US" sz="1100" dirty="0" err="1" smtClean="0"/>
              <a:t>solveMeasureType</a:t>
            </a:r>
            <a:r>
              <a:rPr lang="en-US" sz="1100" dirty="0" smtClean="0"/>
              <a:t>) to</a:t>
            </a:r>
          </a:p>
          <a:p>
            <a:pPr marL="0" indent="0">
              <a:spcBef>
                <a:spcPts val="0"/>
              </a:spcBef>
              <a:buFont typeface="Arial" pitchFamily="34" charset="0"/>
              <a:buNone/>
            </a:pPr>
            <a:r>
              <a:rPr lang="en-US" sz="1100" dirty="0" smtClean="0"/>
              <a:t>  //   call </a:t>
            </a:r>
            <a:r>
              <a:rPr lang="en-US" sz="1100" dirty="0" err="1" smtClean="0"/>
              <a:t>solveSupportsImpl</a:t>
            </a:r>
            <a:r>
              <a:rPr lang="en-US" sz="1100" dirty="0" smtClean="0"/>
              <a:t>(</a:t>
            </a:r>
            <a:r>
              <a:rPr lang="en-US" sz="1100" dirty="0" err="1" smtClean="0"/>
              <a:t>transp</a:t>
            </a:r>
            <a:r>
              <a:rPr lang="en-US" sz="1100" dirty="0" smtClean="0"/>
              <a:t>, </a:t>
            </a:r>
            <a:r>
              <a:rPr lang="en-US" sz="1100" dirty="0" err="1" smtClean="0"/>
              <a:t>solveCriteria</a:t>
            </a:r>
            <a:r>
              <a:rPr lang="en-US" sz="1100" dirty="0" smtClean="0"/>
              <a:t>) by setting</a:t>
            </a:r>
          </a:p>
          <a:p>
            <a:pPr marL="0" indent="0">
              <a:spcBef>
                <a:spcPts val="0"/>
              </a:spcBef>
              <a:buFont typeface="Arial" pitchFamily="34" charset="0"/>
              <a:buNone/>
            </a:pPr>
            <a:r>
              <a:rPr lang="en-US" sz="1100" dirty="0" smtClean="0"/>
              <a:t>  //   </a:t>
            </a:r>
            <a:r>
              <a:rPr lang="en-US" sz="1100" dirty="0" err="1" smtClean="0"/>
              <a:t>solveMeasureType</a:t>
            </a:r>
            <a:r>
              <a:rPr lang="en-US" sz="1100" dirty="0" smtClean="0"/>
              <a:t> on a temp </a:t>
            </a:r>
            <a:r>
              <a:rPr lang="en-US" sz="1100" dirty="0" err="1" smtClean="0"/>
              <a:t>SolveCriteria</a:t>
            </a:r>
            <a:r>
              <a:rPr lang="en-US" sz="1100" dirty="0" smtClean="0"/>
              <a:t> object.  Also, deprecate the</a:t>
            </a:r>
          </a:p>
          <a:p>
            <a:pPr marL="0" indent="0">
              <a:spcBef>
                <a:spcPts val="0"/>
              </a:spcBef>
              <a:buFont typeface="Arial" pitchFamily="34" charset="0"/>
              <a:buNone/>
            </a:pPr>
            <a:r>
              <a:rPr lang="en-US" sz="1100" dirty="0" smtClean="0"/>
              <a:t>  //   function </a:t>
            </a:r>
            <a:r>
              <a:rPr lang="en-US" sz="1100" dirty="0" err="1" smtClean="0"/>
              <a:t>solveSupportsSolveMeasureType</a:t>
            </a:r>
            <a:r>
              <a:rPr lang="en-US" sz="1100" dirty="0" smtClean="0"/>
              <a:t>(...).</a:t>
            </a:r>
          </a:p>
          <a:p>
            <a:pPr marL="0" indent="0">
              <a:spcBef>
                <a:spcPts val="0"/>
              </a:spcBef>
              <a:buFont typeface="Arial" pitchFamily="34" charset="0"/>
              <a:buNone/>
            </a:pPr>
            <a:r>
              <a:rPr lang="en-US" sz="1100" dirty="0" smtClean="0"/>
              <a:t>  //</a:t>
            </a:r>
          </a:p>
          <a:p>
            <a:pPr marL="0" indent="0">
              <a:spcBef>
                <a:spcPts val="0"/>
              </a:spcBef>
              <a:buFont typeface="Arial" pitchFamily="34" charset="0"/>
              <a:buNone/>
            </a:pPr>
            <a:r>
              <a:rPr lang="en-US" sz="1100" dirty="0" smtClean="0"/>
              <a:t>  //   (-) Run all tests.</a:t>
            </a:r>
          </a:p>
          <a:p>
            <a:pPr marL="0" indent="0">
              <a:spcBef>
                <a:spcPts val="0"/>
              </a:spcBef>
              <a:buFont typeface="Arial" pitchFamily="34" charset="0"/>
              <a:buNone/>
            </a:pPr>
            <a:r>
              <a:rPr lang="en-US" sz="1100" dirty="0" smtClean="0"/>
              <a:t>  //</a:t>
            </a:r>
          </a:p>
          <a:p>
            <a:pPr marL="0" indent="0">
              <a:spcBef>
                <a:spcPts val="0"/>
              </a:spcBef>
              <a:buFont typeface="Arial" pitchFamily="34" charset="0"/>
              <a:buNone/>
            </a:pPr>
            <a:r>
              <a:rPr lang="en-US" sz="1100" dirty="0" smtClean="0"/>
              <a:t>  //   (-) Remove all of the </a:t>
            </a:r>
            <a:r>
              <a:rPr lang="en-US" sz="1100" dirty="0" err="1" smtClean="0"/>
              <a:t>eixsting</a:t>
            </a:r>
            <a:r>
              <a:rPr lang="en-US" sz="1100" dirty="0" smtClean="0"/>
              <a:t> </a:t>
            </a:r>
            <a:r>
              <a:rPr lang="en-US" sz="1100" dirty="0" err="1" smtClean="0"/>
              <a:t>solveSupportsSolveMeasureTypeImpl</a:t>
            </a:r>
            <a:r>
              <a:rPr lang="en-US" sz="1100" dirty="0" smtClean="0"/>
              <a:t>()</a:t>
            </a:r>
          </a:p>
          <a:p>
            <a:pPr marL="0" indent="0">
              <a:spcBef>
                <a:spcPts val="0"/>
              </a:spcBef>
              <a:buFont typeface="Arial" pitchFamily="34" charset="0"/>
              <a:buNone/>
            </a:pPr>
            <a:r>
              <a:rPr lang="en-US" sz="1100" dirty="0" smtClean="0"/>
              <a:t>  //   overrides.</a:t>
            </a:r>
          </a:p>
          <a:p>
            <a:pPr marL="0" indent="0">
              <a:spcBef>
                <a:spcPts val="0"/>
              </a:spcBef>
              <a:buFont typeface="Arial" pitchFamily="34" charset="0"/>
              <a:buNone/>
            </a:pPr>
            <a:r>
              <a:rPr lang="en-US" sz="1100" dirty="0" smtClean="0"/>
              <a:t>  //</a:t>
            </a:r>
          </a:p>
          <a:p>
            <a:pPr marL="0" indent="0">
              <a:spcBef>
                <a:spcPts val="0"/>
              </a:spcBef>
              <a:buFont typeface="Arial" pitchFamily="34" charset="0"/>
              <a:buNone/>
            </a:pPr>
            <a:r>
              <a:rPr lang="en-US" sz="1100" dirty="0" smtClean="0"/>
              <a:t>  //   (-) Run all tests.</a:t>
            </a:r>
          </a:p>
          <a:p>
            <a:pPr marL="0" indent="0">
              <a:spcBef>
                <a:spcPts val="0"/>
              </a:spcBef>
              <a:buFont typeface="Arial" pitchFamily="34" charset="0"/>
              <a:buNone/>
            </a:pPr>
            <a:r>
              <a:rPr lang="en-US" sz="1100" dirty="0" smtClean="0"/>
              <a:t>  //</a:t>
            </a:r>
          </a:p>
          <a:p>
            <a:pPr marL="0" indent="0">
              <a:spcBef>
                <a:spcPts val="0"/>
              </a:spcBef>
              <a:buFont typeface="Arial" pitchFamily="34" charset="0"/>
              <a:buNone/>
            </a:pPr>
            <a:r>
              <a:rPr lang="en-US" sz="1100" dirty="0" smtClean="0"/>
              <a:t>  //   (-) Clean up all deprecated working about calling</a:t>
            </a:r>
          </a:p>
          <a:p>
            <a:pPr marL="0" indent="0">
              <a:spcBef>
                <a:spcPts val="0"/>
              </a:spcBef>
              <a:buFont typeface="Arial" pitchFamily="34" charset="0"/>
              <a:buNone/>
            </a:pPr>
            <a:r>
              <a:rPr lang="en-US" sz="1100" dirty="0" smtClean="0"/>
              <a:t>  //   </a:t>
            </a:r>
            <a:r>
              <a:rPr lang="en-US" sz="1100" dirty="0" err="1" smtClean="0"/>
              <a:t>solveSupportsSolveMeasureType</a:t>
            </a:r>
            <a:r>
              <a:rPr lang="en-US" sz="1100" dirty="0" smtClean="0"/>
              <a:t>() and instead have them call</a:t>
            </a:r>
          </a:p>
          <a:p>
            <a:pPr marL="0" indent="0">
              <a:spcBef>
                <a:spcPts val="0"/>
              </a:spcBef>
              <a:buFont typeface="Arial" pitchFamily="34" charset="0"/>
              <a:buNone/>
            </a:pPr>
            <a:r>
              <a:rPr lang="en-US" sz="1100" dirty="0" smtClean="0"/>
              <a:t>  //   </a:t>
            </a:r>
            <a:r>
              <a:rPr lang="en-US" sz="1100" dirty="0" err="1" smtClean="0"/>
              <a:t>solveSupports</a:t>
            </a:r>
            <a:r>
              <a:rPr lang="en-US" sz="1100" dirty="0" smtClean="0"/>
              <a:t>(...) with a </a:t>
            </a:r>
            <a:r>
              <a:rPr lang="en-US" sz="1100" dirty="0" err="1" smtClean="0"/>
              <a:t>SolveCritera</a:t>
            </a:r>
            <a:r>
              <a:rPr lang="en-US" sz="1100" dirty="0" smtClean="0"/>
              <a:t> object.</a:t>
            </a:r>
          </a:p>
          <a:p>
            <a:pPr marL="0" indent="0">
              <a:spcBef>
                <a:spcPts val="0"/>
              </a:spcBef>
              <a:buFont typeface="Arial" pitchFamily="34" charset="0"/>
              <a:buNone/>
            </a:pPr>
            <a:r>
              <a:rPr lang="en-US" sz="1100" dirty="0" smtClean="0"/>
              <a:t>  //</a:t>
            </a:r>
          </a:p>
          <a:p>
            <a:pPr marL="0" indent="0">
              <a:spcBef>
                <a:spcPts val="0"/>
              </a:spcBef>
              <a:buFont typeface="Arial" pitchFamily="34" charset="0"/>
              <a:buNone/>
            </a:pPr>
            <a:r>
              <a:rPr lang="en-US" sz="1100" dirty="0" smtClean="0"/>
              <a:t>  // (*) Enter an item about this breaking backward </a:t>
            </a:r>
            <a:r>
              <a:rPr lang="en-US" sz="1100" dirty="0" err="1" smtClean="0"/>
              <a:t>compatiblilty</a:t>
            </a:r>
            <a:r>
              <a:rPr lang="en-US" sz="1100" dirty="0" smtClean="0"/>
              <a:t> for existing</a:t>
            </a:r>
          </a:p>
          <a:p>
            <a:pPr marL="0" indent="0">
              <a:lnSpc>
                <a:spcPct val="100000"/>
              </a:lnSpc>
              <a:spcBef>
                <a:spcPts val="0"/>
              </a:spcBef>
              <a:buFont typeface="Arial" pitchFamily="34" charset="0"/>
              <a:buNone/>
            </a:pPr>
            <a:r>
              <a:rPr lang="en-US" sz="1100" dirty="0" smtClean="0"/>
              <a:t>  // subclasses of LOWSB.</a:t>
            </a:r>
          </a:p>
        </p:txBody>
      </p:sp>
      <p:sp>
        <p:nvSpPr>
          <p:cNvPr id="5" name="Freeform 4"/>
          <p:cNvSpPr/>
          <p:nvPr/>
        </p:nvSpPr>
        <p:spPr>
          <a:xfrm>
            <a:off x="128588" y="609600"/>
            <a:ext cx="8986837" cy="5414963"/>
          </a:xfrm>
          <a:custGeom>
            <a:avLst/>
            <a:gdLst>
              <a:gd name="connsiteX0" fmla="*/ 0 w 8986837"/>
              <a:gd name="connsiteY0" fmla="*/ 85725 h 5414963"/>
              <a:gd name="connsiteX1" fmla="*/ 0 w 8986837"/>
              <a:gd name="connsiteY1" fmla="*/ 5414963 h 5414963"/>
              <a:gd name="connsiteX2" fmla="*/ 4543425 w 8986837"/>
              <a:gd name="connsiteY2" fmla="*/ 5414963 h 5414963"/>
              <a:gd name="connsiteX3" fmla="*/ 4543425 w 8986837"/>
              <a:gd name="connsiteY3" fmla="*/ 3500438 h 5414963"/>
              <a:gd name="connsiteX4" fmla="*/ 8986837 w 8986837"/>
              <a:gd name="connsiteY4" fmla="*/ 3500438 h 5414963"/>
              <a:gd name="connsiteX5" fmla="*/ 8986837 w 8986837"/>
              <a:gd name="connsiteY5" fmla="*/ 42863 h 5414963"/>
              <a:gd name="connsiteX6" fmla="*/ 0 w 8986837"/>
              <a:gd name="connsiteY6" fmla="*/ 0 h 541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86837" h="5414963">
                <a:moveTo>
                  <a:pt x="0" y="85725"/>
                </a:moveTo>
                <a:lnTo>
                  <a:pt x="0" y="5414963"/>
                </a:lnTo>
                <a:lnTo>
                  <a:pt x="4543425" y="5414963"/>
                </a:lnTo>
                <a:lnTo>
                  <a:pt x="4543425" y="3500438"/>
                </a:lnTo>
                <a:lnTo>
                  <a:pt x="8986837" y="3500438"/>
                </a:lnTo>
                <a:lnTo>
                  <a:pt x="8986837" y="42863"/>
                </a:lnTo>
                <a:lnTo>
                  <a:pt x="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4800600" y="4181475"/>
            <a:ext cx="4038600" cy="2446824"/>
          </a:xfrm>
          <a:prstGeom prst="rect">
            <a:avLst/>
          </a:prstGeom>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0"/>
              </a:spcAft>
              <a:buNone/>
            </a:pPr>
            <a:r>
              <a:rPr lang="en-US" sz="1800" dirty="0" smtClean="0">
                <a:solidFill>
                  <a:srgbClr val="002060"/>
                </a:solidFill>
              </a:rPr>
              <a:t>An in-progress Thyra refactoring started back in August 2010</a:t>
            </a:r>
          </a:p>
          <a:p>
            <a:pPr>
              <a:lnSpc>
                <a:spcPct val="100000"/>
              </a:lnSpc>
              <a:spcBef>
                <a:spcPts val="0"/>
              </a:spcBef>
              <a:spcAft>
                <a:spcPts val="0"/>
              </a:spcAft>
            </a:pPr>
            <a:r>
              <a:rPr lang="en-US" sz="1600" dirty="0" smtClean="0"/>
              <a:t>Adding functionality for more flexible linear solve convergence criteria needed by Aristos-type Trust-Region optimization methods.</a:t>
            </a:r>
          </a:p>
          <a:p>
            <a:pPr>
              <a:lnSpc>
                <a:spcPct val="100000"/>
              </a:lnSpc>
              <a:spcBef>
                <a:spcPts val="0"/>
              </a:spcBef>
              <a:spcAft>
                <a:spcPts val="0"/>
              </a:spcAft>
            </a:pPr>
            <a:r>
              <a:rPr lang="en-US" sz="1600" dirty="0" smtClean="0"/>
              <a:t>Refactoring of </a:t>
            </a:r>
            <a:r>
              <a:rPr lang="en-US" sz="1600" dirty="0" err="1" smtClean="0"/>
              <a:t>Belos</a:t>
            </a:r>
            <a:r>
              <a:rPr lang="en-US" sz="1600" dirty="0" smtClean="0"/>
              <a:t>-related software finished to enabled</a:t>
            </a:r>
          </a:p>
          <a:p>
            <a:pPr>
              <a:lnSpc>
                <a:spcPct val="100000"/>
              </a:lnSpc>
              <a:spcBef>
                <a:spcPts val="0"/>
              </a:spcBef>
              <a:spcAft>
                <a:spcPts val="0"/>
              </a:spcAft>
            </a:pPr>
            <a:r>
              <a:rPr lang="en-US" sz="1600" dirty="0" smtClean="0"/>
              <a:t>Full refactoring will be finished in time.</a:t>
            </a:r>
          </a:p>
        </p:txBody>
      </p:sp>
    </p:spTree>
    <p:extLst>
      <p:ext uri="{BB962C8B-B14F-4D97-AF65-F5344CB8AC3E}">
        <p14:creationId xmlns:p14="http://schemas.microsoft.com/office/powerpoint/2010/main" val="382435975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9032796" cy="461665"/>
          </a:xfrm>
        </p:spPr>
        <p:txBody>
          <a:bodyPr/>
          <a:lstStyle/>
          <a:p>
            <a:r>
              <a:rPr lang="en-US" sz="2800" dirty="0" smtClean="0"/>
              <a:t>Summary of TriBITS Lifecycle Model</a:t>
            </a:r>
            <a:endParaRPr lang="en-US" sz="2800" dirty="0"/>
          </a:p>
        </p:txBody>
      </p:sp>
      <p:sp>
        <p:nvSpPr>
          <p:cNvPr id="3" name="Content Placeholder 2"/>
          <p:cNvSpPr>
            <a:spLocks noGrp="1"/>
          </p:cNvSpPr>
          <p:nvPr>
            <p:ph idx="1"/>
          </p:nvPr>
        </p:nvSpPr>
        <p:spPr>
          <a:xfrm>
            <a:off x="111204" y="583823"/>
            <a:ext cx="8880396" cy="5816977"/>
          </a:xfrm>
        </p:spPr>
        <p:txBody>
          <a:bodyPr/>
          <a:lstStyle/>
          <a:p>
            <a:pPr>
              <a:lnSpc>
                <a:spcPct val="100000"/>
              </a:lnSpc>
              <a:spcBef>
                <a:spcPts val="0"/>
              </a:spcBef>
            </a:pPr>
            <a:r>
              <a:rPr lang="en-US" sz="2000" dirty="0" smtClean="0"/>
              <a:t>Motivation:</a:t>
            </a:r>
          </a:p>
          <a:p>
            <a:pPr lvl="1">
              <a:lnSpc>
                <a:spcPct val="100000"/>
              </a:lnSpc>
              <a:spcBef>
                <a:spcPts val="0"/>
              </a:spcBef>
            </a:pPr>
            <a:r>
              <a:rPr lang="en-US" sz="1600" b="0" dirty="0"/>
              <a:t>Allow Exploratory Research to Remain </a:t>
            </a:r>
            <a:r>
              <a:rPr lang="en-US" sz="1600" b="0" dirty="0" smtClean="0"/>
              <a:t>Productive</a:t>
            </a:r>
            <a:endParaRPr lang="en-US" sz="1600" b="0" dirty="0"/>
          </a:p>
          <a:p>
            <a:pPr lvl="1">
              <a:lnSpc>
                <a:spcPct val="100000"/>
              </a:lnSpc>
              <a:spcBef>
                <a:spcPts val="0"/>
              </a:spcBef>
            </a:pPr>
            <a:r>
              <a:rPr lang="en-US" sz="1600" b="0" dirty="0"/>
              <a:t>Enable Reproducible </a:t>
            </a:r>
            <a:r>
              <a:rPr lang="en-US" sz="1600" b="0" dirty="0" smtClean="0"/>
              <a:t>Research</a:t>
            </a:r>
            <a:endParaRPr lang="en-US" sz="1600" b="0" dirty="0"/>
          </a:p>
          <a:p>
            <a:pPr lvl="1">
              <a:lnSpc>
                <a:spcPct val="100000"/>
              </a:lnSpc>
              <a:spcBef>
                <a:spcPts val="0"/>
              </a:spcBef>
            </a:pPr>
            <a:r>
              <a:rPr lang="en-US" sz="1600" b="0" dirty="0"/>
              <a:t>Improve Overall Development </a:t>
            </a:r>
            <a:r>
              <a:rPr lang="en-US" sz="1600" b="0" dirty="0" smtClean="0"/>
              <a:t>Productivity</a:t>
            </a:r>
            <a:endParaRPr lang="en-US" sz="1600" b="0" dirty="0"/>
          </a:p>
          <a:p>
            <a:pPr lvl="1">
              <a:lnSpc>
                <a:spcPct val="100000"/>
              </a:lnSpc>
              <a:spcBef>
                <a:spcPts val="0"/>
              </a:spcBef>
            </a:pPr>
            <a:r>
              <a:rPr lang="en-US" sz="1600" b="0" dirty="0"/>
              <a:t>Improve Production Software </a:t>
            </a:r>
            <a:r>
              <a:rPr lang="en-US" sz="1600" b="0" dirty="0" smtClean="0"/>
              <a:t>Quality</a:t>
            </a:r>
            <a:endParaRPr lang="en-US" sz="1600" b="0" dirty="0"/>
          </a:p>
          <a:p>
            <a:pPr lvl="1">
              <a:lnSpc>
                <a:spcPct val="100000"/>
              </a:lnSpc>
              <a:spcBef>
                <a:spcPts val="0"/>
              </a:spcBef>
            </a:pPr>
            <a:r>
              <a:rPr lang="en-US" sz="1600" b="0" dirty="0"/>
              <a:t>Better Communicate Maturity Levels with </a:t>
            </a:r>
            <a:r>
              <a:rPr lang="en-US" sz="1600" b="0" dirty="0" smtClean="0"/>
              <a:t>Customers</a:t>
            </a:r>
          </a:p>
          <a:p>
            <a:pPr>
              <a:lnSpc>
                <a:spcPct val="100000"/>
              </a:lnSpc>
              <a:spcBef>
                <a:spcPts val="0"/>
              </a:spcBef>
            </a:pPr>
            <a:r>
              <a:rPr lang="en-US" sz="2000" dirty="0" smtClean="0"/>
              <a:t>Self Sustaining Software =&gt; The Goal of the Lifecycle Model</a:t>
            </a:r>
          </a:p>
          <a:p>
            <a:pPr lvl="1">
              <a:lnSpc>
                <a:spcPct val="100000"/>
              </a:lnSpc>
              <a:spcBef>
                <a:spcPts val="0"/>
              </a:spcBef>
            </a:pPr>
            <a:r>
              <a:rPr lang="en-US" sz="1600" b="0" dirty="0" smtClean="0"/>
              <a:t>Open-source</a:t>
            </a:r>
            <a:endParaRPr lang="en-US" sz="1600" b="0" dirty="0"/>
          </a:p>
          <a:p>
            <a:pPr lvl="1">
              <a:lnSpc>
                <a:spcPct val="100000"/>
              </a:lnSpc>
              <a:spcBef>
                <a:spcPts val="0"/>
              </a:spcBef>
            </a:pPr>
            <a:r>
              <a:rPr lang="en-US" sz="1600" b="0" dirty="0"/>
              <a:t>Core domain distillation </a:t>
            </a:r>
            <a:r>
              <a:rPr lang="en-US" sz="1600" b="0" dirty="0" smtClean="0"/>
              <a:t>document</a:t>
            </a:r>
            <a:endParaRPr lang="en-US" sz="1600" b="0" dirty="0"/>
          </a:p>
          <a:p>
            <a:pPr lvl="1">
              <a:lnSpc>
                <a:spcPct val="100000"/>
              </a:lnSpc>
              <a:spcBef>
                <a:spcPts val="0"/>
              </a:spcBef>
            </a:pPr>
            <a:r>
              <a:rPr lang="en-US" sz="1600" b="0" dirty="0"/>
              <a:t>Exceptionally well </a:t>
            </a:r>
            <a:r>
              <a:rPr lang="en-US" sz="1600" b="0" dirty="0" smtClean="0"/>
              <a:t>testing</a:t>
            </a:r>
            <a:endParaRPr lang="en-US" sz="1600" b="0" dirty="0"/>
          </a:p>
          <a:p>
            <a:pPr lvl="1">
              <a:lnSpc>
                <a:spcPct val="100000"/>
              </a:lnSpc>
              <a:spcBef>
                <a:spcPts val="0"/>
              </a:spcBef>
            </a:pPr>
            <a:r>
              <a:rPr lang="en-US" sz="1600" b="0" dirty="0"/>
              <a:t>Clean structure and </a:t>
            </a:r>
            <a:r>
              <a:rPr lang="en-US" sz="1600" b="0" dirty="0" smtClean="0"/>
              <a:t>code</a:t>
            </a:r>
            <a:endParaRPr lang="en-US" sz="1600" b="0" dirty="0"/>
          </a:p>
          <a:p>
            <a:pPr lvl="1">
              <a:lnSpc>
                <a:spcPct val="100000"/>
              </a:lnSpc>
              <a:spcBef>
                <a:spcPts val="0"/>
              </a:spcBef>
            </a:pPr>
            <a:r>
              <a:rPr lang="en-US" sz="1600" b="0" dirty="0"/>
              <a:t>Minimal controlled internal and external </a:t>
            </a:r>
            <a:r>
              <a:rPr lang="en-US" sz="1600" b="0" dirty="0" smtClean="0"/>
              <a:t>dependencies</a:t>
            </a:r>
            <a:endParaRPr lang="en-US" sz="1600" b="0" dirty="0"/>
          </a:p>
          <a:p>
            <a:pPr lvl="1">
              <a:lnSpc>
                <a:spcPct val="100000"/>
              </a:lnSpc>
              <a:spcBef>
                <a:spcPts val="0"/>
              </a:spcBef>
            </a:pPr>
            <a:r>
              <a:rPr lang="en-US" sz="1600" b="0" dirty="0"/>
              <a:t>Properties apply recursively to upstream </a:t>
            </a:r>
            <a:r>
              <a:rPr lang="en-US" sz="1600" b="0" dirty="0" smtClean="0"/>
              <a:t>software</a:t>
            </a:r>
            <a:endParaRPr lang="en-US" sz="1600" b="0" dirty="0"/>
          </a:p>
          <a:p>
            <a:pPr lvl="1">
              <a:lnSpc>
                <a:spcPct val="100000"/>
              </a:lnSpc>
              <a:spcBef>
                <a:spcPts val="0"/>
              </a:spcBef>
            </a:pPr>
            <a:r>
              <a:rPr lang="en-US" sz="1600" b="0" dirty="0"/>
              <a:t>All properties are preserved under </a:t>
            </a:r>
            <a:r>
              <a:rPr lang="en-US" sz="1600" b="0" dirty="0" smtClean="0"/>
              <a:t>maintenance</a:t>
            </a:r>
          </a:p>
          <a:p>
            <a:pPr>
              <a:lnSpc>
                <a:spcPct val="100000"/>
              </a:lnSpc>
              <a:spcBef>
                <a:spcPts val="0"/>
              </a:spcBef>
            </a:pPr>
            <a:r>
              <a:rPr lang="en-US" sz="2000" dirty="0" smtClean="0"/>
              <a:t>Lifecycle Phases:</a:t>
            </a:r>
          </a:p>
          <a:p>
            <a:pPr lvl="1">
              <a:lnSpc>
                <a:spcPct val="100000"/>
              </a:lnSpc>
              <a:spcBef>
                <a:spcPts val="0"/>
              </a:spcBef>
            </a:pPr>
            <a:r>
              <a:rPr lang="en-US" sz="1600" b="0" dirty="0"/>
              <a:t>0:  Exploratory (EP) Code</a:t>
            </a:r>
          </a:p>
          <a:p>
            <a:pPr lvl="1">
              <a:lnSpc>
                <a:spcPct val="100000"/>
              </a:lnSpc>
              <a:spcBef>
                <a:spcPts val="0"/>
              </a:spcBef>
            </a:pPr>
            <a:r>
              <a:rPr lang="en-US" sz="1600" b="0" dirty="0"/>
              <a:t>1:  Research Stable (RS) Code</a:t>
            </a:r>
          </a:p>
          <a:p>
            <a:pPr lvl="1">
              <a:lnSpc>
                <a:spcPct val="100000"/>
              </a:lnSpc>
              <a:spcBef>
                <a:spcPts val="0"/>
              </a:spcBef>
            </a:pPr>
            <a:r>
              <a:rPr lang="en-US" sz="1600" b="0" dirty="0"/>
              <a:t>2:  Production Growth (PG) Code</a:t>
            </a:r>
          </a:p>
          <a:p>
            <a:pPr lvl="1">
              <a:lnSpc>
                <a:spcPct val="100000"/>
              </a:lnSpc>
              <a:spcBef>
                <a:spcPts val="0"/>
              </a:spcBef>
            </a:pPr>
            <a:r>
              <a:rPr lang="en-US" sz="1600" b="0" dirty="0"/>
              <a:t>3:  Production Maintenance (PM) </a:t>
            </a:r>
            <a:r>
              <a:rPr lang="en-US" sz="1600" b="0" dirty="0" smtClean="0"/>
              <a:t>Code</a:t>
            </a:r>
          </a:p>
          <a:p>
            <a:pPr>
              <a:lnSpc>
                <a:spcPct val="100000"/>
              </a:lnSpc>
              <a:spcBef>
                <a:spcPts val="0"/>
              </a:spcBef>
            </a:pPr>
            <a:r>
              <a:rPr lang="en-US" sz="2000" dirty="0" smtClean="0"/>
              <a:t>Grandfathering existing Legacy packages into the lifecycle model:</a:t>
            </a:r>
          </a:p>
          <a:p>
            <a:pPr lvl="1">
              <a:lnSpc>
                <a:spcPct val="100000"/>
              </a:lnSpc>
              <a:spcBef>
                <a:spcPts val="0"/>
              </a:spcBef>
            </a:pPr>
            <a:r>
              <a:rPr lang="en-US" sz="1600" b="0" dirty="0" smtClean="0"/>
              <a:t>Apply Legacy Software Change Algorithm =&gt; Slowly becomes Self-Sustaining Software over time.</a:t>
            </a:r>
          </a:p>
          <a:p>
            <a:pPr lvl="1">
              <a:lnSpc>
                <a:spcPct val="100000"/>
              </a:lnSpc>
              <a:spcBef>
                <a:spcPts val="0"/>
              </a:spcBef>
            </a:pPr>
            <a:r>
              <a:rPr lang="en-US" sz="1600" b="0" dirty="0" smtClean="0"/>
              <a:t>Add “Grandfathered” prefix to RS, PG, and PM phases.</a:t>
            </a:r>
            <a:endParaRPr lang="en-US" sz="1600" b="0" dirty="0"/>
          </a:p>
        </p:txBody>
      </p:sp>
    </p:spTree>
    <p:extLst>
      <p:ext uri="{BB962C8B-B14F-4D97-AF65-F5344CB8AC3E}">
        <p14:creationId xmlns:p14="http://schemas.microsoft.com/office/powerpoint/2010/main" val="345783713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9032796" cy="461665"/>
          </a:xfrm>
        </p:spPr>
        <p:txBody>
          <a:bodyPr/>
          <a:lstStyle/>
          <a:p>
            <a:r>
              <a:rPr lang="en-US" sz="2800" dirty="0" smtClean="0"/>
              <a:t>Summary of Agile Technical Practices/Skills</a:t>
            </a:r>
            <a:endParaRPr lang="en-US" sz="2800" dirty="0"/>
          </a:p>
        </p:txBody>
      </p:sp>
      <p:sp>
        <p:nvSpPr>
          <p:cNvPr id="3" name="Content Placeholder 2"/>
          <p:cNvSpPr>
            <a:spLocks noGrp="1"/>
          </p:cNvSpPr>
          <p:nvPr>
            <p:ph idx="1"/>
          </p:nvPr>
        </p:nvSpPr>
        <p:spPr>
          <a:xfrm>
            <a:off x="111204" y="620395"/>
            <a:ext cx="8880396" cy="5663089"/>
          </a:xfrm>
        </p:spPr>
        <p:txBody>
          <a:bodyPr/>
          <a:lstStyle/>
          <a:p>
            <a:pPr>
              <a:lnSpc>
                <a:spcPct val="100000"/>
              </a:lnSpc>
              <a:spcBef>
                <a:spcPts val="0"/>
              </a:spcBef>
              <a:spcAft>
                <a:spcPts val="100"/>
              </a:spcAft>
            </a:pPr>
            <a:r>
              <a:rPr lang="en-US" sz="2000" dirty="0"/>
              <a:t>Unit </a:t>
            </a:r>
            <a:r>
              <a:rPr lang="en-US" sz="2000" dirty="0" smtClean="0"/>
              <a:t>Testing: </a:t>
            </a:r>
            <a:r>
              <a:rPr lang="en-US" sz="1600" b="0" dirty="0" smtClean="0"/>
              <a:t>Re-build </a:t>
            </a:r>
            <a:r>
              <a:rPr lang="en-US" sz="1600" b="0" dirty="0"/>
              <a:t>fast and run </a:t>
            </a:r>
            <a:r>
              <a:rPr lang="en-US" sz="1600" b="0" dirty="0" smtClean="0"/>
              <a:t>fast; localize errors; Well </a:t>
            </a:r>
            <a:r>
              <a:rPr lang="en-US" sz="1600" b="0" dirty="0"/>
              <a:t>supports continuous integration, TDD, etc.</a:t>
            </a:r>
          </a:p>
          <a:p>
            <a:pPr>
              <a:lnSpc>
                <a:spcPct val="100000"/>
              </a:lnSpc>
              <a:spcBef>
                <a:spcPts val="0"/>
              </a:spcBef>
              <a:spcAft>
                <a:spcPts val="100"/>
              </a:spcAft>
            </a:pPr>
            <a:r>
              <a:rPr lang="en-US" sz="2000" dirty="0"/>
              <a:t>System-Level </a:t>
            </a:r>
            <a:r>
              <a:rPr lang="en-US" sz="2000" dirty="0" smtClean="0"/>
              <a:t>Testing: </a:t>
            </a:r>
            <a:r>
              <a:rPr lang="en-US" sz="1600" b="0" dirty="0" smtClean="0"/>
              <a:t>Tests </a:t>
            </a:r>
            <a:r>
              <a:rPr lang="en-US" sz="1600" b="0" dirty="0"/>
              <a:t>on full system or larger integrated </a:t>
            </a:r>
            <a:r>
              <a:rPr lang="en-US" sz="1600" b="0" dirty="0" smtClean="0"/>
              <a:t>pieces; Slower </a:t>
            </a:r>
            <a:r>
              <a:rPr lang="en-US" sz="1600" b="0" dirty="0"/>
              <a:t>to build and </a:t>
            </a:r>
            <a:r>
              <a:rPr lang="en-US" sz="1600" b="0" dirty="0" smtClean="0"/>
              <a:t>run; Generally </a:t>
            </a:r>
            <a:r>
              <a:rPr lang="en-US" sz="1600" b="0" dirty="0"/>
              <a:t>does not well support CI or TDD.</a:t>
            </a:r>
          </a:p>
          <a:p>
            <a:pPr>
              <a:lnSpc>
                <a:spcPct val="100000"/>
              </a:lnSpc>
              <a:spcBef>
                <a:spcPts val="0"/>
              </a:spcBef>
              <a:spcAft>
                <a:spcPts val="100"/>
              </a:spcAft>
            </a:pPr>
            <a:r>
              <a:rPr lang="en-US" sz="2000" dirty="0"/>
              <a:t>Quick and Dirty </a:t>
            </a:r>
            <a:r>
              <a:rPr lang="en-US" sz="2000" dirty="0" smtClean="0"/>
              <a:t>Unit Tests: </a:t>
            </a:r>
            <a:r>
              <a:rPr lang="en-US" sz="1600" b="0" dirty="0" smtClean="0"/>
              <a:t>Between </a:t>
            </a:r>
            <a:r>
              <a:rPr lang="en-US" sz="1600" b="0" dirty="0"/>
              <a:t>unit tests and system tests but easier to write than pure unit tests</a:t>
            </a:r>
          </a:p>
          <a:p>
            <a:pPr>
              <a:lnSpc>
                <a:spcPct val="100000"/>
              </a:lnSpc>
              <a:spcBef>
                <a:spcPts val="0"/>
              </a:spcBef>
              <a:spcAft>
                <a:spcPts val="100"/>
              </a:spcAft>
            </a:pPr>
            <a:r>
              <a:rPr lang="en-US" sz="2000" dirty="0" smtClean="0"/>
              <a:t>(</a:t>
            </a:r>
            <a:r>
              <a:rPr lang="en-US" sz="2000" dirty="0"/>
              <a:t>Unit or Acceptance) Test Driven Development  (TDD</a:t>
            </a:r>
            <a:r>
              <a:rPr lang="en-US" sz="2000" dirty="0" smtClean="0"/>
              <a:t>): </a:t>
            </a:r>
            <a:r>
              <a:rPr lang="en-US" sz="1600" b="0" dirty="0" smtClean="0"/>
              <a:t>Write </a:t>
            </a:r>
            <a:r>
              <a:rPr lang="en-US" sz="1600" b="0" dirty="0"/>
              <a:t>a compiling but failing (unit or system or acceptance) test and verify that it </a:t>
            </a:r>
            <a:r>
              <a:rPr lang="en-US" sz="1600" b="0" dirty="0" smtClean="0"/>
              <a:t>fails; Add/change </a:t>
            </a:r>
            <a:r>
              <a:rPr lang="en-US" sz="1600" b="0" dirty="0"/>
              <a:t>minimal code until the test passes (keeping all other tests passing</a:t>
            </a:r>
            <a:r>
              <a:rPr lang="en-US" sz="1600" b="0" dirty="0" smtClean="0"/>
              <a:t>)</a:t>
            </a:r>
            <a:endParaRPr lang="en-US" sz="1600" b="0" dirty="0"/>
          </a:p>
          <a:p>
            <a:pPr>
              <a:lnSpc>
                <a:spcPct val="100000"/>
              </a:lnSpc>
              <a:spcBef>
                <a:spcPts val="0"/>
              </a:spcBef>
              <a:spcAft>
                <a:spcPts val="100"/>
              </a:spcAft>
            </a:pPr>
            <a:r>
              <a:rPr lang="en-US" sz="2000" dirty="0"/>
              <a:t>Incremental Structured </a:t>
            </a:r>
            <a:r>
              <a:rPr lang="en-US" sz="2000" dirty="0" smtClean="0"/>
              <a:t>Refactoring:  </a:t>
            </a:r>
            <a:r>
              <a:rPr lang="en-US" sz="1600" b="0" dirty="0" smtClean="0"/>
              <a:t>Make </a:t>
            </a:r>
            <a:r>
              <a:rPr lang="en-US" sz="1600" b="0" dirty="0"/>
              <a:t>changes to restructure code without changing behavior (or </a:t>
            </a:r>
            <a:r>
              <a:rPr lang="en-US" sz="1600" b="0" dirty="0" smtClean="0"/>
              <a:t>performance, usually); Separate </a:t>
            </a:r>
            <a:r>
              <a:rPr lang="en-US" sz="1600" b="0" dirty="0"/>
              <a:t>refactoring changes from changes to change </a:t>
            </a:r>
            <a:r>
              <a:rPr lang="en-US" sz="1600" b="0" dirty="0" smtClean="0"/>
              <a:t>behavior</a:t>
            </a:r>
            <a:endParaRPr lang="en-US" sz="1600" b="0" dirty="0"/>
          </a:p>
          <a:p>
            <a:pPr>
              <a:lnSpc>
                <a:spcPct val="100000"/>
              </a:lnSpc>
              <a:spcBef>
                <a:spcPts val="0"/>
              </a:spcBef>
              <a:spcAft>
                <a:spcPts val="100"/>
              </a:spcAft>
            </a:pPr>
            <a:r>
              <a:rPr lang="en-US" sz="2000" dirty="0"/>
              <a:t>Agile-Emergent </a:t>
            </a:r>
            <a:r>
              <a:rPr lang="en-US" sz="2000" dirty="0" smtClean="0"/>
              <a:t>Design: </a:t>
            </a:r>
            <a:r>
              <a:rPr lang="en-US" sz="1600" b="0" dirty="0" smtClean="0"/>
              <a:t>Keep </a:t>
            </a:r>
            <a:r>
              <a:rPr lang="en-US" sz="1600" b="0" dirty="0"/>
              <a:t>the design simple and obvious for the current set of features (not some imagined set of future features</a:t>
            </a:r>
            <a:r>
              <a:rPr lang="en-US" sz="1600" b="0" dirty="0" smtClean="0"/>
              <a:t>); Continuously </a:t>
            </a:r>
            <a:r>
              <a:rPr lang="en-US" sz="1600" b="0" dirty="0"/>
              <a:t>refactor code as design changes to match current feature </a:t>
            </a:r>
            <a:r>
              <a:rPr lang="en-US" sz="1600" b="0" dirty="0" smtClean="0"/>
              <a:t>set</a:t>
            </a:r>
          </a:p>
          <a:p>
            <a:pPr>
              <a:lnSpc>
                <a:spcPct val="100000"/>
              </a:lnSpc>
              <a:spcBef>
                <a:spcPts val="0"/>
              </a:spcBef>
              <a:spcAft>
                <a:spcPts val="100"/>
              </a:spcAft>
            </a:pPr>
            <a:r>
              <a:rPr lang="en-US" sz="2000" dirty="0" smtClean="0"/>
              <a:t>Legacy Software Change Algorithm</a:t>
            </a:r>
          </a:p>
          <a:p>
            <a:pPr lvl="1">
              <a:lnSpc>
                <a:spcPct val="100000"/>
              </a:lnSpc>
              <a:spcBef>
                <a:spcPts val="0"/>
              </a:spcBef>
              <a:spcAft>
                <a:spcPts val="100"/>
              </a:spcAft>
            </a:pPr>
            <a:r>
              <a:rPr lang="en-US" sz="1600" b="0" dirty="0"/>
              <a:t>1. Cover code to be changed with tests to protect existing behavior</a:t>
            </a:r>
          </a:p>
          <a:p>
            <a:pPr lvl="1">
              <a:lnSpc>
                <a:spcPct val="100000"/>
              </a:lnSpc>
              <a:spcBef>
                <a:spcPts val="0"/>
              </a:spcBef>
              <a:spcAft>
                <a:spcPts val="100"/>
              </a:spcAft>
            </a:pPr>
            <a:r>
              <a:rPr lang="en-US" sz="1600" b="0" dirty="0"/>
              <a:t>2. Change code and add new tests to define and protect new behavior</a:t>
            </a:r>
          </a:p>
          <a:p>
            <a:pPr lvl="1">
              <a:lnSpc>
                <a:spcPct val="100000"/>
              </a:lnSpc>
              <a:spcBef>
                <a:spcPts val="0"/>
              </a:spcBef>
              <a:spcAft>
                <a:spcPts val="100"/>
              </a:spcAft>
            </a:pPr>
            <a:r>
              <a:rPr lang="en-US" sz="1600" b="0" dirty="0"/>
              <a:t>3. Refactor and clean up code to well match current functionality</a:t>
            </a:r>
          </a:p>
          <a:p>
            <a:pPr>
              <a:lnSpc>
                <a:spcPct val="100000"/>
              </a:lnSpc>
              <a:spcBef>
                <a:spcPts val="0"/>
              </a:spcBef>
              <a:spcAft>
                <a:spcPts val="100"/>
              </a:spcAft>
            </a:pPr>
            <a:r>
              <a:rPr lang="en-US" sz="2000" dirty="0" smtClean="0"/>
              <a:t>Safe Incremental Refactoring and Design Change Plan: </a:t>
            </a:r>
            <a:r>
              <a:rPr lang="en-US" sz="1600" b="0" dirty="0" smtClean="0"/>
              <a:t>Develop a plan; Perform refactoring in many small/safe iterations; final cleanup</a:t>
            </a:r>
          </a:p>
          <a:p>
            <a:pPr>
              <a:lnSpc>
                <a:spcPct val="100000"/>
              </a:lnSpc>
              <a:spcBef>
                <a:spcPts val="0"/>
              </a:spcBef>
              <a:spcAft>
                <a:spcPts val="100"/>
              </a:spcAft>
            </a:pPr>
            <a:r>
              <a:rPr lang="en-US" sz="2000" dirty="0"/>
              <a:t>Legacy Software Tools, Tricks, Strategies</a:t>
            </a:r>
            <a:endParaRPr lang="en-US" sz="2000" dirty="0" smtClean="0"/>
          </a:p>
          <a:p>
            <a:pPr marL="0" indent="0" algn="ctr">
              <a:lnSpc>
                <a:spcPct val="100000"/>
              </a:lnSpc>
              <a:spcBef>
                <a:spcPts val="0"/>
              </a:spcBef>
              <a:spcAft>
                <a:spcPts val="100"/>
              </a:spcAft>
              <a:buNone/>
            </a:pPr>
            <a:r>
              <a:rPr lang="en-US" dirty="0">
                <a:solidFill>
                  <a:srgbClr val="C00000"/>
                </a:solidFill>
              </a:rPr>
              <a:t>These are real skills that take time </a:t>
            </a:r>
            <a:r>
              <a:rPr lang="en-US" dirty="0" smtClean="0">
                <a:solidFill>
                  <a:srgbClr val="C00000"/>
                </a:solidFill>
              </a:rPr>
              <a:t>and </a:t>
            </a:r>
            <a:r>
              <a:rPr lang="en-US" dirty="0">
                <a:solidFill>
                  <a:srgbClr val="C00000"/>
                </a:solidFill>
              </a:rPr>
              <a:t>practice to acquire</a:t>
            </a:r>
            <a:r>
              <a:rPr lang="en-US" dirty="0" smtClean="0">
                <a:solidFill>
                  <a:srgbClr val="C00000"/>
                </a:solidFill>
              </a:rPr>
              <a:t>!</a:t>
            </a:r>
            <a:endParaRPr lang="en-US" dirty="0">
              <a:solidFill>
                <a:srgbClr val="C00000"/>
              </a:solidFill>
            </a:endParaRPr>
          </a:p>
        </p:txBody>
      </p:sp>
    </p:spTree>
    <p:extLst>
      <p:ext uri="{BB962C8B-B14F-4D97-AF65-F5344CB8AC3E}">
        <p14:creationId xmlns:p14="http://schemas.microsoft.com/office/powerpoint/2010/main" val="62593001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9032796" cy="461665"/>
          </a:xfrm>
        </p:spPr>
        <p:txBody>
          <a:bodyPr/>
          <a:lstStyle/>
          <a:p>
            <a:r>
              <a:rPr lang="en-US" sz="2800" dirty="0" smtClean="0"/>
              <a:t>What are the Next Steps?</a:t>
            </a:r>
            <a:endParaRPr lang="en-US" sz="2800" dirty="0"/>
          </a:p>
        </p:txBody>
      </p:sp>
      <p:sp>
        <p:nvSpPr>
          <p:cNvPr id="3" name="Content Placeholder 2"/>
          <p:cNvSpPr>
            <a:spLocks noGrp="1"/>
          </p:cNvSpPr>
          <p:nvPr>
            <p:ph idx="1"/>
          </p:nvPr>
        </p:nvSpPr>
        <p:spPr>
          <a:xfrm>
            <a:off x="111204" y="762000"/>
            <a:ext cx="8880396" cy="5286575"/>
          </a:xfrm>
        </p:spPr>
        <p:txBody>
          <a:bodyPr/>
          <a:lstStyle/>
          <a:p>
            <a:r>
              <a:rPr lang="en-US" sz="2000" dirty="0" smtClean="0"/>
              <a:t>Can we adopt the TriBITS Lifecycle Model Phases and self assess to start with?  Would that be helpful?</a:t>
            </a:r>
          </a:p>
          <a:p>
            <a:r>
              <a:rPr lang="en-US" sz="2000" dirty="0" smtClean="0"/>
              <a:t>Should we develop metrics for the different lifecycle phases and start to track them for different phase software?</a:t>
            </a:r>
          </a:p>
          <a:p>
            <a:r>
              <a:rPr lang="en-US" sz="2000" dirty="0" smtClean="0"/>
              <a:t>Are people willing to commit to using the Legacy Software Change Algorithm to grandfather their software into the TriBITS Lifecycle Model?</a:t>
            </a:r>
          </a:p>
          <a:p>
            <a:r>
              <a:rPr lang="en-US" sz="2000" dirty="0" smtClean="0"/>
              <a:t>How do we teach developers the core skills of unit testing, test driven development, structured </a:t>
            </a:r>
            <a:r>
              <a:rPr lang="en-US" sz="2000" dirty="0"/>
              <a:t>incremental refactoring, Agile-emergent </a:t>
            </a:r>
            <a:r>
              <a:rPr lang="en-US" sz="2000" dirty="0" smtClean="0"/>
              <a:t>design needed to create well tested clean code to allow for Self-Sustaining Software?</a:t>
            </a:r>
          </a:p>
          <a:p>
            <a:r>
              <a:rPr lang="en-US" sz="2000" dirty="0" smtClean="0"/>
              <a:t>How do we teach developers how to apply the Legacy Software Change Algorithm?</a:t>
            </a:r>
          </a:p>
          <a:p>
            <a:pPr lvl="1"/>
            <a:r>
              <a:rPr lang="en-US" sz="1600" dirty="0" smtClean="0"/>
              <a:t>Conduct a reading group for “Working Effectively with Legacy Code”?</a:t>
            </a:r>
          </a:p>
          <a:p>
            <a:pPr lvl="1"/>
            <a:r>
              <a:rPr lang="en-US" sz="1600" dirty="0" smtClean="0"/>
              <a:t>Look at online webinars/presentations (e.g. ???)?</a:t>
            </a:r>
          </a:p>
          <a:p>
            <a:pPr lvl="1"/>
            <a:r>
              <a:rPr lang="en-US" sz="1600" dirty="0" smtClean="0"/>
              <a:t>Start by teaching a set of mentors that with then teach other developers? (i.e. this is the Lean approach).</a:t>
            </a:r>
            <a:endParaRPr lang="en-US" sz="1400" dirty="0"/>
          </a:p>
          <a:p>
            <a:pPr marL="0" indent="-49212" algn="ctr">
              <a:buNone/>
            </a:pPr>
            <a:r>
              <a:rPr lang="en-US" sz="2400" dirty="0" smtClean="0">
                <a:solidFill>
                  <a:srgbClr val="C00000"/>
                </a:solidFill>
              </a:rPr>
              <a:t>Watch for Trilinos Lifecycle and Technical Practices Survey!</a:t>
            </a:r>
          </a:p>
        </p:txBody>
      </p:sp>
    </p:spTree>
    <p:extLst>
      <p:ext uri="{BB962C8B-B14F-4D97-AF65-F5344CB8AC3E}">
        <p14:creationId xmlns:p14="http://schemas.microsoft.com/office/powerpoint/2010/main" val="345954242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727996" cy="458587"/>
          </a:xfrm>
        </p:spPr>
        <p:txBody>
          <a:bodyPr/>
          <a:lstStyle/>
          <a:p>
            <a:pPr algn="ctr"/>
            <a:r>
              <a:rPr lang="en-US" sz="2800" dirty="0" err="1" smtClean="0"/>
              <a:t>TriBITS</a:t>
            </a:r>
            <a:r>
              <a:rPr lang="en-US" sz="2800" dirty="0" smtClean="0"/>
              <a:t> Lifecycle Model 1.0 Document</a:t>
            </a:r>
            <a:endParaRPr 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9641" y="685800"/>
            <a:ext cx="3808759" cy="502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42886" y="5862935"/>
            <a:ext cx="7975947" cy="461665"/>
          </a:xfrm>
          <a:prstGeom prst="rect">
            <a:avLst/>
          </a:prstGeom>
        </p:spPr>
        <p:txBody>
          <a:bodyPr wrap="square">
            <a:spAutoFit/>
          </a:bodyPr>
          <a:lstStyle/>
          <a:p>
            <a:r>
              <a:rPr lang="en-US" sz="2400" dirty="0">
                <a:solidFill>
                  <a:srgbClr val="C00000"/>
                </a:solidFill>
                <a:hlinkClick r:id="rId3"/>
              </a:rPr>
              <a:t>http://www.ornl.gov/~</a:t>
            </a:r>
            <a:r>
              <a:rPr lang="en-US" sz="2400" dirty="0" smtClean="0">
                <a:solidFill>
                  <a:srgbClr val="C00000"/>
                </a:solidFill>
                <a:hlinkClick r:id="rId3"/>
              </a:rPr>
              <a:t>8vt/TribitsLifecycleModel_v1.0.pdf</a:t>
            </a:r>
            <a:r>
              <a:rPr lang="en-US" sz="2400" dirty="0" smtClean="0">
                <a:solidFill>
                  <a:srgbClr val="C00000"/>
                </a:solidFill>
              </a:rPr>
              <a:t> </a:t>
            </a:r>
            <a:endParaRPr lang="en-US" sz="2400" dirty="0">
              <a:solidFill>
                <a:srgbClr val="C00000"/>
              </a:solidFill>
            </a:endParaRPr>
          </a:p>
        </p:txBody>
      </p:sp>
    </p:spTree>
    <p:extLst>
      <p:ext uri="{BB962C8B-B14F-4D97-AF65-F5344CB8AC3E}">
        <p14:creationId xmlns:p14="http://schemas.microsoft.com/office/powerpoint/2010/main" val="391601714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9"/>
          <p:cNvSpPr>
            <a:spLocks noGrp="1" noChangeArrowheads="1"/>
          </p:cNvSpPr>
          <p:nvPr>
            <p:ph type="title"/>
          </p:nvPr>
        </p:nvSpPr>
        <p:spPr>
          <a:xfrm>
            <a:off x="111204" y="177114"/>
            <a:ext cx="8229600" cy="458587"/>
          </a:xfrm>
        </p:spPr>
        <p:txBody>
          <a:bodyPr/>
          <a:lstStyle/>
          <a:p>
            <a:pPr algn="ctr"/>
            <a:r>
              <a:rPr lang="en-US" sz="2800" dirty="0" smtClean="0"/>
              <a:t>Goals for the </a:t>
            </a:r>
            <a:r>
              <a:rPr lang="en-US" sz="2800" dirty="0" err="1" smtClean="0"/>
              <a:t>TriBITS</a:t>
            </a:r>
            <a:r>
              <a:rPr lang="en-US" sz="2800" dirty="0" smtClean="0"/>
              <a:t> Lifecycle Model</a:t>
            </a:r>
          </a:p>
        </p:txBody>
      </p:sp>
      <p:sp>
        <p:nvSpPr>
          <p:cNvPr id="39940" name="Rectangle 3"/>
          <p:cNvSpPr>
            <a:spLocks noChangeArrowheads="1"/>
          </p:cNvSpPr>
          <p:nvPr/>
        </p:nvSpPr>
        <p:spPr bwMode="auto">
          <a:xfrm>
            <a:off x="228600" y="914400"/>
            <a:ext cx="8213725" cy="5014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marL="342900" indent="-171450">
              <a:spcAft>
                <a:spcPts val="1200"/>
              </a:spcAft>
              <a:buSzPct val="100000"/>
              <a:buFontTx/>
              <a:buChar char="•"/>
            </a:pPr>
            <a:r>
              <a:rPr lang="en-US" sz="2000" b="1" i="1" dirty="0">
                <a:latin typeface="Arial Narrow" pitchFamily="34" charset="0"/>
              </a:rPr>
              <a:t>Allow Exploratory Research to Remain </a:t>
            </a:r>
            <a:r>
              <a:rPr lang="en-US" sz="2000" b="1" i="1" dirty="0" smtClean="0">
                <a:latin typeface="Arial Narrow" pitchFamily="34" charset="0"/>
              </a:rPr>
              <a:t>Productive</a:t>
            </a:r>
            <a:r>
              <a:rPr lang="en-US" sz="2000" dirty="0" smtClean="0">
                <a:latin typeface="Arial Narrow" pitchFamily="34" charset="0"/>
              </a:rPr>
              <a:t>: Only minimal practices for basic research in early phases</a:t>
            </a:r>
            <a:endParaRPr lang="en-US" sz="2000" dirty="0">
              <a:latin typeface="Arial Narrow" pitchFamily="34" charset="0"/>
            </a:endParaRPr>
          </a:p>
          <a:p>
            <a:pPr marL="342900" indent="-171450">
              <a:spcAft>
                <a:spcPts val="1200"/>
              </a:spcAft>
              <a:buSzPct val="100000"/>
              <a:buFontTx/>
              <a:buChar char="•"/>
            </a:pPr>
            <a:r>
              <a:rPr lang="en-US" sz="2000" b="1" i="1" dirty="0" smtClean="0">
                <a:latin typeface="Arial Narrow" pitchFamily="34" charset="0"/>
              </a:rPr>
              <a:t>Enable Reproducible Research</a:t>
            </a:r>
            <a:r>
              <a:rPr lang="en-US" sz="2000" dirty="0" smtClean="0">
                <a:latin typeface="Arial Narrow" pitchFamily="34" charset="0"/>
              </a:rPr>
              <a:t>: Minimal software quality aspects </a:t>
            </a:r>
            <a:r>
              <a:rPr lang="en-US" sz="2000" dirty="0">
                <a:latin typeface="Arial Narrow" pitchFamily="34" charset="0"/>
              </a:rPr>
              <a:t>needed for producing credible research, </a:t>
            </a:r>
            <a:r>
              <a:rPr lang="en-US" sz="2000" dirty="0" smtClean="0">
                <a:latin typeface="Arial Narrow" pitchFamily="34" charset="0"/>
              </a:rPr>
              <a:t>researches </a:t>
            </a:r>
            <a:r>
              <a:rPr lang="en-US" sz="2000" dirty="0">
                <a:latin typeface="Arial Narrow" pitchFamily="34" charset="0"/>
              </a:rPr>
              <a:t>will produce </a:t>
            </a:r>
            <a:r>
              <a:rPr lang="en-US" sz="2000" dirty="0" smtClean="0">
                <a:latin typeface="Arial Narrow" pitchFamily="34" charset="0"/>
              </a:rPr>
              <a:t>better research </a:t>
            </a:r>
            <a:r>
              <a:rPr lang="en-US" sz="2000" dirty="0">
                <a:latin typeface="Arial Narrow" pitchFamily="34" charset="0"/>
              </a:rPr>
              <a:t>that will stand a better chance of being published in quality journals that </a:t>
            </a:r>
            <a:r>
              <a:rPr lang="en-US" sz="2000" dirty="0" smtClean="0">
                <a:latin typeface="Arial Narrow" pitchFamily="34" charset="0"/>
              </a:rPr>
              <a:t>require reproducible </a:t>
            </a:r>
            <a:r>
              <a:rPr lang="en-US" sz="2000" dirty="0">
                <a:latin typeface="Arial Narrow" pitchFamily="34" charset="0"/>
              </a:rPr>
              <a:t>research</a:t>
            </a:r>
            <a:r>
              <a:rPr lang="en-US" sz="2000" dirty="0" smtClean="0">
                <a:latin typeface="Arial Narrow" pitchFamily="34" charset="0"/>
              </a:rPr>
              <a:t>.</a:t>
            </a:r>
            <a:endParaRPr lang="en-US" sz="2000" b="1" i="1" dirty="0" smtClean="0">
              <a:latin typeface="Arial Narrow" pitchFamily="34" charset="0"/>
            </a:endParaRPr>
          </a:p>
          <a:p>
            <a:pPr marL="342900" indent="-171450">
              <a:spcAft>
                <a:spcPts val="1200"/>
              </a:spcAft>
              <a:buSzPct val="100000"/>
              <a:buFontTx/>
              <a:buChar char="•"/>
            </a:pPr>
            <a:r>
              <a:rPr lang="en-US" sz="2000" b="1" i="1" dirty="0" smtClean="0">
                <a:latin typeface="Arial Narrow" pitchFamily="34" charset="0"/>
              </a:rPr>
              <a:t>Improve </a:t>
            </a:r>
            <a:r>
              <a:rPr lang="en-US" sz="2000" b="1" i="1" dirty="0">
                <a:latin typeface="Arial Narrow" pitchFamily="34" charset="0"/>
              </a:rPr>
              <a:t>Overall Development Productivity</a:t>
            </a:r>
            <a:r>
              <a:rPr lang="en-US" sz="2000" dirty="0">
                <a:latin typeface="Arial Narrow" pitchFamily="34" charset="0"/>
              </a:rPr>
              <a:t>: </a:t>
            </a:r>
            <a:r>
              <a:rPr lang="en-US" sz="2000" dirty="0" smtClean="0">
                <a:latin typeface="Arial Narrow" pitchFamily="34" charset="0"/>
              </a:rPr>
              <a:t>Focus </a:t>
            </a:r>
            <a:r>
              <a:rPr lang="en-US" sz="2000" dirty="0">
                <a:latin typeface="Arial Narrow" pitchFamily="34" charset="0"/>
              </a:rPr>
              <a:t>on the right SE practices at </a:t>
            </a:r>
            <a:r>
              <a:rPr lang="en-US" sz="2000" dirty="0" smtClean="0">
                <a:latin typeface="Arial Narrow" pitchFamily="34" charset="0"/>
              </a:rPr>
              <a:t>the right </a:t>
            </a:r>
            <a:r>
              <a:rPr lang="en-US" sz="2000" dirty="0">
                <a:latin typeface="Arial Narrow" pitchFamily="34" charset="0"/>
              </a:rPr>
              <a:t>times, and the right priorities for a given phase/maturity level, developers </a:t>
            </a:r>
            <a:r>
              <a:rPr lang="en-US" sz="2000" dirty="0" smtClean="0">
                <a:latin typeface="Arial Narrow" pitchFamily="34" charset="0"/>
              </a:rPr>
              <a:t>work more </a:t>
            </a:r>
            <a:r>
              <a:rPr lang="en-US" sz="2000" dirty="0">
                <a:latin typeface="Arial Narrow" pitchFamily="34" charset="0"/>
              </a:rPr>
              <a:t>productively </a:t>
            </a:r>
            <a:r>
              <a:rPr lang="en-US" sz="2000" dirty="0" smtClean="0">
                <a:latin typeface="Arial Narrow" pitchFamily="34" charset="0"/>
              </a:rPr>
              <a:t>with acceptable overhead.</a:t>
            </a:r>
            <a:endParaRPr lang="en-US" sz="2000" dirty="0">
              <a:latin typeface="Arial Narrow" pitchFamily="34" charset="0"/>
            </a:endParaRPr>
          </a:p>
          <a:p>
            <a:pPr marL="342900" indent="-171450">
              <a:spcAft>
                <a:spcPts val="1200"/>
              </a:spcAft>
              <a:buSzPct val="100000"/>
              <a:buFontTx/>
              <a:buChar char="•"/>
            </a:pPr>
            <a:r>
              <a:rPr lang="en-US" sz="2000" b="1" i="1" dirty="0" smtClean="0">
                <a:latin typeface="Arial Narrow" pitchFamily="34" charset="0"/>
              </a:rPr>
              <a:t>Improve </a:t>
            </a:r>
            <a:r>
              <a:rPr lang="en-US" sz="2000" b="1" i="1" dirty="0">
                <a:latin typeface="Arial Narrow" pitchFamily="34" charset="0"/>
              </a:rPr>
              <a:t>Production Software Quality</a:t>
            </a:r>
            <a:r>
              <a:rPr lang="en-US" sz="2000" dirty="0">
                <a:latin typeface="Arial Narrow" pitchFamily="34" charset="0"/>
              </a:rPr>
              <a:t>: </a:t>
            </a:r>
            <a:r>
              <a:rPr lang="en-US" sz="2000" dirty="0" smtClean="0">
                <a:latin typeface="Arial Narrow" pitchFamily="34" charset="0"/>
              </a:rPr>
              <a:t>Focus </a:t>
            </a:r>
            <a:r>
              <a:rPr lang="en-US" sz="2000" dirty="0">
                <a:latin typeface="Arial Narrow" pitchFamily="34" charset="0"/>
              </a:rPr>
              <a:t>on foundational issues first in </a:t>
            </a:r>
            <a:r>
              <a:rPr lang="en-US" sz="2000" dirty="0" smtClean="0">
                <a:latin typeface="Arial Narrow" pitchFamily="34" charset="0"/>
              </a:rPr>
              <a:t>early-phase development</a:t>
            </a:r>
            <a:r>
              <a:rPr lang="en-US" sz="2000" dirty="0">
                <a:latin typeface="Arial Narrow" pitchFamily="34" charset="0"/>
              </a:rPr>
              <a:t>, higher-quality software will be produced as other elements of software </a:t>
            </a:r>
            <a:r>
              <a:rPr lang="en-US" sz="2000" dirty="0" smtClean="0">
                <a:latin typeface="Arial Narrow" pitchFamily="34" charset="0"/>
              </a:rPr>
              <a:t>quality are </a:t>
            </a:r>
            <a:r>
              <a:rPr lang="en-US" sz="2000" dirty="0">
                <a:latin typeface="Arial Narrow" pitchFamily="34" charset="0"/>
              </a:rPr>
              <a:t>added</a:t>
            </a:r>
            <a:r>
              <a:rPr lang="en-US" sz="2000" dirty="0" smtClean="0">
                <a:latin typeface="Arial Narrow" pitchFamily="34" charset="0"/>
              </a:rPr>
              <a:t>.</a:t>
            </a:r>
            <a:endParaRPr lang="en-US" sz="2000" dirty="0">
              <a:latin typeface="Arial Narrow" pitchFamily="34" charset="0"/>
            </a:endParaRPr>
          </a:p>
          <a:p>
            <a:pPr marL="342900" indent="-171450">
              <a:spcAft>
                <a:spcPts val="1200"/>
              </a:spcAft>
              <a:buSzPct val="100000"/>
              <a:buFontTx/>
              <a:buChar char="•"/>
            </a:pPr>
            <a:r>
              <a:rPr lang="en-US" sz="2000" b="1" i="1" dirty="0" smtClean="0">
                <a:latin typeface="Arial Narrow" pitchFamily="34" charset="0"/>
              </a:rPr>
              <a:t>Better </a:t>
            </a:r>
            <a:r>
              <a:rPr lang="en-US" sz="2000" b="1" i="1" dirty="0">
                <a:latin typeface="Arial Narrow" pitchFamily="34" charset="0"/>
              </a:rPr>
              <a:t>Communicate Maturity Levels with Customers</a:t>
            </a:r>
            <a:r>
              <a:rPr lang="en-US" sz="2000" dirty="0">
                <a:latin typeface="Arial Narrow" pitchFamily="34" charset="0"/>
              </a:rPr>
              <a:t>: </a:t>
            </a:r>
            <a:r>
              <a:rPr lang="en-US" sz="2000" dirty="0" smtClean="0">
                <a:latin typeface="Arial Narrow" pitchFamily="34" charset="0"/>
              </a:rPr>
              <a:t>Clearly define maturity levels so customers </a:t>
            </a:r>
            <a:r>
              <a:rPr lang="en-US" sz="2000" dirty="0">
                <a:latin typeface="Arial Narrow" pitchFamily="34" charset="0"/>
              </a:rPr>
              <a:t>and stakeholders will have the right </a:t>
            </a:r>
            <a:r>
              <a:rPr lang="en-US" sz="2000" dirty="0" smtClean="0">
                <a:latin typeface="Arial Narrow" pitchFamily="34" charset="0"/>
              </a:rPr>
              <a:t>expectations.</a:t>
            </a:r>
            <a:endParaRPr lang="en-US" sz="2000" dirty="0">
              <a:latin typeface="Arial Narrow" pitchFamily="34" charset="0"/>
            </a:endParaRPr>
          </a:p>
        </p:txBody>
      </p:sp>
    </p:spTree>
    <p:extLst>
      <p:ext uri="{BB962C8B-B14F-4D97-AF65-F5344CB8AC3E}">
        <p14:creationId xmlns:p14="http://schemas.microsoft.com/office/powerpoint/2010/main" val="2139975350"/>
      </p:ext>
    </p:extLst>
  </p:cSld>
  <p:clrMapOvr>
    <a:masterClrMapping/>
  </p:clrMapOvr>
  <mc:AlternateContent xmlns:mc="http://schemas.openxmlformats.org/markup-compatibility/2006" xmlns:p14="http://schemas.microsoft.com/office/powerpoint/2010/main">
    <mc:Choice Requires="p14">
      <p:transition spd="slow" p14:dur="1200" advTm="75766">
        <p:dissolve/>
      </p:transition>
    </mc:Choice>
    <mc:Fallback xmlns="">
      <p:transition spd="slow" advTm="75766">
        <p:dissolv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52400"/>
            <a:ext cx="8229600" cy="458587"/>
          </a:xfrm>
        </p:spPr>
        <p:txBody>
          <a:bodyPr/>
          <a:lstStyle/>
          <a:p>
            <a:pPr algn="ctr"/>
            <a:r>
              <a:rPr lang="en-US" sz="2800" dirty="0" smtClean="0"/>
              <a:t>Self-Sustaining Software: Defined</a:t>
            </a:r>
            <a:endParaRPr lang="en-US" sz="2800" dirty="0"/>
          </a:p>
        </p:txBody>
      </p:sp>
      <p:sp>
        <p:nvSpPr>
          <p:cNvPr id="3" name="Content Placeholder 2"/>
          <p:cNvSpPr>
            <a:spLocks noGrp="1"/>
          </p:cNvSpPr>
          <p:nvPr>
            <p:ph idx="1"/>
          </p:nvPr>
        </p:nvSpPr>
        <p:spPr>
          <a:xfrm>
            <a:off x="111204" y="647531"/>
            <a:ext cx="8880396" cy="6001643"/>
          </a:xfrm>
        </p:spPr>
        <p:txBody>
          <a:bodyPr/>
          <a:lstStyle/>
          <a:p>
            <a:pPr>
              <a:spcBef>
                <a:spcPts val="1200"/>
              </a:spcBef>
            </a:pPr>
            <a:r>
              <a:rPr lang="en-US" sz="2000" i="1" dirty="0"/>
              <a:t>Open-source</a:t>
            </a:r>
            <a:r>
              <a:rPr lang="en-US" sz="2000" b="0" dirty="0"/>
              <a:t>: The software has a sufficiently loose open-source license allowing the </a:t>
            </a:r>
            <a:r>
              <a:rPr lang="en-US" sz="2000" b="0" dirty="0" smtClean="0"/>
              <a:t>source code </a:t>
            </a:r>
            <a:r>
              <a:rPr lang="en-US" sz="2000" b="0" dirty="0"/>
              <a:t>to be arbitrarily modified and used and reused in a variety of contexts (</a:t>
            </a:r>
            <a:r>
              <a:rPr lang="en-US" sz="2000" b="0" dirty="0" smtClean="0"/>
              <a:t>including unrestricted </a:t>
            </a:r>
            <a:r>
              <a:rPr lang="en-US" sz="2000" b="0" dirty="0"/>
              <a:t>usage in commercial codes</a:t>
            </a:r>
            <a:r>
              <a:rPr lang="en-US" sz="2000" b="0" dirty="0" smtClean="0"/>
              <a:t>).</a:t>
            </a:r>
            <a:endParaRPr lang="en-US" sz="2000" b="0" dirty="0"/>
          </a:p>
          <a:p>
            <a:pPr>
              <a:spcBef>
                <a:spcPts val="1200"/>
              </a:spcBef>
            </a:pPr>
            <a:r>
              <a:rPr lang="en-US" sz="2000" i="1" dirty="0" smtClean="0"/>
              <a:t>Core </a:t>
            </a:r>
            <a:r>
              <a:rPr lang="en-US" sz="2000" i="1" dirty="0"/>
              <a:t>domain </a:t>
            </a:r>
            <a:r>
              <a:rPr lang="en-US" sz="2000" i="1" dirty="0" smtClean="0"/>
              <a:t>distillation document</a:t>
            </a:r>
            <a:r>
              <a:rPr lang="en-US" sz="2000" b="0" dirty="0"/>
              <a:t>: The software is accompanied with a short </a:t>
            </a:r>
            <a:r>
              <a:rPr lang="en-US" sz="2000" b="0" dirty="0" smtClean="0"/>
              <a:t>focused high-level </a:t>
            </a:r>
            <a:r>
              <a:rPr lang="en-US" sz="2000" b="0" dirty="0"/>
              <a:t>document describing the purpose of the software and its core domain </a:t>
            </a:r>
            <a:r>
              <a:rPr lang="en-US" sz="2000" b="0" dirty="0" smtClean="0"/>
              <a:t>model.</a:t>
            </a:r>
            <a:endParaRPr lang="en-US" sz="2000" b="0" dirty="0"/>
          </a:p>
          <a:p>
            <a:pPr>
              <a:spcBef>
                <a:spcPts val="1200"/>
              </a:spcBef>
            </a:pPr>
            <a:r>
              <a:rPr lang="en-US" sz="2000" i="1" dirty="0" smtClean="0"/>
              <a:t>Exceptionally </a:t>
            </a:r>
            <a:r>
              <a:rPr lang="en-US" sz="2000" i="1" dirty="0"/>
              <a:t>well testing</a:t>
            </a:r>
            <a:r>
              <a:rPr lang="en-US" sz="2000" b="0" dirty="0"/>
              <a:t>: The current functionality of the software and its behavior </a:t>
            </a:r>
            <a:r>
              <a:rPr lang="en-US" sz="2000" b="0" dirty="0" smtClean="0"/>
              <a:t>is rigorously </a:t>
            </a:r>
            <a:r>
              <a:rPr lang="en-US" sz="2000" b="0" dirty="0"/>
              <a:t>defined and protected with strong automated unit and verification tests.</a:t>
            </a:r>
          </a:p>
          <a:p>
            <a:pPr>
              <a:spcBef>
                <a:spcPts val="1200"/>
              </a:spcBef>
            </a:pPr>
            <a:r>
              <a:rPr lang="en-US" sz="2000" i="1" dirty="0" smtClean="0"/>
              <a:t>Clean </a:t>
            </a:r>
            <a:r>
              <a:rPr lang="en-US" sz="2000" i="1" dirty="0"/>
              <a:t>structure and code</a:t>
            </a:r>
            <a:r>
              <a:rPr lang="en-US" sz="2000" b="0" dirty="0"/>
              <a:t>: The internal code structure and interfaces are clean </a:t>
            </a:r>
            <a:r>
              <a:rPr lang="en-US" sz="2000" b="0" dirty="0" smtClean="0"/>
              <a:t>and consistent</a:t>
            </a:r>
            <a:r>
              <a:rPr lang="en-US" sz="2000" b="0" dirty="0"/>
              <a:t>.</a:t>
            </a:r>
          </a:p>
          <a:p>
            <a:pPr>
              <a:spcBef>
                <a:spcPts val="1200"/>
              </a:spcBef>
            </a:pPr>
            <a:r>
              <a:rPr lang="en-US" sz="2000" i="1" dirty="0" smtClean="0"/>
              <a:t>Minimal </a:t>
            </a:r>
            <a:r>
              <a:rPr lang="en-US" sz="2000" i="1" dirty="0"/>
              <a:t>controlled internal and external dependencies</a:t>
            </a:r>
            <a:r>
              <a:rPr lang="en-US" sz="2000" b="0" dirty="0"/>
              <a:t>: The software has well </a:t>
            </a:r>
            <a:r>
              <a:rPr lang="en-US" sz="2000" b="0" dirty="0" smtClean="0"/>
              <a:t>structured internal </a:t>
            </a:r>
            <a:r>
              <a:rPr lang="en-US" sz="2000" b="0" dirty="0"/>
              <a:t>dependencies and minimal external upstream software dependencies and </a:t>
            </a:r>
            <a:r>
              <a:rPr lang="en-US" sz="2000" b="0" dirty="0" smtClean="0"/>
              <a:t>those dependencies </a:t>
            </a:r>
            <a:r>
              <a:rPr lang="en-US" sz="2000" b="0" dirty="0"/>
              <a:t>are carefully managed.</a:t>
            </a:r>
          </a:p>
          <a:p>
            <a:pPr>
              <a:spcBef>
                <a:spcPts val="1200"/>
              </a:spcBef>
            </a:pPr>
            <a:r>
              <a:rPr lang="en-US" sz="2000" i="1" dirty="0" smtClean="0"/>
              <a:t>Properties </a:t>
            </a:r>
            <a:r>
              <a:rPr lang="en-US" sz="2000" i="1" dirty="0"/>
              <a:t>apply recursively to upstream software</a:t>
            </a:r>
            <a:r>
              <a:rPr lang="en-US" sz="2000" b="0" dirty="0"/>
              <a:t>: All of the dependent external </a:t>
            </a:r>
            <a:r>
              <a:rPr lang="en-US" sz="2000" b="0" dirty="0" smtClean="0"/>
              <a:t>upstream software </a:t>
            </a:r>
            <a:r>
              <a:rPr lang="en-US" sz="2000" b="0" dirty="0"/>
              <a:t>are also themselves self-sustaining software.</a:t>
            </a:r>
          </a:p>
          <a:p>
            <a:pPr>
              <a:spcBef>
                <a:spcPts val="1200"/>
              </a:spcBef>
            </a:pPr>
            <a:r>
              <a:rPr lang="en-US" sz="2000" i="1" dirty="0" smtClean="0"/>
              <a:t>All </a:t>
            </a:r>
            <a:r>
              <a:rPr lang="en-US" sz="2000" i="1" dirty="0"/>
              <a:t>properties are preserved under maintenance</a:t>
            </a:r>
            <a:r>
              <a:rPr lang="en-US" sz="2000" b="0" dirty="0"/>
              <a:t>: All maintenance of the software </a:t>
            </a:r>
            <a:r>
              <a:rPr lang="en-US" sz="2000" b="0" dirty="0" smtClean="0"/>
              <a:t>preserves all </a:t>
            </a:r>
            <a:r>
              <a:rPr lang="en-US" sz="2000" b="0" dirty="0"/>
              <a:t>of these properties of self-sustaining software (by applying Agile/Emergent Design </a:t>
            </a:r>
            <a:r>
              <a:rPr lang="en-US" sz="2000" b="0" dirty="0" smtClean="0"/>
              <a:t>and Continuous </a:t>
            </a:r>
            <a:r>
              <a:rPr lang="en-US" sz="2000" b="0" dirty="0"/>
              <a:t>Refactoring and other good Lean/Agile software development practices).</a:t>
            </a:r>
          </a:p>
        </p:txBody>
      </p:sp>
    </p:spTree>
    <p:extLst>
      <p:ext uri="{BB962C8B-B14F-4D97-AF65-F5344CB8AC3E}">
        <p14:creationId xmlns:p14="http://schemas.microsoft.com/office/powerpoint/2010/main" val="45403430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1204" y="177114"/>
            <a:ext cx="8229600" cy="461665"/>
          </a:xfrm>
          <a:prstGeom prst="rect">
            <a:avLst/>
          </a:prstGeom>
        </p:spPr>
        <p:txBody>
          <a:bodyPr vert="horz" lIns="91440" tIns="45720" rIns="91440" bIns="45720" rtlCol="0" anchor="t" anchorCtr="0">
            <a:spAutoFit/>
          </a:bodyPr>
          <a:lstStyle>
            <a:lvl1pPr algn="l" defTabSz="914400" rtl="0" eaLnBrk="1" latinLnBrk="0" hangingPunct="1">
              <a:lnSpc>
                <a:spcPct val="85000"/>
              </a:lnSpc>
              <a:spcBef>
                <a:spcPct val="0"/>
              </a:spcBef>
              <a:buNone/>
              <a:defRPr sz="3000" kern="1200">
                <a:solidFill>
                  <a:srgbClr val="006C3A"/>
                </a:solidFill>
                <a:latin typeface="Arial Black" pitchFamily="34" charset="0"/>
                <a:ea typeface="+mj-ea"/>
                <a:cs typeface="+mj-cs"/>
              </a:defRPr>
            </a:lvl1pPr>
          </a:lstStyle>
          <a:p>
            <a:pPr algn="ctr"/>
            <a:r>
              <a:rPr lang="en-US" sz="2800" dirty="0" err="1" smtClean="0"/>
              <a:t>TriBITS</a:t>
            </a:r>
            <a:r>
              <a:rPr lang="en-US" sz="2800" dirty="0" smtClean="0"/>
              <a:t> Lifecycle Maturity Levels</a:t>
            </a:r>
            <a:endParaRPr lang="en-US" sz="2800" dirty="0"/>
          </a:p>
        </p:txBody>
      </p:sp>
      <p:sp>
        <p:nvSpPr>
          <p:cNvPr id="4" name="Content Placeholder 2"/>
          <p:cNvSpPr>
            <a:spLocks noGrp="1"/>
          </p:cNvSpPr>
          <p:nvPr>
            <p:ph idx="1"/>
          </p:nvPr>
        </p:nvSpPr>
        <p:spPr>
          <a:xfrm>
            <a:off x="111204" y="851487"/>
            <a:ext cx="8880396" cy="5244513"/>
          </a:xfrm>
        </p:spPr>
        <p:txBody>
          <a:bodyPr/>
          <a:lstStyle/>
          <a:p>
            <a:pPr marL="0" indent="0">
              <a:spcBef>
                <a:spcPts val="0"/>
              </a:spcBef>
              <a:buNone/>
            </a:pPr>
            <a:r>
              <a:rPr lang="en-US" sz="1800" dirty="0"/>
              <a:t>-1: Unspecified Maturity (UM) Code</a:t>
            </a:r>
          </a:p>
          <a:p>
            <a:pPr marL="285750" indent="-285750">
              <a:spcBef>
                <a:spcPts val="0"/>
              </a:spcBef>
            </a:pPr>
            <a:r>
              <a:rPr lang="en-US" sz="1600" b="0" dirty="0"/>
              <a:t>Provides no official indication of maturity or quality</a:t>
            </a:r>
          </a:p>
          <a:p>
            <a:pPr marL="285750" indent="-285750">
              <a:spcBef>
                <a:spcPts val="0"/>
              </a:spcBef>
            </a:pPr>
            <a:r>
              <a:rPr lang="en-US" sz="1600" b="0" dirty="0"/>
              <a:t>i.e. “Opt Out” of the TriBITS Lifecycle Model</a:t>
            </a:r>
          </a:p>
          <a:p>
            <a:pPr marL="0" indent="0">
              <a:spcBef>
                <a:spcPts val="0"/>
              </a:spcBef>
              <a:buNone/>
            </a:pPr>
            <a:r>
              <a:rPr lang="en-US" sz="1800" dirty="0" smtClean="0"/>
              <a:t>0</a:t>
            </a:r>
            <a:r>
              <a:rPr lang="en-US" sz="1800" dirty="0" smtClean="0"/>
              <a:t>:  Exploratory (EP) Code</a:t>
            </a:r>
          </a:p>
          <a:p>
            <a:pPr marL="285750" indent="-285750">
              <a:spcBef>
                <a:spcPts val="0"/>
              </a:spcBef>
            </a:pPr>
            <a:r>
              <a:rPr lang="en-US" sz="1600" b="0" dirty="0"/>
              <a:t>Primary purpose is to explore alternative approaches and </a:t>
            </a:r>
            <a:r>
              <a:rPr lang="en-US" sz="1600" b="0" dirty="0" smtClean="0"/>
              <a:t>prototypes, not </a:t>
            </a:r>
            <a:r>
              <a:rPr lang="en-US" sz="1600" b="0" dirty="0"/>
              <a:t>to create software.</a:t>
            </a:r>
          </a:p>
          <a:p>
            <a:pPr marL="285750" indent="-285750">
              <a:spcBef>
                <a:spcPts val="0"/>
              </a:spcBef>
            </a:pPr>
            <a:r>
              <a:rPr lang="en-US" sz="1600" b="0" dirty="0" smtClean="0"/>
              <a:t>Does </a:t>
            </a:r>
            <a:r>
              <a:rPr lang="en-US" sz="1600" b="0" dirty="0"/>
              <a:t>not provide sufficient unit (or otherwise) testing to demonstrate correctness.</a:t>
            </a:r>
          </a:p>
          <a:p>
            <a:pPr marL="285750" indent="-285750">
              <a:spcBef>
                <a:spcPts val="0"/>
              </a:spcBef>
            </a:pPr>
            <a:r>
              <a:rPr lang="en-US" sz="1600" b="0" dirty="0"/>
              <a:t>Often has a messy design and code base</a:t>
            </a:r>
            <a:r>
              <a:rPr lang="en-US" sz="1600" b="0" dirty="0" smtClean="0"/>
              <a:t>.</a:t>
            </a:r>
          </a:p>
          <a:p>
            <a:pPr marL="285750" indent="-285750">
              <a:spcBef>
                <a:spcPts val="0"/>
              </a:spcBef>
            </a:pPr>
            <a:r>
              <a:rPr lang="en-US" sz="1600" b="0" dirty="0"/>
              <a:t>Does not provide a direct foundation for creating production-quality </a:t>
            </a:r>
            <a:r>
              <a:rPr lang="en-US" sz="1600" b="0" dirty="0" smtClean="0"/>
              <a:t>code.</a:t>
            </a:r>
            <a:endParaRPr lang="en-US" sz="1600" b="0" dirty="0"/>
          </a:p>
          <a:p>
            <a:pPr marL="0" indent="0">
              <a:spcBef>
                <a:spcPts val="0"/>
              </a:spcBef>
              <a:buNone/>
            </a:pPr>
            <a:r>
              <a:rPr lang="en-US" sz="1600" dirty="0" smtClean="0"/>
              <a:t>1:  Research Stable (RS) Code</a:t>
            </a:r>
          </a:p>
          <a:p>
            <a:pPr marL="285750" indent="-285750">
              <a:spcBef>
                <a:spcPts val="0"/>
              </a:spcBef>
            </a:pPr>
            <a:r>
              <a:rPr lang="en-US" sz="1600" b="0" dirty="0" smtClean="0"/>
              <a:t>Strong </a:t>
            </a:r>
            <a:r>
              <a:rPr lang="en-US" sz="1600" b="0" dirty="0"/>
              <a:t>unit and verification tests </a:t>
            </a:r>
            <a:r>
              <a:rPr lang="en-US" sz="1600" b="0" dirty="0" smtClean="0"/>
              <a:t>are </a:t>
            </a:r>
            <a:r>
              <a:rPr lang="en-US" sz="1600" b="0" dirty="0"/>
              <a:t>written as the code/algorithms are being </a:t>
            </a:r>
            <a:r>
              <a:rPr lang="en-US" sz="1600" b="0" dirty="0" smtClean="0"/>
              <a:t>developed</a:t>
            </a:r>
            <a:endParaRPr lang="en-US" sz="1600" b="0" dirty="0"/>
          </a:p>
          <a:p>
            <a:pPr marL="285750" indent="-285750">
              <a:spcBef>
                <a:spcPts val="0"/>
              </a:spcBef>
            </a:pPr>
            <a:r>
              <a:rPr lang="en-US" sz="1600" b="0" dirty="0"/>
              <a:t>Has a very clean design and code base maintained through </a:t>
            </a:r>
            <a:r>
              <a:rPr lang="en-US" sz="1600" b="0" dirty="0" smtClean="0"/>
              <a:t>emergent </a:t>
            </a:r>
            <a:r>
              <a:rPr lang="en-US" sz="1600" b="0" dirty="0"/>
              <a:t>design and constant refactoring.</a:t>
            </a:r>
          </a:p>
          <a:p>
            <a:pPr marL="285750" indent="-285750">
              <a:spcBef>
                <a:spcPts val="0"/>
              </a:spcBef>
            </a:pPr>
            <a:r>
              <a:rPr lang="en-US" sz="1600" b="0" dirty="0"/>
              <a:t>Generally does not have higher-quality documentation, user input checking and feedback, space/time performance, portability, </a:t>
            </a:r>
            <a:r>
              <a:rPr lang="en-US" sz="1600" b="0" dirty="0" smtClean="0"/>
              <a:t>backward compatibility, or </a:t>
            </a:r>
            <a:r>
              <a:rPr lang="en-US" sz="1600" b="0" dirty="0"/>
              <a:t>acceptance testing</a:t>
            </a:r>
            <a:r>
              <a:rPr lang="en-US" sz="1600" b="0" dirty="0" smtClean="0"/>
              <a:t>.</a:t>
            </a:r>
            <a:endParaRPr lang="en-US" sz="1600" b="0" dirty="0"/>
          </a:p>
          <a:p>
            <a:pPr marL="0" indent="0">
              <a:spcBef>
                <a:spcPts val="0"/>
              </a:spcBef>
              <a:buNone/>
            </a:pPr>
            <a:r>
              <a:rPr lang="en-US" sz="1600" dirty="0" smtClean="0"/>
              <a:t>2:  Production Growth (PG) Code</a:t>
            </a:r>
          </a:p>
          <a:p>
            <a:pPr marL="285750" indent="-285750">
              <a:spcBef>
                <a:spcPts val="0"/>
              </a:spcBef>
            </a:pPr>
            <a:r>
              <a:rPr lang="en-US" sz="1600" b="0" dirty="0" smtClean="0"/>
              <a:t>Provides </a:t>
            </a:r>
            <a:r>
              <a:rPr lang="en-US" sz="1600" b="0" dirty="0"/>
              <a:t>increasingly improved checking of user input errors and better error </a:t>
            </a:r>
            <a:r>
              <a:rPr lang="en-US" sz="1600" b="0" dirty="0" smtClean="0"/>
              <a:t>reporting, documentation/examples/tutorials, portability, space/time performance.</a:t>
            </a:r>
            <a:endParaRPr lang="en-US" sz="1600" b="0" dirty="0"/>
          </a:p>
          <a:p>
            <a:pPr marL="285750" indent="-285750">
              <a:spcBef>
                <a:spcPts val="0"/>
              </a:spcBef>
            </a:pPr>
            <a:r>
              <a:rPr lang="en-US" sz="1600" b="0" dirty="0"/>
              <a:t>Maintains clean structure through constant </a:t>
            </a:r>
            <a:r>
              <a:rPr lang="en-US" sz="1600" b="0" dirty="0" smtClean="0"/>
              <a:t>refactoring.</a:t>
            </a:r>
            <a:endParaRPr lang="en-US" sz="1600" b="0" dirty="0"/>
          </a:p>
          <a:p>
            <a:pPr marL="285750" indent="-285750">
              <a:spcBef>
                <a:spcPts val="0"/>
              </a:spcBef>
            </a:pPr>
            <a:r>
              <a:rPr lang="en-US" sz="1600" b="0" dirty="0"/>
              <a:t>Maintains increasingly better regulated backward </a:t>
            </a:r>
            <a:r>
              <a:rPr lang="en-US" sz="1600" b="0" dirty="0" smtClean="0"/>
              <a:t>compatibility.</a:t>
            </a:r>
            <a:endParaRPr lang="en-US" sz="1600" b="0" dirty="0"/>
          </a:p>
          <a:p>
            <a:pPr marL="285750" indent="-285750">
              <a:spcBef>
                <a:spcPts val="0"/>
              </a:spcBef>
            </a:pPr>
            <a:r>
              <a:rPr lang="en-US" sz="1600" b="0" dirty="0" smtClean="0"/>
              <a:t>Has </a:t>
            </a:r>
            <a:r>
              <a:rPr lang="en-US" sz="1600" b="0" dirty="0"/>
              <a:t>expanding usage in more customer codes.</a:t>
            </a:r>
          </a:p>
          <a:p>
            <a:pPr marL="0" indent="0">
              <a:spcBef>
                <a:spcPts val="0"/>
              </a:spcBef>
              <a:buNone/>
            </a:pPr>
            <a:r>
              <a:rPr lang="en-US" sz="1600" dirty="0" smtClean="0"/>
              <a:t>3:  Production Maintenance (PM) Code</a:t>
            </a:r>
          </a:p>
          <a:p>
            <a:pPr marL="285750" indent="-285750">
              <a:spcBef>
                <a:spcPts val="0"/>
              </a:spcBef>
            </a:pPr>
            <a:r>
              <a:rPr lang="en-US" sz="1600" b="0" dirty="0"/>
              <a:t>Primary development includes mostly just bug fixes and performance tweaks.</a:t>
            </a:r>
          </a:p>
          <a:p>
            <a:pPr marL="285750" indent="-285750">
              <a:spcBef>
                <a:spcPts val="0"/>
              </a:spcBef>
            </a:pPr>
            <a:r>
              <a:rPr lang="en-US" sz="1600" b="0" dirty="0"/>
              <a:t>Maintains rigorous backward compatibility with </a:t>
            </a:r>
            <a:r>
              <a:rPr lang="en-US" sz="1600" b="0" dirty="0" smtClean="0"/>
              <a:t>few/none </a:t>
            </a:r>
            <a:r>
              <a:rPr lang="en-US" sz="1600" b="0" dirty="0"/>
              <a:t>deprecated features or </a:t>
            </a:r>
            <a:r>
              <a:rPr lang="en-US" sz="1600" b="0" dirty="0" smtClean="0"/>
              <a:t>breaks </a:t>
            </a:r>
            <a:r>
              <a:rPr lang="en-US" sz="1600" b="0" dirty="0"/>
              <a:t>in backward compatibility.</a:t>
            </a:r>
          </a:p>
          <a:p>
            <a:pPr marL="285750" indent="-285750">
              <a:spcBef>
                <a:spcPts val="0"/>
              </a:spcBef>
            </a:pPr>
            <a:r>
              <a:rPr lang="en-US" sz="1600" b="0" dirty="0"/>
              <a:t>Could be maintained by parts of the user community if necessary (i.e. as </a:t>
            </a:r>
            <a:r>
              <a:rPr lang="en-US" sz="1600" b="0" dirty="0" smtClean="0"/>
              <a:t>Self Sustaining Software).</a:t>
            </a:r>
            <a:endParaRPr lang="en-US" sz="1600" dirty="0" smtClean="0"/>
          </a:p>
        </p:txBody>
      </p:sp>
    </p:spTree>
    <p:extLst>
      <p:ext uri="{BB962C8B-B14F-4D97-AF65-F5344CB8AC3E}">
        <p14:creationId xmlns:p14="http://schemas.microsoft.com/office/powerpoint/2010/main" val="244475453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229600" cy="458587"/>
          </a:xfrm>
        </p:spPr>
        <p:txBody>
          <a:bodyPr/>
          <a:lstStyle/>
          <a:p>
            <a:pPr algn="ctr"/>
            <a:r>
              <a:rPr lang="en-US" sz="2800" dirty="0" smtClean="0"/>
              <a:t>Proposed </a:t>
            </a:r>
            <a:r>
              <a:rPr lang="en-US" sz="2800" dirty="0" err="1" smtClean="0"/>
              <a:t>TriBITS</a:t>
            </a:r>
            <a:r>
              <a:rPr lang="en-US" sz="2800" dirty="0" smtClean="0"/>
              <a:t> Lean/Agile Lifecycle</a:t>
            </a:r>
            <a:endParaRPr lang="en-US" sz="2800" dirty="0"/>
          </a:p>
        </p:txBody>
      </p:sp>
      <p:cxnSp>
        <p:nvCxnSpPr>
          <p:cNvPr id="5" name="Straight Connector 4"/>
          <p:cNvCxnSpPr/>
          <p:nvPr/>
        </p:nvCxnSpPr>
        <p:spPr>
          <a:xfrm flipV="1">
            <a:off x="263955" y="930351"/>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63955" y="1844751"/>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73555" y="176855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559355" y="176855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14400" y="1844751"/>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10" name="TextBox 9"/>
          <p:cNvSpPr txBox="1"/>
          <p:nvPr/>
        </p:nvSpPr>
        <p:spPr>
          <a:xfrm>
            <a:off x="823863" y="1844751"/>
            <a:ext cx="758541"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r>
              <a:rPr lang="en-US" sz="1000" dirty="0" smtClean="0"/>
              <a:t>Stable</a:t>
            </a:r>
            <a:endParaRPr lang="en-US" sz="1000" dirty="0"/>
          </a:p>
        </p:txBody>
      </p:sp>
      <p:sp>
        <p:nvSpPr>
          <p:cNvPr id="11" name="TextBox 10"/>
          <p:cNvSpPr txBox="1"/>
          <p:nvPr/>
        </p:nvSpPr>
        <p:spPr>
          <a:xfrm>
            <a:off x="1502448" y="1844751"/>
            <a:ext cx="872355"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r>
              <a:rPr lang="en-US" sz="1000" dirty="0" smtClean="0"/>
              <a:t>Stable</a:t>
            </a:r>
            <a:endParaRPr lang="en-US" sz="1000" dirty="0"/>
          </a:p>
        </p:txBody>
      </p:sp>
      <p:sp>
        <p:nvSpPr>
          <p:cNvPr id="12" name="Freeform 11"/>
          <p:cNvSpPr/>
          <p:nvPr/>
        </p:nvSpPr>
        <p:spPr>
          <a:xfrm>
            <a:off x="273480" y="1040828"/>
            <a:ext cx="2171700" cy="89876"/>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71700"/>
              <a:gd name="connsiteY0" fmla="*/ 195116 h 195116"/>
              <a:gd name="connsiteX1" fmla="*/ 600075 w 2171700"/>
              <a:gd name="connsiteY1" fmla="*/ 99866 h 195116"/>
              <a:gd name="connsiteX2" fmla="*/ 1333500 w 2171700"/>
              <a:gd name="connsiteY2" fmla="*/ 23666 h 195116"/>
              <a:gd name="connsiteX3" fmla="*/ 2171700 w 2171700"/>
              <a:gd name="connsiteY3" fmla="*/ 4616 h 195116"/>
              <a:gd name="connsiteX0" fmla="*/ 0 w 2171700"/>
              <a:gd name="connsiteY0" fmla="*/ 90341 h 103522"/>
              <a:gd name="connsiteX1" fmla="*/ 600075 w 2171700"/>
              <a:gd name="connsiteY1" fmla="*/ 99866 h 103522"/>
              <a:gd name="connsiteX2" fmla="*/ 1333500 w 2171700"/>
              <a:gd name="connsiteY2" fmla="*/ 23666 h 103522"/>
              <a:gd name="connsiteX3" fmla="*/ 2171700 w 2171700"/>
              <a:gd name="connsiteY3" fmla="*/ 4616 h 103522"/>
              <a:gd name="connsiteX0" fmla="*/ 0 w 2171700"/>
              <a:gd name="connsiteY0" fmla="*/ 89548 h 89876"/>
              <a:gd name="connsiteX1" fmla="*/ 609600 w 2171700"/>
              <a:gd name="connsiteY1" fmla="*/ 60973 h 89876"/>
              <a:gd name="connsiteX2" fmla="*/ 1333500 w 2171700"/>
              <a:gd name="connsiteY2" fmla="*/ 22873 h 89876"/>
              <a:gd name="connsiteX3" fmla="*/ 2171700 w 2171700"/>
              <a:gd name="connsiteY3" fmla="*/ 3823 h 89876"/>
            </a:gdLst>
            <a:ahLst/>
            <a:cxnLst>
              <a:cxn ang="0">
                <a:pos x="connsiteX0" y="connsiteY0"/>
              </a:cxn>
              <a:cxn ang="0">
                <a:pos x="connsiteX1" y="connsiteY1"/>
              </a:cxn>
              <a:cxn ang="0">
                <a:pos x="connsiteX2" y="connsiteY2"/>
              </a:cxn>
              <a:cxn ang="0">
                <a:pos x="connsiteX3" y="connsiteY3"/>
              </a:cxn>
            </a:cxnLst>
            <a:rect l="l" t="t" r="r" b="b"/>
            <a:pathLst>
              <a:path w="2171700" h="89876">
                <a:moveTo>
                  <a:pt x="0" y="89548"/>
                </a:moveTo>
                <a:cubicBezTo>
                  <a:pt x="200025" y="92723"/>
                  <a:pt x="387350" y="72085"/>
                  <a:pt x="609600" y="60973"/>
                </a:cubicBezTo>
                <a:lnTo>
                  <a:pt x="1333500" y="22873"/>
                </a:lnTo>
                <a:cubicBezTo>
                  <a:pt x="1593850" y="13348"/>
                  <a:pt x="1877219" y="-8877"/>
                  <a:pt x="2171700" y="3823"/>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91524" y="760330"/>
            <a:ext cx="1938224" cy="276999"/>
          </a:xfrm>
          <a:prstGeom prst="rect">
            <a:avLst/>
          </a:prstGeom>
          <a:noFill/>
        </p:spPr>
        <p:txBody>
          <a:bodyPr wrap="none" rtlCol="0">
            <a:spAutoFit/>
          </a:bodyPr>
          <a:lstStyle/>
          <a:p>
            <a:pPr algn="ctr"/>
            <a:r>
              <a:rPr lang="en-US" sz="1200" dirty="0" smtClean="0"/>
              <a:t>Unit and Verification Testing</a:t>
            </a:r>
            <a:endParaRPr lang="en-US" sz="1200" dirty="0"/>
          </a:p>
        </p:txBody>
      </p:sp>
      <p:cxnSp>
        <p:nvCxnSpPr>
          <p:cNvPr id="14" name="Straight Connector 13"/>
          <p:cNvCxnSpPr/>
          <p:nvPr/>
        </p:nvCxnSpPr>
        <p:spPr>
          <a:xfrm flipV="1">
            <a:off x="2930955" y="947972"/>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930955" y="1862372"/>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540555" y="178617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226355" y="178617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81400" y="1862372"/>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19" name="TextBox 18"/>
          <p:cNvSpPr txBox="1"/>
          <p:nvPr/>
        </p:nvSpPr>
        <p:spPr>
          <a:xfrm>
            <a:off x="3490863" y="1900777"/>
            <a:ext cx="758541"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r>
              <a:rPr lang="en-US" sz="1000" dirty="0" smtClean="0"/>
              <a:t>Stable</a:t>
            </a:r>
            <a:endParaRPr lang="en-US" sz="1000" dirty="0"/>
          </a:p>
        </p:txBody>
      </p:sp>
      <p:sp>
        <p:nvSpPr>
          <p:cNvPr id="20" name="TextBox 19"/>
          <p:cNvSpPr txBox="1"/>
          <p:nvPr/>
        </p:nvSpPr>
        <p:spPr>
          <a:xfrm>
            <a:off x="4169448" y="1900777"/>
            <a:ext cx="872355"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r>
              <a:rPr lang="en-US" sz="1000" dirty="0" smtClean="0"/>
              <a:t>Stable</a:t>
            </a:r>
            <a:endParaRPr lang="en-US" sz="1000" dirty="0"/>
          </a:p>
        </p:txBody>
      </p:sp>
      <p:sp>
        <p:nvSpPr>
          <p:cNvPr id="21" name="TextBox 20"/>
          <p:cNvSpPr txBox="1"/>
          <p:nvPr/>
        </p:nvSpPr>
        <p:spPr>
          <a:xfrm>
            <a:off x="3319983" y="777951"/>
            <a:ext cx="1380186" cy="276999"/>
          </a:xfrm>
          <a:prstGeom prst="rect">
            <a:avLst/>
          </a:prstGeom>
          <a:noFill/>
        </p:spPr>
        <p:txBody>
          <a:bodyPr wrap="none" rtlCol="0">
            <a:spAutoFit/>
          </a:bodyPr>
          <a:lstStyle/>
          <a:p>
            <a:pPr algn="ctr"/>
            <a:r>
              <a:rPr lang="en-US" sz="1200" dirty="0" smtClean="0"/>
              <a:t>Acceptance Testing</a:t>
            </a:r>
            <a:endParaRPr lang="en-US" sz="1200" dirty="0"/>
          </a:p>
        </p:txBody>
      </p:sp>
      <p:cxnSp>
        <p:nvCxnSpPr>
          <p:cNvPr id="22" name="Straight Connector 21"/>
          <p:cNvCxnSpPr/>
          <p:nvPr/>
        </p:nvCxnSpPr>
        <p:spPr>
          <a:xfrm flipV="1">
            <a:off x="2893330" y="2658577"/>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893330" y="3572977"/>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502930" y="3496777"/>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188730" y="3496777"/>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43775" y="3572977"/>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27" name="TextBox 26"/>
          <p:cNvSpPr txBox="1"/>
          <p:nvPr/>
        </p:nvSpPr>
        <p:spPr>
          <a:xfrm>
            <a:off x="3453238" y="3572977"/>
            <a:ext cx="758541"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r>
              <a:rPr lang="en-US" sz="1000" dirty="0" smtClean="0"/>
              <a:t>Stable</a:t>
            </a:r>
            <a:endParaRPr lang="en-US" sz="1000" dirty="0"/>
          </a:p>
        </p:txBody>
      </p:sp>
      <p:sp>
        <p:nvSpPr>
          <p:cNvPr id="28" name="TextBox 27"/>
          <p:cNvSpPr txBox="1"/>
          <p:nvPr/>
        </p:nvSpPr>
        <p:spPr>
          <a:xfrm>
            <a:off x="4131823" y="3572977"/>
            <a:ext cx="872355"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r>
              <a:rPr lang="en-US" sz="1000" dirty="0" smtClean="0"/>
              <a:t>Stable</a:t>
            </a:r>
            <a:endParaRPr lang="en-US" sz="1000" dirty="0"/>
          </a:p>
        </p:txBody>
      </p:sp>
      <p:sp>
        <p:nvSpPr>
          <p:cNvPr id="29" name="TextBox 28"/>
          <p:cNvSpPr txBox="1"/>
          <p:nvPr/>
        </p:nvSpPr>
        <p:spPr>
          <a:xfrm>
            <a:off x="428517" y="2488555"/>
            <a:ext cx="1664238" cy="276999"/>
          </a:xfrm>
          <a:prstGeom prst="rect">
            <a:avLst/>
          </a:prstGeom>
          <a:noFill/>
        </p:spPr>
        <p:txBody>
          <a:bodyPr wrap="none" rtlCol="0">
            <a:spAutoFit/>
          </a:bodyPr>
          <a:lstStyle/>
          <a:p>
            <a:pPr algn="ctr"/>
            <a:r>
              <a:rPr lang="en-US" sz="1200" dirty="0" smtClean="0"/>
              <a:t>Code and Design Clarity</a:t>
            </a:r>
            <a:endParaRPr lang="en-US" sz="1200" dirty="0"/>
          </a:p>
        </p:txBody>
      </p:sp>
      <p:sp>
        <p:nvSpPr>
          <p:cNvPr id="30" name="Freeform 29"/>
          <p:cNvSpPr/>
          <p:nvPr/>
        </p:nvSpPr>
        <p:spPr>
          <a:xfrm>
            <a:off x="249620" y="2765555"/>
            <a:ext cx="2171700" cy="197599"/>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Lst>
            <a:ahLst/>
            <a:cxnLst>
              <a:cxn ang="0">
                <a:pos x="connsiteX0" y="connsiteY0"/>
              </a:cxn>
              <a:cxn ang="0">
                <a:pos x="connsiteX1" y="connsiteY1"/>
              </a:cxn>
              <a:cxn ang="0">
                <a:pos x="connsiteX2" y="connsiteY2"/>
              </a:cxn>
              <a:cxn ang="0">
                <a:pos x="connsiteX3" y="connsiteY3"/>
              </a:cxn>
            </a:cxnLst>
            <a:rect l="l" t="t" r="r" b="b"/>
            <a:pathLst>
              <a:path w="2171700" h="197599">
                <a:moveTo>
                  <a:pt x="0" y="197599"/>
                </a:moveTo>
                <a:lnTo>
                  <a:pt x="581025" y="178549"/>
                </a:lnTo>
                <a:cubicBezTo>
                  <a:pt x="803275" y="149974"/>
                  <a:pt x="1068388" y="54724"/>
                  <a:pt x="1333500" y="26149"/>
                </a:cubicBezTo>
                <a:cubicBezTo>
                  <a:pt x="1598612" y="-2426"/>
                  <a:pt x="1877219" y="-5601"/>
                  <a:pt x="2171700" y="7099"/>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V="1">
            <a:off x="237310" y="2629932"/>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37310" y="3544332"/>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46910" y="346813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532710" y="346813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87755" y="3544332"/>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36" name="TextBox 35"/>
          <p:cNvSpPr txBox="1"/>
          <p:nvPr/>
        </p:nvSpPr>
        <p:spPr>
          <a:xfrm>
            <a:off x="797218" y="3544332"/>
            <a:ext cx="758541"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r>
              <a:rPr lang="en-US" sz="1000" dirty="0" smtClean="0"/>
              <a:t>Stable</a:t>
            </a:r>
            <a:endParaRPr lang="en-US" sz="1000" dirty="0"/>
          </a:p>
        </p:txBody>
      </p:sp>
      <p:sp>
        <p:nvSpPr>
          <p:cNvPr id="37" name="TextBox 36"/>
          <p:cNvSpPr txBox="1"/>
          <p:nvPr/>
        </p:nvSpPr>
        <p:spPr>
          <a:xfrm>
            <a:off x="1475803" y="3544332"/>
            <a:ext cx="872355"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r>
              <a:rPr lang="en-US" sz="1000" dirty="0" smtClean="0"/>
              <a:t>Stable</a:t>
            </a:r>
            <a:endParaRPr lang="en-US" sz="1000" dirty="0"/>
          </a:p>
        </p:txBody>
      </p:sp>
      <p:sp>
        <p:nvSpPr>
          <p:cNvPr id="38" name="TextBox 37"/>
          <p:cNvSpPr txBox="1"/>
          <p:nvPr/>
        </p:nvSpPr>
        <p:spPr>
          <a:xfrm>
            <a:off x="2997395" y="2511434"/>
            <a:ext cx="1996380" cy="276999"/>
          </a:xfrm>
          <a:prstGeom prst="rect">
            <a:avLst/>
          </a:prstGeom>
          <a:noFill/>
        </p:spPr>
        <p:txBody>
          <a:bodyPr wrap="none" rtlCol="0">
            <a:spAutoFit/>
          </a:bodyPr>
          <a:lstStyle/>
          <a:p>
            <a:pPr algn="ctr"/>
            <a:r>
              <a:rPr lang="en-US" sz="1200" dirty="0" smtClean="0"/>
              <a:t>Documentation and Tutorials</a:t>
            </a:r>
            <a:endParaRPr lang="en-US" sz="1200" dirty="0"/>
          </a:p>
        </p:txBody>
      </p:sp>
      <p:cxnSp>
        <p:nvCxnSpPr>
          <p:cNvPr id="39" name="Straight Connector 38"/>
          <p:cNvCxnSpPr/>
          <p:nvPr/>
        </p:nvCxnSpPr>
        <p:spPr>
          <a:xfrm flipV="1">
            <a:off x="243385" y="4309991"/>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43385" y="5224391"/>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852985" y="514819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1538785" y="514819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93830" y="5224391"/>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44" name="TextBox 43"/>
          <p:cNvSpPr txBox="1"/>
          <p:nvPr/>
        </p:nvSpPr>
        <p:spPr>
          <a:xfrm>
            <a:off x="803293" y="5224391"/>
            <a:ext cx="758541"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r>
              <a:rPr lang="en-US" sz="1000" dirty="0" smtClean="0"/>
              <a:t>Stable</a:t>
            </a:r>
            <a:endParaRPr lang="en-US" sz="1000" dirty="0"/>
          </a:p>
        </p:txBody>
      </p:sp>
      <p:sp>
        <p:nvSpPr>
          <p:cNvPr id="45" name="TextBox 44"/>
          <p:cNvSpPr txBox="1"/>
          <p:nvPr/>
        </p:nvSpPr>
        <p:spPr>
          <a:xfrm>
            <a:off x="1481878" y="5224391"/>
            <a:ext cx="872355"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r>
              <a:rPr lang="en-US" sz="1000" dirty="0" smtClean="0"/>
              <a:t>Stable</a:t>
            </a:r>
            <a:endParaRPr lang="en-US" sz="1000" dirty="0"/>
          </a:p>
        </p:txBody>
      </p:sp>
      <p:sp>
        <p:nvSpPr>
          <p:cNvPr id="46" name="Freeform 45"/>
          <p:cNvSpPr/>
          <p:nvPr/>
        </p:nvSpPr>
        <p:spPr>
          <a:xfrm>
            <a:off x="268975" y="4423409"/>
            <a:ext cx="2190750" cy="800981"/>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Lst>
            <a:ahLst/>
            <a:cxnLst>
              <a:cxn ang="0">
                <a:pos x="connsiteX0" y="connsiteY0"/>
              </a:cxn>
              <a:cxn ang="0">
                <a:pos x="connsiteX1" y="connsiteY1"/>
              </a:cxn>
              <a:cxn ang="0">
                <a:pos x="connsiteX2" y="connsiteY2"/>
              </a:cxn>
              <a:cxn ang="0">
                <a:pos x="connsiteX3" y="connsiteY3"/>
              </a:cxn>
            </a:cxnLst>
            <a:rect l="l" t="t" r="r" b="b"/>
            <a:pathLst>
              <a:path w="2190750" h="800981">
                <a:moveTo>
                  <a:pt x="0" y="800981"/>
                </a:moveTo>
                <a:cubicBezTo>
                  <a:pt x="323850" y="715256"/>
                  <a:pt x="438150" y="726368"/>
                  <a:pt x="657225" y="629531"/>
                </a:cubicBezTo>
                <a:cubicBezTo>
                  <a:pt x="876300" y="532694"/>
                  <a:pt x="1058863" y="324731"/>
                  <a:pt x="1314450" y="219956"/>
                </a:cubicBezTo>
                <a:cubicBezTo>
                  <a:pt x="1570037" y="115181"/>
                  <a:pt x="1896269" y="-11819"/>
                  <a:pt x="2190750" y="881"/>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234189" y="4139970"/>
            <a:ext cx="2335255" cy="276999"/>
          </a:xfrm>
          <a:prstGeom prst="rect">
            <a:avLst/>
          </a:prstGeom>
          <a:noFill/>
        </p:spPr>
        <p:txBody>
          <a:bodyPr wrap="none" rtlCol="0">
            <a:spAutoFit/>
          </a:bodyPr>
          <a:lstStyle/>
          <a:p>
            <a:pPr algn="ctr"/>
            <a:r>
              <a:rPr lang="en-US" sz="1200" dirty="0"/>
              <a:t>User Input </a:t>
            </a:r>
            <a:r>
              <a:rPr lang="en-US" sz="1200" dirty="0" smtClean="0"/>
              <a:t>Checking and </a:t>
            </a:r>
            <a:r>
              <a:rPr lang="en-US" sz="1200" dirty="0"/>
              <a:t>Feedback</a:t>
            </a:r>
          </a:p>
        </p:txBody>
      </p:sp>
      <p:cxnSp>
        <p:nvCxnSpPr>
          <p:cNvPr id="48" name="Straight Connector 47"/>
          <p:cNvCxnSpPr/>
          <p:nvPr/>
        </p:nvCxnSpPr>
        <p:spPr>
          <a:xfrm flipV="1">
            <a:off x="2854925" y="4309991"/>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854925" y="5224391"/>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464525" y="514819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4150325" y="514819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805370" y="5224391"/>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53" name="TextBox 52"/>
          <p:cNvSpPr txBox="1"/>
          <p:nvPr/>
        </p:nvSpPr>
        <p:spPr>
          <a:xfrm>
            <a:off x="3414833" y="5224391"/>
            <a:ext cx="758541"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r>
              <a:rPr lang="en-US" sz="1000" dirty="0" smtClean="0"/>
              <a:t>Stable</a:t>
            </a:r>
            <a:endParaRPr lang="en-US" sz="1000" dirty="0"/>
          </a:p>
        </p:txBody>
      </p:sp>
      <p:sp>
        <p:nvSpPr>
          <p:cNvPr id="54" name="TextBox 53"/>
          <p:cNvSpPr txBox="1"/>
          <p:nvPr/>
        </p:nvSpPr>
        <p:spPr>
          <a:xfrm>
            <a:off x="4093418" y="5224391"/>
            <a:ext cx="872355"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r>
              <a:rPr lang="en-US" sz="1000" dirty="0" smtClean="0"/>
              <a:t>Stable</a:t>
            </a:r>
            <a:endParaRPr lang="en-US" sz="1000" dirty="0"/>
          </a:p>
        </p:txBody>
      </p:sp>
      <p:sp>
        <p:nvSpPr>
          <p:cNvPr id="55" name="TextBox 54"/>
          <p:cNvSpPr txBox="1"/>
          <p:nvPr/>
        </p:nvSpPr>
        <p:spPr>
          <a:xfrm>
            <a:off x="3113217" y="4139970"/>
            <a:ext cx="1641668" cy="276999"/>
          </a:xfrm>
          <a:prstGeom prst="rect">
            <a:avLst/>
          </a:prstGeom>
          <a:noFill/>
        </p:spPr>
        <p:txBody>
          <a:bodyPr wrap="none" rtlCol="0">
            <a:spAutoFit/>
          </a:bodyPr>
          <a:lstStyle/>
          <a:p>
            <a:pPr algn="ctr"/>
            <a:r>
              <a:rPr lang="en-US" sz="1200" dirty="0" smtClean="0"/>
              <a:t>Backward compatibility</a:t>
            </a:r>
            <a:endParaRPr lang="en-US" sz="1200" dirty="0"/>
          </a:p>
        </p:txBody>
      </p:sp>
      <p:sp>
        <p:nvSpPr>
          <p:cNvPr id="56" name="Freeform 55"/>
          <p:cNvSpPr/>
          <p:nvPr/>
        </p:nvSpPr>
        <p:spPr>
          <a:xfrm>
            <a:off x="2918920" y="2765555"/>
            <a:ext cx="2190750" cy="801068"/>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Lst>
            <a:ahLst/>
            <a:cxnLst>
              <a:cxn ang="0">
                <a:pos x="connsiteX0" y="connsiteY0"/>
              </a:cxn>
              <a:cxn ang="0">
                <a:pos x="connsiteX1" y="connsiteY1"/>
              </a:cxn>
              <a:cxn ang="0">
                <a:pos x="connsiteX2" y="connsiteY2"/>
              </a:cxn>
              <a:cxn ang="0">
                <a:pos x="connsiteX3" y="connsiteY3"/>
              </a:cxn>
            </a:cxnLst>
            <a:rect l="l" t="t" r="r" b="b"/>
            <a:pathLst>
              <a:path w="2190750" h="801068">
                <a:moveTo>
                  <a:pt x="0" y="801068"/>
                </a:moveTo>
                <a:cubicBezTo>
                  <a:pt x="361950" y="753443"/>
                  <a:pt x="419100" y="802655"/>
                  <a:pt x="638175" y="705818"/>
                </a:cubicBezTo>
                <a:cubicBezTo>
                  <a:pt x="857250" y="608981"/>
                  <a:pt x="1055688" y="337518"/>
                  <a:pt x="1314450" y="220043"/>
                </a:cubicBezTo>
                <a:cubicBezTo>
                  <a:pt x="1573212" y="102568"/>
                  <a:pt x="1896269" y="-11732"/>
                  <a:pt x="2190750" y="968"/>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2871665" y="4408814"/>
            <a:ext cx="2209800" cy="606025"/>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0893 h 800893"/>
              <a:gd name="connsiteX1" fmla="*/ 609600 w 2190750"/>
              <a:gd name="connsiteY1" fmla="*/ 534193 h 800893"/>
              <a:gd name="connsiteX2" fmla="*/ 1314450 w 2190750"/>
              <a:gd name="connsiteY2" fmla="*/ 219868 h 800893"/>
              <a:gd name="connsiteX3" fmla="*/ 2190750 w 2190750"/>
              <a:gd name="connsiteY3" fmla="*/ 793 h 800893"/>
              <a:gd name="connsiteX0" fmla="*/ 0 w 2190750"/>
              <a:gd name="connsiteY0" fmla="*/ 808213 h 808213"/>
              <a:gd name="connsiteX1" fmla="*/ 609600 w 2190750"/>
              <a:gd name="connsiteY1" fmla="*/ 541513 h 808213"/>
              <a:gd name="connsiteX2" fmla="*/ 1352550 w 2190750"/>
              <a:gd name="connsiteY2" fmla="*/ 74788 h 808213"/>
              <a:gd name="connsiteX3" fmla="*/ 2190750 w 2190750"/>
              <a:gd name="connsiteY3" fmla="*/ 8113 h 808213"/>
              <a:gd name="connsiteX0" fmla="*/ 0 w 2200275"/>
              <a:gd name="connsiteY0" fmla="*/ 815902 h 815902"/>
              <a:gd name="connsiteX1" fmla="*/ 609600 w 2200275"/>
              <a:gd name="connsiteY1" fmla="*/ 549202 h 815902"/>
              <a:gd name="connsiteX2" fmla="*/ 1352550 w 2200275"/>
              <a:gd name="connsiteY2" fmla="*/ 82477 h 815902"/>
              <a:gd name="connsiteX3" fmla="*/ 2200275 w 2200275"/>
              <a:gd name="connsiteY3" fmla="*/ 6277 h 815902"/>
              <a:gd name="connsiteX0" fmla="*/ 0 w 2200275"/>
              <a:gd name="connsiteY0" fmla="*/ 813306 h 813306"/>
              <a:gd name="connsiteX1" fmla="*/ 609600 w 2200275"/>
              <a:gd name="connsiteY1" fmla="*/ 546606 h 813306"/>
              <a:gd name="connsiteX2" fmla="*/ 1352550 w 2200275"/>
              <a:gd name="connsiteY2" fmla="*/ 98931 h 813306"/>
              <a:gd name="connsiteX3" fmla="*/ 2200275 w 2200275"/>
              <a:gd name="connsiteY3" fmla="*/ 3681 h 813306"/>
              <a:gd name="connsiteX0" fmla="*/ 0 w 2200275"/>
              <a:gd name="connsiteY0" fmla="*/ 818097 h 818097"/>
              <a:gd name="connsiteX1" fmla="*/ 609600 w 2200275"/>
              <a:gd name="connsiteY1" fmla="*/ 551397 h 818097"/>
              <a:gd name="connsiteX2" fmla="*/ 1362075 w 2200275"/>
              <a:gd name="connsiteY2" fmla="*/ 75147 h 818097"/>
              <a:gd name="connsiteX3" fmla="*/ 2200275 w 2200275"/>
              <a:gd name="connsiteY3" fmla="*/ 8472 h 818097"/>
              <a:gd name="connsiteX0" fmla="*/ 0 w 2209800"/>
              <a:gd name="connsiteY0" fmla="*/ 684747 h 684747"/>
              <a:gd name="connsiteX1" fmla="*/ 619125 w 2209800"/>
              <a:gd name="connsiteY1" fmla="*/ 551397 h 684747"/>
              <a:gd name="connsiteX2" fmla="*/ 1371600 w 2209800"/>
              <a:gd name="connsiteY2" fmla="*/ 75147 h 684747"/>
              <a:gd name="connsiteX3" fmla="*/ 2209800 w 2209800"/>
              <a:gd name="connsiteY3" fmla="*/ 8472 h 684747"/>
              <a:gd name="connsiteX0" fmla="*/ 0 w 2209800"/>
              <a:gd name="connsiteY0" fmla="*/ 608547 h 608547"/>
              <a:gd name="connsiteX1" fmla="*/ 619125 w 2209800"/>
              <a:gd name="connsiteY1" fmla="*/ 551397 h 608547"/>
              <a:gd name="connsiteX2" fmla="*/ 1371600 w 2209800"/>
              <a:gd name="connsiteY2" fmla="*/ 75147 h 608547"/>
              <a:gd name="connsiteX3" fmla="*/ 2209800 w 2209800"/>
              <a:gd name="connsiteY3" fmla="*/ 8472 h 608547"/>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Lst>
            <a:ahLst/>
            <a:cxnLst>
              <a:cxn ang="0">
                <a:pos x="connsiteX0" y="connsiteY0"/>
              </a:cxn>
              <a:cxn ang="0">
                <a:pos x="connsiteX1" y="connsiteY1"/>
              </a:cxn>
              <a:cxn ang="0">
                <a:pos x="connsiteX2" y="connsiteY2"/>
              </a:cxn>
              <a:cxn ang="0">
                <a:pos x="connsiteX3" y="connsiteY3"/>
              </a:cxn>
            </a:cxnLst>
            <a:rect l="l" t="t" r="r" b="b"/>
            <a:pathLst>
              <a:path w="2209800" h="606025">
                <a:moveTo>
                  <a:pt x="0" y="606025"/>
                </a:moveTo>
                <a:cubicBezTo>
                  <a:pt x="342900" y="463150"/>
                  <a:pt x="390525" y="561575"/>
                  <a:pt x="619125" y="472675"/>
                </a:cubicBezTo>
                <a:cubicBezTo>
                  <a:pt x="847725" y="383775"/>
                  <a:pt x="1106488" y="150413"/>
                  <a:pt x="1371600" y="72625"/>
                </a:cubicBezTo>
                <a:cubicBezTo>
                  <a:pt x="1636713" y="-5163"/>
                  <a:pt x="1915319" y="-6750"/>
                  <a:pt x="2209800" y="5950"/>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2957325" y="1066545"/>
            <a:ext cx="2190750" cy="801068"/>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Lst>
            <a:ahLst/>
            <a:cxnLst>
              <a:cxn ang="0">
                <a:pos x="connsiteX0" y="connsiteY0"/>
              </a:cxn>
              <a:cxn ang="0">
                <a:pos x="connsiteX1" y="connsiteY1"/>
              </a:cxn>
              <a:cxn ang="0">
                <a:pos x="connsiteX2" y="connsiteY2"/>
              </a:cxn>
              <a:cxn ang="0">
                <a:pos x="connsiteX3" y="connsiteY3"/>
              </a:cxn>
            </a:cxnLst>
            <a:rect l="l" t="t" r="r" b="b"/>
            <a:pathLst>
              <a:path w="2190750" h="801068">
                <a:moveTo>
                  <a:pt x="0" y="801068"/>
                </a:moveTo>
                <a:cubicBezTo>
                  <a:pt x="361950" y="753443"/>
                  <a:pt x="419100" y="802655"/>
                  <a:pt x="638175" y="705818"/>
                </a:cubicBezTo>
                <a:cubicBezTo>
                  <a:pt x="857250" y="608981"/>
                  <a:pt x="1055688" y="337518"/>
                  <a:pt x="1314450" y="220043"/>
                </a:cubicBezTo>
                <a:cubicBezTo>
                  <a:pt x="1573212" y="102568"/>
                  <a:pt x="1896269" y="-11732"/>
                  <a:pt x="2190750" y="968"/>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flipV="1">
            <a:off x="5517225" y="2661743"/>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517225" y="3576143"/>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6126825" y="3499943"/>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6812625" y="3499943"/>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467670" y="3576143"/>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64" name="TextBox 63"/>
          <p:cNvSpPr txBox="1"/>
          <p:nvPr/>
        </p:nvSpPr>
        <p:spPr>
          <a:xfrm>
            <a:off x="6077133" y="3576143"/>
            <a:ext cx="758541"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r>
              <a:rPr lang="en-US" sz="1000" dirty="0" smtClean="0"/>
              <a:t>Stable</a:t>
            </a:r>
            <a:endParaRPr lang="en-US" sz="1000" dirty="0"/>
          </a:p>
        </p:txBody>
      </p:sp>
      <p:sp>
        <p:nvSpPr>
          <p:cNvPr id="65" name="TextBox 64"/>
          <p:cNvSpPr txBox="1"/>
          <p:nvPr/>
        </p:nvSpPr>
        <p:spPr>
          <a:xfrm>
            <a:off x="6755718" y="3576143"/>
            <a:ext cx="872355"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r>
              <a:rPr lang="en-US" sz="1000" dirty="0" smtClean="0"/>
              <a:t>Stable</a:t>
            </a:r>
            <a:endParaRPr lang="en-US" sz="1000" dirty="0"/>
          </a:p>
        </p:txBody>
      </p:sp>
      <p:sp>
        <p:nvSpPr>
          <p:cNvPr id="66" name="TextBox 65"/>
          <p:cNvSpPr txBox="1"/>
          <p:nvPr/>
        </p:nvSpPr>
        <p:spPr>
          <a:xfrm>
            <a:off x="6070213" y="762000"/>
            <a:ext cx="825739" cy="276999"/>
          </a:xfrm>
          <a:prstGeom prst="rect">
            <a:avLst/>
          </a:prstGeom>
          <a:noFill/>
        </p:spPr>
        <p:txBody>
          <a:bodyPr wrap="none" rtlCol="0">
            <a:spAutoFit/>
          </a:bodyPr>
          <a:lstStyle/>
          <a:p>
            <a:pPr algn="ctr"/>
            <a:r>
              <a:rPr lang="en-US" sz="1200" dirty="0" smtClean="0"/>
              <a:t>Portability</a:t>
            </a:r>
            <a:endParaRPr lang="en-US" sz="1200" dirty="0"/>
          </a:p>
        </p:txBody>
      </p:sp>
      <p:cxnSp>
        <p:nvCxnSpPr>
          <p:cNvPr id="67" name="Straight Connector 66"/>
          <p:cNvCxnSpPr/>
          <p:nvPr/>
        </p:nvCxnSpPr>
        <p:spPr>
          <a:xfrm flipV="1">
            <a:off x="5459755" y="903377"/>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459755" y="1817777"/>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6069355" y="1741577"/>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755155" y="1741577"/>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410200" y="1817777"/>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72" name="TextBox 71"/>
          <p:cNvSpPr txBox="1"/>
          <p:nvPr/>
        </p:nvSpPr>
        <p:spPr>
          <a:xfrm>
            <a:off x="6019663" y="1817777"/>
            <a:ext cx="758541"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r>
              <a:rPr lang="en-US" sz="1000" dirty="0" smtClean="0"/>
              <a:t>Stable</a:t>
            </a:r>
            <a:endParaRPr lang="en-US" sz="1000" dirty="0"/>
          </a:p>
        </p:txBody>
      </p:sp>
      <p:sp>
        <p:nvSpPr>
          <p:cNvPr id="73" name="TextBox 72"/>
          <p:cNvSpPr txBox="1"/>
          <p:nvPr/>
        </p:nvSpPr>
        <p:spPr>
          <a:xfrm>
            <a:off x="6698248" y="1817777"/>
            <a:ext cx="872355"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r>
              <a:rPr lang="en-US" sz="1000" dirty="0" smtClean="0"/>
              <a:t>Stable</a:t>
            </a:r>
            <a:endParaRPr lang="en-US" sz="1000" dirty="0"/>
          </a:p>
        </p:txBody>
      </p:sp>
      <p:sp>
        <p:nvSpPr>
          <p:cNvPr id="74" name="TextBox 73"/>
          <p:cNvSpPr txBox="1"/>
          <p:nvPr/>
        </p:nvSpPr>
        <p:spPr>
          <a:xfrm>
            <a:off x="5738408" y="2514600"/>
            <a:ext cx="1762149" cy="276999"/>
          </a:xfrm>
          <a:prstGeom prst="rect">
            <a:avLst/>
          </a:prstGeom>
          <a:noFill/>
        </p:spPr>
        <p:txBody>
          <a:bodyPr wrap="none" rtlCol="0">
            <a:spAutoFit/>
          </a:bodyPr>
          <a:lstStyle/>
          <a:p>
            <a:pPr algn="ctr"/>
            <a:r>
              <a:rPr lang="en-US" sz="1200" dirty="0" smtClean="0"/>
              <a:t>Space/Time Performance</a:t>
            </a:r>
            <a:endParaRPr lang="en-US" sz="1200" dirty="0"/>
          </a:p>
        </p:txBody>
      </p:sp>
      <p:cxnSp>
        <p:nvCxnSpPr>
          <p:cNvPr id="75" name="Straight Connector 74"/>
          <p:cNvCxnSpPr/>
          <p:nvPr/>
        </p:nvCxnSpPr>
        <p:spPr>
          <a:xfrm>
            <a:off x="223717" y="2450150"/>
            <a:ext cx="7701083"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23717" y="4101565"/>
            <a:ext cx="7701083"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78" name="Freeform 77"/>
          <p:cNvSpPr/>
          <p:nvPr/>
        </p:nvSpPr>
        <p:spPr>
          <a:xfrm>
            <a:off x="5468718" y="1037240"/>
            <a:ext cx="2190750" cy="800100"/>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 name="connsiteX0" fmla="*/ 0 w 2190750"/>
              <a:gd name="connsiteY0" fmla="*/ 806034 h 806034"/>
              <a:gd name="connsiteX1" fmla="*/ 638175 w 2190750"/>
              <a:gd name="connsiteY1" fmla="*/ 710784 h 806034"/>
              <a:gd name="connsiteX2" fmla="*/ 1356980 w 2190750"/>
              <a:gd name="connsiteY2" fmla="*/ 108051 h 806034"/>
              <a:gd name="connsiteX3" fmla="*/ 2190750 w 2190750"/>
              <a:gd name="connsiteY3" fmla="*/ 5934 h 806034"/>
              <a:gd name="connsiteX0" fmla="*/ 0 w 2190750"/>
              <a:gd name="connsiteY0" fmla="*/ 802841 h 802841"/>
              <a:gd name="connsiteX1" fmla="*/ 638175 w 2190750"/>
              <a:gd name="connsiteY1" fmla="*/ 707591 h 802841"/>
              <a:gd name="connsiteX2" fmla="*/ 1356980 w 2190750"/>
              <a:gd name="connsiteY2" fmla="*/ 136755 h 802841"/>
              <a:gd name="connsiteX3" fmla="*/ 2190750 w 2190750"/>
              <a:gd name="connsiteY3" fmla="*/ 2741 h 802841"/>
              <a:gd name="connsiteX0" fmla="*/ 0 w 2190750"/>
              <a:gd name="connsiteY0" fmla="*/ 800100 h 800100"/>
              <a:gd name="connsiteX1" fmla="*/ 638175 w 2190750"/>
              <a:gd name="connsiteY1" fmla="*/ 704850 h 800100"/>
              <a:gd name="connsiteX2" fmla="*/ 1356980 w 2190750"/>
              <a:gd name="connsiteY2" fmla="*/ 134014 h 800100"/>
              <a:gd name="connsiteX3" fmla="*/ 2190750 w 2190750"/>
              <a:gd name="connsiteY3" fmla="*/ 0 h 800100"/>
            </a:gdLst>
            <a:ahLst/>
            <a:cxnLst>
              <a:cxn ang="0">
                <a:pos x="connsiteX0" y="connsiteY0"/>
              </a:cxn>
              <a:cxn ang="0">
                <a:pos x="connsiteX1" y="connsiteY1"/>
              </a:cxn>
              <a:cxn ang="0">
                <a:pos x="connsiteX2" y="connsiteY2"/>
              </a:cxn>
              <a:cxn ang="0">
                <a:pos x="connsiteX3" y="connsiteY3"/>
              </a:cxn>
            </a:cxnLst>
            <a:rect l="l" t="t" r="r" b="b"/>
            <a:pathLst>
              <a:path w="2190750" h="800100">
                <a:moveTo>
                  <a:pt x="0" y="800100"/>
                </a:moveTo>
                <a:cubicBezTo>
                  <a:pt x="361950" y="752475"/>
                  <a:pt x="412012" y="815864"/>
                  <a:pt x="638175" y="704850"/>
                </a:cubicBezTo>
                <a:cubicBezTo>
                  <a:pt x="864338" y="593836"/>
                  <a:pt x="1098218" y="251489"/>
                  <a:pt x="1356980" y="134014"/>
                </a:cubicBezTo>
                <a:cubicBezTo>
                  <a:pt x="1615742" y="16539"/>
                  <a:pt x="1896269" y="19198"/>
                  <a:pt x="2190750" y="0"/>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5562170" y="2807416"/>
            <a:ext cx="2209800" cy="606025"/>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0893 h 800893"/>
              <a:gd name="connsiteX1" fmla="*/ 609600 w 2190750"/>
              <a:gd name="connsiteY1" fmla="*/ 534193 h 800893"/>
              <a:gd name="connsiteX2" fmla="*/ 1314450 w 2190750"/>
              <a:gd name="connsiteY2" fmla="*/ 219868 h 800893"/>
              <a:gd name="connsiteX3" fmla="*/ 2190750 w 2190750"/>
              <a:gd name="connsiteY3" fmla="*/ 793 h 800893"/>
              <a:gd name="connsiteX0" fmla="*/ 0 w 2190750"/>
              <a:gd name="connsiteY0" fmla="*/ 808213 h 808213"/>
              <a:gd name="connsiteX1" fmla="*/ 609600 w 2190750"/>
              <a:gd name="connsiteY1" fmla="*/ 541513 h 808213"/>
              <a:gd name="connsiteX2" fmla="*/ 1352550 w 2190750"/>
              <a:gd name="connsiteY2" fmla="*/ 74788 h 808213"/>
              <a:gd name="connsiteX3" fmla="*/ 2190750 w 2190750"/>
              <a:gd name="connsiteY3" fmla="*/ 8113 h 808213"/>
              <a:gd name="connsiteX0" fmla="*/ 0 w 2200275"/>
              <a:gd name="connsiteY0" fmla="*/ 815902 h 815902"/>
              <a:gd name="connsiteX1" fmla="*/ 609600 w 2200275"/>
              <a:gd name="connsiteY1" fmla="*/ 549202 h 815902"/>
              <a:gd name="connsiteX2" fmla="*/ 1352550 w 2200275"/>
              <a:gd name="connsiteY2" fmla="*/ 82477 h 815902"/>
              <a:gd name="connsiteX3" fmla="*/ 2200275 w 2200275"/>
              <a:gd name="connsiteY3" fmla="*/ 6277 h 815902"/>
              <a:gd name="connsiteX0" fmla="*/ 0 w 2200275"/>
              <a:gd name="connsiteY0" fmla="*/ 813306 h 813306"/>
              <a:gd name="connsiteX1" fmla="*/ 609600 w 2200275"/>
              <a:gd name="connsiteY1" fmla="*/ 546606 h 813306"/>
              <a:gd name="connsiteX2" fmla="*/ 1352550 w 2200275"/>
              <a:gd name="connsiteY2" fmla="*/ 98931 h 813306"/>
              <a:gd name="connsiteX3" fmla="*/ 2200275 w 2200275"/>
              <a:gd name="connsiteY3" fmla="*/ 3681 h 813306"/>
              <a:gd name="connsiteX0" fmla="*/ 0 w 2200275"/>
              <a:gd name="connsiteY0" fmla="*/ 818097 h 818097"/>
              <a:gd name="connsiteX1" fmla="*/ 609600 w 2200275"/>
              <a:gd name="connsiteY1" fmla="*/ 551397 h 818097"/>
              <a:gd name="connsiteX2" fmla="*/ 1362075 w 2200275"/>
              <a:gd name="connsiteY2" fmla="*/ 75147 h 818097"/>
              <a:gd name="connsiteX3" fmla="*/ 2200275 w 2200275"/>
              <a:gd name="connsiteY3" fmla="*/ 8472 h 818097"/>
              <a:gd name="connsiteX0" fmla="*/ 0 w 2209800"/>
              <a:gd name="connsiteY0" fmla="*/ 684747 h 684747"/>
              <a:gd name="connsiteX1" fmla="*/ 619125 w 2209800"/>
              <a:gd name="connsiteY1" fmla="*/ 551397 h 684747"/>
              <a:gd name="connsiteX2" fmla="*/ 1371600 w 2209800"/>
              <a:gd name="connsiteY2" fmla="*/ 75147 h 684747"/>
              <a:gd name="connsiteX3" fmla="*/ 2209800 w 2209800"/>
              <a:gd name="connsiteY3" fmla="*/ 8472 h 684747"/>
              <a:gd name="connsiteX0" fmla="*/ 0 w 2209800"/>
              <a:gd name="connsiteY0" fmla="*/ 608547 h 608547"/>
              <a:gd name="connsiteX1" fmla="*/ 619125 w 2209800"/>
              <a:gd name="connsiteY1" fmla="*/ 551397 h 608547"/>
              <a:gd name="connsiteX2" fmla="*/ 1371600 w 2209800"/>
              <a:gd name="connsiteY2" fmla="*/ 75147 h 608547"/>
              <a:gd name="connsiteX3" fmla="*/ 2209800 w 2209800"/>
              <a:gd name="connsiteY3" fmla="*/ 8472 h 608547"/>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Lst>
            <a:ahLst/>
            <a:cxnLst>
              <a:cxn ang="0">
                <a:pos x="connsiteX0" y="connsiteY0"/>
              </a:cxn>
              <a:cxn ang="0">
                <a:pos x="connsiteX1" y="connsiteY1"/>
              </a:cxn>
              <a:cxn ang="0">
                <a:pos x="connsiteX2" y="connsiteY2"/>
              </a:cxn>
              <a:cxn ang="0">
                <a:pos x="connsiteX3" y="connsiteY3"/>
              </a:cxn>
            </a:cxnLst>
            <a:rect l="l" t="t" r="r" b="b"/>
            <a:pathLst>
              <a:path w="2209800" h="606025">
                <a:moveTo>
                  <a:pt x="0" y="606025"/>
                </a:moveTo>
                <a:cubicBezTo>
                  <a:pt x="342900" y="463150"/>
                  <a:pt x="390525" y="561575"/>
                  <a:pt x="619125" y="472675"/>
                </a:cubicBezTo>
                <a:cubicBezTo>
                  <a:pt x="847725" y="383775"/>
                  <a:pt x="1106488" y="150413"/>
                  <a:pt x="1371600" y="72625"/>
                </a:cubicBezTo>
                <a:cubicBezTo>
                  <a:pt x="1636713" y="-5163"/>
                  <a:pt x="1915319" y="-6750"/>
                  <a:pt x="2209800" y="5950"/>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5781064" y="4181425"/>
            <a:ext cx="1609736" cy="276999"/>
          </a:xfrm>
          <a:prstGeom prst="rect">
            <a:avLst/>
          </a:prstGeom>
          <a:noFill/>
        </p:spPr>
        <p:txBody>
          <a:bodyPr wrap="none" rtlCol="0">
            <a:spAutoFit/>
          </a:bodyPr>
          <a:lstStyle/>
          <a:p>
            <a:pPr algn="ctr"/>
            <a:r>
              <a:rPr lang="en-US" sz="1200" dirty="0" smtClean="0"/>
              <a:t>Cost per new feature</a:t>
            </a:r>
            <a:endParaRPr lang="en-US" sz="1200" dirty="0"/>
          </a:p>
        </p:txBody>
      </p:sp>
      <p:sp>
        <p:nvSpPr>
          <p:cNvPr id="80" name="Freeform 79"/>
          <p:cNvSpPr/>
          <p:nvPr/>
        </p:nvSpPr>
        <p:spPr>
          <a:xfrm>
            <a:off x="5574910" y="4800601"/>
            <a:ext cx="2171700" cy="283324"/>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71700"/>
              <a:gd name="connsiteY0" fmla="*/ 283324 h 283324"/>
              <a:gd name="connsiteX1" fmla="*/ 581025 w 2171700"/>
              <a:gd name="connsiteY1" fmla="*/ 178549 h 283324"/>
              <a:gd name="connsiteX2" fmla="*/ 1333500 w 2171700"/>
              <a:gd name="connsiteY2" fmla="*/ 26149 h 283324"/>
              <a:gd name="connsiteX3" fmla="*/ 2171700 w 2171700"/>
              <a:gd name="connsiteY3" fmla="*/ 7099 h 283324"/>
              <a:gd name="connsiteX0" fmla="*/ 0 w 2171700"/>
              <a:gd name="connsiteY0" fmla="*/ 283324 h 283324"/>
              <a:gd name="connsiteX1" fmla="*/ 595312 w 2171700"/>
              <a:gd name="connsiteY1" fmla="*/ 221411 h 283324"/>
              <a:gd name="connsiteX2" fmla="*/ 1333500 w 2171700"/>
              <a:gd name="connsiteY2" fmla="*/ 26149 h 283324"/>
              <a:gd name="connsiteX3" fmla="*/ 2171700 w 2171700"/>
              <a:gd name="connsiteY3" fmla="*/ 7099 h 283324"/>
              <a:gd name="connsiteX0" fmla="*/ 0 w 2171700"/>
              <a:gd name="connsiteY0" fmla="*/ 283324 h 283324"/>
              <a:gd name="connsiteX1" fmla="*/ 595312 w 2171700"/>
              <a:gd name="connsiteY1" fmla="*/ 221411 h 283324"/>
              <a:gd name="connsiteX2" fmla="*/ 1333500 w 2171700"/>
              <a:gd name="connsiteY2" fmla="*/ 26149 h 283324"/>
              <a:gd name="connsiteX3" fmla="*/ 2171700 w 2171700"/>
              <a:gd name="connsiteY3" fmla="*/ 7099 h 283324"/>
            </a:gdLst>
            <a:ahLst/>
            <a:cxnLst>
              <a:cxn ang="0">
                <a:pos x="connsiteX0" y="connsiteY0"/>
              </a:cxn>
              <a:cxn ang="0">
                <a:pos x="connsiteX1" y="connsiteY1"/>
              </a:cxn>
              <a:cxn ang="0">
                <a:pos x="connsiteX2" y="connsiteY2"/>
              </a:cxn>
              <a:cxn ang="0">
                <a:pos x="connsiteX3" y="connsiteY3"/>
              </a:cxn>
            </a:cxnLst>
            <a:rect l="l" t="t" r="r" b="b"/>
            <a:pathLst>
              <a:path w="2171700" h="283324">
                <a:moveTo>
                  <a:pt x="0" y="283324"/>
                </a:moveTo>
                <a:cubicBezTo>
                  <a:pt x="193675" y="276974"/>
                  <a:pt x="401637" y="227761"/>
                  <a:pt x="595312" y="221411"/>
                </a:cubicBezTo>
                <a:cubicBezTo>
                  <a:pt x="803274" y="178549"/>
                  <a:pt x="1068388" y="54724"/>
                  <a:pt x="1333500" y="26149"/>
                </a:cubicBezTo>
                <a:cubicBezTo>
                  <a:pt x="1598612" y="-2426"/>
                  <a:pt x="1877219" y="-5601"/>
                  <a:pt x="2171700" y="7099"/>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flipV="1">
            <a:off x="5562600" y="4322802"/>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562600" y="5237202"/>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6172200" y="516100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6858000" y="516100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513045" y="5237202"/>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86" name="TextBox 85"/>
          <p:cNvSpPr txBox="1"/>
          <p:nvPr/>
        </p:nvSpPr>
        <p:spPr>
          <a:xfrm>
            <a:off x="6122508" y="5237202"/>
            <a:ext cx="758541"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r>
              <a:rPr lang="en-US" sz="1000" dirty="0" smtClean="0"/>
              <a:t>Stable</a:t>
            </a:r>
            <a:endParaRPr lang="en-US" sz="1000" dirty="0"/>
          </a:p>
        </p:txBody>
      </p:sp>
      <p:sp>
        <p:nvSpPr>
          <p:cNvPr id="87" name="TextBox 86"/>
          <p:cNvSpPr txBox="1"/>
          <p:nvPr/>
        </p:nvSpPr>
        <p:spPr>
          <a:xfrm>
            <a:off x="6801093" y="5237202"/>
            <a:ext cx="872355"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r>
              <a:rPr lang="en-US" sz="1000" dirty="0" smtClean="0"/>
              <a:t>Stable</a:t>
            </a:r>
            <a:endParaRPr lang="en-US" sz="1000" dirty="0"/>
          </a:p>
        </p:txBody>
      </p:sp>
      <p:sp>
        <p:nvSpPr>
          <p:cNvPr id="88" name="TextBox 87"/>
          <p:cNvSpPr txBox="1"/>
          <p:nvPr/>
        </p:nvSpPr>
        <p:spPr>
          <a:xfrm>
            <a:off x="2438400" y="5722203"/>
            <a:ext cx="2759103" cy="830997"/>
          </a:xfrm>
          <a:prstGeom prst="rect">
            <a:avLst/>
          </a:prstGeom>
          <a:noFill/>
        </p:spPr>
        <p:txBody>
          <a:bodyPr wrap="square" rtlCol="0">
            <a:spAutoFit/>
          </a:bodyPr>
          <a:lstStyle/>
          <a:p>
            <a:pPr algn="ctr"/>
            <a:r>
              <a:rPr lang="en-US" sz="4800" dirty="0" smtClean="0"/>
              <a:t>Time</a:t>
            </a:r>
          </a:p>
        </p:txBody>
      </p:sp>
      <p:sp>
        <p:nvSpPr>
          <p:cNvPr id="89" name="Right Arrow 88"/>
          <p:cNvSpPr/>
          <p:nvPr/>
        </p:nvSpPr>
        <p:spPr>
          <a:xfrm>
            <a:off x="4706966" y="59161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641019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229600" cy="458587"/>
          </a:xfrm>
        </p:spPr>
        <p:txBody>
          <a:bodyPr/>
          <a:lstStyle/>
          <a:p>
            <a:pPr algn="ctr"/>
            <a:r>
              <a:rPr lang="en-US" sz="2800" dirty="0" smtClean="0"/>
              <a:t>Grandfathering of Existing Packages</a:t>
            </a:r>
            <a:endParaRPr lang="en-US" sz="2800" dirty="0"/>
          </a:p>
        </p:txBody>
      </p:sp>
      <p:sp>
        <p:nvSpPr>
          <p:cNvPr id="3" name="Content Placeholder 2"/>
          <p:cNvSpPr>
            <a:spLocks noGrp="1"/>
          </p:cNvSpPr>
          <p:nvPr>
            <p:ph idx="1"/>
          </p:nvPr>
        </p:nvSpPr>
        <p:spPr>
          <a:xfrm>
            <a:off x="111205" y="1000687"/>
            <a:ext cx="6365795" cy="3648178"/>
          </a:xfrm>
        </p:spPr>
        <p:txBody>
          <a:bodyPr/>
          <a:lstStyle/>
          <a:p>
            <a:pPr marL="0" indent="0">
              <a:buNone/>
            </a:pPr>
            <a:r>
              <a:rPr lang="en-US" sz="2000" dirty="0">
                <a:solidFill>
                  <a:srgbClr val="002060"/>
                </a:solidFill>
              </a:rPr>
              <a:t>Agile Legacy Software Change </a:t>
            </a:r>
            <a:r>
              <a:rPr lang="en-US" sz="2000" dirty="0" smtClean="0">
                <a:solidFill>
                  <a:srgbClr val="002060"/>
                </a:solidFill>
              </a:rPr>
              <a:t>Algorithm:</a:t>
            </a:r>
            <a:endParaRPr lang="en-US" sz="2000" dirty="0">
              <a:solidFill>
                <a:srgbClr val="002060"/>
              </a:solidFill>
            </a:endParaRPr>
          </a:p>
          <a:p>
            <a:pPr marL="0" indent="0">
              <a:buNone/>
            </a:pPr>
            <a:r>
              <a:rPr lang="en-US" sz="1800" dirty="0"/>
              <a:t>1. Cover code to be changed with tests to protect existing behavior</a:t>
            </a:r>
          </a:p>
          <a:p>
            <a:pPr marL="0" indent="0">
              <a:buNone/>
            </a:pPr>
            <a:r>
              <a:rPr lang="en-US" sz="1800" dirty="0"/>
              <a:t>2. Change code and add new tests to define and protect new behavior</a:t>
            </a:r>
          </a:p>
          <a:p>
            <a:pPr marL="0" indent="0">
              <a:buNone/>
            </a:pPr>
            <a:r>
              <a:rPr lang="en-US" sz="1800" dirty="0"/>
              <a:t>3. Refactor and clean up code to well match current </a:t>
            </a:r>
            <a:r>
              <a:rPr lang="en-US" sz="1800" dirty="0" smtClean="0"/>
              <a:t>functionality</a:t>
            </a:r>
            <a:endParaRPr lang="en-US" sz="2000" dirty="0" smtClean="0">
              <a:solidFill>
                <a:srgbClr val="002060"/>
              </a:solidFill>
            </a:endParaRPr>
          </a:p>
          <a:p>
            <a:pPr marL="0" indent="0">
              <a:buNone/>
            </a:pPr>
            <a:r>
              <a:rPr lang="en-US" sz="2000" dirty="0" smtClean="0">
                <a:solidFill>
                  <a:srgbClr val="002060"/>
                </a:solidFill>
              </a:rPr>
              <a:t>Grandfathered Lifecycle Phases:</a:t>
            </a:r>
          </a:p>
          <a:p>
            <a:pPr marL="0" indent="0">
              <a:buNone/>
            </a:pPr>
            <a:r>
              <a:rPr lang="en-US" sz="1800" dirty="0"/>
              <a:t>1. Grandfathered Research Stable </a:t>
            </a:r>
            <a:r>
              <a:rPr lang="en-US" sz="1800" dirty="0" smtClean="0"/>
              <a:t>(GRS) Code</a:t>
            </a:r>
            <a:endParaRPr lang="en-US" sz="1800" dirty="0"/>
          </a:p>
          <a:p>
            <a:pPr marL="0" indent="0">
              <a:buNone/>
            </a:pPr>
            <a:r>
              <a:rPr lang="en-US" sz="1800" dirty="0"/>
              <a:t>2. Grandfathered Production Growth </a:t>
            </a:r>
            <a:r>
              <a:rPr lang="en-US" sz="1800" dirty="0" smtClean="0"/>
              <a:t>(GPG) Code</a:t>
            </a:r>
            <a:endParaRPr lang="en-US" sz="1800" dirty="0"/>
          </a:p>
          <a:p>
            <a:pPr marL="0" indent="0">
              <a:buNone/>
            </a:pPr>
            <a:r>
              <a:rPr lang="en-US" sz="1800" dirty="0"/>
              <a:t>3. Grandfathered Production Maintenance </a:t>
            </a:r>
            <a:r>
              <a:rPr lang="en-US" sz="1800" dirty="0" smtClean="0"/>
              <a:t>(GPM) Code</a:t>
            </a:r>
          </a:p>
        </p:txBody>
      </p:sp>
      <p:sp>
        <p:nvSpPr>
          <p:cNvPr id="4" name="Rectangle 3"/>
          <p:cNvSpPr/>
          <p:nvPr/>
        </p:nvSpPr>
        <p:spPr>
          <a:xfrm>
            <a:off x="152400" y="4648200"/>
            <a:ext cx="4572000" cy="1200329"/>
          </a:xfrm>
          <a:prstGeom prst="rect">
            <a:avLst/>
          </a:prstGeom>
        </p:spPr>
        <p:txBody>
          <a:bodyPr>
            <a:spAutoFit/>
          </a:bodyPr>
          <a:lstStyle/>
          <a:p>
            <a:pPr marL="0" indent="0">
              <a:buNone/>
            </a:pPr>
            <a:r>
              <a:rPr lang="en-US" b="1" dirty="0" smtClean="0">
                <a:solidFill>
                  <a:schemeClr val="tx2"/>
                </a:solidFill>
                <a:latin typeface="Arial Narrow" pitchFamily="34" charset="0"/>
              </a:rPr>
              <a:t>NOTE</a:t>
            </a:r>
            <a:r>
              <a:rPr lang="en-US" b="1" dirty="0">
                <a:solidFill>
                  <a:schemeClr val="tx2"/>
                </a:solidFill>
                <a:latin typeface="Arial Narrow" pitchFamily="34" charset="0"/>
              </a:rPr>
              <a:t>: After enough iterations of the </a:t>
            </a:r>
            <a:r>
              <a:rPr lang="en-US" b="1" dirty="0" smtClean="0">
                <a:solidFill>
                  <a:schemeClr val="tx2"/>
                </a:solidFill>
                <a:latin typeface="Arial Narrow" pitchFamily="34" charset="0"/>
              </a:rPr>
              <a:t>Legacy Software Change Algorithm the software may approach Self-Sustaining software and be able to remove the “Grandfathered” prefix!	 </a:t>
            </a:r>
            <a:endParaRPr lang="en-US" b="1" dirty="0">
              <a:solidFill>
                <a:schemeClr val="tx2"/>
              </a:solidFill>
              <a:latin typeface="Arial Narrow" pitchFamily="34" charset="0"/>
            </a:endParaRPr>
          </a:p>
        </p:txBody>
      </p:sp>
      <p:cxnSp>
        <p:nvCxnSpPr>
          <p:cNvPr id="5" name="Straight Connector 4"/>
          <p:cNvCxnSpPr/>
          <p:nvPr/>
        </p:nvCxnSpPr>
        <p:spPr>
          <a:xfrm flipV="1">
            <a:off x="5343422" y="3645932"/>
            <a:ext cx="0" cy="1884402"/>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343422" y="5530334"/>
            <a:ext cx="3571978"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90857" y="3505200"/>
            <a:ext cx="2467343" cy="369332"/>
          </a:xfrm>
          <a:prstGeom prst="rect">
            <a:avLst/>
          </a:prstGeom>
          <a:noFill/>
        </p:spPr>
        <p:txBody>
          <a:bodyPr wrap="none" rtlCol="0">
            <a:spAutoFit/>
          </a:bodyPr>
          <a:lstStyle/>
          <a:p>
            <a:pPr algn="ctr"/>
            <a:r>
              <a:rPr lang="en-US" b="1" dirty="0" smtClean="0">
                <a:solidFill>
                  <a:schemeClr val="tx2"/>
                </a:solidFill>
              </a:rPr>
              <a:t>Cost per new feature</a:t>
            </a:r>
            <a:endParaRPr lang="en-US" b="1" dirty="0">
              <a:solidFill>
                <a:schemeClr val="tx2"/>
              </a:solidFill>
            </a:endParaRPr>
          </a:p>
        </p:txBody>
      </p:sp>
      <p:sp>
        <p:nvSpPr>
          <p:cNvPr id="11" name="Freeform 10"/>
          <p:cNvSpPr/>
          <p:nvPr/>
        </p:nvSpPr>
        <p:spPr>
          <a:xfrm>
            <a:off x="5363447" y="4206947"/>
            <a:ext cx="3392008" cy="1249457"/>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0893 h 800893"/>
              <a:gd name="connsiteX1" fmla="*/ 609600 w 2190750"/>
              <a:gd name="connsiteY1" fmla="*/ 534193 h 800893"/>
              <a:gd name="connsiteX2" fmla="*/ 1314450 w 2190750"/>
              <a:gd name="connsiteY2" fmla="*/ 219868 h 800893"/>
              <a:gd name="connsiteX3" fmla="*/ 2190750 w 2190750"/>
              <a:gd name="connsiteY3" fmla="*/ 793 h 800893"/>
              <a:gd name="connsiteX0" fmla="*/ 0 w 2190750"/>
              <a:gd name="connsiteY0" fmla="*/ 808213 h 808213"/>
              <a:gd name="connsiteX1" fmla="*/ 609600 w 2190750"/>
              <a:gd name="connsiteY1" fmla="*/ 541513 h 808213"/>
              <a:gd name="connsiteX2" fmla="*/ 1352550 w 2190750"/>
              <a:gd name="connsiteY2" fmla="*/ 74788 h 808213"/>
              <a:gd name="connsiteX3" fmla="*/ 2190750 w 2190750"/>
              <a:gd name="connsiteY3" fmla="*/ 8113 h 808213"/>
              <a:gd name="connsiteX0" fmla="*/ 0 w 2200275"/>
              <a:gd name="connsiteY0" fmla="*/ 815902 h 815902"/>
              <a:gd name="connsiteX1" fmla="*/ 609600 w 2200275"/>
              <a:gd name="connsiteY1" fmla="*/ 549202 h 815902"/>
              <a:gd name="connsiteX2" fmla="*/ 1352550 w 2200275"/>
              <a:gd name="connsiteY2" fmla="*/ 82477 h 815902"/>
              <a:gd name="connsiteX3" fmla="*/ 2200275 w 2200275"/>
              <a:gd name="connsiteY3" fmla="*/ 6277 h 815902"/>
              <a:gd name="connsiteX0" fmla="*/ 0 w 2200275"/>
              <a:gd name="connsiteY0" fmla="*/ 813306 h 813306"/>
              <a:gd name="connsiteX1" fmla="*/ 609600 w 2200275"/>
              <a:gd name="connsiteY1" fmla="*/ 546606 h 813306"/>
              <a:gd name="connsiteX2" fmla="*/ 1352550 w 2200275"/>
              <a:gd name="connsiteY2" fmla="*/ 98931 h 813306"/>
              <a:gd name="connsiteX3" fmla="*/ 2200275 w 2200275"/>
              <a:gd name="connsiteY3" fmla="*/ 3681 h 813306"/>
              <a:gd name="connsiteX0" fmla="*/ 0 w 2200275"/>
              <a:gd name="connsiteY0" fmla="*/ 818097 h 818097"/>
              <a:gd name="connsiteX1" fmla="*/ 609600 w 2200275"/>
              <a:gd name="connsiteY1" fmla="*/ 551397 h 818097"/>
              <a:gd name="connsiteX2" fmla="*/ 1362075 w 2200275"/>
              <a:gd name="connsiteY2" fmla="*/ 75147 h 818097"/>
              <a:gd name="connsiteX3" fmla="*/ 2200275 w 2200275"/>
              <a:gd name="connsiteY3" fmla="*/ 8472 h 818097"/>
              <a:gd name="connsiteX0" fmla="*/ 0 w 2209800"/>
              <a:gd name="connsiteY0" fmla="*/ 684747 h 684747"/>
              <a:gd name="connsiteX1" fmla="*/ 619125 w 2209800"/>
              <a:gd name="connsiteY1" fmla="*/ 551397 h 684747"/>
              <a:gd name="connsiteX2" fmla="*/ 1371600 w 2209800"/>
              <a:gd name="connsiteY2" fmla="*/ 75147 h 684747"/>
              <a:gd name="connsiteX3" fmla="*/ 2209800 w 2209800"/>
              <a:gd name="connsiteY3" fmla="*/ 8472 h 684747"/>
              <a:gd name="connsiteX0" fmla="*/ 0 w 2209800"/>
              <a:gd name="connsiteY0" fmla="*/ 608547 h 608547"/>
              <a:gd name="connsiteX1" fmla="*/ 619125 w 2209800"/>
              <a:gd name="connsiteY1" fmla="*/ 551397 h 608547"/>
              <a:gd name="connsiteX2" fmla="*/ 1371600 w 2209800"/>
              <a:gd name="connsiteY2" fmla="*/ 75147 h 608547"/>
              <a:gd name="connsiteX3" fmla="*/ 2209800 w 2209800"/>
              <a:gd name="connsiteY3" fmla="*/ 8472 h 608547"/>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2790 h 602790"/>
              <a:gd name="connsiteX1" fmla="*/ 608492 w 2209800"/>
              <a:gd name="connsiteY1" fmla="*/ 278054 h 602790"/>
              <a:gd name="connsiteX2" fmla="*/ 1371600 w 2209800"/>
              <a:gd name="connsiteY2" fmla="*/ 69390 h 602790"/>
              <a:gd name="connsiteX3" fmla="*/ 2209800 w 2209800"/>
              <a:gd name="connsiteY3" fmla="*/ 2715 h 602790"/>
              <a:gd name="connsiteX0" fmla="*/ 0 w 2220433"/>
              <a:gd name="connsiteY0" fmla="*/ 400772 h 400772"/>
              <a:gd name="connsiteX1" fmla="*/ 619125 w 2220433"/>
              <a:gd name="connsiteY1" fmla="*/ 278054 h 400772"/>
              <a:gd name="connsiteX2" fmla="*/ 1382233 w 2220433"/>
              <a:gd name="connsiteY2" fmla="*/ 69390 h 400772"/>
              <a:gd name="connsiteX3" fmla="*/ 2220433 w 2220433"/>
              <a:gd name="connsiteY3" fmla="*/ 2715 h 400772"/>
              <a:gd name="connsiteX0" fmla="*/ 0 w 2220433"/>
              <a:gd name="connsiteY0" fmla="*/ 400772 h 400772"/>
              <a:gd name="connsiteX1" fmla="*/ 619125 w 2220433"/>
              <a:gd name="connsiteY1" fmla="*/ 278054 h 400772"/>
              <a:gd name="connsiteX2" fmla="*/ 1382233 w 2220433"/>
              <a:gd name="connsiteY2" fmla="*/ 69390 h 400772"/>
              <a:gd name="connsiteX3" fmla="*/ 2220433 w 2220433"/>
              <a:gd name="connsiteY3" fmla="*/ 2715 h 400772"/>
              <a:gd name="connsiteX0" fmla="*/ 0 w 2220433"/>
              <a:gd name="connsiteY0" fmla="*/ 400772 h 400772"/>
              <a:gd name="connsiteX1" fmla="*/ 633413 w 2220433"/>
              <a:gd name="connsiteY1" fmla="*/ 349492 h 400772"/>
              <a:gd name="connsiteX2" fmla="*/ 1382233 w 2220433"/>
              <a:gd name="connsiteY2" fmla="*/ 69390 h 400772"/>
              <a:gd name="connsiteX3" fmla="*/ 2220433 w 2220433"/>
              <a:gd name="connsiteY3" fmla="*/ 2715 h 400772"/>
              <a:gd name="connsiteX0" fmla="*/ 0 w 2234721"/>
              <a:gd name="connsiteY0" fmla="*/ 641368 h 641368"/>
              <a:gd name="connsiteX1" fmla="*/ 633413 w 2234721"/>
              <a:gd name="connsiteY1" fmla="*/ 590088 h 641368"/>
              <a:gd name="connsiteX2" fmla="*/ 1382233 w 2234721"/>
              <a:gd name="connsiteY2" fmla="*/ 309986 h 641368"/>
              <a:gd name="connsiteX3" fmla="*/ 2234721 w 2234721"/>
              <a:gd name="connsiteY3" fmla="*/ 424 h 641368"/>
              <a:gd name="connsiteX0" fmla="*/ 0 w 2234721"/>
              <a:gd name="connsiteY0" fmla="*/ 640944 h 640944"/>
              <a:gd name="connsiteX1" fmla="*/ 633413 w 2234721"/>
              <a:gd name="connsiteY1" fmla="*/ 589664 h 640944"/>
              <a:gd name="connsiteX2" fmla="*/ 1382233 w 2234721"/>
              <a:gd name="connsiteY2" fmla="*/ 309562 h 640944"/>
              <a:gd name="connsiteX3" fmla="*/ 2234721 w 2234721"/>
              <a:gd name="connsiteY3" fmla="*/ 0 h 640944"/>
              <a:gd name="connsiteX0" fmla="*/ 0 w 2234721"/>
              <a:gd name="connsiteY0" fmla="*/ 640944 h 640944"/>
              <a:gd name="connsiteX1" fmla="*/ 633413 w 2234721"/>
              <a:gd name="connsiteY1" fmla="*/ 589664 h 640944"/>
              <a:gd name="connsiteX2" fmla="*/ 1382233 w 2234721"/>
              <a:gd name="connsiteY2" fmla="*/ 309562 h 640944"/>
              <a:gd name="connsiteX3" fmla="*/ 2234721 w 2234721"/>
              <a:gd name="connsiteY3" fmla="*/ 0 h 640944"/>
              <a:gd name="connsiteX0" fmla="*/ 0 w 2234721"/>
              <a:gd name="connsiteY0" fmla="*/ 640944 h 640944"/>
              <a:gd name="connsiteX1" fmla="*/ 633413 w 2234721"/>
              <a:gd name="connsiteY1" fmla="*/ 589664 h 640944"/>
              <a:gd name="connsiteX2" fmla="*/ 1382233 w 2234721"/>
              <a:gd name="connsiteY2" fmla="*/ 309562 h 640944"/>
              <a:gd name="connsiteX3" fmla="*/ 2234721 w 2234721"/>
              <a:gd name="connsiteY3" fmla="*/ 0 h 640944"/>
              <a:gd name="connsiteX0" fmla="*/ 0 w 2234721"/>
              <a:gd name="connsiteY0" fmla="*/ 640944 h 640944"/>
              <a:gd name="connsiteX1" fmla="*/ 633413 w 2234721"/>
              <a:gd name="connsiteY1" fmla="*/ 589664 h 640944"/>
              <a:gd name="connsiteX2" fmla="*/ 1396520 w 2234721"/>
              <a:gd name="connsiteY2" fmla="*/ 380999 h 640944"/>
              <a:gd name="connsiteX3" fmla="*/ 2234721 w 2234721"/>
              <a:gd name="connsiteY3" fmla="*/ 0 h 640944"/>
              <a:gd name="connsiteX0" fmla="*/ 0 w 2234721"/>
              <a:gd name="connsiteY0" fmla="*/ 640944 h 640944"/>
              <a:gd name="connsiteX1" fmla="*/ 633413 w 2234721"/>
              <a:gd name="connsiteY1" fmla="*/ 589664 h 640944"/>
              <a:gd name="connsiteX2" fmla="*/ 1396520 w 2234721"/>
              <a:gd name="connsiteY2" fmla="*/ 380999 h 640944"/>
              <a:gd name="connsiteX3" fmla="*/ 2234721 w 2234721"/>
              <a:gd name="connsiteY3" fmla="*/ 0 h 640944"/>
              <a:gd name="connsiteX0" fmla="*/ 0 w 2234721"/>
              <a:gd name="connsiteY0" fmla="*/ 640944 h 640944"/>
              <a:gd name="connsiteX1" fmla="*/ 633413 w 2234721"/>
              <a:gd name="connsiteY1" fmla="*/ 589664 h 640944"/>
              <a:gd name="connsiteX2" fmla="*/ 1396520 w 2234721"/>
              <a:gd name="connsiteY2" fmla="*/ 380999 h 640944"/>
              <a:gd name="connsiteX3" fmla="*/ 2234721 w 2234721"/>
              <a:gd name="connsiteY3" fmla="*/ 0 h 640944"/>
              <a:gd name="connsiteX0" fmla="*/ 0 w 2249008"/>
              <a:gd name="connsiteY0" fmla="*/ 712382 h 712382"/>
              <a:gd name="connsiteX1" fmla="*/ 647700 w 2249008"/>
              <a:gd name="connsiteY1" fmla="*/ 589664 h 712382"/>
              <a:gd name="connsiteX2" fmla="*/ 1410807 w 2249008"/>
              <a:gd name="connsiteY2" fmla="*/ 380999 h 712382"/>
              <a:gd name="connsiteX3" fmla="*/ 2249008 w 2249008"/>
              <a:gd name="connsiteY3" fmla="*/ 0 h 712382"/>
              <a:gd name="connsiteX0" fmla="*/ 0 w 2249008"/>
              <a:gd name="connsiteY0" fmla="*/ 755245 h 755245"/>
              <a:gd name="connsiteX1" fmla="*/ 647700 w 2249008"/>
              <a:gd name="connsiteY1" fmla="*/ 589664 h 755245"/>
              <a:gd name="connsiteX2" fmla="*/ 1410807 w 2249008"/>
              <a:gd name="connsiteY2" fmla="*/ 380999 h 755245"/>
              <a:gd name="connsiteX3" fmla="*/ 2249008 w 2249008"/>
              <a:gd name="connsiteY3" fmla="*/ 0 h 755245"/>
              <a:gd name="connsiteX0" fmla="*/ 0 w 2249008"/>
              <a:gd name="connsiteY0" fmla="*/ 755245 h 755245"/>
              <a:gd name="connsiteX1" fmla="*/ 647700 w 2249008"/>
              <a:gd name="connsiteY1" fmla="*/ 589664 h 755245"/>
              <a:gd name="connsiteX2" fmla="*/ 1310795 w 2249008"/>
              <a:gd name="connsiteY2" fmla="*/ 95249 h 755245"/>
              <a:gd name="connsiteX3" fmla="*/ 2249008 w 2249008"/>
              <a:gd name="connsiteY3" fmla="*/ 0 h 755245"/>
              <a:gd name="connsiteX0" fmla="*/ 0 w 3406296"/>
              <a:gd name="connsiteY0" fmla="*/ 671707 h 671707"/>
              <a:gd name="connsiteX1" fmla="*/ 647700 w 3406296"/>
              <a:gd name="connsiteY1" fmla="*/ 506126 h 671707"/>
              <a:gd name="connsiteX2" fmla="*/ 1310795 w 3406296"/>
              <a:gd name="connsiteY2" fmla="*/ 11711 h 671707"/>
              <a:gd name="connsiteX3" fmla="*/ 3406296 w 3406296"/>
              <a:gd name="connsiteY3" fmla="*/ 145062 h 671707"/>
              <a:gd name="connsiteX0" fmla="*/ 0 w 3406296"/>
              <a:gd name="connsiteY0" fmla="*/ 677906 h 677906"/>
              <a:gd name="connsiteX1" fmla="*/ 647700 w 3406296"/>
              <a:gd name="connsiteY1" fmla="*/ 512325 h 677906"/>
              <a:gd name="connsiteX2" fmla="*/ 1310795 w 3406296"/>
              <a:gd name="connsiteY2" fmla="*/ 17910 h 677906"/>
              <a:gd name="connsiteX3" fmla="*/ 2051766 w 3406296"/>
              <a:gd name="connsiteY3" fmla="*/ 112589 h 677906"/>
              <a:gd name="connsiteX4" fmla="*/ 3406296 w 3406296"/>
              <a:gd name="connsiteY4" fmla="*/ 151261 h 677906"/>
              <a:gd name="connsiteX0" fmla="*/ 0 w 3406296"/>
              <a:gd name="connsiteY0" fmla="*/ 1066362 h 1066362"/>
              <a:gd name="connsiteX1" fmla="*/ 647700 w 3406296"/>
              <a:gd name="connsiteY1" fmla="*/ 900781 h 1066362"/>
              <a:gd name="connsiteX2" fmla="*/ 1310795 w 3406296"/>
              <a:gd name="connsiteY2" fmla="*/ 406366 h 1066362"/>
              <a:gd name="connsiteX3" fmla="*/ 2180354 w 3406296"/>
              <a:gd name="connsiteY3" fmla="*/ 983 h 1066362"/>
              <a:gd name="connsiteX4" fmla="*/ 3406296 w 3406296"/>
              <a:gd name="connsiteY4" fmla="*/ 539717 h 1066362"/>
              <a:gd name="connsiteX0" fmla="*/ 0 w 3406296"/>
              <a:gd name="connsiteY0" fmla="*/ 1077579 h 1077579"/>
              <a:gd name="connsiteX1" fmla="*/ 647700 w 3406296"/>
              <a:gd name="connsiteY1" fmla="*/ 911998 h 1077579"/>
              <a:gd name="connsiteX2" fmla="*/ 1353657 w 3406296"/>
              <a:gd name="connsiteY2" fmla="*/ 60395 h 1077579"/>
              <a:gd name="connsiteX3" fmla="*/ 2180354 w 3406296"/>
              <a:gd name="connsiteY3" fmla="*/ 12200 h 1077579"/>
              <a:gd name="connsiteX4" fmla="*/ 3406296 w 3406296"/>
              <a:gd name="connsiteY4" fmla="*/ 550934 h 1077579"/>
              <a:gd name="connsiteX0" fmla="*/ 0 w 3406296"/>
              <a:gd name="connsiteY0" fmla="*/ 1035095 h 1035095"/>
              <a:gd name="connsiteX1" fmla="*/ 647700 w 3406296"/>
              <a:gd name="connsiteY1" fmla="*/ 869514 h 1035095"/>
              <a:gd name="connsiteX2" fmla="*/ 1353657 w 3406296"/>
              <a:gd name="connsiteY2" fmla="*/ 17911 h 1035095"/>
              <a:gd name="connsiteX3" fmla="*/ 2251791 w 3406296"/>
              <a:gd name="connsiteY3" fmla="*/ 112591 h 1035095"/>
              <a:gd name="connsiteX4" fmla="*/ 3406296 w 3406296"/>
              <a:gd name="connsiteY4" fmla="*/ 508450 h 1035095"/>
              <a:gd name="connsiteX0" fmla="*/ 0 w 3406296"/>
              <a:gd name="connsiteY0" fmla="*/ 1035095 h 1035095"/>
              <a:gd name="connsiteX1" fmla="*/ 647700 w 3406296"/>
              <a:gd name="connsiteY1" fmla="*/ 869514 h 1035095"/>
              <a:gd name="connsiteX2" fmla="*/ 1353657 w 3406296"/>
              <a:gd name="connsiteY2" fmla="*/ 17911 h 1035095"/>
              <a:gd name="connsiteX3" fmla="*/ 2251791 w 3406296"/>
              <a:gd name="connsiteY3" fmla="*/ 112591 h 1035095"/>
              <a:gd name="connsiteX4" fmla="*/ 3406296 w 3406296"/>
              <a:gd name="connsiteY4" fmla="*/ 508450 h 1035095"/>
              <a:gd name="connsiteX0" fmla="*/ 0 w 3406296"/>
              <a:gd name="connsiteY0" fmla="*/ 1035095 h 1035095"/>
              <a:gd name="connsiteX1" fmla="*/ 647700 w 3406296"/>
              <a:gd name="connsiteY1" fmla="*/ 869514 h 1035095"/>
              <a:gd name="connsiteX2" fmla="*/ 1353657 w 3406296"/>
              <a:gd name="connsiteY2" fmla="*/ 17911 h 1035095"/>
              <a:gd name="connsiteX3" fmla="*/ 2251791 w 3406296"/>
              <a:gd name="connsiteY3" fmla="*/ 112591 h 1035095"/>
              <a:gd name="connsiteX4" fmla="*/ 3406296 w 3406296"/>
              <a:gd name="connsiteY4" fmla="*/ 508450 h 1035095"/>
              <a:gd name="connsiteX0" fmla="*/ 0 w 3406296"/>
              <a:gd name="connsiteY0" fmla="*/ 1035095 h 1035095"/>
              <a:gd name="connsiteX1" fmla="*/ 576262 w 3406296"/>
              <a:gd name="connsiteY1" fmla="*/ 869514 h 1035095"/>
              <a:gd name="connsiteX2" fmla="*/ 1353657 w 3406296"/>
              <a:gd name="connsiteY2" fmla="*/ 17911 h 1035095"/>
              <a:gd name="connsiteX3" fmla="*/ 2251791 w 3406296"/>
              <a:gd name="connsiteY3" fmla="*/ 112591 h 1035095"/>
              <a:gd name="connsiteX4" fmla="*/ 3406296 w 3406296"/>
              <a:gd name="connsiteY4" fmla="*/ 508450 h 1035095"/>
              <a:gd name="connsiteX0" fmla="*/ 0 w 3406296"/>
              <a:gd name="connsiteY0" fmla="*/ 1239844 h 1239844"/>
              <a:gd name="connsiteX1" fmla="*/ 576262 w 3406296"/>
              <a:gd name="connsiteY1" fmla="*/ 1074263 h 1239844"/>
              <a:gd name="connsiteX2" fmla="*/ 1067907 w 3406296"/>
              <a:gd name="connsiteY2" fmla="*/ 8347 h 1239844"/>
              <a:gd name="connsiteX3" fmla="*/ 2251791 w 3406296"/>
              <a:gd name="connsiteY3" fmla="*/ 317340 h 1239844"/>
              <a:gd name="connsiteX4" fmla="*/ 3406296 w 3406296"/>
              <a:gd name="connsiteY4" fmla="*/ 713199 h 1239844"/>
              <a:gd name="connsiteX0" fmla="*/ 0 w 3406296"/>
              <a:gd name="connsiteY0" fmla="*/ 1282367 h 1282367"/>
              <a:gd name="connsiteX1" fmla="*/ 576262 w 3406296"/>
              <a:gd name="connsiteY1" fmla="*/ 1116786 h 1282367"/>
              <a:gd name="connsiteX2" fmla="*/ 1067907 w 3406296"/>
              <a:gd name="connsiteY2" fmla="*/ 50870 h 1282367"/>
              <a:gd name="connsiteX3" fmla="*/ 1866028 w 3406296"/>
              <a:gd name="connsiteY3" fmla="*/ 16963 h 1282367"/>
              <a:gd name="connsiteX4" fmla="*/ 3406296 w 3406296"/>
              <a:gd name="connsiteY4" fmla="*/ 755722 h 1282367"/>
              <a:gd name="connsiteX0" fmla="*/ 0 w 3406296"/>
              <a:gd name="connsiteY0" fmla="*/ 1279456 h 1279456"/>
              <a:gd name="connsiteX1" fmla="*/ 576262 w 3406296"/>
              <a:gd name="connsiteY1" fmla="*/ 1113875 h 1279456"/>
              <a:gd name="connsiteX2" fmla="*/ 1067907 w 3406296"/>
              <a:gd name="connsiteY2" fmla="*/ 47959 h 1279456"/>
              <a:gd name="connsiteX3" fmla="*/ 1866028 w 3406296"/>
              <a:gd name="connsiteY3" fmla="*/ 14052 h 1279456"/>
              <a:gd name="connsiteX4" fmla="*/ 2008903 w 3406296"/>
              <a:gd name="connsiteY4" fmla="*/ 85491 h 1279456"/>
              <a:gd name="connsiteX5" fmla="*/ 3406296 w 3406296"/>
              <a:gd name="connsiteY5" fmla="*/ 752811 h 1279456"/>
              <a:gd name="connsiteX0" fmla="*/ 0 w 3406296"/>
              <a:gd name="connsiteY0" fmla="*/ 1270494 h 1270494"/>
              <a:gd name="connsiteX1" fmla="*/ 576262 w 3406296"/>
              <a:gd name="connsiteY1" fmla="*/ 1104913 h 1270494"/>
              <a:gd name="connsiteX2" fmla="*/ 1067907 w 3406296"/>
              <a:gd name="connsiteY2" fmla="*/ 38997 h 1270494"/>
              <a:gd name="connsiteX3" fmla="*/ 1866028 w 3406296"/>
              <a:gd name="connsiteY3" fmla="*/ 5090 h 1270494"/>
              <a:gd name="connsiteX4" fmla="*/ 2008903 w 3406296"/>
              <a:gd name="connsiteY4" fmla="*/ 76529 h 1270494"/>
              <a:gd name="connsiteX5" fmla="*/ 2637553 w 3406296"/>
              <a:gd name="connsiteY5" fmla="*/ 376565 h 1270494"/>
              <a:gd name="connsiteX6" fmla="*/ 3406296 w 3406296"/>
              <a:gd name="connsiteY6" fmla="*/ 743849 h 1270494"/>
              <a:gd name="connsiteX0" fmla="*/ 0 w 3406296"/>
              <a:gd name="connsiteY0" fmla="*/ 1270494 h 1270494"/>
              <a:gd name="connsiteX1" fmla="*/ 576262 w 3406296"/>
              <a:gd name="connsiteY1" fmla="*/ 1104913 h 1270494"/>
              <a:gd name="connsiteX2" fmla="*/ 1067907 w 3406296"/>
              <a:gd name="connsiteY2" fmla="*/ 38997 h 1270494"/>
              <a:gd name="connsiteX3" fmla="*/ 1866028 w 3406296"/>
              <a:gd name="connsiteY3" fmla="*/ 5090 h 1270494"/>
              <a:gd name="connsiteX4" fmla="*/ 2008903 w 3406296"/>
              <a:gd name="connsiteY4" fmla="*/ 76529 h 1270494"/>
              <a:gd name="connsiteX5" fmla="*/ 2508965 w 3406296"/>
              <a:gd name="connsiteY5" fmla="*/ 305128 h 1270494"/>
              <a:gd name="connsiteX6" fmla="*/ 3406296 w 3406296"/>
              <a:gd name="connsiteY6" fmla="*/ 743849 h 1270494"/>
              <a:gd name="connsiteX0" fmla="*/ 0 w 3406296"/>
              <a:gd name="connsiteY0" fmla="*/ 1246087 h 1246087"/>
              <a:gd name="connsiteX1" fmla="*/ 576262 w 3406296"/>
              <a:gd name="connsiteY1" fmla="*/ 1080506 h 1246087"/>
              <a:gd name="connsiteX2" fmla="*/ 1067907 w 3406296"/>
              <a:gd name="connsiteY2" fmla="*/ 14590 h 1246087"/>
              <a:gd name="connsiteX3" fmla="*/ 1737441 w 3406296"/>
              <a:gd name="connsiteY3" fmla="*/ 123558 h 1246087"/>
              <a:gd name="connsiteX4" fmla="*/ 2008903 w 3406296"/>
              <a:gd name="connsiteY4" fmla="*/ 52122 h 1246087"/>
              <a:gd name="connsiteX5" fmla="*/ 2508965 w 3406296"/>
              <a:gd name="connsiteY5" fmla="*/ 280721 h 1246087"/>
              <a:gd name="connsiteX6" fmla="*/ 3406296 w 3406296"/>
              <a:gd name="connsiteY6" fmla="*/ 719442 h 1246087"/>
              <a:gd name="connsiteX0" fmla="*/ 0 w 3406296"/>
              <a:gd name="connsiteY0" fmla="*/ 1246087 h 1246087"/>
              <a:gd name="connsiteX1" fmla="*/ 576262 w 3406296"/>
              <a:gd name="connsiteY1" fmla="*/ 1080506 h 1246087"/>
              <a:gd name="connsiteX2" fmla="*/ 1067907 w 3406296"/>
              <a:gd name="connsiteY2" fmla="*/ 14590 h 1246087"/>
              <a:gd name="connsiteX3" fmla="*/ 1737441 w 3406296"/>
              <a:gd name="connsiteY3" fmla="*/ 123558 h 1246087"/>
              <a:gd name="connsiteX4" fmla="*/ 2094628 w 3406296"/>
              <a:gd name="connsiteY4" fmla="*/ 209284 h 1246087"/>
              <a:gd name="connsiteX5" fmla="*/ 2508965 w 3406296"/>
              <a:gd name="connsiteY5" fmla="*/ 280721 h 1246087"/>
              <a:gd name="connsiteX6" fmla="*/ 3406296 w 3406296"/>
              <a:gd name="connsiteY6" fmla="*/ 719442 h 1246087"/>
              <a:gd name="connsiteX0" fmla="*/ 0 w 3406296"/>
              <a:gd name="connsiteY0" fmla="*/ 1249457 h 1249457"/>
              <a:gd name="connsiteX1" fmla="*/ 576262 w 3406296"/>
              <a:gd name="connsiteY1" fmla="*/ 1083876 h 1249457"/>
              <a:gd name="connsiteX2" fmla="*/ 1067907 w 3406296"/>
              <a:gd name="connsiteY2" fmla="*/ 17960 h 1249457"/>
              <a:gd name="connsiteX3" fmla="*/ 1708866 w 3406296"/>
              <a:gd name="connsiteY3" fmla="*/ 84066 h 1249457"/>
              <a:gd name="connsiteX4" fmla="*/ 2094628 w 3406296"/>
              <a:gd name="connsiteY4" fmla="*/ 212654 h 1249457"/>
              <a:gd name="connsiteX5" fmla="*/ 2508965 w 3406296"/>
              <a:gd name="connsiteY5" fmla="*/ 284091 h 1249457"/>
              <a:gd name="connsiteX6" fmla="*/ 3406296 w 3406296"/>
              <a:gd name="connsiteY6" fmla="*/ 722812 h 1249457"/>
              <a:gd name="connsiteX0" fmla="*/ 0 w 3406296"/>
              <a:gd name="connsiteY0" fmla="*/ 1249457 h 1249457"/>
              <a:gd name="connsiteX1" fmla="*/ 576262 w 3406296"/>
              <a:gd name="connsiteY1" fmla="*/ 1083876 h 1249457"/>
              <a:gd name="connsiteX2" fmla="*/ 1067907 w 3406296"/>
              <a:gd name="connsiteY2" fmla="*/ 17960 h 1249457"/>
              <a:gd name="connsiteX3" fmla="*/ 1708866 w 3406296"/>
              <a:gd name="connsiteY3" fmla="*/ 84066 h 1249457"/>
              <a:gd name="connsiteX4" fmla="*/ 2208928 w 3406296"/>
              <a:gd name="connsiteY4" fmla="*/ 269804 h 1249457"/>
              <a:gd name="connsiteX5" fmla="*/ 2508965 w 3406296"/>
              <a:gd name="connsiteY5" fmla="*/ 284091 h 1249457"/>
              <a:gd name="connsiteX6" fmla="*/ 3406296 w 3406296"/>
              <a:gd name="connsiteY6" fmla="*/ 722812 h 1249457"/>
              <a:gd name="connsiteX0" fmla="*/ 0 w 3406296"/>
              <a:gd name="connsiteY0" fmla="*/ 1249457 h 1249457"/>
              <a:gd name="connsiteX1" fmla="*/ 576262 w 3406296"/>
              <a:gd name="connsiteY1" fmla="*/ 1083876 h 1249457"/>
              <a:gd name="connsiteX2" fmla="*/ 1067907 w 3406296"/>
              <a:gd name="connsiteY2" fmla="*/ 17960 h 1249457"/>
              <a:gd name="connsiteX3" fmla="*/ 1708866 w 3406296"/>
              <a:gd name="connsiteY3" fmla="*/ 84066 h 1249457"/>
              <a:gd name="connsiteX4" fmla="*/ 2208928 w 3406296"/>
              <a:gd name="connsiteY4" fmla="*/ 269804 h 1249457"/>
              <a:gd name="connsiteX5" fmla="*/ 2694703 w 3406296"/>
              <a:gd name="connsiteY5" fmla="*/ 484116 h 1249457"/>
              <a:gd name="connsiteX6" fmla="*/ 3406296 w 3406296"/>
              <a:gd name="connsiteY6" fmla="*/ 722812 h 1249457"/>
              <a:gd name="connsiteX0" fmla="*/ 0 w 3392008"/>
              <a:gd name="connsiteY0" fmla="*/ 1249457 h 1249457"/>
              <a:gd name="connsiteX1" fmla="*/ 576262 w 3392008"/>
              <a:gd name="connsiteY1" fmla="*/ 1083876 h 1249457"/>
              <a:gd name="connsiteX2" fmla="*/ 1067907 w 3392008"/>
              <a:gd name="connsiteY2" fmla="*/ 17960 h 1249457"/>
              <a:gd name="connsiteX3" fmla="*/ 1708866 w 3392008"/>
              <a:gd name="connsiteY3" fmla="*/ 84066 h 1249457"/>
              <a:gd name="connsiteX4" fmla="*/ 2208928 w 3392008"/>
              <a:gd name="connsiteY4" fmla="*/ 269804 h 1249457"/>
              <a:gd name="connsiteX5" fmla="*/ 2694703 w 3392008"/>
              <a:gd name="connsiteY5" fmla="*/ 484116 h 1249457"/>
              <a:gd name="connsiteX6" fmla="*/ 3392008 w 3392008"/>
              <a:gd name="connsiteY6" fmla="*/ 579937 h 1249457"/>
              <a:gd name="connsiteX0" fmla="*/ 0 w 3392008"/>
              <a:gd name="connsiteY0" fmla="*/ 1249457 h 1249457"/>
              <a:gd name="connsiteX1" fmla="*/ 576262 w 3392008"/>
              <a:gd name="connsiteY1" fmla="*/ 1083876 h 1249457"/>
              <a:gd name="connsiteX2" fmla="*/ 1067907 w 3392008"/>
              <a:gd name="connsiteY2" fmla="*/ 17960 h 1249457"/>
              <a:gd name="connsiteX3" fmla="*/ 1708866 w 3392008"/>
              <a:gd name="connsiteY3" fmla="*/ 84066 h 1249457"/>
              <a:gd name="connsiteX4" fmla="*/ 2208928 w 3392008"/>
              <a:gd name="connsiteY4" fmla="*/ 269804 h 1249457"/>
              <a:gd name="connsiteX5" fmla="*/ 2694703 w 3392008"/>
              <a:gd name="connsiteY5" fmla="*/ 484116 h 1249457"/>
              <a:gd name="connsiteX6" fmla="*/ 3392008 w 3392008"/>
              <a:gd name="connsiteY6" fmla="*/ 651374 h 1249457"/>
              <a:gd name="connsiteX0" fmla="*/ 0 w 3392008"/>
              <a:gd name="connsiteY0" fmla="*/ 1249457 h 1249457"/>
              <a:gd name="connsiteX1" fmla="*/ 576262 w 3392008"/>
              <a:gd name="connsiteY1" fmla="*/ 1083876 h 1249457"/>
              <a:gd name="connsiteX2" fmla="*/ 1067907 w 3392008"/>
              <a:gd name="connsiteY2" fmla="*/ 17960 h 1249457"/>
              <a:gd name="connsiteX3" fmla="*/ 1708866 w 3392008"/>
              <a:gd name="connsiteY3" fmla="*/ 84066 h 1249457"/>
              <a:gd name="connsiteX4" fmla="*/ 2208928 w 3392008"/>
              <a:gd name="connsiteY4" fmla="*/ 269804 h 1249457"/>
              <a:gd name="connsiteX5" fmla="*/ 2851865 w 3392008"/>
              <a:gd name="connsiteY5" fmla="*/ 555553 h 1249457"/>
              <a:gd name="connsiteX6" fmla="*/ 3392008 w 3392008"/>
              <a:gd name="connsiteY6" fmla="*/ 651374 h 124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2008" h="1249457">
                <a:moveTo>
                  <a:pt x="0" y="1249457"/>
                </a:moveTo>
                <a:cubicBezTo>
                  <a:pt x="215900" y="1194263"/>
                  <a:pt x="398277" y="1289126"/>
                  <a:pt x="576262" y="1083876"/>
                </a:cubicBezTo>
                <a:cubicBezTo>
                  <a:pt x="754247" y="878626"/>
                  <a:pt x="833896" y="84583"/>
                  <a:pt x="1067907" y="17960"/>
                </a:cubicBezTo>
                <a:cubicBezTo>
                  <a:pt x="1301918" y="-48663"/>
                  <a:pt x="1568702" y="92098"/>
                  <a:pt x="1708866" y="84066"/>
                </a:cubicBezTo>
                <a:cubicBezTo>
                  <a:pt x="1849030" y="76034"/>
                  <a:pt x="2080341" y="207892"/>
                  <a:pt x="2208928" y="269804"/>
                </a:cubicBezTo>
                <a:lnTo>
                  <a:pt x="2851865" y="555553"/>
                </a:lnTo>
                <a:lnTo>
                  <a:pt x="3392008" y="651374"/>
                </a:ln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554531" y="5619690"/>
            <a:ext cx="595035" cy="400110"/>
          </a:xfrm>
          <a:prstGeom prst="rect">
            <a:avLst/>
          </a:prstGeom>
          <a:noFill/>
        </p:spPr>
        <p:txBody>
          <a:bodyPr wrap="none" rtlCol="0">
            <a:spAutoFit/>
          </a:bodyPr>
          <a:lstStyle/>
          <a:p>
            <a:pPr algn="ctr"/>
            <a:r>
              <a:rPr lang="en-US" sz="1000" dirty="0" smtClean="0"/>
              <a:t>Legacy</a:t>
            </a:r>
          </a:p>
          <a:p>
            <a:pPr algn="ctr"/>
            <a:r>
              <a:rPr lang="en-US" sz="1000" dirty="0" smtClean="0"/>
              <a:t>Code</a:t>
            </a:r>
            <a:endParaRPr lang="en-US" sz="1000" dirty="0"/>
          </a:p>
        </p:txBody>
      </p:sp>
      <p:sp>
        <p:nvSpPr>
          <p:cNvPr id="20" name="TextBox 19"/>
          <p:cNvSpPr txBox="1"/>
          <p:nvPr/>
        </p:nvSpPr>
        <p:spPr>
          <a:xfrm>
            <a:off x="6720395" y="5562600"/>
            <a:ext cx="1005403" cy="553998"/>
          </a:xfrm>
          <a:prstGeom prst="rect">
            <a:avLst/>
          </a:prstGeom>
          <a:noFill/>
        </p:spPr>
        <p:txBody>
          <a:bodyPr wrap="none" rtlCol="0">
            <a:spAutoFit/>
          </a:bodyPr>
          <a:lstStyle/>
          <a:p>
            <a:pPr algn="ctr"/>
            <a:r>
              <a:rPr lang="en-US" sz="1000" dirty="0" smtClean="0"/>
              <a:t>Grandfathered</a:t>
            </a:r>
          </a:p>
          <a:p>
            <a:pPr algn="ctr"/>
            <a:r>
              <a:rPr lang="en-US" sz="1000" dirty="0" smtClean="0"/>
              <a:t>Production</a:t>
            </a:r>
          </a:p>
          <a:p>
            <a:pPr algn="ctr"/>
            <a:r>
              <a:rPr lang="en-US" sz="1000" dirty="0" smtClean="0"/>
              <a:t>Maintenance</a:t>
            </a:r>
            <a:endParaRPr lang="en-US" sz="1000" dirty="0"/>
          </a:p>
        </p:txBody>
      </p:sp>
      <p:sp>
        <p:nvSpPr>
          <p:cNvPr id="21" name="TextBox 20"/>
          <p:cNvSpPr txBox="1"/>
          <p:nvPr/>
        </p:nvSpPr>
        <p:spPr>
          <a:xfrm>
            <a:off x="8153400" y="5567183"/>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cxnSp>
        <p:nvCxnSpPr>
          <p:cNvPr id="22" name="Straight Connector 21"/>
          <p:cNvCxnSpPr/>
          <p:nvPr/>
        </p:nvCxnSpPr>
        <p:spPr>
          <a:xfrm flipV="1">
            <a:off x="8153400" y="5410200"/>
            <a:ext cx="0" cy="285929"/>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6236740" y="5419635"/>
            <a:ext cx="0" cy="285929"/>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4416" y="776287"/>
            <a:ext cx="1832384" cy="2433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304800" y="5830669"/>
            <a:ext cx="4572000" cy="646331"/>
          </a:xfrm>
          <a:prstGeom prst="rect">
            <a:avLst/>
          </a:prstGeom>
        </p:spPr>
        <p:txBody>
          <a:bodyPr>
            <a:spAutoFit/>
          </a:bodyPr>
          <a:lstStyle/>
          <a:p>
            <a:pPr marL="0" indent="0">
              <a:buNone/>
            </a:pPr>
            <a:r>
              <a:rPr lang="en-US" b="1" dirty="0" smtClean="0">
                <a:solidFill>
                  <a:srgbClr val="C00000"/>
                </a:solidFill>
                <a:latin typeface="Arial Narrow" pitchFamily="34" charset="0"/>
              </a:rPr>
              <a:t>The Legacy Software Change Algorithm </a:t>
            </a:r>
            <a:r>
              <a:rPr lang="en-US" b="1" dirty="0" smtClean="0">
                <a:solidFill>
                  <a:srgbClr val="C00000"/>
                </a:solidFill>
                <a:latin typeface="Arial Narrow" pitchFamily="34" charset="0"/>
              </a:rPr>
              <a:t>is </a:t>
            </a:r>
            <a:r>
              <a:rPr lang="en-US" b="1" dirty="0" smtClean="0">
                <a:solidFill>
                  <a:srgbClr val="C00000"/>
                </a:solidFill>
                <a:latin typeface="Arial Narrow" pitchFamily="34" charset="0"/>
              </a:rPr>
              <a:t>the Lynch Pin of the TriBITS Lifecycle Model!</a:t>
            </a:r>
            <a:endParaRPr lang="en-US" b="1" dirty="0">
              <a:solidFill>
                <a:srgbClr val="C00000"/>
              </a:solidFill>
              <a:latin typeface="Arial Narrow" pitchFamily="34" charset="0"/>
            </a:endParaRPr>
          </a:p>
        </p:txBody>
      </p:sp>
    </p:spTree>
    <p:extLst>
      <p:ext uri="{BB962C8B-B14F-4D97-AF65-F5344CB8AC3E}">
        <p14:creationId xmlns:p14="http://schemas.microsoft.com/office/powerpoint/2010/main" val="42926635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5">
                                            <p:txEl>
                                              <p:pRg st="0" end="0"/>
                                            </p:txEl>
                                          </p:spTgt>
                                        </p:tgtEl>
                                        <p:attrNameLst>
                                          <p:attrName>style.visibility</p:attrName>
                                        </p:attrNameLst>
                                      </p:cBhvr>
                                      <p:to>
                                        <p:strVal val="visible"/>
                                      </p:to>
                                    </p:set>
                                    <p:animEffect transition="in" filter="fade">
                                      <p:cBhvr>
                                        <p:cTn id="40"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9" grpId="0"/>
      <p:bldP spid="20" grpId="0"/>
      <p:bldP spid="21"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9.7|53.7"/>
</p:tagLst>
</file>

<file path=ppt/theme/theme1.xml><?xml version="1.0" encoding="utf-8"?>
<a:theme xmlns:a="http://schemas.openxmlformats.org/drawingml/2006/main" name="Default Theme">
  <a:themeElements>
    <a:clrScheme name="ORNL 0812 new">
      <a:dk1>
        <a:sysClr val="windowText" lastClr="000000"/>
      </a:dk1>
      <a:lt1>
        <a:sysClr val="window" lastClr="FFFFFF"/>
      </a:lt1>
      <a:dk2>
        <a:srgbClr val="006C3A"/>
      </a:dk2>
      <a:lt2>
        <a:srgbClr val="FFFFFF"/>
      </a:lt2>
      <a:accent1>
        <a:srgbClr val="4F81BD"/>
      </a:accent1>
      <a:accent2>
        <a:srgbClr val="C0504D"/>
      </a:accent2>
      <a:accent3>
        <a:srgbClr val="00B274"/>
      </a:accent3>
      <a:accent4>
        <a:srgbClr val="F79646"/>
      </a:accent4>
      <a:accent5>
        <a:srgbClr val="4BACC6"/>
      </a:accent5>
      <a:accent6>
        <a:srgbClr val="8064A2"/>
      </a:accent6>
      <a:hlink>
        <a:srgbClr val="1F497D"/>
      </a:hlink>
      <a:folHlink>
        <a:srgbClr val="006C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57E8A890A6F04789AE28A3170A4756" ma:contentTypeVersion="0" ma:contentTypeDescription="Create a new document." ma:contentTypeScope="" ma:versionID="df09d194e9d3aae10a11debd1a63b636">
  <xsd:schema xmlns:xsd="http://www.w3.org/2001/XMLSchema" xmlns:p="http://schemas.microsoft.com/office/2006/metadata/properties" xmlns:ns1="http://schemas.microsoft.com/sharepoint/v3" targetNamespace="http://schemas.microsoft.com/office/2006/metadata/properties" ma:root="true" ma:fieldsID="75c5884a78dbc087e7a002a226461ad9" ns1:_="">
    <xsd:import namespace="http://schemas.microsoft.com/sharepoint/v3"/>
    <xsd:element name="properties">
      <xsd:complexType>
        <xsd:sequence>
          <xsd:element name="documentManagement">
            <xsd:complexType>
              <xsd:all>
                <xsd:element ref="ns1:PublishingPageImag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PageImage" ma:index="8" nillable="true" ma:displayName="Page Image" ma:internalName="PublishingPageImag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ublishingPageImag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9407EA4-3874-468B-A4CD-46AA25063D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F0FBABDB-CD2C-4192-82AA-E6FC22D6207A}">
  <ds:schemaRefs>
    <ds:schemaRef ds:uri="http://www.w3.org/XML/1998/namespace"/>
    <ds:schemaRef ds:uri="http://schemas.openxmlformats.org/package/2006/metadata/core-properties"/>
    <ds:schemaRef ds:uri="http://purl.org/dc/terms/"/>
    <ds:schemaRef ds:uri="http://purl.org/dc/elements/1.1/"/>
    <ds:schemaRef ds:uri="http://purl.org/dc/dcmitype/"/>
    <ds:schemaRef ds:uri="http://schemas.microsoft.com/office/2006/documentManagement/types"/>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A787DA00-104B-4BC2-B5EC-99D3BB2F501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24893</TotalTime>
  <Words>5381</Words>
  <Application>Microsoft Office PowerPoint</Application>
  <PresentationFormat>On-screen Show (4:3)</PresentationFormat>
  <Paragraphs>643</Paragraphs>
  <Slides>37</Slides>
  <Notes>10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Default Theme</vt:lpstr>
      <vt:lpstr>Trilinos Adoption of the TriBITS Lifecycle Model  Trilinos Users Group Meeting  Developers Day   November 1, 2012</vt:lpstr>
      <vt:lpstr>Outline</vt:lpstr>
      <vt:lpstr>TriBITS Lifecycle Model  Overview</vt:lpstr>
      <vt:lpstr>TriBITS Lifecycle Model 1.0 Document</vt:lpstr>
      <vt:lpstr>Goals for the TriBITS Lifecycle Model</vt:lpstr>
      <vt:lpstr>Self-Sustaining Software: Defined</vt:lpstr>
      <vt:lpstr>PowerPoint Presentation</vt:lpstr>
      <vt:lpstr>Proposed TriBITS Lean/Agile Lifecycle</vt:lpstr>
      <vt:lpstr>Grandfathering of Existing Packages</vt:lpstr>
      <vt:lpstr>How is this different from what is typically done?</vt:lpstr>
      <vt:lpstr>Validation-Centric Approach (VCA): Common Lifecycle Model for CSE Software</vt:lpstr>
      <vt:lpstr>Typical non-Agile (i.e. VCA) CSE Lifecycle</vt:lpstr>
      <vt:lpstr>Trilinos Spring Developers Meeting 2012 Survey</vt:lpstr>
      <vt:lpstr>Top committers to Trilinos 11/2011 - 2012</vt:lpstr>
      <vt:lpstr>Trilinos Spring Dev Meeting 2012 Survey</vt:lpstr>
      <vt:lpstr>Ideas for the Adoption of the TriBITS Lifecycle Model by Trilinos</vt:lpstr>
      <vt:lpstr>Overview of Implementation Levels/Options?</vt:lpstr>
      <vt:lpstr>Specific Infrastructure Changes?</vt:lpstr>
      <vt:lpstr>Specific Developer Processes &amp; Standards?</vt:lpstr>
      <vt:lpstr>Open Questions?</vt:lpstr>
      <vt:lpstr>Recommended Stages for the Adoption of the TriBITS Lifecycle Model by Trilinos?</vt:lpstr>
      <vt:lpstr>Recommended Stages/Actions?</vt:lpstr>
      <vt:lpstr>Summary and Open Discussion</vt:lpstr>
      <vt:lpstr>Summary of TriBITS Lifecycle Model</vt:lpstr>
      <vt:lpstr>Open Discussion: What Do You Think?</vt:lpstr>
      <vt:lpstr>THE END</vt:lpstr>
      <vt:lpstr>Key Agile Technical Concepts, Practices and Skills</vt:lpstr>
      <vt:lpstr>Definition of Legacy Code and Changes</vt:lpstr>
      <vt:lpstr>Key Agile Technical Practices</vt:lpstr>
      <vt:lpstr>Quick and Dirty Unit Tests vs. Manual Tests</vt:lpstr>
      <vt:lpstr>Legacy Software Change Algorithm: Details</vt:lpstr>
      <vt:lpstr>Legacy Software Tools, Tricks, Strategies</vt:lpstr>
      <vt:lpstr>Two Ways to Change Software</vt:lpstr>
      <vt:lpstr>Example of Planned Incremental Refactoring</vt:lpstr>
      <vt:lpstr>Summary of TriBITS Lifecycle Model</vt:lpstr>
      <vt:lpstr>Summary of Agile Technical Practices/Skills</vt:lpstr>
      <vt:lpstr>What are the Next Steps?</vt:lpstr>
    </vt:vector>
  </TitlesOfParts>
  <Company>ORNL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Donna Jo Roy</dc:creator>
  <cp:lastModifiedBy>Bartlett, Roscoe A.</cp:lastModifiedBy>
  <cp:revision>1486</cp:revision>
  <dcterms:created xsi:type="dcterms:W3CDTF">2008-12-10T13:33:36Z</dcterms:created>
  <dcterms:modified xsi:type="dcterms:W3CDTF">2012-11-01T14:24:17Z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0x010100E657E8A890A6F04789AE28A3170A4756</vt:lpwstr>
  </property>
  <property fmtid="{D5CDD505-2E9C-101B-9397-08002B2CF9AE}" pid="3" name="TemplateUrl">
    <vt:lpwstr/>
  </property>
  <property fmtid="{D5CDD505-2E9C-101B-9397-08002B2CF9AE}" pid="4" name="_SourceUrl">
    <vt:lpwstr/>
  </property>
  <property fmtid="{D5CDD505-2E9C-101B-9397-08002B2CF9AE}" pid="5" name="_SharedFileIndex">
    <vt:lpwstr/>
  </property>
  <property fmtid="{D5CDD505-2E9C-101B-9397-08002B2CF9AE}" pid="6" name="xd_Signature">
    <vt:bool>false</vt:bool>
  </property>
  <property fmtid="{D5CDD505-2E9C-101B-9397-08002B2CF9AE}" pid="7" name="xd_ProgID">
    <vt:lpwstr/>
  </property>
</Properties>
</file>