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75" r:id="rId2"/>
    <p:sldId id="478" r:id="rId3"/>
    <p:sldId id="480" r:id="rId4"/>
    <p:sldId id="489" r:id="rId5"/>
    <p:sldId id="477" r:id="rId6"/>
    <p:sldId id="470" r:id="rId7"/>
    <p:sldId id="471" r:id="rId8"/>
    <p:sldId id="473" r:id="rId9"/>
    <p:sldId id="474" r:id="rId10"/>
    <p:sldId id="472" r:id="rId11"/>
    <p:sldId id="482" r:id="rId12"/>
    <p:sldId id="479" r:id="rId13"/>
    <p:sldId id="464" r:id="rId14"/>
    <p:sldId id="465" r:id="rId15"/>
    <p:sldId id="466" r:id="rId16"/>
    <p:sldId id="481" r:id="rId17"/>
    <p:sldId id="463" r:id="rId18"/>
    <p:sldId id="483" r:id="rId19"/>
    <p:sldId id="485" r:id="rId20"/>
    <p:sldId id="488" r:id="rId21"/>
    <p:sldId id="492" r:id="rId22"/>
    <p:sldId id="486" r:id="rId23"/>
    <p:sldId id="494" r:id="rId24"/>
    <p:sldId id="493" r:id="rId25"/>
    <p:sldId id="491" r:id="rId26"/>
    <p:sldId id="495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0AA5"/>
    <a:srgbClr val="000099"/>
    <a:srgbClr val="008657"/>
    <a:srgbClr val="002776"/>
    <a:srgbClr val="002A7E"/>
    <a:srgbClr val="003192"/>
    <a:srgbClr val="0033CC"/>
    <a:srgbClr val="A2AB00"/>
    <a:srgbClr val="B0C6FE"/>
    <a:srgbClr val="F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1" autoAdjust="0"/>
    <p:restoredTop sz="93020" autoAdjust="0"/>
  </p:normalViewPr>
  <p:slideViewPr>
    <p:cSldViewPr>
      <p:cViewPr varScale="1">
        <p:scale>
          <a:sx n="67" d="100"/>
          <a:sy n="67" d="100"/>
        </p:scale>
        <p:origin x="-1242" y="-102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4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81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2" tIns="48655" rIns="95632" bIns="48655"/>
          <a:lstStyle/>
          <a:p>
            <a:endParaRPr lang="en-US" altLang="en-US" smtClean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u="non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•Current development versions of libraries from different software collections/projects are not compatible (can’t drive co-development efforts)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Using libraries together from different projects, often employing different build systems, is difficult (I tried to indent the next three bullets, formatting is tough in Outlook)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find sets of compatible versions of stacks of the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consistent compiler and link options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ensure that different software collections use the same external libraries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•Each software library makes a complex set of decisions that change from platform to platform and makes the different software libraries incompatible in unpredictable ways (e.g. turn on C++11, incompatible threading models).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•Exporting what libraries a packages provides and picked up from the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env</a:t>
            </a:r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(I think this though should be expanded upon slightly)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•Difficult to access the adapters between the different software packages and deal with build issues at the application level</a:t>
            </a:r>
          </a:p>
          <a:p>
            <a:endParaRPr lang="en-US" altLang="en-US" u="non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863ECA7-1A41-49CA-AEC6-541B1916A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6EB2E67-B0E6-49A8-82ED-7DFE15390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DE26DC6-12A4-41AB-AB56-4469A1875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51AD0992-4B95-4652-9545-63A0662F7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68BB437-B90C-4B45-B3CC-CE7F3D0B0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2C6F55A2-F90F-4D0C-93A2-68FA629A4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28B0F30-656C-4481-9DD2-8DA2C8951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>
            <a:lvl1pPr algn="l">
              <a:defRPr sz="3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9DAFE1E-4FB8-40FB-8B3E-ED7921B74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0B2A2C15-786D-4D49-BBAE-EB7DCD5CA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DB0B0214-AA49-44E6-9385-A77E016C7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6CD1D485-7F58-4F74-97B6-D48C44D79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3829" y="76200"/>
            <a:ext cx="871793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63" y="6477000"/>
            <a:ext cx="1905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91E2F2CA-7F8D-404D-9658-100DDBA2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657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killedthecat.wordpress.com/2012/04/28/why-your-company-shouldnt-use-git-submodul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questions/6714785/git-submodule-alternativ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trilinos.org/wiki/VERAIntegrationTriBITSTrilinos#trilinos_cdash_examin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trilinos.org/wiki/TriBITSTrilinosDe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BITSPub/TriBITS/pulls?q=is:pr+is:clos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dirty="0" smtClean="0"/>
          </a:p>
          <a:p>
            <a:r>
              <a:rPr lang="en-US" altLang="en-US" dirty="0" smtClean="0"/>
              <a:t>Page </a:t>
            </a:r>
            <a:fld id="{5A1A2115-7620-4FED-9057-4EB4EC7B1C62}" type="slidenum">
              <a:rPr lang="en-US" altLang="en-US" smtClean="0"/>
              <a:pPr/>
              <a:t>1</a:t>
            </a:fld>
            <a:endParaRPr lang="en-US" altLang="en-US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3550" y="817563"/>
            <a:ext cx="8256588" cy="2726652"/>
          </a:xfrm>
          <a:noFill/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altLang="en-US" sz="3200" dirty="0" smtClean="0"/>
              <a:t>Breaking Selected Packages out of Trilinos and Importing other Packages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000" dirty="0" smtClean="0"/>
              <a:t>Motivations, concerns, workflows, examples, …</a:t>
            </a:r>
            <a:endParaRPr lang="en-US" altLang="en-US" sz="3200" dirty="0" smtClean="0">
              <a:solidFill>
                <a:srgbClr val="D30AA5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675" y="3973911"/>
            <a:ext cx="8718550" cy="1720984"/>
          </a:xfrm>
        </p:spPr>
        <p:txBody>
          <a:bodyPr>
            <a:spAutoFit/>
          </a:bodyPr>
          <a:lstStyle/>
          <a:p>
            <a:pPr marL="342900" indent="-171450">
              <a:lnSpc>
                <a:spcPct val="9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Roscoe A. Bartlett</a:t>
            </a:r>
          </a:p>
          <a:p>
            <a:pPr marL="342900" indent="-171450">
              <a:lnSpc>
                <a:spcPct val="90000"/>
              </a:lnSpc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342900" indent="-171450">
              <a:lnSpc>
                <a:spcPct val="9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Oak Ridge National Laboratories</a:t>
            </a:r>
          </a:p>
          <a:p>
            <a:pPr marL="342900" indent="-171450">
              <a:lnSpc>
                <a:spcPct val="90000"/>
              </a:lnSpc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42900" indent="-171450">
              <a:lnSpc>
                <a:spcPct val="9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October 14, 2014</a:t>
            </a:r>
          </a:p>
        </p:txBody>
      </p:sp>
    </p:spTree>
    <p:extLst>
      <p:ext uri="{BB962C8B-B14F-4D97-AF65-F5344CB8AC3E}">
        <p14:creationId xmlns:p14="http://schemas.microsoft.com/office/powerpoint/2010/main" val="32761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84">
        <p:fade/>
      </p:transition>
    </mc:Choice>
    <mc:Fallback xmlns="">
      <p:transition spd="med" advTm="214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Version Traceability of TriBITS in Trilinos Snapshot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211" y="489098"/>
            <a:ext cx="9025174" cy="696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 smtClean="0"/>
              <a:t>TriBITS snapshot commit in Trilinos: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dirty="0" smtClean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--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commit 4cf1d72a1602dc4bf57fb18b8e10e22d6b5ecf44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Roscoe A. Bartlett &lt;bartlettra@ornl.gov&gt;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Sat Oct 11 12:12:53 2014 -0400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Automatic snapshot commit from TriBITS at a5cada6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Origin repo remote tracking branch: 'origin/master'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Origin repo remote repo URL: 'origin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git@github.com:TriBITSPub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/TriBITS'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At commit: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a5cada6 Added support for &lt;PACKAGE_NAME&gt;_SOURCE_DIR_OVERRIDE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Author: Roscoe A. Bartlett &lt;bartlettra@ornl.gov&gt;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Date: Sat Oct 11 12:10:39 2014 -0400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200" b="1" dirty="0"/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200" b="1" dirty="0" smtClean="0"/>
          </a:p>
          <a:p>
            <a:pPr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Snapshot commits created automatically using the TriBITS snapshot-dir.sh script:</a:t>
            </a:r>
          </a:p>
          <a:p>
            <a:pPr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2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2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sz="12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2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2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../../TriBITS/snapshot-dir.py</a:t>
            </a:r>
            <a:endParaRPr lang="en-US" sz="1600" dirty="0" smtClean="0">
              <a:solidFill>
                <a:srgbClr val="D30AA5"/>
              </a:solidFill>
            </a:endParaRPr>
          </a:p>
          <a:p>
            <a:pPr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Provides all the necessary info to trace back to TriBITS origin repo:</a:t>
            </a:r>
          </a:p>
          <a:p>
            <a:pPr lvl="2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SHA1: </a:t>
            </a:r>
            <a:r>
              <a:rPr lang="en-US" sz="1600" dirty="0" smtClean="0">
                <a:solidFill>
                  <a:srgbClr val="D30AA5"/>
                </a:solidFill>
              </a:rPr>
              <a:t>a5cada6</a:t>
            </a:r>
            <a:r>
              <a:rPr lang="en-US" sz="1600" dirty="0" smtClean="0"/>
              <a:t>  (WARNING: This can change if repo is later filtered!)</a:t>
            </a:r>
          </a:p>
          <a:p>
            <a:pPr lvl="2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Summary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D30AA5"/>
                </a:solidFill>
              </a:rPr>
              <a:t>Added support for &lt;PACKAGE_NAME&gt;_SOURCE_DIR_OVERRIDE</a:t>
            </a:r>
            <a:endParaRPr lang="en-US" sz="1600" dirty="0" smtClean="0">
              <a:solidFill>
                <a:srgbClr val="D30AA5"/>
              </a:solidFill>
            </a:endParaRPr>
          </a:p>
          <a:p>
            <a:pPr lvl="2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Author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D30AA5"/>
                </a:solidFill>
              </a:rPr>
              <a:t>Roscoe A. Bartlett </a:t>
            </a:r>
            <a:r>
              <a:rPr lang="en-US" sz="1600" dirty="0" smtClean="0">
                <a:solidFill>
                  <a:srgbClr val="D30AA5"/>
                </a:solidFill>
              </a:rPr>
              <a:t>&lt;bartlettra@ornl.gov&gt;</a:t>
            </a:r>
          </a:p>
          <a:p>
            <a:pPr lvl="2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Author Date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D30AA5"/>
                </a:solidFill>
              </a:rPr>
              <a:t>Sat Oct 11 12:10:39 2014 -</a:t>
            </a:r>
            <a:r>
              <a:rPr lang="en-US" sz="1600" dirty="0" smtClean="0">
                <a:solidFill>
                  <a:srgbClr val="D30AA5"/>
                </a:solidFill>
              </a:rPr>
              <a:t>0400</a:t>
            </a:r>
            <a:endParaRPr lang="en-US" sz="1600" dirty="0">
              <a:solidFill>
                <a:srgbClr val="D30AA5"/>
              </a:solidFill>
            </a:endParaRPr>
          </a:p>
          <a:p>
            <a:pPr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1600" b="1" dirty="0" smtClean="0"/>
          </a:p>
          <a:p>
            <a:pPr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533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Seeing Corresponding Commits in TriBITS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211" y="495231"/>
            <a:ext cx="9025174" cy="616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b="1" dirty="0" smtClean="0"/>
              <a:t>TriBITS snapshot commits in Trilinos:</a:t>
            </a:r>
            <a:endParaRPr lang="en-US" sz="1600" b="1" dirty="0"/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4cf1d72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snapshot commit from TriBITS at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a5cada6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8fbbce2 Automatic snapshot commit from TriBITS at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9918d90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b="1" dirty="0" smtClean="0"/>
              <a:t>Corresponding commits </a:t>
            </a:r>
            <a:r>
              <a:rPr lang="en-US" sz="1600" b="1" dirty="0"/>
              <a:t>in </a:t>
            </a:r>
            <a:r>
              <a:rPr lang="en-US" sz="1600" b="1" dirty="0" smtClean="0"/>
              <a:t>TriBITS:</a:t>
            </a:r>
            <a:endParaRPr lang="en-US" sz="1600" b="1" dirty="0"/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/Trilinos/TriBITS/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log-short --name-status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a5cada6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9918d90</a:t>
            </a:r>
            <a:endParaRPr lang="en-US" sz="1100" b="1" dirty="0" smtClean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a5cada6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"Added support for &lt;PACKAGE_NAME&gt;_SOURCE_DIR_OVERRIDE"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Roscoe A. Bartlett &lt;bartlettra@ornl.gov&gt;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Sat Oct 11 12:10:39 2014 -0400 (18 hours ago)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      doc/examples/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/CMakeLists.txt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package_arch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TribitsProcessPackagesAndDirsLists.cmake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4feb929 "Regenerated"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Roscoe A. Bartlett &lt;bartlettra@ornl.gov&gt;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Sat Oct 11 12:10:25 2014 -0400 (18 hours ago)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      doc/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build_quick_ref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/TribitsBuildQuickRef.html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      doc/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build_quick_ref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/TribitsBuildQuickRef.pdf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      doc/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build_quick_ref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TribitsBuildQuickRef.rst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09ed04c "Removing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from cache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adding warning about XXX_ENABLE_YYY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Roscoe A. Bartlett &lt;bartlettra@ornl.gov&gt;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Sat Oct 11 12:08:21 2014 -0400 (18 hours ago)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build_quick_ref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TribitsBuildQuickRefBody.rst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3EEE29A3-4D00-4E80-AAAA-01762B01955F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009095"/>
            <a:ext cx="7772400" cy="2533650"/>
          </a:xfrm>
        </p:spPr>
        <p:txBody>
          <a:bodyPr/>
          <a:lstStyle/>
          <a:p>
            <a:pPr marL="166688" indent="4763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4400" dirty="0">
                <a:latin typeface="Arial" charset="0"/>
              </a:rPr>
              <a:t>Comparing </a:t>
            </a:r>
            <a:r>
              <a:rPr lang="en-US" sz="4400" dirty="0" smtClean="0">
                <a:latin typeface="Arial" charset="0"/>
              </a:rPr>
              <a:t>Snapshotting </a:t>
            </a:r>
            <a:r>
              <a:rPr lang="en-US" sz="4400" dirty="0">
                <a:latin typeface="Arial" charset="0"/>
              </a:rPr>
              <a:t>and S</a:t>
            </a:r>
            <a:r>
              <a:rPr lang="en-US" sz="4400" dirty="0" smtClean="0">
                <a:latin typeface="Arial" charset="0"/>
              </a:rPr>
              <a:t>ubmodules Workflows for Splitting </a:t>
            </a:r>
            <a:r>
              <a:rPr lang="en-US" sz="4400" dirty="0">
                <a:latin typeface="Arial" charset="0"/>
              </a:rPr>
              <a:t>out Kokkos</a:t>
            </a:r>
          </a:p>
        </p:txBody>
      </p:sp>
    </p:spTree>
    <p:extLst>
      <p:ext uri="{BB962C8B-B14F-4D97-AF65-F5344CB8AC3E}">
        <p14:creationId xmlns:p14="http://schemas.microsoft.com/office/powerpoint/2010/main" val="18745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Directory Structure and Initial Setup: Kokkos </a:t>
            </a:r>
            <a:r>
              <a:rPr lang="en-US" altLang="en-US" sz="2400" dirty="0" err="1" smtClean="0"/>
              <a:t>Devs</a:t>
            </a:r>
            <a:endParaRPr lang="en-US" altLang="en-US" sz="2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6" y="813621"/>
            <a:ext cx="4570194" cy="178253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imported_packages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snapshotted </a:t>
            </a:r>
            <a:r>
              <a:rPr lang="en-US" sz="1100" dirty="0" err="1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sz="1100" dirty="0" smtClean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                  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cloned from github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BUILDS/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-test-&lt;machine&gt;.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GCC-4.6.1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do-configure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813621"/>
            <a:ext cx="4570196" cy="178253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gitsubmodules</a:t>
            </a:r>
            <a:endParaRPr lang="en-US" sz="11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#cloned from github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BUILDS/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-test-&lt;machine&gt;.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GCC-4.6.1/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do-configure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0" y="494311"/>
            <a:ext cx="356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Directory Structure (Snapshotting)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83488" y="494311"/>
            <a:ext cx="348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Directory Structure (Submodules)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2699305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Initial setup for Kokkos </a:t>
            </a:r>
            <a:r>
              <a:rPr lang="en-US" sz="1600" b="1" dirty="0" err="1" smtClean="0"/>
              <a:t>devs</a:t>
            </a:r>
            <a:r>
              <a:rPr lang="en-US" sz="1600" b="1" dirty="0" smtClean="0"/>
              <a:t> (Snapshotting)</a:t>
            </a:r>
            <a:endParaRPr lang="en-US" sz="1600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05" y="3011742"/>
            <a:ext cx="4570194" cy="93615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clone software.sandia.gov:/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git@github.com:&lt;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orgname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endParaRPr lang="en-US" sz="1100" dirty="0" smtClean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.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405" y="2699305"/>
            <a:ext cx="4371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Initial setup for Kokkos </a:t>
            </a:r>
            <a:r>
              <a:rPr lang="en-US" sz="1600" b="1" dirty="0" err="1" smtClean="0"/>
              <a:t>devs</a:t>
            </a:r>
            <a:r>
              <a:rPr lang="en-US" sz="1600" b="1" dirty="0" smtClean="0"/>
              <a:t> (Submodules)</a:t>
            </a:r>
            <a:endParaRPr lang="en-US" sz="16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3011742"/>
            <a:ext cx="4570194" cy="5975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--recursive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software.sandia.gov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10" y="4043480"/>
            <a:ext cx="4424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Updating to develop </a:t>
            </a:r>
            <a:r>
              <a:rPr lang="en-US" sz="1600" b="1" dirty="0"/>
              <a:t>K</a:t>
            </a:r>
            <a:r>
              <a:rPr lang="en-US" sz="1600" b="1" dirty="0" smtClean="0"/>
              <a:t>okkos (Snapshotting)</a:t>
            </a:r>
            <a:endParaRPr lang="en-US" sz="1600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05" y="4355917"/>
            <a:ext cx="4570194" cy="76687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0405" y="4043480"/>
            <a:ext cx="434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Updating to develop </a:t>
            </a:r>
            <a:r>
              <a:rPr lang="en-US" sz="1600" b="1" dirty="0" err="1" smtClean="0"/>
              <a:t>kokkos</a:t>
            </a:r>
            <a:r>
              <a:rPr lang="en-US" sz="1600" b="1" dirty="0" smtClean="0"/>
              <a:t> (Submodules)</a:t>
            </a:r>
            <a:endParaRPr lang="en-US" sz="1600" b="1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000" y="4355917"/>
            <a:ext cx="4570194" cy="144398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submodule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--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--recursive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ABOVE: Throws you off all of your branches!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back on your branch!</a:t>
            </a:r>
            <a:endParaRPr lang="en-US" sz="11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packages/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  </a:t>
            </a:r>
            <a:r>
              <a:rPr lang="en-US" sz="11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some other branch?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210" y="5301005"/>
            <a:ext cx="457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Updating to develop </a:t>
            </a:r>
            <a:r>
              <a:rPr lang="en-US" sz="1600" b="1" dirty="0"/>
              <a:t>K</a:t>
            </a:r>
            <a:r>
              <a:rPr lang="en-US" sz="1600" b="1" dirty="0" smtClean="0"/>
              <a:t>okkos using </a:t>
            </a:r>
            <a:r>
              <a:rPr lang="en-US" sz="1600" b="1" dirty="0" err="1" smtClean="0"/>
              <a:t>gitdist</a:t>
            </a:r>
            <a:r>
              <a:rPr lang="en-US" sz="1600" b="1" dirty="0" smtClean="0"/>
              <a:t> (Snapshotting)</a:t>
            </a:r>
            <a:endParaRPr lang="en-US" sz="1600" b="1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805" y="5903801"/>
            <a:ext cx="4570194" cy="4283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  <a:endParaRPr lang="en-US" sz="1100" dirty="0" smtClean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52796" y="5848515"/>
            <a:ext cx="453178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err="1"/>
              <a:t>git</a:t>
            </a:r>
            <a:r>
              <a:rPr lang="en-US" sz="1200" dirty="0"/>
              <a:t> </a:t>
            </a:r>
            <a:r>
              <a:rPr lang="en-US" sz="1200" dirty="0" err="1"/>
              <a:t>submodule</a:t>
            </a:r>
            <a:r>
              <a:rPr lang="en-US" sz="1200" dirty="0"/>
              <a:t> update </a:t>
            </a:r>
            <a:r>
              <a:rPr lang="en-US" sz="1200" b="1" dirty="0" smtClean="0">
                <a:solidFill>
                  <a:srgbClr val="FF0000"/>
                </a:solidFill>
              </a:rPr>
              <a:t>kicks you off your local Kokkos branch</a:t>
            </a:r>
            <a:r>
              <a:rPr lang="en-US" sz="1200" dirty="0" smtClean="0"/>
              <a:t>!  As a Kokkos developer, I don’t know why you would want to put up with the above behavior?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076" y="6350425"/>
            <a:ext cx="453178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b="1" dirty="0" smtClean="0">
                <a:solidFill>
                  <a:srgbClr val="000099"/>
                </a:solidFill>
              </a:rPr>
              <a:t>Keeps you on your local Kokkos branch</a:t>
            </a:r>
            <a:r>
              <a:rPr lang="en-US" sz="1200" dirty="0" smtClean="0">
                <a:solidFill>
                  <a:srgbClr val="000099"/>
                </a:solidFill>
              </a:rPr>
              <a:t>!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Scalable to multiple repos!</a:t>
            </a:r>
          </a:p>
        </p:txBody>
      </p:sp>
    </p:spTree>
    <p:extLst>
      <p:ext uri="{BB962C8B-B14F-4D97-AF65-F5344CB8AC3E}">
        <p14:creationId xmlns:p14="http://schemas.microsoft.com/office/powerpoint/2010/main" val="245381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Local Kokkos develop, publish, test, and push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6" y="702245"/>
            <a:ext cx="4570194" cy="1613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</a:t>
            </a:r>
            <a:r>
              <a:rPr lang="en-US" sz="1100" dirty="0" err="1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rest of Trilinos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do-configure ... &amp;&amp; make &amp;&amp;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Iterate above steps until ready to 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702245"/>
            <a:ext cx="4570196" cy="1613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make changes 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make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rest of Trilinos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./do-configure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&amp;&amp; make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/Trilinos/packages/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Iterate above steps until ready to push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0" y="395005"/>
            <a:ext cx="391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Local </a:t>
            </a:r>
            <a:r>
              <a:rPr lang="en-US" sz="1600" b="1" dirty="0" err="1" smtClean="0"/>
              <a:t>dev</a:t>
            </a:r>
            <a:r>
              <a:rPr lang="en-US" sz="1600" b="1" dirty="0" smtClean="0"/>
              <a:t> after update (Snapshotting)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83488" y="395005"/>
            <a:ext cx="3788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</a:t>
            </a:r>
            <a:r>
              <a:rPr lang="en-US" sz="1600" b="1" dirty="0" err="1"/>
              <a:t>dev</a:t>
            </a:r>
            <a:r>
              <a:rPr lang="en-US" sz="1600" b="1" dirty="0"/>
              <a:t> after update </a:t>
            </a:r>
            <a:r>
              <a:rPr lang="en-US" sz="1600" b="1" dirty="0" smtClean="0"/>
              <a:t>(Submodules)</a:t>
            </a:r>
            <a:endParaRPr lang="en-US" sz="1600" b="1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805" y="4247575"/>
            <a:ext cx="4570194" cy="195181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Publish Kokkos changes to Trilinos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imported_packages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../../kokkos/snapshot-dir.py 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 commit!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NO MERGE CONFLICITS!!!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 and push to Trilinos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/BUILDS/CHECKIN/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do-all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#Must pass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use checkin-test.py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100" dirty="0" err="1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/BUILDS/CHECKIN/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09" y="3928265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Publish, test, and push (Snapshotting)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83487" y="3505810"/>
            <a:ext cx="3914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Publish, test, and push (Submodules)</a:t>
            </a:r>
            <a:endParaRPr lang="en-US" sz="1600" b="1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572000" y="3828455"/>
            <a:ext cx="4570194" cy="195181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Publish Kokkos changes to Trilinos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endParaRPr lang="en-US" sz="1100" dirty="0" smtClean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…</a:t>
            </a:r>
            <a:endParaRPr lang="en-US" sz="11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and push to Trilinos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/BUILDS/CHECKIN/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--do-all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#Must pass!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/Trilinos/packages/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use checkin-test.py for </a:t>
            </a:r>
            <a:r>
              <a:rPr lang="en-US" sz="1100" dirty="0" err="1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/BUILDS/CHECKIN/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11" y="2315255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Configure, build, test (Snapshotting)</a:t>
            </a:r>
            <a:endParaRPr lang="en-US" sz="1600" b="1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06" y="2627692"/>
            <a:ext cx="4570194" cy="93615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do-configure 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DKokkos_SOURCE_DIR_OVERRIDE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DTrilinos_ENABLE_Kokkos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=ON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make -j8 &amp;&amp; 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-j8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10406" y="2315255"/>
            <a:ext cx="366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Configure, build, test (Submodules)</a:t>
            </a:r>
            <a:endParaRPr lang="en-US" sz="1600" b="1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572001" y="2627692"/>
            <a:ext cx="4570194" cy="76687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./do-configure \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DTrilinos_ENABLE_Kokkos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=ON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make -j8 &amp;&amp; 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-j8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1007" y="6201151"/>
            <a:ext cx="453178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b="1" dirty="0" smtClean="0">
                <a:solidFill>
                  <a:srgbClr val="000099"/>
                </a:solidFill>
              </a:rPr>
              <a:t>Will merge </a:t>
            </a:r>
            <a:r>
              <a:rPr lang="en-US" sz="1200" dirty="0" smtClean="0"/>
              <a:t>correctly inside of Trilinos pull if there is another change to Kokkos merged in!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b="1" dirty="0">
                <a:solidFill>
                  <a:srgbClr val="000099"/>
                </a:solidFill>
              </a:rPr>
              <a:t>checkin-test.py </a:t>
            </a:r>
            <a:r>
              <a:rPr lang="en-US" sz="1200" b="1" dirty="0" smtClean="0">
                <a:solidFill>
                  <a:srgbClr val="000099"/>
                </a:solidFill>
              </a:rPr>
              <a:t>uses </a:t>
            </a:r>
            <a:r>
              <a:rPr lang="en-US" sz="1200" b="1" dirty="0">
                <a:solidFill>
                  <a:srgbClr val="000099"/>
                </a:solidFill>
              </a:rPr>
              <a:t>snapshotted </a:t>
            </a:r>
            <a:r>
              <a:rPr lang="en-US" sz="1200" b="1" dirty="0" smtClean="0">
                <a:solidFill>
                  <a:srgbClr val="000099"/>
                </a:solidFill>
              </a:rPr>
              <a:t>packages/</a:t>
            </a:r>
            <a:r>
              <a:rPr lang="en-US" sz="1200" b="1" dirty="0" err="1" smtClean="0">
                <a:solidFill>
                  <a:srgbClr val="000099"/>
                </a:solidFill>
              </a:rPr>
              <a:t>kokkos</a:t>
            </a:r>
            <a:r>
              <a:rPr lang="en-US" sz="1200" b="1" dirty="0" smtClean="0">
                <a:solidFill>
                  <a:srgbClr val="000099"/>
                </a:solidFill>
              </a:rPr>
              <a:t>/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552796" y="5780271"/>
            <a:ext cx="4531789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Will result in merge conflict </a:t>
            </a:r>
            <a:r>
              <a:rPr lang="en-US" sz="1200" dirty="0" smtClean="0"/>
              <a:t>and stop test and/or push if  any change for Kokkos is pushed by another developer after the checkin-test.py script starts running!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solidFill>
                  <a:srgbClr val="C00000"/>
                </a:solidFill>
              </a:rPr>
              <a:t>Requires TriBITS tool checkin-test.py to be updated to work with submodules</a:t>
            </a:r>
            <a:r>
              <a:rPr lang="en-US" sz="1200" dirty="0" smtClean="0">
                <a:solidFill>
                  <a:srgbClr val="C00000"/>
                </a:solidFill>
              </a:rPr>
              <a:t>!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05" y="3544215"/>
            <a:ext cx="453178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NOTE: Develop against the Kokkos version cloned from github *not* the one snapshotted in Trilinos!</a:t>
            </a:r>
          </a:p>
        </p:txBody>
      </p:sp>
    </p:spTree>
    <p:extLst>
      <p:ext uri="{BB962C8B-B14F-4D97-AF65-F5344CB8AC3E}">
        <p14:creationId xmlns:p14="http://schemas.microsoft.com/office/powerpoint/2010/main" val="134470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Non-</a:t>
            </a:r>
            <a:r>
              <a:rPr lang="en-US" altLang="en-US" sz="2400" dirty="0" err="1" smtClean="0"/>
              <a:t>Kokkos</a:t>
            </a:r>
            <a:r>
              <a:rPr lang="en-US" altLang="en-US" sz="2400" dirty="0" smtClean="0"/>
              <a:t> Trilinos </a:t>
            </a:r>
            <a:r>
              <a:rPr lang="en-US" altLang="en-US" sz="2400" dirty="0" err="1" smtClean="0"/>
              <a:t>dev</a:t>
            </a:r>
            <a:r>
              <a:rPr lang="en-US" altLang="en-US" sz="2400" dirty="0"/>
              <a:t>/</a:t>
            </a:r>
            <a:r>
              <a:rPr lang="en-US" altLang="en-US" sz="2400" dirty="0" smtClean="0"/>
              <a:t>user access, test, and push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10" y="454213"/>
            <a:ext cx="396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Initial setup </a:t>
            </a:r>
            <a:r>
              <a:rPr lang="en-US" sz="1600" b="1" dirty="0" err="1" smtClean="0"/>
              <a:t>devs</a:t>
            </a:r>
            <a:r>
              <a:rPr lang="en-US" sz="1600" b="1" dirty="0" smtClean="0"/>
              <a:t>/users (Snapshotting)</a:t>
            </a:r>
            <a:endParaRPr lang="en-US" sz="1600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05" y="766650"/>
            <a:ext cx="4570194" cy="4283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clone software.sandia.gov:/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0405" y="454213"/>
            <a:ext cx="388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Initial setup </a:t>
            </a:r>
            <a:r>
              <a:rPr lang="en-US" sz="1600" b="1" dirty="0" err="1" smtClean="0"/>
              <a:t>devs</a:t>
            </a:r>
            <a:r>
              <a:rPr lang="en-US" sz="1600" b="1" dirty="0" smtClean="0"/>
              <a:t>/users (Submodules)</a:t>
            </a:r>
            <a:endParaRPr lang="en-US" sz="1600" b="1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000" y="766650"/>
            <a:ext cx="4570194" cy="5975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--recursive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software.sandia.gov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10" y="2336058"/>
            <a:ext cx="3892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Updating to </a:t>
            </a:r>
            <a:r>
              <a:rPr lang="en-US" sz="1600" b="1" dirty="0" err="1" smtClean="0"/>
              <a:t>dev</a:t>
            </a:r>
            <a:r>
              <a:rPr lang="en-US" sz="1600" b="1" dirty="0" smtClean="0"/>
              <a:t>/install (Snapshotting)</a:t>
            </a:r>
            <a:endParaRPr lang="en-US" sz="1600" b="1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805" y="2648495"/>
            <a:ext cx="4570194" cy="4283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0405" y="2336058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Updating to </a:t>
            </a:r>
            <a:r>
              <a:rPr lang="en-US" sz="1600" b="1" dirty="0" err="1" smtClean="0"/>
              <a:t>dev</a:t>
            </a:r>
            <a:r>
              <a:rPr lang="en-US" sz="1600" b="1" dirty="0" smtClean="0"/>
              <a:t>/install (Submodules)</a:t>
            </a:r>
            <a:endParaRPr lang="en-US" sz="1600" b="1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572000" y="2648495"/>
            <a:ext cx="4570194" cy="5975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  <a:endParaRPr lang="en-US" sz="11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submodule</a:t>
            </a:r>
            <a:r>
              <a:rPr lang="en-US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--</a:t>
            </a:r>
            <a:r>
              <a:rPr lang="en-US" sz="1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endParaRPr lang="en-US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06" y="4362790"/>
            <a:ext cx="4570194" cy="127470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rest of Trilinos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do-configure ... &amp;&amp; make &amp;&amp;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Iterate above steps until ready to 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72000" y="4362790"/>
            <a:ext cx="4570196" cy="127470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make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rest of Trilinos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./do-configure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&amp;&amp; make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/Trilinos/packages/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Iterate above steps until ready to push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10" y="4043480"/>
            <a:ext cx="391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Local </a:t>
            </a:r>
            <a:r>
              <a:rPr lang="en-US" sz="1600" b="1" dirty="0" err="1" smtClean="0"/>
              <a:t>dev</a:t>
            </a:r>
            <a:r>
              <a:rPr lang="en-US" sz="1600" b="1" dirty="0" smtClean="0"/>
              <a:t> after update (Snapshotting)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83488" y="4043480"/>
            <a:ext cx="3788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</a:t>
            </a:r>
            <a:r>
              <a:rPr lang="en-US" sz="1600" b="1" dirty="0" err="1"/>
              <a:t>dev</a:t>
            </a:r>
            <a:r>
              <a:rPr lang="en-US" sz="1600" b="1" dirty="0"/>
              <a:t> after update </a:t>
            </a:r>
            <a:r>
              <a:rPr lang="en-US" sz="1600" b="1" dirty="0" smtClean="0"/>
              <a:t>(Submodules)</a:t>
            </a:r>
            <a:endParaRPr lang="en-US" sz="1600" b="1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05" y="6169301"/>
            <a:ext cx="4570194" cy="5975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/BUILDS/CHECKIN/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do-all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#Must pass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209" y="5849991"/>
            <a:ext cx="312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Test and push (Snapshotting)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83487" y="5849991"/>
            <a:ext cx="3041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Test and push (Submodules)</a:t>
            </a:r>
            <a:endParaRPr lang="en-US" sz="1600" b="1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572000" y="6172636"/>
            <a:ext cx="4570194" cy="5975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/BUILDS/CHECKIN/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--do-all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#Must pass!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571269" y="1364249"/>
            <a:ext cx="4531789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The need to call the new </a:t>
            </a:r>
            <a:r>
              <a:rPr lang="en-US" sz="1200" dirty="0" smtClean="0">
                <a:solidFill>
                  <a:srgbClr val="C00000"/>
                </a:solidFill>
              </a:rPr>
              <a:t>--recursive</a:t>
            </a:r>
            <a:r>
              <a:rPr lang="en-US" sz="1200" dirty="0" smtClean="0"/>
              <a:t> option will break many existing tools (e.g. TriBITS, SIERRA’s build, etc.)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The hidden  clone of Kokkos on github.com will fail on many machines with restricted internet access (e.g. ORNL and WEC).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33595" y="3253453"/>
            <a:ext cx="453178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Needing command </a:t>
            </a:r>
            <a:r>
              <a:rPr lang="en-US" sz="1200" dirty="0" err="1">
                <a:solidFill>
                  <a:srgbClr val="C00000"/>
                </a:solidFill>
              </a:rPr>
              <a:t>git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submodule</a:t>
            </a:r>
            <a:r>
              <a:rPr lang="en-US" sz="1200" dirty="0">
                <a:solidFill>
                  <a:srgbClr val="C00000"/>
                </a:solidFill>
              </a:rPr>
              <a:t> update --</a:t>
            </a:r>
            <a:r>
              <a:rPr lang="en-US" sz="1200" dirty="0" err="1">
                <a:solidFill>
                  <a:srgbClr val="C00000"/>
                </a:solidFill>
              </a:rPr>
              <a:t>init</a:t>
            </a:r>
            <a:r>
              <a:rPr lang="en-US" sz="1200" dirty="0">
                <a:solidFill>
                  <a:srgbClr val="C00000"/>
                </a:solidFill>
              </a:rPr>
              <a:t> --recursive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will break many tools (e.g. TriBITS, SIERRA’s build, etc.) and the hidden clone/pull to github will fail on many systems with restricted access (e.g. ORNL and WEC).</a:t>
            </a:r>
          </a:p>
        </p:txBody>
      </p:sp>
    </p:spTree>
    <p:extLst>
      <p:ext uri="{BB962C8B-B14F-4D97-AF65-F5344CB8AC3E}">
        <p14:creationId xmlns:p14="http://schemas.microsoft.com/office/powerpoint/2010/main" val="34836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Miscellaneous issues with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submodules (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2.1.0)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211" y="520259"/>
            <a:ext cx="8833150" cy="624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dirty="0" smtClean="0"/>
              <a:t>Pulling updated repos with “</a:t>
            </a:r>
            <a:r>
              <a:rPr lang="en-US" sz="1600" dirty="0" err="1">
                <a:solidFill>
                  <a:srgbClr val="C00000"/>
                </a:solidFill>
              </a:rPr>
              <a:t>git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submodule</a:t>
            </a:r>
            <a:r>
              <a:rPr lang="en-US" sz="1600" dirty="0">
                <a:solidFill>
                  <a:srgbClr val="C00000"/>
                </a:solidFill>
              </a:rPr>
              <a:t> update --</a:t>
            </a:r>
            <a:r>
              <a:rPr lang="en-US" sz="1600" dirty="0" err="1">
                <a:solidFill>
                  <a:srgbClr val="C00000"/>
                </a:solidFill>
              </a:rPr>
              <a:t>init</a:t>
            </a:r>
            <a:r>
              <a:rPr lang="en-US" sz="1600" dirty="0">
                <a:solidFill>
                  <a:srgbClr val="C00000"/>
                </a:solidFill>
              </a:rPr>
              <a:t> –recursive</a:t>
            </a:r>
            <a:r>
              <a:rPr lang="en-US" sz="1600" dirty="0" smtClean="0"/>
              <a:t>” throws you off your branch!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600" dirty="0" smtClean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help </a:t>
            </a:r>
            <a:r>
              <a:rPr lang="en-US" sz="1600" dirty="0" smtClean="0"/>
              <a:t>submodules </a:t>
            </a:r>
            <a:r>
              <a:rPr lang="en-US" sz="1600" dirty="0" smtClean="0">
                <a:solidFill>
                  <a:srgbClr val="000099"/>
                </a:solidFill>
              </a:rPr>
              <a:t>#  </a:t>
            </a:r>
            <a:r>
              <a:rPr lang="en-US" sz="1600" dirty="0" err="1">
                <a:solidFill>
                  <a:srgbClr val="000099"/>
                </a:solidFill>
              </a:rPr>
              <a:t>git</a:t>
            </a:r>
            <a:r>
              <a:rPr lang="en-US" sz="1600" dirty="0">
                <a:solidFill>
                  <a:srgbClr val="000099"/>
                </a:solidFill>
              </a:rPr>
              <a:t> 2.1.0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 smtClean="0"/>
              <a:t> </a:t>
            </a:r>
            <a:r>
              <a:rPr lang="en-US" sz="1600" dirty="0"/>
              <a:t>update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    Update the registered submodules, i.e. clone missing submodules and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    checkout the commit specified in the index of the containing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    repository. </a:t>
            </a:r>
            <a:r>
              <a:rPr lang="en-US" sz="1600" dirty="0">
                <a:solidFill>
                  <a:srgbClr val="C00000"/>
                </a:solidFill>
              </a:rPr>
              <a:t>This will make the submodules HEAD be </a:t>
            </a:r>
            <a:r>
              <a:rPr lang="en-US" sz="1600" dirty="0" smtClean="0">
                <a:solidFill>
                  <a:srgbClr val="C00000"/>
                </a:solidFill>
              </a:rPr>
              <a:t>detached …</a:t>
            </a:r>
            <a:endParaRPr lang="en-US" sz="1600" dirty="0" smtClean="0"/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600" dirty="0" smtClean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dirty="0" smtClean="0"/>
              <a:t>$ </a:t>
            </a:r>
            <a:r>
              <a:rPr lang="en-US" sz="1600" dirty="0" err="1" smtClean="0"/>
              <a:t>git</a:t>
            </a:r>
            <a:r>
              <a:rPr lang="en-US" sz="1600" dirty="0" smtClean="0"/>
              <a:t> help pull   </a:t>
            </a:r>
            <a:r>
              <a:rPr lang="en-US" sz="1600" dirty="0" smtClean="0">
                <a:solidFill>
                  <a:srgbClr val="000099"/>
                </a:solidFill>
              </a:rPr>
              <a:t>#  </a:t>
            </a:r>
            <a:r>
              <a:rPr lang="en-US" sz="1600" dirty="0" err="1" smtClean="0">
                <a:solidFill>
                  <a:srgbClr val="000099"/>
                </a:solidFill>
              </a:rPr>
              <a:t>git</a:t>
            </a:r>
            <a:r>
              <a:rPr lang="en-US" sz="1600" dirty="0" smtClean="0">
                <a:solidFill>
                  <a:srgbClr val="000099"/>
                </a:solidFill>
              </a:rPr>
              <a:t> 2.1.0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 smtClean="0"/>
              <a:t>BUGS</a:t>
            </a:r>
            <a:endParaRPr lang="en-US" sz="1600" dirty="0"/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Using --</a:t>
            </a:r>
            <a:r>
              <a:rPr lang="en-US" sz="1600" dirty="0" err="1"/>
              <a:t>recurse-submodules</a:t>
            </a:r>
            <a:r>
              <a:rPr lang="en-US" sz="1600" dirty="0"/>
              <a:t> can only fetch new commits in already checked out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submodules right now. When e.g. upstream added a new </a:t>
            </a:r>
            <a:r>
              <a:rPr lang="en-US" sz="1600" dirty="0" err="1"/>
              <a:t>submodule</a:t>
            </a:r>
            <a:r>
              <a:rPr lang="en-US" sz="1600" dirty="0"/>
              <a:t> in the just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fetched commits of the </a:t>
            </a:r>
            <a:r>
              <a:rPr lang="en-US" sz="1600" dirty="0" err="1"/>
              <a:t>superproject</a:t>
            </a:r>
            <a:r>
              <a:rPr lang="en-US" sz="1600" dirty="0"/>
              <a:t> the </a:t>
            </a:r>
            <a:r>
              <a:rPr lang="en-US" sz="1600" dirty="0" err="1"/>
              <a:t>submodule</a:t>
            </a:r>
            <a:r>
              <a:rPr lang="en-US" sz="1600" dirty="0"/>
              <a:t> itself can not be fetched,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making it impossible to check out that </a:t>
            </a:r>
            <a:r>
              <a:rPr lang="en-US" sz="1600" dirty="0" err="1"/>
              <a:t>submodule</a:t>
            </a:r>
            <a:r>
              <a:rPr lang="en-US" sz="1600" dirty="0"/>
              <a:t> later without having to do a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       fetch again. This is expected to be fixed in a future </a:t>
            </a:r>
            <a:r>
              <a:rPr lang="en-US" sz="1600" dirty="0" err="1"/>
              <a:t>Git</a:t>
            </a:r>
            <a:r>
              <a:rPr lang="en-US" sz="1600" dirty="0"/>
              <a:t> version</a:t>
            </a:r>
            <a:r>
              <a:rPr lang="en-US" sz="1600" dirty="0" smtClean="0"/>
              <a:t>.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600" dirty="0" smtClean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dirty="0">
                <a:hlinkClick r:id="rId3"/>
              </a:rPr>
              <a:t>http://codingkilledthecat.wordpress.com/2012/04/28/why-your-company-shouldnt-use-git-submodules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“There’s a reason why I know a lot of people who have nicknamed these things “</a:t>
            </a:r>
            <a:r>
              <a:rPr lang="en-US" sz="1600" dirty="0" err="1"/>
              <a:t>sobmodules</a:t>
            </a:r>
            <a:r>
              <a:rPr lang="en-US" sz="1600" dirty="0"/>
              <a:t>” in their frustration</a:t>
            </a:r>
            <a:r>
              <a:rPr lang="en-US" sz="1600" dirty="0" smtClean="0"/>
              <a:t>.”</a:t>
            </a:r>
            <a:endParaRPr lang="en-US" sz="1600" dirty="0"/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600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stackoverflow.com/questions/6714785/git-submodule-alternative</a:t>
            </a:r>
            <a:endParaRPr lang="en-US" sz="1600" dirty="0" smtClean="0"/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 smtClean="0"/>
              <a:t>“</a:t>
            </a:r>
            <a:r>
              <a:rPr lang="en-US" sz="1600" dirty="0"/>
              <a:t>Basically, submodules should be your last choice when dealing with your own code. They're great for dealing with third party libraries, but end up being a royal pain for your own code</a:t>
            </a:r>
            <a:r>
              <a:rPr lang="en-US" sz="1600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178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10" y="10955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/>
              <a:t>Snapshotting </a:t>
            </a:r>
            <a:r>
              <a:rPr lang="en-US" altLang="en-US" sz="2400" dirty="0" smtClean="0"/>
              <a:t>vs. Submodules Workflows: Kokkos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6" y="618208"/>
            <a:ext cx="6452039" cy="586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600" b="1" dirty="0" smtClean="0"/>
              <a:t>Requirements for splitting out and developing Kokkos with Trilinos:</a:t>
            </a:r>
            <a:endParaRPr lang="en-US" sz="1400" b="1" dirty="0" smtClean="0"/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Host </a:t>
            </a:r>
            <a:r>
              <a:rPr lang="en-US" sz="1400" dirty="0"/>
              <a:t>Kokkos on github (issues, pull requests</a:t>
            </a:r>
            <a:r>
              <a:rPr lang="en-US" sz="1400" dirty="0" smtClean="0"/>
              <a:t>, external usage, </a:t>
            </a:r>
            <a:r>
              <a:rPr lang="en-US" sz="1400" dirty="0"/>
              <a:t>etc</a:t>
            </a:r>
            <a:r>
              <a:rPr lang="en-US" sz="1400" dirty="0" smtClean="0"/>
              <a:t>.)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Allow co-development of Kokkos with Trilinos (keep in sync)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/>
              <a:t>Guarantee that Kokkos in Trilinos works with all of Trilinos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Provide traceability of Kokkos versions in Trilinos</a:t>
            </a:r>
            <a:endParaRPr lang="en-US" sz="1400" dirty="0"/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/>
              <a:t>Not break existing tools and processes for non-</a:t>
            </a:r>
            <a:r>
              <a:rPr lang="en-US" sz="1400" dirty="0" err="1"/>
              <a:t>Kokkos</a:t>
            </a:r>
            <a:r>
              <a:rPr lang="en-US" sz="1400" dirty="0"/>
              <a:t> Trilinos developers and users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/>
              <a:t>Maintain distributed version control and mirroring for Trilinos </a:t>
            </a:r>
            <a:r>
              <a:rPr lang="en-US" sz="1400" b="1" dirty="0"/>
              <a:t>and Kokkos</a:t>
            </a:r>
            <a:endParaRPr lang="en-US" sz="1400" dirty="0"/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Preserves old versions of Trilinos when Kokkos github repo goes away or is filtered.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Don’t </a:t>
            </a:r>
            <a:r>
              <a:rPr lang="en-US" sz="1400" dirty="0"/>
              <a:t>force everyone to have to clone Kokkos from github to avoid firewall issues on some systems (e.g. ORNL, WEC, etc.)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/>
              <a:t>Allow for small local changes to Kokkos (especially in mirrored clones of Trilinos not at SNL)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/>
              <a:t>Allow for small infrequent changes to Kokkos directly in Trilinos to </a:t>
            </a:r>
            <a:r>
              <a:rPr lang="en-US" sz="1400" dirty="0" smtClean="0"/>
              <a:t>fix urgent </a:t>
            </a:r>
            <a:r>
              <a:rPr lang="en-US" sz="1400" dirty="0"/>
              <a:t>problems.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 </a:t>
            </a:r>
            <a:r>
              <a:rPr lang="en-US" sz="1400" dirty="0"/>
              <a:t>Allow </a:t>
            </a:r>
            <a:r>
              <a:rPr lang="en-US" sz="1400" dirty="0" smtClean="0"/>
              <a:t>for automatic merging when two or more Kokkos change sets are pushed around the same time to Trilinos</a:t>
            </a:r>
            <a:endParaRPr lang="en-US" sz="1400" dirty="0"/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Robust to forgetting to push Kokkos to github</a:t>
            </a:r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Scalable workflow to multiple external packages (stay on branch)</a:t>
            </a:r>
            <a:endParaRPr lang="en-US" sz="1400" dirty="0"/>
          </a:p>
          <a:p>
            <a:pPr marL="514350" lvl="1" indent="-342900"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1400" dirty="0" smtClean="0"/>
              <a:t>Not forcing usage of  what is widely considered a controversial and problematic </a:t>
            </a:r>
            <a:r>
              <a:rPr lang="en-US" sz="1400" dirty="0" err="1" smtClean="0"/>
              <a:t>git</a:t>
            </a:r>
            <a:r>
              <a:rPr lang="en-US" sz="1400" dirty="0" smtClean="0"/>
              <a:t> feature (i.e. </a:t>
            </a:r>
            <a:r>
              <a:rPr lang="en-US" sz="1400" dirty="0" err="1" smtClean="0"/>
              <a:t>submodues</a:t>
            </a:r>
            <a:r>
              <a:rPr lang="en-US" sz="1400" dirty="0" smtClean="0"/>
              <a:t>) on all Trilinos developers and users!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53845" y="656545"/>
            <a:ext cx="2573135" cy="565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600" u="sng" dirty="0" smtClean="0"/>
              <a:t>Snapshotting</a:t>
            </a:r>
            <a:r>
              <a:rPr lang="en-US" sz="1600" dirty="0" smtClean="0"/>
              <a:t> </a:t>
            </a:r>
            <a:r>
              <a:rPr lang="en-US" sz="1600" u="sng" dirty="0" smtClean="0"/>
              <a:t>Submodules</a:t>
            </a:r>
            <a:endParaRPr lang="en-US" sz="1600" u="sng" dirty="0"/>
          </a:p>
          <a:p>
            <a:pPr marL="171450" lvl="1">
              <a:spcAft>
                <a:spcPts val="300"/>
              </a:spcAft>
              <a:buSzPct val="100000"/>
              <a:defRPr/>
            </a:pPr>
            <a:endParaRPr lang="en-US" sz="1400" dirty="0" smtClean="0"/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</a:t>
            </a:r>
            <a:r>
              <a:rPr lang="en-US" sz="1400" dirty="0"/>
              <a:t>√ </a:t>
            </a:r>
            <a:r>
              <a:rPr lang="en-US" sz="1400" dirty="0" smtClean="0"/>
              <a:t>                  √</a:t>
            </a: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</a:t>
            </a:r>
            <a:r>
              <a:rPr lang="en-US" sz="1400" dirty="0"/>
              <a:t>√                   </a:t>
            </a:r>
            <a:r>
              <a:rPr lang="en-US" sz="1400" dirty="0" smtClean="0"/>
              <a:t>√</a:t>
            </a:r>
            <a:endParaRPr lang="en-US" sz="1400" dirty="0"/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</a:t>
            </a:r>
            <a:r>
              <a:rPr lang="en-US" sz="1400" dirty="0"/>
              <a:t>√                   </a:t>
            </a:r>
            <a:r>
              <a:rPr lang="en-US" sz="1400" dirty="0" smtClean="0"/>
              <a:t>√</a:t>
            </a:r>
            <a:endParaRPr lang="en-US" sz="1400" dirty="0"/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√</a:t>
            </a: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               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</a:rPr>
              <a:t>.     </a:t>
            </a:r>
            <a:r>
              <a:rPr lang="en-US" sz="1400" b="1" dirty="0" smtClean="0">
                <a:solidFill>
                  <a:srgbClr val="C00000"/>
                </a:solidFill>
              </a:rPr>
              <a:t>      </a:t>
            </a:r>
            <a:endParaRPr lang="en-US" sz="1400" dirty="0" smtClean="0"/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              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.         </a:t>
            </a:r>
            <a:r>
              <a:rPr lang="en-US" sz="1400" dirty="0" smtClean="0"/>
              <a:t>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               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              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              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              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/>
              <a:t>    </a:t>
            </a:r>
            <a:r>
              <a:rPr lang="en-US" sz="1400" dirty="0" smtClean="0"/>
              <a:t>      √     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X </a:t>
            </a: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dirty="0" smtClean="0"/>
              <a:t>          √                    </a:t>
            </a:r>
            <a:r>
              <a:rPr lang="en-US" sz="1400" b="1" dirty="0">
                <a:solidFill>
                  <a:srgbClr val="C00000"/>
                </a:solidFill>
              </a:rPr>
              <a:t>X   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marL="171450" lvl="1">
              <a:spcAft>
                <a:spcPts val="300"/>
              </a:spcAft>
              <a:buSzPct val="100000"/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      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r>
              <a:rPr lang="en-US" sz="1400" dirty="0" smtClean="0"/>
              <a:t>√                    </a:t>
            </a:r>
            <a:r>
              <a:rPr lang="en-US" sz="1400" b="1" dirty="0">
                <a:solidFill>
                  <a:srgbClr val="C00000"/>
                </a:solidFill>
              </a:rPr>
              <a:t>X 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3EEE29A3-4D00-4E80-AAAA-01762B01955F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15990"/>
            <a:ext cx="7772400" cy="2533650"/>
          </a:xfrm>
        </p:spPr>
        <p:txBody>
          <a:bodyPr/>
          <a:lstStyle/>
          <a:p>
            <a:pPr marL="166688" indent="4763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4400" dirty="0">
                <a:latin typeface="Arial" charset="0"/>
              </a:rPr>
              <a:t>Variations on version control and snapshotting</a:t>
            </a:r>
          </a:p>
        </p:txBody>
      </p:sp>
    </p:spTree>
    <p:extLst>
      <p:ext uri="{BB962C8B-B14F-4D97-AF65-F5344CB8AC3E}">
        <p14:creationId xmlns:p14="http://schemas.microsoft.com/office/powerpoint/2010/main" val="200131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04C235FB-17AA-45DF-8480-50B0370F2742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90488"/>
            <a:ext cx="8410695" cy="381000"/>
          </a:xfrm>
        </p:spPr>
        <p:txBody>
          <a:bodyPr/>
          <a:lstStyle/>
          <a:p>
            <a:r>
              <a:rPr lang="en-US" altLang="en-US" sz="2400" dirty="0" smtClean="0"/>
              <a:t>Snapshotting in Branch then Merge: E.g. MOOSE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641224"/>
            <a:ext cx="8756650" cy="590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>
                <a:latin typeface="Arial" charset="0"/>
              </a:rPr>
              <a:t>Branches in </a:t>
            </a:r>
            <a:r>
              <a:rPr lang="en-US" b="1" dirty="0" err="1">
                <a:latin typeface="Arial" charset="0"/>
              </a:rPr>
              <a:t>casl-dev</a:t>
            </a:r>
            <a:r>
              <a:rPr lang="en-US" b="1" dirty="0">
                <a:latin typeface="Arial" charset="0"/>
              </a:rPr>
              <a:t>/</a:t>
            </a:r>
            <a:r>
              <a:rPr lang="en-US" b="1" dirty="0" err="1">
                <a:latin typeface="Arial" charset="0"/>
              </a:rPr>
              <a:t>MOOSE.git</a:t>
            </a:r>
            <a:r>
              <a:rPr lang="en-US" b="1" dirty="0">
                <a:latin typeface="Arial" charset="0"/>
              </a:rPr>
              <a:t> repo: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99"/>
                </a:solidFill>
                <a:latin typeface="Arial" charset="0"/>
              </a:rPr>
              <a:t>inl_clean_svn</a:t>
            </a:r>
            <a:r>
              <a:rPr lang="en-US" dirty="0">
                <a:latin typeface="Arial" charset="0"/>
              </a:rPr>
              <a:t>: Direct </a:t>
            </a:r>
            <a:r>
              <a:rPr lang="en-US" dirty="0" err="1">
                <a:latin typeface="Arial" charset="0"/>
              </a:rPr>
              <a:t>snaphot</a:t>
            </a:r>
            <a:r>
              <a:rPr lang="en-US" dirty="0">
                <a:latin typeface="Arial" charset="0"/>
              </a:rPr>
              <a:t> commits for MOOSE SVN repo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master</a:t>
            </a:r>
            <a:r>
              <a:rPr lang="en-US" dirty="0">
                <a:latin typeface="Arial" charset="0"/>
              </a:rPr>
              <a:t>: Local changes and merges from </a:t>
            </a:r>
            <a:r>
              <a:rPr lang="en-US" dirty="0" err="1">
                <a:latin typeface="Arial" charset="0"/>
              </a:rPr>
              <a:t>inl_clean_svn</a:t>
            </a: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b="1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>
                <a:latin typeface="Arial" charset="0"/>
              </a:rPr>
              <a:t>Updating </a:t>
            </a:r>
            <a:r>
              <a:rPr lang="en-US" b="1" dirty="0" smtClean="0">
                <a:latin typeface="Arial" charset="0"/>
              </a:rPr>
              <a:t>MOOSE snapshot</a:t>
            </a:r>
            <a:r>
              <a:rPr lang="en-US" b="1" dirty="0">
                <a:latin typeface="Arial" charset="0"/>
              </a:rPr>
              <a:t>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cd MOOSE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fetch origin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--track origin/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inl_clean_svn</a:t>
            </a:r>
            <a:endParaRPr lang="en-US" sz="12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2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create_snapshot_commit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from current </a:t>
            </a:r>
            <a:r>
              <a:rPr lang="en-US" sz="12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MOOSE SVN </a:t>
            </a:r>
            <a:r>
              <a:rPr lang="en-US" sz="12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push                   </a:t>
            </a:r>
            <a:r>
              <a:rPr lang="en-US" sz="12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push to origin/</a:t>
            </a:r>
            <a:r>
              <a:rPr lang="en-US" sz="12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inl_clean_svn</a:t>
            </a:r>
            <a:endParaRPr lang="en-US" sz="12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inl_clean_svn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 with merge conflicts if they occur</a:t>
            </a:r>
            <a:endParaRPr lang="en-US" sz="12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r>
              <a:rPr lang="en-US" sz="12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push to origin/master (TEST FIRST!)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b="1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>
                <a:latin typeface="Arial" charset="0"/>
              </a:rPr>
              <a:t>Example: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commit bacba1ed219d9fba4a50132a3173efcf3f469d18 (master~2^2~1^2)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&lt;moosetest@dd8cd9ef-2931-0410-98ca-75ad22d19dd1&gt;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Tue May 28 15:03:57 2013 +0000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r18996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permcj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2013-05-28 08:46:46 -0600 (Tue, 28 May 2013) | 1 line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Holy Warnings Batman! refs-#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1777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000099"/>
              </a:solidFill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Advantage</a:t>
            </a:r>
            <a:r>
              <a:rPr lang="en-US" dirty="0" smtClean="0"/>
              <a:t>: Can maintain local changes without overwriting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Disadvantage</a:t>
            </a:r>
            <a:r>
              <a:rPr lang="en-US" dirty="0" smtClean="0"/>
              <a:t>: May have to deal with merge conflicts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REALITY: Your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only choice when you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cannot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affect changes in origin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repo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5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D1A09F66-DF4D-497C-963B-F7387666C2FC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Outline, Motivations, and Concerns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71504"/>
            <a:ext cx="8756650" cy="59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b="1" dirty="0" smtClean="0">
                <a:latin typeface="Arial" charset="0"/>
              </a:rPr>
              <a:t>Outline</a:t>
            </a:r>
            <a:r>
              <a:rPr lang="en-US" b="1" dirty="0">
                <a:latin typeface="Arial" charset="0"/>
              </a:rPr>
              <a:t>: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Motivations for breaking packages out of Trilinos and hosting on github</a:t>
            </a:r>
            <a:endParaRPr lang="en-US" sz="1600" dirty="0"/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Concerns/challenges when breaking out a Trilinos package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The TriBITS move to github using a snapshotting approach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Comparing snapshotting and submodules workflows for splitting out Kokkos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Variations on version control and snapshotting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Applications to Trilinos</a:t>
            </a:r>
            <a:r>
              <a:rPr lang="en-US" sz="1600" dirty="0" smtClean="0"/>
              <a:t>?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/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b="1" dirty="0"/>
              <a:t>Motivations: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Smooth development and integration with projects and customers only needing a single package (or small number of packages)</a:t>
            </a:r>
            <a:endParaRPr lang="en-US" sz="1600" dirty="0"/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Encourage </a:t>
            </a:r>
            <a:r>
              <a:rPr lang="en-US" sz="1600" dirty="0"/>
              <a:t>contributions outside of SNL and outside of </a:t>
            </a:r>
            <a:r>
              <a:rPr lang="en-US" sz="1600" dirty="0" smtClean="0"/>
              <a:t>Trilinos</a:t>
            </a:r>
            <a:endParaRPr lang="en-US" sz="1600" dirty="0"/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Take advantage of github features </a:t>
            </a:r>
            <a:r>
              <a:rPr lang="en-US" sz="1600" dirty="0" smtClean="0"/>
              <a:t>like Issues</a:t>
            </a:r>
            <a:r>
              <a:rPr lang="en-US" sz="1600" dirty="0"/>
              <a:t>, pull requests, restricted push </a:t>
            </a:r>
            <a:r>
              <a:rPr lang="en-US" sz="1600" dirty="0" smtClean="0"/>
              <a:t>access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Moving your changes around through Trilinos requires updating all Trilinos packages!   (Trilinos </a:t>
            </a:r>
            <a:r>
              <a:rPr lang="en-US" sz="1600" dirty="0"/>
              <a:t>is large and hard to push </a:t>
            </a:r>
            <a:r>
              <a:rPr lang="en-US" sz="1600" dirty="0" smtClean="0"/>
              <a:t>changes and takes </a:t>
            </a:r>
            <a:r>
              <a:rPr lang="en-US" sz="1600" dirty="0"/>
              <a:t>an hour of work and half a day in many cases to push changes due problems in </a:t>
            </a:r>
            <a:r>
              <a:rPr lang="en-US" sz="1600" dirty="0" err="1"/>
              <a:t>ssg</a:t>
            </a:r>
            <a:r>
              <a:rPr lang="en-US" sz="1600" dirty="0"/>
              <a:t>/master</a:t>
            </a:r>
            <a:r>
              <a:rPr lang="en-US" sz="1600" dirty="0" smtClean="0"/>
              <a:t>).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/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b="1" dirty="0" smtClean="0"/>
              <a:t>Concerns/Challenges:</a:t>
            </a:r>
            <a:endParaRPr lang="en-US" b="1" dirty="0"/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Keeping packages on github synced with the rest of Trilinos and each </a:t>
            </a:r>
            <a:r>
              <a:rPr lang="en-US" sz="1600" dirty="0" smtClean="0"/>
              <a:t>other</a:t>
            </a:r>
            <a:endParaRPr lang="en-US" sz="1600" dirty="0"/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Ensuring existing use cases and </a:t>
            </a:r>
            <a:r>
              <a:rPr lang="en-US" sz="1600" dirty="0" smtClean="0"/>
              <a:t>workflows for </a:t>
            </a:r>
            <a:r>
              <a:rPr lang="en-US" sz="1600" dirty="0"/>
              <a:t>Trilinos </a:t>
            </a:r>
            <a:r>
              <a:rPr lang="en-US" sz="1600" dirty="0" smtClean="0"/>
              <a:t>by developers and customers are </a:t>
            </a:r>
            <a:r>
              <a:rPr lang="en-US" sz="1600" dirty="0"/>
              <a:t>not disturbed or damaged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9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04C235FB-17AA-45DF-8480-50B0370F2742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90488"/>
            <a:ext cx="8410695" cy="381000"/>
          </a:xfrm>
        </p:spPr>
        <p:txBody>
          <a:bodyPr/>
          <a:lstStyle/>
          <a:p>
            <a:r>
              <a:rPr lang="en-US" altLang="en-US" sz="2400" dirty="0" smtClean="0"/>
              <a:t>Issues and Solutions for Snapshotting Workflow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56250"/>
            <a:ext cx="8756650" cy="572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Mistakenly making changes in the snapshotted </a:t>
            </a:r>
            <a:r>
              <a:rPr lang="en-US" dirty="0" err="1" smtClean="0">
                <a:solidFill>
                  <a:srgbClr val="C00000"/>
                </a:solidFill>
              </a:rPr>
              <a:t>dir</a:t>
            </a:r>
            <a:r>
              <a:rPr lang="en-US" dirty="0" smtClean="0">
                <a:solidFill>
                  <a:srgbClr val="C00000"/>
                </a:solidFill>
              </a:rPr>
              <a:t> (Trilinos/packages/</a:t>
            </a:r>
            <a:r>
              <a:rPr lang="en-US" dirty="0" err="1" smtClean="0">
                <a:solidFill>
                  <a:srgbClr val="C00000"/>
                </a:solidFill>
              </a:rPr>
              <a:t>kokkos</a:t>
            </a:r>
            <a:r>
              <a:rPr lang="en-US" dirty="0" smtClean="0">
                <a:solidFill>
                  <a:srgbClr val="C00000"/>
                </a:solidFill>
              </a:rPr>
              <a:t>/)?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Make Trilinos/</a:t>
            </a:r>
            <a:r>
              <a:rPr lang="en-US" dirty="0" err="1" smtClean="0"/>
              <a:t>imported_packages</a:t>
            </a:r>
            <a:r>
              <a:rPr lang="en-US" dirty="0" smtClean="0"/>
              <a:t>/&lt;</a:t>
            </a:r>
            <a:r>
              <a:rPr lang="en-US" dirty="0" err="1" smtClean="0"/>
              <a:t>packageDir</a:t>
            </a:r>
            <a:r>
              <a:rPr lang="en-US" dirty="0" smtClean="0"/>
              <a:t>&gt;/ (</a:t>
            </a:r>
            <a:r>
              <a:rPr lang="en-US" dirty="0" err="1" smtClean="0"/>
              <a:t>kokkos</a:t>
            </a:r>
            <a:r>
              <a:rPr lang="en-US" dirty="0" smtClean="0"/>
              <a:t>/) read-only</a:t>
            </a:r>
          </a:p>
          <a:p>
            <a:pPr marL="1371600"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snapshot-dir.sh script adjust the permissions automatically</a:t>
            </a:r>
          </a:p>
          <a:p>
            <a:pPr marL="1371600"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Reminder to non-package </a:t>
            </a:r>
            <a:r>
              <a:rPr lang="en-US" dirty="0" err="1" smtClean="0"/>
              <a:t>devs</a:t>
            </a:r>
            <a:r>
              <a:rPr lang="en-US" dirty="0" smtClean="0"/>
              <a:t> not to change?</a:t>
            </a:r>
          </a:p>
          <a:p>
            <a:pPr marL="1371600"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Still allow people to make files readable and change if critical.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 pitchFamily="18" charset="2"/>
              <a:buChar char="Þ"/>
              <a:defRPr/>
            </a:pPr>
            <a:r>
              <a:rPr lang="en-US" dirty="0" smtClean="0"/>
              <a:t>Use gitolite to restrict pushes to only certain people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Forgetting to update snapshot before running checkin-test.py?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Add check to package (Kokkos) </a:t>
            </a:r>
            <a:r>
              <a:rPr lang="en-US" dirty="0" err="1" smtClean="0"/>
              <a:t>dev’s</a:t>
            </a:r>
            <a:r>
              <a:rPr lang="en-US" dirty="0" smtClean="0"/>
              <a:t> checkin-test.py wrapper to abort if Trilinos/</a:t>
            </a:r>
            <a:r>
              <a:rPr lang="en-US" dirty="0" err="1" smtClean="0"/>
              <a:t>imported_packages</a:t>
            </a:r>
            <a:r>
              <a:rPr lang="en-US" dirty="0" smtClean="0"/>
              <a:t>/&lt;</a:t>
            </a:r>
            <a:r>
              <a:rPr lang="en-US" dirty="0" err="1" smtClean="0"/>
              <a:t>packageDir</a:t>
            </a:r>
            <a:r>
              <a:rPr lang="en-US" dirty="0" smtClean="0"/>
              <a:t>&gt;/ and Trilinos/&lt;</a:t>
            </a:r>
            <a:r>
              <a:rPr lang="en-US" dirty="0" err="1" smtClean="0"/>
              <a:t>packageDir</a:t>
            </a:r>
            <a:r>
              <a:rPr lang="en-US" dirty="0" smtClean="0"/>
              <a:t>&gt;/ diff?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Add support for snapshotting to TriBITS itself?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If a backward compatible change to the package (Kokkos) is not snapshotted, then there will be nothing changed and no push will occur!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If a non-backward compatible change is made (to Kokkos) requiring changes to downstream packages, then build/tests will fail with checkin-test.py and no push will occur!</a:t>
            </a:r>
          </a:p>
        </p:txBody>
      </p:sp>
    </p:spTree>
    <p:extLst>
      <p:ext uri="{BB962C8B-B14F-4D97-AF65-F5344CB8AC3E}">
        <p14:creationId xmlns:p14="http://schemas.microsoft.com/office/powerpoint/2010/main" val="2056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04C235FB-17AA-45DF-8480-50B0370F2742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90488"/>
            <a:ext cx="8410695" cy="381000"/>
          </a:xfrm>
        </p:spPr>
        <p:txBody>
          <a:bodyPr/>
          <a:lstStyle/>
          <a:p>
            <a:r>
              <a:rPr lang="en-US" altLang="en-US" sz="2400" dirty="0" smtClean="0"/>
              <a:t>Adding Support for Snapshotting to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56250"/>
            <a:ext cx="8756650" cy="58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Add --snapshotted-packages=&lt;pkg0&gt;:&lt;dir1&gt;,… argument to checkin-test.py?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checkin-test.py \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--snapshotted-packages=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TriBITS:TriBITS,Kokkos:kokkos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--do-all --push</a:t>
            </a:r>
          </a:p>
          <a:p>
            <a:pPr marL="171450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After pull from repos but before configure, for each &lt;</a:t>
            </a:r>
            <a:r>
              <a:rPr lang="en-US" dirty="0" err="1" smtClean="0"/>
              <a:t>pkgi</a:t>
            </a:r>
            <a:r>
              <a:rPr lang="en-US" dirty="0" smtClean="0"/>
              <a:t>&gt;: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&lt;base-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&gt;/Trilinos 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./cmake/tribits/core/python/snapshot_dir.py --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orig-dir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diri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 \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dest-dir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pkgi_native_dir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if package has its own specialized snapshot script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&lt;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diri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&lt;base-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&gt;/Trilinos/&lt;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pkgi_native_dir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update_snapshot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any snapshot fails for any reason (dirty </a:t>
            </a:r>
            <a:r>
              <a:rPr lang="en-US" dirty="0" err="1" smtClean="0"/>
              <a:t>dirs</a:t>
            </a:r>
            <a:r>
              <a:rPr lang="en-US" dirty="0" smtClean="0"/>
              <a:t>, etc.) then abort!</a:t>
            </a:r>
            <a:endParaRPr lang="en-US" dirty="0"/>
          </a:p>
          <a:p>
            <a:pPr marL="171450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6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3EEE29A3-4D00-4E80-AAAA-01762B01955F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54395"/>
            <a:ext cx="7772400" cy="2533650"/>
          </a:xfrm>
        </p:spPr>
        <p:txBody>
          <a:bodyPr/>
          <a:lstStyle/>
          <a:p>
            <a:pPr marL="166688" indent="4763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4400" dirty="0" smtClean="0">
                <a:latin typeface="Arial" charset="0"/>
              </a:rPr>
              <a:t>Applications to Trilinos?</a:t>
            </a:r>
            <a:endParaRPr lang="en-US" sz="4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715963" y="6462995"/>
            <a:ext cx="1905000" cy="200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D1A09F66-DF4D-497C-963B-F7387666C2FC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487505" cy="381000"/>
          </a:xfrm>
        </p:spPr>
        <p:txBody>
          <a:bodyPr/>
          <a:lstStyle/>
          <a:p>
            <a:r>
              <a:rPr lang="en-US" altLang="en-US" dirty="0" smtClean="0"/>
              <a:t>Classifications of Trilinos Packages?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6600" y="625435"/>
            <a:ext cx="9180600" cy="602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Internal Package: </a:t>
            </a:r>
            <a:r>
              <a:rPr lang="en-US" sz="1600" dirty="0" smtClean="0">
                <a:solidFill>
                  <a:srgbClr val="D30AA5"/>
                </a:solidFill>
              </a:rPr>
              <a:t>Trilinos/packages/&lt;</a:t>
            </a:r>
            <a:r>
              <a:rPr lang="en-US" sz="1600" dirty="0" err="1" smtClean="0">
                <a:solidFill>
                  <a:srgbClr val="D30AA5"/>
                </a:solidFill>
              </a:rPr>
              <a:t>packageDir</a:t>
            </a:r>
            <a:r>
              <a:rPr lang="en-US" sz="1600" dirty="0" smtClean="0">
                <a:solidFill>
                  <a:srgbClr val="D30AA5"/>
                </a:solidFill>
              </a:rPr>
              <a:t>&gt;/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Developed exclusively inside of the main Trilinos </a:t>
            </a:r>
            <a:r>
              <a:rPr lang="en-US" sz="1600" dirty="0" err="1" smtClean="0"/>
              <a:t>git</a:t>
            </a:r>
            <a:r>
              <a:rPr lang="en-US" sz="1600" dirty="0" smtClean="0"/>
              <a:t> repo and exports not supported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Examples: </a:t>
            </a:r>
            <a:r>
              <a:rPr lang="en-US" sz="1600" dirty="0" smtClean="0">
                <a:solidFill>
                  <a:srgbClr val="000099"/>
                </a:solidFill>
              </a:rPr>
              <a:t>NOX, </a:t>
            </a:r>
            <a:r>
              <a:rPr lang="en-US" sz="1600" dirty="0" err="1" smtClean="0">
                <a:solidFill>
                  <a:srgbClr val="000099"/>
                </a:solidFill>
              </a:rPr>
              <a:t>AztecOO</a:t>
            </a:r>
            <a:r>
              <a:rPr lang="en-US" sz="1600" dirty="0" smtClean="0">
                <a:solidFill>
                  <a:srgbClr val="000099"/>
                </a:solidFill>
              </a:rPr>
              <a:t>, </a:t>
            </a:r>
            <a:r>
              <a:rPr lang="en-US" sz="1600" dirty="0" err="1" smtClean="0">
                <a:solidFill>
                  <a:srgbClr val="000099"/>
                </a:solidFill>
              </a:rPr>
              <a:t>Stratimikos</a:t>
            </a:r>
            <a:r>
              <a:rPr lang="en-US" sz="1600" dirty="0" smtClean="0"/>
              <a:t>, …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Exported Package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D30AA5"/>
                </a:solidFill>
              </a:rPr>
              <a:t>Trilinos/packages/&lt;</a:t>
            </a:r>
            <a:r>
              <a:rPr lang="en-US" sz="1600" dirty="0" err="1">
                <a:solidFill>
                  <a:srgbClr val="D30AA5"/>
                </a:solidFill>
              </a:rPr>
              <a:t>packageDir</a:t>
            </a:r>
            <a:r>
              <a:rPr lang="en-US" sz="1600" dirty="0">
                <a:solidFill>
                  <a:srgbClr val="D30AA5"/>
                </a:solidFill>
              </a:rPr>
              <a:t>&gt;/</a:t>
            </a:r>
            <a:endParaRPr lang="en-US" sz="1600" dirty="0"/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Developed natively in Trilinos </a:t>
            </a:r>
            <a:r>
              <a:rPr lang="en-US" sz="1600" dirty="0" err="1"/>
              <a:t>git</a:t>
            </a:r>
            <a:r>
              <a:rPr lang="en-US" sz="1600" dirty="0"/>
              <a:t> repo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Supports snapshotting out to other projects/repos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Examples: </a:t>
            </a:r>
            <a:r>
              <a:rPr lang="en-US" sz="1600" dirty="0">
                <a:solidFill>
                  <a:srgbClr val="000099"/>
                </a:solidFill>
              </a:rPr>
              <a:t>Zoltan, Teuchos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Imported Package:</a:t>
            </a:r>
            <a:endParaRPr lang="en-US" sz="1600" dirty="0" smtClean="0">
              <a:solidFill>
                <a:srgbClr val="D30AA5"/>
              </a:solidFill>
            </a:endParaRP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Developed primarily/exclusively in an external </a:t>
            </a:r>
            <a:r>
              <a:rPr lang="en-US" sz="1600" dirty="0" err="1" smtClean="0"/>
              <a:t>git</a:t>
            </a:r>
            <a:r>
              <a:rPr lang="en-US" sz="1600" dirty="0" smtClean="0"/>
              <a:t> repo and then imported into Trilinos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Snapshotted Package</a:t>
            </a:r>
            <a:r>
              <a:rPr lang="en-US" sz="1600" dirty="0" smtClean="0"/>
              <a:t>: </a:t>
            </a:r>
            <a:r>
              <a:rPr lang="en-US" sz="1600" dirty="0">
                <a:solidFill>
                  <a:srgbClr val="D30AA5"/>
                </a:solidFill>
              </a:rPr>
              <a:t>Trilinos/</a:t>
            </a:r>
            <a:r>
              <a:rPr lang="en-US" sz="1600" dirty="0" err="1">
                <a:solidFill>
                  <a:srgbClr val="D30AA5"/>
                </a:solidFill>
              </a:rPr>
              <a:t>imported_packages</a:t>
            </a:r>
            <a:r>
              <a:rPr lang="en-US" sz="1600" dirty="0">
                <a:solidFill>
                  <a:srgbClr val="D30AA5"/>
                </a:solidFill>
              </a:rPr>
              <a:t>/&lt;</a:t>
            </a:r>
            <a:r>
              <a:rPr lang="en-US" sz="1600" dirty="0" err="1">
                <a:solidFill>
                  <a:srgbClr val="D30AA5"/>
                </a:solidFill>
              </a:rPr>
              <a:t>packageDir</a:t>
            </a:r>
            <a:r>
              <a:rPr lang="en-US" sz="1600" dirty="0">
                <a:solidFill>
                  <a:srgbClr val="D30AA5"/>
                </a:solidFill>
              </a:rPr>
              <a:t>&gt;/</a:t>
            </a:r>
            <a:endParaRPr lang="en-US" sz="1600" dirty="0" smtClean="0"/>
          </a:p>
          <a:p>
            <a:pPr marL="1371600" lvl="2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Typically has no (or few) </a:t>
            </a:r>
            <a:r>
              <a:rPr lang="en-US" sz="1600" dirty="0" err="1"/>
              <a:t>upstsream</a:t>
            </a:r>
            <a:r>
              <a:rPr lang="en-US" sz="1600" dirty="0"/>
              <a:t> package </a:t>
            </a:r>
            <a:r>
              <a:rPr lang="en-US" sz="1600" dirty="0" smtClean="0"/>
              <a:t>dependencies</a:t>
            </a:r>
          </a:p>
          <a:p>
            <a:pPr marL="1371600" lvl="2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Source copied (</a:t>
            </a:r>
            <a:r>
              <a:rPr lang="en-US" sz="1600" dirty="0" err="1" smtClean="0"/>
              <a:t>rsync</a:t>
            </a:r>
            <a:r>
              <a:rPr lang="en-US" sz="1600" dirty="0" smtClean="0"/>
              <a:t>) into Trilinos and committed</a:t>
            </a:r>
          </a:p>
          <a:p>
            <a:pPr marL="1371600" lvl="2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Examples: </a:t>
            </a:r>
            <a:r>
              <a:rPr lang="en-US" sz="1600" dirty="0" smtClean="0">
                <a:solidFill>
                  <a:srgbClr val="000099"/>
                </a:solidFill>
              </a:rPr>
              <a:t>TriBITS, Kokkos?, Zoltan?, </a:t>
            </a:r>
            <a:r>
              <a:rPr lang="en-US" sz="1600" dirty="0" err="1" smtClean="0">
                <a:solidFill>
                  <a:srgbClr val="000099"/>
                </a:solidFill>
              </a:rPr>
              <a:t>DataTransferKit</a:t>
            </a:r>
            <a:r>
              <a:rPr lang="en-US" sz="1600" dirty="0" smtClean="0">
                <a:solidFill>
                  <a:srgbClr val="000099"/>
                </a:solidFill>
              </a:rPr>
              <a:t>?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Inserted Package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D30AA5"/>
                </a:solidFill>
              </a:rPr>
              <a:t>Trilinos/&lt;</a:t>
            </a:r>
            <a:r>
              <a:rPr lang="en-US" sz="1600" dirty="0" err="1" smtClean="0">
                <a:solidFill>
                  <a:srgbClr val="D30AA5"/>
                </a:solidFill>
              </a:rPr>
              <a:t>extraRepo</a:t>
            </a:r>
            <a:r>
              <a:rPr lang="en-US" sz="1600" dirty="0" smtClean="0">
                <a:solidFill>
                  <a:srgbClr val="D30AA5"/>
                </a:solidFill>
              </a:rPr>
              <a:t>&gt;/&lt;</a:t>
            </a:r>
            <a:r>
              <a:rPr lang="en-US" sz="1600" dirty="0" err="1">
                <a:solidFill>
                  <a:srgbClr val="D30AA5"/>
                </a:solidFill>
              </a:rPr>
              <a:t>packageDir</a:t>
            </a:r>
            <a:r>
              <a:rPr lang="en-US" sz="1600" dirty="0">
                <a:solidFill>
                  <a:srgbClr val="D30AA5"/>
                </a:solidFill>
              </a:rPr>
              <a:t>&gt;/</a:t>
            </a:r>
            <a:endParaRPr lang="en-US" sz="1600" dirty="0" smtClean="0"/>
          </a:p>
          <a:p>
            <a:pPr marL="1371600" lvl="2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Package listed Trilinos/</a:t>
            </a:r>
            <a:r>
              <a:rPr lang="en-US" sz="1600" dirty="0" err="1" smtClean="0"/>
              <a:t>PackagesList.cmake</a:t>
            </a:r>
            <a:r>
              <a:rPr lang="en-US" sz="1600" dirty="0" smtClean="0"/>
              <a:t> but source kept in external </a:t>
            </a:r>
            <a:r>
              <a:rPr lang="en-US" sz="1600" dirty="0" err="1" smtClean="0"/>
              <a:t>git</a:t>
            </a:r>
            <a:r>
              <a:rPr lang="en-US" sz="1600" dirty="0" smtClean="0"/>
              <a:t> repo</a:t>
            </a:r>
          </a:p>
          <a:p>
            <a:pPr marL="1371600" lvl="2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Not required for pre-push testing (Secondary Tested, ST)</a:t>
            </a:r>
          </a:p>
          <a:p>
            <a:pPr marL="1371600" lvl="2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Examples: </a:t>
            </a:r>
            <a:r>
              <a:rPr lang="en-US" sz="1600" dirty="0" smtClean="0">
                <a:solidFill>
                  <a:srgbClr val="000099"/>
                </a:solidFill>
              </a:rPr>
              <a:t>Packages in </a:t>
            </a:r>
            <a:r>
              <a:rPr lang="en-US" sz="1600" dirty="0" err="1" smtClean="0">
                <a:solidFill>
                  <a:srgbClr val="000099"/>
                </a:solidFill>
              </a:rPr>
              <a:t>preCopyrightTrilinos</a:t>
            </a:r>
            <a:r>
              <a:rPr lang="en-US" sz="1600" dirty="0" smtClean="0">
                <a:solidFill>
                  <a:srgbClr val="000099"/>
                </a:solidFill>
              </a:rPr>
              <a:t>?, MOOCHO?, </a:t>
            </a:r>
            <a:r>
              <a:rPr lang="en-US" sz="1600" dirty="0" err="1" smtClean="0">
                <a:solidFill>
                  <a:srgbClr val="000099"/>
                </a:solidFill>
              </a:rPr>
              <a:t>DataTransferKit</a:t>
            </a:r>
            <a:r>
              <a:rPr lang="en-US" sz="1600" dirty="0" smtClean="0">
                <a:solidFill>
                  <a:srgbClr val="000099"/>
                </a:solidFill>
              </a:rPr>
              <a:t>?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Extra Package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D30AA5"/>
                </a:solidFill>
              </a:rPr>
              <a:t>Trilinos/&lt;</a:t>
            </a:r>
            <a:r>
              <a:rPr lang="en-US" sz="1600" dirty="0" err="1" smtClean="0">
                <a:solidFill>
                  <a:srgbClr val="D30AA5"/>
                </a:solidFill>
              </a:rPr>
              <a:t>extraRepo</a:t>
            </a:r>
            <a:r>
              <a:rPr lang="en-US" sz="1600" dirty="0" smtClean="0">
                <a:solidFill>
                  <a:srgbClr val="D30AA5"/>
                </a:solidFill>
              </a:rPr>
              <a:t>&gt;/&lt;</a:t>
            </a:r>
            <a:r>
              <a:rPr lang="en-US" sz="1600" dirty="0" err="1" smtClean="0">
                <a:solidFill>
                  <a:srgbClr val="D30AA5"/>
                </a:solidFill>
              </a:rPr>
              <a:t>packageDir</a:t>
            </a:r>
            <a:r>
              <a:rPr lang="en-US" sz="1600" dirty="0" smtClean="0">
                <a:solidFill>
                  <a:srgbClr val="D30AA5"/>
                </a:solidFill>
              </a:rPr>
              <a:t>&gt;/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Developed and managed in an external repository and pulled in as extra TriBITS repo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Has no downstream package dependencies in main Trilinos repo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Examples: </a:t>
            </a:r>
            <a:r>
              <a:rPr lang="en-US" sz="1600" dirty="0" smtClean="0">
                <a:solidFill>
                  <a:srgbClr val="000099"/>
                </a:solidFill>
              </a:rPr>
              <a:t>Sundance</a:t>
            </a:r>
            <a:r>
              <a:rPr lang="en-US" sz="1600" dirty="0">
                <a:solidFill>
                  <a:srgbClr val="000099"/>
                </a:solidFill>
              </a:rPr>
              <a:t>? </a:t>
            </a:r>
            <a:r>
              <a:rPr lang="en-US" sz="1600" dirty="0" smtClean="0">
                <a:solidFill>
                  <a:srgbClr val="000099"/>
                </a:solidFill>
              </a:rPr>
              <a:t>Mesquite?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5570530" y="1316725"/>
            <a:ext cx="3379640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All these packages are included in Trilinos post-push CI an Nighty testing and 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tarball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 releases of Trilinos!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04C235FB-17AA-45DF-8480-50B0370F2742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90488"/>
            <a:ext cx="8410695" cy="381000"/>
          </a:xfrm>
        </p:spPr>
        <p:txBody>
          <a:bodyPr/>
          <a:lstStyle/>
          <a:p>
            <a:r>
              <a:rPr lang="en-US" altLang="en-US" sz="2400" dirty="0" smtClean="0"/>
              <a:t>Restricting push access for Trilinos Packages?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56250"/>
            <a:ext cx="8756650" cy="60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68275" indent="-168275">
              <a:buSzPct val="100000"/>
            </a:pPr>
            <a:r>
              <a:rPr lang="en-US" altLang="en-US" dirty="0">
                <a:solidFill>
                  <a:srgbClr val="000099"/>
                </a:solidFill>
              </a:rPr>
              <a:t>Gitolite Basics</a:t>
            </a:r>
            <a:r>
              <a:rPr lang="en-US" altLang="en-US" dirty="0"/>
              <a:t>:</a:t>
            </a:r>
          </a:p>
          <a:p>
            <a:pPr marL="457200" lvl="3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/>
              <a:t>Special account </a:t>
            </a:r>
            <a:r>
              <a:rPr lang="en-US" altLang="en-US" sz="1600" dirty="0">
                <a:solidFill>
                  <a:srgbClr val="D30AA5"/>
                </a:solidFill>
              </a:rPr>
              <a:t>“</a:t>
            </a:r>
            <a:r>
              <a:rPr lang="en-US" altLang="en-US" sz="1600" dirty="0" err="1">
                <a:solidFill>
                  <a:srgbClr val="D30AA5"/>
                </a:solidFill>
              </a:rPr>
              <a:t>git</a:t>
            </a:r>
            <a:r>
              <a:rPr lang="en-US" altLang="en-US" sz="1600" dirty="0">
                <a:solidFill>
                  <a:srgbClr val="D30AA5"/>
                </a:solidFill>
              </a:rPr>
              <a:t>” </a:t>
            </a:r>
            <a:r>
              <a:rPr lang="en-US" altLang="en-US" sz="1600" dirty="0"/>
              <a:t>controls access to repos under </a:t>
            </a:r>
            <a:r>
              <a:rPr lang="en-US" altLang="en-US" sz="1600" dirty="0">
                <a:solidFill>
                  <a:srgbClr val="D30AA5"/>
                </a:solidFill>
              </a:rPr>
              <a:t>/</a:t>
            </a:r>
            <a:r>
              <a:rPr lang="en-US" altLang="en-US" sz="1600" dirty="0" smtClean="0">
                <a:solidFill>
                  <a:srgbClr val="D30AA5"/>
                </a:solidFill>
              </a:rPr>
              <a:t>home/</a:t>
            </a:r>
            <a:r>
              <a:rPr lang="en-US" altLang="en-US" sz="1600" dirty="0" err="1" smtClean="0">
                <a:solidFill>
                  <a:srgbClr val="D30AA5"/>
                </a:solidFill>
              </a:rPr>
              <a:t>git</a:t>
            </a:r>
            <a:r>
              <a:rPr lang="en-US" altLang="en-US" sz="1600" dirty="0" smtClean="0">
                <a:solidFill>
                  <a:srgbClr val="D30AA5"/>
                </a:solidFill>
              </a:rPr>
              <a:t>/repositories/</a:t>
            </a:r>
            <a:endParaRPr lang="en-US" altLang="en-US" sz="1600" dirty="0">
              <a:solidFill>
                <a:srgbClr val="D30AA5"/>
              </a:solidFill>
            </a:endParaRPr>
          </a:p>
          <a:p>
            <a:pPr marL="457200" lvl="3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/>
              <a:t>Users register public </a:t>
            </a:r>
            <a:r>
              <a:rPr lang="en-US" altLang="en-US" sz="1600" dirty="0" err="1"/>
              <a:t>ssh</a:t>
            </a:r>
            <a:r>
              <a:rPr lang="en-US" altLang="en-US" sz="1600" dirty="0"/>
              <a:t> keys</a:t>
            </a:r>
            <a:r>
              <a:rPr lang="en-US" altLang="en-US" sz="1600" dirty="0">
                <a:solidFill>
                  <a:srgbClr val="D30AA5"/>
                </a:solidFill>
              </a:rPr>
              <a:t>: </a:t>
            </a:r>
            <a:r>
              <a:rPr lang="en-US" altLang="en-US" sz="1600" dirty="0" smtClean="0">
                <a:solidFill>
                  <a:srgbClr val="D30AA5"/>
                </a:solidFill>
              </a:rPr>
              <a:t> Public </a:t>
            </a:r>
            <a:r>
              <a:rPr lang="en-US" altLang="en-US" sz="1600" dirty="0">
                <a:solidFill>
                  <a:srgbClr val="D30AA5"/>
                </a:solidFill>
              </a:rPr>
              <a:t>SSH key </a:t>
            </a:r>
            <a:r>
              <a:rPr lang="en-US" altLang="en-US" sz="1600" dirty="0" smtClean="0">
                <a:solidFill>
                  <a:srgbClr val="D30AA5"/>
                </a:solidFill>
              </a:rPr>
              <a:t> =&gt;  &lt;</a:t>
            </a:r>
            <a:r>
              <a:rPr lang="en-US" altLang="en-US" sz="1600" dirty="0" err="1">
                <a:solidFill>
                  <a:srgbClr val="D30AA5"/>
                </a:solidFill>
              </a:rPr>
              <a:t>userid</a:t>
            </a:r>
            <a:r>
              <a:rPr lang="en-US" altLang="en-US" sz="1600" dirty="0">
                <a:solidFill>
                  <a:srgbClr val="D30AA5"/>
                </a:solidFill>
              </a:rPr>
              <a:t>&gt;</a:t>
            </a:r>
          </a:p>
          <a:p>
            <a:pPr marL="457200" lvl="3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/>
              <a:t>Access to repos using </a:t>
            </a:r>
            <a:r>
              <a:rPr lang="en-US" altLang="en-US" sz="1600" dirty="0" smtClean="0">
                <a:solidFill>
                  <a:srgbClr val="D30AA5"/>
                </a:solidFill>
              </a:rPr>
              <a:t>git@trilinos.org:&lt;</a:t>
            </a:r>
            <a:r>
              <a:rPr lang="en-US" altLang="en-US" sz="1600" dirty="0">
                <a:solidFill>
                  <a:srgbClr val="D30AA5"/>
                </a:solidFill>
              </a:rPr>
              <a:t>repo-name&gt;</a:t>
            </a:r>
          </a:p>
          <a:p>
            <a:pPr marL="457200" lvl="3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/>
              <a:t>Flexible repo access rules based on gitolite groups</a:t>
            </a:r>
          </a:p>
          <a:p>
            <a:pPr marL="457200" lvl="3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/>
              <a:t>Repo </a:t>
            </a:r>
            <a:r>
              <a:rPr lang="en-US" altLang="en-US" sz="1600" dirty="0" err="1" smtClean="0">
                <a:solidFill>
                  <a:srgbClr val="D30AA5"/>
                </a:solidFill>
              </a:rPr>
              <a:t>git@trilinos.org:gitolite-admin</a:t>
            </a:r>
            <a:r>
              <a:rPr lang="en-US" altLang="en-US" sz="1600" dirty="0"/>
              <a:t>: SSH keys, group definitions and repo access rules:</a:t>
            </a:r>
          </a:p>
          <a:p>
            <a:pPr marL="625475" lvl="4">
              <a:buSzPct val="100000"/>
            </a:pPr>
            <a:r>
              <a:rPr lang="en-US" altLang="en-US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gitolite-admin/</a:t>
            </a:r>
            <a:endParaRPr lang="en-US" altLang="en-US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2675" lvl="5">
              <a:buSzPct val="100000"/>
            </a:pPr>
            <a:r>
              <a:rPr lang="en-US" altLang="en-US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keysdir</a:t>
            </a:r>
            <a:r>
              <a:rPr lang="en-US" altLang="en-US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082675" lvl="5">
              <a:buSzPct val="100000"/>
            </a:pPr>
            <a:r>
              <a:rPr lang="en-US" altLang="en-US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en-US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gitolite.conf</a:t>
            </a:r>
            <a:endParaRPr lang="en-US" altLang="en-US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8275" lvl="1" indent="-168275">
              <a:buSzPct val="100000"/>
            </a:pPr>
            <a:r>
              <a:rPr lang="en-US" altLang="en-US" dirty="0">
                <a:solidFill>
                  <a:srgbClr val="000099"/>
                </a:solidFill>
              </a:rPr>
              <a:t>Advantages</a:t>
            </a:r>
            <a:r>
              <a:rPr lang="en-US" altLang="en-US" dirty="0" smtClean="0"/>
              <a:t>:</a:t>
            </a:r>
          </a:p>
          <a:p>
            <a:pPr marL="457200" lvl="2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Provide repo access without providing accounts on the machine</a:t>
            </a:r>
          </a:p>
          <a:p>
            <a:pPr marL="457200" lvl="2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Define access groups right in </a:t>
            </a:r>
            <a:r>
              <a:rPr lang="en-US" altLang="en-US" sz="1600" dirty="0" err="1" smtClean="0">
                <a:solidFill>
                  <a:srgbClr val="D30AA5"/>
                </a:solidFill>
              </a:rPr>
              <a:t>gitolite.conf</a:t>
            </a:r>
            <a:endParaRPr lang="en-US" altLang="en-US" sz="1600" dirty="0" smtClean="0">
              <a:solidFill>
                <a:srgbClr val="D30AA5"/>
              </a:solidFill>
            </a:endParaRPr>
          </a:p>
          <a:p>
            <a:pPr marL="457200" lvl="2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User can see repos and permissions using </a:t>
            </a:r>
            <a:r>
              <a:rPr lang="en-US" altLang="en-US" sz="1600" dirty="0" err="1" smtClean="0">
                <a:solidFill>
                  <a:srgbClr val="D30AA5"/>
                </a:solidFill>
              </a:rPr>
              <a:t>ssh</a:t>
            </a:r>
            <a:r>
              <a:rPr lang="en-US" altLang="en-US" sz="1600" dirty="0" smtClean="0">
                <a:solidFill>
                  <a:srgbClr val="D30AA5"/>
                </a:solidFill>
              </a:rPr>
              <a:t> git@trilinos.org info</a:t>
            </a:r>
          </a:p>
          <a:p>
            <a:pPr marL="457200" lvl="2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Flexible access control by repo, by directory, etc.</a:t>
            </a:r>
          </a:p>
          <a:p>
            <a:pPr marL="457200" lvl="2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/>
              <a:t>Force code </a:t>
            </a:r>
            <a:r>
              <a:rPr lang="en-US" altLang="en-US" sz="1600" dirty="0" smtClean="0"/>
              <a:t>reviews before pushing to some important packages (Teuchos, </a:t>
            </a:r>
            <a:r>
              <a:rPr lang="en-US" altLang="en-US" sz="1600" dirty="0" err="1" smtClean="0"/>
              <a:t>Epetra</a:t>
            </a:r>
            <a:r>
              <a:rPr lang="en-US" altLang="en-US" sz="1600" dirty="0" smtClean="0"/>
              <a:t>, …)</a:t>
            </a:r>
            <a:endParaRPr lang="en-US" altLang="en-US" sz="1600" dirty="0"/>
          </a:p>
          <a:p>
            <a:pPr marL="457200" lvl="2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Supports custom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push hooks (e.g. use our existing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custom hooks)</a:t>
            </a:r>
          </a:p>
          <a:p>
            <a:pPr marL="457200" lvl="2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Add new repos by adding to them to </a:t>
            </a:r>
            <a:r>
              <a:rPr lang="en-US" altLang="en-US" sz="1600" dirty="0" err="1" smtClean="0">
                <a:solidFill>
                  <a:srgbClr val="D30AA5"/>
                </a:solidFill>
              </a:rPr>
              <a:t>gitolite.con</a:t>
            </a:r>
            <a:r>
              <a:rPr lang="en-US" altLang="en-US" sz="1600" dirty="0" err="1" smtClean="0"/>
              <a:t>f</a:t>
            </a:r>
            <a:r>
              <a:rPr lang="en-US" altLang="en-US" sz="1600" dirty="0" smtClean="0"/>
              <a:t> and pushing</a:t>
            </a:r>
          </a:p>
          <a:p>
            <a:pPr marL="168275" lvl="1" indent="-168275">
              <a:buSzPct val="100000"/>
            </a:pPr>
            <a:r>
              <a:rPr lang="en-US" altLang="en-US" dirty="0" smtClean="0">
                <a:solidFill>
                  <a:srgbClr val="000099"/>
                </a:solidFill>
              </a:rPr>
              <a:t>Disadvantages</a:t>
            </a:r>
            <a:r>
              <a:rPr lang="en-US" altLang="en-US" dirty="0" smtClean="0"/>
              <a:t>:</a:t>
            </a:r>
          </a:p>
          <a:p>
            <a:pPr lvl="1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Some initial setup</a:t>
            </a:r>
          </a:p>
          <a:p>
            <a:pPr marL="396875" lvl="2" indent="-396875">
              <a:buSzPct val="100000"/>
            </a:pPr>
            <a:endParaRPr lang="en-US" altLang="en-US" b="1" dirty="0" smtClean="0"/>
          </a:p>
          <a:p>
            <a:pPr marL="396875" lvl="2" indent="-396875">
              <a:buSzPct val="100000"/>
            </a:pPr>
            <a:r>
              <a:rPr lang="en-US" altLang="en-US" b="1" dirty="0" smtClean="0"/>
              <a:t>Recommendations:</a:t>
            </a:r>
          </a:p>
          <a:p>
            <a:pPr lvl="1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Set up gitolite on </a:t>
            </a:r>
            <a:r>
              <a:rPr lang="en-US" altLang="en-US" dirty="0" smtClean="0">
                <a:solidFill>
                  <a:srgbClr val="D30AA5"/>
                </a:solidFill>
              </a:rPr>
              <a:t>trilinos.org</a:t>
            </a:r>
            <a:r>
              <a:rPr lang="en-US" altLang="en-US" dirty="0" smtClean="0"/>
              <a:t> and define reasonable push restrictions</a:t>
            </a:r>
          </a:p>
          <a:p>
            <a:pPr lvl="1" indent="-288925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Provide read-only clone on github (pull request, user facing issues)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26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04C235FB-17AA-45DF-8480-50B0370F2742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90488"/>
            <a:ext cx="8410695" cy="381000"/>
          </a:xfrm>
        </p:spPr>
        <p:txBody>
          <a:bodyPr/>
          <a:lstStyle/>
          <a:p>
            <a:r>
              <a:rPr lang="en-US" altLang="en-US" sz="2400" smtClean="0"/>
              <a:t>Value Proposition </a:t>
            </a:r>
            <a:r>
              <a:rPr lang="en-US" altLang="en-US" sz="2400" dirty="0" smtClean="0"/>
              <a:t>for Trilinos?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663840"/>
            <a:ext cx="8756650" cy="561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514350" indent="-3429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 smtClean="0"/>
              <a:t>Trilinos </a:t>
            </a:r>
            <a:r>
              <a:rPr lang="en-US" dirty="0"/>
              <a:t>provides a (almost) </a:t>
            </a:r>
            <a:r>
              <a:rPr lang="en-US" dirty="0">
                <a:solidFill>
                  <a:srgbClr val="000099"/>
                </a:solidFill>
              </a:rPr>
              <a:t>continuously integrated collection of software packages </a:t>
            </a:r>
            <a:r>
              <a:rPr lang="en-US" dirty="0"/>
              <a:t>that can be built in a </a:t>
            </a:r>
            <a:r>
              <a:rPr lang="en-US" dirty="0">
                <a:solidFill>
                  <a:srgbClr val="000099"/>
                </a:solidFill>
              </a:rPr>
              <a:t>single build or can be built and installed in chunks</a:t>
            </a:r>
            <a:r>
              <a:rPr lang="en-US" dirty="0"/>
              <a:t> of packages of various sizes. (This is what TriBITS will allow soon.)</a:t>
            </a:r>
          </a:p>
          <a:p>
            <a:pPr marL="514350" indent="-3429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/>
          </a:p>
          <a:p>
            <a:pPr marL="514350" indent="-3429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 smtClean="0"/>
              <a:t>Trilinos </a:t>
            </a:r>
            <a:r>
              <a:rPr lang="en-US" dirty="0"/>
              <a:t>defines a </a:t>
            </a:r>
            <a:r>
              <a:rPr lang="en-US" dirty="0">
                <a:solidFill>
                  <a:srgbClr val="000099"/>
                </a:solidFill>
              </a:rPr>
              <a:t>consistent lifecycle model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quality metrics </a:t>
            </a:r>
            <a:r>
              <a:rPr lang="en-US" dirty="0"/>
              <a:t>that provides </a:t>
            </a:r>
            <a:r>
              <a:rPr lang="en-US" dirty="0">
                <a:solidFill>
                  <a:srgbClr val="000099"/>
                </a:solidFill>
              </a:rPr>
              <a:t>better aligned expectations </a:t>
            </a:r>
            <a:r>
              <a:rPr lang="en-US" dirty="0"/>
              <a:t>between developers and users and supports usage of Trilinos packages from basic research projects through usage of selected packages in high-consequence applications. (This is the TriBITS lifecycle model.)</a:t>
            </a:r>
          </a:p>
          <a:p>
            <a:pPr marL="514350" indent="-3429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/>
          </a:p>
          <a:p>
            <a:pPr marL="514350" indent="-3429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 smtClean="0"/>
              <a:t>Trilinos </a:t>
            </a:r>
            <a:r>
              <a:rPr lang="en-US" dirty="0"/>
              <a:t>provides </a:t>
            </a:r>
            <a:r>
              <a:rPr lang="en-US" dirty="0">
                <a:solidFill>
                  <a:srgbClr val="000099"/>
                </a:solidFill>
              </a:rPr>
              <a:t>automated testing of Trilinos packages</a:t>
            </a:r>
            <a:r>
              <a:rPr lang="en-US" dirty="0"/>
              <a:t> on a number of platforms and configurations.  (This is a big deal and a big driver to add new packages to Trilinos.)</a:t>
            </a:r>
          </a:p>
          <a:p>
            <a:pPr marL="514350" indent="-3429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/>
          </a:p>
          <a:p>
            <a:pPr marL="514350" indent="-3429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 smtClean="0"/>
              <a:t>Trilinos </a:t>
            </a:r>
            <a:r>
              <a:rPr lang="en-US" dirty="0"/>
              <a:t>provides a </a:t>
            </a:r>
            <a:r>
              <a:rPr lang="en-US" dirty="0">
                <a:solidFill>
                  <a:srgbClr val="000099"/>
                </a:solidFill>
              </a:rPr>
              <a:t>well-defined and efficient release process </a:t>
            </a:r>
            <a:r>
              <a:rPr lang="en-US" dirty="0"/>
              <a:t>that delivers integrated components on a regular </a:t>
            </a:r>
            <a:r>
              <a:rPr lang="en-US" dirty="0" smtClean="0"/>
              <a:t>schedule or through stable branches in the public repo.  </a:t>
            </a:r>
            <a:r>
              <a:rPr lang="en-US" dirty="0"/>
              <a:t>(This is also a big </a:t>
            </a:r>
            <a:r>
              <a:rPr lang="en-US" dirty="0" smtClean="0"/>
              <a:t>for </a:t>
            </a:r>
            <a:r>
              <a:rPr lang="en-US" dirty="0"/>
              <a:t>some customers.)</a:t>
            </a:r>
          </a:p>
          <a:p>
            <a:pPr marL="171450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3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9A7BC6F0-C5A0-488C-8E8B-22034D9FEB69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47663" y="2622495"/>
            <a:ext cx="83343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70000"/>
              </a:spcBef>
              <a:buSzPct val="100000"/>
              <a:buFont typeface="Monotype Sorts"/>
              <a:buNone/>
            </a:pPr>
            <a:r>
              <a:rPr lang="en-US" altLang="en-US" sz="8800" b="1" dirty="0">
                <a:solidFill>
                  <a:srgbClr val="00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7458519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D1A09F66-DF4D-497C-963B-F7387666C2F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Current status of Trilinos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592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Many important (paying) Trilinos customers never touch a Trilinos release branch or a release </a:t>
            </a:r>
            <a:r>
              <a:rPr lang="en-US" dirty="0" err="1" smtClean="0"/>
              <a:t>tarball</a:t>
            </a:r>
            <a:r>
              <a:rPr lang="en-US" dirty="0" smtClean="0"/>
              <a:t> 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Examples: SIERRA, CASL VERA</a:t>
            </a:r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Many important (paying) Trilinos customers do automated (daily) testing of  their software against Trilinos </a:t>
            </a:r>
            <a:r>
              <a:rPr lang="en-US" dirty="0" err="1" smtClean="0"/>
              <a:t>dev</a:t>
            </a:r>
            <a:r>
              <a:rPr lang="en-US" dirty="0" smtClean="0"/>
              <a:t> versions in </a:t>
            </a:r>
            <a:r>
              <a:rPr lang="en-US" dirty="0" err="1" smtClean="0"/>
              <a:t>ssg</a:t>
            </a:r>
            <a:r>
              <a:rPr lang="en-US" dirty="0" smtClean="0"/>
              <a:t>/master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Examples: SIERRA, </a:t>
            </a:r>
            <a:r>
              <a:rPr lang="en-US" dirty="0" err="1" smtClean="0"/>
              <a:t>Alegra</a:t>
            </a:r>
            <a:r>
              <a:rPr lang="en-US" dirty="0" smtClean="0"/>
              <a:t>, </a:t>
            </a:r>
            <a:r>
              <a:rPr lang="en-US" dirty="0" err="1" smtClean="0"/>
              <a:t>Xyce</a:t>
            </a:r>
            <a:r>
              <a:rPr lang="en-US" dirty="0" smtClean="0"/>
              <a:t>, CASL VERA, internal CRADA</a:t>
            </a:r>
            <a:endParaRPr lang="en-US" dirty="0"/>
          </a:p>
          <a:p>
            <a:pPr marL="457200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External clones of Trilinos are maintained for some projects taking advantage of distributed version control:  Example, CASL VERA: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CASL VERA maintains a Trilinos clone on casl-dev.ornl.gov.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Changes to Trilinos for CASL made directly to </a:t>
            </a:r>
            <a:r>
              <a:rPr lang="en-US" dirty="0" err="1" smtClean="0"/>
              <a:t>casl-dev</a:t>
            </a:r>
            <a:r>
              <a:rPr lang="en-US" dirty="0" smtClean="0"/>
              <a:t>/master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Updates of Trilinos from </a:t>
            </a:r>
            <a:r>
              <a:rPr lang="en-US" dirty="0" err="1" smtClean="0"/>
              <a:t>ssg</a:t>
            </a:r>
            <a:r>
              <a:rPr lang="en-US" dirty="0" smtClean="0"/>
              <a:t>/master but only made after detailed analysis (</a:t>
            </a:r>
            <a:r>
              <a:rPr lang="en-US" dirty="0"/>
              <a:t>see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trac.trilinos.org/wiki/VERAIntegrationTriBITSTrilinos#trilinos_cdash_examination</a:t>
            </a:r>
            <a:r>
              <a:rPr lang="en-US" dirty="0" smtClean="0"/>
              <a:t> ) 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CASL VERA customers and collaborators pull Trilinos from </a:t>
            </a:r>
            <a:r>
              <a:rPr lang="en-US" dirty="0" err="1" smtClean="0"/>
              <a:t>casl-dev</a:t>
            </a:r>
            <a:r>
              <a:rPr lang="en-US" dirty="0" smtClean="0"/>
              <a:t>/master, not </a:t>
            </a:r>
            <a:r>
              <a:rPr lang="en-US" dirty="0" err="1" smtClean="0"/>
              <a:t>ssg</a:t>
            </a:r>
            <a:r>
              <a:rPr lang="en-US" dirty="0" smtClean="0"/>
              <a:t>/master.</a:t>
            </a:r>
          </a:p>
          <a:p>
            <a:pPr marL="914400" lvl="1" indent="-285750">
              <a:spcBef>
                <a:spcPts val="3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SCALE maintains a mercurial copy of Trilinos </a:t>
            </a:r>
            <a:r>
              <a:rPr lang="en-US" dirty="0" err="1" smtClean="0"/>
              <a:t>git</a:t>
            </a:r>
            <a:r>
              <a:rPr lang="en-US" dirty="0" smtClean="0"/>
              <a:t> repo!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2400" b="1" dirty="0" smtClean="0">
                <a:solidFill>
                  <a:srgbClr val="000099"/>
                </a:solidFill>
              </a:rPr>
              <a:t>Like it or not, Trilinos </a:t>
            </a:r>
            <a:r>
              <a:rPr lang="en-US" sz="2400" b="1" dirty="0" err="1" smtClean="0">
                <a:solidFill>
                  <a:srgbClr val="000099"/>
                </a:solidFill>
              </a:rPr>
              <a:t>git</a:t>
            </a:r>
            <a:r>
              <a:rPr lang="en-US" sz="2400" b="1" dirty="0" smtClean="0">
                <a:solidFill>
                  <a:srgbClr val="000099"/>
                </a:solidFill>
              </a:rPr>
              <a:t> repo is the deployment mechanism for may important Trilinos customers!</a:t>
            </a:r>
            <a:endParaRPr lang="en-US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D1A09F66-DF4D-497C-963B-F7387666C2FC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Trilinos is Big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4550" y="656210"/>
            <a:ext cx="3398920" cy="345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 smtClean="0"/>
              <a:t>Source repository size: </a:t>
            </a:r>
            <a:r>
              <a:rPr lang="en-US" sz="1600" b="1" dirty="0" smtClean="0">
                <a:solidFill>
                  <a:srgbClr val="C00000"/>
                </a:solidFill>
              </a:rPr>
              <a:t>2.0G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-sh Trilinos/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2.0G	Trilinos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Trilinos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du -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| sort –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1.2G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packages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14M     doc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2.0M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commonTools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1.4M    SIERRA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1.2M    demos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952K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sampleScripts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32125" y="3429000"/>
            <a:ext cx="3226020" cy="167481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 smtClean="0"/>
              <a:t>Build Directories: </a:t>
            </a:r>
            <a:r>
              <a:rPr lang="en-US" sz="1600" b="1" dirty="0" smtClean="0">
                <a:solidFill>
                  <a:srgbClr val="C00000"/>
                </a:solidFill>
              </a:rPr>
              <a:t>52G!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BUILDS/CHECKIN/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| sort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less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29G     MPI_DEBUG_ST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16G     MPI_DEBUG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3.8G    SERIAL_RELEASE_ST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2.6G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SERIAL_RELEASE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97395" y="1089445"/>
            <a:ext cx="3053275" cy="406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Trilinos/packages/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du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| sort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210M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zoltan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79M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seacas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63M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muelu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46M     mesquite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41M     Sundance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20M     ml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xpetra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15M     zoltan2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14M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moocho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13M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tpetra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615" y="5272440"/>
            <a:ext cx="8794745" cy="122854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 err="1" smtClean="0"/>
              <a:t>Checkin</a:t>
            </a:r>
            <a:r>
              <a:rPr lang="en-US" sz="1600" b="1" dirty="0" smtClean="0"/>
              <a:t> test PT and some ST packages: </a:t>
            </a:r>
            <a:r>
              <a:rPr lang="en-US" sz="1600" b="1" dirty="0" smtClean="0">
                <a:solidFill>
                  <a:srgbClr val="C00000"/>
                </a:solidFill>
              </a:rPr>
              <a:t>3 hours 40 minutes</a:t>
            </a:r>
            <a:r>
              <a:rPr lang="en-US" sz="1600" b="1" dirty="0"/>
              <a:t> </a:t>
            </a:r>
            <a:r>
              <a:rPr lang="en-US" sz="1600" b="1" dirty="0" smtClean="0"/>
              <a:t>(16 processes)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0) MPI_DEBUG =&gt; passed: passed=1591,notpassed=0 (48.56 min)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1) SERIAL_RELEASE =&gt; passed: passed=1581,notpassed=0 (28.06 min)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2) MPI_DEBUG_ST =&gt; passed: passed=1973,notpassed=0 (101.09 min)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3) SERIAL_RELEASE_ST =&gt; FAILED: passed=1909,notpassed=1 =&gt; Not ready to push! (42.82 min)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532125" y="510220"/>
            <a:ext cx="3226020" cy="266739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 smtClean="0"/>
              <a:t>Testing many ST packages: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set of enabled packages:  TriBITS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Panzer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Sundance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Optika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TrilinosCouplings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46</a:t>
            </a: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set of non-enabled packages: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Pliris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Claps Amesos2 Trios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ShyLU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TriKota STK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Phdmesh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Aristos CTrilinos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ForTrilinos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PyTrilinos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WebTrilinos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Didasko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NewPackage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Mesquite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MeshingGenie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FEApp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</a:p>
        </p:txBody>
      </p:sp>
    </p:spTree>
    <p:extLst>
      <p:ext uri="{BB962C8B-B14F-4D97-AF65-F5344CB8AC3E}">
        <p14:creationId xmlns:p14="http://schemas.microsoft.com/office/powerpoint/2010/main" val="3977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smtClean="0"/>
          </a:p>
          <a:p>
            <a:r>
              <a:rPr lang="en-US" altLang="en-US" smtClean="0"/>
              <a:t>Page </a:t>
            </a:r>
            <a:fld id="{3EEE29A3-4D00-4E80-AAAA-01762B01955F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008015"/>
            <a:ext cx="7772400" cy="2533650"/>
          </a:xfrm>
        </p:spPr>
        <p:txBody>
          <a:bodyPr/>
          <a:lstStyle/>
          <a:p>
            <a:pPr marL="166688" indent="4763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4400" dirty="0">
                <a:latin typeface="Arial" charset="0"/>
              </a:rPr>
              <a:t>The TriBITS move to github using a snapshotting approach</a:t>
            </a:r>
          </a:p>
        </p:txBody>
      </p:sp>
    </p:spTree>
    <p:extLst>
      <p:ext uri="{BB962C8B-B14F-4D97-AF65-F5344CB8AC3E}">
        <p14:creationId xmlns:p14="http://schemas.microsoft.com/office/powerpoint/2010/main" val="35461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Directory Structure and Initial Setup: TriBITS </a:t>
            </a:r>
            <a:r>
              <a:rPr lang="en-US" altLang="en-US" sz="2400" dirty="0" err="1" smtClean="0"/>
              <a:t>Devs</a:t>
            </a:r>
            <a:endParaRPr lang="en-US" altLang="en-US" sz="2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6" y="813621"/>
            <a:ext cx="4570194" cy="212109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snapshotted </a:t>
            </a:r>
            <a:r>
              <a:rPr lang="en-US" sz="1100" dirty="0" err="1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sz="1100" dirty="0" smtClean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TriBITS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      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cloned from github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BUILDS/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-test-&lt;machine&gt;.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TRIBITS_CHECKIN/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checkin-test.sh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GCC-4.6.1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do-configure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0" y="494311"/>
            <a:ext cx="356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Directory Structure (Snapshotting)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2968140"/>
            <a:ext cx="4464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Initial setup for TriBITS </a:t>
            </a:r>
            <a:r>
              <a:rPr lang="en-US" sz="1600" b="1" dirty="0" err="1" smtClean="0"/>
              <a:t>devs</a:t>
            </a:r>
            <a:r>
              <a:rPr lang="en-US" sz="1600" b="1" dirty="0" smtClean="0"/>
              <a:t> (Snapshotting)</a:t>
            </a:r>
            <a:endParaRPr lang="en-US" sz="1600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05" y="3280577"/>
            <a:ext cx="4570194" cy="93615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clone software.sandia.gov:/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git@github.com:TriBITSPub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/TriBITS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TriBITS &gt; .</a:t>
            </a: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Optional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10" y="4314158"/>
            <a:ext cx="443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Updating to develop TriBITS (Snapshotting)</a:t>
            </a:r>
            <a:endParaRPr lang="en-US" sz="1600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05" y="4626595"/>
            <a:ext cx="4570194" cy="76687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TriBITS/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210" y="5470282"/>
            <a:ext cx="457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Updating to develop TriBITS using </a:t>
            </a:r>
            <a:r>
              <a:rPr lang="en-US" sz="1600" b="1" dirty="0" err="1" smtClean="0"/>
              <a:t>gitdist</a:t>
            </a:r>
            <a:r>
              <a:rPr lang="en-US" sz="1600" b="1" dirty="0" smtClean="0"/>
              <a:t> (Snapshotting)</a:t>
            </a:r>
            <a:endParaRPr lang="en-US" sz="1600" b="1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805" y="6073078"/>
            <a:ext cx="4570194" cy="4283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83286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See full process at:</a:t>
            </a:r>
          </a:p>
          <a:p>
            <a:endParaRPr lang="en-US" dirty="0" smtClean="0"/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trac.trilinos.org/wiki/TriBITSTrilinosDev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33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Local TriBITS develop, publish, test, and push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6" y="702245"/>
            <a:ext cx="4570194" cy="1613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/Trilinos/TriBITS/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TriBITS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rest of Trilinos </a:t>
            </a: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do-configure ... &amp;&amp; make &amp;&amp;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/Trilinos/TriBITS/ 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Iterate above steps until ready to 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0" y="395005"/>
            <a:ext cx="391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Local </a:t>
            </a:r>
            <a:r>
              <a:rPr lang="en-US" sz="1600" b="1" dirty="0" err="1" smtClean="0"/>
              <a:t>dev</a:t>
            </a:r>
            <a:r>
              <a:rPr lang="en-US" sz="1600" b="1" dirty="0" smtClean="0"/>
              <a:t> after update (Snapshotting)</a:t>
            </a:r>
            <a:endParaRPr lang="en-US" sz="1600" b="1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805" y="4427278"/>
            <a:ext cx="4570194" cy="195181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Publish TriBITS changes to Trilinos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../../TriBITS/snapshot-dir.py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 commit!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NO MERGE CONFLICITS!!!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 and push to Trilinos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/BUILDS/CHECKIN/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do-all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#Must pass</a:t>
            </a:r>
            <a:r>
              <a:rPr lang="en-US" sz="1100" dirty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../TRIBITS_CHECKIN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checkin-test.sh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do-all --push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CHECKIN/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--push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09" y="4081885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Publish, test, and push (Snapshotting)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211" y="2353660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Configure, build, test (Snapshotting)</a:t>
            </a:r>
            <a:endParaRPr lang="en-US" sz="1600" b="1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06" y="2666097"/>
            <a:ext cx="4570194" cy="93615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/BUILDS/GCC-4.6.1/MPI_DEBUG/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do-configure \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DTrilinos_TRIBITS_DIR:STRING</a:t>
            </a:r>
            <a:r>
              <a:rPr lang="en-US" sz="11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=TriBITS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DTrilinos_ENABLE_TriBITS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=ON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make -j8 &amp;&amp;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-j8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000" y="825756"/>
            <a:ext cx="4451320" cy="552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Host TriBITS </a:t>
            </a:r>
            <a:r>
              <a:rPr lang="en-US" sz="1400" dirty="0"/>
              <a:t>on github (issues, pull requests</a:t>
            </a:r>
            <a:r>
              <a:rPr lang="en-US" sz="1400" dirty="0" smtClean="0"/>
              <a:t>, external usage, </a:t>
            </a:r>
            <a:r>
              <a:rPr lang="en-US" sz="1400" dirty="0"/>
              <a:t>etc</a:t>
            </a:r>
            <a:r>
              <a:rPr lang="en-US" sz="1400" dirty="0" smtClean="0"/>
              <a:t>.)</a:t>
            </a:r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Allows co-development of TriBITS with Trilinos (keep in sync)</a:t>
            </a:r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Guarantees that the TriBITS version snapshotted into Trilinos works with Trilinos</a:t>
            </a:r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Provides traceability of TriBITS versions in Trilinos</a:t>
            </a:r>
            <a:endParaRPr lang="en-US" sz="1400" dirty="0"/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Allow for automatic merging when two or more TriBITS change sets are pushed around the same time to Trilinos</a:t>
            </a:r>
            <a:endParaRPr lang="en-US" sz="1400" dirty="0"/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b="1" dirty="0" smtClean="0">
                <a:solidFill>
                  <a:srgbClr val="000099"/>
                </a:solidFill>
              </a:rPr>
              <a:t>Not break existing tools and processes for non-TriBITS Trilinos developers and users!!!</a:t>
            </a:r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Maintain distributed version control and mirroring for Trilinos </a:t>
            </a:r>
            <a:r>
              <a:rPr lang="en-US" sz="1400" b="1" dirty="0" smtClean="0"/>
              <a:t>and TriBITS</a:t>
            </a:r>
            <a:endParaRPr lang="en-US" sz="1400" dirty="0" smtClean="0"/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Don’t force everyone to have to clone TriBITS from github to avoid firewall issues on some systems (e.g. ORNL, WEC, etc.)</a:t>
            </a:r>
            <a:endParaRPr lang="en-US" sz="1400" dirty="0"/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Allow for small local changes to TriBITS (especially in mirrored clones of Trilinos not at SNL)</a:t>
            </a:r>
          </a:p>
          <a:p>
            <a:pPr lvl="1" indent="-285750">
              <a:spcAft>
                <a:spcPts val="6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Allow for small infrequent changes to TriBITS directly in Trilinos to fix urgent problems.</a:t>
            </a:r>
            <a:endParaRPr lang="en-US" sz="1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05" y="3621025"/>
            <a:ext cx="453178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NOTE: Develop against the TriBITS version cloned from github *not* the one snapshotted in Trilinos!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06" y="6380854"/>
            <a:ext cx="453178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b="1" dirty="0" smtClean="0">
                <a:solidFill>
                  <a:srgbClr val="000099"/>
                </a:solidFill>
              </a:rPr>
              <a:t>checkin-test.py uses snapshotted </a:t>
            </a:r>
            <a:r>
              <a:rPr lang="en-US" sz="1200" b="1" dirty="0" err="1" smtClean="0">
                <a:solidFill>
                  <a:srgbClr val="000099"/>
                </a:solidFill>
              </a:rPr>
              <a:t>cmake</a:t>
            </a:r>
            <a:r>
              <a:rPr lang="en-US" sz="1200" b="1" dirty="0" smtClean="0">
                <a:solidFill>
                  <a:srgbClr val="000099"/>
                </a:solidFill>
              </a:rPr>
              <a:t>/</a:t>
            </a:r>
            <a:r>
              <a:rPr lang="en-US" sz="1200" b="1" dirty="0" err="1" smtClean="0">
                <a:solidFill>
                  <a:srgbClr val="000099"/>
                </a:solidFill>
              </a:rPr>
              <a:t>tribits</a:t>
            </a:r>
            <a:r>
              <a:rPr lang="en-US" sz="1200" b="1" dirty="0" smtClean="0">
                <a:solidFill>
                  <a:srgbClr val="000099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57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Minor (rare) changes to TriBITS in Trilinos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05" y="2448171"/>
            <a:ext cx="4570194" cy="76687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make some small change to some </a:t>
            </a:r>
            <a:r>
              <a:rPr lang="en-US" sz="1100" dirty="0" err="1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*</a:t>
            </a:r>
            <a:endParaRPr lang="en-US" sz="1100" dirty="0">
              <a:solidFill>
                <a:srgbClr val="0086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“TriBITS: Some small fix”</a:t>
            </a:r>
            <a:endParaRPr lang="en-US" sz="1100" dirty="0">
              <a:solidFill>
                <a:srgbClr val="0027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  </a:t>
            </a:r>
            <a:r>
              <a:rPr lang="en-US" sz="1100" dirty="0" smtClean="0">
                <a:solidFill>
                  <a:srgbClr val="0027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checkin-test.py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209" y="1833691"/>
            <a:ext cx="453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Non-TriBITS developer making small/rare change to </a:t>
            </a:r>
            <a:r>
              <a:rPr lang="en-US" sz="1600" b="1" dirty="0" err="1" smtClean="0"/>
              <a:t>TRiBITS</a:t>
            </a:r>
            <a:endParaRPr lang="en-US" sz="16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5" y="3921743"/>
            <a:ext cx="4570194" cy="144398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format-patch -1 -o ../patches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&lt;sha1&gt;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100" dirty="0" smtClean="0">
                <a:solidFill>
                  <a:srgbClr val="0086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patches/0001-TriBITS-some-small-fix.patch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/Trilinos/TriBITS/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am 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 \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../../patches/0001/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-some-small-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fix.patch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09" y="3529379"/>
            <a:ext cx="453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Apply small/rare change to TriBITS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209" y="5519348"/>
            <a:ext cx="453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Reject a small/rare change to TriBITS</a:t>
            </a:r>
            <a:endParaRPr lang="en-US" sz="1600" b="1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5" y="5826588"/>
            <a:ext cx="453178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b="1" dirty="0" smtClean="0"/>
              <a:t>Do nothing</a:t>
            </a:r>
            <a:r>
              <a:rPr lang="en-US" sz="1200" dirty="0" smtClean="0"/>
              <a:t>.  The next </a:t>
            </a:r>
            <a:r>
              <a:rPr lang="en-US" sz="1200" dirty="0" err="1" smtClean="0"/>
              <a:t>snaphsot</a:t>
            </a:r>
            <a:r>
              <a:rPr lang="en-US" sz="1200" dirty="0" smtClean="0"/>
              <a:t> of TriBITS will wipe out the change.   </a:t>
            </a:r>
            <a:r>
              <a:rPr lang="en-US" sz="1200" dirty="0" smtClean="0">
                <a:solidFill>
                  <a:srgbClr val="000099"/>
                </a:solidFill>
              </a:rPr>
              <a:t>No merge conflicts!!!!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But change can always be pulled off at any time later with </a:t>
            </a:r>
            <a:r>
              <a:rPr lang="en-US" sz="1200" dirty="0" err="1" smtClean="0"/>
              <a:t>git</a:t>
            </a:r>
            <a:r>
              <a:rPr lang="en-US" sz="1200" dirty="0" smtClean="0"/>
              <a:t> format-patch and applied so it is never lost!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211" y="565103"/>
            <a:ext cx="8641124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 smtClean="0"/>
              <a:t>Motivation: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dirty="0" smtClean="0"/>
              <a:t>Some critical build is broken when is breaking Trilinos for everyone and needs to be fixed ASAP!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dirty="0" smtClean="0"/>
              <a:t>Someone finds some small typos and just wants to fix it.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10405" y="2276850"/>
            <a:ext cx="4451320" cy="349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1200"/>
              </a:spcAft>
              <a:buSzPct val="100000"/>
              <a:defRPr/>
            </a:pPr>
            <a:r>
              <a:rPr lang="en-US" sz="1400" dirty="0" smtClean="0"/>
              <a:t>This process has already been executed at least once since TriBITS was moved to github and snapshotting started being used!</a:t>
            </a:r>
          </a:p>
          <a:p>
            <a:pPr marL="171450" lvl="1">
              <a:spcAft>
                <a:spcPts val="1200"/>
              </a:spcAft>
              <a:buSzPct val="100000"/>
              <a:defRPr/>
            </a:pPr>
            <a:r>
              <a:rPr lang="en-US" sz="1400" b="1" dirty="0" smtClean="0"/>
              <a:t>Trilinos commit: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58552d5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Fixed spelling error ("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 in check-in test script."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Mark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Hoemmen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&lt;mhoemme@sandia.gov&gt;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Wed Sep 10 17:00:23 2014 -0600 (4 weeks ago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1200"/>
              </a:spcAft>
              <a:buSzPct val="100000"/>
              <a:defRPr/>
            </a:pPr>
            <a:r>
              <a:rPr lang="en-US" sz="1400" b="1" dirty="0" smtClean="0"/>
              <a:t>TriBITS commit:</a:t>
            </a:r>
            <a:endParaRPr lang="en-US" sz="1400" b="1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e7ae2af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Fixed spelling error ("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 in check-in test script."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Mark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Hoemmen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&lt;mhoemme@sandia.gov&gt;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Wed Sep 10 17:00:23 2014 -0600 (4 weeks ago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4" y="0"/>
            <a:ext cx="9103790" cy="499265"/>
          </a:xfrm>
        </p:spPr>
        <p:txBody>
          <a:bodyPr anchor="t" anchorCtr="0"/>
          <a:lstStyle/>
          <a:p>
            <a:r>
              <a:rPr lang="en-US" altLang="en-US" sz="2400" dirty="0" smtClean="0"/>
              <a:t>More substantial changes to TriBITS (github)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16" y="1093804"/>
            <a:ext cx="4531789" cy="212109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Get a account on github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Fork TriBITS </a:t>
            </a:r>
            <a:r>
              <a:rPr lang="en-US" sz="1200" dirty="0" err="1" smtClean="0"/>
              <a:t>git</a:t>
            </a:r>
            <a:r>
              <a:rPr lang="en-US" sz="1200" dirty="0" smtClean="0"/>
              <a:t> repo on github to your github account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Clone github TriBITS repo off of  github.com/</a:t>
            </a:r>
            <a:r>
              <a:rPr lang="en-US" sz="1200" dirty="0" err="1" smtClean="0"/>
              <a:t>TriBITSPub</a:t>
            </a:r>
            <a:r>
              <a:rPr lang="en-US" sz="1200" dirty="0" smtClean="0"/>
              <a:t>/TriBITS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Create remote in local github clone of TriBITS pointing to your forked github repo of  TriBITS</a:t>
            </a:r>
            <a:endParaRPr lang="en-US" sz="1200" dirty="0"/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Create new local topic branch for the change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Make the change in the local topic branch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Push the topic branch to your github repo</a:t>
            </a:r>
          </a:p>
          <a:p>
            <a:pPr lvl="1" indent="-285750"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 smtClean="0"/>
              <a:t>Make a pull request for the new branch on  github.com/</a:t>
            </a:r>
            <a:r>
              <a:rPr lang="en-US" sz="1200" dirty="0" err="1" smtClean="0"/>
              <a:t>TriBITSPub</a:t>
            </a:r>
            <a:r>
              <a:rPr lang="en-US" sz="1200" dirty="0" smtClean="0"/>
              <a:t>/TriBITS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96" y="479324"/>
            <a:ext cx="453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Non-TriBITS developer proposes non-trivial change to TriBITS (github workflow)</a:t>
            </a:r>
            <a:endParaRPr lang="en-US" sz="1600" b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52470" y="1124700"/>
            <a:ext cx="4259295" cy="169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4450" rIns="0" bIns="44450">
            <a:spAutoFit/>
          </a:bodyPr>
          <a:lstStyle/>
          <a:p>
            <a:pPr lvl="1" indent="-285750">
              <a:spcAft>
                <a:spcPts val="12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This process has already been followed may times  by </a:t>
            </a:r>
            <a:r>
              <a:rPr lang="en-US" sz="1400" dirty="0" err="1" smtClean="0"/>
              <a:t>Nico</a:t>
            </a:r>
            <a:r>
              <a:rPr lang="en-US" sz="1400" dirty="0"/>
              <a:t> </a:t>
            </a:r>
            <a:r>
              <a:rPr lang="en-US" sz="1400" dirty="0" smtClean="0"/>
              <a:t>S. and Ross B.</a:t>
            </a:r>
          </a:p>
          <a:p>
            <a:pPr lvl="1" indent="-285750">
              <a:spcAft>
                <a:spcPts val="1200"/>
              </a:spcAft>
              <a:buSzPct val="100000"/>
              <a:buFont typeface="Arial"/>
              <a:buChar char="•"/>
              <a:defRPr/>
            </a:pPr>
            <a:r>
              <a:rPr lang="en-US" sz="1400" dirty="0" smtClean="0"/>
              <a:t>See examples at: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github.com/TriBITSPub/TriBITS/pulls?q=is%3Apr+is%3Aclosed</a:t>
            </a:r>
            <a:r>
              <a:rPr lang="en-US" sz="1400" dirty="0" smtClean="0"/>
              <a:t> </a:t>
            </a:r>
          </a:p>
          <a:p>
            <a:pPr lvl="1" indent="-285750">
              <a:spcAft>
                <a:spcPts val="1200"/>
              </a:spcAft>
              <a:buSzPct val="100000"/>
              <a:buFont typeface="Arial"/>
              <a:buChar char="•"/>
              <a:defRPr/>
            </a:pPr>
            <a:endParaRPr lang="en-US" sz="1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630" y="3966670"/>
            <a:ext cx="4531789" cy="2490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4450" rIns="0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/Trilinos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TriBITS/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add &lt;other-user&gt;-github \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git@github.com:&lt;other-user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&gt;/TriBITS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fetch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other-user&gt;-github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merge &lt;other-user&gt;-github/&lt;topic-branch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lvl="1" indent="-171450">
              <a:spcAft>
                <a:spcPts val="0"/>
              </a:spcAft>
              <a:buSzPct val="100000"/>
              <a:buFont typeface="Arial" charset="0"/>
              <a:buChar char="•"/>
              <a:defRPr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 commits, make new commits to fix issues, etc.</a:t>
            </a:r>
          </a:p>
          <a:p>
            <a:pPr marL="342900" lvl="1" indent="-171450">
              <a:spcAft>
                <a:spcPts val="0"/>
              </a:spcAft>
              <a:buSzPct val="100000"/>
              <a:buFont typeface="Arial" charset="0"/>
              <a:buChar char="•"/>
              <a:defRPr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Snapshot changes to Trilinos and push to github and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Trilions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with any regular change to TriBITS.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10" y="3352190"/>
            <a:ext cx="453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TriBITS pusher/developer, fetch, merge, review,  and fix issues (github workflow)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5596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30455</TotalTime>
  <Words>4602</Words>
  <Application>Microsoft Office PowerPoint</Application>
  <PresentationFormat>On-screen Show (4:3)</PresentationFormat>
  <Paragraphs>836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Breaking Selected Packages out of Trilinos and Importing other Packages  Motivations, concerns, workflows, examples, …</vt:lpstr>
      <vt:lpstr>Outline, Motivations, and Concerns</vt:lpstr>
      <vt:lpstr>Current status of Trilinos</vt:lpstr>
      <vt:lpstr>Trilinos is Big</vt:lpstr>
      <vt:lpstr>The TriBITS move to github using a snapshotting approach</vt:lpstr>
      <vt:lpstr>Directory Structure and Initial Setup: TriBITS Devs</vt:lpstr>
      <vt:lpstr>Local TriBITS develop, publish, test, and push</vt:lpstr>
      <vt:lpstr>Minor (rare) changes to TriBITS in Trilinos</vt:lpstr>
      <vt:lpstr>More substantial changes to TriBITS (github)</vt:lpstr>
      <vt:lpstr>Version Traceability of TriBITS in Trilinos Snapshot</vt:lpstr>
      <vt:lpstr>Seeing Corresponding Commits in TriBITS</vt:lpstr>
      <vt:lpstr>Comparing Snapshotting and Submodules Workflows for Splitting out Kokkos</vt:lpstr>
      <vt:lpstr>Directory Structure and Initial Setup: Kokkos Devs</vt:lpstr>
      <vt:lpstr>Local Kokkos develop, publish, test, and push</vt:lpstr>
      <vt:lpstr>Non-Kokkos Trilinos dev/user access, test, and push</vt:lpstr>
      <vt:lpstr>Miscellaneous issues with git submodules (git 2.1.0)</vt:lpstr>
      <vt:lpstr>Snapshotting vs. Submodules Workflows: Kokkos</vt:lpstr>
      <vt:lpstr>Variations on version control and snapshotting</vt:lpstr>
      <vt:lpstr>Snapshotting in Branch then Merge: E.g. MOOSE</vt:lpstr>
      <vt:lpstr>Issues and Solutions for Snapshotting Workflow</vt:lpstr>
      <vt:lpstr>Adding Support for Snapshotting to TriBITS?</vt:lpstr>
      <vt:lpstr>Applications to Trilinos?</vt:lpstr>
      <vt:lpstr>Classifications of Trilinos Packages?</vt:lpstr>
      <vt:lpstr>Restricting push access for Trilinos Packages?</vt:lpstr>
      <vt:lpstr>Value Proposition for Trilinos?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A.</cp:lastModifiedBy>
  <cp:revision>4341</cp:revision>
  <dcterms:modified xsi:type="dcterms:W3CDTF">2015-01-06T17:52:32Z</dcterms:modified>
</cp:coreProperties>
</file>