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74" r:id="rId2"/>
    <p:sldId id="540" r:id="rId3"/>
    <p:sldId id="573" r:id="rId4"/>
    <p:sldId id="574" r:id="rId5"/>
    <p:sldId id="575" r:id="rId6"/>
    <p:sldId id="576" r:id="rId7"/>
    <p:sldId id="470" r:id="rId8"/>
    <p:sldId id="445" r:id="rId9"/>
    <p:sldId id="487" r:id="rId10"/>
    <p:sldId id="561" r:id="rId11"/>
    <p:sldId id="505" r:id="rId12"/>
    <p:sldId id="568" r:id="rId13"/>
    <p:sldId id="569" r:id="rId14"/>
    <p:sldId id="570" r:id="rId15"/>
    <p:sldId id="571" r:id="rId16"/>
    <p:sldId id="572" r:id="rId17"/>
    <p:sldId id="545" r:id="rId18"/>
    <p:sldId id="558" r:id="rId19"/>
    <p:sldId id="549" r:id="rId20"/>
    <p:sldId id="559" r:id="rId21"/>
    <p:sldId id="563" r:id="rId22"/>
    <p:sldId id="565" r:id="rId23"/>
    <p:sldId id="550" r:id="rId24"/>
    <p:sldId id="564" r:id="rId25"/>
    <p:sldId id="546" r:id="rId26"/>
    <p:sldId id="547" r:id="rId27"/>
    <p:sldId id="552" r:id="rId28"/>
    <p:sldId id="562" r:id="rId29"/>
    <p:sldId id="553" r:id="rId30"/>
    <p:sldId id="554" r:id="rId31"/>
    <p:sldId id="551" r:id="rId32"/>
    <p:sldId id="555" r:id="rId33"/>
    <p:sldId id="556" r:id="rId34"/>
    <p:sldId id="548" r:id="rId35"/>
    <p:sldId id="577" r:id="rId36"/>
    <p:sldId id="566" r:id="rId37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D30AA5"/>
    <a:srgbClr val="008657"/>
    <a:srgbClr val="002A7E"/>
    <a:srgbClr val="003192"/>
    <a:srgbClr val="FFE5E5"/>
    <a:srgbClr val="002776"/>
    <a:srgbClr val="0033CC"/>
    <a:srgbClr val="A2AB00"/>
    <a:srgbClr val="B0C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26" autoAdjust="0"/>
    <p:restoredTop sz="94563" autoAdjust="0"/>
  </p:normalViewPr>
  <p:slideViewPr>
    <p:cSldViewPr>
      <p:cViewPr varScale="1">
        <p:scale>
          <a:sx n="67" d="100"/>
          <a:sy n="67" d="100"/>
        </p:scale>
        <p:origin x="-2100" y="-102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332"/>
    </p:cViewPr>
  </p:sorterViewPr>
  <p:notesViewPr>
    <p:cSldViewPr>
      <p:cViewPr varScale="1">
        <p:scale>
          <a:sx n="48" d="100"/>
          <a:sy n="48" d="100"/>
        </p:scale>
        <p:origin x="-2946" y="-114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440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4589463"/>
            <a:ext cx="5322887" cy="434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45" tIns="48662" rIns="95645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881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57313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0975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8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0" y="6201688"/>
            <a:ext cx="9144000" cy="6563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New_DOE_Logo_Color_042808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ORNL_managed b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pic>
        <p:nvPicPr>
          <p:cNvPr id="13" name="Picture 12" descr="template graphic_090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734314" y="1233948"/>
            <a:ext cx="4292392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85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75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2288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341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21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450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5360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10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950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126170"/>
            <a:ext cx="7772400" cy="381000"/>
          </a:xfrm>
        </p:spPr>
        <p:txBody>
          <a:bodyPr/>
          <a:lstStyle>
            <a:lvl1pPr algn="l">
              <a:defRPr sz="30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69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8971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4860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0678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85800"/>
            <a:ext cx="891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3829" y="76200"/>
            <a:ext cx="871793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 flipH="1">
            <a:off x="228600" y="640285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900" b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Managed by UT-Battelle</a:t>
            </a:r>
            <a:b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for the U.S. Department of Energy</a:t>
            </a:r>
            <a:endParaRPr lang="en-US" sz="900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10" descr="ORNL emboss_2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56"/>
          <p:cNvSpPr txBox="1">
            <a:spLocks noChangeArrowheads="1"/>
          </p:cNvSpPr>
          <p:nvPr userDrawn="1"/>
        </p:nvSpPr>
        <p:spPr>
          <a:xfrm>
            <a:off x="3124200" y="6476464"/>
            <a:ext cx="2895600" cy="1825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TriBITS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657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 b="1">
          <a:solidFill>
            <a:srgbClr val="000000"/>
          </a:solidFill>
          <a:latin typeface="+mn-lt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 b="1">
          <a:solidFill>
            <a:srgbClr val="000000"/>
          </a:solidFill>
          <a:latin typeface="+mn-lt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5pPr>
      <a:lvl6pPr marL="24003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6pPr>
      <a:lvl7pPr marL="28575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7pPr>
      <a:lvl8pPr marL="33147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8pPr>
      <a:lvl9pPr marL="37719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rtlettra@ornl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b.ornl.gov/~8v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kkos/kokkos/issues/117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BITSPub/TriBITS/wiki/Contributing-to-TriBIT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trac.trilinos.org/wiki/TriBITSTrilinosDev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BITSPub/TriBITS/issues/63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google.com/document/d/1WKs8rJhI3037yKGnEVMhIx9dPN7a7uFRM5isdNAhAXI" TargetMode="External"/><Relationship Id="rId4" Type="http://schemas.openxmlformats.org/officeDocument/2006/relationships/hyperlink" Target="https://github.com/TriBITSPub/TriBITS/issu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ibits.org/doc/TribitsDevelopersGuid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12" y="1720857"/>
            <a:ext cx="4750460" cy="459100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en-US" sz="2400" kern="1200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TriBITS Foundations and Updates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4627" y="2468875"/>
            <a:ext cx="4839030" cy="2859757"/>
          </a:xfrm>
        </p:spPr>
        <p:txBody>
          <a:bodyPr wrap="square">
            <a:spAutoFit/>
          </a:bodyPr>
          <a:lstStyle/>
          <a:p>
            <a:pPr marL="171450" indent="0" algn="ctr">
              <a:buNone/>
            </a:pP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Roscoe A. </a:t>
            </a: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Bartlett, Ph.D.</a:t>
            </a:r>
          </a:p>
          <a:p>
            <a:pPr marL="171450" indent="0" algn="ctr">
              <a:buNone/>
            </a:pP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  <a:hlinkClick r:id="rId3"/>
              </a:rPr>
              <a:t>bartlettra@ornl.gov</a:t>
            </a:r>
            <a:endParaRPr lang="en-US" b="0" kern="1200" dirty="0" smtClean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pPr marL="171450" indent="0" algn="ctr">
              <a:buNone/>
            </a:pP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  <a:hlinkClick r:id="rId4"/>
              </a:rPr>
              <a:t>http</a:t>
            </a: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  <a:hlinkClick r:id="rId4"/>
              </a:rPr>
              <a:t>://web.ornl.gov/~8vt</a:t>
            </a: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  <a:hlinkClick r:id="rId4"/>
              </a:rPr>
              <a:t>/</a:t>
            </a: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/>
            </a:r>
            <a:b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</a:b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Computational </a:t>
            </a: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Engineering and </a:t>
            </a: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Energy Sciences </a:t>
            </a: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Group,</a:t>
            </a:r>
            <a:b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</a:br>
            <a:r>
              <a:rPr lang="en-US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Oak Ridge National </a:t>
            </a:r>
            <a:r>
              <a:rPr lang="en-US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Laboratory</a:t>
            </a:r>
          </a:p>
          <a:p>
            <a:pPr marL="171450" indent="0" algn="ctr">
              <a:buNone/>
            </a:pPr>
            <a:endParaRPr lang="en-US" b="0" kern="1200" dirty="0">
              <a:solidFill>
                <a:prstClr val="black"/>
              </a:solidFill>
              <a:latin typeface="Calibri"/>
              <a:ea typeface="+mj-ea"/>
              <a:cs typeface="+mj-cs"/>
            </a:endParaRPr>
          </a:p>
          <a:p>
            <a:pPr marL="171450" indent="0" algn="ctr">
              <a:buNone/>
            </a:pPr>
            <a:r>
              <a:rPr lang="en-US" b="0" dirty="0"/>
              <a:t>Trilinos Developers Meeting</a:t>
            </a:r>
          </a:p>
          <a:p>
            <a:pPr marL="171450" indent="0" algn="ctr">
              <a:buNone/>
            </a:pPr>
            <a:r>
              <a:rPr lang="en-US" b="0" dirty="0"/>
              <a:t>October 29, 2015</a:t>
            </a:r>
          </a:p>
        </p:txBody>
      </p:sp>
      <p:sp>
        <p:nvSpPr>
          <p:cNvPr id="4" name="AutoShape 4" descr="cid:image002.png@01D10B45.CB0E5C6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cid:image002.png@01D10B45.CB0E5C6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6616" y="87765"/>
            <a:ext cx="43750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i="1" dirty="0" smtClean="0">
                <a:ln w="11430"/>
                <a:solidFill>
                  <a:srgbClr val="00277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anose="03010101010201010101" pitchFamily="66" charset="0"/>
              </a:rPr>
              <a:t>TriBITS</a:t>
            </a:r>
            <a:endParaRPr lang="en-US" sz="9600" b="1" i="1" dirty="0">
              <a:ln w="11430"/>
              <a:solidFill>
                <a:srgbClr val="00277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35">
        <p:dissolve/>
      </p:transition>
    </mc:Choice>
    <mc:Fallback xmlns="">
      <p:transition spd="slow" advTm="8035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1614815" y="404348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9" name="Rectangle 66"/>
          <p:cNvSpPr>
            <a:spLocks noChangeArrowheads="1"/>
          </p:cNvSpPr>
          <p:nvPr/>
        </p:nvSpPr>
        <p:spPr bwMode="auto">
          <a:xfrm>
            <a:off x="6864515" y="2815435"/>
            <a:ext cx="111125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9144000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smtClean="0"/>
              <a:t>TriBITS and VC Repos for CASL VERA</a:t>
            </a:r>
          </a:p>
        </p:txBody>
      </p:sp>
      <p:cxnSp>
        <p:nvCxnSpPr>
          <p:cNvPr id="9221" name="AutoShape 17"/>
          <p:cNvCxnSpPr>
            <a:cxnSpLocks noChangeShapeType="1"/>
            <a:stCxn id="16" idx="0"/>
            <a:endCxn id="17" idx="2"/>
          </p:cNvCxnSpPr>
          <p:nvPr/>
        </p:nvCxnSpPr>
        <p:spPr bwMode="auto">
          <a:xfrm rot="5400000" flipH="1" flipV="1">
            <a:off x="1967612" y="1239918"/>
            <a:ext cx="360362" cy="447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AutoShape 17"/>
          <p:cNvCxnSpPr>
            <a:cxnSpLocks noChangeShapeType="1"/>
            <a:stCxn id="24" idx="0"/>
            <a:endCxn id="16" idx="2"/>
          </p:cNvCxnSpPr>
          <p:nvPr/>
        </p:nvCxnSpPr>
        <p:spPr bwMode="auto">
          <a:xfrm rot="16200000" flipV="1">
            <a:off x="1914429" y="2196388"/>
            <a:ext cx="290513" cy="2714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AutoShape 17"/>
          <p:cNvCxnSpPr>
            <a:cxnSpLocks noChangeShapeType="1"/>
            <a:stCxn id="23" idx="0"/>
            <a:endCxn id="17" idx="3"/>
          </p:cNvCxnSpPr>
          <p:nvPr/>
        </p:nvCxnSpPr>
        <p:spPr bwMode="auto">
          <a:xfrm rot="16200000" flipV="1">
            <a:off x="3314606" y="656512"/>
            <a:ext cx="630236" cy="13414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Rectangle 66"/>
          <p:cNvSpPr>
            <a:spLocks noChangeArrowheads="1"/>
          </p:cNvSpPr>
          <p:nvPr/>
        </p:nvSpPr>
        <p:spPr bwMode="auto">
          <a:xfrm>
            <a:off x="2635155" y="2069387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9225" name="AutoShape 17"/>
          <p:cNvCxnSpPr>
            <a:cxnSpLocks noChangeShapeType="1"/>
            <a:stCxn id="26" idx="1"/>
            <a:endCxn id="9224" idx="2"/>
          </p:cNvCxnSpPr>
          <p:nvPr/>
        </p:nvCxnSpPr>
        <p:spPr bwMode="auto">
          <a:xfrm flipH="1" flipV="1">
            <a:off x="2768505" y="2183687"/>
            <a:ext cx="515937" cy="1857166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Rectangle 66"/>
          <p:cNvSpPr>
            <a:spLocks noChangeArrowheads="1"/>
          </p:cNvSpPr>
          <p:nvPr/>
        </p:nvSpPr>
        <p:spPr bwMode="auto">
          <a:xfrm>
            <a:off x="5014817" y="2820275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9229" name="AutoShape 17"/>
          <p:cNvCxnSpPr>
            <a:cxnSpLocks noChangeShapeType="1"/>
            <a:stCxn id="85" idx="1"/>
            <a:endCxn id="53" idx="3"/>
          </p:cNvCxnSpPr>
          <p:nvPr/>
        </p:nvCxnSpPr>
        <p:spPr bwMode="auto">
          <a:xfrm rot="16200000" flipV="1">
            <a:off x="7778643" y="1880380"/>
            <a:ext cx="723275" cy="837766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7"/>
          <p:cNvCxnSpPr>
            <a:cxnSpLocks noChangeShapeType="1"/>
            <a:stCxn id="29" idx="0"/>
            <a:endCxn id="28" idx="2"/>
          </p:cNvCxnSpPr>
          <p:nvPr/>
        </p:nvCxnSpPr>
        <p:spPr bwMode="auto">
          <a:xfrm flipH="1" flipV="1">
            <a:off x="5555361" y="3872787"/>
            <a:ext cx="66675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7"/>
          <p:cNvCxnSpPr>
            <a:cxnSpLocks noChangeShapeType="1"/>
            <a:stCxn id="29" idx="1"/>
            <a:endCxn id="25" idx="2"/>
          </p:cNvCxnSpPr>
          <p:nvPr/>
        </p:nvCxnSpPr>
        <p:spPr bwMode="auto">
          <a:xfrm rot="10800000">
            <a:off x="2195418" y="4317288"/>
            <a:ext cx="2701925" cy="2714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7"/>
          <p:cNvCxnSpPr>
            <a:cxnSpLocks noChangeShapeType="1"/>
            <a:stCxn id="29" idx="0"/>
            <a:endCxn id="26" idx="3"/>
          </p:cNvCxnSpPr>
          <p:nvPr/>
        </p:nvCxnSpPr>
        <p:spPr bwMode="auto">
          <a:xfrm flipH="1" flipV="1">
            <a:off x="4459192" y="4040853"/>
            <a:ext cx="1162844" cy="276434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5" name="Rectangle 66"/>
          <p:cNvSpPr>
            <a:spLocks noChangeArrowheads="1"/>
          </p:cNvSpPr>
          <p:nvPr/>
        </p:nvSpPr>
        <p:spPr bwMode="auto">
          <a:xfrm>
            <a:off x="2504980" y="2898062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9236" name="AutoShape 17"/>
          <p:cNvCxnSpPr>
            <a:cxnSpLocks noChangeShapeType="1"/>
            <a:stCxn id="26" idx="1"/>
            <a:endCxn id="9235" idx="2"/>
          </p:cNvCxnSpPr>
          <p:nvPr/>
        </p:nvCxnSpPr>
        <p:spPr bwMode="auto">
          <a:xfrm flipH="1" flipV="1">
            <a:off x="2638330" y="3012362"/>
            <a:ext cx="646112" cy="1028491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784255" y="740650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Trilinos 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SNL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1930" y="1643937"/>
            <a:ext cx="192563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TeuchosWrappersExt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08042" y="247737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VERAInExt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608042" y="3442575"/>
            <a:ext cx="1174750" cy="874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COBRA-TF</a:t>
            </a:r>
          </a:p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 err="1" smtClean="0">
                <a:solidFill>
                  <a:srgbClr val="000099"/>
                </a:solidFill>
              </a:rPr>
              <a:t>PennState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4442" y="3769390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MPACT (</a:t>
            </a:r>
            <a:r>
              <a:rPr lang="en-US" sz="1400" dirty="0" err="1" smtClean="0">
                <a:solidFill>
                  <a:srgbClr val="000099"/>
                </a:solidFill>
                <a:latin typeface="Arial" charset="0"/>
              </a:rPr>
              <a:t>U.Mich</a:t>
            </a:r>
            <a:r>
              <a:rPr lang="en-US" sz="1400" dirty="0" smtClean="0">
                <a:latin typeface="Arial" charset="0"/>
              </a:rPr>
              <a:t>.)</a:t>
            </a:r>
            <a:endParaRPr lang="en-US" sz="1400" dirty="0"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763992" y="2799637"/>
            <a:ext cx="1582738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SCALE 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ORNL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506585" y="549761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VUQDemos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99"/>
                </a:solidFill>
              </a:rPr>
              <a:t>SNL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9246" name="AutoShape 17"/>
          <p:cNvCxnSpPr>
            <a:cxnSpLocks noChangeShapeType="1"/>
            <a:stCxn id="38" idx="1"/>
            <a:endCxn id="76" idx="3"/>
          </p:cNvCxnSpPr>
          <p:nvPr/>
        </p:nvCxnSpPr>
        <p:spPr bwMode="auto">
          <a:xfrm rot="10800000" flipV="1">
            <a:off x="7161631" y="5769078"/>
            <a:ext cx="344955" cy="153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6684274" y="2468875"/>
            <a:ext cx="1574606" cy="10079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MOOSEExt</a:t>
            </a:r>
            <a:endParaRPr lang="en-US" sz="1400" dirty="0" smtClean="0"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872261" y="2812438"/>
            <a:ext cx="1171671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MOOSE / Bison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99"/>
                </a:solidFill>
              </a:rPr>
              <a:t>INL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9249" name="AutoShape 17"/>
          <p:cNvCxnSpPr>
            <a:cxnSpLocks noChangeShapeType="1"/>
            <a:stCxn id="79" idx="0"/>
            <a:endCxn id="9254" idx="3"/>
          </p:cNvCxnSpPr>
          <p:nvPr/>
        </p:nvCxnSpPr>
        <p:spPr bwMode="auto">
          <a:xfrm flipH="1" flipV="1">
            <a:off x="5030692" y="2113837"/>
            <a:ext cx="1889386" cy="70159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50" name="Group 43"/>
          <p:cNvGrpSpPr>
            <a:grpSpLocks/>
          </p:cNvGrpSpPr>
          <p:nvPr/>
        </p:nvGrpSpPr>
        <p:grpSpPr bwMode="auto">
          <a:xfrm rot="5400000">
            <a:off x="7158629" y="1628856"/>
            <a:ext cx="588962" cy="615950"/>
            <a:chOff x="3479392" y="514979"/>
            <a:chExt cx="588552" cy="922088"/>
          </a:xfrm>
        </p:grpSpPr>
        <p:sp>
          <p:nvSpPr>
            <p:cNvPr id="50" name="Arc 49"/>
            <p:cNvSpPr/>
            <p:nvPr/>
          </p:nvSpPr>
          <p:spPr>
            <a:xfrm rot="16200000" flipH="1">
              <a:off x="3330447" y="687689"/>
              <a:ext cx="886441" cy="58855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grpSp>
          <p:nvGrpSpPr>
            <p:cNvPr id="9257" name="Group 45"/>
            <p:cNvGrpSpPr>
              <a:grpSpLocks/>
            </p:cNvGrpSpPr>
            <p:nvPr/>
          </p:nvGrpSpPr>
          <p:grpSpPr bwMode="auto">
            <a:xfrm>
              <a:off x="3479392" y="549441"/>
              <a:ext cx="588552" cy="887626"/>
              <a:chOff x="3479392" y="549441"/>
              <a:chExt cx="588552" cy="887626"/>
            </a:xfrm>
          </p:grpSpPr>
          <p:sp>
            <p:nvSpPr>
              <p:cNvPr id="52" name="Arc 51"/>
              <p:cNvSpPr/>
              <p:nvPr/>
            </p:nvSpPr>
            <p:spPr>
              <a:xfrm rot="16200000">
                <a:off x="3330449" y="723337"/>
                <a:ext cx="886439" cy="58855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3347878" y="877238"/>
                <a:ext cx="853168" cy="247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</p:grpSp>
      </p:grpSp>
      <p:cxnSp>
        <p:nvCxnSpPr>
          <p:cNvPr id="9251" name="AutoShape 17"/>
          <p:cNvCxnSpPr>
            <a:cxnSpLocks noChangeShapeType="1"/>
            <a:stCxn id="43" idx="0"/>
            <a:endCxn id="17" idx="3"/>
          </p:cNvCxnSpPr>
          <p:nvPr/>
        </p:nvCxnSpPr>
        <p:spPr bwMode="auto">
          <a:xfrm rot="16200000" flipV="1">
            <a:off x="4486910" y="-515792"/>
            <a:ext cx="1456762" cy="451257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17"/>
          <p:cNvCxnSpPr>
            <a:cxnSpLocks noChangeShapeType="1"/>
            <a:stCxn id="23" idx="3"/>
            <a:endCxn id="53" idx="1"/>
          </p:cNvCxnSpPr>
          <p:nvPr/>
        </p:nvCxnSpPr>
        <p:spPr bwMode="auto">
          <a:xfrm>
            <a:off x="5040217" y="1915400"/>
            <a:ext cx="2111268" cy="222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4" name="Rectangle 66"/>
          <p:cNvSpPr>
            <a:spLocks noChangeArrowheads="1"/>
          </p:cNvSpPr>
          <p:nvPr/>
        </p:nvSpPr>
        <p:spPr bwMode="auto">
          <a:xfrm>
            <a:off x="4763992" y="2056687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560667" y="1642349"/>
            <a:ext cx="1479550" cy="5461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DatraTransferKit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99"/>
                </a:solidFill>
              </a:rPr>
              <a:t>ORNL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46" name="AutoShape 17"/>
          <p:cNvCxnSpPr>
            <a:cxnSpLocks noChangeShapeType="1"/>
            <a:stCxn id="29" idx="0"/>
            <a:endCxn id="43" idx="2"/>
          </p:cNvCxnSpPr>
          <p:nvPr/>
        </p:nvCxnSpPr>
        <p:spPr bwMode="auto">
          <a:xfrm flipV="1">
            <a:off x="5622036" y="3476833"/>
            <a:ext cx="1849541" cy="840454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4903555" y="3203652"/>
            <a:ext cx="1012032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Exnihilo</a:t>
            </a:r>
            <a:r>
              <a:rPr lang="en-US" sz="1400" dirty="0" smtClean="0">
                <a:latin typeface="Arial" charset="0"/>
              </a:rPr>
              <a:t> 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ORNL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9226" name="AutoShape 17"/>
          <p:cNvCxnSpPr>
            <a:cxnSpLocks noChangeShapeType="1"/>
            <a:stCxn id="27" idx="1"/>
            <a:endCxn id="17" idx="3"/>
          </p:cNvCxnSpPr>
          <p:nvPr/>
        </p:nvCxnSpPr>
        <p:spPr bwMode="auto">
          <a:xfrm rot="10800000">
            <a:off x="2959005" y="1012113"/>
            <a:ext cx="1944550" cy="2463002"/>
          </a:xfrm>
          <a:prstGeom prst="bentConnector3">
            <a:avLst>
              <a:gd name="adj1" fmla="val 8448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7"/>
          <p:cNvCxnSpPr>
            <a:cxnSpLocks noChangeShapeType="1"/>
            <a:stCxn id="26" idx="1"/>
            <a:endCxn id="25" idx="3"/>
          </p:cNvCxnSpPr>
          <p:nvPr/>
        </p:nvCxnSpPr>
        <p:spPr bwMode="auto">
          <a:xfrm flipH="1" flipV="1">
            <a:off x="2782792" y="3879931"/>
            <a:ext cx="501650" cy="16092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17"/>
          <p:cNvCxnSpPr>
            <a:cxnSpLocks noChangeShapeType="1"/>
            <a:stCxn id="27" idx="1"/>
            <a:endCxn id="23" idx="2"/>
          </p:cNvCxnSpPr>
          <p:nvPr/>
        </p:nvCxnSpPr>
        <p:spPr bwMode="auto">
          <a:xfrm flipH="1" flipV="1">
            <a:off x="4300442" y="2188450"/>
            <a:ext cx="603113" cy="128666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 bwMode="auto">
          <a:xfrm>
            <a:off x="5791618" y="5234035"/>
            <a:ext cx="1370012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/>
          <a:lstStyle/>
          <a:p>
            <a:pPr algn="ctr">
              <a:defRPr/>
            </a:pPr>
            <a:r>
              <a:rPr lang="en-US" sz="1400" dirty="0" err="1" smtClean="0"/>
              <a:t>DakotaExt</a:t>
            </a:r>
            <a:endParaRPr lang="en-US" sz="1400" dirty="0"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931181" y="5638050"/>
            <a:ext cx="1012032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Arial" charset="0"/>
              </a:rPr>
              <a:t>Dakota 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SNL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78" name="AutoShape 17"/>
          <p:cNvCxnSpPr>
            <a:cxnSpLocks noChangeShapeType="1"/>
            <a:stCxn id="76" idx="0"/>
            <a:endCxn id="29" idx="2"/>
          </p:cNvCxnSpPr>
          <p:nvPr/>
        </p:nvCxnSpPr>
        <p:spPr bwMode="auto">
          <a:xfrm flipH="1" flipV="1">
            <a:off x="5622036" y="4860212"/>
            <a:ext cx="854588" cy="37382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66"/>
          <p:cNvSpPr>
            <a:spLocks noChangeArrowheads="1"/>
          </p:cNvSpPr>
          <p:nvPr/>
        </p:nvSpPr>
        <p:spPr bwMode="auto">
          <a:xfrm>
            <a:off x="4906867" y="4744832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4897342" y="4317287"/>
            <a:ext cx="144938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 smtClean="0">
                <a:latin typeface="Arial" charset="0"/>
              </a:rPr>
              <a:t>PSSDriversExt</a:t>
            </a:r>
            <a:endParaRPr lang="en-US" sz="1400" dirty="0" smtClean="0">
              <a:latin typeface="Arial" charset="0"/>
            </a:endParaRPr>
          </a:p>
          <a:p>
            <a:pPr algn="ctr">
              <a:defRPr/>
            </a:pP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99"/>
                </a:solidFill>
              </a:rPr>
              <a:t>Multi Inst.</a:t>
            </a:r>
            <a:r>
              <a:rPr lang="en-US" sz="1400" dirty="0" smtClean="0"/>
              <a:t>)</a:t>
            </a:r>
            <a:endParaRPr lang="en-US" sz="1400" dirty="0">
              <a:latin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475396" y="2660900"/>
            <a:ext cx="167534" cy="676274"/>
            <a:chOff x="8590611" y="2986246"/>
            <a:chExt cx="167534" cy="676274"/>
          </a:xfrm>
        </p:grpSpPr>
        <p:cxnSp>
          <p:nvCxnSpPr>
            <p:cNvPr id="84" name="Elbow Connector 46"/>
            <p:cNvCxnSpPr/>
            <p:nvPr/>
          </p:nvCxnSpPr>
          <p:spPr>
            <a:xfrm rot="5400000">
              <a:off x="8336241" y="3323621"/>
              <a:ext cx="676274" cy="152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 rot="5400000">
              <a:off x="8336241" y="3240616"/>
              <a:ext cx="676274" cy="167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88" name="AutoShape 17"/>
          <p:cNvCxnSpPr>
            <a:cxnSpLocks noChangeShapeType="1"/>
            <a:stCxn id="29" idx="3"/>
            <a:endCxn id="85" idx="3"/>
          </p:cNvCxnSpPr>
          <p:nvPr/>
        </p:nvCxnSpPr>
        <p:spPr bwMode="auto">
          <a:xfrm flipV="1">
            <a:off x="6346730" y="3337174"/>
            <a:ext cx="2212433" cy="1251576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25"/>
          <p:cNvSpPr txBox="1">
            <a:spLocks noChangeArrowheads="1"/>
          </p:cNvSpPr>
          <p:nvPr/>
        </p:nvSpPr>
        <p:spPr bwMode="auto">
          <a:xfrm>
            <a:off x="193830" y="4963322"/>
            <a:ext cx="4820987" cy="1077218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accent6">
                    <a:lumMod val="50000"/>
                  </a:schemeClr>
                </a:solidFill>
              </a:rPr>
              <a:t>Outer boxes are all TriBITS and VC repos (all native </a:t>
            </a:r>
            <a:r>
              <a:rPr lang="en-US" alt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600" dirty="0" smtClean="0">
                <a:solidFill>
                  <a:schemeClr val="accent6">
                    <a:lumMod val="50000"/>
                  </a:schemeClr>
                </a:solidFill>
              </a:rPr>
              <a:t> or snapshotted to </a:t>
            </a:r>
            <a:r>
              <a:rPr lang="en-US" alt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6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accent6">
                    <a:lumMod val="50000"/>
                  </a:schemeClr>
                </a:solidFill>
              </a:rPr>
              <a:t>Inner boxes (e.g. </a:t>
            </a:r>
            <a:r>
              <a:rPr lang="en-US" alt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Exnihilo</a:t>
            </a:r>
            <a:r>
              <a:rPr lang="en-US" altLang="en-US" sz="1600" dirty="0" smtClean="0">
                <a:solidFill>
                  <a:schemeClr val="accent6">
                    <a:lumMod val="50000"/>
                  </a:schemeClr>
                </a:solidFill>
              </a:rPr>
              <a:t>, MOOSE, Dakota) are VC repos but not TriBITS repos</a:t>
            </a:r>
            <a:endParaRPr lang="en-US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4" name="AutoShape 17"/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2195417" y="3020300"/>
            <a:ext cx="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01070" y="2972853"/>
            <a:ext cx="910431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smtClean="0"/>
              <a:t>MAMBA </a:t>
            </a:r>
            <a:r>
              <a:rPr lang="en-US" sz="1400" dirty="0" smtClean="0">
                <a:latin typeface="Arial" charset="0"/>
              </a:rPr>
              <a:t>(</a:t>
            </a:r>
            <a:r>
              <a:rPr lang="en-US" sz="1400" dirty="0" smtClean="0">
                <a:solidFill>
                  <a:srgbClr val="000099"/>
                </a:solidFill>
                <a:latin typeface="Arial" charset="0"/>
              </a:rPr>
              <a:t>LANL</a:t>
            </a:r>
            <a:r>
              <a:rPr lang="en-US" sz="1400" dirty="0" smtClean="0">
                <a:latin typeface="Arial" charset="0"/>
              </a:rPr>
              <a:t>)</a:t>
            </a:r>
            <a:endParaRPr lang="en-US" sz="1400" dirty="0">
              <a:latin typeface="Arial" charset="0"/>
            </a:endParaRPr>
          </a:p>
        </p:txBody>
      </p:sp>
      <p:cxnSp>
        <p:nvCxnSpPr>
          <p:cNvPr id="71" name="AutoShape 17"/>
          <p:cNvCxnSpPr>
            <a:cxnSpLocks noChangeShapeType="1"/>
            <a:stCxn id="25" idx="1"/>
            <a:endCxn id="65" idx="2"/>
          </p:cNvCxnSpPr>
          <p:nvPr/>
        </p:nvCxnSpPr>
        <p:spPr bwMode="auto">
          <a:xfrm rot="10800000">
            <a:off x="956286" y="3515779"/>
            <a:ext cx="651756" cy="36415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18304156"/>
      </p:ext>
    </p:extLst>
  </p:cSld>
  <p:clrMapOvr>
    <a:masterClrMapping/>
  </p:clrMapOvr>
  <p:transition advTm="19051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VERA/</a:t>
            </a:r>
            <a:r>
              <a:rPr lang="en-US" altLang="en-US" sz="2400" dirty="0" err="1" smtClean="0"/>
              <a:t>cmake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ExtraRepositoriesList.cmake</a:t>
            </a:r>
            <a:endParaRPr lang="en-US" altLang="en-US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510220"/>
            <a:ext cx="9143999" cy="593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TRIBITS_PROJECT_DEFINE_EXTRA_REPOSITORIES(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TriBITS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${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TriBITS_REPO_TYPE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Trilinos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 GIT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MAMBA  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git@casl-dev:MAMBA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COBRA-TF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git@casl-dev:COBRA-TF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NOPACKAGES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VERADATA_CAT}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   GIT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git@casl-dev:DataTransferKit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MOOSE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GIT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SCALE  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git@casl-dev:SCALE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SCALE/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GIT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MPACT  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git@casl-dev:MPACT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git@casl-dev:LIMEExt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Nightly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Dakota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git@casl-dev:VUQDemos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Nightly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 smtClean="0">
                <a:solidFill>
                  <a:schemeClr val="accent6"/>
                </a:solidFill>
                <a:latin typeface="Arial" charset="0"/>
              </a:rPr>
              <a:t>Official 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version of VERA in on master branch used for CI &amp; Nightly testing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Partial set of repos can be cloned (protected by different groups)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  <a:latin typeface="Arial" charset="0"/>
              </a:rPr>
              <a:t>Non-</a:t>
            </a:r>
            <a:r>
              <a:rPr lang="en-US" dirty="0" err="1">
                <a:solidFill>
                  <a:schemeClr val="accent6"/>
                </a:solidFill>
                <a:latin typeface="Arial" charset="0"/>
              </a:rPr>
              <a:t>git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 repos are converted into </a:t>
            </a:r>
            <a:r>
              <a:rPr lang="en-US" dirty="0" err="1">
                <a:solidFill>
                  <a:schemeClr val="accent6"/>
                </a:solidFill>
                <a:latin typeface="Arial" charset="0"/>
              </a:rPr>
              <a:t>git</a:t>
            </a:r>
            <a:r>
              <a:rPr lang="en-US" dirty="0">
                <a:solidFill>
                  <a:schemeClr val="accent6"/>
                </a:solidFill>
                <a:latin typeface="Arial" charset="0"/>
              </a:rPr>
              <a:t> repos: </a:t>
            </a: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Dakota (</a:t>
            </a:r>
            <a:r>
              <a:rPr lang="en-US" dirty="0" err="1" smtClean="0">
                <a:solidFill>
                  <a:srgbClr val="C00000"/>
                </a:solidFill>
                <a:latin typeface="Arial" charset="0"/>
              </a:rPr>
              <a:t>svn</a:t>
            </a: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), SCALE (hg), MOOSE (</a:t>
            </a:r>
            <a:r>
              <a:rPr lang="en-US" dirty="0" err="1" smtClean="0">
                <a:solidFill>
                  <a:srgbClr val="C00000"/>
                </a:solidFill>
                <a:latin typeface="Arial" charset="0"/>
              </a:rPr>
              <a:t>git</a:t>
            </a:r>
            <a:r>
              <a:rPr lang="en-US" dirty="0" smtClean="0">
                <a:solidFill>
                  <a:srgbClr val="C00000"/>
                </a:solidFill>
                <a:latin typeface="Arial" charset="0"/>
              </a:rPr>
              <a:t> submodules)</a:t>
            </a:r>
            <a:endParaRPr lang="en-US" dirty="0">
              <a:solidFill>
                <a:srgbClr val="C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52473"/>
      </p:ext>
    </p:extLst>
  </p:cSld>
  <p:clrMapOvr>
    <a:masterClrMapping/>
  </p:clrMapOvr>
  <p:transition advTm="36792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Automated Package Dependency Handling</a:t>
            </a:r>
          </a:p>
        </p:txBody>
      </p:sp>
    </p:spTree>
    <p:extLst>
      <p:ext uri="{BB962C8B-B14F-4D97-AF65-F5344CB8AC3E}">
        <p14:creationId xmlns:p14="http://schemas.microsoft.com/office/powerpoint/2010/main" val="247705389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360"/>
            <a:ext cx="9026979" cy="1113745"/>
          </a:xfrm>
        </p:spPr>
        <p:txBody>
          <a:bodyPr/>
          <a:lstStyle/>
          <a:p>
            <a:pPr algn="ctr"/>
            <a:r>
              <a:rPr lang="en-US" altLang="en-US" sz="2400" dirty="0" smtClean="0"/>
              <a:t>Package Dependency Structure (e.g. Old Trilinos)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308100" y="2792445"/>
            <a:ext cx="1422400" cy="730250"/>
            <a:chOff x="920" y="1216"/>
            <a:chExt cx="896" cy="460"/>
          </a:xfrm>
        </p:grpSpPr>
        <p:sp>
          <p:nvSpPr>
            <p:cNvPr id="13346" name="Rectangle 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3347" name="Rectangle 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1308100" y="4176745"/>
            <a:ext cx="1422400" cy="730250"/>
            <a:chOff x="920" y="1216"/>
            <a:chExt cx="896" cy="460"/>
          </a:xfrm>
        </p:grpSpPr>
        <p:sp>
          <p:nvSpPr>
            <p:cNvPr id="13344" name="Rectangle 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3345" name="Rectangle 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8" name="Group 9"/>
          <p:cNvGrpSpPr>
            <a:grpSpLocks/>
          </p:cNvGrpSpPr>
          <p:nvPr/>
        </p:nvGrpSpPr>
        <p:grpSpPr bwMode="auto">
          <a:xfrm>
            <a:off x="3763963" y="4214845"/>
            <a:ext cx="1422400" cy="730250"/>
            <a:chOff x="920" y="1216"/>
            <a:chExt cx="896" cy="460"/>
          </a:xfrm>
        </p:grpSpPr>
        <p:sp>
          <p:nvSpPr>
            <p:cNvPr id="13342" name="Rectangle 1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3343" name="Rectangle 1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9" name="Group 12"/>
          <p:cNvGrpSpPr>
            <a:grpSpLocks/>
          </p:cNvGrpSpPr>
          <p:nvPr/>
        </p:nvGrpSpPr>
        <p:grpSpPr bwMode="auto">
          <a:xfrm>
            <a:off x="3765550" y="2794033"/>
            <a:ext cx="1422400" cy="730250"/>
            <a:chOff x="920" y="1216"/>
            <a:chExt cx="896" cy="460"/>
          </a:xfrm>
        </p:grpSpPr>
        <p:sp>
          <p:nvSpPr>
            <p:cNvPr id="13340" name="Rectangle 1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3341" name="Rectangle 1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3320" name="Rectangle 15"/>
          <p:cNvSpPr>
            <a:spLocks noChangeArrowheads="1"/>
          </p:cNvSpPr>
          <p:nvPr/>
        </p:nvSpPr>
        <p:spPr bwMode="auto">
          <a:xfrm>
            <a:off x="3113088" y="2101883"/>
            <a:ext cx="346075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3321" name="AutoShape 16"/>
          <p:cNvCxnSpPr>
            <a:cxnSpLocks noChangeShapeType="1"/>
            <a:stCxn id="13338" idx="1"/>
            <a:endCxn id="13346" idx="0"/>
          </p:cNvCxnSpPr>
          <p:nvPr/>
        </p:nvCxnSpPr>
        <p:spPr bwMode="auto">
          <a:xfrm rot="10800000" flipV="1">
            <a:off x="2019300" y="1968533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7"/>
          <p:cNvCxnSpPr>
            <a:cxnSpLocks noChangeShapeType="1"/>
            <a:stCxn id="13346" idx="2"/>
            <a:endCxn id="13344" idx="0"/>
          </p:cNvCxnSpPr>
          <p:nvPr/>
        </p:nvCxnSpPr>
        <p:spPr bwMode="auto">
          <a:xfrm rot="5400000">
            <a:off x="1615281" y="3926714"/>
            <a:ext cx="8080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8"/>
          <p:cNvCxnSpPr>
            <a:cxnSpLocks noChangeShapeType="1"/>
            <a:stCxn id="13320" idx="2"/>
            <a:endCxn id="13342" idx="1"/>
          </p:cNvCxnSpPr>
          <p:nvPr/>
        </p:nvCxnSpPr>
        <p:spPr bwMode="auto">
          <a:xfrm rot="16200000" flipH="1">
            <a:off x="2324100" y="3217895"/>
            <a:ext cx="2401888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9"/>
          <p:cNvCxnSpPr>
            <a:cxnSpLocks noChangeShapeType="1"/>
            <a:stCxn id="13338" idx="3"/>
            <a:endCxn id="13336" idx="0"/>
          </p:cNvCxnSpPr>
          <p:nvPr/>
        </p:nvCxnSpPr>
        <p:spPr bwMode="auto">
          <a:xfrm>
            <a:off x="4457700" y="1968533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20"/>
          <p:cNvCxnSpPr>
            <a:cxnSpLocks noChangeShapeType="1"/>
            <a:stCxn id="13336" idx="2"/>
            <a:endCxn id="13342" idx="3"/>
          </p:cNvCxnSpPr>
          <p:nvPr/>
        </p:nvCxnSpPr>
        <p:spPr bwMode="auto">
          <a:xfrm rot="5400000">
            <a:off x="5454650" y="3254408"/>
            <a:ext cx="1135063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6" name="AutoShape 21"/>
          <p:cNvCxnSpPr>
            <a:cxnSpLocks noChangeShapeType="1"/>
            <a:stCxn id="13336" idx="1"/>
            <a:endCxn id="13340" idx="3"/>
          </p:cNvCxnSpPr>
          <p:nvPr/>
        </p:nvCxnSpPr>
        <p:spPr bwMode="auto">
          <a:xfrm rot="10800000" flipV="1">
            <a:off x="5187950" y="3235358"/>
            <a:ext cx="958850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27" name="Group 22"/>
          <p:cNvGrpSpPr>
            <a:grpSpLocks/>
          </p:cNvGrpSpPr>
          <p:nvPr/>
        </p:nvGrpSpPr>
        <p:grpSpPr bwMode="auto">
          <a:xfrm>
            <a:off x="3035300" y="1525620"/>
            <a:ext cx="1422400" cy="730250"/>
            <a:chOff x="920" y="1216"/>
            <a:chExt cx="896" cy="460"/>
          </a:xfrm>
        </p:grpSpPr>
        <p:sp>
          <p:nvSpPr>
            <p:cNvPr id="13338" name="Rectangle 2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Thyra</a:t>
              </a:r>
            </a:p>
          </p:txBody>
        </p:sp>
        <p:sp>
          <p:nvSpPr>
            <p:cNvPr id="13339" name="Rectangle 2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3328" name="AutoShape 25"/>
          <p:cNvCxnSpPr>
            <a:cxnSpLocks noChangeShapeType="1"/>
            <a:stCxn id="13340" idx="2"/>
            <a:endCxn id="13342" idx="0"/>
          </p:cNvCxnSpPr>
          <p:nvPr/>
        </p:nvCxnSpPr>
        <p:spPr bwMode="auto">
          <a:xfrm rot="5400000">
            <a:off x="4053682" y="3945764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Rectangle 26"/>
          <p:cNvSpPr>
            <a:spLocks noChangeArrowheads="1"/>
          </p:cNvSpPr>
          <p:nvPr/>
        </p:nvSpPr>
        <p:spPr bwMode="auto">
          <a:xfrm>
            <a:off x="7221538" y="3368708"/>
            <a:ext cx="346075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3330" name="AutoShape 27"/>
          <p:cNvCxnSpPr>
            <a:cxnSpLocks noChangeShapeType="1"/>
            <a:stCxn id="13329" idx="2"/>
            <a:endCxn id="13344" idx="2"/>
          </p:cNvCxnSpPr>
          <p:nvPr/>
        </p:nvCxnSpPr>
        <p:spPr bwMode="auto">
          <a:xfrm rot="5400000">
            <a:off x="4014788" y="152720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31" name="Group 28"/>
          <p:cNvGrpSpPr>
            <a:grpSpLocks/>
          </p:cNvGrpSpPr>
          <p:nvPr/>
        </p:nvGrpSpPr>
        <p:grpSpPr bwMode="auto">
          <a:xfrm>
            <a:off x="6146800" y="2792445"/>
            <a:ext cx="1422400" cy="730250"/>
            <a:chOff x="920" y="1216"/>
            <a:chExt cx="896" cy="460"/>
          </a:xfrm>
        </p:grpSpPr>
        <p:sp>
          <p:nvSpPr>
            <p:cNvPr id="13336" name="Rectangle 29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3337" name="Rectangle 30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3332" name="AutoShape 31"/>
          <p:cNvCxnSpPr>
            <a:cxnSpLocks noChangeShapeType="1"/>
          </p:cNvCxnSpPr>
          <p:nvPr/>
        </p:nvCxnSpPr>
        <p:spPr bwMode="auto">
          <a:xfrm>
            <a:off x="5418138" y="5788058"/>
            <a:ext cx="882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32"/>
          <p:cNvCxnSpPr>
            <a:cxnSpLocks noChangeShapeType="1"/>
          </p:cNvCxnSpPr>
          <p:nvPr/>
        </p:nvCxnSpPr>
        <p:spPr bwMode="auto">
          <a:xfrm>
            <a:off x="5418138" y="6210333"/>
            <a:ext cx="882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4" name="Rectangle 33"/>
          <p:cNvSpPr>
            <a:spLocks noChangeArrowheads="1"/>
          </p:cNvSpPr>
          <p:nvPr/>
        </p:nvSpPr>
        <p:spPr bwMode="auto">
          <a:xfrm>
            <a:off x="2882900" y="559597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Required Dependence</a:t>
            </a:r>
          </a:p>
        </p:txBody>
      </p:sp>
      <p:sp>
        <p:nvSpPr>
          <p:cNvPr id="13335" name="Rectangle 34"/>
          <p:cNvSpPr>
            <a:spLocks noChangeArrowheads="1"/>
          </p:cNvSpPr>
          <p:nvPr/>
        </p:nvSpPr>
        <p:spPr bwMode="auto">
          <a:xfrm>
            <a:off x="2882900" y="6035708"/>
            <a:ext cx="239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Optional Dependence</a:t>
            </a:r>
          </a:p>
        </p:txBody>
      </p:sp>
    </p:spTree>
    <p:extLst>
      <p:ext uri="{BB962C8B-B14F-4D97-AF65-F5344CB8AC3E}">
        <p14:creationId xmlns:p14="http://schemas.microsoft.com/office/powerpoint/2010/main" val="3334908768"/>
      </p:ext>
    </p:extLst>
  </p:cSld>
  <p:clrMapOvr>
    <a:masterClrMapping/>
  </p:clrMapOvr>
  <p:transition spd="med" advTm="75766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sz="2400" dirty="0" smtClean="0"/>
              <a:t>Package </a:t>
            </a:r>
            <a:r>
              <a:rPr lang="en-US" altLang="en-US" sz="2400" dirty="0" err="1" smtClean="0"/>
              <a:t>Dependencies.cmake</a:t>
            </a:r>
            <a:r>
              <a:rPr lang="en-US" altLang="en-US" sz="2400" dirty="0" smtClean="0"/>
              <a:t>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7449" y="1430984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LIB_REQUIRED_TPLS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BLAS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LAPACK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LIB_OPTIONAL_TPLS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Boost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51320" y="100948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smtClean="0">
                <a:solidFill>
                  <a:srgbClr val="000099"/>
                </a:solidFill>
              </a:rPr>
              <a:t>Teuchos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2429" y="1430984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LIB_REQUIRED_TPLS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BLAS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LAPACK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4802430" y="100948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 smtClean="0">
                <a:solidFill>
                  <a:srgbClr val="000099"/>
                </a:solidFill>
              </a:rPr>
              <a:t>Epetra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7448" y="3283543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51319" y="2862044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 smtClean="0">
                <a:solidFill>
                  <a:srgbClr val="000099"/>
                </a:solidFill>
              </a:rPr>
              <a:t>RTOp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02429" y="3282588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4802430" y="2861089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 smtClean="0">
                <a:solidFill>
                  <a:srgbClr val="000099"/>
                </a:solidFill>
              </a:rPr>
              <a:t>Triutils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7448" y="5020200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Triutils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351319" y="4581150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 smtClean="0">
                <a:solidFill>
                  <a:srgbClr val="000099"/>
                </a:solidFill>
              </a:rPr>
              <a:t>EpetraExt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429" y="5028632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RTOp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EpetraExt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Epera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4806300" y="461955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smtClean="0">
                <a:solidFill>
                  <a:srgbClr val="000099"/>
                </a:solidFill>
              </a:rPr>
              <a:t>Thyra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18102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5" y="126169"/>
            <a:ext cx="8641889" cy="806505"/>
          </a:xfrm>
        </p:spPr>
        <p:txBody>
          <a:bodyPr/>
          <a:lstStyle/>
          <a:p>
            <a:pPr algn="ctr"/>
            <a:r>
              <a:rPr lang="en-US" altLang="en-US" sz="2400" dirty="0" smtClean="0"/>
              <a:t>CI Testing: Change </a:t>
            </a:r>
            <a:r>
              <a:rPr lang="en-US" altLang="en-US" sz="2400" dirty="0" err="1" smtClean="0"/>
              <a:t>Epetra</a:t>
            </a:r>
            <a:endParaRPr lang="en-US" altLang="en-US" sz="2400" dirty="0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86287" y="109414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./do-configure \</a:t>
            </a:r>
          </a:p>
          <a:p>
            <a:pPr>
              <a:lnSpc>
                <a:spcPts val="2000"/>
              </a:lnSpc>
            </a:pP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-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Trilinos_ENABLE_Epetra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 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Trilinos_ENABLE_ALL_FORWARD_DEP_PACKAGES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 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</a:t>
            </a: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>
              <a:lnSpc>
                <a:spcPts val="2000"/>
              </a:lnSpc>
            </a:pP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653605" y="3927615"/>
            <a:ext cx="1422400" cy="730250"/>
            <a:chOff x="920" y="1216"/>
            <a:chExt cx="896" cy="460"/>
          </a:xfrm>
        </p:grpSpPr>
        <p:sp>
          <p:nvSpPr>
            <p:cNvPr id="15397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5398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653605" y="5311915"/>
            <a:ext cx="1422400" cy="730250"/>
            <a:chOff x="920" y="1216"/>
            <a:chExt cx="896" cy="460"/>
          </a:xfrm>
        </p:grpSpPr>
        <p:sp>
          <p:nvSpPr>
            <p:cNvPr id="15395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5396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3109468" y="5350015"/>
            <a:ext cx="1422400" cy="730250"/>
            <a:chOff x="920" y="1216"/>
            <a:chExt cx="896" cy="460"/>
          </a:xfrm>
        </p:grpSpPr>
        <p:sp>
          <p:nvSpPr>
            <p:cNvPr id="15393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5394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8" name="Group 13"/>
          <p:cNvGrpSpPr>
            <a:grpSpLocks/>
          </p:cNvGrpSpPr>
          <p:nvPr/>
        </p:nvGrpSpPr>
        <p:grpSpPr bwMode="auto">
          <a:xfrm>
            <a:off x="3111055" y="3929202"/>
            <a:ext cx="1422400" cy="730250"/>
            <a:chOff x="920" y="1216"/>
            <a:chExt cx="896" cy="460"/>
          </a:xfrm>
        </p:grpSpPr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458593" y="323705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0" name="AutoShape 17"/>
          <p:cNvCxnSpPr>
            <a:cxnSpLocks noChangeShapeType="1"/>
            <a:stCxn id="15389" idx="1"/>
            <a:endCxn id="15397" idx="0"/>
          </p:cNvCxnSpPr>
          <p:nvPr/>
        </p:nvCxnSpPr>
        <p:spPr bwMode="auto">
          <a:xfrm rot="10800000" flipV="1">
            <a:off x="1364805" y="310370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AutoShape 18"/>
          <p:cNvCxnSpPr>
            <a:cxnSpLocks noChangeShapeType="1"/>
            <a:stCxn id="15397" idx="2"/>
            <a:endCxn id="15395" idx="0"/>
          </p:cNvCxnSpPr>
          <p:nvPr/>
        </p:nvCxnSpPr>
        <p:spPr bwMode="auto">
          <a:xfrm rot="5400000">
            <a:off x="960786" y="506188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19"/>
          <p:cNvCxnSpPr>
            <a:cxnSpLocks noChangeShapeType="1"/>
            <a:stCxn id="15369" idx="2"/>
            <a:endCxn id="15393" idx="1"/>
          </p:cNvCxnSpPr>
          <p:nvPr/>
        </p:nvCxnSpPr>
        <p:spPr bwMode="auto">
          <a:xfrm rot="16200000" flipH="1">
            <a:off x="1669605" y="435306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20"/>
          <p:cNvCxnSpPr>
            <a:cxnSpLocks noChangeShapeType="1"/>
            <a:stCxn id="15389" idx="3"/>
            <a:endCxn id="15387" idx="0"/>
          </p:cNvCxnSpPr>
          <p:nvPr/>
        </p:nvCxnSpPr>
        <p:spPr bwMode="auto">
          <a:xfrm>
            <a:off x="3803205" y="310370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21"/>
          <p:cNvCxnSpPr>
            <a:cxnSpLocks noChangeShapeType="1"/>
            <a:stCxn id="15387" idx="2"/>
            <a:endCxn id="15393" idx="3"/>
          </p:cNvCxnSpPr>
          <p:nvPr/>
        </p:nvCxnSpPr>
        <p:spPr bwMode="auto">
          <a:xfrm rot="5400000">
            <a:off x="4800156" y="438957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22"/>
          <p:cNvCxnSpPr>
            <a:cxnSpLocks noChangeShapeType="1"/>
            <a:stCxn id="15387" idx="1"/>
            <a:endCxn id="15391" idx="3"/>
          </p:cNvCxnSpPr>
          <p:nvPr/>
        </p:nvCxnSpPr>
        <p:spPr bwMode="auto">
          <a:xfrm rot="10800000" flipV="1">
            <a:off x="4533455" y="437052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76" name="Group 23"/>
          <p:cNvGrpSpPr>
            <a:grpSpLocks/>
          </p:cNvGrpSpPr>
          <p:nvPr/>
        </p:nvGrpSpPr>
        <p:grpSpPr bwMode="auto">
          <a:xfrm>
            <a:off x="2380805" y="2660790"/>
            <a:ext cx="1422400" cy="730250"/>
            <a:chOff x="920" y="1216"/>
            <a:chExt cx="896" cy="460"/>
          </a:xfrm>
        </p:grpSpPr>
        <p:sp>
          <p:nvSpPr>
            <p:cNvPr id="15389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5390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5377" name="AutoShape 26"/>
          <p:cNvCxnSpPr>
            <a:cxnSpLocks noChangeShapeType="1"/>
            <a:stCxn id="15391" idx="2"/>
            <a:endCxn id="15393" idx="0"/>
          </p:cNvCxnSpPr>
          <p:nvPr/>
        </p:nvCxnSpPr>
        <p:spPr bwMode="auto">
          <a:xfrm rot="5400000">
            <a:off x="3399187" y="508093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6567043" y="450387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9" name="AutoShape 28"/>
          <p:cNvCxnSpPr>
            <a:cxnSpLocks noChangeShapeType="1"/>
            <a:stCxn id="15378" idx="2"/>
            <a:endCxn id="15395" idx="2"/>
          </p:cNvCxnSpPr>
          <p:nvPr/>
        </p:nvCxnSpPr>
        <p:spPr bwMode="auto">
          <a:xfrm rot="5400000">
            <a:off x="3360293" y="266237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80" name="Group 29"/>
          <p:cNvGrpSpPr>
            <a:grpSpLocks/>
          </p:cNvGrpSpPr>
          <p:nvPr/>
        </p:nvGrpSpPr>
        <p:grpSpPr bwMode="auto">
          <a:xfrm>
            <a:off x="5492305" y="3927615"/>
            <a:ext cx="1422400" cy="730250"/>
            <a:chOff x="920" y="1216"/>
            <a:chExt cx="896" cy="460"/>
          </a:xfrm>
        </p:grpSpPr>
        <p:sp>
          <p:nvSpPr>
            <p:cNvPr id="15387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5388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7451725" y="4885145"/>
            <a:ext cx="1422400" cy="730250"/>
            <a:chOff x="920" y="1216"/>
            <a:chExt cx="896" cy="460"/>
          </a:xfrm>
        </p:grpSpPr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 Only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7451725" y="3426232"/>
            <a:ext cx="1422400" cy="730250"/>
            <a:chOff x="920" y="1216"/>
            <a:chExt cx="896" cy="460"/>
          </a:xfrm>
        </p:grpSpPr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Libs &amp; Tests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29789"/>
      </p:ext>
    </p:extLst>
  </p:cSld>
  <p:clrMapOvr>
    <a:masterClrMapping/>
  </p:clrMapOvr>
  <p:transition spd="med" advTm="75766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6170"/>
            <a:ext cx="8410695" cy="844910"/>
          </a:xfrm>
        </p:spPr>
        <p:txBody>
          <a:bodyPr/>
          <a:lstStyle/>
          <a:p>
            <a:pPr algn="ctr"/>
            <a:r>
              <a:rPr lang="en-US" altLang="en-US" sz="2400" dirty="0" smtClean="0"/>
              <a:t>CI Testing: Change </a:t>
            </a:r>
            <a:r>
              <a:rPr lang="en-US" altLang="en-US" sz="2400" dirty="0" err="1" smtClean="0"/>
              <a:t>RTOp</a:t>
            </a:r>
            <a:endParaRPr lang="en-US" altLang="en-US" sz="2400" dirty="0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71525" y="112298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./do-configure \</a:t>
            </a:r>
          </a:p>
          <a:p>
            <a:pPr>
              <a:lnSpc>
                <a:spcPts val="2000"/>
              </a:lnSpc>
            </a:pP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-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Trilinos_ENABLE_RTOp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 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Trilinos_ENABLE_ALL_FORWARD_DEP_PACKAGES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 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</a:t>
            </a: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>
              <a:lnSpc>
                <a:spcPts val="2000"/>
              </a:lnSpc>
            </a:pP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576795" y="3926295"/>
            <a:ext cx="1422400" cy="730250"/>
            <a:chOff x="920" y="1216"/>
            <a:chExt cx="896" cy="460"/>
          </a:xfrm>
        </p:grpSpPr>
        <p:sp>
          <p:nvSpPr>
            <p:cNvPr id="16421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6422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576795" y="5310595"/>
            <a:ext cx="1422400" cy="730250"/>
            <a:chOff x="920" y="1216"/>
            <a:chExt cx="896" cy="460"/>
          </a:xfrm>
        </p:grpSpPr>
        <p:sp>
          <p:nvSpPr>
            <p:cNvPr id="16419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6420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1" name="Group 10"/>
          <p:cNvGrpSpPr>
            <a:grpSpLocks/>
          </p:cNvGrpSpPr>
          <p:nvPr/>
        </p:nvGrpSpPr>
        <p:grpSpPr bwMode="auto">
          <a:xfrm>
            <a:off x="3032658" y="5348695"/>
            <a:ext cx="1422400" cy="730250"/>
            <a:chOff x="920" y="1216"/>
            <a:chExt cx="896" cy="460"/>
          </a:xfrm>
        </p:grpSpPr>
        <p:sp>
          <p:nvSpPr>
            <p:cNvPr id="16417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6418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2" name="Group 13"/>
          <p:cNvGrpSpPr>
            <a:grpSpLocks/>
          </p:cNvGrpSpPr>
          <p:nvPr/>
        </p:nvGrpSpPr>
        <p:grpSpPr bwMode="auto">
          <a:xfrm>
            <a:off x="3034245" y="3927882"/>
            <a:ext cx="1422400" cy="730250"/>
            <a:chOff x="920" y="1216"/>
            <a:chExt cx="896" cy="460"/>
          </a:xfrm>
        </p:grpSpPr>
        <p:sp>
          <p:nvSpPr>
            <p:cNvPr id="16415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6416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393" name="Rectangle 16"/>
          <p:cNvSpPr>
            <a:spLocks noChangeArrowheads="1"/>
          </p:cNvSpPr>
          <p:nvPr/>
        </p:nvSpPr>
        <p:spPr bwMode="auto">
          <a:xfrm>
            <a:off x="2381783" y="323573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394" name="AutoShape 17"/>
          <p:cNvCxnSpPr>
            <a:cxnSpLocks noChangeShapeType="1"/>
            <a:stCxn id="16413" idx="1"/>
            <a:endCxn id="16421" idx="0"/>
          </p:cNvCxnSpPr>
          <p:nvPr/>
        </p:nvCxnSpPr>
        <p:spPr bwMode="auto">
          <a:xfrm rot="10800000" flipV="1">
            <a:off x="1287995" y="310238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5" name="AutoShape 18"/>
          <p:cNvCxnSpPr>
            <a:cxnSpLocks noChangeShapeType="1"/>
            <a:stCxn id="16421" idx="2"/>
            <a:endCxn id="16419" idx="0"/>
          </p:cNvCxnSpPr>
          <p:nvPr/>
        </p:nvCxnSpPr>
        <p:spPr bwMode="auto">
          <a:xfrm rot="5400000">
            <a:off x="883976" y="506056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AutoShape 19"/>
          <p:cNvCxnSpPr>
            <a:cxnSpLocks noChangeShapeType="1"/>
            <a:stCxn id="16393" idx="2"/>
            <a:endCxn id="16417" idx="1"/>
          </p:cNvCxnSpPr>
          <p:nvPr/>
        </p:nvCxnSpPr>
        <p:spPr bwMode="auto">
          <a:xfrm rot="16200000" flipH="1">
            <a:off x="1592795" y="435174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7" name="AutoShape 20"/>
          <p:cNvCxnSpPr>
            <a:cxnSpLocks noChangeShapeType="1"/>
            <a:stCxn id="16413" idx="3"/>
            <a:endCxn id="16411" idx="0"/>
          </p:cNvCxnSpPr>
          <p:nvPr/>
        </p:nvCxnSpPr>
        <p:spPr bwMode="auto">
          <a:xfrm>
            <a:off x="3726395" y="310238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8" name="AutoShape 21"/>
          <p:cNvCxnSpPr>
            <a:cxnSpLocks noChangeShapeType="1"/>
            <a:stCxn id="16411" idx="2"/>
            <a:endCxn id="16417" idx="3"/>
          </p:cNvCxnSpPr>
          <p:nvPr/>
        </p:nvCxnSpPr>
        <p:spPr bwMode="auto">
          <a:xfrm rot="5400000">
            <a:off x="4723346" y="438825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22"/>
          <p:cNvCxnSpPr>
            <a:cxnSpLocks noChangeShapeType="1"/>
            <a:stCxn id="16411" idx="1"/>
            <a:endCxn id="16415" idx="3"/>
          </p:cNvCxnSpPr>
          <p:nvPr/>
        </p:nvCxnSpPr>
        <p:spPr bwMode="auto">
          <a:xfrm rot="10800000" flipV="1">
            <a:off x="4456645" y="436920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0" name="Group 23"/>
          <p:cNvGrpSpPr>
            <a:grpSpLocks/>
          </p:cNvGrpSpPr>
          <p:nvPr/>
        </p:nvGrpSpPr>
        <p:grpSpPr bwMode="auto">
          <a:xfrm>
            <a:off x="2303995" y="2659470"/>
            <a:ext cx="1422400" cy="730250"/>
            <a:chOff x="920" y="1216"/>
            <a:chExt cx="896" cy="460"/>
          </a:xfrm>
        </p:grpSpPr>
        <p:sp>
          <p:nvSpPr>
            <p:cNvPr id="16413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6414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6401" name="AutoShape 26"/>
          <p:cNvCxnSpPr>
            <a:cxnSpLocks noChangeShapeType="1"/>
            <a:stCxn id="16415" idx="2"/>
            <a:endCxn id="16417" idx="0"/>
          </p:cNvCxnSpPr>
          <p:nvPr/>
        </p:nvCxnSpPr>
        <p:spPr bwMode="auto">
          <a:xfrm rot="5400000">
            <a:off x="3322377" y="507961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2" name="Rectangle 27"/>
          <p:cNvSpPr>
            <a:spLocks noChangeArrowheads="1"/>
          </p:cNvSpPr>
          <p:nvPr/>
        </p:nvSpPr>
        <p:spPr bwMode="auto">
          <a:xfrm>
            <a:off x="6490233" y="450255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403" name="AutoShape 28"/>
          <p:cNvCxnSpPr>
            <a:cxnSpLocks noChangeShapeType="1"/>
            <a:stCxn id="16402" idx="2"/>
            <a:endCxn id="16419" idx="2"/>
          </p:cNvCxnSpPr>
          <p:nvPr/>
        </p:nvCxnSpPr>
        <p:spPr bwMode="auto">
          <a:xfrm rot="5400000">
            <a:off x="3283483" y="266105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4" name="Group 29"/>
          <p:cNvGrpSpPr>
            <a:grpSpLocks/>
          </p:cNvGrpSpPr>
          <p:nvPr/>
        </p:nvGrpSpPr>
        <p:grpSpPr bwMode="auto">
          <a:xfrm>
            <a:off x="5415495" y="3926295"/>
            <a:ext cx="1422400" cy="730250"/>
            <a:chOff x="920" y="1216"/>
            <a:chExt cx="896" cy="460"/>
          </a:xfrm>
        </p:grpSpPr>
        <p:sp>
          <p:nvSpPr>
            <p:cNvPr id="16411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6412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9" name="Group 32"/>
          <p:cNvGrpSpPr>
            <a:grpSpLocks/>
          </p:cNvGrpSpPr>
          <p:nvPr/>
        </p:nvGrpSpPr>
        <p:grpSpPr bwMode="auto">
          <a:xfrm>
            <a:off x="7451725" y="4885145"/>
            <a:ext cx="1422400" cy="730250"/>
            <a:chOff x="920" y="1216"/>
            <a:chExt cx="896" cy="460"/>
          </a:xfrm>
        </p:grpSpPr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 Only</a:t>
              </a: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2" name="Group 35"/>
          <p:cNvGrpSpPr>
            <a:grpSpLocks/>
          </p:cNvGrpSpPr>
          <p:nvPr/>
        </p:nvGrpSpPr>
        <p:grpSpPr bwMode="auto">
          <a:xfrm>
            <a:off x="7451725" y="3426232"/>
            <a:ext cx="1422400" cy="730250"/>
            <a:chOff x="920" y="1216"/>
            <a:chExt cx="896" cy="460"/>
          </a:xfrm>
        </p:grpSpPr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Libs &amp; Tests</a:t>
              </a: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001993"/>
      </p:ext>
    </p:extLst>
  </p:cSld>
  <p:clrMapOvr>
    <a:masterClrMapping/>
  </p:clrMapOvr>
  <p:transition spd="med" advTm="75766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008015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Usage of TriBITS Packages and Subpackages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126362"/>
      </p:ext>
    </p:extLst>
  </p:cSld>
  <p:clrMapOvr>
    <a:masterClrMapping/>
  </p:clrMapOvr>
  <p:transition advTm="5095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41" y="126170"/>
            <a:ext cx="8717934" cy="381000"/>
          </a:xfrm>
        </p:spPr>
        <p:txBody>
          <a:bodyPr/>
          <a:lstStyle/>
          <a:p>
            <a:r>
              <a:rPr lang="en-US" altLang="en-US" sz="2400" dirty="0" smtClean="0"/>
              <a:t>Software Engineering Theory about Packaging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100" y="667095"/>
            <a:ext cx="8213725" cy="560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342900" indent="-171450">
              <a:spcAft>
                <a:spcPct val="20000"/>
              </a:spcAft>
              <a:buSzPct val="100000"/>
              <a:defRPr/>
            </a:pPr>
            <a:r>
              <a:rPr lang="en-US" sz="1600" u="sng" dirty="0">
                <a:solidFill>
                  <a:schemeClr val="accent6"/>
                </a:solidFill>
              </a:rPr>
              <a:t>Package Cohesion OO Principles: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REP (Release-Reuse Equivalency Principle):  The granule of reuse is the granule of release.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CCP (Common Closure Principle):  The classes in a package should be closed together against the same kinds of changes.  A change that affects a closed package affects all the classes in that package and no other packages.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</a:rPr>
              <a:t>CRP (Common Reuse Principle):  The classes in a package are used together.  If you reuse one of the classes in a package, you reuse them all</a:t>
            </a:r>
            <a:r>
              <a:rPr lang="en-US" sz="1600" dirty="0"/>
              <a:t>.</a:t>
            </a: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endParaRPr lang="en-US" sz="1600" dirty="0">
              <a:solidFill>
                <a:schemeClr val="accent6"/>
              </a:solidFill>
            </a:endParaRP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r>
              <a:rPr lang="en-US" sz="1600" u="sng" dirty="0">
                <a:solidFill>
                  <a:schemeClr val="accent6"/>
                </a:solidFill>
              </a:rPr>
              <a:t>Package Coupling OO Principles: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ADP (Acyclic Dependencies Principle):  Allow no cycles in the package dependency graph.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SDP (Stable Dependencies Principle):  Depend in the direction of stability.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SAP (Stable Abstractions Principle):  A package should be as abstract as it is stable.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accent6"/>
              </a:solidFill>
            </a:endParaRP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r>
              <a:rPr lang="en-US" sz="1600" dirty="0">
                <a:solidFill>
                  <a:srgbClr val="FF0000"/>
                </a:solidFill>
              </a:rPr>
              <a:t>Problem:  </a:t>
            </a:r>
            <a:r>
              <a:rPr lang="en-US" sz="1600" dirty="0" smtClean="0">
                <a:solidFill>
                  <a:srgbClr val="FF0000"/>
                </a:solidFill>
              </a:rPr>
              <a:t>The Trilinos definition of a “Package” is not consistent with SE packaging </a:t>
            </a:r>
            <a:r>
              <a:rPr lang="en-US" sz="1600" dirty="0">
                <a:solidFill>
                  <a:srgbClr val="FF0000"/>
                </a:solidFill>
              </a:rPr>
              <a:t>principles most importantly the CRP</a:t>
            </a: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r>
              <a:rPr lang="en-US" sz="1600" dirty="0"/>
              <a:t>Source: Martin, Robert C.  </a:t>
            </a:r>
            <a:r>
              <a:rPr lang="en-US" sz="1600" i="1" dirty="0"/>
              <a:t>Agile Software Development (Principles, Patterns, and Practices)</a:t>
            </a:r>
            <a:r>
              <a:rPr lang="en-US" sz="1600" dirty="0"/>
              <a:t>.  Prentice Hall, 2003</a:t>
            </a:r>
          </a:p>
        </p:txBody>
      </p:sp>
    </p:spTree>
    <p:extLst>
      <p:ext uri="{BB962C8B-B14F-4D97-AF65-F5344CB8AC3E}">
        <p14:creationId xmlns:p14="http://schemas.microsoft.com/office/powerpoint/2010/main" val="2917893523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6" y="126170"/>
            <a:ext cx="8679530" cy="381000"/>
          </a:xfrm>
        </p:spPr>
        <p:txBody>
          <a:bodyPr/>
          <a:lstStyle/>
          <a:p>
            <a:r>
              <a:rPr lang="en-US" altLang="en-US" sz="2400" dirty="0" smtClean="0"/>
              <a:t>TriBITS Packages and Subpackages: Overview</a:t>
            </a:r>
          </a:p>
        </p:txBody>
      </p:sp>
      <p:sp>
        <p:nvSpPr>
          <p:cNvPr id="27652" name="Rectangle 41"/>
          <p:cNvSpPr>
            <a:spLocks noChangeArrowheads="1"/>
          </p:cNvSpPr>
          <p:nvPr/>
        </p:nvSpPr>
        <p:spPr bwMode="auto">
          <a:xfrm>
            <a:off x="1460500" y="1128305"/>
            <a:ext cx="2765425" cy="960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Text Box 42"/>
          <p:cNvSpPr txBox="1">
            <a:spLocks noChangeArrowheads="1"/>
          </p:cNvSpPr>
          <p:nvPr/>
        </p:nvSpPr>
        <p:spPr bwMode="auto">
          <a:xfrm>
            <a:off x="1460500" y="779055"/>
            <a:ext cx="685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A</a:t>
            </a:r>
          </a:p>
        </p:txBody>
      </p:sp>
      <p:grpSp>
        <p:nvGrpSpPr>
          <p:cNvPr id="27654" name="Group 43"/>
          <p:cNvGrpSpPr>
            <a:grpSpLocks/>
          </p:cNvGrpSpPr>
          <p:nvPr/>
        </p:nvGrpSpPr>
        <p:grpSpPr bwMode="auto">
          <a:xfrm>
            <a:off x="1652588" y="1358493"/>
            <a:ext cx="922337" cy="538162"/>
            <a:chOff x="920" y="1216"/>
            <a:chExt cx="896" cy="460"/>
          </a:xfrm>
        </p:grpSpPr>
        <p:sp>
          <p:nvSpPr>
            <p:cNvPr id="27673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A1</a:t>
              </a:r>
            </a:p>
          </p:txBody>
        </p:sp>
        <p:sp>
          <p:nvSpPr>
            <p:cNvPr id="27674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55" name="Group 46"/>
          <p:cNvGrpSpPr>
            <a:grpSpLocks/>
          </p:cNvGrpSpPr>
          <p:nvPr/>
        </p:nvGrpSpPr>
        <p:grpSpPr bwMode="auto">
          <a:xfrm>
            <a:off x="3111500" y="1358493"/>
            <a:ext cx="922338" cy="538162"/>
            <a:chOff x="920" y="1216"/>
            <a:chExt cx="896" cy="460"/>
          </a:xfrm>
        </p:grpSpPr>
        <p:sp>
          <p:nvSpPr>
            <p:cNvPr id="27671" name="Rectangle 4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A2</a:t>
              </a:r>
            </a:p>
          </p:txBody>
        </p:sp>
        <p:sp>
          <p:nvSpPr>
            <p:cNvPr id="27672" name="Rectangle 4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7656" name="AutoShape 49"/>
          <p:cNvCxnSpPr>
            <a:cxnSpLocks noChangeShapeType="1"/>
          </p:cNvCxnSpPr>
          <p:nvPr/>
        </p:nvCxnSpPr>
        <p:spPr bwMode="auto">
          <a:xfrm rot="10800000">
            <a:off x="2574925" y="1683930"/>
            <a:ext cx="536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Rectangle 50"/>
          <p:cNvSpPr>
            <a:spLocks noChangeArrowheads="1"/>
          </p:cNvSpPr>
          <p:nvPr/>
        </p:nvSpPr>
        <p:spPr bwMode="auto">
          <a:xfrm>
            <a:off x="1550988" y="2598330"/>
            <a:ext cx="870332" cy="288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8" name="Text Box 51"/>
          <p:cNvSpPr txBox="1">
            <a:spLocks noChangeArrowheads="1"/>
          </p:cNvSpPr>
          <p:nvPr/>
        </p:nvSpPr>
        <p:spPr bwMode="auto">
          <a:xfrm>
            <a:off x="1550988" y="2249080"/>
            <a:ext cx="685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B</a:t>
            </a:r>
          </a:p>
        </p:txBody>
      </p:sp>
      <p:sp>
        <p:nvSpPr>
          <p:cNvPr id="27659" name="Rectangle 59"/>
          <p:cNvSpPr>
            <a:spLocks noChangeArrowheads="1"/>
          </p:cNvSpPr>
          <p:nvPr/>
        </p:nvSpPr>
        <p:spPr bwMode="auto">
          <a:xfrm>
            <a:off x="4802188" y="2245905"/>
            <a:ext cx="2765425" cy="960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60" name="Text Box 60"/>
          <p:cNvSpPr txBox="1">
            <a:spLocks noChangeArrowheads="1"/>
          </p:cNvSpPr>
          <p:nvPr/>
        </p:nvSpPr>
        <p:spPr bwMode="auto">
          <a:xfrm>
            <a:off x="4802188" y="1896655"/>
            <a:ext cx="685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C</a:t>
            </a:r>
          </a:p>
        </p:txBody>
      </p:sp>
      <p:grpSp>
        <p:nvGrpSpPr>
          <p:cNvPr id="27661" name="Group 61"/>
          <p:cNvGrpSpPr>
            <a:grpSpLocks/>
          </p:cNvGrpSpPr>
          <p:nvPr/>
        </p:nvGrpSpPr>
        <p:grpSpPr bwMode="auto">
          <a:xfrm>
            <a:off x="4994275" y="2476093"/>
            <a:ext cx="922338" cy="538162"/>
            <a:chOff x="920" y="1216"/>
            <a:chExt cx="896" cy="460"/>
          </a:xfrm>
        </p:grpSpPr>
        <p:sp>
          <p:nvSpPr>
            <p:cNvPr id="27669" name="Rectangle 62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C1</a:t>
              </a:r>
            </a:p>
          </p:txBody>
        </p:sp>
        <p:sp>
          <p:nvSpPr>
            <p:cNvPr id="27670" name="Rectangle 63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62" name="Group 64"/>
          <p:cNvGrpSpPr>
            <a:grpSpLocks/>
          </p:cNvGrpSpPr>
          <p:nvPr/>
        </p:nvGrpSpPr>
        <p:grpSpPr bwMode="auto">
          <a:xfrm>
            <a:off x="6453188" y="2476093"/>
            <a:ext cx="922337" cy="538162"/>
            <a:chOff x="920" y="1216"/>
            <a:chExt cx="896" cy="460"/>
          </a:xfrm>
        </p:grpSpPr>
        <p:sp>
          <p:nvSpPr>
            <p:cNvPr id="27667" name="Rectangle 6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C2</a:t>
              </a:r>
            </a:p>
          </p:txBody>
        </p:sp>
        <p:sp>
          <p:nvSpPr>
            <p:cNvPr id="27668" name="Rectangle 6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7663" name="AutoShape 67"/>
          <p:cNvCxnSpPr>
            <a:cxnSpLocks noChangeShapeType="1"/>
          </p:cNvCxnSpPr>
          <p:nvPr/>
        </p:nvCxnSpPr>
        <p:spPr bwMode="auto">
          <a:xfrm rot="10800000">
            <a:off x="5916613" y="2801530"/>
            <a:ext cx="536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68"/>
          <p:cNvCxnSpPr>
            <a:cxnSpLocks noChangeShapeType="1"/>
            <a:stCxn id="27657" idx="1"/>
            <a:endCxn id="27673" idx="1"/>
          </p:cNvCxnSpPr>
          <p:nvPr/>
        </p:nvCxnSpPr>
        <p:spPr bwMode="auto">
          <a:xfrm rot="10800000" flipH="1">
            <a:off x="1550988" y="1684315"/>
            <a:ext cx="101600" cy="1058478"/>
          </a:xfrm>
          <a:prstGeom prst="bentConnector3">
            <a:avLst>
              <a:gd name="adj1" fmla="val -225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69"/>
          <p:cNvCxnSpPr>
            <a:cxnSpLocks noChangeShapeType="1"/>
          </p:cNvCxnSpPr>
          <p:nvPr/>
        </p:nvCxnSpPr>
        <p:spPr bwMode="auto">
          <a:xfrm rot="16200000" flipV="1">
            <a:off x="5022056" y="695712"/>
            <a:ext cx="904875" cy="2881312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6" name="Rectangle 70"/>
          <p:cNvSpPr>
            <a:spLocks noChangeArrowheads="1"/>
          </p:cNvSpPr>
          <p:nvPr/>
        </p:nvSpPr>
        <p:spPr bwMode="auto">
          <a:xfrm>
            <a:off x="0" y="3257593"/>
            <a:ext cx="9144000" cy="285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</a:t>
            </a:r>
            <a:r>
              <a:rPr lang="en-US" dirty="0" smtClean="0">
                <a:solidFill>
                  <a:srgbClr val="000099"/>
                </a:solidFill>
              </a:rPr>
              <a:t>Parent Package</a:t>
            </a:r>
            <a:r>
              <a:rPr lang="en-US" dirty="0">
                <a:solidFill>
                  <a:srgbClr val="000099"/>
                </a:solidFill>
              </a:rPr>
              <a:t>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Collection of related subpackages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Community of tightly integrated developers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Unit of documentation, package-by-package </a:t>
            </a:r>
            <a:r>
              <a:rPr lang="en-US" dirty="0" err="1" smtClean="0"/>
              <a:t>CTest</a:t>
            </a:r>
            <a:r>
              <a:rPr lang="en-US" dirty="0" smtClean="0"/>
              <a:t> driver (single email address)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Downstream (SE) packages should </a:t>
            </a:r>
            <a:r>
              <a:rPr lang="en-US" b="1" dirty="0" smtClean="0"/>
              <a:t>not</a:t>
            </a:r>
            <a:r>
              <a:rPr lang="en-US" dirty="0" smtClean="0"/>
              <a:t> list parent package as a dependency!</a:t>
            </a:r>
          </a:p>
          <a:p>
            <a:pPr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TriBITS </a:t>
            </a:r>
            <a:r>
              <a:rPr lang="en-US" dirty="0" err="1">
                <a:solidFill>
                  <a:srgbClr val="000099"/>
                </a:solidFill>
              </a:rPr>
              <a:t>Subpackage</a:t>
            </a:r>
            <a:r>
              <a:rPr lang="en-US" dirty="0">
                <a:solidFill>
                  <a:srgbClr val="000099"/>
                </a:solidFill>
              </a:rPr>
              <a:t>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Lightweight encapsulated </a:t>
            </a:r>
            <a:r>
              <a:rPr lang="en-US" dirty="0"/>
              <a:t>collection </a:t>
            </a:r>
            <a:r>
              <a:rPr lang="en-US" dirty="0" smtClean="0"/>
              <a:t>of tightly related libs and tests/examples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Lightweight use the options of the parent package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Lists </a:t>
            </a:r>
            <a:r>
              <a:rPr lang="en-US" dirty="0"/>
              <a:t>dependencies on </a:t>
            </a:r>
            <a:r>
              <a:rPr lang="en-US" dirty="0" smtClean="0"/>
              <a:t>upstream </a:t>
            </a:r>
            <a:r>
              <a:rPr lang="en-US" dirty="0" smtClean="0">
                <a:solidFill>
                  <a:srgbClr val="000099"/>
                </a:solidFill>
              </a:rPr>
              <a:t>SE </a:t>
            </a:r>
            <a:r>
              <a:rPr lang="en-US" dirty="0">
                <a:solidFill>
                  <a:srgbClr val="000099"/>
                </a:solidFill>
              </a:rPr>
              <a:t>Packages </a:t>
            </a:r>
            <a:r>
              <a:rPr lang="en-US" dirty="0"/>
              <a:t>&amp; </a:t>
            </a:r>
            <a:r>
              <a:rPr lang="en-US" dirty="0">
                <a:solidFill>
                  <a:srgbClr val="000099"/>
                </a:solidFill>
              </a:rPr>
              <a:t>TPLs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Primary unit for dependency management!</a:t>
            </a:r>
          </a:p>
        </p:txBody>
      </p:sp>
    </p:spTree>
    <p:extLst>
      <p:ext uri="{BB962C8B-B14F-4D97-AF65-F5344CB8AC3E}">
        <p14:creationId xmlns:p14="http://schemas.microsoft.com/office/powerpoint/2010/main" val="2001642865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400" dirty="0" smtClean="0"/>
              <a:t>What is TriBITS?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702245"/>
            <a:ext cx="8756650" cy="562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Framework for large, distributed multi-repository CMake projects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Reduce </a:t>
            </a:r>
            <a:r>
              <a:rPr lang="en-US" sz="2000" dirty="0"/>
              <a:t>boiler-plate CMake </a:t>
            </a:r>
            <a:r>
              <a:rPr lang="en-US" sz="2000" dirty="0" smtClean="0"/>
              <a:t>code and enforce consistency </a:t>
            </a:r>
            <a:r>
              <a:rPr lang="en-US" sz="2000" dirty="0"/>
              <a:t>across large distributed </a:t>
            </a:r>
            <a:r>
              <a:rPr lang="en-US" sz="2000" dirty="0" smtClean="0"/>
              <a:t>projects</a:t>
            </a:r>
            <a:endParaRPr lang="en-US" sz="2000" dirty="0"/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Subproject dependencies and namespacing architecture (packages)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Automatic package dependency handling (directed acyclic graph)</a:t>
            </a:r>
            <a:endParaRPr lang="en-US" sz="2000" dirty="0"/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Additional functionality missing in raw CMake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Change default CMake behavior when necessary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Additional </a:t>
            </a:r>
            <a:r>
              <a:rPr lang="en-US" sz="2000" dirty="0"/>
              <a:t>tools </a:t>
            </a:r>
            <a:r>
              <a:rPr lang="en-US" sz="2000" dirty="0" smtClean="0"/>
              <a:t>for agile </a:t>
            </a:r>
            <a:r>
              <a:rPr lang="en-US" sz="2000" dirty="0"/>
              <a:t>software development </a:t>
            </a:r>
            <a:r>
              <a:rPr lang="en-US" sz="2000" dirty="0" smtClean="0"/>
              <a:t>processes (e.g. Continuous Integration (CI))</a:t>
            </a:r>
            <a:endParaRPr lang="en-US" sz="2000" dirty="0"/>
          </a:p>
          <a:p>
            <a:pPr marL="171450" lvl="1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solidFill>
                  <a:srgbClr val="002A7E"/>
                </a:solidFill>
              </a:rPr>
              <a:t>History of TriBITS:</a:t>
            </a:r>
            <a:endParaRPr lang="en-US" sz="2000" dirty="0">
              <a:solidFill>
                <a:srgbClr val="002A7E"/>
              </a:solidFill>
            </a:endParaRP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2007: Initially developed as a CMake package architecture for Trilinos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2011: Generalized and extended for CASL VERA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2014: Source code hosted on GitHub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967779"/>
      </p:ext>
    </p:extLst>
  </p:cSld>
  <p:clrMapOvr>
    <a:masterClrMapping/>
  </p:clrMapOvr>
  <p:transition advTm="68653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6" y="126170"/>
            <a:ext cx="8911764" cy="381000"/>
          </a:xfrm>
        </p:spPr>
        <p:txBody>
          <a:bodyPr/>
          <a:lstStyle/>
          <a:p>
            <a:r>
              <a:rPr lang="en-US" altLang="en-US" sz="2400" dirty="0" smtClean="0"/>
              <a:t>TriBITS Packages and Subpackages: Dependencies</a:t>
            </a:r>
          </a:p>
        </p:txBody>
      </p:sp>
      <p:grpSp>
        <p:nvGrpSpPr>
          <p:cNvPr id="27654" name="Group 43"/>
          <p:cNvGrpSpPr>
            <a:grpSpLocks/>
          </p:cNvGrpSpPr>
          <p:nvPr/>
        </p:nvGrpSpPr>
        <p:grpSpPr bwMode="auto">
          <a:xfrm>
            <a:off x="1652588" y="1278041"/>
            <a:ext cx="922337" cy="538162"/>
            <a:chOff x="920" y="1216"/>
            <a:chExt cx="896" cy="460"/>
          </a:xfrm>
        </p:grpSpPr>
        <p:sp>
          <p:nvSpPr>
            <p:cNvPr id="27673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A1</a:t>
              </a:r>
            </a:p>
          </p:txBody>
        </p:sp>
        <p:sp>
          <p:nvSpPr>
            <p:cNvPr id="27674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55" name="Group 46"/>
          <p:cNvGrpSpPr>
            <a:grpSpLocks/>
          </p:cNvGrpSpPr>
          <p:nvPr/>
        </p:nvGrpSpPr>
        <p:grpSpPr bwMode="auto">
          <a:xfrm>
            <a:off x="3111500" y="1274186"/>
            <a:ext cx="922338" cy="538162"/>
            <a:chOff x="920" y="1216"/>
            <a:chExt cx="896" cy="460"/>
          </a:xfrm>
        </p:grpSpPr>
        <p:sp>
          <p:nvSpPr>
            <p:cNvPr id="27671" name="Rectangle 4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A2</a:t>
              </a:r>
            </a:p>
          </p:txBody>
        </p:sp>
        <p:sp>
          <p:nvSpPr>
            <p:cNvPr id="27672" name="Rectangle 4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7656" name="AutoShape 49"/>
          <p:cNvCxnSpPr>
            <a:cxnSpLocks noChangeShapeType="1"/>
            <a:stCxn id="27671" idx="1"/>
          </p:cNvCxnSpPr>
          <p:nvPr/>
        </p:nvCxnSpPr>
        <p:spPr bwMode="auto">
          <a:xfrm flipH="1">
            <a:off x="2574926" y="1600008"/>
            <a:ext cx="536574" cy="347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Rectangle 50"/>
          <p:cNvSpPr>
            <a:spLocks noChangeArrowheads="1"/>
          </p:cNvSpPr>
          <p:nvPr/>
        </p:nvSpPr>
        <p:spPr bwMode="auto">
          <a:xfrm>
            <a:off x="1550988" y="2517878"/>
            <a:ext cx="870332" cy="288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8" name="Text Box 51"/>
          <p:cNvSpPr txBox="1">
            <a:spLocks noChangeArrowheads="1"/>
          </p:cNvSpPr>
          <p:nvPr/>
        </p:nvSpPr>
        <p:spPr bwMode="auto">
          <a:xfrm>
            <a:off x="1550988" y="2168628"/>
            <a:ext cx="685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B</a:t>
            </a:r>
          </a:p>
        </p:txBody>
      </p:sp>
      <p:grpSp>
        <p:nvGrpSpPr>
          <p:cNvPr id="27661" name="Group 61"/>
          <p:cNvGrpSpPr>
            <a:grpSpLocks/>
          </p:cNvGrpSpPr>
          <p:nvPr/>
        </p:nvGrpSpPr>
        <p:grpSpPr bwMode="auto">
          <a:xfrm>
            <a:off x="4994275" y="2395641"/>
            <a:ext cx="922338" cy="538162"/>
            <a:chOff x="920" y="1216"/>
            <a:chExt cx="896" cy="460"/>
          </a:xfrm>
        </p:grpSpPr>
        <p:sp>
          <p:nvSpPr>
            <p:cNvPr id="27669" name="Rectangle 62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C1</a:t>
              </a:r>
            </a:p>
          </p:txBody>
        </p:sp>
        <p:sp>
          <p:nvSpPr>
            <p:cNvPr id="27670" name="Rectangle 63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62" name="Group 64"/>
          <p:cNvGrpSpPr>
            <a:grpSpLocks/>
          </p:cNvGrpSpPr>
          <p:nvPr/>
        </p:nvGrpSpPr>
        <p:grpSpPr bwMode="auto">
          <a:xfrm>
            <a:off x="6453188" y="2395641"/>
            <a:ext cx="922337" cy="538162"/>
            <a:chOff x="920" y="1216"/>
            <a:chExt cx="896" cy="460"/>
          </a:xfrm>
        </p:grpSpPr>
        <p:sp>
          <p:nvSpPr>
            <p:cNvPr id="27667" name="Rectangle 6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C2</a:t>
              </a:r>
            </a:p>
          </p:txBody>
        </p:sp>
        <p:sp>
          <p:nvSpPr>
            <p:cNvPr id="27668" name="Rectangle 6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7663" name="AutoShape 67"/>
          <p:cNvCxnSpPr>
            <a:cxnSpLocks noChangeShapeType="1"/>
          </p:cNvCxnSpPr>
          <p:nvPr/>
        </p:nvCxnSpPr>
        <p:spPr bwMode="auto">
          <a:xfrm rot="10800000">
            <a:off x="5916613" y="2721078"/>
            <a:ext cx="536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68"/>
          <p:cNvCxnSpPr>
            <a:cxnSpLocks noChangeShapeType="1"/>
            <a:stCxn id="27657" idx="1"/>
            <a:endCxn id="27673" idx="1"/>
          </p:cNvCxnSpPr>
          <p:nvPr/>
        </p:nvCxnSpPr>
        <p:spPr bwMode="auto">
          <a:xfrm rot="10800000" flipH="1">
            <a:off x="1550988" y="1603863"/>
            <a:ext cx="101600" cy="1058478"/>
          </a:xfrm>
          <a:prstGeom prst="bentConnector3">
            <a:avLst>
              <a:gd name="adj1" fmla="val -225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69"/>
          <p:cNvCxnSpPr>
            <a:cxnSpLocks noChangeShapeType="1"/>
            <a:stCxn id="27667" idx="0"/>
            <a:endCxn id="27671" idx="3"/>
          </p:cNvCxnSpPr>
          <p:nvPr/>
        </p:nvCxnSpPr>
        <p:spPr bwMode="auto">
          <a:xfrm rot="16200000" flipV="1">
            <a:off x="5019541" y="614306"/>
            <a:ext cx="909115" cy="288051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6" name="Rectangle 70"/>
          <p:cNvSpPr>
            <a:spLocks noChangeArrowheads="1"/>
          </p:cNvSpPr>
          <p:nvPr/>
        </p:nvSpPr>
        <p:spPr bwMode="auto">
          <a:xfrm>
            <a:off x="424261" y="3380569"/>
            <a:ext cx="8257074" cy="30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This is how the TriBITS dependency management looks at packages and subpackages =&gt; </a:t>
            </a:r>
            <a:r>
              <a:rPr lang="en-US" b="1" dirty="0" smtClean="0"/>
              <a:t>Packages and Subpackages are just are all just SE packages!</a:t>
            </a:r>
          </a:p>
          <a:p>
            <a:pPr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The parent package is just an SE Package that depends (optional or required) on all of its subpackages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New TriBITS packages should only have optional subpackages, </a:t>
            </a:r>
            <a:r>
              <a:rPr lang="en-US" b="1" dirty="0" smtClean="0"/>
              <a:t>have no required subpackages</a:t>
            </a:r>
            <a:r>
              <a:rPr lang="en-US" dirty="0" smtClean="0"/>
              <a:t>!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Support for </a:t>
            </a:r>
            <a:r>
              <a:rPr lang="en-US" b="1" dirty="0" smtClean="0"/>
              <a:t>required subpackages is to maintain backward compatibility</a:t>
            </a:r>
            <a:r>
              <a:rPr lang="en-US" dirty="0" smtClean="0"/>
              <a:t> when packages are broken into subpackages (when optional packages are disabled).</a:t>
            </a:r>
          </a:p>
        </p:txBody>
      </p:sp>
      <p:grpSp>
        <p:nvGrpSpPr>
          <p:cNvPr id="26" name="Group 46"/>
          <p:cNvGrpSpPr>
            <a:grpSpLocks/>
          </p:cNvGrpSpPr>
          <p:nvPr/>
        </p:nvGrpSpPr>
        <p:grpSpPr bwMode="auto">
          <a:xfrm>
            <a:off x="4570342" y="740650"/>
            <a:ext cx="922338" cy="538162"/>
            <a:chOff x="920" y="1216"/>
            <a:chExt cx="896" cy="460"/>
          </a:xfrm>
          <a:solidFill>
            <a:schemeClr val="bg1"/>
          </a:solidFill>
        </p:grpSpPr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smtClean="0"/>
                <a:t>A</a:t>
              </a:r>
              <a:endParaRPr lang="en-US" altLang="en-US" dirty="0"/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9" name="AutoShape 69"/>
          <p:cNvCxnSpPr>
            <a:cxnSpLocks noChangeShapeType="1"/>
            <a:stCxn id="27" idx="1"/>
            <a:endCxn id="27673" idx="0"/>
          </p:cNvCxnSpPr>
          <p:nvPr/>
        </p:nvCxnSpPr>
        <p:spPr bwMode="auto">
          <a:xfrm rot="10800000" flipV="1">
            <a:off x="2113758" y="1066471"/>
            <a:ext cx="2456585" cy="325051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9"/>
          <p:cNvCxnSpPr>
            <a:cxnSpLocks noChangeShapeType="1"/>
            <a:stCxn id="27" idx="2"/>
          </p:cNvCxnSpPr>
          <p:nvPr/>
        </p:nvCxnSpPr>
        <p:spPr bwMode="auto">
          <a:xfrm rot="5400000">
            <a:off x="4476320" y="836331"/>
            <a:ext cx="112711" cy="997672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7605995" y="1648675"/>
            <a:ext cx="922338" cy="538162"/>
            <a:chOff x="920" y="1216"/>
            <a:chExt cx="896" cy="460"/>
          </a:xfrm>
          <a:solidFill>
            <a:schemeClr val="bg1"/>
          </a:solidFill>
        </p:grpSpPr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smtClean="0"/>
                <a:t>C</a:t>
              </a:r>
              <a:endParaRPr lang="en-US" altLang="en-US" dirty="0"/>
            </a:p>
          </p:txBody>
        </p:sp>
        <p:sp>
          <p:nvSpPr>
            <p:cNvPr id="40" name="Rectangle 4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41" name="AutoShape 69"/>
          <p:cNvCxnSpPr>
            <a:cxnSpLocks noChangeShapeType="1"/>
            <a:stCxn id="39" idx="2"/>
            <a:endCxn id="27667" idx="3"/>
          </p:cNvCxnSpPr>
          <p:nvPr/>
        </p:nvCxnSpPr>
        <p:spPr bwMode="auto">
          <a:xfrm rot="5400000">
            <a:off x="7454032" y="2108331"/>
            <a:ext cx="534626" cy="69163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69"/>
          <p:cNvCxnSpPr>
            <a:cxnSpLocks noChangeShapeType="1"/>
            <a:stCxn id="39" idx="2"/>
            <a:endCxn id="27669" idx="2"/>
          </p:cNvCxnSpPr>
          <p:nvPr/>
        </p:nvCxnSpPr>
        <p:spPr bwMode="auto">
          <a:xfrm rot="5400000">
            <a:off x="6387821" y="1254460"/>
            <a:ext cx="746966" cy="2611720"/>
          </a:xfrm>
          <a:prstGeom prst="bentConnector3">
            <a:avLst>
              <a:gd name="adj1" fmla="val 130604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64934640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6" y="126170"/>
            <a:ext cx="8679530" cy="381000"/>
          </a:xfrm>
        </p:spPr>
        <p:txBody>
          <a:bodyPr/>
          <a:lstStyle/>
          <a:p>
            <a:r>
              <a:rPr lang="en-US" altLang="en-US" sz="2400" dirty="0" smtClean="0"/>
              <a:t>Depending only on subpackages: Example </a:t>
            </a:r>
            <a:r>
              <a:rPr lang="en-US" altLang="en-US" sz="2400" dirty="0" err="1" smtClean="0"/>
              <a:t>RTOp</a:t>
            </a:r>
            <a:endParaRPr lang="en-US" altLang="en-US" sz="2400" dirty="0" smtClean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0210" y="848656"/>
            <a:ext cx="6989710" cy="95154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TRIBITS_PACKAGE_DEFINE_DEPENDENCIES(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LIB_REQUIRED_PACKAGES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TeuchosComm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TeuchosNumerics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REGRESSION_EMAIL_LIST thyra-regression@software.sandia.gov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21" y="51022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99"/>
                </a:solidFill>
              </a:rPr>
              <a:t>r</a:t>
            </a:r>
            <a:r>
              <a:rPr lang="en-US" b="1" dirty="0" err="1" smtClean="0">
                <a:solidFill>
                  <a:srgbClr val="000099"/>
                </a:solidFill>
              </a:rPr>
              <a:t>top</a:t>
            </a:r>
            <a:r>
              <a:rPr lang="en-US" b="1" dirty="0" smtClean="0">
                <a:solidFill>
                  <a:srgbClr val="000099"/>
                </a:solidFill>
              </a:rPr>
              <a:t>/</a:t>
            </a:r>
            <a:r>
              <a:rPr lang="en-US" b="1" dirty="0" err="1" smtClean="0">
                <a:solidFill>
                  <a:srgbClr val="000099"/>
                </a:solidFill>
              </a:rPr>
              <a:t>cmake</a:t>
            </a:r>
            <a:r>
              <a:rPr lang="en-US" b="1" dirty="0" smtClean="0">
                <a:solidFill>
                  <a:srgbClr val="000099"/>
                </a:solidFill>
              </a:rPr>
              <a:t>/</a:t>
            </a:r>
            <a:r>
              <a:rPr lang="en-US" b="1" dirty="0" err="1" smtClean="0">
                <a:solidFill>
                  <a:srgbClr val="000099"/>
                </a:solidFill>
              </a:rPr>
              <a:t>Dependencies.cmake</a:t>
            </a: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" y="2204867"/>
            <a:ext cx="9144000" cy="37830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./do-configure 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DTrilinos_ENABLE_RTOp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=OFF –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DTrilinos_ENABLE_Kokkos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=OFF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 Setting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Trilinos_ENABLE_TeuchosCore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=ON because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has a required dependence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TeuchosCore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 Setting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Trilinos_ENABLE_TeuchosComm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=ON because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has a required dependence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TeuchosComm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 Setting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Trilinos_ENABLE_TeuchosNumerics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=ON because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has a required dependence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TeuchosNumerics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 Setting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Trilinos_ENABLE_TeuchosParameterList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=ON because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TeuchosComm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has a required dependence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TeuchosParameterList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Enabling all parent packages that have at least one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subpackage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enabled ...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Setting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Trilinos_ENABLE_Teuchos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=ON because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Trilinos_ENABLE_TeuchosCore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=ON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of enabled packages: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Teuchos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RTOp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of enabled SE packages: 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TeuchosCore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TeuchosParameterList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TeuchosComm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TeuchosNumerics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Teuchos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RTOp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Final set of non-enabled packages:  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 Kokkos […] 64</a:t>
            </a:r>
            <a:endParaRPr 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of non-enabled SE packages: 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Gtest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ThreadPool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KokkosCore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KokkosContainers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KokkosAlgorithms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KokkosExample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Kokkos </a:t>
            </a:r>
            <a:r>
              <a:rPr 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TeuchosRemainder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TeuchosKokkosCompat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TeuchosKokkosComm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 142</a:t>
            </a:r>
            <a:endParaRPr 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05" y="1835535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99"/>
                </a:solidFill>
              </a:rPr>
              <a:t>Configure </a:t>
            </a:r>
            <a:r>
              <a:rPr lang="en-US" b="1" dirty="0" err="1" smtClean="0">
                <a:solidFill>
                  <a:srgbClr val="000099"/>
                </a:solidFill>
              </a:rPr>
              <a:t>RTOp</a:t>
            </a:r>
            <a:r>
              <a:rPr lang="en-US" b="1" dirty="0" smtClean="0">
                <a:solidFill>
                  <a:srgbClr val="000099"/>
                </a:solidFill>
              </a:rPr>
              <a:t>:</a:t>
            </a: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501070" y="6072809"/>
            <a:ext cx="8602720" cy="58221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99"/>
                </a:solidFill>
              </a:rPr>
              <a:t>NOTE: “Final set of enabled packages” means that at least one </a:t>
            </a:r>
            <a:r>
              <a:rPr lang="en-US" sz="1600" dirty="0" err="1" smtClean="0">
                <a:solidFill>
                  <a:srgbClr val="000099"/>
                </a:solidFill>
              </a:rPr>
              <a:t>subpackage</a:t>
            </a:r>
            <a:r>
              <a:rPr lang="en-US" sz="1600" dirty="0" smtClean="0">
                <a:solidFill>
                  <a:srgbClr val="000099"/>
                </a:solidFill>
              </a:rPr>
              <a:t> in that parent package is enabled and </a:t>
            </a:r>
            <a:r>
              <a:rPr lang="en-US" sz="1600" b="1" dirty="0" smtClean="0">
                <a:solidFill>
                  <a:srgbClr val="000099"/>
                </a:solidFill>
              </a:rPr>
              <a:t>not</a:t>
            </a:r>
            <a:r>
              <a:rPr lang="en-US" sz="1600" dirty="0" smtClean="0">
                <a:solidFill>
                  <a:srgbClr val="000099"/>
                </a:solidFill>
              </a:rPr>
              <a:t> that the parent package is explicitly enabled!</a:t>
            </a:r>
          </a:p>
        </p:txBody>
      </p:sp>
    </p:spTree>
    <p:extLst>
      <p:ext uri="{BB962C8B-B14F-4D97-AF65-F5344CB8AC3E}">
        <p14:creationId xmlns:p14="http://schemas.microsoft.com/office/powerpoint/2010/main" val="685184337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6" y="126170"/>
            <a:ext cx="8679530" cy="381000"/>
          </a:xfrm>
        </p:spPr>
        <p:txBody>
          <a:bodyPr/>
          <a:lstStyle/>
          <a:p>
            <a:r>
              <a:rPr lang="en-US" altLang="en-US" sz="2400" dirty="0" smtClean="0"/>
              <a:t>Depending only on subpackages: Example Thyra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0210" y="887061"/>
            <a:ext cx="6298420" cy="159787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TRIBITS_PACKAGE_DEFINE_DEPENDENCIES(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SUBPACKAGES_DIRS_CLASSIFICATIONS_OPTREQS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Core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PT  REQUIRED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EpetraAdapters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adapters/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PT  OPTIONAL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EpetraExtAdapters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adapters/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epetraext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PT  OPTIONAL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TpetraAdapters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adapters/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PT  OPTIONAL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21" y="548625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0099"/>
                </a:solidFill>
              </a:rPr>
              <a:t>thyra</a:t>
            </a:r>
            <a:r>
              <a:rPr lang="en-US" sz="1400" b="1" dirty="0" smtClean="0">
                <a:solidFill>
                  <a:srgbClr val="000099"/>
                </a:solidFill>
              </a:rPr>
              <a:t>/</a:t>
            </a:r>
            <a:r>
              <a:rPr lang="en-US" sz="1400" b="1" dirty="0" err="1" smtClean="0">
                <a:solidFill>
                  <a:srgbClr val="000099"/>
                </a:solidFill>
              </a:rPr>
              <a:t>cmake</a:t>
            </a:r>
            <a:r>
              <a:rPr lang="en-US" sz="1400" b="1" dirty="0" smtClean="0">
                <a:solidFill>
                  <a:srgbClr val="000099"/>
                </a:solidFill>
              </a:rPr>
              <a:t>/</a:t>
            </a:r>
            <a:r>
              <a:rPr lang="en-US" sz="1400" b="1" dirty="0" err="1" smtClean="0">
                <a:solidFill>
                  <a:srgbClr val="000099"/>
                </a:solidFill>
              </a:rPr>
              <a:t>Dependencies.cmake</a:t>
            </a:r>
            <a:endParaRPr lang="en-US" sz="1400" b="1" dirty="0">
              <a:solidFill>
                <a:srgbClr val="000099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210" y="2884121"/>
            <a:ext cx="4507349" cy="116698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TRIBITS_PACKAGE_DEFINE_DEPENDENCIES(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LIB_REQUIRED_PACKAGES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TeuchosCore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TeuchosParameterList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TeuchosComm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TeuchosNumerics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21" y="2545685"/>
            <a:ext cx="352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0099"/>
                </a:solidFill>
              </a:rPr>
              <a:t>thyra</a:t>
            </a:r>
            <a:r>
              <a:rPr lang="en-US" sz="1400" b="1" dirty="0" smtClean="0">
                <a:solidFill>
                  <a:srgbClr val="000099"/>
                </a:solidFill>
              </a:rPr>
              <a:t>/core/</a:t>
            </a:r>
            <a:r>
              <a:rPr lang="en-US" sz="1400" b="1" dirty="0" err="1" smtClean="0">
                <a:solidFill>
                  <a:srgbClr val="000099"/>
                </a:solidFill>
              </a:rPr>
              <a:t>cmake</a:t>
            </a:r>
            <a:r>
              <a:rPr lang="en-US" sz="1400" b="1" dirty="0" smtClean="0">
                <a:solidFill>
                  <a:srgbClr val="000099"/>
                </a:solidFill>
              </a:rPr>
              <a:t>/</a:t>
            </a:r>
            <a:r>
              <a:rPr lang="en-US" sz="1400" b="1" dirty="0" err="1" smtClean="0">
                <a:solidFill>
                  <a:srgbClr val="000099"/>
                </a:solidFill>
              </a:rPr>
              <a:t>Dependencies.cmake</a:t>
            </a:r>
            <a:endParaRPr lang="en-US" sz="1400" b="1" dirty="0">
              <a:solidFill>
                <a:srgbClr val="000099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210" y="4420321"/>
            <a:ext cx="4507349" cy="95154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TRIBITS_PACKAGE_DEFINE_DEPENDENCIES(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LIB_REQUIRED_PACKAGES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ThyraCore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Epetra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TEST_REQUIRED_PACKAGES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21" y="4081885"/>
            <a:ext cx="448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0099"/>
                </a:solidFill>
              </a:rPr>
              <a:t>thyra</a:t>
            </a:r>
            <a:r>
              <a:rPr lang="en-US" sz="1400" b="1" dirty="0" smtClean="0">
                <a:solidFill>
                  <a:srgbClr val="000099"/>
                </a:solidFill>
              </a:rPr>
              <a:t>/adapters/</a:t>
            </a:r>
            <a:r>
              <a:rPr lang="en-US" sz="1400" b="1" dirty="0" err="1" smtClean="0">
                <a:solidFill>
                  <a:srgbClr val="000099"/>
                </a:solidFill>
              </a:rPr>
              <a:t>epetra</a:t>
            </a:r>
            <a:r>
              <a:rPr lang="en-US" sz="1400" b="1" dirty="0" smtClean="0">
                <a:solidFill>
                  <a:srgbClr val="000099"/>
                </a:solidFill>
              </a:rPr>
              <a:t>/</a:t>
            </a:r>
            <a:r>
              <a:rPr lang="en-US" sz="1400" b="1" dirty="0" err="1" smtClean="0">
                <a:solidFill>
                  <a:srgbClr val="000099"/>
                </a:solidFill>
              </a:rPr>
              <a:t>cmake</a:t>
            </a:r>
            <a:r>
              <a:rPr lang="en-US" sz="1400" b="1" dirty="0" smtClean="0">
                <a:solidFill>
                  <a:srgbClr val="000099"/>
                </a:solidFill>
              </a:rPr>
              <a:t>/</a:t>
            </a:r>
            <a:r>
              <a:rPr lang="en-US" sz="1400" b="1" dirty="0" err="1" smtClean="0">
                <a:solidFill>
                  <a:srgbClr val="000099"/>
                </a:solidFill>
              </a:rPr>
              <a:t>Dependencies.cmake</a:t>
            </a:r>
            <a:endParaRPr lang="en-US" sz="1400" b="1" dirty="0">
              <a:solidFill>
                <a:srgbClr val="000099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96441" y="2884121"/>
            <a:ext cx="4507349" cy="95154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TRIBITS_PACKAGE_DEFINE_DEPENDENCIES(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LIB_REQUIRED_PACKAGES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ThyraCore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ThyraEpetraAdapters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Epetra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EpetraExt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0252" y="2545685"/>
            <a:ext cx="4738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0099"/>
                </a:solidFill>
              </a:rPr>
              <a:t>thyra</a:t>
            </a:r>
            <a:r>
              <a:rPr lang="en-US" sz="1400" b="1" dirty="0" smtClean="0">
                <a:solidFill>
                  <a:srgbClr val="000099"/>
                </a:solidFill>
              </a:rPr>
              <a:t>/adapters/</a:t>
            </a:r>
            <a:r>
              <a:rPr lang="en-US" sz="1400" b="1" dirty="0" err="1" smtClean="0">
                <a:solidFill>
                  <a:srgbClr val="000099"/>
                </a:solidFill>
              </a:rPr>
              <a:t>epetraext</a:t>
            </a:r>
            <a:r>
              <a:rPr lang="en-US" sz="1400" b="1" dirty="0" smtClean="0">
                <a:solidFill>
                  <a:srgbClr val="000099"/>
                </a:solidFill>
              </a:rPr>
              <a:t>/</a:t>
            </a:r>
            <a:r>
              <a:rPr lang="en-US" sz="1400" b="1" dirty="0" err="1" smtClean="0">
                <a:solidFill>
                  <a:srgbClr val="000099"/>
                </a:solidFill>
              </a:rPr>
              <a:t>cmake</a:t>
            </a:r>
            <a:r>
              <a:rPr lang="en-US" sz="1400" b="1" dirty="0" smtClean="0">
                <a:solidFill>
                  <a:srgbClr val="000099"/>
                </a:solidFill>
              </a:rPr>
              <a:t>/</a:t>
            </a:r>
            <a:r>
              <a:rPr lang="en-US" sz="1400" b="1" dirty="0" err="1" smtClean="0">
                <a:solidFill>
                  <a:srgbClr val="000099"/>
                </a:solidFill>
              </a:rPr>
              <a:t>Dependencies.cmake</a:t>
            </a:r>
            <a:endParaRPr lang="en-US" sz="1400" b="1" dirty="0">
              <a:solidFill>
                <a:srgbClr val="000099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20016" y="4420321"/>
            <a:ext cx="4507349" cy="116698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TRIBITS_PACKAGE_DEFINE_DEPENDENCIES(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LIB_REQUIRED_PACKAGES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ThyraCore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LIB_OPTIONAL_PACKAGES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ThyraEpetraAdapters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33827" y="4081885"/>
            <a:ext cx="444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0099"/>
                </a:solidFill>
              </a:rPr>
              <a:t>thyra</a:t>
            </a:r>
            <a:r>
              <a:rPr lang="en-US" sz="1400" b="1" dirty="0" smtClean="0">
                <a:solidFill>
                  <a:srgbClr val="000099"/>
                </a:solidFill>
              </a:rPr>
              <a:t>/adapters/</a:t>
            </a:r>
            <a:r>
              <a:rPr lang="en-US" sz="1400" b="1" dirty="0" err="1" smtClean="0">
                <a:solidFill>
                  <a:srgbClr val="000099"/>
                </a:solidFill>
              </a:rPr>
              <a:t>tpetra</a:t>
            </a:r>
            <a:r>
              <a:rPr lang="en-US" sz="1400" b="1" dirty="0" smtClean="0">
                <a:solidFill>
                  <a:srgbClr val="000099"/>
                </a:solidFill>
              </a:rPr>
              <a:t>/</a:t>
            </a:r>
            <a:r>
              <a:rPr lang="en-US" sz="1400" b="1" dirty="0" err="1" smtClean="0">
                <a:solidFill>
                  <a:srgbClr val="000099"/>
                </a:solidFill>
              </a:rPr>
              <a:t>cmake</a:t>
            </a:r>
            <a:r>
              <a:rPr lang="en-US" sz="1400" b="1" dirty="0" smtClean="0">
                <a:solidFill>
                  <a:srgbClr val="000099"/>
                </a:solidFill>
              </a:rPr>
              <a:t>/</a:t>
            </a:r>
            <a:r>
              <a:rPr lang="en-US" sz="1400" b="1" dirty="0" err="1" smtClean="0">
                <a:solidFill>
                  <a:srgbClr val="000099"/>
                </a:solidFill>
              </a:rPr>
              <a:t>Dependencies.cmake</a:t>
            </a:r>
            <a:endParaRPr lang="en-US" sz="1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51522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641" y="663840"/>
            <a:ext cx="8641124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Packages </a:t>
            </a:r>
            <a:r>
              <a:rPr lang="en-US" dirty="0"/>
              <a:t>that are broken into subpackages </a:t>
            </a:r>
            <a:r>
              <a:rPr lang="en-US" b="1" dirty="0"/>
              <a:t>should have no libs of their own</a:t>
            </a:r>
            <a:r>
              <a:rPr lang="en-US" dirty="0"/>
              <a:t>!</a:t>
            </a:r>
          </a:p>
          <a:p>
            <a:pPr marL="742950" lvl="1" indent="-285750">
              <a:buFont typeface="Symbol"/>
              <a:buChar char="Þ"/>
            </a:pPr>
            <a:r>
              <a:rPr lang="en-US" sz="1600" dirty="0" smtClean="0"/>
              <a:t>Original design of subpackages was not to allow a parent package to have any libs or test/examples of its own! </a:t>
            </a:r>
            <a:r>
              <a:rPr lang="en-US" sz="1600" b="1" dirty="0" smtClean="0"/>
              <a:t>(but was allowed by accident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Symbol"/>
              <a:buChar char="Þ"/>
            </a:pPr>
            <a:r>
              <a:rPr lang="en-US" sz="1600" dirty="0" smtClean="0"/>
              <a:t>But packages </a:t>
            </a:r>
            <a:r>
              <a:rPr lang="en-US" sz="1600" dirty="0"/>
              <a:t>can have </a:t>
            </a:r>
            <a:r>
              <a:rPr lang="en-US" sz="1600" dirty="0" smtClean="0"/>
              <a:t>their own </a:t>
            </a:r>
            <a:r>
              <a:rPr lang="en-US" sz="1600" dirty="0"/>
              <a:t>tests/examples (if guarded correctly</a:t>
            </a:r>
            <a:r>
              <a:rPr lang="en-US" sz="1600" dirty="0" smtClean="0"/>
              <a:t>)</a:t>
            </a:r>
            <a:endParaRPr 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Tight integration between the parent package and its </a:t>
            </a:r>
            <a:r>
              <a:rPr lang="en-US" dirty="0" err="1"/>
              <a:t>subpackges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30AA5"/>
                </a:solidFill>
              </a:rPr>
              <a:t>&lt;Project&gt;_ENABLE_&lt;</a:t>
            </a:r>
            <a:r>
              <a:rPr lang="en-US" sz="1600" dirty="0" err="1">
                <a:solidFill>
                  <a:srgbClr val="D30AA5"/>
                </a:solidFill>
              </a:rPr>
              <a:t>ParentPackage</a:t>
            </a:r>
            <a:r>
              <a:rPr lang="en-US" sz="1600" dirty="0">
                <a:solidFill>
                  <a:srgbClr val="D30AA5"/>
                </a:solidFill>
              </a:rPr>
              <a:t>&gt;=ON </a:t>
            </a:r>
            <a:r>
              <a:rPr lang="en-US" sz="1600" dirty="0"/>
              <a:t>=&gt; Equivalent </a:t>
            </a:r>
            <a:r>
              <a:rPr lang="en-US" sz="1600" dirty="0" smtClean="0"/>
              <a:t>to explicit </a:t>
            </a:r>
            <a:r>
              <a:rPr lang="en-US" sz="1600" b="1" dirty="0"/>
              <a:t>enabling</a:t>
            </a:r>
            <a:r>
              <a:rPr lang="en-US" sz="1600" dirty="0"/>
              <a:t> all </a:t>
            </a:r>
            <a:r>
              <a:rPr lang="en-US" sz="1600" dirty="0" smtClean="0"/>
              <a:t>subpackages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30AA5"/>
                </a:solidFill>
              </a:rPr>
              <a:t>&lt;Project&gt;_ENABLE_&lt;</a:t>
            </a:r>
            <a:r>
              <a:rPr lang="en-US" sz="1600" dirty="0" err="1">
                <a:solidFill>
                  <a:srgbClr val="D30AA5"/>
                </a:solidFill>
              </a:rPr>
              <a:t>ParentPackage</a:t>
            </a:r>
            <a:r>
              <a:rPr lang="en-US" sz="1600" dirty="0">
                <a:solidFill>
                  <a:srgbClr val="D30AA5"/>
                </a:solidFill>
              </a:rPr>
              <a:t>&gt;=OFF</a:t>
            </a:r>
            <a:r>
              <a:rPr lang="en-US" sz="1600" dirty="0"/>
              <a:t> =&gt; Equivalent </a:t>
            </a:r>
            <a:r>
              <a:rPr lang="en-US" sz="1600" dirty="0" smtClean="0"/>
              <a:t>to </a:t>
            </a:r>
            <a:r>
              <a:rPr lang="en-US" sz="1600" dirty="0" err="1" smtClean="0"/>
              <a:t>explict</a:t>
            </a:r>
            <a:r>
              <a:rPr lang="en-US" sz="1600" dirty="0" smtClean="0"/>
              <a:t> </a:t>
            </a:r>
            <a:r>
              <a:rPr lang="en-US" sz="1600" b="1" dirty="0"/>
              <a:t>disabling</a:t>
            </a:r>
            <a:r>
              <a:rPr lang="en-US" sz="1600" dirty="0"/>
              <a:t> all </a:t>
            </a:r>
            <a:r>
              <a:rPr lang="en-US" sz="1600" dirty="0" smtClean="0"/>
              <a:t>subpackages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Tests/examples will be enabled for all enabled </a:t>
            </a:r>
            <a:r>
              <a:rPr lang="en-US" sz="1600" dirty="0" err="1" smtClean="0"/>
              <a:t>subpackges</a:t>
            </a:r>
            <a:r>
              <a:rPr lang="en-US" sz="1600" dirty="0" smtClean="0"/>
              <a:t> when the package’s tests/examples are enabled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Parent package’s CMakeList.txt file is </a:t>
            </a:r>
            <a:r>
              <a:rPr lang="en-US" sz="1600" b="1" dirty="0" smtClean="0"/>
              <a:t>always</a:t>
            </a:r>
            <a:r>
              <a:rPr lang="en-US" sz="1600" dirty="0" smtClean="0"/>
              <a:t> </a:t>
            </a:r>
            <a:r>
              <a:rPr lang="en-US" sz="1600" dirty="0"/>
              <a:t>processed when any subpackages are </a:t>
            </a:r>
            <a:r>
              <a:rPr lang="en-US" sz="1600" dirty="0" smtClean="0"/>
              <a:t>processed</a:t>
            </a:r>
          </a:p>
          <a:p>
            <a:pPr marL="1200150" lvl="2" indent="-285750">
              <a:buFont typeface="Symbol"/>
              <a:buChar char="Þ"/>
            </a:pPr>
            <a:r>
              <a:rPr lang="en-US" sz="1600" dirty="0" smtClean="0"/>
              <a:t>Parent package’s options all defined (e.g. debug-mode checking, etc.)</a:t>
            </a:r>
          </a:p>
          <a:p>
            <a:pPr marL="1657350" lvl="3" indent="-285750">
              <a:buFont typeface="Symbol"/>
              <a:buChar char="Þ"/>
            </a:pPr>
            <a:r>
              <a:rPr lang="en-US" sz="1600" dirty="0" smtClean="0"/>
              <a:t>Subpackages are always processed in the context of the parent!</a:t>
            </a:r>
          </a:p>
          <a:p>
            <a:pPr marL="1657350" lvl="3" indent="-285750">
              <a:buFont typeface="Symbol"/>
              <a:buChar char="Þ"/>
            </a:pPr>
            <a:r>
              <a:rPr lang="en-US" sz="1600" b="1" dirty="0" smtClean="0">
                <a:solidFill>
                  <a:srgbClr val="C00000"/>
                </a:solidFill>
              </a:rPr>
              <a:t>Does not allow interleaving subpackages between parent packages!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Question: Should we really support parent packages to have their own libs?</a:t>
            </a:r>
          </a:p>
          <a:p>
            <a:pPr marL="742950" lvl="1" indent="-285750">
              <a:buFont typeface="Symbol"/>
              <a:buChar char="Þ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If so, some work is needed to specify this but it will be constrained in packages enable/disable logic …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69"/>
            <a:ext cx="8526065" cy="460861"/>
          </a:xfrm>
        </p:spPr>
        <p:txBody>
          <a:bodyPr/>
          <a:lstStyle/>
          <a:p>
            <a:r>
              <a:rPr lang="en-US" altLang="en-US" sz="2400" dirty="0" smtClean="0"/>
              <a:t>TriBITS Package and Subpackages : Details</a:t>
            </a:r>
          </a:p>
        </p:txBody>
      </p:sp>
    </p:spTree>
    <p:extLst>
      <p:ext uri="{BB962C8B-B14F-4D97-AF65-F5344CB8AC3E}">
        <p14:creationId xmlns:p14="http://schemas.microsoft.com/office/powerpoint/2010/main" val="473595222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641" y="1759647"/>
            <a:ext cx="8641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more need to get individual copyright on Trilinos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742950" lvl="1" indent="-285750">
              <a:buFont typeface="Symbol"/>
              <a:buChar char="Þ"/>
            </a:pPr>
            <a:r>
              <a:rPr lang="en-US" dirty="0" smtClean="0"/>
              <a:t>Allows more freedom to break out new packages to get around the interleaving of subpackages!</a:t>
            </a:r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41" y="126169"/>
            <a:ext cx="8873359" cy="460861"/>
          </a:xfrm>
        </p:spPr>
        <p:txBody>
          <a:bodyPr/>
          <a:lstStyle/>
          <a:p>
            <a:r>
              <a:rPr lang="en-US" altLang="en-US" sz="2400" dirty="0" smtClean="0"/>
              <a:t>Consequences of move to GitHub on Dependencies</a:t>
            </a:r>
          </a:p>
        </p:txBody>
      </p:sp>
    </p:spTree>
    <p:extLst>
      <p:ext uri="{BB962C8B-B14F-4D97-AF65-F5344CB8AC3E}">
        <p14:creationId xmlns:p14="http://schemas.microsoft.com/office/powerpoint/2010/main" val="3724736754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008015"/>
            <a:ext cx="8803772" cy="19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Building Individual TriBITS packages as their own TriBITS CMake project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926139"/>
      </p:ext>
    </p:extLst>
  </p:cSld>
  <p:clrMapOvr>
    <a:masterClrMapping/>
  </p:clrMapOvr>
  <p:transition advTm="5095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65" y="126169"/>
            <a:ext cx="8410696" cy="721053"/>
          </a:xfrm>
        </p:spPr>
        <p:txBody>
          <a:bodyPr/>
          <a:lstStyle/>
          <a:p>
            <a:r>
              <a:rPr lang="en-US" altLang="en-US" sz="2400" dirty="0" smtClean="0"/>
              <a:t>Allow an upstream TriBITS Package to Build Independently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6710" y="971080"/>
            <a:ext cx="8756650" cy="535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Put ‘</a:t>
            </a:r>
            <a:r>
              <a:rPr lang="en-US" dirty="0" smtClean="0">
                <a:solidFill>
                  <a:srgbClr val="D30AA5"/>
                </a:solidFill>
              </a:rPr>
              <a:t>IF()</a:t>
            </a:r>
            <a:r>
              <a:rPr lang="en-US" dirty="0" smtClean="0"/>
              <a:t>’ statement in package’s top CMakeLists.txt for building as a </a:t>
            </a:r>
            <a:r>
              <a:rPr lang="en-US" dirty="0" err="1" smtClean="0"/>
              <a:t>TriBIITS</a:t>
            </a:r>
            <a:r>
              <a:rPr lang="en-US" dirty="0" smtClean="0"/>
              <a:t> project </a:t>
            </a:r>
            <a:r>
              <a:rPr lang="en-US" b="1" dirty="0" smtClean="0"/>
              <a:t>or</a:t>
            </a:r>
            <a:r>
              <a:rPr lang="en-US" dirty="0" smtClean="0"/>
              <a:t> a TriBITS package.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Add </a:t>
            </a:r>
            <a:r>
              <a:rPr lang="en-US" dirty="0" smtClean="0">
                <a:solidFill>
                  <a:srgbClr val="D30AA5"/>
                </a:solidFill>
              </a:rPr>
              <a:t>&lt;</a:t>
            </a:r>
            <a:r>
              <a:rPr lang="en-US" dirty="0" err="1" smtClean="0">
                <a:solidFill>
                  <a:srgbClr val="D30AA5"/>
                </a:solidFill>
              </a:rPr>
              <a:t>packageDir</a:t>
            </a:r>
            <a:r>
              <a:rPr lang="en-US" dirty="0" smtClean="0">
                <a:solidFill>
                  <a:srgbClr val="D30AA5"/>
                </a:solidFill>
              </a:rPr>
              <a:t>&gt;/</a:t>
            </a:r>
            <a:r>
              <a:rPr lang="en-US" dirty="0" err="1" smtClean="0">
                <a:solidFill>
                  <a:srgbClr val="D30AA5"/>
                </a:solidFill>
              </a:rPr>
              <a:t>ProjectName.cmake</a:t>
            </a:r>
            <a:endParaRPr lang="en-US" dirty="0" smtClean="0">
              <a:solidFill>
                <a:srgbClr val="D30AA5"/>
              </a:solidFill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Add </a:t>
            </a:r>
            <a:r>
              <a:rPr lang="en-US" dirty="0" smtClean="0">
                <a:solidFill>
                  <a:srgbClr val="D30AA5"/>
                </a:solidFill>
              </a:rPr>
              <a:t>&lt;</a:t>
            </a:r>
            <a:r>
              <a:rPr lang="en-US" dirty="0" err="1" smtClean="0">
                <a:solidFill>
                  <a:srgbClr val="D30AA5"/>
                </a:solidFill>
              </a:rPr>
              <a:t>packageDir</a:t>
            </a:r>
            <a:r>
              <a:rPr lang="en-US" dirty="0" smtClean="0">
                <a:solidFill>
                  <a:srgbClr val="D30AA5"/>
                </a:solidFill>
              </a:rPr>
              <a:t>&gt;/</a:t>
            </a:r>
            <a:r>
              <a:rPr lang="en-US" dirty="0" err="1" smtClean="0">
                <a:solidFill>
                  <a:srgbClr val="D30AA5"/>
                </a:solidFill>
              </a:rPr>
              <a:t>PackagesList.cmake</a:t>
            </a:r>
            <a:endParaRPr lang="en-US" dirty="0">
              <a:solidFill>
                <a:srgbClr val="D30AA5"/>
              </a:solidFill>
            </a:endParaRP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Package </a:t>
            </a:r>
            <a:r>
              <a:rPr lang="en-US" dirty="0" err="1" smtClean="0"/>
              <a:t>dir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D30AA5"/>
                </a:solidFill>
              </a:rPr>
              <a:t>“&lt;</a:t>
            </a:r>
            <a:r>
              <a:rPr lang="en-US" dirty="0" err="1" smtClean="0">
                <a:solidFill>
                  <a:srgbClr val="D30AA5"/>
                </a:solidFill>
              </a:rPr>
              <a:t>PackageName</a:t>
            </a:r>
            <a:r>
              <a:rPr lang="en-US" dirty="0" smtClean="0">
                <a:solidFill>
                  <a:srgbClr val="D30AA5"/>
                </a:solidFill>
              </a:rPr>
              <a:t>&gt;  .   PT</a:t>
            </a:r>
            <a:r>
              <a:rPr lang="en-US" dirty="0" smtClean="0"/>
              <a:t>”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Allow optional upstream packages to </a:t>
            </a:r>
            <a:r>
              <a:rPr lang="en-US" dirty="0"/>
              <a:t>be missing </a:t>
            </a:r>
            <a:r>
              <a:rPr lang="en-US" dirty="0">
                <a:solidFill>
                  <a:srgbClr val="D30AA5"/>
                </a:solidFill>
              </a:rPr>
              <a:t>TRIBITS_ALLOW_MISSING_EXTERNAL_PACKAGES</a:t>
            </a:r>
            <a:r>
              <a:rPr lang="en-US" dirty="0" smtClean="0">
                <a:solidFill>
                  <a:srgbClr val="D30AA5"/>
                </a:solidFill>
              </a:rPr>
              <a:t>()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Add </a:t>
            </a:r>
            <a:r>
              <a:rPr lang="en-US" dirty="0" smtClean="0">
                <a:solidFill>
                  <a:srgbClr val="D30AA5"/>
                </a:solidFill>
              </a:rPr>
              <a:t>&lt;</a:t>
            </a:r>
            <a:r>
              <a:rPr lang="en-US" dirty="0" err="1" smtClean="0">
                <a:solidFill>
                  <a:srgbClr val="D30AA5"/>
                </a:solidFill>
              </a:rPr>
              <a:t>packageDir</a:t>
            </a:r>
            <a:r>
              <a:rPr lang="en-US" dirty="0" smtClean="0">
                <a:solidFill>
                  <a:srgbClr val="D30AA5"/>
                </a:solidFill>
              </a:rPr>
              <a:t>&gt;/</a:t>
            </a:r>
            <a:r>
              <a:rPr lang="en-US" dirty="0" err="1" smtClean="0">
                <a:solidFill>
                  <a:srgbClr val="D30AA5"/>
                </a:solidFill>
              </a:rPr>
              <a:t>TPLsList.cmake</a:t>
            </a:r>
            <a:endParaRPr lang="en-US" dirty="0" smtClean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Point </a:t>
            </a:r>
            <a:r>
              <a:rPr lang="en-US" dirty="0"/>
              <a:t>to standard </a:t>
            </a:r>
            <a:r>
              <a:rPr lang="en-US" dirty="0" smtClean="0"/>
              <a:t>TPLs under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D30AA5"/>
                </a:solidFill>
              </a:rPr>
              <a:t>${${</a:t>
            </a:r>
            <a:r>
              <a:rPr lang="en-US" dirty="0">
                <a:solidFill>
                  <a:srgbClr val="D30AA5"/>
                </a:solidFill>
              </a:rPr>
              <a:t>PROJECT_NAME}_TRIBITS_DIR}/</a:t>
            </a:r>
            <a:r>
              <a:rPr lang="en-US" dirty="0" err="1">
                <a:solidFill>
                  <a:srgbClr val="D30AA5"/>
                </a:solidFill>
              </a:rPr>
              <a:t>common_tpls</a:t>
            </a:r>
            <a:r>
              <a:rPr lang="en-US" dirty="0" smtClean="0">
                <a:solidFill>
                  <a:srgbClr val="D30AA5"/>
                </a:solidFill>
              </a:rPr>
              <a:t>/</a:t>
            </a:r>
            <a:r>
              <a:rPr lang="en-US" dirty="0" smtClean="0"/>
              <a:t>“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Or, copy critical </a:t>
            </a:r>
            <a:r>
              <a:rPr lang="en-US" dirty="0" err="1" smtClean="0">
                <a:solidFill>
                  <a:srgbClr val="D30AA5"/>
                </a:solidFill>
              </a:rPr>
              <a:t>FindTPL</a:t>
            </a:r>
            <a:r>
              <a:rPr lang="en-US" dirty="0" smtClean="0">
                <a:solidFill>
                  <a:srgbClr val="D30AA5"/>
                </a:solidFill>
              </a:rPr>
              <a:t>&lt;TPLNAME&gt;.</a:t>
            </a:r>
            <a:r>
              <a:rPr lang="en-US" dirty="0" err="1" smtClean="0">
                <a:solidFill>
                  <a:srgbClr val="D30AA5"/>
                </a:solidFill>
              </a:rPr>
              <a:t>cmake</a:t>
            </a:r>
            <a:r>
              <a:rPr lang="en-US" dirty="0" smtClean="0"/>
              <a:t> to &lt;</a:t>
            </a:r>
            <a:r>
              <a:rPr lang="en-US" dirty="0" err="1" smtClean="0"/>
              <a:t>packagesDir</a:t>
            </a:r>
            <a:r>
              <a:rPr lang="en-US" dirty="0" smtClean="0"/>
              <a:t>&gt;/</a:t>
            </a:r>
            <a:r>
              <a:rPr lang="en-US" dirty="0" err="1" smtClean="0"/>
              <a:t>tpls</a:t>
            </a:r>
            <a:r>
              <a:rPr lang="en-US" dirty="0" smtClean="0"/>
              <a:t>/ and point to them there (no duplication)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Or, simply give it a dummy directory and make it EX so that it will not get enabled.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Everything else is unchanged!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22156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69"/>
            <a:ext cx="8526065" cy="537671"/>
          </a:xfrm>
        </p:spPr>
        <p:txBody>
          <a:bodyPr/>
          <a:lstStyle/>
          <a:p>
            <a:r>
              <a:rPr lang="en-US" altLang="en-US" sz="2400" dirty="0" err="1" smtClean="0"/>
              <a:t>teuchos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cmake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Dependencies.cmake</a:t>
            </a:r>
            <a:endParaRPr lang="en-US" altLang="en-US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4260" y="817460"/>
            <a:ext cx="7911430" cy="295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TRIBITS_PACKAGE_DEFINE_DEPENDENCIES(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SUBPACKAGES_DIRS_CLASSIFICATIONS_OPTREQS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Core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PS  REQUIRED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PS  REQUIRED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PS  REQUIRED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PS  REQUIRED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Remainder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PS  REQUIRED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KokkosCompat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kokkoscompat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PS  OPTIONAL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KokkosComm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kokkoscomm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PS  OPTIONAL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anose="02070309020205020404" pitchFamily="49" charset="0"/>
              </a:rPr>
              <a:t>Dependencies file remains completely unchanged!</a:t>
            </a:r>
            <a:endParaRPr lang="en-US" dirty="0">
              <a:solidFill>
                <a:schemeClr val="accent2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988298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69"/>
            <a:ext cx="8526065" cy="537671"/>
          </a:xfrm>
        </p:spPr>
        <p:txBody>
          <a:bodyPr/>
          <a:lstStyle/>
          <a:p>
            <a:r>
              <a:rPr lang="en-US" altLang="en-US" sz="2400" dirty="0" err="1" smtClean="0"/>
              <a:t>teuchos</a:t>
            </a:r>
            <a:r>
              <a:rPr lang="en-US" altLang="en-US" sz="2400" dirty="0" smtClean="0"/>
              <a:t>/CMakeLists.txt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05" y="740650"/>
            <a:ext cx="9142195" cy="526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(TRIBITS_PROCESSING_PACKAGE)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 smtClean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 TriBITS package</a:t>
            </a:r>
            <a:r>
              <a:rPr lang="en-US" sz="14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TRIBITS_PACKAGE_DECL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Teuchos ENABLE_SHADOWING_WARNINGS CLEANED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TRIBITS_PROCESS_SUBPACKAGES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TRIBITS_PACKAGE_DEF()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TRIBITS_PACKAGE_POSTPROCESS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ELSE(TRIBITS_PROCESSING_PACKAGE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 as a TriBITS </a:t>
            </a:r>
            <a:r>
              <a:rPr lang="en-US" sz="1400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CMAKE_MINIMUM_REQUIRED(VERSION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2.8.11 FATAL_ERROR)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("${CMAKE_CURRENT_SOURCE_DIR}/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ProjectName.cmake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(${PROJECT_NAME} NONE)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(${PROJECT_NAME}_TRIBITS_DIR "${CMAKE_CURRENT_SOURCE_DIR}/../../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CACHE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 "By default assume Teuchos is in Trilinos")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("${${PROJECT_NAME}_TRIBITS_DIR}/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TriBITS.cmake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SET(TEUCHOS_STANDALONE_PACKAGE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TRIBITS_PROJECT_ENABLE_ALL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ENDIF(TRIBITS_PROCESSING_PACKAGE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3370857"/>
            <a:ext cx="9026980" cy="2247228"/>
          </a:xfrm>
          <a:prstGeom prst="rect">
            <a:avLst/>
          </a:prstGeom>
          <a:noFill/>
          <a:ln w="762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69444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69"/>
            <a:ext cx="8526065" cy="537671"/>
          </a:xfrm>
        </p:spPr>
        <p:txBody>
          <a:bodyPr/>
          <a:lstStyle/>
          <a:p>
            <a:r>
              <a:rPr lang="en-US" altLang="en-US" sz="2400" dirty="0" err="1" smtClean="0"/>
              <a:t>teuchos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PackagesList.cmake</a:t>
            </a:r>
            <a:endParaRPr lang="en-US" altLang="en-US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2664" y="913278"/>
            <a:ext cx="8681335" cy="307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TRIBITS_REPOSITORY_DEFINE_PACKAGES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Kokkos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PT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Teuchos  .  PT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TRIBITS_ALLOW_MISSING_EXTERNAL_PACKAGES(Kokkos)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chemeClr val="accent2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anose="02070309020205020404" pitchFamily="49" charset="0"/>
              </a:rPr>
              <a:t>Can build Teuchos by itself or with Kokkos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anose="02070309020205020404" pitchFamily="49" charset="0"/>
              </a:rPr>
              <a:t>=&gt; Need to fix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cs typeface="Courier New" panose="02070309020205020404" pitchFamily="49" charset="0"/>
              </a:rPr>
              <a:t>gtest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anose="02070309020205020404" pitchFamily="49" charset="0"/>
              </a:rPr>
              <a:t> issue with Kokkos first (see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anose="02070309020205020404" pitchFamily="49" charset="0"/>
                <a:hlinkClick r:id="rId3"/>
              </a:rPr>
              <a:t>Kokkos Issue #117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9109235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955657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Raw CMake vs. TriBITS</a:t>
            </a:r>
          </a:p>
        </p:txBody>
      </p:sp>
    </p:spTree>
    <p:extLst>
      <p:ext uri="{BB962C8B-B14F-4D97-AF65-F5344CB8AC3E}">
        <p14:creationId xmlns:p14="http://schemas.microsoft.com/office/powerpoint/2010/main" val="4093424094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31" y="126169"/>
            <a:ext cx="8756339" cy="537671"/>
          </a:xfrm>
        </p:spPr>
        <p:txBody>
          <a:bodyPr/>
          <a:lstStyle/>
          <a:p>
            <a:r>
              <a:rPr lang="en-US" altLang="en-US" sz="2400" dirty="0" err="1" smtClean="0"/>
              <a:t>teuchos</a:t>
            </a:r>
            <a:r>
              <a:rPr lang="en-US" altLang="en-US" sz="2400" dirty="0" smtClean="0"/>
              <a:t>/</a:t>
            </a:r>
            <a:r>
              <a:rPr lang="en-US" altLang="en-US" sz="2400" dirty="0" err="1" smtClean="0"/>
              <a:t>TPLsLists.cmake</a:t>
            </a:r>
            <a:r>
              <a:rPr lang="en-US" altLang="en-US" sz="2400" dirty="0" smtClean="0"/>
              <a:t>, Trilinos/</a:t>
            </a:r>
            <a:r>
              <a:rPr lang="en-US" altLang="en-US" sz="2400" dirty="0" err="1" smtClean="0"/>
              <a:t>TPLsList.cmake</a:t>
            </a:r>
            <a:endParaRPr lang="en-US" altLang="en-US" sz="24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04" y="663840"/>
            <a:ext cx="9142195" cy="572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dirty="0" err="1" smtClean="0">
                <a:solidFill>
                  <a:srgbClr val="000099"/>
                </a:solidFill>
                <a:latin typeface="+mj-lt"/>
                <a:cs typeface="Courier New" panose="02070309020205020404" pitchFamily="49" charset="0"/>
              </a:rPr>
              <a:t>teuchos</a:t>
            </a:r>
            <a:r>
              <a:rPr lang="en-US" dirty="0" smtClean="0">
                <a:solidFill>
                  <a:srgbClr val="000099"/>
                </a:solidFill>
                <a:latin typeface="+mj-lt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rgbClr val="000099"/>
                </a:solidFill>
                <a:latin typeface="+mj-lt"/>
                <a:cs typeface="Courier New" panose="02070309020205020404" pitchFamily="49" charset="0"/>
              </a:rPr>
              <a:t>TPLsLists.cmake</a:t>
            </a:r>
            <a:r>
              <a:rPr lang="en-US" dirty="0">
                <a:solidFill>
                  <a:srgbClr val="000099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TRIBITS_REPOSITORY_DEFINE_TPLS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BinUtils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"${${PROJECT_NAME}_TRIBITS_DIR}/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ARPREC     "${${PROJECT_NAME}_SOURCE_DIR}/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QD         "${${PROJECT_NAME}_SOURCE_DIR}/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MPI        "${${PROJECT_NAME}_TRIBITS_DIR}/core/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BLAS       "${${PROJECT_NAME}_TRIBITS_DIR}/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LAPACK     "${${PROJECT_NAME}_TRIBITS_DIR}/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Boost      "${${PROJECT_NAME}_TRIBITS_DIR}/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QT         "${${PROJECT_NAME}_SOURCE_DIR}/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    ST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Eigen      "${${PROJECT_NAME}_SOURCE_DIR}/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    ST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dirty="0" smtClean="0">
                <a:solidFill>
                  <a:srgbClr val="000099"/>
                </a:solidFill>
                <a:cs typeface="Courier New" panose="02070309020205020404" pitchFamily="49" charset="0"/>
              </a:rPr>
              <a:t>Trilinos/</a:t>
            </a:r>
            <a:r>
              <a:rPr lang="en-US" dirty="0" err="1" smtClean="0">
                <a:solidFill>
                  <a:srgbClr val="000099"/>
                </a:solidFill>
                <a:cs typeface="Courier New" panose="02070309020205020404" pitchFamily="49" charset="0"/>
              </a:rPr>
              <a:t>TPLsLists.cmake</a:t>
            </a:r>
            <a:r>
              <a:rPr lang="en-US" dirty="0" smtClean="0">
                <a:solidFill>
                  <a:srgbClr val="000099"/>
                </a:solidFill>
                <a:cs typeface="Courier New" panose="02070309020205020404" pitchFamily="49" charset="0"/>
              </a:rPr>
              <a:t>:</a:t>
            </a:r>
            <a:endParaRPr lang="en-US" dirty="0">
              <a:solidFill>
                <a:srgbClr val="000099"/>
              </a:solidFill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TRIBITS_REPOSITORY_DEFINE_TPLS(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ARPREC     "packages/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teuchos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QD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QT         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    ST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Eigen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/"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cs typeface="Courier New" panose="02070309020205020404" pitchFamily="49" charset="0"/>
              </a:rPr>
              <a:t>FindTPL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anose="02070309020205020404" pitchFamily="49" charset="0"/>
              </a:rPr>
              <a:t>&lt;TPLCMAKE&gt;.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cs typeface="Courier New" panose="02070309020205020404" pitchFamily="49" charset="0"/>
              </a:rPr>
              <a:t>cmake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cs typeface="Courier New" panose="02070309020205020404" pitchFamily="49" charset="0"/>
              </a:rPr>
              <a:t> modules that are specific to the package should go in the package source directory!</a:t>
            </a:r>
          </a:p>
        </p:txBody>
      </p:sp>
    </p:spTree>
    <p:extLst>
      <p:ext uri="{BB962C8B-B14F-4D97-AF65-F5344CB8AC3E}">
        <p14:creationId xmlns:p14="http://schemas.microsoft.com/office/powerpoint/2010/main" val="3344684017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69"/>
            <a:ext cx="8526065" cy="537671"/>
          </a:xfrm>
        </p:spPr>
        <p:txBody>
          <a:bodyPr/>
          <a:lstStyle/>
          <a:p>
            <a:r>
              <a:rPr lang="en-US" altLang="en-US" sz="2400" dirty="0" smtClean="0"/>
              <a:t>Configure of stand-alone Teuchos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04" y="740650"/>
            <a:ext cx="9142195" cy="501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TPL_ENABLE_MPI=ON -D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CMAKE_BUILD_TYPE=DEBUG \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DTeuchos_ENABLE_TESTS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=ON -D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BUILD_SHARED_LIBS:BOOL=ON \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TEUCHOS_DIR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Project, Repository, and Package dependency files and building internal dependencies graph ...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NOTE: Setting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Teuchos_ENABLE_TeuchosKokkosCompat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=OFF because package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TeuchosKokkosCompat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has a required dependency on missing package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NOTE: Setting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Teuchos_ENABLE_TeuchosKokkosComm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=OFF because package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TeuchosKokkosComm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has a required dependency on missing package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KokkosCore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	0m4.567s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	0m4.263s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sys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0m0.278s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Get TriBITS from a) Trilinos (default), b) Install of TriBITS/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tribits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/ somewhere, c) Snapshot TriBITS/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tribits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/ into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teuchos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cmake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62102629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008015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 Snapshotting into Trilinos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9347863"/>
      </p:ext>
    </p:extLst>
  </p:cSld>
  <p:clrMapOvr>
    <a:masterClrMapping/>
  </p:clrMapOvr>
  <p:transition advTm="5095"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69"/>
            <a:ext cx="8526065" cy="721053"/>
          </a:xfrm>
        </p:spPr>
        <p:txBody>
          <a:bodyPr/>
          <a:lstStyle/>
          <a:p>
            <a:r>
              <a:rPr lang="en-US" altLang="en-US" sz="2400" dirty="0" smtClean="0"/>
              <a:t>TriBITS Snapshots into Trilinos and local changes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04" y="862569"/>
            <a:ext cx="9142195" cy="535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/Trilinos/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--track origin/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tribits_github_snapshot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../../TriBITS/tribits/snapshot_tribits.py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indent="-285750">
              <a:spcAft>
                <a:spcPts val="0"/>
              </a:spcAft>
              <a:buSzPct val="100000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merge --no-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tribits_github_snapshot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85750">
              <a:spcAft>
                <a:spcPts val="0"/>
              </a:spcAft>
              <a:buSzPct val="100000"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Changes made to Trilinos/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cmake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tribits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/ and committed to ‘master’ branch are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not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 overwritten!</a:t>
            </a:r>
          </a:p>
          <a:p>
            <a:pPr marL="28575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Quick urgent changes can be made directly to Trilinos copy of TriBITS by Trilinos developers!</a:t>
            </a:r>
          </a:p>
          <a:p>
            <a:pPr marL="28575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TriBITS Maintainer will address merge conflicts with new snapshots</a:t>
            </a:r>
          </a:p>
          <a:p>
            <a:pPr marL="28575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Commits can be pulled off with ‘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 format-patch’ and applied to the TriBITS repo using ‘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 am’.</a:t>
            </a:r>
          </a:p>
          <a:p>
            <a:pPr marL="28575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Contributions to TriBITS must follow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  <a:hlinkClick r:id="rId3"/>
              </a:rPr>
              <a:t>Contributing to TriBITS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 guidelines: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All new features, bug fixes, and changes in behavior must have automated tests.</a:t>
            </a:r>
          </a:p>
          <a:p>
            <a:pPr marL="74295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All documentation is completed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buSzPct val="100000"/>
              <a:defRPr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See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:</a:t>
            </a:r>
          </a:p>
          <a:p>
            <a:pPr marL="28575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Trilinos/TriBITS development and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sync: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  <a:hlinkClick r:id="rId4"/>
              </a:rPr>
              <a:t>http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  <a:hlinkClick r:id="rId4"/>
              </a:rPr>
              <a:t>://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  <a:hlinkClick r:id="rId4"/>
              </a:rPr>
              <a:t>trac.trilinos.org/wiki/TriBITSTrilinosDev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marL="28575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  <a:hlinkClick r:id="rId3"/>
              </a:rPr>
              <a:t>https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  <a:hlinkClick r:id="rId3"/>
              </a:rPr>
              <a:t>://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  <a:hlinkClick r:id="rId3"/>
              </a:rPr>
              <a:t>github.com/TriBITSPub/TriBITS/wiki/Contributing-to-TriBITS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8437084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955657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Summary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109549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275" y="24075"/>
            <a:ext cx="8526065" cy="499266"/>
          </a:xfrm>
        </p:spPr>
        <p:txBody>
          <a:bodyPr/>
          <a:lstStyle/>
          <a:p>
            <a:r>
              <a:rPr lang="en-US" altLang="en-US" sz="2400" dirty="0" smtClean="0"/>
              <a:t>TriBITS Partitioning and Dependencies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6710" y="3088047"/>
            <a:ext cx="8756650" cy="318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 smtClean="0"/>
              <a:t>TriBITS Core</a:t>
            </a:r>
            <a:r>
              <a:rPr lang="en-US" sz="1600" dirty="0" smtClean="0"/>
              <a:t> (</a:t>
            </a:r>
            <a:r>
              <a:rPr lang="en-US" sz="1600" dirty="0" err="1" smtClean="0">
                <a:solidFill>
                  <a:srgbClr val="000099"/>
                </a:solidFill>
              </a:rPr>
              <a:t>tribits</a:t>
            </a:r>
            <a:r>
              <a:rPr lang="en-US" sz="1600" dirty="0" smtClean="0">
                <a:solidFill>
                  <a:srgbClr val="000099"/>
                </a:solidFill>
              </a:rPr>
              <a:t>/core/</a:t>
            </a:r>
            <a:r>
              <a:rPr lang="en-US" sz="1600" dirty="0" smtClean="0"/>
              <a:t>): </a:t>
            </a:r>
            <a:r>
              <a:rPr lang="en-US" sz="1600" dirty="0"/>
              <a:t>Core TriBITS package-based architecture for CMake </a:t>
            </a:r>
            <a:r>
              <a:rPr lang="en-US" sz="1600" dirty="0" smtClean="0"/>
              <a:t>projects</a:t>
            </a:r>
            <a:r>
              <a:rPr lang="en-US" sz="1600" dirty="0"/>
              <a:t> </a:t>
            </a:r>
            <a:r>
              <a:rPr lang="en-US" sz="1600" dirty="0" smtClean="0"/>
              <a:t>includes configure, build, test, install, deploy (</a:t>
            </a:r>
            <a:r>
              <a:rPr lang="en-US" sz="1600" dirty="0" err="1" smtClean="0"/>
              <a:t>tarballs</a:t>
            </a:r>
            <a:r>
              <a:rPr lang="en-US" sz="1600" dirty="0" smtClean="0"/>
              <a:t>) for multi-repo projects. </a:t>
            </a:r>
            <a:endParaRPr lang="en-US" sz="1600" dirty="0"/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 smtClean="0"/>
              <a:t>TriBITS Python </a:t>
            </a:r>
            <a:r>
              <a:rPr lang="en-US" sz="1600" b="1" dirty="0" err="1" smtClean="0"/>
              <a:t>Utils</a:t>
            </a:r>
            <a:r>
              <a:rPr lang="en-US" sz="1600" dirty="0" smtClean="0"/>
              <a:t> (</a:t>
            </a:r>
            <a:r>
              <a:rPr lang="en-US" sz="1600" dirty="0" err="1" smtClean="0">
                <a:solidFill>
                  <a:srgbClr val="000099"/>
                </a:solidFill>
              </a:rPr>
              <a:t>tribits</a:t>
            </a:r>
            <a:r>
              <a:rPr lang="en-US" sz="1600" dirty="0" smtClean="0">
                <a:solidFill>
                  <a:srgbClr val="000099"/>
                </a:solidFill>
              </a:rPr>
              <a:t>/</a:t>
            </a:r>
            <a:r>
              <a:rPr lang="en-US" sz="1600" dirty="0" err="1" smtClean="0">
                <a:solidFill>
                  <a:srgbClr val="000099"/>
                </a:solidFill>
              </a:rPr>
              <a:t>python_utils</a:t>
            </a:r>
            <a:r>
              <a:rPr lang="en-US" sz="1600" dirty="0" smtClean="0">
                <a:solidFill>
                  <a:srgbClr val="000099"/>
                </a:solidFill>
              </a:rPr>
              <a:t>/</a:t>
            </a:r>
            <a:r>
              <a:rPr lang="en-US" sz="1600" dirty="0" smtClean="0"/>
              <a:t>): </a:t>
            </a:r>
            <a:r>
              <a:rPr lang="en-US" sz="1600" dirty="0"/>
              <a:t>Some basic Python utilities that are not specific to TriBITS </a:t>
            </a:r>
            <a:r>
              <a:rPr lang="en-US" sz="1600" dirty="0" smtClean="0"/>
              <a:t>(e.g. </a:t>
            </a:r>
            <a:r>
              <a:rPr lang="en-US" sz="1600" dirty="0" err="1" smtClean="0">
                <a:solidFill>
                  <a:srgbClr val="D30AA5"/>
                </a:solidFill>
              </a:rPr>
              <a:t>gitdist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D30AA5"/>
                </a:solidFill>
              </a:rPr>
              <a:t>snapshot_dir.py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 smtClean="0"/>
              <a:t>TriBITS CI Support</a:t>
            </a:r>
            <a:r>
              <a:rPr lang="en-US" sz="1600" dirty="0" smtClean="0"/>
              <a:t> (</a:t>
            </a:r>
            <a:r>
              <a:rPr lang="en-US" sz="1600" dirty="0" err="1" smtClean="0">
                <a:solidFill>
                  <a:srgbClr val="000099"/>
                </a:solidFill>
              </a:rPr>
              <a:t>tribits</a:t>
            </a:r>
            <a:r>
              <a:rPr lang="en-US" sz="1600" dirty="0" smtClean="0">
                <a:solidFill>
                  <a:srgbClr val="000099"/>
                </a:solidFill>
              </a:rPr>
              <a:t>/</a:t>
            </a:r>
            <a:r>
              <a:rPr lang="en-US" sz="1600" dirty="0" err="1" smtClean="0">
                <a:solidFill>
                  <a:srgbClr val="000099"/>
                </a:solidFill>
              </a:rPr>
              <a:t>ci_support</a:t>
            </a:r>
            <a:r>
              <a:rPr lang="en-US" sz="1600" dirty="0" smtClean="0">
                <a:solidFill>
                  <a:srgbClr val="000099"/>
                </a:solidFill>
              </a:rPr>
              <a:t>/</a:t>
            </a:r>
            <a:r>
              <a:rPr lang="en-US" sz="1600" dirty="0" smtClean="0"/>
              <a:t>): </a:t>
            </a:r>
            <a:r>
              <a:rPr lang="en-US" sz="1600" dirty="0"/>
              <a:t>Support code for pre-push continuous integration </a:t>
            </a:r>
            <a:r>
              <a:rPr lang="en-US" sz="1600" dirty="0" smtClean="0"/>
              <a:t>testing (e.g. </a:t>
            </a:r>
            <a:r>
              <a:rPr lang="en-US" sz="1600" dirty="0" smtClean="0">
                <a:solidFill>
                  <a:srgbClr val="D30AA5"/>
                </a:solidFill>
              </a:rPr>
              <a:t>checkin-test.py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 smtClean="0"/>
              <a:t>TriBITS </a:t>
            </a:r>
            <a:r>
              <a:rPr lang="en-US" sz="1600" b="1" dirty="0" err="1" smtClean="0"/>
              <a:t>CTest</a:t>
            </a:r>
            <a:r>
              <a:rPr lang="en-US" sz="1600" b="1" dirty="0" smtClean="0"/>
              <a:t> Driver</a:t>
            </a:r>
            <a:r>
              <a:rPr lang="en-US" sz="1600" dirty="0" smtClean="0"/>
              <a:t> (</a:t>
            </a:r>
            <a:r>
              <a:rPr lang="en-US" sz="1600" dirty="0" err="1" smtClean="0">
                <a:solidFill>
                  <a:srgbClr val="000099"/>
                </a:solidFill>
              </a:rPr>
              <a:t>tribits</a:t>
            </a:r>
            <a:r>
              <a:rPr lang="en-US" sz="1600" dirty="0" smtClean="0">
                <a:solidFill>
                  <a:srgbClr val="000099"/>
                </a:solidFill>
              </a:rPr>
              <a:t>/</a:t>
            </a:r>
            <a:r>
              <a:rPr lang="en-US" sz="1600" dirty="0" err="1" smtClean="0">
                <a:solidFill>
                  <a:srgbClr val="000099"/>
                </a:solidFill>
              </a:rPr>
              <a:t>ctest_driver</a:t>
            </a:r>
            <a:r>
              <a:rPr lang="en-US" sz="1600" dirty="0" smtClean="0">
                <a:solidFill>
                  <a:srgbClr val="000099"/>
                </a:solidFill>
              </a:rPr>
              <a:t>/</a:t>
            </a:r>
            <a:r>
              <a:rPr lang="en-US" sz="1600" dirty="0" smtClean="0"/>
              <a:t>): </a:t>
            </a:r>
            <a:r>
              <a:rPr lang="en-US" sz="1600" dirty="0"/>
              <a:t>Support for package-by-package testing driven by </a:t>
            </a:r>
            <a:r>
              <a:rPr lang="en-US" sz="1600" dirty="0" err="1"/>
              <a:t>CTest</a:t>
            </a:r>
            <a:r>
              <a:rPr lang="en-US" sz="1600" dirty="0"/>
              <a:t> submitting to </a:t>
            </a:r>
            <a:r>
              <a:rPr lang="en-US" sz="1600" dirty="0" smtClean="0"/>
              <a:t>CDash (e.g. </a:t>
            </a:r>
            <a:r>
              <a:rPr lang="en-US" sz="1600" dirty="0" err="1" smtClean="0">
                <a:solidFill>
                  <a:srgbClr val="D30AA5"/>
                </a:solidFill>
              </a:rPr>
              <a:t>TribitsCTestDriverCore.cmake</a:t>
            </a:r>
            <a:r>
              <a:rPr lang="en-US" sz="1600" dirty="0" smtClean="0"/>
              <a:t>).</a:t>
            </a:r>
            <a:endParaRPr lang="en-US" sz="1600" dirty="0"/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 smtClean="0"/>
              <a:t>TriBITS Common TPLs</a:t>
            </a:r>
            <a:r>
              <a:rPr lang="en-US" sz="1600" dirty="0" smtClean="0"/>
              <a:t> (</a:t>
            </a:r>
            <a:r>
              <a:rPr lang="en-US" sz="1600" dirty="0" err="1" smtClean="0">
                <a:solidFill>
                  <a:srgbClr val="000099"/>
                </a:solidFill>
              </a:rPr>
              <a:t>tribits</a:t>
            </a:r>
            <a:r>
              <a:rPr lang="en-US" sz="1600" dirty="0" smtClean="0">
                <a:solidFill>
                  <a:srgbClr val="000099"/>
                </a:solidFill>
              </a:rPr>
              <a:t>/</a:t>
            </a:r>
            <a:r>
              <a:rPr lang="en-US" sz="1600" dirty="0" err="1" smtClean="0">
                <a:solidFill>
                  <a:srgbClr val="000099"/>
                </a:solidFill>
              </a:rPr>
              <a:t>common_tpls</a:t>
            </a:r>
            <a:r>
              <a:rPr lang="en-US" sz="1600" dirty="0" smtClean="0">
                <a:solidFill>
                  <a:srgbClr val="000099"/>
                </a:solidFill>
              </a:rPr>
              <a:t>/</a:t>
            </a:r>
            <a:r>
              <a:rPr lang="en-US" sz="1600" dirty="0" smtClean="0"/>
              <a:t>): Used by many independent TriBITS projects (e.g. </a:t>
            </a:r>
            <a:r>
              <a:rPr lang="en-US" sz="1600" dirty="0" err="1" smtClean="0">
                <a:solidFill>
                  <a:srgbClr val="D30AA5"/>
                </a:solidFill>
              </a:rPr>
              <a:t>FindTPLBLAS.cmake</a:t>
            </a:r>
            <a:r>
              <a:rPr lang="en-US" sz="1600" dirty="0" smtClean="0"/>
              <a:t>, </a:t>
            </a:r>
            <a:r>
              <a:rPr lang="en-US" sz="1600" dirty="0" err="1" smtClean="0">
                <a:solidFill>
                  <a:srgbClr val="D30AA5"/>
                </a:solidFill>
              </a:rPr>
              <a:t>FindTPLLAPACK.cmake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D30AA5"/>
                </a:solidFill>
              </a:rPr>
              <a:t>FindTPLHDF5.cmake</a:t>
            </a:r>
            <a:r>
              <a:rPr lang="en-US" sz="1600" dirty="0" smtClean="0"/>
              <a:t>, …)</a:t>
            </a:r>
            <a:endParaRPr lang="en-US" sz="1600" dirty="0"/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/>
              <a:t>…</a:t>
            </a:r>
          </a:p>
        </p:txBody>
      </p:sp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2037272" y="1009172"/>
            <a:ext cx="5107863" cy="1920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2037270" y="670931"/>
            <a:ext cx="1076035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dirty="0" smtClean="0"/>
              <a:t>TriBITS</a:t>
            </a:r>
            <a:endParaRPr lang="en-US" alt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32125" y="2084825"/>
            <a:ext cx="1461025" cy="538162"/>
            <a:chOff x="2381279" y="2046420"/>
            <a:chExt cx="1461025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8" name="Rectangle 47"/>
            <p:cNvSpPr>
              <a:spLocks noChangeArrowheads="1"/>
            </p:cNvSpPr>
            <p:nvPr/>
          </p:nvSpPr>
          <p:spPr bwMode="auto">
            <a:xfrm>
              <a:off x="2381279" y="2159902"/>
              <a:ext cx="1461025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err="1" smtClean="0"/>
                <a:t>CTest</a:t>
              </a:r>
              <a:r>
                <a:rPr lang="en-US" altLang="en-US" dirty="0" smtClean="0"/>
                <a:t> Driver</a:t>
              </a:r>
              <a:endParaRPr lang="en-US" altLang="en-US" dirty="0"/>
            </a:p>
          </p:txBody>
        </p:sp>
        <p:sp>
          <p:nvSpPr>
            <p:cNvPr id="19" name="Rectangle 48"/>
            <p:cNvSpPr>
              <a:spLocks noChangeArrowheads="1"/>
            </p:cNvSpPr>
            <p:nvPr/>
          </p:nvSpPr>
          <p:spPr bwMode="auto">
            <a:xfrm>
              <a:off x="2381281" y="2046420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4" name="AutoShape 68"/>
          <p:cNvCxnSpPr>
            <a:cxnSpLocks noChangeShapeType="1"/>
            <a:stCxn id="16" idx="0"/>
            <a:endCxn id="50" idx="2"/>
          </p:cNvCxnSpPr>
          <p:nvPr/>
        </p:nvCxnSpPr>
        <p:spPr bwMode="auto">
          <a:xfrm rot="16200000" flipV="1">
            <a:off x="3444203" y="1334694"/>
            <a:ext cx="342220" cy="115902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Group 25"/>
          <p:cNvGrpSpPr/>
          <p:nvPr/>
        </p:nvGrpSpPr>
        <p:grpSpPr>
          <a:xfrm>
            <a:off x="232235" y="701753"/>
            <a:ext cx="1613010" cy="538162"/>
            <a:chOff x="6492250" y="740090"/>
            <a:chExt cx="1613010" cy="538162"/>
          </a:xfrm>
        </p:grpSpPr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6492250" y="853572"/>
              <a:ext cx="1613010" cy="4246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smtClean="0"/>
                <a:t>CMake 2.8.11+</a:t>
              </a:r>
              <a:endParaRPr lang="en-US" altLang="en-US" dirty="0"/>
            </a:p>
          </p:txBody>
        </p: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6492251" y="740090"/>
              <a:ext cx="324259" cy="1134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337160" y="587030"/>
            <a:ext cx="1459390" cy="538162"/>
            <a:chOff x="7260350" y="1405205"/>
            <a:chExt cx="1459390" cy="538162"/>
          </a:xfrm>
        </p:grpSpPr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7260350" y="1518687"/>
              <a:ext cx="1459390" cy="4246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p</a:t>
              </a:r>
              <a:r>
                <a:rPr lang="en-US" altLang="en-US" dirty="0" smtClean="0"/>
                <a:t>ython 2.4+</a:t>
              </a:r>
              <a:endParaRPr lang="en-US" altLang="en-US" dirty="0"/>
            </a:p>
          </p:txBody>
        </p:sp>
        <p:sp>
          <p:nvSpPr>
            <p:cNvPr id="31" name="Rectangle 48"/>
            <p:cNvSpPr>
              <a:spLocks noChangeArrowheads="1"/>
            </p:cNvSpPr>
            <p:nvPr/>
          </p:nvSpPr>
          <p:spPr bwMode="auto">
            <a:xfrm>
              <a:off x="7260350" y="1405205"/>
              <a:ext cx="324259" cy="1134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073" name="Rectangle 3072"/>
          <p:cNvSpPr/>
          <p:nvPr/>
        </p:nvSpPr>
        <p:spPr bwMode="auto">
          <a:xfrm>
            <a:off x="4418380" y="2200040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264760" y="154715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6" name="AutoShape 68"/>
          <p:cNvCxnSpPr>
            <a:cxnSpLocks noChangeShapeType="1"/>
            <a:stCxn id="8" idx="1"/>
            <a:endCxn id="28" idx="2"/>
          </p:cNvCxnSpPr>
          <p:nvPr/>
        </p:nvCxnSpPr>
        <p:spPr bwMode="auto">
          <a:xfrm rot="10800000">
            <a:off x="1038740" y="1239916"/>
            <a:ext cx="1113330" cy="28790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68"/>
          <p:cNvCxnSpPr>
            <a:cxnSpLocks noChangeShapeType="1"/>
            <a:stCxn id="3073" idx="0"/>
            <a:endCxn id="35" idx="2"/>
          </p:cNvCxnSpPr>
          <p:nvPr/>
        </p:nvCxnSpPr>
        <p:spPr bwMode="auto">
          <a:xfrm rot="16200000" flipV="1">
            <a:off x="4228314" y="1894759"/>
            <a:ext cx="456943" cy="1536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49"/>
          <p:cNvSpPr/>
          <p:nvPr/>
        </p:nvSpPr>
        <p:spPr bwMode="auto">
          <a:xfrm>
            <a:off x="2920585" y="154715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574940" y="154715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90155" y="2200040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4" name="AutoShape 68"/>
          <p:cNvCxnSpPr>
            <a:cxnSpLocks noChangeShapeType="1"/>
            <a:stCxn id="53" idx="0"/>
            <a:endCxn id="51" idx="2"/>
          </p:cNvCxnSpPr>
          <p:nvPr/>
        </p:nvCxnSpPr>
        <p:spPr bwMode="auto">
          <a:xfrm rot="16200000" flipV="1">
            <a:off x="2519292" y="1913961"/>
            <a:ext cx="456943" cy="11521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68"/>
          <p:cNvCxnSpPr>
            <a:cxnSpLocks noChangeShapeType="1"/>
            <a:stCxn id="18" idx="1"/>
            <a:endCxn id="15" idx="3"/>
          </p:cNvCxnSpPr>
          <p:nvPr/>
        </p:nvCxnSpPr>
        <p:spPr bwMode="auto">
          <a:xfrm rot="10800000" flipV="1">
            <a:off x="5301695" y="2410647"/>
            <a:ext cx="230430" cy="49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68"/>
          <p:cNvCxnSpPr>
            <a:cxnSpLocks noChangeShapeType="1"/>
            <a:stCxn id="77" idx="3"/>
            <a:endCxn id="30" idx="2"/>
          </p:cNvCxnSpPr>
          <p:nvPr/>
        </p:nvCxnSpPr>
        <p:spPr bwMode="auto">
          <a:xfrm flipV="1">
            <a:off x="4725620" y="1125192"/>
            <a:ext cx="3341235" cy="289504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8" name="Group 67"/>
          <p:cNvGrpSpPr/>
          <p:nvPr/>
        </p:nvGrpSpPr>
        <p:grpSpPr>
          <a:xfrm>
            <a:off x="7499289" y="1641397"/>
            <a:ext cx="998945" cy="538162"/>
            <a:chOff x="2228880" y="1239360"/>
            <a:chExt cx="998945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9" name="Rectangle 47"/>
            <p:cNvSpPr>
              <a:spLocks noChangeArrowheads="1"/>
            </p:cNvSpPr>
            <p:nvPr/>
          </p:nvSpPr>
          <p:spPr bwMode="auto">
            <a:xfrm>
              <a:off x="2228880" y="1352842"/>
              <a:ext cx="998945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err="1" smtClean="0"/>
                <a:t>git</a:t>
              </a:r>
              <a:endParaRPr lang="en-US" altLang="en-US" dirty="0"/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228881" y="1239360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4917645" y="2200040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2" name="AutoShape 68"/>
          <p:cNvCxnSpPr>
            <a:cxnSpLocks noChangeShapeType="1"/>
            <a:stCxn id="75" idx="3"/>
            <a:endCxn id="69" idx="1"/>
          </p:cNvCxnSpPr>
          <p:nvPr/>
        </p:nvCxnSpPr>
        <p:spPr bwMode="auto">
          <a:xfrm>
            <a:off x="4725620" y="1645126"/>
            <a:ext cx="2773669" cy="32209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Rectangle 74"/>
          <p:cNvSpPr/>
          <p:nvPr/>
        </p:nvSpPr>
        <p:spPr bwMode="auto">
          <a:xfrm>
            <a:off x="4495190" y="154715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495190" y="131672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52070" y="1202002"/>
            <a:ext cx="998945" cy="538162"/>
            <a:chOff x="2228880" y="1239360"/>
            <a:chExt cx="998945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2228880" y="1352842"/>
              <a:ext cx="998945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smtClean="0"/>
                <a:t>Core</a:t>
              </a:r>
              <a:endParaRPr lang="en-US" altLang="en-US" dirty="0"/>
            </a:p>
          </p:txBody>
        </p:sp>
        <p:sp>
          <p:nvSpPr>
            <p:cNvPr id="9" name="Rectangle 48"/>
            <p:cNvSpPr>
              <a:spLocks noChangeArrowheads="1"/>
            </p:cNvSpPr>
            <p:nvPr/>
          </p:nvSpPr>
          <p:spPr bwMode="auto">
            <a:xfrm>
              <a:off x="2228881" y="1239360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56620" y="1201510"/>
            <a:ext cx="1269000" cy="538162"/>
            <a:chOff x="2381280" y="2045928"/>
            <a:chExt cx="1269000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1" name="Rectangle 47"/>
            <p:cNvSpPr>
              <a:spLocks noChangeArrowheads="1"/>
            </p:cNvSpPr>
            <p:nvPr/>
          </p:nvSpPr>
          <p:spPr bwMode="auto">
            <a:xfrm>
              <a:off x="2381280" y="2159410"/>
              <a:ext cx="1269000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err="1" smtClean="0"/>
                <a:t>PythonUtils</a:t>
              </a:r>
              <a:endParaRPr lang="en-US" altLang="en-US" dirty="0"/>
            </a:p>
          </p:txBody>
        </p:sp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2381281" y="2045928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32695" y="2085317"/>
            <a:ext cx="1269000" cy="538162"/>
            <a:chOff x="2381280" y="2045928"/>
            <a:chExt cx="1269000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2381280" y="2159410"/>
              <a:ext cx="1269000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smtClean="0"/>
                <a:t>CI Support</a:t>
              </a:r>
              <a:endParaRPr lang="en-US" altLang="en-US" dirty="0"/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2381281" y="2045928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29294" y="2086558"/>
            <a:ext cx="1651416" cy="536921"/>
            <a:chOff x="2229294" y="2086558"/>
            <a:chExt cx="1651416" cy="536921"/>
          </a:xfrm>
        </p:grpSpPr>
        <p:sp>
          <p:nvSpPr>
            <p:cNvPr id="23" name="Rectangle 48"/>
            <p:cNvSpPr>
              <a:spLocks noChangeArrowheads="1"/>
            </p:cNvSpPr>
            <p:nvPr/>
          </p:nvSpPr>
          <p:spPr bwMode="auto">
            <a:xfrm>
              <a:off x="2229296" y="2086558"/>
              <a:ext cx="324259" cy="1134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Rectangle 47"/>
            <p:cNvSpPr>
              <a:spLocks noChangeArrowheads="1"/>
            </p:cNvSpPr>
            <p:nvPr/>
          </p:nvSpPr>
          <p:spPr bwMode="auto">
            <a:xfrm>
              <a:off x="2229294" y="2198799"/>
              <a:ext cx="1651416" cy="4246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smtClean="0"/>
                <a:t>Common TPLs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8872761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TriBITS Summary &amp; Future work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8615" y="641894"/>
            <a:ext cx="8950325" cy="524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b="1" dirty="0" smtClean="0">
                <a:latin typeface="Arial" charset="0"/>
              </a:rPr>
              <a:t>Summary: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</a:rPr>
              <a:t>TriBITS enables interoperability and compatibility for large distributed projects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Arial" charset="0"/>
              </a:rPr>
              <a:t>TriBITS subpackages are designed for dependency management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Symbol"/>
              <a:buChar char="Þ"/>
              <a:defRPr/>
            </a:pPr>
            <a:r>
              <a:rPr lang="en-US" dirty="0" smtClean="0"/>
              <a:t>Don’t depend on parent packages, depend on their subpackages!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Symbol"/>
              <a:buChar char="Þ"/>
              <a:defRPr/>
            </a:pPr>
            <a:r>
              <a:rPr lang="en-US" dirty="0" smtClean="0"/>
              <a:t>Don’t add libs to a parent package with subpackages!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Symbol"/>
              <a:buChar char="Þ"/>
              <a:defRPr/>
            </a:pPr>
            <a:r>
              <a:rPr lang="en-US" dirty="0" smtClean="0"/>
              <a:t>Update your </a:t>
            </a:r>
            <a:r>
              <a:rPr lang="en-US" dirty="0" err="1" smtClean="0"/>
              <a:t>Dependencies.cmake</a:t>
            </a:r>
            <a:r>
              <a:rPr lang="en-US" dirty="0" smtClean="0"/>
              <a:t> files!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Upstream TriBITS packages can be made to build as own TriBITS CMake projects</a:t>
            </a:r>
          </a:p>
          <a:p>
            <a:pPr marL="914400"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E.g. Teuchos + Kokkos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TriBITS Core is only 1.4M and 10K lines of CMake code (no other dependencies)</a:t>
            </a:r>
          </a:p>
          <a:p>
            <a:pPr marL="171450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b="1" dirty="0" smtClean="0"/>
              <a:t>Future Work:</a:t>
            </a:r>
            <a:endParaRPr lang="en-US" b="1" dirty="0"/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</a:rPr>
              <a:t>Combining 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concepts of packages and TPLs for large </a:t>
            </a:r>
            <a:r>
              <a:rPr lang="en-US" dirty="0" smtClean="0">
                <a:solidFill>
                  <a:srgbClr val="000099"/>
                </a:solidFill>
                <a:latin typeface="Arial" charset="0"/>
              </a:rPr>
              <a:t>meta-projects (</a:t>
            </a:r>
            <a:r>
              <a:rPr lang="en-US" dirty="0" smtClean="0">
                <a:solidFill>
                  <a:srgbClr val="000099"/>
                </a:solidFill>
                <a:latin typeface="Arial" charset="0"/>
                <a:hlinkClick r:id="rId3"/>
              </a:rPr>
              <a:t>TriBITS #63</a:t>
            </a:r>
            <a:r>
              <a:rPr lang="en-US" dirty="0" smtClean="0">
                <a:solidFill>
                  <a:srgbClr val="000099"/>
                </a:solidFill>
                <a:latin typeface="Arial" charset="0"/>
              </a:rPr>
              <a:t>) </a:t>
            </a:r>
            <a:endParaRPr lang="en-US" dirty="0">
              <a:solidFill>
                <a:srgbClr val="000099"/>
              </a:solidFill>
              <a:latin typeface="Arial" charset="0"/>
            </a:endParaRP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</a:rPr>
              <a:t>High-level 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and tutorial </a:t>
            </a:r>
            <a:r>
              <a:rPr lang="en-US" dirty="0" smtClean="0">
                <a:solidFill>
                  <a:srgbClr val="000099"/>
                </a:solidFill>
                <a:latin typeface="Arial" charset="0"/>
              </a:rPr>
              <a:t>documentation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Several other issues (see </a:t>
            </a:r>
            <a:r>
              <a:rPr lang="en-US" dirty="0" smtClean="0">
                <a:solidFill>
                  <a:srgbClr val="000099"/>
                </a:solidFill>
                <a:hlinkClick r:id="rId4"/>
              </a:rPr>
              <a:t>TriBITS Issues</a:t>
            </a:r>
            <a:r>
              <a:rPr lang="en-US" dirty="0" smtClean="0">
                <a:solidFill>
                  <a:srgbClr val="000099"/>
                </a:solidFill>
              </a:rPr>
              <a:t> and </a:t>
            </a:r>
            <a:r>
              <a:rPr lang="en-US" dirty="0" smtClean="0">
                <a:solidFill>
                  <a:srgbClr val="000099"/>
                </a:solidFill>
                <a:hlinkClick r:id="rId5"/>
              </a:rPr>
              <a:t>TriBITS Backlog</a:t>
            </a:r>
            <a:r>
              <a:rPr lang="en-US" dirty="0" smtClean="0">
                <a:solidFill>
                  <a:srgbClr val="000099"/>
                </a:solidFill>
              </a:rPr>
              <a:t>)</a:t>
            </a:r>
            <a:endParaRPr lang="en-US" dirty="0">
              <a:latin typeface="Arial" charset="0"/>
            </a:endParaRP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But once these are done =&gt; TriBITS will be a good candidate for a universal meta-build and installation system for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very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large amount of CSE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software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11956"/>
      </p:ext>
    </p:extLst>
  </p:cSld>
  <p:clrMapOvr>
    <a:masterClrMapping/>
  </p:clrMapOvr>
  <p:transition advTm="174249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Raw CMakeLists.txt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6560" y="702245"/>
            <a:ext cx="7565940" cy="590674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install library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SET(HEADERS hello_world_lib.hpp)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SET(SOURCES hello_world_lib.cpp)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ADD_LIBRARY(hello_world_lib ${SOURCES})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INSTALL(TARGETS hello_world_lib DESTINATION 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INSTALL(FILES ${HEADERS} DESTINATION include)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install user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ADD_EXECUTABLE(hello_world hello_world_main.cpp)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TARGET_LINK_LIBRARIES(hello_world hello_world_lib)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INSTALL(TARGETS hello_world DESTINATION bin)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Test the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ADD_TEST(test ${CMAKE_CURRENT_BINARY_DIR}/hello_world)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SET_TESTS_PROPERTIES(test PROPERTIES PASS_REGULAR_EXPRESSION "Hello World")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run some unit tests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ADD_EXECUTABLE(unit_tests hello_world_unit_tests.cpp)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TARGET_LINK_LIBRARIES(unit_tests hello_world_lib)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ADD_TEST(unit_test ${CMAKE_CURRENT_BINARY_DIR}/unit_tests)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SET_TESTS_PROPERTIES(unit_test 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PROPERTIES PASS_REGULAR_EXPRESSION "All unit tests passed")</a:t>
            </a:r>
          </a:p>
        </p:txBody>
      </p:sp>
    </p:spTree>
    <p:extLst>
      <p:ext uri="{BB962C8B-B14F-4D97-AF65-F5344CB8AC3E}">
        <p14:creationId xmlns:p14="http://schemas.microsoft.com/office/powerpoint/2010/main" val="3019386486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sz="2400" dirty="0" smtClean="0"/>
              <a:t>TriBITS Package CMakeList.txt File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7020" y="3787904"/>
            <a:ext cx="8794745" cy="202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Avoid duplication and reduce boiler-plate commands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Install libs &amp; headers but not (test) execs by </a:t>
            </a:r>
            <a:r>
              <a:rPr lang="en-US" dirty="0"/>
              <a:t>default (most </a:t>
            </a:r>
            <a:r>
              <a:rPr lang="en-US" dirty="0" smtClean="0"/>
              <a:t>common use case)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Library linking automatically handled by default (between Packages, execs/libs)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Automatic namespacing of test &amp; exec names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Allows for all library names to be prefixed (needed for Linux distributions)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Consistent handling of test enables/disables based on various criteria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0640" y="866206"/>
            <a:ext cx="8487505" cy="230575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TRIBITS_PACKAGE(HelloWorld)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TRIBITS_ADD_LIBRARY(hello_world_lib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HEADERS hello_world_lib.hpp SOURCES hello_world_lib.cpp)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TRIBITS_ADD_EXECUTABLE(hello_world NOEXEPREFIX SOURCES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hello_world_main.cpp INSTALLABLE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TRIBITS_ADD_TEST(hello_world NOEXEPREFIX PASS_REGULAR_EXPRESSION "Hello World")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TRIBITS_ADD_EXECUTABLE_AND_TEST(unit_tests SOURCES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hello_world_unit_tests.cpp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PASS_REGULAR_EXPRESSION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"All unit tests passed")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TRIBITS_PACKAGE_POSTPROCESS()</a:t>
            </a:r>
          </a:p>
        </p:txBody>
      </p:sp>
    </p:spTree>
    <p:extLst>
      <p:ext uri="{BB962C8B-B14F-4D97-AF65-F5344CB8AC3E}">
        <p14:creationId xmlns:p14="http://schemas.microsoft.com/office/powerpoint/2010/main" val="4166422510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008015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 Structural Elements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620414"/>
      </p:ext>
    </p:extLst>
  </p:cSld>
  <p:clrMapOvr>
    <a:masterClrMapping/>
  </p:clrMapOvr>
  <p:transition advTm="5095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7072196" y="2852925"/>
            <a:ext cx="203159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 dirty="0" smtClean="0">
                <a:solidFill>
                  <a:srgbClr val="000099"/>
                </a:solidFill>
              </a:rPr>
              <a:t>Packages</a:t>
            </a:r>
          </a:p>
          <a:p>
            <a:pPr algn="ctr"/>
            <a:r>
              <a:rPr lang="en-US" altLang="en-US" b="1" dirty="0" smtClean="0">
                <a:solidFill>
                  <a:srgbClr val="000099"/>
                </a:solidFill>
              </a:rPr>
              <a:t>+ Subpackages</a:t>
            </a:r>
          </a:p>
          <a:p>
            <a:pPr algn="ctr"/>
            <a:r>
              <a:rPr lang="en-US" altLang="en-US" b="1" dirty="0">
                <a:solidFill>
                  <a:srgbClr val="000099"/>
                </a:solidFill>
              </a:rPr>
              <a:t>=</a:t>
            </a:r>
            <a:endParaRPr lang="en-US" altLang="en-US" b="1" dirty="0" smtClean="0">
              <a:solidFill>
                <a:srgbClr val="000099"/>
              </a:solidFill>
            </a:endParaRPr>
          </a:p>
          <a:p>
            <a:pPr algn="ctr"/>
            <a:r>
              <a:rPr lang="en-US" altLang="en-US" b="1" dirty="0" smtClean="0">
                <a:solidFill>
                  <a:srgbClr val="000099"/>
                </a:solidFill>
              </a:rPr>
              <a:t>Software Engineering (SE) Packages</a:t>
            </a:r>
            <a:endParaRPr lang="en-US" altLang="en-US" b="1" dirty="0">
              <a:solidFill>
                <a:srgbClr val="000099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pPr algn="ctr"/>
            <a:r>
              <a:rPr lang="en-US" altLang="en-US" sz="2400" b="0" dirty="0" smtClean="0"/>
              <a:t>TriBITS Structural Units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5020" y="548625"/>
            <a:ext cx="7024372" cy="578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TriBITS Project: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Complete CMake “Project”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Overall projects settings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TriBITS Repository: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Collection of </a:t>
            </a:r>
            <a:r>
              <a:rPr lang="en-US" dirty="0" smtClean="0">
                <a:solidFill>
                  <a:srgbClr val="000099"/>
                </a:solidFill>
              </a:rPr>
              <a:t>Packages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99"/>
                </a:solidFill>
              </a:rPr>
              <a:t>TPLs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Unit of distribution and integration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Typically a version control (</a:t>
            </a:r>
            <a:r>
              <a:rPr lang="en-US" dirty="0" err="1" smtClean="0"/>
              <a:t>git</a:t>
            </a:r>
            <a:r>
              <a:rPr lang="en-US" dirty="0" smtClean="0"/>
              <a:t>) repository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TriBITS 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Encapsulated </a:t>
            </a:r>
            <a:r>
              <a:rPr lang="en-US" dirty="0"/>
              <a:t>c</a:t>
            </a:r>
            <a:r>
              <a:rPr lang="en-US" dirty="0" smtClean="0"/>
              <a:t>ollection </a:t>
            </a:r>
            <a:r>
              <a:rPr lang="en-US" dirty="0"/>
              <a:t>of related software &amp; </a:t>
            </a:r>
            <a:r>
              <a:rPr lang="en-US" dirty="0" smtClean="0"/>
              <a:t>tests</a:t>
            </a:r>
            <a:endParaRPr lang="en-US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Unit </a:t>
            </a:r>
            <a:r>
              <a:rPr lang="en-US" dirty="0"/>
              <a:t>of testing, namespacing, documentation, and reuse </a:t>
            </a:r>
            <a:endParaRPr lang="en-US" dirty="0" smtClean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Lists dependencies on </a:t>
            </a:r>
            <a:r>
              <a:rPr lang="en-US" dirty="0" smtClean="0">
                <a:solidFill>
                  <a:srgbClr val="000099"/>
                </a:solidFill>
              </a:rPr>
              <a:t>SE Packages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000099"/>
                </a:solidFill>
              </a:rPr>
              <a:t>TPLs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TriBITS Subpackage: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Optional partitioning of package software &amp; tests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altLang="en-US" dirty="0" smtClean="0"/>
              <a:t>Primarily for dependency management (SE principles)</a:t>
            </a:r>
            <a:endParaRPr lang="en-US" dirty="0" smtClean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</a:rPr>
              <a:t>TriBITS TPLs (Third Party Libraries):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Specification of external dependencies (libs)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Required or optional dependency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Single definition across all packages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Can use native CMake Find&lt;Package&gt;.</a:t>
            </a:r>
            <a:r>
              <a:rPr lang="en-US" dirty="0" err="1" smtClean="0"/>
              <a:t>cmake</a:t>
            </a:r>
            <a:r>
              <a:rPr lang="en-US" dirty="0" smtClean="0"/>
              <a:t> modules</a:t>
            </a:r>
            <a:endParaRPr lang="en-US" dirty="0"/>
          </a:p>
          <a:p>
            <a:pPr marL="171450" lvl="1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lang="en-US" dirty="0"/>
              <a:t>See: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tribits.org/doc/TribitsDevelopersGuide.html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Left Brace 24"/>
          <p:cNvSpPr>
            <a:spLocks/>
          </p:cNvSpPr>
          <p:nvPr/>
        </p:nvSpPr>
        <p:spPr bwMode="auto">
          <a:xfrm flipH="1">
            <a:off x="6834284" y="2545685"/>
            <a:ext cx="468341" cy="2150680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5482898"/>
      </p:ext>
    </p:extLst>
  </p:cSld>
  <p:clrMapOvr>
    <a:masterClrMapping/>
  </p:clrMapOvr>
  <p:transition advTm="69368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39" y="1"/>
            <a:ext cx="8602721" cy="902834"/>
          </a:xfrm>
        </p:spPr>
        <p:txBody>
          <a:bodyPr/>
          <a:lstStyle/>
          <a:p>
            <a:r>
              <a:rPr lang="en-US" altLang="en-US" sz="2400" dirty="0" smtClean="0"/>
              <a:t>VERA Meta-Project, Repositories, Packages &amp; Subpackages</a:t>
            </a:r>
          </a:p>
        </p:txBody>
      </p:sp>
      <p:sp>
        <p:nvSpPr>
          <p:cNvPr id="5124" name="Rectangle 1"/>
          <p:cNvSpPr>
            <a:spLocks noChangeArrowheads="1"/>
          </p:cNvSpPr>
          <p:nvPr/>
        </p:nvSpPr>
        <p:spPr bwMode="auto">
          <a:xfrm>
            <a:off x="731838" y="932675"/>
            <a:ext cx="7450137" cy="387034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VERA</a:t>
            </a:r>
            <a:endParaRPr lang="en-US" altLang="en-US" sz="1600" dirty="0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1000125" y="1470838"/>
            <a:ext cx="2189163" cy="29178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Trilinos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1133475" y="3596500"/>
            <a:ext cx="788988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Epetra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133475" y="3940988"/>
            <a:ext cx="388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1133475" y="1893113"/>
            <a:ext cx="1881188" cy="15255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Teuchos</a:t>
            </a: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287463" y="2282050"/>
            <a:ext cx="628650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Core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2038350" y="2263000"/>
            <a:ext cx="788988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Comm</a:t>
            </a:r>
          </a:p>
        </p:txBody>
      </p:sp>
      <p:sp>
        <p:nvSpPr>
          <p:cNvPr id="5131" name="Rectangle 14"/>
          <p:cNvSpPr>
            <a:spLocks noChangeArrowheads="1"/>
          </p:cNvSpPr>
          <p:nvPr/>
        </p:nvSpPr>
        <p:spPr bwMode="auto">
          <a:xfrm>
            <a:off x="1325563" y="2704325"/>
            <a:ext cx="1462087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ParameterList</a:t>
            </a:r>
          </a:p>
        </p:txBody>
      </p:sp>
      <p:sp>
        <p:nvSpPr>
          <p:cNvPr id="5132" name="Rectangle 15"/>
          <p:cNvSpPr>
            <a:spLocks noChangeArrowheads="1"/>
          </p:cNvSpPr>
          <p:nvPr/>
        </p:nvSpPr>
        <p:spPr bwMode="auto">
          <a:xfrm>
            <a:off x="1285875" y="30805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33" name="Rectangle 16"/>
          <p:cNvSpPr>
            <a:spLocks noChangeArrowheads="1"/>
          </p:cNvSpPr>
          <p:nvPr/>
        </p:nvSpPr>
        <p:spPr bwMode="auto">
          <a:xfrm>
            <a:off x="2093913" y="3610788"/>
            <a:ext cx="628650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NOX</a:t>
            </a:r>
          </a:p>
        </p:txBody>
      </p:sp>
      <p:sp>
        <p:nvSpPr>
          <p:cNvPr id="5134" name="Rectangle 17"/>
          <p:cNvSpPr>
            <a:spLocks noChangeArrowheads="1"/>
          </p:cNvSpPr>
          <p:nvPr/>
        </p:nvSpPr>
        <p:spPr bwMode="auto">
          <a:xfrm>
            <a:off x="3419475" y="2494775"/>
            <a:ext cx="2189163" cy="21780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/>
              <a:t>SCALE/</a:t>
            </a:r>
            <a:r>
              <a:rPr lang="en-US" altLang="en-US" b="1" dirty="0" err="1" smtClean="0"/>
              <a:t>Exnihilo</a:t>
            </a:r>
            <a:endParaRPr lang="en-US" altLang="en-US" b="1" dirty="0"/>
          </a:p>
        </p:txBody>
      </p:sp>
      <p:sp>
        <p:nvSpPr>
          <p:cNvPr id="5135" name="Rectangle 18"/>
          <p:cNvSpPr>
            <a:spLocks noChangeArrowheads="1"/>
          </p:cNvSpPr>
          <p:nvPr/>
        </p:nvSpPr>
        <p:spPr bwMode="auto">
          <a:xfrm>
            <a:off x="3516313" y="3015475"/>
            <a:ext cx="981075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Nemesis</a:t>
            </a:r>
          </a:p>
        </p:txBody>
      </p:sp>
      <p:sp>
        <p:nvSpPr>
          <p:cNvPr id="5136" name="Rectangle 19"/>
          <p:cNvSpPr>
            <a:spLocks noChangeArrowheads="1"/>
          </p:cNvSpPr>
          <p:nvPr/>
        </p:nvSpPr>
        <p:spPr bwMode="auto">
          <a:xfrm>
            <a:off x="5224464" y="1902728"/>
            <a:ext cx="7437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…</a:t>
            </a:r>
          </a:p>
        </p:txBody>
      </p:sp>
      <p:sp>
        <p:nvSpPr>
          <p:cNvPr id="5137" name="Rectangle 20"/>
          <p:cNvSpPr>
            <a:spLocks noChangeArrowheads="1"/>
          </p:cNvSpPr>
          <p:nvPr/>
        </p:nvSpPr>
        <p:spPr bwMode="auto">
          <a:xfrm>
            <a:off x="3552825" y="3448863"/>
            <a:ext cx="1557338" cy="10842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Insilico</a:t>
            </a:r>
          </a:p>
        </p:txBody>
      </p:sp>
      <p:sp>
        <p:nvSpPr>
          <p:cNvPr id="5138" name="Rectangle 21"/>
          <p:cNvSpPr>
            <a:spLocks noChangeArrowheads="1"/>
          </p:cNvSpPr>
          <p:nvPr/>
        </p:nvSpPr>
        <p:spPr bwMode="auto">
          <a:xfrm>
            <a:off x="3648075" y="3837800"/>
            <a:ext cx="1163638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Neutronics</a:t>
            </a:r>
          </a:p>
        </p:txBody>
      </p:sp>
      <p:sp>
        <p:nvSpPr>
          <p:cNvPr id="5139" name="Rectangle 24"/>
          <p:cNvSpPr>
            <a:spLocks noChangeArrowheads="1"/>
          </p:cNvSpPr>
          <p:nvPr/>
        </p:nvSpPr>
        <p:spPr bwMode="auto">
          <a:xfrm>
            <a:off x="3689350" y="4169588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4572000" y="3015475"/>
            <a:ext cx="595313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Shift</a:t>
            </a:r>
          </a:p>
        </p:txBody>
      </p:sp>
      <p:sp>
        <p:nvSpPr>
          <p:cNvPr id="5141" name="Rectangle 28"/>
          <p:cNvSpPr>
            <a:spLocks noChangeArrowheads="1"/>
          </p:cNvSpPr>
          <p:nvPr/>
        </p:nvSpPr>
        <p:spPr bwMode="auto">
          <a:xfrm>
            <a:off x="6002986" y="1185440"/>
            <a:ext cx="1948654" cy="15906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/>
              <a:t>MPACT</a:t>
            </a:r>
            <a:endParaRPr lang="en-US" altLang="en-US" b="1" dirty="0"/>
          </a:p>
        </p:txBody>
      </p:sp>
      <p:sp>
        <p:nvSpPr>
          <p:cNvPr id="5146" name="Rectangle 35"/>
          <p:cNvSpPr>
            <a:spLocks noChangeArrowheads="1"/>
          </p:cNvSpPr>
          <p:nvPr/>
        </p:nvSpPr>
        <p:spPr bwMode="auto">
          <a:xfrm>
            <a:off x="3582988" y="1202550"/>
            <a:ext cx="1487487" cy="8826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5147" name="Rectangle 36"/>
          <p:cNvSpPr>
            <a:spLocks noChangeArrowheads="1"/>
          </p:cNvSpPr>
          <p:nvPr/>
        </p:nvSpPr>
        <p:spPr bwMode="auto">
          <a:xfrm>
            <a:off x="3678238" y="1658163"/>
            <a:ext cx="912812" cy="33813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err="1"/>
              <a:t>VERAIn</a:t>
            </a:r>
            <a:endParaRPr lang="en-US" altLang="en-US" sz="1600" dirty="0"/>
          </a:p>
        </p:txBody>
      </p:sp>
      <p:sp>
        <p:nvSpPr>
          <p:cNvPr id="5148" name="Rectangle 41"/>
          <p:cNvSpPr>
            <a:spLocks noChangeArrowheads="1"/>
          </p:cNvSpPr>
          <p:nvPr/>
        </p:nvSpPr>
        <p:spPr bwMode="auto">
          <a:xfrm>
            <a:off x="3721101" y="2085200"/>
            <a:ext cx="525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…</a:t>
            </a:r>
          </a:p>
        </p:txBody>
      </p:sp>
      <p:sp>
        <p:nvSpPr>
          <p:cNvPr id="5149" name="Rectangle 3"/>
          <p:cNvSpPr>
            <a:spLocks noChangeArrowheads="1"/>
          </p:cNvSpPr>
          <p:nvPr/>
        </p:nvSpPr>
        <p:spPr bwMode="auto">
          <a:xfrm>
            <a:off x="232235" y="4852903"/>
            <a:ext cx="8794745" cy="151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VERA meta-project: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repository and TriBITS meta-project (contains no packages)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TriBITS repos: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Trilinos,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VERAInExt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COBRA-TF, MPACT, SCALE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Teuchos,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Epetra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COBRA_TF, </a:t>
            </a:r>
            <a:r>
              <a:rPr lang="en-US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MPACT_Drivers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subpackages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TeuchosCore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InsilicoNeutronics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TriBITS 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TeuchosCore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Teuchos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InsilicNeutronics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</a:p>
        </p:txBody>
      </p:sp>
      <p:sp>
        <p:nvSpPr>
          <p:cNvPr id="5150" name="Rectangle 43"/>
          <p:cNvSpPr>
            <a:spLocks noChangeArrowheads="1"/>
          </p:cNvSpPr>
          <p:nvPr/>
        </p:nvSpPr>
        <p:spPr bwMode="auto">
          <a:xfrm>
            <a:off x="6500970" y="3555015"/>
            <a:ext cx="1489075" cy="9493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smtClean="0"/>
              <a:t>COBRA-TF</a:t>
            </a:r>
            <a:endParaRPr lang="en-US" altLang="en-US" b="1" dirty="0"/>
          </a:p>
        </p:txBody>
      </p:sp>
      <p:sp>
        <p:nvSpPr>
          <p:cNvPr id="5151" name="Rectangle 44"/>
          <p:cNvSpPr>
            <a:spLocks noChangeArrowheads="1"/>
          </p:cNvSpPr>
          <p:nvPr/>
        </p:nvSpPr>
        <p:spPr bwMode="auto">
          <a:xfrm>
            <a:off x="6597808" y="3997927"/>
            <a:ext cx="1276311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smtClean="0"/>
              <a:t>COBRA_TF</a:t>
            </a:r>
            <a:endParaRPr lang="en-US" altLang="en-US" sz="1600" dirty="0"/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6122084" y="1673689"/>
            <a:ext cx="1305935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err="1" smtClean="0"/>
              <a:t>MPACT_libs</a:t>
            </a:r>
            <a:endParaRPr lang="en-US" altLang="en-US" sz="1600" dirty="0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6147315" y="2168726"/>
            <a:ext cx="1648978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err="1" smtClean="0"/>
              <a:t>MPACT_Drivers</a:t>
            </a:r>
            <a:endParaRPr lang="en-US" altLang="en-US" sz="1600" dirty="0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5689601" y="3837800"/>
            <a:ext cx="5572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…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6132670" y="2430470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</p:spTree>
  </p:cSld>
  <p:clrMapOvr>
    <a:masterClrMapping/>
  </p:clrMapOvr>
  <p:transition advTm="52675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5" y="244435"/>
            <a:ext cx="8679529" cy="3810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Flexibility in TriBITS Projects and Repositories</a:t>
            </a:r>
          </a:p>
        </p:txBody>
      </p:sp>
      <p:sp>
        <p:nvSpPr>
          <p:cNvPr id="16388" name="Rectangle 1"/>
          <p:cNvSpPr>
            <a:spLocks noChangeArrowheads="1"/>
          </p:cNvSpPr>
          <p:nvPr/>
        </p:nvSpPr>
        <p:spPr bwMode="auto">
          <a:xfrm>
            <a:off x="539475" y="1007735"/>
            <a:ext cx="5376862" cy="1620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MPACT</a:t>
            </a:r>
            <a:endParaRPr lang="en-US" altLang="en-US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687112" y="1360160"/>
            <a:ext cx="17287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  <p:sp>
        <p:nvSpPr>
          <p:cNvPr id="16390" name="Rectangle 17"/>
          <p:cNvSpPr>
            <a:spLocks noChangeArrowheads="1"/>
          </p:cNvSpPr>
          <p:nvPr/>
        </p:nvSpPr>
        <p:spPr bwMode="auto">
          <a:xfrm>
            <a:off x="2417487" y="1999922"/>
            <a:ext cx="1095375" cy="3968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SCALE</a:t>
            </a:r>
          </a:p>
        </p:txBody>
      </p:sp>
      <p:sp>
        <p:nvSpPr>
          <p:cNvPr id="16391" name="Rectangle 35"/>
          <p:cNvSpPr>
            <a:spLocks noChangeArrowheads="1"/>
          </p:cNvSpPr>
          <p:nvPr/>
        </p:nvSpPr>
        <p:spPr bwMode="auto">
          <a:xfrm>
            <a:off x="2536550" y="1360160"/>
            <a:ext cx="14874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16392" name="Rectangle 35"/>
          <p:cNvSpPr>
            <a:spLocks noChangeArrowheads="1"/>
          </p:cNvSpPr>
          <p:nvPr/>
        </p:nvSpPr>
        <p:spPr bwMode="auto">
          <a:xfrm>
            <a:off x="687112" y="1963410"/>
            <a:ext cx="1487488" cy="4333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COBRA-TF</a:t>
            </a:r>
          </a:p>
        </p:txBody>
      </p:sp>
      <p:sp>
        <p:nvSpPr>
          <p:cNvPr id="16393" name="Rectangle 35"/>
          <p:cNvSpPr>
            <a:spLocks noChangeArrowheads="1"/>
          </p:cNvSpPr>
          <p:nvPr/>
        </p:nvSpPr>
        <p:spPr bwMode="auto">
          <a:xfrm>
            <a:off x="4182787" y="1360160"/>
            <a:ext cx="14874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MPACT</a:t>
            </a:r>
          </a:p>
        </p:txBody>
      </p:sp>
      <p:sp>
        <p:nvSpPr>
          <p:cNvPr id="35" name="TextBox 25"/>
          <p:cNvSpPr txBox="1">
            <a:spLocks noChangeArrowheads="1"/>
          </p:cNvSpPr>
          <p:nvPr/>
        </p:nvSpPr>
        <p:spPr bwMode="auto">
          <a:xfrm>
            <a:off x="885120" y="5195630"/>
            <a:ext cx="72969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400" dirty="0" smtClean="0">
                <a:solidFill>
                  <a:srgbClr val="000099"/>
                </a:solidFill>
              </a:rPr>
              <a:t>The same TriBITS repositories can be arranged into multiple TriBITS CMake projects!</a:t>
            </a:r>
            <a:endParaRPr lang="en-US" altLang="en-US" sz="2400" dirty="0">
              <a:solidFill>
                <a:srgbClr val="000099"/>
              </a:solidFill>
            </a:endParaRPr>
          </a:p>
        </p:txBody>
      </p:sp>
      <p:sp>
        <p:nvSpPr>
          <p:cNvPr id="16395" name="Rectangle 1"/>
          <p:cNvSpPr>
            <a:spLocks noChangeArrowheads="1"/>
          </p:cNvSpPr>
          <p:nvPr/>
        </p:nvSpPr>
        <p:spPr bwMode="auto">
          <a:xfrm>
            <a:off x="539475" y="3096885"/>
            <a:ext cx="4032250" cy="17351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SCALE (Exnihilo)</a:t>
            </a:r>
            <a:endParaRPr lang="en-US" altLang="en-US"/>
          </a:p>
        </p:txBody>
      </p:sp>
      <p:sp>
        <p:nvSpPr>
          <p:cNvPr id="16396" name="Rectangle 36"/>
          <p:cNvSpPr>
            <a:spLocks noChangeArrowheads="1"/>
          </p:cNvSpPr>
          <p:nvPr/>
        </p:nvSpPr>
        <p:spPr bwMode="auto">
          <a:xfrm>
            <a:off x="687112" y="3496935"/>
            <a:ext cx="17287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2706412" y="3493760"/>
            <a:ext cx="1612900" cy="10461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SCALE</a:t>
            </a:r>
          </a:p>
        </p:txBody>
      </p:sp>
      <p:sp>
        <p:nvSpPr>
          <p:cNvPr id="16398" name="Rectangle 35"/>
          <p:cNvSpPr>
            <a:spLocks noChangeArrowheads="1"/>
          </p:cNvSpPr>
          <p:nvPr/>
        </p:nvSpPr>
        <p:spPr bwMode="auto">
          <a:xfrm>
            <a:off x="692757" y="4152572"/>
            <a:ext cx="1487488" cy="525463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2769912" y="3931910"/>
            <a:ext cx="1093788" cy="3968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Exnihilo</a:t>
            </a:r>
          </a:p>
        </p:txBody>
      </p:sp>
      <p:sp>
        <p:nvSpPr>
          <p:cNvPr id="16400" name="Rectangle 1"/>
          <p:cNvSpPr>
            <a:spLocks noChangeArrowheads="1"/>
          </p:cNvSpPr>
          <p:nvPr/>
        </p:nvSpPr>
        <p:spPr bwMode="auto">
          <a:xfrm>
            <a:off x="5724525" y="3577897"/>
            <a:ext cx="2016125" cy="108743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COBRA-TF</a:t>
            </a:r>
            <a:endParaRPr lang="en-US" altLang="en-US"/>
          </a:p>
        </p:txBody>
      </p:sp>
      <p:sp>
        <p:nvSpPr>
          <p:cNvPr id="16401" name="Rectangle 43"/>
          <p:cNvSpPr>
            <a:spLocks noChangeArrowheads="1"/>
          </p:cNvSpPr>
          <p:nvPr/>
        </p:nvSpPr>
        <p:spPr bwMode="auto">
          <a:xfrm>
            <a:off x="5872163" y="3979535"/>
            <a:ext cx="17287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COBRA-TF</a:t>
            </a:r>
          </a:p>
        </p:txBody>
      </p:sp>
      <p:sp>
        <p:nvSpPr>
          <p:cNvPr id="16402" name="Rectangle 1"/>
          <p:cNvSpPr>
            <a:spLocks noChangeArrowheads="1"/>
          </p:cNvSpPr>
          <p:nvPr/>
        </p:nvSpPr>
        <p:spPr bwMode="auto">
          <a:xfrm>
            <a:off x="6511590" y="988685"/>
            <a:ext cx="2016125" cy="10858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Trilinos</a:t>
            </a:r>
            <a:endParaRPr lang="en-US" altLang="en-US"/>
          </a:p>
        </p:txBody>
      </p:sp>
      <p:sp>
        <p:nvSpPr>
          <p:cNvPr id="16403" name="Rectangle 48"/>
          <p:cNvSpPr>
            <a:spLocks noChangeArrowheads="1"/>
          </p:cNvSpPr>
          <p:nvPr/>
        </p:nvSpPr>
        <p:spPr bwMode="auto">
          <a:xfrm>
            <a:off x="6659227" y="1388735"/>
            <a:ext cx="17287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</p:spTree>
    <p:extLst>
      <p:ext uri="{BB962C8B-B14F-4D97-AF65-F5344CB8AC3E}">
        <p14:creationId xmlns:p14="http://schemas.microsoft.com/office/powerpoint/2010/main" val="108534230"/>
      </p:ext>
    </p:extLst>
  </p:cSld>
  <p:clrMapOvr>
    <a:masterClrMapping/>
  </p:clrMapOvr>
  <p:transition advTm="41155"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BARTL@YDZDBOKFUVWXY5MJ" val="3062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36181</TotalTime>
  <Words>2773</Words>
  <Application>Microsoft Office PowerPoint</Application>
  <PresentationFormat>On-screen Show (4:3)</PresentationFormat>
  <Paragraphs>527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TriBITS Foundations and Updates</vt:lpstr>
      <vt:lpstr>What is TriBITS?</vt:lpstr>
      <vt:lpstr>PowerPoint Presentation</vt:lpstr>
      <vt:lpstr>Raw CMakeLists.txt File</vt:lpstr>
      <vt:lpstr>TriBITS Package CMakeList.txt File</vt:lpstr>
      <vt:lpstr>PowerPoint Presentation</vt:lpstr>
      <vt:lpstr>TriBITS Structural Units</vt:lpstr>
      <vt:lpstr>VERA Meta-Project, Repositories, Packages &amp; Subpackages</vt:lpstr>
      <vt:lpstr>Flexibility in TriBITS Projects and Repositories</vt:lpstr>
      <vt:lpstr>TriBITS and VC Repos for CASL VERA</vt:lpstr>
      <vt:lpstr>VERA/cmake/ExtraRepositoriesList.cmake</vt:lpstr>
      <vt:lpstr>PowerPoint Presentation</vt:lpstr>
      <vt:lpstr>Package Dependency Structure (e.g. Old Trilinos)</vt:lpstr>
      <vt:lpstr>Package Dependencies.cmake Files</vt:lpstr>
      <vt:lpstr>CI Testing: Change Epetra</vt:lpstr>
      <vt:lpstr>CI Testing: Change RTOp</vt:lpstr>
      <vt:lpstr>PowerPoint Presentation</vt:lpstr>
      <vt:lpstr>Software Engineering Theory about Packaging</vt:lpstr>
      <vt:lpstr>TriBITS Packages and Subpackages: Overview</vt:lpstr>
      <vt:lpstr>TriBITS Packages and Subpackages: Dependencies</vt:lpstr>
      <vt:lpstr>Depending only on subpackages: Example RTOp</vt:lpstr>
      <vt:lpstr>Depending only on subpackages: Example Thyra</vt:lpstr>
      <vt:lpstr>TriBITS Package and Subpackages : Details</vt:lpstr>
      <vt:lpstr>Consequences of move to GitHub on Dependencies</vt:lpstr>
      <vt:lpstr>PowerPoint Presentation</vt:lpstr>
      <vt:lpstr>Allow an upstream TriBITS Package to Build Independently</vt:lpstr>
      <vt:lpstr>teuchos/cmake/Dependencies.cmake</vt:lpstr>
      <vt:lpstr>teuchos/CMakeLists.txt</vt:lpstr>
      <vt:lpstr>teuchos/PackagesList.cmake</vt:lpstr>
      <vt:lpstr>teuchos/TPLsLists.cmake, Trilinos/TPLsList.cmake</vt:lpstr>
      <vt:lpstr>Configure of stand-alone Teuchos</vt:lpstr>
      <vt:lpstr>PowerPoint Presentation</vt:lpstr>
      <vt:lpstr>TriBITS Snapshots into Trilinos and local changes</vt:lpstr>
      <vt:lpstr>PowerPoint Presentation</vt:lpstr>
      <vt:lpstr>TriBITS Partitioning and Dependencies</vt:lpstr>
      <vt:lpstr>TriBITS Summary &amp;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32pt</dc:title>
  <dc:creator>Bartlett, Roscoe A</dc:creator>
  <cp:lastModifiedBy>Bartlett, Roscoe A.</cp:lastModifiedBy>
  <cp:revision>4275</cp:revision>
  <dcterms:modified xsi:type="dcterms:W3CDTF">2015-10-30T12:57:31Z</dcterms:modified>
</cp:coreProperties>
</file>