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5" r:id="rId4"/>
  </p:sldMasterIdLst>
  <p:notesMasterIdLst>
    <p:notesMasterId r:id="rId32"/>
  </p:notesMasterIdLst>
  <p:sldIdLst>
    <p:sldId id="256" r:id="rId5"/>
    <p:sldId id="317" r:id="rId6"/>
    <p:sldId id="290" r:id="rId7"/>
    <p:sldId id="277" r:id="rId8"/>
    <p:sldId id="274" r:id="rId9"/>
    <p:sldId id="270" r:id="rId10"/>
    <p:sldId id="275" r:id="rId11"/>
    <p:sldId id="276" r:id="rId12"/>
    <p:sldId id="278" r:id="rId13"/>
    <p:sldId id="279" r:id="rId14"/>
    <p:sldId id="263" r:id="rId15"/>
    <p:sldId id="313" r:id="rId16"/>
    <p:sldId id="257" r:id="rId17"/>
    <p:sldId id="284" r:id="rId18"/>
    <p:sldId id="287" r:id="rId19"/>
    <p:sldId id="266" r:id="rId20"/>
    <p:sldId id="318" r:id="rId21"/>
    <p:sldId id="288" r:id="rId22"/>
    <p:sldId id="320" r:id="rId23"/>
    <p:sldId id="327" r:id="rId24"/>
    <p:sldId id="319" r:id="rId25"/>
    <p:sldId id="321" r:id="rId26"/>
    <p:sldId id="322" r:id="rId27"/>
    <p:sldId id="325" r:id="rId28"/>
    <p:sldId id="326" r:id="rId29"/>
    <p:sldId id="323" r:id="rId30"/>
    <p:sldId id="314" r:id="rId31"/>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FF7171"/>
    <a:srgbClr val="FFC1C1"/>
    <a:srgbClr val="FF9797"/>
    <a:srgbClr val="FF1111"/>
    <a:srgbClr val="FF2D2D"/>
    <a:srgbClr val="CC0000"/>
    <a:srgbClr val="EE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howGuides="1">
      <p:cViewPr varScale="1">
        <p:scale>
          <a:sx n="67" d="100"/>
          <a:sy n="67" d="100"/>
        </p:scale>
        <p:origin x="-1464" y="-102"/>
      </p:cViewPr>
      <p:guideLst>
        <p:guide orient="horz" pos="144"/>
        <p:guide orient="horz" pos="4176"/>
        <p:guide pos="3120"/>
        <p:guide pos="5657"/>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E3B3787A-1625-4F2B-A5B9-CB148ED71ADE}" type="datetimeFigureOut">
              <a:rPr lang="en-US" smtClean="0"/>
              <a:t>8/20/2012</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FF7DABAA-646F-45D6-8455-26D354FCA024}" type="slidenum">
              <a:rPr lang="en-US" smtClean="0"/>
              <a:t>‹#›</a:t>
            </a:fld>
            <a:endParaRPr lang="en-US"/>
          </a:p>
        </p:txBody>
      </p:sp>
    </p:spTree>
    <p:extLst>
      <p:ext uri="{BB962C8B-B14F-4D97-AF65-F5344CB8AC3E}">
        <p14:creationId xmlns:p14="http://schemas.microsoft.com/office/powerpoint/2010/main" val="3889203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190625" y="703263"/>
            <a:ext cx="4629150" cy="3473450"/>
          </a:xfrm>
          <a:ln/>
        </p:spPr>
      </p:sp>
      <p:sp>
        <p:nvSpPr>
          <p:cNvPr id="839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userDrawn="1"/>
        </p:nvSpPr>
        <p:spPr bwMode="auto">
          <a:xfrm>
            <a:off x="5610225" y="0"/>
            <a:ext cx="26988" cy="6858000"/>
          </a:xfrm>
          <a:prstGeom prst="rect">
            <a:avLst/>
          </a:prstGeom>
          <a:solidFill>
            <a:schemeClr val="tx2"/>
          </a:solidFill>
          <a:ln w="9525" cap="flat" cmpd="sng" algn="ctr">
            <a:noFill/>
            <a:prstDash val="solid"/>
            <a:round/>
            <a:headEnd type="none" w="med" len="med"/>
            <a:tailEnd type="none" w="med" len="med"/>
          </a:ln>
          <a:effectLst/>
        </p:spPr>
        <p:txBody>
          <a:bodyPr/>
          <a:lstStyle/>
          <a:p>
            <a:pPr eaLnBrk="0" hangingPunct="0">
              <a:defRPr/>
            </a:pPr>
            <a:endParaRPr lang="en-US">
              <a:latin typeface="Arial" pitchFamily="34" charset="0"/>
              <a:cs typeface="Arial" pitchFamily="34" charset="0"/>
            </a:endParaRPr>
          </a:p>
        </p:txBody>
      </p:sp>
      <p:sp>
        <p:nvSpPr>
          <p:cNvPr id="2" name="Title 1"/>
          <p:cNvSpPr>
            <a:spLocks noGrp="1"/>
          </p:cNvSpPr>
          <p:nvPr>
            <p:ph type="ctrTitle"/>
          </p:nvPr>
        </p:nvSpPr>
        <p:spPr>
          <a:xfrm>
            <a:off x="117378" y="1085334"/>
            <a:ext cx="4454622" cy="877163"/>
          </a:xfrm>
        </p:spPr>
        <p:txBody>
          <a:bodyPr wrap="square">
            <a:spAutoFit/>
          </a:bodyPr>
          <a:lstStyle>
            <a:lvl1pPr algn="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17378" y="2667000"/>
            <a:ext cx="4170536" cy="424732"/>
          </a:xfrm>
        </p:spPr>
        <p:txBody>
          <a:bodyPr wrap="square">
            <a:spAutoFit/>
          </a:bodyPr>
          <a:lstStyle>
            <a:lvl1pPr marL="0" indent="0" algn="l">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0" name="Picture 9" descr="New_DOE_Logo_Color_042808.png"/>
          <p:cNvPicPr>
            <a:picLocks noChangeAspect="1"/>
          </p:cNvPicPr>
          <p:nvPr userDrawn="1"/>
        </p:nvPicPr>
        <p:blipFill>
          <a:blip r:embed="rId2"/>
          <a:srcRect/>
          <a:stretch>
            <a:fillRect/>
          </a:stretch>
        </p:blipFill>
        <p:spPr bwMode="auto">
          <a:xfrm>
            <a:off x="228600" y="6238875"/>
            <a:ext cx="1743075" cy="438150"/>
          </a:xfrm>
          <a:prstGeom prst="rect">
            <a:avLst/>
          </a:prstGeom>
          <a:noFill/>
          <a:ln w="9525">
            <a:noFill/>
            <a:miter lim="800000"/>
            <a:headEnd/>
            <a:tailEnd/>
          </a:ln>
        </p:spPr>
      </p:pic>
      <p:pic>
        <p:nvPicPr>
          <p:cNvPr id="7" name="Picture 6" descr="ORNL_managed by.png"/>
          <p:cNvPicPr>
            <a:picLocks noChangeAspect="1"/>
          </p:cNvPicPr>
          <p:nvPr userDrawn="1"/>
        </p:nvPicPr>
        <p:blipFill>
          <a:blip r:embed="rId3"/>
          <a:stretch>
            <a:fillRect/>
          </a:stretch>
        </p:blipFill>
        <p:spPr>
          <a:xfrm>
            <a:off x="5647038" y="6201688"/>
            <a:ext cx="3505200" cy="452426"/>
          </a:xfrm>
          <a:prstGeom prst="rect">
            <a:avLst/>
          </a:prstGeom>
        </p:spPr>
      </p:pic>
      <p:pic>
        <p:nvPicPr>
          <p:cNvPr id="11" name="Picture 10" descr="template graphic_090l.png"/>
          <p:cNvPicPr>
            <a:picLocks noChangeAspect="1"/>
          </p:cNvPicPr>
          <p:nvPr userDrawn="1"/>
        </p:nvPicPr>
        <p:blipFill>
          <a:blip r:embed="rId4"/>
          <a:stretch>
            <a:fillRect/>
          </a:stretch>
        </p:blipFill>
        <p:spPr>
          <a:xfrm>
            <a:off x="4734314" y="1233948"/>
            <a:ext cx="4292392" cy="422452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1204" y="177114"/>
            <a:ext cx="8229600" cy="484748"/>
          </a:xfrm>
          <a:prstGeom prst="rect">
            <a:avLst/>
          </a:prstGeom>
        </p:spPr>
        <p:txBody>
          <a:bodyPr vert="horz" lIns="91440" tIns="45720" rIns="91440" bIns="45720" rtlCol="0" anchor="t" anchorCtr="0">
            <a:spAutoFit/>
          </a:bodyPr>
          <a:lstStyle/>
          <a:p>
            <a:r>
              <a:rPr lang="en-US" smtClean="0"/>
              <a:t>Click to edit Master title style</a:t>
            </a:r>
            <a:endParaRPr lang="en-US" dirty="0"/>
          </a:p>
        </p:txBody>
      </p:sp>
      <p:sp>
        <p:nvSpPr>
          <p:cNvPr id="3" name="Text Placeholder 2"/>
          <p:cNvSpPr>
            <a:spLocks noGrp="1"/>
          </p:cNvSpPr>
          <p:nvPr>
            <p:ph type="body" idx="1"/>
          </p:nvPr>
        </p:nvSpPr>
        <p:spPr>
          <a:xfrm>
            <a:off x="111204" y="1344823"/>
            <a:ext cx="8229600" cy="2024144"/>
          </a:xfrm>
          <a:prstGeom prst="rect">
            <a:avLst/>
          </a:prstGeom>
        </p:spPr>
        <p:txBody>
          <a:bodyPr vert="horz" lIns="91440" tIns="45720" rIns="91440" bIns="4572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6"/>
          <p:cNvSpPr>
            <a:spLocks noChangeArrowheads="1"/>
          </p:cNvSpPr>
          <p:nvPr/>
        </p:nvSpPr>
        <p:spPr bwMode="auto">
          <a:xfrm flipH="1">
            <a:off x="228600" y="6402858"/>
            <a:ext cx="2819400" cy="304800"/>
          </a:xfrm>
          <a:prstGeom prst="rect">
            <a:avLst/>
          </a:prstGeom>
          <a:noFill/>
          <a:ln w="9525">
            <a:noFill/>
            <a:miter lim="800000"/>
            <a:headEnd/>
            <a:tailEnd/>
          </a:ln>
          <a:effectLst/>
        </p:spPr>
        <p:txBody>
          <a:bodyPr lIns="0" tIns="0" rIns="0" bIns="0"/>
          <a:lstStyle/>
          <a:p>
            <a:pPr algn="l" defTabSz="173038" eaLnBrk="1" hangingPunct="1">
              <a:lnSpc>
                <a:spcPct val="90000"/>
              </a:lnSpc>
              <a:tabLst>
                <a:tab pos="230188" algn="l"/>
              </a:tabLst>
              <a:defRPr/>
            </a:pPr>
            <a:fld id="{5090E27C-CA13-484A-97F4-0144A35C19E2}" type="slidenum">
              <a:rPr lang="en-US" sz="900" b="0" smtClean="0">
                <a:solidFill>
                  <a:schemeClr val="bg1">
                    <a:lumMod val="75000"/>
                  </a:schemeClr>
                </a:solidFill>
                <a:latin typeface="Times New Roman" pitchFamily="18" charset="0"/>
                <a:cs typeface="Times New Roman" pitchFamily="18" charset="0"/>
              </a:rPr>
              <a:pPr algn="l" defTabSz="173038" eaLnBrk="1" hangingPunct="1">
                <a:lnSpc>
                  <a:spcPct val="90000"/>
                </a:lnSpc>
                <a:tabLst>
                  <a:tab pos="230188" algn="l"/>
                </a:tabLst>
                <a:defRPr/>
              </a:pPr>
              <a:t>‹#›</a:t>
            </a:fld>
            <a:r>
              <a:rPr lang="en-US" sz="900" b="0" dirty="0" smtClean="0">
                <a:solidFill>
                  <a:schemeClr val="bg1">
                    <a:lumMod val="75000"/>
                  </a:schemeClr>
                </a:solidFill>
                <a:latin typeface="Times New Roman" pitchFamily="18" charset="0"/>
                <a:cs typeface="Times New Roman" pitchFamily="18" charset="0"/>
              </a:rPr>
              <a:t>	Managed by UT-Battelle</a:t>
            </a:r>
            <a:br>
              <a:rPr lang="en-US" sz="900" b="0" dirty="0" smtClean="0">
                <a:solidFill>
                  <a:schemeClr val="bg1">
                    <a:lumMod val="75000"/>
                  </a:schemeClr>
                </a:solidFill>
                <a:latin typeface="Times New Roman" pitchFamily="18" charset="0"/>
                <a:cs typeface="Times New Roman" pitchFamily="18" charset="0"/>
              </a:rPr>
            </a:br>
            <a:r>
              <a:rPr lang="en-US" sz="900" b="0" dirty="0" smtClean="0">
                <a:solidFill>
                  <a:schemeClr val="bg1">
                    <a:lumMod val="75000"/>
                  </a:schemeClr>
                </a:solidFill>
                <a:latin typeface="Times New Roman" pitchFamily="18" charset="0"/>
                <a:cs typeface="Times New Roman" pitchFamily="18" charset="0"/>
              </a:rPr>
              <a:t>	for the U.S. Department of Energy</a:t>
            </a:r>
            <a:endParaRPr lang="en-US" sz="900" b="0" dirty="0">
              <a:solidFill>
                <a:schemeClr val="bg1">
                  <a:lumMod val="75000"/>
                </a:schemeClr>
              </a:solidFill>
              <a:latin typeface="Times New Roman" pitchFamily="18" charset="0"/>
              <a:cs typeface="Times New Roman" pitchFamily="18" charset="0"/>
            </a:endParaRPr>
          </a:p>
        </p:txBody>
      </p:sp>
      <p:pic>
        <p:nvPicPr>
          <p:cNvPr id="6" name="Content Placeholder 10" descr="ORNL emboss_2.png"/>
          <p:cNvPicPr>
            <a:picLocks noChangeAspect="1"/>
          </p:cNvPicPr>
          <p:nvPr userDrawn="1"/>
        </p:nvPicPr>
        <p:blipFill>
          <a:blip r:embed="rId8"/>
          <a:srcRect/>
          <a:stretch>
            <a:fillRect/>
          </a:stretch>
        </p:blipFill>
        <p:spPr bwMode="auto">
          <a:xfrm>
            <a:off x="8077200" y="6216650"/>
            <a:ext cx="890588" cy="457200"/>
          </a:xfrm>
          <a:prstGeom prst="rect">
            <a:avLst/>
          </a:prstGeom>
          <a:noFill/>
          <a:ln w="9525">
            <a:noFill/>
            <a:miter lim="800000"/>
            <a:headEnd/>
            <a:tailEnd/>
          </a:ln>
        </p:spPr>
      </p:pic>
      <p:sp>
        <p:nvSpPr>
          <p:cNvPr id="7" name="Rectangle 256"/>
          <p:cNvSpPr txBox="1">
            <a:spLocks noChangeArrowheads="1"/>
          </p:cNvSpPr>
          <p:nvPr userDrawn="1"/>
        </p:nvSpPr>
        <p:spPr>
          <a:xfrm>
            <a:off x="3124200" y="6476464"/>
            <a:ext cx="2895600" cy="182562"/>
          </a:xfrm>
          <a:prstGeom prst="rect">
            <a:avLst/>
          </a:prstGeom>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dirty="0" smtClean="0">
                <a:ln>
                  <a:noFill/>
                </a:ln>
                <a:solidFill>
                  <a:schemeClr val="bg1">
                    <a:lumMod val="75000"/>
                  </a:schemeClr>
                </a:solidFill>
                <a:effectLst/>
                <a:uLnTx/>
                <a:uFillTx/>
                <a:latin typeface="Times New Roman" pitchFamily="18" charset="0"/>
                <a:ea typeface="+mn-ea"/>
                <a:cs typeface="Times New Roman" pitchFamily="18" charset="0"/>
              </a:rPr>
              <a:t>Presentation_name</a:t>
            </a:r>
            <a:endParaRPr kumimoji="0" lang="en-US" sz="900" b="0" i="0" u="none" strike="noStrike" kern="1200" cap="none" spc="0" normalizeH="0" baseline="0" noProof="0" dirty="0">
              <a:ln>
                <a:noFill/>
              </a:ln>
              <a:solidFill>
                <a:schemeClr val="bg1">
                  <a:lumMod val="75000"/>
                </a:schemeClr>
              </a:solidFill>
              <a:effectLst/>
              <a:uLnTx/>
              <a:uFillTx/>
              <a:latin typeface="Times New Roman" pitchFamily="18" charset="0"/>
              <a:ea typeface="+mn-ea"/>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916" r:id="rId1"/>
    <p:sldLayoutId id="2147483917" r:id="rId2"/>
    <p:sldLayoutId id="2147483919" r:id="rId3"/>
    <p:sldLayoutId id="2147483920" r:id="rId4"/>
    <p:sldLayoutId id="2147483921" r:id="rId5"/>
    <p:sldLayoutId id="2147483853" r:id="rId6"/>
  </p:sldLayoutIdLst>
  <p:hf hdr="0" ftr="0" dt="0"/>
  <p:txStyles>
    <p:titleStyle>
      <a:lvl1pPr algn="l" defTabSz="914400" rtl="0" eaLnBrk="1" latinLnBrk="0" hangingPunct="1">
        <a:lnSpc>
          <a:spcPct val="85000"/>
        </a:lnSpc>
        <a:spcBef>
          <a:spcPct val="0"/>
        </a:spcBef>
        <a:buNone/>
        <a:defRPr sz="3000" kern="1200">
          <a:solidFill>
            <a:srgbClr val="006C3A"/>
          </a:solidFill>
          <a:latin typeface="Arial Black" pitchFamily="34" charset="0"/>
          <a:ea typeface="+mj-ea"/>
          <a:cs typeface="+mj-cs"/>
        </a:defRPr>
      </a:lvl1pPr>
    </p:titleStyle>
    <p:bodyStyle>
      <a:lvl1pPr marL="230188" indent="-230188" algn="l" defTabSz="914400" rtl="0" eaLnBrk="1" latinLnBrk="0" hangingPunct="1">
        <a:lnSpc>
          <a:spcPct val="90000"/>
        </a:lnSpc>
        <a:spcBef>
          <a:spcPts val="1400"/>
        </a:spcBef>
        <a:buClr>
          <a:srgbClr val="006C3A"/>
        </a:buClr>
        <a:buFont typeface="Arial" pitchFamily="34" charset="0"/>
        <a:buChar char="•"/>
        <a:defRPr sz="2800" b="1" kern="1200">
          <a:solidFill>
            <a:schemeClr val="tx1"/>
          </a:solidFill>
          <a:latin typeface="Arial Narrow" pitchFamily="34" charset="0"/>
          <a:ea typeface="+mn-ea"/>
          <a:cs typeface="+mn-cs"/>
        </a:defRPr>
      </a:lvl1pPr>
      <a:lvl2pPr marL="625475" indent="-279400" algn="l" defTabSz="914400" rtl="0" eaLnBrk="1" latinLnBrk="0" hangingPunct="1">
        <a:lnSpc>
          <a:spcPct val="90000"/>
        </a:lnSpc>
        <a:spcBef>
          <a:spcPts val="800"/>
        </a:spcBef>
        <a:buClr>
          <a:srgbClr val="006C3A"/>
        </a:buClr>
        <a:buFont typeface="Arial" pitchFamily="34" charset="0"/>
        <a:buChar char="–"/>
        <a:defRPr sz="2400" b="1" kern="1200">
          <a:solidFill>
            <a:schemeClr val="tx1"/>
          </a:solidFill>
          <a:latin typeface="Arial Narrow" pitchFamily="34" charset="0"/>
          <a:ea typeface="+mn-ea"/>
          <a:cs typeface="+mn-cs"/>
        </a:defRPr>
      </a:lvl2pPr>
      <a:lvl3pPr marL="914400" indent="-230188" algn="l" defTabSz="914400" rtl="0" eaLnBrk="1" latinLnBrk="0" hangingPunct="1">
        <a:lnSpc>
          <a:spcPct val="90000"/>
        </a:lnSpc>
        <a:spcBef>
          <a:spcPts val="800"/>
        </a:spcBef>
        <a:buClr>
          <a:srgbClr val="006C3A"/>
        </a:buClr>
        <a:buFont typeface="Arial" pitchFamily="34" charset="0"/>
        <a:buChar char="•"/>
        <a:defRPr sz="2000" b="1" kern="1200">
          <a:solidFill>
            <a:schemeClr val="tx1"/>
          </a:solidFill>
          <a:latin typeface="Arial Narrow" pitchFamily="34" charset="0"/>
          <a:ea typeface="+mn-ea"/>
          <a:cs typeface="+mn-cs"/>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1" kern="1200">
          <a:solidFill>
            <a:schemeClr val="tx1"/>
          </a:solidFill>
          <a:latin typeface="Arial Narrow" pitchFamily="34" charset="0"/>
          <a:ea typeface="+mn-ea"/>
          <a:cs typeface="+mn-cs"/>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1"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ornl.gov/~8vt/TribitsLifecycleModel_v1.0.pdf"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778" y="354312"/>
            <a:ext cx="4759422" cy="3074688"/>
          </a:xfrm>
        </p:spPr>
        <p:txBody>
          <a:bodyPr/>
          <a:lstStyle/>
          <a:p>
            <a:pPr>
              <a:spcAft>
                <a:spcPts val="1200"/>
              </a:spcAft>
            </a:pPr>
            <a:r>
              <a:rPr lang="en-US" dirty="0" smtClean="0"/>
              <a:t>TriBITS Lifecycle Model and Agile Technical Practices for Trilinos?</a:t>
            </a:r>
            <a:r>
              <a:rPr lang="en-US" dirty="0"/>
              <a:t/>
            </a:r>
            <a:br>
              <a:rPr lang="en-US" dirty="0"/>
            </a:br>
            <a:r>
              <a:rPr lang="en-US" sz="1200" dirty="0"/>
              <a:t/>
            </a:r>
            <a:br>
              <a:rPr lang="en-US" sz="1200" dirty="0"/>
            </a:br>
            <a:r>
              <a:rPr lang="en-US" sz="1200" dirty="0" smtClean="0"/>
              <a:t/>
            </a:r>
            <a:br>
              <a:rPr lang="en-US" sz="1200" dirty="0" smtClean="0"/>
            </a:br>
            <a:r>
              <a:rPr lang="en-US" sz="2000" dirty="0" smtClean="0"/>
              <a:t>Trilinos Spring Developers Meeting</a:t>
            </a:r>
            <a:br>
              <a:rPr lang="en-US" sz="2000" dirty="0" smtClean="0"/>
            </a:br>
            <a:r>
              <a:rPr lang="en-US" sz="1200" dirty="0" smtClean="0"/>
              <a:t/>
            </a:r>
            <a:br>
              <a:rPr lang="en-US" sz="1200" dirty="0" smtClean="0"/>
            </a:br>
            <a:r>
              <a:rPr lang="en-US" sz="1200" dirty="0" smtClean="0"/>
              <a:t/>
            </a:r>
            <a:br>
              <a:rPr lang="en-US" sz="1200" dirty="0" smtClean="0"/>
            </a:br>
            <a:r>
              <a:rPr lang="en-US" sz="2000" dirty="0" smtClean="0"/>
              <a:t>May 22, 2012</a:t>
            </a:r>
            <a:endParaRPr lang="en-US" sz="2000" dirty="0"/>
          </a:p>
        </p:txBody>
      </p:sp>
      <p:sp>
        <p:nvSpPr>
          <p:cNvPr id="3" name="Subtitle 2"/>
          <p:cNvSpPr>
            <a:spLocks noGrp="1"/>
          </p:cNvSpPr>
          <p:nvPr>
            <p:ph type="subTitle" idx="1"/>
          </p:nvPr>
        </p:nvSpPr>
        <p:spPr>
          <a:xfrm>
            <a:off x="269778" y="3581400"/>
            <a:ext cx="4607022" cy="2348335"/>
          </a:xfrm>
        </p:spPr>
        <p:txBody>
          <a:bodyPr/>
          <a:lstStyle/>
          <a:p>
            <a:r>
              <a:rPr lang="en-US" dirty="0" smtClean="0"/>
              <a:t>Roscoe A. Bartlett</a:t>
            </a:r>
            <a:endParaRPr lang="en-US" dirty="0"/>
          </a:p>
          <a:p>
            <a:r>
              <a:rPr lang="en-US" sz="2000" dirty="0" smtClean="0"/>
              <a:t>CASL Vertical Reactor Integration Software Engineering Lead</a:t>
            </a:r>
            <a:endParaRPr lang="en-US" sz="2000" dirty="0"/>
          </a:p>
          <a:p>
            <a:r>
              <a:rPr lang="en-US" sz="2000" dirty="0" smtClean="0"/>
              <a:t>Trilinos </a:t>
            </a:r>
            <a:r>
              <a:rPr lang="en-US" sz="2000" dirty="0"/>
              <a:t>Software Engineering Technologies and Integration </a:t>
            </a:r>
            <a:r>
              <a:rPr lang="en-US" sz="2000" dirty="0" smtClean="0"/>
              <a:t>Lead</a:t>
            </a:r>
          </a:p>
          <a:p>
            <a:r>
              <a:rPr lang="en-US" sz="2000" dirty="0" smtClean="0"/>
              <a:t>Computer </a:t>
            </a:r>
            <a:r>
              <a:rPr lang="en-US" sz="2000" dirty="0"/>
              <a:t>Science and Mathematics </a:t>
            </a:r>
            <a:r>
              <a:rPr lang="en-US" sz="2000" dirty="0" err="1" smtClean="0"/>
              <a:t>Div</a:t>
            </a:r>
            <a:endParaRPr lang="en-US" sz="2000" dirty="0" smtClean="0"/>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5"/>
            <a:ext cx="8804196" cy="458587"/>
          </a:xfrm>
        </p:spPr>
        <p:txBody>
          <a:bodyPr/>
          <a:lstStyle/>
          <a:p>
            <a:r>
              <a:rPr lang="en-US" sz="2800" dirty="0" smtClean="0"/>
              <a:t>3: </a:t>
            </a:r>
            <a:r>
              <a:rPr lang="en-US" sz="2800" dirty="0"/>
              <a:t>Production </a:t>
            </a:r>
            <a:r>
              <a:rPr lang="en-US" sz="2800" dirty="0" smtClean="0"/>
              <a:t>Maintenance (PM) Code</a:t>
            </a:r>
            <a:endParaRPr lang="en-US" sz="2800" dirty="0"/>
          </a:p>
        </p:txBody>
      </p:sp>
      <p:sp>
        <p:nvSpPr>
          <p:cNvPr id="3" name="Content Placeholder 2"/>
          <p:cNvSpPr>
            <a:spLocks noGrp="1"/>
          </p:cNvSpPr>
          <p:nvPr>
            <p:ph idx="1"/>
          </p:nvPr>
        </p:nvSpPr>
        <p:spPr>
          <a:xfrm>
            <a:off x="111204" y="635119"/>
            <a:ext cx="8880396" cy="4852610"/>
          </a:xfrm>
        </p:spPr>
        <p:txBody>
          <a:bodyPr/>
          <a:lstStyle/>
          <a:p>
            <a:r>
              <a:rPr lang="en-US" sz="2000" dirty="0" smtClean="0"/>
              <a:t>Includes </a:t>
            </a:r>
            <a:r>
              <a:rPr lang="en-US" sz="2000" dirty="0"/>
              <a:t>all the good qualities of Production Growth code.</a:t>
            </a:r>
          </a:p>
          <a:p>
            <a:r>
              <a:rPr lang="en-US" sz="2000" dirty="0" smtClean="0"/>
              <a:t>Primary </a:t>
            </a:r>
            <a:r>
              <a:rPr lang="en-US" sz="2000" dirty="0"/>
              <a:t>development includes mostly just bug fixes and performance tweaks.</a:t>
            </a:r>
          </a:p>
          <a:p>
            <a:r>
              <a:rPr lang="en-US" sz="2000" dirty="0" smtClean="0"/>
              <a:t>Maintains </a:t>
            </a:r>
            <a:r>
              <a:rPr lang="en-US" sz="2000" dirty="0"/>
              <a:t>rigorous backward compatibility with typically no deprecated features </a:t>
            </a:r>
            <a:r>
              <a:rPr lang="en-US" sz="2000" dirty="0" smtClean="0"/>
              <a:t>or any </a:t>
            </a:r>
            <a:r>
              <a:rPr lang="en-US" sz="2000" dirty="0"/>
              <a:t>breaks in backward </a:t>
            </a:r>
            <a:r>
              <a:rPr lang="en-US" sz="2000" dirty="0" smtClean="0"/>
              <a:t>compatibility.</a:t>
            </a:r>
          </a:p>
          <a:p>
            <a:r>
              <a:rPr lang="en-US" sz="2000" dirty="0" smtClean="0"/>
              <a:t>Could </a:t>
            </a:r>
            <a:r>
              <a:rPr lang="en-US" sz="2000" dirty="0"/>
              <a:t>be maintained by parts of the user community if necessary (i.e. </a:t>
            </a:r>
            <a:r>
              <a:rPr lang="en-US" sz="2000" dirty="0" smtClean="0"/>
              <a:t>as “self-sustaining </a:t>
            </a:r>
            <a:r>
              <a:rPr lang="en-US" sz="2000" dirty="0"/>
              <a:t>software</a:t>
            </a:r>
            <a:r>
              <a:rPr lang="en-US" sz="2000" dirty="0" smtClean="0"/>
              <a:t>”).</a:t>
            </a:r>
          </a:p>
          <a:p>
            <a:pPr marL="0" indent="0">
              <a:buNone/>
            </a:pPr>
            <a:endParaRPr lang="fr-FR" sz="3000" b="0" dirty="0" smtClean="0">
              <a:solidFill>
                <a:srgbClr val="006C3A"/>
              </a:solidFill>
              <a:latin typeface="Arial Black" pitchFamily="34" charset="0"/>
            </a:endParaRPr>
          </a:p>
          <a:p>
            <a:pPr marL="0" indent="0">
              <a:buNone/>
            </a:pPr>
            <a:r>
              <a:rPr lang="fr-FR" b="0" dirty="0" smtClean="0">
                <a:solidFill>
                  <a:srgbClr val="006C3A"/>
                </a:solidFill>
                <a:latin typeface="Arial Black" pitchFamily="34" charset="0"/>
              </a:rPr>
              <a:t>-1: </a:t>
            </a:r>
            <a:r>
              <a:rPr lang="fr-FR" b="0" dirty="0" err="1" smtClean="0">
                <a:solidFill>
                  <a:srgbClr val="006C3A"/>
                </a:solidFill>
                <a:latin typeface="Arial Black" pitchFamily="34" charset="0"/>
              </a:rPr>
              <a:t>Unspecified</a:t>
            </a:r>
            <a:r>
              <a:rPr lang="fr-FR" b="0" dirty="0" smtClean="0">
                <a:solidFill>
                  <a:srgbClr val="006C3A"/>
                </a:solidFill>
                <a:latin typeface="Arial Black" pitchFamily="34" charset="0"/>
              </a:rPr>
              <a:t> </a:t>
            </a:r>
            <a:r>
              <a:rPr lang="fr-FR" b="0" dirty="0" err="1">
                <a:solidFill>
                  <a:srgbClr val="006C3A"/>
                </a:solidFill>
                <a:latin typeface="Arial Black" pitchFamily="34" charset="0"/>
              </a:rPr>
              <a:t>Maturity</a:t>
            </a:r>
            <a:r>
              <a:rPr lang="fr-FR" b="0" dirty="0">
                <a:solidFill>
                  <a:srgbClr val="006C3A"/>
                </a:solidFill>
                <a:latin typeface="Arial Black" pitchFamily="34" charset="0"/>
              </a:rPr>
              <a:t> (UM</a:t>
            </a:r>
            <a:r>
              <a:rPr lang="fr-FR" b="0" dirty="0" smtClean="0">
                <a:solidFill>
                  <a:srgbClr val="006C3A"/>
                </a:solidFill>
                <a:latin typeface="Arial Black" pitchFamily="34" charset="0"/>
              </a:rPr>
              <a:t>) Code</a:t>
            </a:r>
            <a:endParaRPr lang="en-US" dirty="0" smtClean="0">
              <a:latin typeface="Arial Black" pitchFamily="34" charset="0"/>
            </a:endParaRPr>
          </a:p>
          <a:p>
            <a:r>
              <a:rPr lang="en-US" sz="2000" dirty="0"/>
              <a:t>Provides no official indication of maturity or </a:t>
            </a:r>
            <a:r>
              <a:rPr lang="en-US" sz="2000" dirty="0" smtClean="0"/>
              <a:t>quality</a:t>
            </a:r>
          </a:p>
          <a:p>
            <a:r>
              <a:rPr lang="en-US" sz="2000" dirty="0" smtClean="0"/>
              <a:t>i.e. “Opt Out” of the </a:t>
            </a:r>
            <a:r>
              <a:rPr lang="en-US" sz="2000" dirty="0" err="1" smtClean="0"/>
              <a:t>TriBITS</a:t>
            </a:r>
            <a:r>
              <a:rPr lang="en-US" sz="2000" dirty="0" smtClean="0"/>
              <a:t> Lifecycle Model</a:t>
            </a:r>
          </a:p>
          <a:p>
            <a:endParaRPr lang="en-US" sz="2000" dirty="0"/>
          </a:p>
        </p:txBody>
      </p:sp>
    </p:spTree>
    <p:extLst>
      <p:ext uri="{BB962C8B-B14F-4D97-AF65-F5344CB8AC3E}">
        <p14:creationId xmlns:p14="http://schemas.microsoft.com/office/powerpoint/2010/main" val="114693707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651796" cy="824841"/>
          </a:xfrm>
        </p:spPr>
        <p:txBody>
          <a:bodyPr/>
          <a:lstStyle/>
          <a:p>
            <a:r>
              <a:rPr lang="en-US" sz="2800" dirty="0" smtClean="0"/>
              <a:t>Typical (i.e. non-Lean/Agile) CSE Lifecycle</a:t>
            </a:r>
            <a:endParaRPr lang="en-US" sz="2800" dirty="0"/>
          </a:p>
        </p:txBody>
      </p:sp>
      <p:cxnSp>
        <p:nvCxnSpPr>
          <p:cNvPr id="5" name="Straight Connector 4"/>
          <p:cNvCxnSpPr/>
          <p:nvPr/>
        </p:nvCxnSpPr>
        <p:spPr>
          <a:xfrm flipV="1">
            <a:off x="263955" y="930351"/>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63955" y="1844751"/>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73555" y="1768551"/>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559355" y="1768551"/>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78333" y="1844751"/>
            <a:ext cx="731290" cy="400110"/>
          </a:xfrm>
          <a:prstGeom prst="rect">
            <a:avLst/>
          </a:prstGeom>
          <a:noFill/>
        </p:spPr>
        <p:txBody>
          <a:bodyPr wrap="none" rtlCol="0">
            <a:spAutoFit/>
          </a:bodyPr>
          <a:lstStyle/>
          <a:p>
            <a:pPr algn="ctr"/>
            <a:r>
              <a:rPr lang="en-US" sz="1000" dirty="0" smtClean="0"/>
              <a:t>Research</a:t>
            </a:r>
          </a:p>
          <a:p>
            <a:pPr algn="ctr"/>
            <a:endParaRPr lang="en-US" sz="1000" dirty="0"/>
          </a:p>
        </p:txBody>
      </p:sp>
      <p:sp>
        <p:nvSpPr>
          <p:cNvPr id="10" name="TextBox 9"/>
          <p:cNvSpPr txBox="1"/>
          <p:nvPr/>
        </p:nvSpPr>
        <p:spPr>
          <a:xfrm>
            <a:off x="806230" y="1844751"/>
            <a:ext cx="793808"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endParaRPr lang="en-US" sz="1000" dirty="0"/>
          </a:p>
        </p:txBody>
      </p:sp>
      <p:sp>
        <p:nvSpPr>
          <p:cNvPr id="11" name="TextBox 10"/>
          <p:cNvSpPr txBox="1"/>
          <p:nvPr/>
        </p:nvSpPr>
        <p:spPr>
          <a:xfrm>
            <a:off x="1481609" y="1844751"/>
            <a:ext cx="914033"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endParaRPr lang="en-US" sz="1000" dirty="0"/>
          </a:p>
        </p:txBody>
      </p:sp>
      <p:sp>
        <p:nvSpPr>
          <p:cNvPr id="13" name="TextBox 12"/>
          <p:cNvSpPr txBox="1"/>
          <p:nvPr/>
        </p:nvSpPr>
        <p:spPr>
          <a:xfrm>
            <a:off x="291524" y="760330"/>
            <a:ext cx="1938224" cy="276999"/>
          </a:xfrm>
          <a:prstGeom prst="rect">
            <a:avLst/>
          </a:prstGeom>
          <a:noFill/>
        </p:spPr>
        <p:txBody>
          <a:bodyPr wrap="none" rtlCol="0">
            <a:spAutoFit/>
          </a:bodyPr>
          <a:lstStyle/>
          <a:p>
            <a:pPr algn="ctr"/>
            <a:r>
              <a:rPr lang="en-US" sz="1200" dirty="0" smtClean="0"/>
              <a:t>Unit and Verification Testing</a:t>
            </a:r>
            <a:endParaRPr lang="en-US" sz="1200" dirty="0"/>
          </a:p>
        </p:txBody>
      </p:sp>
      <p:cxnSp>
        <p:nvCxnSpPr>
          <p:cNvPr id="14" name="Straight Connector 13"/>
          <p:cNvCxnSpPr/>
          <p:nvPr/>
        </p:nvCxnSpPr>
        <p:spPr>
          <a:xfrm flipV="1">
            <a:off x="2930955" y="947972"/>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930955" y="1862372"/>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3540555" y="1786172"/>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4226355" y="1786172"/>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845333" y="1862372"/>
            <a:ext cx="731290" cy="400110"/>
          </a:xfrm>
          <a:prstGeom prst="rect">
            <a:avLst/>
          </a:prstGeom>
          <a:noFill/>
        </p:spPr>
        <p:txBody>
          <a:bodyPr wrap="none" rtlCol="0">
            <a:spAutoFit/>
          </a:bodyPr>
          <a:lstStyle/>
          <a:p>
            <a:pPr algn="ctr"/>
            <a:r>
              <a:rPr lang="en-US" sz="1000" dirty="0" smtClean="0"/>
              <a:t>Research</a:t>
            </a:r>
          </a:p>
          <a:p>
            <a:pPr algn="ctr"/>
            <a:endParaRPr lang="en-US" sz="1000" dirty="0"/>
          </a:p>
        </p:txBody>
      </p:sp>
      <p:sp>
        <p:nvSpPr>
          <p:cNvPr id="19" name="TextBox 18"/>
          <p:cNvSpPr txBox="1"/>
          <p:nvPr/>
        </p:nvSpPr>
        <p:spPr>
          <a:xfrm>
            <a:off x="3473230" y="1900777"/>
            <a:ext cx="793808"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endParaRPr lang="en-US" sz="1000" dirty="0"/>
          </a:p>
        </p:txBody>
      </p:sp>
      <p:sp>
        <p:nvSpPr>
          <p:cNvPr id="20" name="TextBox 19"/>
          <p:cNvSpPr txBox="1"/>
          <p:nvPr/>
        </p:nvSpPr>
        <p:spPr>
          <a:xfrm>
            <a:off x="4148609" y="1900777"/>
            <a:ext cx="914033"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endParaRPr lang="en-US" sz="1000" dirty="0"/>
          </a:p>
        </p:txBody>
      </p:sp>
      <p:sp>
        <p:nvSpPr>
          <p:cNvPr id="21" name="TextBox 20"/>
          <p:cNvSpPr txBox="1"/>
          <p:nvPr/>
        </p:nvSpPr>
        <p:spPr>
          <a:xfrm>
            <a:off x="3319983" y="777951"/>
            <a:ext cx="1380186" cy="276999"/>
          </a:xfrm>
          <a:prstGeom prst="rect">
            <a:avLst/>
          </a:prstGeom>
          <a:noFill/>
        </p:spPr>
        <p:txBody>
          <a:bodyPr wrap="none" rtlCol="0">
            <a:spAutoFit/>
          </a:bodyPr>
          <a:lstStyle/>
          <a:p>
            <a:pPr algn="ctr"/>
            <a:r>
              <a:rPr lang="en-US" sz="1200" dirty="0" smtClean="0"/>
              <a:t>Acceptance Testing</a:t>
            </a:r>
            <a:endParaRPr lang="en-US" sz="1200" dirty="0"/>
          </a:p>
        </p:txBody>
      </p:sp>
      <p:cxnSp>
        <p:nvCxnSpPr>
          <p:cNvPr id="22" name="Straight Connector 21"/>
          <p:cNvCxnSpPr/>
          <p:nvPr/>
        </p:nvCxnSpPr>
        <p:spPr>
          <a:xfrm flipV="1">
            <a:off x="2893330" y="2658577"/>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893330" y="3572977"/>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3502930" y="3496777"/>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4188730" y="3496777"/>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807708" y="3572977"/>
            <a:ext cx="731290" cy="400110"/>
          </a:xfrm>
          <a:prstGeom prst="rect">
            <a:avLst/>
          </a:prstGeom>
          <a:noFill/>
        </p:spPr>
        <p:txBody>
          <a:bodyPr wrap="none" rtlCol="0">
            <a:spAutoFit/>
          </a:bodyPr>
          <a:lstStyle/>
          <a:p>
            <a:pPr algn="ctr"/>
            <a:r>
              <a:rPr lang="en-US" sz="1000" dirty="0" smtClean="0"/>
              <a:t>Research</a:t>
            </a:r>
          </a:p>
          <a:p>
            <a:pPr algn="ctr"/>
            <a:endParaRPr lang="en-US" sz="1000" dirty="0"/>
          </a:p>
        </p:txBody>
      </p:sp>
      <p:sp>
        <p:nvSpPr>
          <p:cNvPr id="27" name="TextBox 26"/>
          <p:cNvSpPr txBox="1"/>
          <p:nvPr/>
        </p:nvSpPr>
        <p:spPr>
          <a:xfrm>
            <a:off x="3435605" y="3572977"/>
            <a:ext cx="793808"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endParaRPr lang="en-US" sz="1000" dirty="0"/>
          </a:p>
        </p:txBody>
      </p:sp>
      <p:sp>
        <p:nvSpPr>
          <p:cNvPr id="28" name="TextBox 27"/>
          <p:cNvSpPr txBox="1"/>
          <p:nvPr/>
        </p:nvSpPr>
        <p:spPr>
          <a:xfrm>
            <a:off x="4110984" y="3572977"/>
            <a:ext cx="914033"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endParaRPr lang="en-US" sz="1000" dirty="0"/>
          </a:p>
        </p:txBody>
      </p:sp>
      <p:sp>
        <p:nvSpPr>
          <p:cNvPr id="29" name="TextBox 28"/>
          <p:cNvSpPr txBox="1"/>
          <p:nvPr/>
        </p:nvSpPr>
        <p:spPr>
          <a:xfrm>
            <a:off x="428517" y="2488555"/>
            <a:ext cx="1664238" cy="276999"/>
          </a:xfrm>
          <a:prstGeom prst="rect">
            <a:avLst/>
          </a:prstGeom>
          <a:noFill/>
        </p:spPr>
        <p:txBody>
          <a:bodyPr wrap="none" rtlCol="0">
            <a:spAutoFit/>
          </a:bodyPr>
          <a:lstStyle/>
          <a:p>
            <a:pPr algn="ctr"/>
            <a:r>
              <a:rPr lang="en-US" sz="1200" dirty="0" smtClean="0"/>
              <a:t>Code and Design Clarity</a:t>
            </a:r>
            <a:endParaRPr lang="en-US" sz="1200" dirty="0"/>
          </a:p>
        </p:txBody>
      </p:sp>
      <p:cxnSp>
        <p:nvCxnSpPr>
          <p:cNvPr id="31" name="Straight Connector 30"/>
          <p:cNvCxnSpPr/>
          <p:nvPr/>
        </p:nvCxnSpPr>
        <p:spPr>
          <a:xfrm flipV="1">
            <a:off x="237310" y="2629932"/>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37310" y="3544332"/>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846910" y="3468132"/>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1532710" y="3468132"/>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51688" y="3544332"/>
            <a:ext cx="731290" cy="400110"/>
          </a:xfrm>
          <a:prstGeom prst="rect">
            <a:avLst/>
          </a:prstGeom>
          <a:noFill/>
        </p:spPr>
        <p:txBody>
          <a:bodyPr wrap="none" rtlCol="0">
            <a:spAutoFit/>
          </a:bodyPr>
          <a:lstStyle/>
          <a:p>
            <a:pPr algn="ctr"/>
            <a:r>
              <a:rPr lang="en-US" sz="1000" dirty="0" smtClean="0"/>
              <a:t>Research</a:t>
            </a:r>
          </a:p>
          <a:p>
            <a:pPr algn="ctr"/>
            <a:endParaRPr lang="en-US" sz="1000" dirty="0"/>
          </a:p>
        </p:txBody>
      </p:sp>
      <p:sp>
        <p:nvSpPr>
          <p:cNvPr id="36" name="TextBox 35"/>
          <p:cNvSpPr txBox="1"/>
          <p:nvPr/>
        </p:nvSpPr>
        <p:spPr>
          <a:xfrm>
            <a:off x="779585" y="3544332"/>
            <a:ext cx="793808"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endParaRPr lang="en-US" sz="1000" dirty="0"/>
          </a:p>
        </p:txBody>
      </p:sp>
      <p:sp>
        <p:nvSpPr>
          <p:cNvPr id="37" name="TextBox 36"/>
          <p:cNvSpPr txBox="1"/>
          <p:nvPr/>
        </p:nvSpPr>
        <p:spPr>
          <a:xfrm>
            <a:off x="1454964" y="3544332"/>
            <a:ext cx="914033"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endParaRPr lang="en-US" sz="1000" dirty="0"/>
          </a:p>
        </p:txBody>
      </p:sp>
      <p:sp>
        <p:nvSpPr>
          <p:cNvPr id="38" name="TextBox 37"/>
          <p:cNvSpPr txBox="1"/>
          <p:nvPr/>
        </p:nvSpPr>
        <p:spPr>
          <a:xfrm>
            <a:off x="2997395" y="2511434"/>
            <a:ext cx="1996380" cy="276999"/>
          </a:xfrm>
          <a:prstGeom prst="rect">
            <a:avLst/>
          </a:prstGeom>
          <a:noFill/>
        </p:spPr>
        <p:txBody>
          <a:bodyPr wrap="none" rtlCol="0">
            <a:spAutoFit/>
          </a:bodyPr>
          <a:lstStyle/>
          <a:p>
            <a:pPr algn="ctr"/>
            <a:r>
              <a:rPr lang="en-US" sz="1200" dirty="0" smtClean="0"/>
              <a:t>Documentation and Tutorials</a:t>
            </a:r>
            <a:endParaRPr lang="en-US" sz="1200" dirty="0"/>
          </a:p>
        </p:txBody>
      </p:sp>
      <p:cxnSp>
        <p:nvCxnSpPr>
          <p:cNvPr id="39" name="Straight Connector 38"/>
          <p:cNvCxnSpPr/>
          <p:nvPr/>
        </p:nvCxnSpPr>
        <p:spPr>
          <a:xfrm flipV="1">
            <a:off x="243385" y="4323226"/>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43385" y="5237626"/>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852985" y="5161426"/>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1538785" y="5161426"/>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57763" y="5237626"/>
            <a:ext cx="731290" cy="400110"/>
          </a:xfrm>
          <a:prstGeom prst="rect">
            <a:avLst/>
          </a:prstGeom>
          <a:noFill/>
        </p:spPr>
        <p:txBody>
          <a:bodyPr wrap="none" rtlCol="0">
            <a:spAutoFit/>
          </a:bodyPr>
          <a:lstStyle/>
          <a:p>
            <a:pPr algn="ctr"/>
            <a:r>
              <a:rPr lang="en-US" sz="1000" dirty="0" smtClean="0"/>
              <a:t>Research</a:t>
            </a:r>
          </a:p>
          <a:p>
            <a:pPr algn="ctr"/>
            <a:endParaRPr lang="en-US" sz="1000" dirty="0"/>
          </a:p>
        </p:txBody>
      </p:sp>
      <p:sp>
        <p:nvSpPr>
          <p:cNvPr id="44" name="TextBox 43"/>
          <p:cNvSpPr txBox="1"/>
          <p:nvPr/>
        </p:nvSpPr>
        <p:spPr>
          <a:xfrm>
            <a:off x="785660" y="5237626"/>
            <a:ext cx="793808"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endParaRPr lang="en-US" sz="1000" dirty="0"/>
          </a:p>
        </p:txBody>
      </p:sp>
      <p:sp>
        <p:nvSpPr>
          <p:cNvPr id="45" name="TextBox 44"/>
          <p:cNvSpPr txBox="1"/>
          <p:nvPr/>
        </p:nvSpPr>
        <p:spPr>
          <a:xfrm>
            <a:off x="1461039" y="5237626"/>
            <a:ext cx="914033"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endParaRPr lang="en-US" sz="1000" dirty="0"/>
          </a:p>
        </p:txBody>
      </p:sp>
      <p:sp>
        <p:nvSpPr>
          <p:cNvPr id="47" name="TextBox 46"/>
          <p:cNvSpPr txBox="1"/>
          <p:nvPr/>
        </p:nvSpPr>
        <p:spPr>
          <a:xfrm>
            <a:off x="234189" y="4153205"/>
            <a:ext cx="2335255" cy="276999"/>
          </a:xfrm>
          <a:prstGeom prst="rect">
            <a:avLst/>
          </a:prstGeom>
          <a:noFill/>
        </p:spPr>
        <p:txBody>
          <a:bodyPr wrap="none" rtlCol="0">
            <a:spAutoFit/>
          </a:bodyPr>
          <a:lstStyle/>
          <a:p>
            <a:pPr algn="ctr"/>
            <a:r>
              <a:rPr lang="en-US" sz="1200" dirty="0"/>
              <a:t>User Input </a:t>
            </a:r>
            <a:r>
              <a:rPr lang="en-US" sz="1200" dirty="0" smtClean="0"/>
              <a:t>Checking and </a:t>
            </a:r>
            <a:r>
              <a:rPr lang="en-US" sz="1200" dirty="0"/>
              <a:t>Feedback</a:t>
            </a:r>
          </a:p>
        </p:txBody>
      </p:sp>
      <p:cxnSp>
        <p:nvCxnSpPr>
          <p:cNvPr id="48" name="Straight Connector 47"/>
          <p:cNvCxnSpPr/>
          <p:nvPr/>
        </p:nvCxnSpPr>
        <p:spPr>
          <a:xfrm flipV="1">
            <a:off x="2854925" y="4323226"/>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854925" y="5237626"/>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3464525" y="5161426"/>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4150325" y="5161426"/>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769303" y="5237626"/>
            <a:ext cx="731290" cy="400110"/>
          </a:xfrm>
          <a:prstGeom prst="rect">
            <a:avLst/>
          </a:prstGeom>
          <a:noFill/>
        </p:spPr>
        <p:txBody>
          <a:bodyPr wrap="none" rtlCol="0">
            <a:spAutoFit/>
          </a:bodyPr>
          <a:lstStyle/>
          <a:p>
            <a:pPr algn="ctr"/>
            <a:r>
              <a:rPr lang="en-US" sz="1000" dirty="0" smtClean="0"/>
              <a:t>Research</a:t>
            </a:r>
          </a:p>
          <a:p>
            <a:pPr algn="ctr"/>
            <a:endParaRPr lang="en-US" sz="1000" dirty="0"/>
          </a:p>
        </p:txBody>
      </p:sp>
      <p:sp>
        <p:nvSpPr>
          <p:cNvPr id="53" name="TextBox 52"/>
          <p:cNvSpPr txBox="1"/>
          <p:nvPr/>
        </p:nvSpPr>
        <p:spPr>
          <a:xfrm>
            <a:off x="3397200" y="5237626"/>
            <a:ext cx="793808"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endParaRPr lang="en-US" sz="1000" dirty="0"/>
          </a:p>
        </p:txBody>
      </p:sp>
      <p:sp>
        <p:nvSpPr>
          <p:cNvPr id="54" name="TextBox 53"/>
          <p:cNvSpPr txBox="1"/>
          <p:nvPr/>
        </p:nvSpPr>
        <p:spPr>
          <a:xfrm>
            <a:off x="4072579" y="5237626"/>
            <a:ext cx="914033"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endParaRPr lang="en-US" sz="1000" dirty="0"/>
          </a:p>
        </p:txBody>
      </p:sp>
      <p:sp>
        <p:nvSpPr>
          <p:cNvPr id="55" name="TextBox 54"/>
          <p:cNvSpPr txBox="1"/>
          <p:nvPr/>
        </p:nvSpPr>
        <p:spPr>
          <a:xfrm>
            <a:off x="3113217" y="4153205"/>
            <a:ext cx="1641668" cy="276999"/>
          </a:xfrm>
          <a:prstGeom prst="rect">
            <a:avLst/>
          </a:prstGeom>
          <a:noFill/>
        </p:spPr>
        <p:txBody>
          <a:bodyPr wrap="none" rtlCol="0">
            <a:spAutoFit/>
          </a:bodyPr>
          <a:lstStyle/>
          <a:p>
            <a:pPr algn="ctr"/>
            <a:r>
              <a:rPr lang="en-US" sz="1200" dirty="0" smtClean="0"/>
              <a:t>Backward compatibility</a:t>
            </a:r>
            <a:endParaRPr lang="en-US" sz="1200" dirty="0"/>
          </a:p>
        </p:txBody>
      </p:sp>
      <p:cxnSp>
        <p:nvCxnSpPr>
          <p:cNvPr id="59" name="Straight Connector 58"/>
          <p:cNvCxnSpPr/>
          <p:nvPr/>
        </p:nvCxnSpPr>
        <p:spPr>
          <a:xfrm flipV="1">
            <a:off x="5517225" y="2661743"/>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517225" y="3576143"/>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6126825" y="3499943"/>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6812625" y="3499943"/>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5431603" y="3576143"/>
            <a:ext cx="731290" cy="400110"/>
          </a:xfrm>
          <a:prstGeom prst="rect">
            <a:avLst/>
          </a:prstGeom>
          <a:noFill/>
        </p:spPr>
        <p:txBody>
          <a:bodyPr wrap="none" rtlCol="0">
            <a:spAutoFit/>
          </a:bodyPr>
          <a:lstStyle/>
          <a:p>
            <a:pPr algn="ctr"/>
            <a:r>
              <a:rPr lang="en-US" sz="1000" dirty="0" smtClean="0"/>
              <a:t>Research</a:t>
            </a:r>
          </a:p>
          <a:p>
            <a:pPr algn="ctr"/>
            <a:endParaRPr lang="en-US" sz="1000" dirty="0"/>
          </a:p>
        </p:txBody>
      </p:sp>
      <p:sp>
        <p:nvSpPr>
          <p:cNvPr id="64" name="TextBox 63"/>
          <p:cNvSpPr txBox="1"/>
          <p:nvPr/>
        </p:nvSpPr>
        <p:spPr>
          <a:xfrm>
            <a:off x="6059500" y="3576143"/>
            <a:ext cx="793808"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endParaRPr lang="en-US" sz="1000" dirty="0"/>
          </a:p>
        </p:txBody>
      </p:sp>
      <p:sp>
        <p:nvSpPr>
          <p:cNvPr id="65" name="TextBox 64"/>
          <p:cNvSpPr txBox="1"/>
          <p:nvPr/>
        </p:nvSpPr>
        <p:spPr>
          <a:xfrm>
            <a:off x="6734879" y="3576143"/>
            <a:ext cx="914033"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endParaRPr lang="en-US" sz="1000" dirty="0"/>
          </a:p>
        </p:txBody>
      </p:sp>
      <p:sp>
        <p:nvSpPr>
          <p:cNvPr id="66" name="TextBox 65"/>
          <p:cNvSpPr txBox="1"/>
          <p:nvPr/>
        </p:nvSpPr>
        <p:spPr>
          <a:xfrm>
            <a:off x="6070213" y="762000"/>
            <a:ext cx="825739" cy="276999"/>
          </a:xfrm>
          <a:prstGeom prst="rect">
            <a:avLst/>
          </a:prstGeom>
          <a:noFill/>
        </p:spPr>
        <p:txBody>
          <a:bodyPr wrap="none" rtlCol="0">
            <a:spAutoFit/>
          </a:bodyPr>
          <a:lstStyle/>
          <a:p>
            <a:pPr algn="ctr"/>
            <a:r>
              <a:rPr lang="en-US" sz="1200" dirty="0" smtClean="0"/>
              <a:t>Portability</a:t>
            </a:r>
            <a:endParaRPr lang="en-US" sz="1200" dirty="0"/>
          </a:p>
        </p:txBody>
      </p:sp>
      <p:cxnSp>
        <p:nvCxnSpPr>
          <p:cNvPr id="67" name="Straight Connector 66"/>
          <p:cNvCxnSpPr/>
          <p:nvPr/>
        </p:nvCxnSpPr>
        <p:spPr>
          <a:xfrm flipV="1">
            <a:off x="5459755" y="903377"/>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5459755" y="1817777"/>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6069355" y="1741577"/>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6755155" y="1741577"/>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5374133" y="1817777"/>
            <a:ext cx="731290" cy="400110"/>
          </a:xfrm>
          <a:prstGeom prst="rect">
            <a:avLst/>
          </a:prstGeom>
          <a:noFill/>
        </p:spPr>
        <p:txBody>
          <a:bodyPr wrap="none" rtlCol="0">
            <a:spAutoFit/>
          </a:bodyPr>
          <a:lstStyle/>
          <a:p>
            <a:pPr algn="ctr"/>
            <a:r>
              <a:rPr lang="en-US" sz="1000" dirty="0" smtClean="0"/>
              <a:t>Research</a:t>
            </a:r>
          </a:p>
          <a:p>
            <a:pPr algn="ctr"/>
            <a:endParaRPr lang="en-US" sz="1000" dirty="0"/>
          </a:p>
        </p:txBody>
      </p:sp>
      <p:sp>
        <p:nvSpPr>
          <p:cNvPr id="72" name="TextBox 71"/>
          <p:cNvSpPr txBox="1"/>
          <p:nvPr/>
        </p:nvSpPr>
        <p:spPr>
          <a:xfrm>
            <a:off x="6002030" y="1817777"/>
            <a:ext cx="793808"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endParaRPr lang="en-US" sz="1000" dirty="0"/>
          </a:p>
        </p:txBody>
      </p:sp>
      <p:sp>
        <p:nvSpPr>
          <p:cNvPr id="73" name="TextBox 72"/>
          <p:cNvSpPr txBox="1"/>
          <p:nvPr/>
        </p:nvSpPr>
        <p:spPr>
          <a:xfrm>
            <a:off x="6677409" y="1817777"/>
            <a:ext cx="914033"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endParaRPr lang="en-US" sz="1000" dirty="0"/>
          </a:p>
        </p:txBody>
      </p:sp>
      <p:sp>
        <p:nvSpPr>
          <p:cNvPr id="74" name="TextBox 73"/>
          <p:cNvSpPr txBox="1"/>
          <p:nvPr/>
        </p:nvSpPr>
        <p:spPr>
          <a:xfrm>
            <a:off x="5738408" y="2514600"/>
            <a:ext cx="1762149" cy="276999"/>
          </a:xfrm>
          <a:prstGeom prst="rect">
            <a:avLst/>
          </a:prstGeom>
          <a:noFill/>
        </p:spPr>
        <p:txBody>
          <a:bodyPr wrap="none" rtlCol="0">
            <a:spAutoFit/>
          </a:bodyPr>
          <a:lstStyle/>
          <a:p>
            <a:pPr algn="ctr"/>
            <a:r>
              <a:rPr lang="en-US" sz="1200" dirty="0" smtClean="0"/>
              <a:t>Space/Time Performance</a:t>
            </a:r>
            <a:endParaRPr lang="en-US" sz="1200" dirty="0"/>
          </a:p>
        </p:txBody>
      </p:sp>
      <p:cxnSp>
        <p:nvCxnSpPr>
          <p:cNvPr id="75" name="Straight Connector 74"/>
          <p:cNvCxnSpPr/>
          <p:nvPr/>
        </p:nvCxnSpPr>
        <p:spPr>
          <a:xfrm>
            <a:off x="223717" y="2450150"/>
            <a:ext cx="7701083"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23717" y="4114800"/>
            <a:ext cx="7701083"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77" name="Freeform 76"/>
          <p:cNvSpPr/>
          <p:nvPr/>
        </p:nvSpPr>
        <p:spPr>
          <a:xfrm>
            <a:off x="270640" y="1463933"/>
            <a:ext cx="2182333" cy="133192"/>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71700"/>
              <a:gd name="connsiteY0" fmla="*/ 195116 h 195116"/>
              <a:gd name="connsiteX1" fmla="*/ 600075 w 2171700"/>
              <a:gd name="connsiteY1" fmla="*/ 99866 h 195116"/>
              <a:gd name="connsiteX2" fmla="*/ 1333500 w 2171700"/>
              <a:gd name="connsiteY2" fmla="*/ 23666 h 195116"/>
              <a:gd name="connsiteX3" fmla="*/ 2171700 w 2171700"/>
              <a:gd name="connsiteY3" fmla="*/ 4616 h 195116"/>
              <a:gd name="connsiteX0" fmla="*/ 0 w 2171700"/>
              <a:gd name="connsiteY0" fmla="*/ 90341 h 103522"/>
              <a:gd name="connsiteX1" fmla="*/ 600075 w 2171700"/>
              <a:gd name="connsiteY1" fmla="*/ 99866 h 103522"/>
              <a:gd name="connsiteX2" fmla="*/ 1333500 w 2171700"/>
              <a:gd name="connsiteY2" fmla="*/ 23666 h 103522"/>
              <a:gd name="connsiteX3" fmla="*/ 2171700 w 2171700"/>
              <a:gd name="connsiteY3" fmla="*/ 4616 h 103522"/>
              <a:gd name="connsiteX0" fmla="*/ 0 w 2171700"/>
              <a:gd name="connsiteY0" fmla="*/ 89548 h 89876"/>
              <a:gd name="connsiteX1" fmla="*/ 609600 w 2171700"/>
              <a:gd name="connsiteY1" fmla="*/ 60973 h 89876"/>
              <a:gd name="connsiteX2" fmla="*/ 1333500 w 2171700"/>
              <a:gd name="connsiteY2" fmla="*/ 22873 h 89876"/>
              <a:gd name="connsiteX3" fmla="*/ 2171700 w 2171700"/>
              <a:gd name="connsiteY3" fmla="*/ 3823 h 89876"/>
              <a:gd name="connsiteX0" fmla="*/ 0 w 2182333"/>
              <a:gd name="connsiteY0" fmla="*/ 70061 h 133192"/>
              <a:gd name="connsiteX1" fmla="*/ 609600 w 2182333"/>
              <a:gd name="connsiteY1" fmla="*/ 41486 h 133192"/>
              <a:gd name="connsiteX2" fmla="*/ 1333500 w 2182333"/>
              <a:gd name="connsiteY2" fmla="*/ 3386 h 133192"/>
              <a:gd name="connsiteX3" fmla="*/ 2182333 w 2182333"/>
              <a:gd name="connsiteY3" fmla="*/ 133192 h 133192"/>
              <a:gd name="connsiteX0" fmla="*/ 0 w 2182333"/>
              <a:gd name="connsiteY0" fmla="*/ 70061 h 133192"/>
              <a:gd name="connsiteX1" fmla="*/ 609600 w 2182333"/>
              <a:gd name="connsiteY1" fmla="*/ 41486 h 133192"/>
              <a:gd name="connsiteX2" fmla="*/ 1333500 w 2182333"/>
              <a:gd name="connsiteY2" fmla="*/ 3386 h 133192"/>
              <a:gd name="connsiteX3" fmla="*/ 2182333 w 2182333"/>
              <a:gd name="connsiteY3" fmla="*/ 133192 h 133192"/>
            </a:gdLst>
            <a:ahLst/>
            <a:cxnLst>
              <a:cxn ang="0">
                <a:pos x="connsiteX0" y="connsiteY0"/>
              </a:cxn>
              <a:cxn ang="0">
                <a:pos x="connsiteX1" y="connsiteY1"/>
              </a:cxn>
              <a:cxn ang="0">
                <a:pos x="connsiteX2" y="connsiteY2"/>
              </a:cxn>
              <a:cxn ang="0">
                <a:pos x="connsiteX3" y="connsiteY3"/>
              </a:cxn>
            </a:cxnLst>
            <a:rect l="l" t="t" r="r" b="b"/>
            <a:pathLst>
              <a:path w="2182333" h="133192">
                <a:moveTo>
                  <a:pt x="0" y="70061"/>
                </a:moveTo>
                <a:cubicBezTo>
                  <a:pt x="200025" y="73236"/>
                  <a:pt x="387350" y="52598"/>
                  <a:pt x="609600" y="41486"/>
                </a:cubicBezTo>
                <a:cubicBezTo>
                  <a:pt x="850900" y="28786"/>
                  <a:pt x="1071378" y="-11898"/>
                  <a:pt x="1333500" y="3386"/>
                </a:cubicBezTo>
                <a:cubicBezTo>
                  <a:pt x="1595622" y="18670"/>
                  <a:pt x="1909117" y="77962"/>
                  <a:pt x="2182333" y="133192"/>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79"/>
          <p:cNvSpPr/>
          <p:nvPr/>
        </p:nvSpPr>
        <p:spPr>
          <a:xfrm>
            <a:off x="260645" y="3018110"/>
            <a:ext cx="2161067" cy="298598"/>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82332"/>
              <a:gd name="connsiteY0" fmla="*/ 179265 h 435333"/>
              <a:gd name="connsiteX1" fmla="*/ 581025 w 2182332"/>
              <a:gd name="connsiteY1" fmla="*/ 160215 h 435333"/>
              <a:gd name="connsiteX2" fmla="*/ 1333500 w 2182332"/>
              <a:gd name="connsiteY2" fmla="*/ 7815 h 435333"/>
              <a:gd name="connsiteX3" fmla="*/ 2182332 w 2182332"/>
              <a:gd name="connsiteY3" fmla="*/ 435333 h 435333"/>
              <a:gd name="connsiteX0" fmla="*/ 0 w 2182332"/>
              <a:gd name="connsiteY0" fmla="*/ 19956 h 276024"/>
              <a:gd name="connsiteX1" fmla="*/ 581025 w 2182332"/>
              <a:gd name="connsiteY1" fmla="*/ 906 h 276024"/>
              <a:gd name="connsiteX2" fmla="*/ 1333500 w 2182332"/>
              <a:gd name="connsiteY2" fmla="*/ 50525 h 276024"/>
              <a:gd name="connsiteX3" fmla="*/ 2182332 w 2182332"/>
              <a:gd name="connsiteY3" fmla="*/ 276024 h 276024"/>
              <a:gd name="connsiteX0" fmla="*/ 0 w 2161067"/>
              <a:gd name="connsiteY0" fmla="*/ 0 h 298598"/>
              <a:gd name="connsiteX1" fmla="*/ 559760 w 2161067"/>
              <a:gd name="connsiteY1" fmla="*/ 23480 h 298598"/>
              <a:gd name="connsiteX2" fmla="*/ 1312235 w 2161067"/>
              <a:gd name="connsiteY2" fmla="*/ 73099 h 298598"/>
              <a:gd name="connsiteX3" fmla="*/ 2161067 w 2161067"/>
              <a:gd name="connsiteY3" fmla="*/ 298598 h 298598"/>
              <a:gd name="connsiteX0" fmla="*/ 0 w 2161067"/>
              <a:gd name="connsiteY0" fmla="*/ 0 h 298598"/>
              <a:gd name="connsiteX1" fmla="*/ 559760 w 2161067"/>
              <a:gd name="connsiteY1" fmla="*/ 23480 h 298598"/>
              <a:gd name="connsiteX2" fmla="*/ 1312235 w 2161067"/>
              <a:gd name="connsiteY2" fmla="*/ 73099 h 298598"/>
              <a:gd name="connsiteX3" fmla="*/ 2161067 w 2161067"/>
              <a:gd name="connsiteY3" fmla="*/ 298598 h 298598"/>
            </a:gdLst>
            <a:ahLst/>
            <a:cxnLst>
              <a:cxn ang="0">
                <a:pos x="connsiteX0" y="connsiteY0"/>
              </a:cxn>
              <a:cxn ang="0">
                <a:pos x="connsiteX1" y="connsiteY1"/>
              </a:cxn>
              <a:cxn ang="0">
                <a:pos x="connsiteX2" y="connsiteY2"/>
              </a:cxn>
              <a:cxn ang="0">
                <a:pos x="connsiteX3" y="connsiteY3"/>
              </a:cxn>
            </a:cxnLst>
            <a:rect l="l" t="t" r="r" b="b"/>
            <a:pathLst>
              <a:path w="2161067" h="298598">
                <a:moveTo>
                  <a:pt x="0" y="0"/>
                </a:moveTo>
                <a:lnTo>
                  <a:pt x="559760" y="23480"/>
                </a:lnTo>
                <a:cubicBezTo>
                  <a:pt x="778466" y="35663"/>
                  <a:pt x="1045350" y="27246"/>
                  <a:pt x="1312235" y="73099"/>
                </a:cubicBezTo>
                <a:cubicBezTo>
                  <a:pt x="1579120" y="118952"/>
                  <a:pt x="1887852" y="222103"/>
                  <a:pt x="2161067" y="298598"/>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80"/>
          <p:cNvSpPr/>
          <p:nvPr/>
        </p:nvSpPr>
        <p:spPr>
          <a:xfrm>
            <a:off x="255372" y="4878119"/>
            <a:ext cx="2158853" cy="345695"/>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90750"/>
              <a:gd name="connsiteY0" fmla="*/ 807199 h 807199"/>
              <a:gd name="connsiteX1" fmla="*/ 600075 w 2190750"/>
              <a:gd name="connsiteY1" fmla="*/ 178549 h 807199"/>
              <a:gd name="connsiteX2" fmla="*/ 1352550 w 2190750"/>
              <a:gd name="connsiteY2" fmla="*/ 26149 h 807199"/>
              <a:gd name="connsiteX3" fmla="*/ 2190750 w 2190750"/>
              <a:gd name="connsiteY3" fmla="*/ 7099 h 807199"/>
              <a:gd name="connsiteX0" fmla="*/ 0 w 2190750"/>
              <a:gd name="connsiteY0" fmla="*/ 836679 h 836679"/>
              <a:gd name="connsiteX1" fmla="*/ 657225 w 2190750"/>
              <a:gd name="connsiteY1" fmla="*/ 665229 h 836679"/>
              <a:gd name="connsiteX2" fmla="*/ 1352550 w 2190750"/>
              <a:gd name="connsiteY2" fmla="*/ 55629 h 836679"/>
              <a:gd name="connsiteX3" fmla="*/ 2190750 w 2190750"/>
              <a:gd name="connsiteY3" fmla="*/ 36579 h 836679"/>
              <a:gd name="connsiteX0" fmla="*/ 0 w 2190750"/>
              <a:gd name="connsiteY0" fmla="*/ 800757 h 800757"/>
              <a:gd name="connsiteX1" fmla="*/ 657225 w 2190750"/>
              <a:gd name="connsiteY1" fmla="*/ 629307 h 800757"/>
              <a:gd name="connsiteX2" fmla="*/ 1295400 w 2190750"/>
              <a:gd name="connsiteY2" fmla="*/ 267357 h 800757"/>
              <a:gd name="connsiteX3" fmla="*/ 2190750 w 2190750"/>
              <a:gd name="connsiteY3" fmla="*/ 657 h 800757"/>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58852"/>
              <a:gd name="connsiteY0" fmla="*/ 584954 h 584954"/>
              <a:gd name="connsiteX1" fmla="*/ 657225 w 2158852"/>
              <a:gd name="connsiteY1" fmla="*/ 413504 h 584954"/>
              <a:gd name="connsiteX2" fmla="*/ 1314450 w 2158852"/>
              <a:gd name="connsiteY2" fmla="*/ 3929 h 584954"/>
              <a:gd name="connsiteX3" fmla="*/ 2158852 w 2158852"/>
              <a:gd name="connsiteY3" fmla="*/ 199524 h 584954"/>
              <a:gd name="connsiteX0" fmla="*/ 0 w 2158852"/>
              <a:gd name="connsiteY0" fmla="*/ 442222 h 442222"/>
              <a:gd name="connsiteX1" fmla="*/ 657225 w 2158852"/>
              <a:gd name="connsiteY1" fmla="*/ 270772 h 442222"/>
              <a:gd name="connsiteX2" fmla="*/ 1356981 w 2158852"/>
              <a:gd name="connsiteY2" fmla="*/ 10053 h 442222"/>
              <a:gd name="connsiteX3" fmla="*/ 2158852 w 2158852"/>
              <a:gd name="connsiteY3" fmla="*/ 56792 h 442222"/>
              <a:gd name="connsiteX0" fmla="*/ 0 w 2126955"/>
              <a:gd name="connsiteY0" fmla="*/ 469450 h 469450"/>
              <a:gd name="connsiteX1" fmla="*/ 657225 w 2126955"/>
              <a:gd name="connsiteY1" fmla="*/ 298000 h 469450"/>
              <a:gd name="connsiteX2" fmla="*/ 1356981 w 2126955"/>
              <a:gd name="connsiteY2" fmla="*/ 37281 h 469450"/>
              <a:gd name="connsiteX3" fmla="*/ 2126955 w 2126955"/>
              <a:gd name="connsiteY3" fmla="*/ 9592 h 469450"/>
              <a:gd name="connsiteX0" fmla="*/ 0 w 2126955"/>
              <a:gd name="connsiteY0" fmla="*/ 460724 h 460724"/>
              <a:gd name="connsiteX1" fmla="*/ 657225 w 2126955"/>
              <a:gd name="connsiteY1" fmla="*/ 289274 h 460724"/>
              <a:gd name="connsiteX2" fmla="*/ 1325083 w 2126955"/>
              <a:gd name="connsiteY2" fmla="*/ 166778 h 460724"/>
              <a:gd name="connsiteX3" fmla="*/ 2126955 w 2126955"/>
              <a:gd name="connsiteY3" fmla="*/ 866 h 460724"/>
              <a:gd name="connsiteX0" fmla="*/ 0 w 2158853"/>
              <a:gd name="connsiteY0" fmla="*/ 345695 h 345695"/>
              <a:gd name="connsiteX1" fmla="*/ 657225 w 2158853"/>
              <a:gd name="connsiteY1" fmla="*/ 174245 h 345695"/>
              <a:gd name="connsiteX2" fmla="*/ 1325083 w 2158853"/>
              <a:gd name="connsiteY2" fmla="*/ 51749 h 345695"/>
              <a:gd name="connsiteX3" fmla="*/ 2158853 w 2158853"/>
              <a:gd name="connsiteY3" fmla="*/ 2795 h 345695"/>
            </a:gdLst>
            <a:ahLst/>
            <a:cxnLst>
              <a:cxn ang="0">
                <a:pos x="connsiteX0" y="connsiteY0"/>
              </a:cxn>
              <a:cxn ang="0">
                <a:pos x="connsiteX1" y="connsiteY1"/>
              </a:cxn>
              <a:cxn ang="0">
                <a:pos x="connsiteX2" y="connsiteY2"/>
              </a:cxn>
              <a:cxn ang="0">
                <a:pos x="connsiteX3" y="connsiteY3"/>
              </a:cxn>
            </a:cxnLst>
            <a:rect l="l" t="t" r="r" b="b"/>
            <a:pathLst>
              <a:path w="2158853" h="345695">
                <a:moveTo>
                  <a:pt x="0" y="345695"/>
                </a:moveTo>
                <a:cubicBezTo>
                  <a:pt x="323850" y="259970"/>
                  <a:pt x="436378" y="223236"/>
                  <a:pt x="657225" y="174245"/>
                </a:cubicBezTo>
                <a:cubicBezTo>
                  <a:pt x="878072" y="125254"/>
                  <a:pt x="1074812" y="80324"/>
                  <a:pt x="1325083" y="51749"/>
                </a:cubicBezTo>
                <a:cubicBezTo>
                  <a:pt x="1575354" y="23174"/>
                  <a:pt x="1864372" y="-9905"/>
                  <a:pt x="2158853" y="2795"/>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81"/>
          <p:cNvSpPr/>
          <p:nvPr/>
        </p:nvSpPr>
        <p:spPr>
          <a:xfrm>
            <a:off x="2889237" y="4550823"/>
            <a:ext cx="2220433" cy="400772"/>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90750"/>
              <a:gd name="connsiteY0" fmla="*/ 807199 h 807199"/>
              <a:gd name="connsiteX1" fmla="*/ 600075 w 2190750"/>
              <a:gd name="connsiteY1" fmla="*/ 178549 h 807199"/>
              <a:gd name="connsiteX2" fmla="*/ 1352550 w 2190750"/>
              <a:gd name="connsiteY2" fmla="*/ 26149 h 807199"/>
              <a:gd name="connsiteX3" fmla="*/ 2190750 w 2190750"/>
              <a:gd name="connsiteY3" fmla="*/ 7099 h 807199"/>
              <a:gd name="connsiteX0" fmla="*/ 0 w 2190750"/>
              <a:gd name="connsiteY0" fmla="*/ 836679 h 836679"/>
              <a:gd name="connsiteX1" fmla="*/ 657225 w 2190750"/>
              <a:gd name="connsiteY1" fmla="*/ 665229 h 836679"/>
              <a:gd name="connsiteX2" fmla="*/ 1352550 w 2190750"/>
              <a:gd name="connsiteY2" fmla="*/ 55629 h 836679"/>
              <a:gd name="connsiteX3" fmla="*/ 2190750 w 2190750"/>
              <a:gd name="connsiteY3" fmla="*/ 36579 h 836679"/>
              <a:gd name="connsiteX0" fmla="*/ 0 w 2190750"/>
              <a:gd name="connsiteY0" fmla="*/ 800757 h 800757"/>
              <a:gd name="connsiteX1" fmla="*/ 657225 w 2190750"/>
              <a:gd name="connsiteY1" fmla="*/ 629307 h 800757"/>
              <a:gd name="connsiteX2" fmla="*/ 1295400 w 2190750"/>
              <a:gd name="connsiteY2" fmla="*/ 267357 h 800757"/>
              <a:gd name="connsiteX3" fmla="*/ 2190750 w 2190750"/>
              <a:gd name="connsiteY3" fmla="*/ 657 h 800757"/>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90750"/>
              <a:gd name="connsiteY0" fmla="*/ 800893 h 800893"/>
              <a:gd name="connsiteX1" fmla="*/ 609600 w 2190750"/>
              <a:gd name="connsiteY1" fmla="*/ 534193 h 800893"/>
              <a:gd name="connsiteX2" fmla="*/ 1314450 w 2190750"/>
              <a:gd name="connsiteY2" fmla="*/ 219868 h 800893"/>
              <a:gd name="connsiteX3" fmla="*/ 2190750 w 2190750"/>
              <a:gd name="connsiteY3" fmla="*/ 793 h 800893"/>
              <a:gd name="connsiteX0" fmla="*/ 0 w 2190750"/>
              <a:gd name="connsiteY0" fmla="*/ 808213 h 808213"/>
              <a:gd name="connsiteX1" fmla="*/ 609600 w 2190750"/>
              <a:gd name="connsiteY1" fmla="*/ 541513 h 808213"/>
              <a:gd name="connsiteX2" fmla="*/ 1352550 w 2190750"/>
              <a:gd name="connsiteY2" fmla="*/ 74788 h 808213"/>
              <a:gd name="connsiteX3" fmla="*/ 2190750 w 2190750"/>
              <a:gd name="connsiteY3" fmla="*/ 8113 h 808213"/>
              <a:gd name="connsiteX0" fmla="*/ 0 w 2200275"/>
              <a:gd name="connsiteY0" fmla="*/ 815902 h 815902"/>
              <a:gd name="connsiteX1" fmla="*/ 609600 w 2200275"/>
              <a:gd name="connsiteY1" fmla="*/ 549202 h 815902"/>
              <a:gd name="connsiteX2" fmla="*/ 1352550 w 2200275"/>
              <a:gd name="connsiteY2" fmla="*/ 82477 h 815902"/>
              <a:gd name="connsiteX3" fmla="*/ 2200275 w 2200275"/>
              <a:gd name="connsiteY3" fmla="*/ 6277 h 815902"/>
              <a:gd name="connsiteX0" fmla="*/ 0 w 2200275"/>
              <a:gd name="connsiteY0" fmla="*/ 813306 h 813306"/>
              <a:gd name="connsiteX1" fmla="*/ 609600 w 2200275"/>
              <a:gd name="connsiteY1" fmla="*/ 546606 h 813306"/>
              <a:gd name="connsiteX2" fmla="*/ 1352550 w 2200275"/>
              <a:gd name="connsiteY2" fmla="*/ 98931 h 813306"/>
              <a:gd name="connsiteX3" fmla="*/ 2200275 w 2200275"/>
              <a:gd name="connsiteY3" fmla="*/ 3681 h 813306"/>
              <a:gd name="connsiteX0" fmla="*/ 0 w 2200275"/>
              <a:gd name="connsiteY0" fmla="*/ 818097 h 818097"/>
              <a:gd name="connsiteX1" fmla="*/ 609600 w 2200275"/>
              <a:gd name="connsiteY1" fmla="*/ 551397 h 818097"/>
              <a:gd name="connsiteX2" fmla="*/ 1362075 w 2200275"/>
              <a:gd name="connsiteY2" fmla="*/ 75147 h 818097"/>
              <a:gd name="connsiteX3" fmla="*/ 2200275 w 2200275"/>
              <a:gd name="connsiteY3" fmla="*/ 8472 h 818097"/>
              <a:gd name="connsiteX0" fmla="*/ 0 w 2209800"/>
              <a:gd name="connsiteY0" fmla="*/ 684747 h 684747"/>
              <a:gd name="connsiteX1" fmla="*/ 619125 w 2209800"/>
              <a:gd name="connsiteY1" fmla="*/ 551397 h 684747"/>
              <a:gd name="connsiteX2" fmla="*/ 1371600 w 2209800"/>
              <a:gd name="connsiteY2" fmla="*/ 75147 h 684747"/>
              <a:gd name="connsiteX3" fmla="*/ 2209800 w 2209800"/>
              <a:gd name="connsiteY3" fmla="*/ 8472 h 684747"/>
              <a:gd name="connsiteX0" fmla="*/ 0 w 2209800"/>
              <a:gd name="connsiteY0" fmla="*/ 608547 h 608547"/>
              <a:gd name="connsiteX1" fmla="*/ 619125 w 2209800"/>
              <a:gd name="connsiteY1" fmla="*/ 551397 h 608547"/>
              <a:gd name="connsiteX2" fmla="*/ 1371600 w 2209800"/>
              <a:gd name="connsiteY2" fmla="*/ 75147 h 608547"/>
              <a:gd name="connsiteX3" fmla="*/ 2209800 w 2209800"/>
              <a:gd name="connsiteY3" fmla="*/ 8472 h 608547"/>
              <a:gd name="connsiteX0" fmla="*/ 0 w 2209800"/>
              <a:gd name="connsiteY0" fmla="*/ 606025 h 606025"/>
              <a:gd name="connsiteX1" fmla="*/ 619125 w 2209800"/>
              <a:gd name="connsiteY1" fmla="*/ 472675 h 606025"/>
              <a:gd name="connsiteX2" fmla="*/ 1371600 w 2209800"/>
              <a:gd name="connsiteY2" fmla="*/ 72625 h 606025"/>
              <a:gd name="connsiteX3" fmla="*/ 2209800 w 2209800"/>
              <a:gd name="connsiteY3" fmla="*/ 5950 h 606025"/>
              <a:gd name="connsiteX0" fmla="*/ 0 w 2209800"/>
              <a:gd name="connsiteY0" fmla="*/ 606025 h 606025"/>
              <a:gd name="connsiteX1" fmla="*/ 619125 w 2209800"/>
              <a:gd name="connsiteY1" fmla="*/ 472675 h 606025"/>
              <a:gd name="connsiteX2" fmla="*/ 1371600 w 2209800"/>
              <a:gd name="connsiteY2" fmla="*/ 72625 h 606025"/>
              <a:gd name="connsiteX3" fmla="*/ 2209800 w 2209800"/>
              <a:gd name="connsiteY3" fmla="*/ 5950 h 606025"/>
              <a:gd name="connsiteX0" fmla="*/ 0 w 2209800"/>
              <a:gd name="connsiteY0" fmla="*/ 602790 h 602790"/>
              <a:gd name="connsiteX1" fmla="*/ 608492 w 2209800"/>
              <a:gd name="connsiteY1" fmla="*/ 278054 h 602790"/>
              <a:gd name="connsiteX2" fmla="*/ 1371600 w 2209800"/>
              <a:gd name="connsiteY2" fmla="*/ 69390 h 602790"/>
              <a:gd name="connsiteX3" fmla="*/ 2209800 w 2209800"/>
              <a:gd name="connsiteY3" fmla="*/ 2715 h 602790"/>
              <a:gd name="connsiteX0" fmla="*/ 0 w 2220433"/>
              <a:gd name="connsiteY0" fmla="*/ 400772 h 400772"/>
              <a:gd name="connsiteX1" fmla="*/ 619125 w 2220433"/>
              <a:gd name="connsiteY1" fmla="*/ 278054 h 400772"/>
              <a:gd name="connsiteX2" fmla="*/ 1382233 w 2220433"/>
              <a:gd name="connsiteY2" fmla="*/ 69390 h 400772"/>
              <a:gd name="connsiteX3" fmla="*/ 2220433 w 2220433"/>
              <a:gd name="connsiteY3" fmla="*/ 2715 h 400772"/>
              <a:gd name="connsiteX0" fmla="*/ 0 w 2220433"/>
              <a:gd name="connsiteY0" fmla="*/ 400772 h 400772"/>
              <a:gd name="connsiteX1" fmla="*/ 619125 w 2220433"/>
              <a:gd name="connsiteY1" fmla="*/ 278054 h 400772"/>
              <a:gd name="connsiteX2" fmla="*/ 1382233 w 2220433"/>
              <a:gd name="connsiteY2" fmla="*/ 69390 h 400772"/>
              <a:gd name="connsiteX3" fmla="*/ 2220433 w 2220433"/>
              <a:gd name="connsiteY3" fmla="*/ 2715 h 400772"/>
            </a:gdLst>
            <a:ahLst/>
            <a:cxnLst>
              <a:cxn ang="0">
                <a:pos x="connsiteX0" y="connsiteY0"/>
              </a:cxn>
              <a:cxn ang="0">
                <a:pos x="connsiteX1" y="connsiteY1"/>
              </a:cxn>
              <a:cxn ang="0">
                <a:pos x="connsiteX2" y="connsiteY2"/>
              </a:cxn>
              <a:cxn ang="0">
                <a:pos x="connsiteX3" y="connsiteY3"/>
              </a:cxn>
            </a:cxnLst>
            <a:rect l="l" t="t" r="r" b="b"/>
            <a:pathLst>
              <a:path w="2220433" h="400772">
                <a:moveTo>
                  <a:pt x="0" y="400772"/>
                </a:moveTo>
                <a:cubicBezTo>
                  <a:pt x="364165" y="311060"/>
                  <a:pt x="388753" y="333284"/>
                  <a:pt x="619125" y="278054"/>
                </a:cubicBezTo>
                <a:cubicBezTo>
                  <a:pt x="849497" y="222824"/>
                  <a:pt x="1115348" y="115280"/>
                  <a:pt x="1382233" y="69390"/>
                </a:cubicBezTo>
                <a:cubicBezTo>
                  <a:pt x="1649118" y="23500"/>
                  <a:pt x="1925952" y="-9985"/>
                  <a:pt x="2220433" y="2715"/>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82"/>
          <p:cNvSpPr/>
          <p:nvPr/>
        </p:nvSpPr>
        <p:spPr>
          <a:xfrm>
            <a:off x="2918920" y="2719035"/>
            <a:ext cx="2190750" cy="801068"/>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90750"/>
              <a:gd name="connsiteY0" fmla="*/ 807199 h 807199"/>
              <a:gd name="connsiteX1" fmla="*/ 600075 w 2190750"/>
              <a:gd name="connsiteY1" fmla="*/ 178549 h 807199"/>
              <a:gd name="connsiteX2" fmla="*/ 1352550 w 2190750"/>
              <a:gd name="connsiteY2" fmla="*/ 26149 h 807199"/>
              <a:gd name="connsiteX3" fmla="*/ 2190750 w 2190750"/>
              <a:gd name="connsiteY3" fmla="*/ 7099 h 807199"/>
              <a:gd name="connsiteX0" fmla="*/ 0 w 2190750"/>
              <a:gd name="connsiteY0" fmla="*/ 836679 h 836679"/>
              <a:gd name="connsiteX1" fmla="*/ 657225 w 2190750"/>
              <a:gd name="connsiteY1" fmla="*/ 665229 h 836679"/>
              <a:gd name="connsiteX2" fmla="*/ 1352550 w 2190750"/>
              <a:gd name="connsiteY2" fmla="*/ 55629 h 836679"/>
              <a:gd name="connsiteX3" fmla="*/ 2190750 w 2190750"/>
              <a:gd name="connsiteY3" fmla="*/ 36579 h 836679"/>
              <a:gd name="connsiteX0" fmla="*/ 0 w 2190750"/>
              <a:gd name="connsiteY0" fmla="*/ 800757 h 800757"/>
              <a:gd name="connsiteX1" fmla="*/ 657225 w 2190750"/>
              <a:gd name="connsiteY1" fmla="*/ 629307 h 800757"/>
              <a:gd name="connsiteX2" fmla="*/ 1295400 w 2190750"/>
              <a:gd name="connsiteY2" fmla="*/ 267357 h 800757"/>
              <a:gd name="connsiteX3" fmla="*/ 2190750 w 2190750"/>
              <a:gd name="connsiteY3" fmla="*/ 657 h 800757"/>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90750"/>
              <a:gd name="connsiteY0" fmla="*/ 801068 h 801068"/>
              <a:gd name="connsiteX1" fmla="*/ 638175 w 2190750"/>
              <a:gd name="connsiteY1" fmla="*/ 705818 h 801068"/>
              <a:gd name="connsiteX2" fmla="*/ 1314450 w 2190750"/>
              <a:gd name="connsiteY2" fmla="*/ 220043 h 801068"/>
              <a:gd name="connsiteX3" fmla="*/ 2190750 w 2190750"/>
              <a:gd name="connsiteY3" fmla="*/ 968 h 801068"/>
              <a:gd name="connsiteX0" fmla="*/ 0 w 2190750"/>
              <a:gd name="connsiteY0" fmla="*/ 801068 h 801068"/>
              <a:gd name="connsiteX1" fmla="*/ 638175 w 2190750"/>
              <a:gd name="connsiteY1" fmla="*/ 705818 h 801068"/>
              <a:gd name="connsiteX2" fmla="*/ 1314450 w 2190750"/>
              <a:gd name="connsiteY2" fmla="*/ 220043 h 801068"/>
              <a:gd name="connsiteX3" fmla="*/ 2190750 w 2190750"/>
              <a:gd name="connsiteY3" fmla="*/ 968 h 801068"/>
            </a:gdLst>
            <a:ahLst/>
            <a:cxnLst>
              <a:cxn ang="0">
                <a:pos x="connsiteX0" y="connsiteY0"/>
              </a:cxn>
              <a:cxn ang="0">
                <a:pos x="connsiteX1" y="connsiteY1"/>
              </a:cxn>
              <a:cxn ang="0">
                <a:pos x="connsiteX2" y="connsiteY2"/>
              </a:cxn>
              <a:cxn ang="0">
                <a:pos x="connsiteX3" y="connsiteY3"/>
              </a:cxn>
            </a:cxnLst>
            <a:rect l="l" t="t" r="r" b="b"/>
            <a:pathLst>
              <a:path w="2190750" h="801068">
                <a:moveTo>
                  <a:pt x="0" y="801068"/>
                </a:moveTo>
                <a:cubicBezTo>
                  <a:pt x="361950" y="753443"/>
                  <a:pt x="419100" y="802655"/>
                  <a:pt x="638175" y="705818"/>
                </a:cubicBezTo>
                <a:cubicBezTo>
                  <a:pt x="857250" y="608981"/>
                  <a:pt x="1055688" y="337518"/>
                  <a:pt x="1314450" y="220043"/>
                </a:cubicBezTo>
                <a:cubicBezTo>
                  <a:pt x="1573212" y="102568"/>
                  <a:pt x="1896269" y="-11732"/>
                  <a:pt x="2190750" y="968"/>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83"/>
          <p:cNvSpPr/>
          <p:nvPr/>
        </p:nvSpPr>
        <p:spPr>
          <a:xfrm>
            <a:off x="2957325" y="1020025"/>
            <a:ext cx="2190750" cy="801068"/>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90750"/>
              <a:gd name="connsiteY0" fmla="*/ 807199 h 807199"/>
              <a:gd name="connsiteX1" fmla="*/ 600075 w 2190750"/>
              <a:gd name="connsiteY1" fmla="*/ 178549 h 807199"/>
              <a:gd name="connsiteX2" fmla="*/ 1352550 w 2190750"/>
              <a:gd name="connsiteY2" fmla="*/ 26149 h 807199"/>
              <a:gd name="connsiteX3" fmla="*/ 2190750 w 2190750"/>
              <a:gd name="connsiteY3" fmla="*/ 7099 h 807199"/>
              <a:gd name="connsiteX0" fmla="*/ 0 w 2190750"/>
              <a:gd name="connsiteY0" fmla="*/ 836679 h 836679"/>
              <a:gd name="connsiteX1" fmla="*/ 657225 w 2190750"/>
              <a:gd name="connsiteY1" fmla="*/ 665229 h 836679"/>
              <a:gd name="connsiteX2" fmla="*/ 1352550 w 2190750"/>
              <a:gd name="connsiteY2" fmla="*/ 55629 h 836679"/>
              <a:gd name="connsiteX3" fmla="*/ 2190750 w 2190750"/>
              <a:gd name="connsiteY3" fmla="*/ 36579 h 836679"/>
              <a:gd name="connsiteX0" fmla="*/ 0 w 2190750"/>
              <a:gd name="connsiteY0" fmla="*/ 800757 h 800757"/>
              <a:gd name="connsiteX1" fmla="*/ 657225 w 2190750"/>
              <a:gd name="connsiteY1" fmla="*/ 629307 h 800757"/>
              <a:gd name="connsiteX2" fmla="*/ 1295400 w 2190750"/>
              <a:gd name="connsiteY2" fmla="*/ 267357 h 800757"/>
              <a:gd name="connsiteX3" fmla="*/ 2190750 w 2190750"/>
              <a:gd name="connsiteY3" fmla="*/ 657 h 800757"/>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90750"/>
              <a:gd name="connsiteY0" fmla="*/ 801068 h 801068"/>
              <a:gd name="connsiteX1" fmla="*/ 638175 w 2190750"/>
              <a:gd name="connsiteY1" fmla="*/ 705818 h 801068"/>
              <a:gd name="connsiteX2" fmla="*/ 1314450 w 2190750"/>
              <a:gd name="connsiteY2" fmla="*/ 220043 h 801068"/>
              <a:gd name="connsiteX3" fmla="*/ 2190750 w 2190750"/>
              <a:gd name="connsiteY3" fmla="*/ 968 h 801068"/>
              <a:gd name="connsiteX0" fmla="*/ 0 w 2190750"/>
              <a:gd name="connsiteY0" fmla="*/ 801068 h 801068"/>
              <a:gd name="connsiteX1" fmla="*/ 638175 w 2190750"/>
              <a:gd name="connsiteY1" fmla="*/ 705818 h 801068"/>
              <a:gd name="connsiteX2" fmla="*/ 1314450 w 2190750"/>
              <a:gd name="connsiteY2" fmla="*/ 220043 h 801068"/>
              <a:gd name="connsiteX3" fmla="*/ 2190750 w 2190750"/>
              <a:gd name="connsiteY3" fmla="*/ 968 h 801068"/>
            </a:gdLst>
            <a:ahLst/>
            <a:cxnLst>
              <a:cxn ang="0">
                <a:pos x="connsiteX0" y="connsiteY0"/>
              </a:cxn>
              <a:cxn ang="0">
                <a:pos x="connsiteX1" y="connsiteY1"/>
              </a:cxn>
              <a:cxn ang="0">
                <a:pos x="connsiteX2" y="connsiteY2"/>
              </a:cxn>
              <a:cxn ang="0">
                <a:pos x="connsiteX3" y="connsiteY3"/>
              </a:cxn>
            </a:cxnLst>
            <a:rect l="l" t="t" r="r" b="b"/>
            <a:pathLst>
              <a:path w="2190750" h="801068">
                <a:moveTo>
                  <a:pt x="0" y="801068"/>
                </a:moveTo>
                <a:cubicBezTo>
                  <a:pt x="361950" y="753443"/>
                  <a:pt x="419100" y="802655"/>
                  <a:pt x="638175" y="705818"/>
                </a:cubicBezTo>
                <a:cubicBezTo>
                  <a:pt x="857250" y="608981"/>
                  <a:pt x="1055688" y="337518"/>
                  <a:pt x="1314450" y="220043"/>
                </a:cubicBezTo>
                <a:cubicBezTo>
                  <a:pt x="1573212" y="102568"/>
                  <a:pt x="1896269" y="-11732"/>
                  <a:pt x="2190750" y="968"/>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p:cNvSpPr/>
          <p:nvPr/>
        </p:nvSpPr>
        <p:spPr>
          <a:xfrm>
            <a:off x="5486400" y="990600"/>
            <a:ext cx="2190750" cy="800100"/>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90750"/>
              <a:gd name="connsiteY0" fmla="*/ 807199 h 807199"/>
              <a:gd name="connsiteX1" fmla="*/ 600075 w 2190750"/>
              <a:gd name="connsiteY1" fmla="*/ 178549 h 807199"/>
              <a:gd name="connsiteX2" fmla="*/ 1352550 w 2190750"/>
              <a:gd name="connsiteY2" fmla="*/ 26149 h 807199"/>
              <a:gd name="connsiteX3" fmla="*/ 2190750 w 2190750"/>
              <a:gd name="connsiteY3" fmla="*/ 7099 h 807199"/>
              <a:gd name="connsiteX0" fmla="*/ 0 w 2190750"/>
              <a:gd name="connsiteY0" fmla="*/ 836679 h 836679"/>
              <a:gd name="connsiteX1" fmla="*/ 657225 w 2190750"/>
              <a:gd name="connsiteY1" fmla="*/ 665229 h 836679"/>
              <a:gd name="connsiteX2" fmla="*/ 1352550 w 2190750"/>
              <a:gd name="connsiteY2" fmla="*/ 55629 h 836679"/>
              <a:gd name="connsiteX3" fmla="*/ 2190750 w 2190750"/>
              <a:gd name="connsiteY3" fmla="*/ 36579 h 836679"/>
              <a:gd name="connsiteX0" fmla="*/ 0 w 2190750"/>
              <a:gd name="connsiteY0" fmla="*/ 800757 h 800757"/>
              <a:gd name="connsiteX1" fmla="*/ 657225 w 2190750"/>
              <a:gd name="connsiteY1" fmla="*/ 629307 h 800757"/>
              <a:gd name="connsiteX2" fmla="*/ 1295400 w 2190750"/>
              <a:gd name="connsiteY2" fmla="*/ 267357 h 800757"/>
              <a:gd name="connsiteX3" fmla="*/ 2190750 w 2190750"/>
              <a:gd name="connsiteY3" fmla="*/ 657 h 800757"/>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90750"/>
              <a:gd name="connsiteY0" fmla="*/ 801068 h 801068"/>
              <a:gd name="connsiteX1" fmla="*/ 638175 w 2190750"/>
              <a:gd name="connsiteY1" fmla="*/ 705818 h 801068"/>
              <a:gd name="connsiteX2" fmla="*/ 1314450 w 2190750"/>
              <a:gd name="connsiteY2" fmla="*/ 220043 h 801068"/>
              <a:gd name="connsiteX3" fmla="*/ 2190750 w 2190750"/>
              <a:gd name="connsiteY3" fmla="*/ 968 h 801068"/>
              <a:gd name="connsiteX0" fmla="*/ 0 w 2190750"/>
              <a:gd name="connsiteY0" fmla="*/ 801068 h 801068"/>
              <a:gd name="connsiteX1" fmla="*/ 638175 w 2190750"/>
              <a:gd name="connsiteY1" fmla="*/ 705818 h 801068"/>
              <a:gd name="connsiteX2" fmla="*/ 1314450 w 2190750"/>
              <a:gd name="connsiteY2" fmla="*/ 220043 h 801068"/>
              <a:gd name="connsiteX3" fmla="*/ 2190750 w 2190750"/>
              <a:gd name="connsiteY3" fmla="*/ 968 h 801068"/>
              <a:gd name="connsiteX0" fmla="*/ 0 w 2190750"/>
              <a:gd name="connsiteY0" fmla="*/ 806034 h 806034"/>
              <a:gd name="connsiteX1" fmla="*/ 638175 w 2190750"/>
              <a:gd name="connsiteY1" fmla="*/ 710784 h 806034"/>
              <a:gd name="connsiteX2" fmla="*/ 1356980 w 2190750"/>
              <a:gd name="connsiteY2" fmla="*/ 108051 h 806034"/>
              <a:gd name="connsiteX3" fmla="*/ 2190750 w 2190750"/>
              <a:gd name="connsiteY3" fmla="*/ 5934 h 806034"/>
              <a:gd name="connsiteX0" fmla="*/ 0 w 2190750"/>
              <a:gd name="connsiteY0" fmla="*/ 802841 h 802841"/>
              <a:gd name="connsiteX1" fmla="*/ 638175 w 2190750"/>
              <a:gd name="connsiteY1" fmla="*/ 707591 h 802841"/>
              <a:gd name="connsiteX2" fmla="*/ 1356980 w 2190750"/>
              <a:gd name="connsiteY2" fmla="*/ 136755 h 802841"/>
              <a:gd name="connsiteX3" fmla="*/ 2190750 w 2190750"/>
              <a:gd name="connsiteY3" fmla="*/ 2741 h 802841"/>
              <a:gd name="connsiteX0" fmla="*/ 0 w 2190750"/>
              <a:gd name="connsiteY0" fmla="*/ 800100 h 800100"/>
              <a:gd name="connsiteX1" fmla="*/ 638175 w 2190750"/>
              <a:gd name="connsiteY1" fmla="*/ 704850 h 800100"/>
              <a:gd name="connsiteX2" fmla="*/ 1356980 w 2190750"/>
              <a:gd name="connsiteY2" fmla="*/ 134014 h 800100"/>
              <a:gd name="connsiteX3" fmla="*/ 2190750 w 2190750"/>
              <a:gd name="connsiteY3" fmla="*/ 0 h 800100"/>
            </a:gdLst>
            <a:ahLst/>
            <a:cxnLst>
              <a:cxn ang="0">
                <a:pos x="connsiteX0" y="connsiteY0"/>
              </a:cxn>
              <a:cxn ang="0">
                <a:pos x="connsiteX1" y="connsiteY1"/>
              </a:cxn>
              <a:cxn ang="0">
                <a:pos x="connsiteX2" y="connsiteY2"/>
              </a:cxn>
              <a:cxn ang="0">
                <a:pos x="connsiteX3" y="connsiteY3"/>
              </a:cxn>
            </a:cxnLst>
            <a:rect l="l" t="t" r="r" b="b"/>
            <a:pathLst>
              <a:path w="2190750" h="800100">
                <a:moveTo>
                  <a:pt x="0" y="800100"/>
                </a:moveTo>
                <a:cubicBezTo>
                  <a:pt x="361950" y="752475"/>
                  <a:pt x="412012" y="815864"/>
                  <a:pt x="638175" y="704850"/>
                </a:cubicBezTo>
                <a:cubicBezTo>
                  <a:pt x="864338" y="593836"/>
                  <a:pt x="1098218" y="251489"/>
                  <a:pt x="1356980" y="134014"/>
                </a:cubicBezTo>
                <a:cubicBezTo>
                  <a:pt x="1615742" y="16539"/>
                  <a:pt x="1896269" y="19198"/>
                  <a:pt x="2190750" y="0"/>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p:cNvSpPr/>
          <p:nvPr/>
        </p:nvSpPr>
        <p:spPr>
          <a:xfrm>
            <a:off x="5514582" y="2819400"/>
            <a:ext cx="2209800" cy="606025"/>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90750"/>
              <a:gd name="connsiteY0" fmla="*/ 807199 h 807199"/>
              <a:gd name="connsiteX1" fmla="*/ 600075 w 2190750"/>
              <a:gd name="connsiteY1" fmla="*/ 178549 h 807199"/>
              <a:gd name="connsiteX2" fmla="*/ 1352550 w 2190750"/>
              <a:gd name="connsiteY2" fmla="*/ 26149 h 807199"/>
              <a:gd name="connsiteX3" fmla="*/ 2190750 w 2190750"/>
              <a:gd name="connsiteY3" fmla="*/ 7099 h 807199"/>
              <a:gd name="connsiteX0" fmla="*/ 0 w 2190750"/>
              <a:gd name="connsiteY0" fmla="*/ 836679 h 836679"/>
              <a:gd name="connsiteX1" fmla="*/ 657225 w 2190750"/>
              <a:gd name="connsiteY1" fmla="*/ 665229 h 836679"/>
              <a:gd name="connsiteX2" fmla="*/ 1352550 w 2190750"/>
              <a:gd name="connsiteY2" fmla="*/ 55629 h 836679"/>
              <a:gd name="connsiteX3" fmla="*/ 2190750 w 2190750"/>
              <a:gd name="connsiteY3" fmla="*/ 36579 h 836679"/>
              <a:gd name="connsiteX0" fmla="*/ 0 w 2190750"/>
              <a:gd name="connsiteY0" fmla="*/ 800757 h 800757"/>
              <a:gd name="connsiteX1" fmla="*/ 657225 w 2190750"/>
              <a:gd name="connsiteY1" fmla="*/ 629307 h 800757"/>
              <a:gd name="connsiteX2" fmla="*/ 1295400 w 2190750"/>
              <a:gd name="connsiteY2" fmla="*/ 267357 h 800757"/>
              <a:gd name="connsiteX3" fmla="*/ 2190750 w 2190750"/>
              <a:gd name="connsiteY3" fmla="*/ 657 h 800757"/>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90750"/>
              <a:gd name="connsiteY0" fmla="*/ 800893 h 800893"/>
              <a:gd name="connsiteX1" fmla="*/ 609600 w 2190750"/>
              <a:gd name="connsiteY1" fmla="*/ 534193 h 800893"/>
              <a:gd name="connsiteX2" fmla="*/ 1314450 w 2190750"/>
              <a:gd name="connsiteY2" fmla="*/ 219868 h 800893"/>
              <a:gd name="connsiteX3" fmla="*/ 2190750 w 2190750"/>
              <a:gd name="connsiteY3" fmla="*/ 793 h 800893"/>
              <a:gd name="connsiteX0" fmla="*/ 0 w 2190750"/>
              <a:gd name="connsiteY0" fmla="*/ 808213 h 808213"/>
              <a:gd name="connsiteX1" fmla="*/ 609600 w 2190750"/>
              <a:gd name="connsiteY1" fmla="*/ 541513 h 808213"/>
              <a:gd name="connsiteX2" fmla="*/ 1352550 w 2190750"/>
              <a:gd name="connsiteY2" fmla="*/ 74788 h 808213"/>
              <a:gd name="connsiteX3" fmla="*/ 2190750 w 2190750"/>
              <a:gd name="connsiteY3" fmla="*/ 8113 h 808213"/>
              <a:gd name="connsiteX0" fmla="*/ 0 w 2200275"/>
              <a:gd name="connsiteY0" fmla="*/ 815902 h 815902"/>
              <a:gd name="connsiteX1" fmla="*/ 609600 w 2200275"/>
              <a:gd name="connsiteY1" fmla="*/ 549202 h 815902"/>
              <a:gd name="connsiteX2" fmla="*/ 1352550 w 2200275"/>
              <a:gd name="connsiteY2" fmla="*/ 82477 h 815902"/>
              <a:gd name="connsiteX3" fmla="*/ 2200275 w 2200275"/>
              <a:gd name="connsiteY3" fmla="*/ 6277 h 815902"/>
              <a:gd name="connsiteX0" fmla="*/ 0 w 2200275"/>
              <a:gd name="connsiteY0" fmla="*/ 813306 h 813306"/>
              <a:gd name="connsiteX1" fmla="*/ 609600 w 2200275"/>
              <a:gd name="connsiteY1" fmla="*/ 546606 h 813306"/>
              <a:gd name="connsiteX2" fmla="*/ 1352550 w 2200275"/>
              <a:gd name="connsiteY2" fmla="*/ 98931 h 813306"/>
              <a:gd name="connsiteX3" fmla="*/ 2200275 w 2200275"/>
              <a:gd name="connsiteY3" fmla="*/ 3681 h 813306"/>
              <a:gd name="connsiteX0" fmla="*/ 0 w 2200275"/>
              <a:gd name="connsiteY0" fmla="*/ 818097 h 818097"/>
              <a:gd name="connsiteX1" fmla="*/ 609600 w 2200275"/>
              <a:gd name="connsiteY1" fmla="*/ 551397 h 818097"/>
              <a:gd name="connsiteX2" fmla="*/ 1362075 w 2200275"/>
              <a:gd name="connsiteY2" fmla="*/ 75147 h 818097"/>
              <a:gd name="connsiteX3" fmla="*/ 2200275 w 2200275"/>
              <a:gd name="connsiteY3" fmla="*/ 8472 h 818097"/>
              <a:gd name="connsiteX0" fmla="*/ 0 w 2209800"/>
              <a:gd name="connsiteY0" fmla="*/ 684747 h 684747"/>
              <a:gd name="connsiteX1" fmla="*/ 619125 w 2209800"/>
              <a:gd name="connsiteY1" fmla="*/ 551397 h 684747"/>
              <a:gd name="connsiteX2" fmla="*/ 1371600 w 2209800"/>
              <a:gd name="connsiteY2" fmla="*/ 75147 h 684747"/>
              <a:gd name="connsiteX3" fmla="*/ 2209800 w 2209800"/>
              <a:gd name="connsiteY3" fmla="*/ 8472 h 684747"/>
              <a:gd name="connsiteX0" fmla="*/ 0 w 2209800"/>
              <a:gd name="connsiteY0" fmla="*/ 608547 h 608547"/>
              <a:gd name="connsiteX1" fmla="*/ 619125 w 2209800"/>
              <a:gd name="connsiteY1" fmla="*/ 551397 h 608547"/>
              <a:gd name="connsiteX2" fmla="*/ 1371600 w 2209800"/>
              <a:gd name="connsiteY2" fmla="*/ 75147 h 608547"/>
              <a:gd name="connsiteX3" fmla="*/ 2209800 w 2209800"/>
              <a:gd name="connsiteY3" fmla="*/ 8472 h 608547"/>
              <a:gd name="connsiteX0" fmla="*/ 0 w 2209800"/>
              <a:gd name="connsiteY0" fmla="*/ 606025 h 606025"/>
              <a:gd name="connsiteX1" fmla="*/ 619125 w 2209800"/>
              <a:gd name="connsiteY1" fmla="*/ 472675 h 606025"/>
              <a:gd name="connsiteX2" fmla="*/ 1371600 w 2209800"/>
              <a:gd name="connsiteY2" fmla="*/ 72625 h 606025"/>
              <a:gd name="connsiteX3" fmla="*/ 2209800 w 2209800"/>
              <a:gd name="connsiteY3" fmla="*/ 5950 h 606025"/>
              <a:gd name="connsiteX0" fmla="*/ 0 w 2209800"/>
              <a:gd name="connsiteY0" fmla="*/ 606025 h 606025"/>
              <a:gd name="connsiteX1" fmla="*/ 619125 w 2209800"/>
              <a:gd name="connsiteY1" fmla="*/ 472675 h 606025"/>
              <a:gd name="connsiteX2" fmla="*/ 1371600 w 2209800"/>
              <a:gd name="connsiteY2" fmla="*/ 72625 h 606025"/>
              <a:gd name="connsiteX3" fmla="*/ 2209800 w 2209800"/>
              <a:gd name="connsiteY3" fmla="*/ 5950 h 606025"/>
            </a:gdLst>
            <a:ahLst/>
            <a:cxnLst>
              <a:cxn ang="0">
                <a:pos x="connsiteX0" y="connsiteY0"/>
              </a:cxn>
              <a:cxn ang="0">
                <a:pos x="connsiteX1" y="connsiteY1"/>
              </a:cxn>
              <a:cxn ang="0">
                <a:pos x="connsiteX2" y="connsiteY2"/>
              </a:cxn>
              <a:cxn ang="0">
                <a:pos x="connsiteX3" y="connsiteY3"/>
              </a:cxn>
            </a:cxnLst>
            <a:rect l="l" t="t" r="r" b="b"/>
            <a:pathLst>
              <a:path w="2209800" h="606025">
                <a:moveTo>
                  <a:pt x="0" y="606025"/>
                </a:moveTo>
                <a:cubicBezTo>
                  <a:pt x="342900" y="463150"/>
                  <a:pt x="390525" y="561575"/>
                  <a:pt x="619125" y="472675"/>
                </a:cubicBezTo>
                <a:cubicBezTo>
                  <a:pt x="847725" y="383775"/>
                  <a:pt x="1106488" y="150413"/>
                  <a:pt x="1371600" y="72625"/>
                </a:cubicBezTo>
                <a:cubicBezTo>
                  <a:pt x="1636713" y="-5163"/>
                  <a:pt x="1915319" y="-6750"/>
                  <a:pt x="2209800" y="5950"/>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p:nvPr/>
        </p:nvCxnSpPr>
        <p:spPr>
          <a:xfrm flipV="1">
            <a:off x="5343422" y="4322802"/>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5343422" y="5237202"/>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5953022" y="5161002"/>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6638822" y="5161002"/>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5257800" y="5237202"/>
            <a:ext cx="731290" cy="400110"/>
          </a:xfrm>
          <a:prstGeom prst="rect">
            <a:avLst/>
          </a:prstGeom>
          <a:noFill/>
        </p:spPr>
        <p:txBody>
          <a:bodyPr wrap="none" rtlCol="0">
            <a:spAutoFit/>
          </a:bodyPr>
          <a:lstStyle/>
          <a:p>
            <a:pPr algn="ctr"/>
            <a:r>
              <a:rPr lang="en-US" sz="1000" dirty="0" smtClean="0"/>
              <a:t>Research</a:t>
            </a:r>
          </a:p>
          <a:p>
            <a:pPr algn="ctr"/>
            <a:endParaRPr lang="en-US" sz="1000" dirty="0"/>
          </a:p>
        </p:txBody>
      </p:sp>
      <p:sp>
        <p:nvSpPr>
          <p:cNvPr id="90" name="TextBox 89"/>
          <p:cNvSpPr txBox="1"/>
          <p:nvPr/>
        </p:nvSpPr>
        <p:spPr>
          <a:xfrm>
            <a:off x="5885697" y="5237202"/>
            <a:ext cx="793808"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endParaRPr lang="en-US" sz="1000" dirty="0"/>
          </a:p>
        </p:txBody>
      </p:sp>
      <p:sp>
        <p:nvSpPr>
          <p:cNvPr id="91" name="TextBox 90"/>
          <p:cNvSpPr txBox="1"/>
          <p:nvPr/>
        </p:nvSpPr>
        <p:spPr>
          <a:xfrm>
            <a:off x="6561076" y="5237202"/>
            <a:ext cx="914033"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endParaRPr lang="en-US" sz="1000" dirty="0"/>
          </a:p>
        </p:txBody>
      </p:sp>
      <p:sp>
        <p:nvSpPr>
          <p:cNvPr id="92" name="TextBox 91"/>
          <p:cNvSpPr txBox="1"/>
          <p:nvPr/>
        </p:nvSpPr>
        <p:spPr>
          <a:xfrm>
            <a:off x="5617685" y="4152781"/>
            <a:ext cx="1609736" cy="276999"/>
          </a:xfrm>
          <a:prstGeom prst="rect">
            <a:avLst/>
          </a:prstGeom>
          <a:noFill/>
        </p:spPr>
        <p:txBody>
          <a:bodyPr wrap="none" rtlCol="0">
            <a:spAutoFit/>
          </a:bodyPr>
          <a:lstStyle/>
          <a:p>
            <a:pPr algn="ctr"/>
            <a:r>
              <a:rPr lang="en-US" sz="1200" dirty="0" smtClean="0"/>
              <a:t>Cost per new feature</a:t>
            </a:r>
            <a:endParaRPr lang="en-US" sz="1200" dirty="0"/>
          </a:p>
        </p:txBody>
      </p:sp>
      <p:sp>
        <p:nvSpPr>
          <p:cNvPr id="93" name="Freeform 92"/>
          <p:cNvSpPr/>
          <p:nvPr/>
        </p:nvSpPr>
        <p:spPr>
          <a:xfrm>
            <a:off x="5363447" y="4408028"/>
            <a:ext cx="2249008" cy="755245"/>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90750"/>
              <a:gd name="connsiteY0" fmla="*/ 807199 h 807199"/>
              <a:gd name="connsiteX1" fmla="*/ 600075 w 2190750"/>
              <a:gd name="connsiteY1" fmla="*/ 178549 h 807199"/>
              <a:gd name="connsiteX2" fmla="*/ 1352550 w 2190750"/>
              <a:gd name="connsiteY2" fmla="*/ 26149 h 807199"/>
              <a:gd name="connsiteX3" fmla="*/ 2190750 w 2190750"/>
              <a:gd name="connsiteY3" fmla="*/ 7099 h 807199"/>
              <a:gd name="connsiteX0" fmla="*/ 0 w 2190750"/>
              <a:gd name="connsiteY0" fmla="*/ 836679 h 836679"/>
              <a:gd name="connsiteX1" fmla="*/ 657225 w 2190750"/>
              <a:gd name="connsiteY1" fmla="*/ 665229 h 836679"/>
              <a:gd name="connsiteX2" fmla="*/ 1352550 w 2190750"/>
              <a:gd name="connsiteY2" fmla="*/ 55629 h 836679"/>
              <a:gd name="connsiteX3" fmla="*/ 2190750 w 2190750"/>
              <a:gd name="connsiteY3" fmla="*/ 36579 h 836679"/>
              <a:gd name="connsiteX0" fmla="*/ 0 w 2190750"/>
              <a:gd name="connsiteY0" fmla="*/ 800757 h 800757"/>
              <a:gd name="connsiteX1" fmla="*/ 657225 w 2190750"/>
              <a:gd name="connsiteY1" fmla="*/ 629307 h 800757"/>
              <a:gd name="connsiteX2" fmla="*/ 1295400 w 2190750"/>
              <a:gd name="connsiteY2" fmla="*/ 267357 h 800757"/>
              <a:gd name="connsiteX3" fmla="*/ 2190750 w 2190750"/>
              <a:gd name="connsiteY3" fmla="*/ 657 h 800757"/>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90750"/>
              <a:gd name="connsiteY0" fmla="*/ 800893 h 800893"/>
              <a:gd name="connsiteX1" fmla="*/ 609600 w 2190750"/>
              <a:gd name="connsiteY1" fmla="*/ 534193 h 800893"/>
              <a:gd name="connsiteX2" fmla="*/ 1314450 w 2190750"/>
              <a:gd name="connsiteY2" fmla="*/ 219868 h 800893"/>
              <a:gd name="connsiteX3" fmla="*/ 2190750 w 2190750"/>
              <a:gd name="connsiteY3" fmla="*/ 793 h 800893"/>
              <a:gd name="connsiteX0" fmla="*/ 0 w 2190750"/>
              <a:gd name="connsiteY0" fmla="*/ 808213 h 808213"/>
              <a:gd name="connsiteX1" fmla="*/ 609600 w 2190750"/>
              <a:gd name="connsiteY1" fmla="*/ 541513 h 808213"/>
              <a:gd name="connsiteX2" fmla="*/ 1352550 w 2190750"/>
              <a:gd name="connsiteY2" fmla="*/ 74788 h 808213"/>
              <a:gd name="connsiteX3" fmla="*/ 2190750 w 2190750"/>
              <a:gd name="connsiteY3" fmla="*/ 8113 h 808213"/>
              <a:gd name="connsiteX0" fmla="*/ 0 w 2200275"/>
              <a:gd name="connsiteY0" fmla="*/ 815902 h 815902"/>
              <a:gd name="connsiteX1" fmla="*/ 609600 w 2200275"/>
              <a:gd name="connsiteY1" fmla="*/ 549202 h 815902"/>
              <a:gd name="connsiteX2" fmla="*/ 1352550 w 2200275"/>
              <a:gd name="connsiteY2" fmla="*/ 82477 h 815902"/>
              <a:gd name="connsiteX3" fmla="*/ 2200275 w 2200275"/>
              <a:gd name="connsiteY3" fmla="*/ 6277 h 815902"/>
              <a:gd name="connsiteX0" fmla="*/ 0 w 2200275"/>
              <a:gd name="connsiteY0" fmla="*/ 813306 h 813306"/>
              <a:gd name="connsiteX1" fmla="*/ 609600 w 2200275"/>
              <a:gd name="connsiteY1" fmla="*/ 546606 h 813306"/>
              <a:gd name="connsiteX2" fmla="*/ 1352550 w 2200275"/>
              <a:gd name="connsiteY2" fmla="*/ 98931 h 813306"/>
              <a:gd name="connsiteX3" fmla="*/ 2200275 w 2200275"/>
              <a:gd name="connsiteY3" fmla="*/ 3681 h 813306"/>
              <a:gd name="connsiteX0" fmla="*/ 0 w 2200275"/>
              <a:gd name="connsiteY0" fmla="*/ 818097 h 818097"/>
              <a:gd name="connsiteX1" fmla="*/ 609600 w 2200275"/>
              <a:gd name="connsiteY1" fmla="*/ 551397 h 818097"/>
              <a:gd name="connsiteX2" fmla="*/ 1362075 w 2200275"/>
              <a:gd name="connsiteY2" fmla="*/ 75147 h 818097"/>
              <a:gd name="connsiteX3" fmla="*/ 2200275 w 2200275"/>
              <a:gd name="connsiteY3" fmla="*/ 8472 h 818097"/>
              <a:gd name="connsiteX0" fmla="*/ 0 w 2209800"/>
              <a:gd name="connsiteY0" fmla="*/ 684747 h 684747"/>
              <a:gd name="connsiteX1" fmla="*/ 619125 w 2209800"/>
              <a:gd name="connsiteY1" fmla="*/ 551397 h 684747"/>
              <a:gd name="connsiteX2" fmla="*/ 1371600 w 2209800"/>
              <a:gd name="connsiteY2" fmla="*/ 75147 h 684747"/>
              <a:gd name="connsiteX3" fmla="*/ 2209800 w 2209800"/>
              <a:gd name="connsiteY3" fmla="*/ 8472 h 684747"/>
              <a:gd name="connsiteX0" fmla="*/ 0 w 2209800"/>
              <a:gd name="connsiteY0" fmla="*/ 608547 h 608547"/>
              <a:gd name="connsiteX1" fmla="*/ 619125 w 2209800"/>
              <a:gd name="connsiteY1" fmla="*/ 551397 h 608547"/>
              <a:gd name="connsiteX2" fmla="*/ 1371600 w 2209800"/>
              <a:gd name="connsiteY2" fmla="*/ 75147 h 608547"/>
              <a:gd name="connsiteX3" fmla="*/ 2209800 w 2209800"/>
              <a:gd name="connsiteY3" fmla="*/ 8472 h 608547"/>
              <a:gd name="connsiteX0" fmla="*/ 0 w 2209800"/>
              <a:gd name="connsiteY0" fmla="*/ 606025 h 606025"/>
              <a:gd name="connsiteX1" fmla="*/ 619125 w 2209800"/>
              <a:gd name="connsiteY1" fmla="*/ 472675 h 606025"/>
              <a:gd name="connsiteX2" fmla="*/ 1371600 w 2209800"/>
              <a:gd name="connsiteY2" fmla="*/ 72625 h 606025"/>
              <a:gd name="connsiteX3" fmla="*/ 2209800 w 2209800"/>
              <a:gd name="connsiteY3" fmla="*/ 5950 h 606025"/>
              <a:gd name="connsiteX0" fmla="*/ 0 w 2209800"/>
              <a:gd name="connsiteY0" fmla="*/ 606025 h 606025"/>
              <a:gd name="connsiteX1" fmla="*/ 619125 w 2209800"/>
              <a:gd name="connsiteY1" fmla="*/ 472675 h 606025"/>
              <a:gd name="connsiteX2" fmla="*/ 1371600 w 2209800"/>
              <a:gd name="connsiteY2" fmla="*/ 72625 h 606025"/>
              <a:gd name="connsiteX3" fmla="*/ 2209800 w 2209800"/>
              <a:gd name="connsiteY3" fmla="*/ 5950 h 606025"/>
              <a:gd name="connsiteX0" fmla="*/ 0 w 2209800"/>
              <a:gd name="connsiteY0" fmla="*/ 602790 h 602790"/>
              <a:gd name="connsiteX1" fmla="*/ 608492 w 2209800"/>
              <a:gd name="connsiteY1" fmla="*/ 278054 h 602790"/>
              <a:gd name="connsiteX2" fmla="*/ 1371600 w 2209800"/>
              <a:gd name="connsiteY2" fmla="*/ 69390 h 602790"/>
              <a:gd name="connsiteX3" fmla="*/ 2209800 w 2209800"/>
              <a:gd name="connsiteY3" fmla="*/ 2715 h 602790"/>
              <a:gd name="connsiteX0" fmla="*/ 0 w 2220433"/>
              <a:gd name="connsiteY0" fmla="*/ 400772 h 400772"/>
              <a:gd name="connsiteX1" fmla="*/ 619125 w 2220433"/>
              <a:gd name="connsiteY1" fmla="*/ 278054 h 400772"/>
              <a:gd name="connsiteX2" fmla="*/ 1382233 w 2220433"/>
              <a:gd name="connsiteY2" fmla="*/ 69390 h 400772"/>
              <a:gd name="connsiteX3" fmla="*/ 2220433 w 2220433"/>
              <a:gd name="connsiteY3" fmla="*/ 2715 h 400772"/>
              <a:gd name="connsiteX0" fmla="*/ 0 w 2220433"/>
              <a:gd name="connsiteY0" fmla="*/ 400772 h 400772"/>
              <a:gd name="connsiteX1" fmla="*/ 619125 w 2220433"/>
              <a:gd name="connsiteY1" fmla="*/ 278054 h 400772"/>
              <a:gd name="connsiteX2" fmla="*/ 1382233 w 2220433"/>
              <a:gd name="connsiteY2" fmla="*/ 69390 h 400772"/>
              <a:gd name="connsiteX3" fmla="*/ 2220433 w 2220433"/>
              <a:gd name="connsiteY3" fmla="*/ 2715 h 400772"/>
              <a:gd name="connsiteX0" fmla="*/ 0 w 2220433"/>
              <a:gd name="connsiteY0" fmla="*/ 400772 h 400772"/>
              <a:gd name="connsiteX1" fmla="*/ 633413 w 2220433"/>
              <a:gd name="connsiteY1" fmla="*/ 349492 h 400772"/>
              <a:gd name="connsiteX2" fmla="*/ 1382233 w 2220433"/>
              <a:gd name="connsiteY2" fmla="*/ 69390 h 400772"/>
              <a:gd name="connsiteX3" fmla="*/ 2220433 w 2220433"/>
              <a:gd name="connsiteY3" fmla="*/ 2715 h 400772"/>
              <a:gd name="connsiteX0" fmla="*/ 0 w 2234721"/>
              <a:gd name="connsiteY0" fmla="*/ 641368 h 641368"/>
              <a:gd name="connsiteX1" fmla="*/ 633413 w 2234721"/>
              <a:gd name="connsiteY1" fmla="*/ 590088 h 641368"/>
              <a:gd name="connsiteX2" fmla="*/ 1382233 w 2234721"/>
              <a:gd name="connsiteY2" fmla="*/ 309986 h 641368"/>
              <a:gd name="connsiteX3" fmla="*/ 2234721 w 2234721"/>
              <a:gd name="connsiteY3" fmla="*/ 424 h 641368"/>
              <a:gd name="connsiteX0" fmla="*/ 0 w 2234721"/>
              <a:gd name="connsiteY0" fmla="*/ 640944 h 640944"/>
              <a:gd name="connsiteX1" fmla="*/ 633413 w 2234721"/>
              <a:gd name="connsiteY1" fmla="*/ 589664 h 640944"/>
              <a:gd name="connsiteX2" fmla="*/ 1382233 w 2234721"/>
              <a:gd name="connsiteY2" fmla="*/ 309562 h 640944"/>
              <a:gd name="connsiteX3" fmla="*/ 2234721 w 2234721"/>
              <a:gd name="connsiteY3" fmla="*/ 0 h 640944"/>
              <a:gd name="connsiteX0" fmla="*/ 0 w 2234721"/>
              <a:gd name="connsiteY0" fmla="*/ 640944 h 640944"/>
              <a:gd name="connsiteX1" fmla="*/ 633413 w 2234721"/>
              <a:gd name="connsiteY1" fmla="*/ 589664 h 640944"/>
              <a:gd name="connsiteX2" fmla="*/ 1382233 w 2234721"/>
              <a:gd name="connsiteY2" fmla="*/ 309562 h 640944"/>
              <a:gd name="connsiteX3" fmla="*/ 2234721 w 2234721"/>
              <a:gd name="connsiteY3" fmla="*/ 0 h 640944"/>
              <a:gd name="connsiteX0" fmla="*/ 0 w 2234721"/>
              <a:gd name="connsiteY0" fmla="*/ 640944 h 640944"/>
              <a:gd name="connsiteX1" fmla="*/ 633413 w 2234721"/>
              <a:gd name="connsiteY1" fmla="*/ 589664 h 640944"/>
              <a:gd name="connsiteX2" fmla="*/ 1382233 w 2234721"/>
              <a:gd name="connsiteY2" fmla="*/ 309562 h 640944"/>
              <a:gd name="connsiteX3" fmla="*/ 2234721 w 2234721"/>
              <a:gd name="connsiteY3" fmla="*/ 0 h 640944"/>
              <a:gd name="connsiteX0" fmla="*/ 0 w 2234721"/>
              <a:gd name="connsiteY0" fmla="*/ 640944 h 640944"/>
              <a:gd name="connsiteX1" fmla="*/ 633413 w 2234721"/>
              <a:gd name="connsiteY1" fmla="*/ 589664 h 640944"/>
              <a:gd name="connsiteX2" fmla="*/ 1396520 w 2234721"/>
              <a:gd name="connsiteY2" fmla="*/ 380999 h 640944"/>
              <a:gd name="connsiteX3" fmla="*/ 2234721 w 2234721"/>
              <a:gd name="connsiteY3" fmla="*/ 0 h 640944"/>
              <a:gd name="connsiteX0" fmla="*/ 0 w 2234721"/>
              <a:gd name="connsiteY0" fmla="*/ 640944 h 640944"/>
              <a:gd name="connsiteX1" fmla="*/ 633413 w 2234721"/>
              <a:gd name="connsiteY1" fmla="*/ 589664 h 640944"/>
              <a:gd name="connsiteX2" fmla="*/ 1396520 w 2234721"/>
              <a:gd name="connsiteY2" fmla="*/ 380999 h 640944"/>
              <a:gd name="connsiteX3" fmla="*/ 2234721 w 2234721"/>
              <a:gd name="connsiteY3" fmla="*/ 0 h 640944"/>
              <a:gd name="connsiteX0" fmla="*/ 0 w 2234721"/>
              <a:gd name="connsiteY0" fmla="*/ 640944 h 640944"/>
              <a:gd name="connsiteX1" fmla="*/ 633413 w 2234721"/>
              <a:gd name="connsiteY1" fmla="*/ 589664 h 640944"/>
              <a:gd name="connsiteX2" fmla="*/ 1396520 w 2234721"/>
              <a:gd name="connsiteY2" fmla="*/ 380999 h 640944"/>
              <a:gd name="connsiteX3" fmla="*/ 2234721 w 2234721"/>
              <a:gd name="connsiteY3" fmla="*/ 0 h 640944"/>
              <a:gd name="connsiteX0" fmla="*/ 0 w 2249008"/>
              <a:gd name="connsiteY0" fmla="*/ 712382 h 712382"/>
              <a:gd name="connsiteX1" fmla="*/ 647700 w 2249008"/>
              <a:gd name="connsiteY1" fmla="*/ 589664 h 712382"/>
              <a:gd name="connsiteX2" fmla="*/ 1410807 w 2249008"/>
              <a:gd name="connsiteY2" fmla="*/ 380999 h 712382"/>
              <a:gd name="connsiteX3" fmla="*/ 2249008 w 2249008"/>
              <a:gd name="connsiteY3" fmla="*/ 0 h 712382"/>
              <a:gd name="connsiteX0" fmla="*/ 0 w 2249008"/>
              <a:gd name="connsiteY0" fmla="*/ 755245 h 755245"/>
              <a:gd name="connsiteX1" fmla="*/ 647700 w 2249008"/>
              <a:gd name="connsiteY1" fmla="*/ 589664 h 755245"/>
              <a:gd name="connsiteX2" fmla="*/ 1410807 w 2249008"/>
              <a:gd name="connsiteY2" fmla="*/ 380999 h 755245"/>
              <a:gd name="connsiteX3" fmla="*/ 2249008 w 2249008"/>
              <a:gd name="connsiteY3" fmla="*/ 0 h 755245"/>
            </a:gdLst>
            <a:ahLst/>
            <a:cxnLst>
              <a:cxn ang="0">
                <a:pos x="connsiteX0" y="connsiteY0"/>
              </a:cxn>
              <a:cxn ang="0">
                <a:pos x="connsiteX1" y="connsiteY1"/>
              </a:cxn>
              <a:cxn ang="0">
                <a:pos x="connsiteX2" y="connsiteY2"/>
              </a:cxn>
              <a:cxn ang="0">
                <a:pos x="connsiteX3" y="connsiteY3"/>
              </a:cxn>
            </a:cxnLst>
            <a:rect l="l" t="t" r="r" b="b"/>
            <a:pathLst>
              <a:path w="2249008" h="755245">
                <a:moveTo>
                  <a:pt x="0" y="755245"/>
                </a:moveTo>
                <a:lnTo>
                  <a:pt x="647700" y="589664"/>
                </a:lnTo>
                <a:cubicBezTo>
                  <a:pt x="882834" y="527290"/>
                  <a:pt x="1143922" y="426889"/>
                  <a:pt x="1410807" y="380999"/>
                </a:cubicBezTo>
                <a:cubicBezTo>
                  <a:pt x="1677692" y="292246"/>
                  <a:pt x="1954527" y="230187"/>
                  <a:pt x="2249008" y="0"/>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2438400" y="5646003"/>
            <a:ext cx="2759103" cy="830997"/>
          </a:xfrm>
          <a:prstGeom prst="rect">
            <a:avLst/>
          </a:prstGeom>
          <a:noFill/>
        </p:spPr>
        <p:txBody>
          <a:bodyPr wrap="square" rtlCol="0">
            <a:spAutoFit/>
          </a:bodyPr>
          <a:lstStyle/>
          <a:p>
            <a:pPr algn="ctr"/>
            <a:r>
              <a:rPr lang="en-US" sz="4800" dirty="0" smtClean="0"/>
              <a:t>Time</a:t>
            </a:r>
          </a:p>
        </p:txBody>
      </p:sp>
      <p:sp>
        <p:nvSpPr>
          <p:cNvPr id="95" name="Right Arrow 94"/>
          <p:cNvSpPr/>
          <p:nvPr/>
        </p:nvSpPr>
        <p:spPr>
          <a:xfrm>
            <a:off x="4706966" y="583996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567406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651796" cy="458587"/>
          </a:xfrm>
        </p:spPr>
        <p:txBody>
          <a:bodyPr/>
          <a:lstStyle/>
          <a:p>
            <a:r>
              <a:rPr lang="en-US" sz="2800" dirty="0" smtClean="0"/>
              <a:t>Pure Lean/Agile Lifecycle: “Done </a:t>
            </a:r>
            <a:r>
              <a:rPr lang="en-US" sz="2800" dirty="0" err="1" smtClean="0"/>
              <a:t>Done</a:t>
            </a:r>
            <a:r>
              <a:rPr lang="en-US" sz="2800" dirty="0" smtClean="0"/>
              <a:t>”</a:t>
            </a:r>
            <a:endParaRPr lang="en-US" sz="2800" dirty="0"/>
          </a:p>
        </p:txBody>
      </p:sp>
      <p:cxnSp>
        <p:nvCxnSpPr>
          <p:cNvPr id="5" name="Straight Connector 4"/>
          <p:cNvCxnSpPr/>
          <p:nvPr/>
        </p:nvCxnSpPr>
        <p:spPr>
          <a:xfrm flipV="1">
            <a:off x="263955" y="930351"/>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63955" y="1844751"/>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73555" y="1768551"/>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559355" y="1768551"/>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2" name="Freeform 11"/>
          <p:cNvSpPr/>
          <p:nvPr/>
        </p:nvSpPr>
        <p:spPr>
          <a:xfrm>
            <a:off x="273480" y="1040828"/>
            <a:ext cx="2171700" cy="89876"/>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71700"/>
              <a:gd name="connsiteY0" fmla="*/ 195116 h 195116"/>
              <a:gd name="connsiteX1" fmla="*/ 600075 w 2171700"/>
              <a:gd name="connsiteY1" fmla="*/ 99866 h 195116"/>
              <a:gd name="connsiteX2" fmla="*/ 1333500 w 2171700"/>
              <a:gd name="connsiteY2" fmla="*/ 23666 h 195116"/>
              <a:gd name="connsiteX3" fmla="*/ 2171700 w 2171700"/>
              <a:gd name="connsiteY3" fmla="*/ 4616 h 195116"/>
              <a:gd name="connsiteX0" fmla="*/ 0 w 2171700"/>
              <a:gd name="connsiteY0" fmla="*/ 90341 h 103522"/>
              <a:gd name="connsiteX1" fmla="*/ 600075 w 2171700"/>
              <a:gd name="connsiteY1" fmla="*/ 99866 h 103522"/>
              <a:gd name="connsiteX2" fmla="*/ 1333500 w 2171700"/>
              <a:gd name="connsiteY2" fmla="*/ 23666 h 103522"/>
              <a:gd name="connsiteX3" fmla="*/ 2171700 w 2171700"/>
              <a:gd name="connsiteY3" fmla="*/ 4616 h 103522"/>
              <a:gd name="connsiteX0" fmla="*/ 0 w 2171700"/>
              <a:gd name="connsiteY0" fmla="*/ 89548 h 89876"/>
              <a:gd name="connsiteX1" fmla="*/ 609600 w 2171700"/>
              <a:gd name="connsiteY1" fmla="*/ 60973 h 89876"/>
              <a:gd name="connsiteX2" fmla="*/ 1333500 w 2171700"/>
              <a:gd name="connsiteY2" fmla="*/ 22873 h 89876"/>
              <a:gd name="connsiteX3" fmla="*/ 2171700 w 2171700"/>
              <a:gd name="connsiteY3" fmla="*/ 3823 h 89876"/>
            </a:gdLst>
            <a:ahLst/>
            <a:cxnLst>
              <a:cxn ang="0">
                <a:pos x="connsiteX0" y="connsiteY0"/>
              </a:cxn>
              <a:cxn ang="0">
                <a:pos x="connsiteX1" y="connsiteY1"/>
              </a:cxn>
              <a:cxn ang="0">
                <a:pos x="connsiteX2" y="connsiteY2"/>
              </a:cxn>
              <a:cxn ang="0">
                <a:pos x="connsiteX3" y="connsiteY3"/>
              </a:cxn>
            </a:cxnLst>
            <a:rect l="l" t="t" r="r" b="b"/>
            <a:pathLst>
              <a:path w="2171700" h="89876">
                <a:moveTo>
                  <a:pt x="0" y="89548"/>
                </a:moveTo>
                <a:cubicBezTo>
                  <a:pt x="200025" y="92723"/>
                  <a:pt x="387350" y="72085"/>
                  <a:pt x="609600" y="60973"/>
                </a:cubicBezTo>
                <a:lnTo>
                  <a:pt x="1333500" y="22873"/>
                </a:lnTo>
                <a:cubicBezTo>
                  <a:pt x="1593850" y="13348"/>
                  <a:pt x="1877219" y="-8877"/>
                  <a:pt x="2171700" y="3823"/>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91524" y="760330"/>
            <a:ext cx="1938224" cy="276999"/>
          </a:xfrm>
          <a:prstGeom prst="rect">
            <a:avLst/>
          </a:prstGeom>
          <a:noFill/>
        </p:spPr>
        <p:txBody>
          <a:bodyPr wrap="none" rtlCol="0">
            <a:spAutoFit/>
          </a:bodyPr>
          <a:lstStyle/>
          <a:p>
            <a:pPr algn="ctr"/>
            <a:r>
              <a:rPr lang="en-US" sz="1200" dirty="0" smtClean="0"/>
              <a:t>Unit and Verification Testing</a:t>
            </a:r>
            <a:endParaRPr lang="en-US" sz="1200" dirty="0"/>
          </a:p>
        </p:txBody>
      </p:sp>
      <p:cxnSp>
        <p:nvCxnSpPr>
          <p:cNvPr id="14" name="Straight Connector 13"/>
          <p:cNvCxnSpPr/>
          <p:nvPr/>
        </p:nvCxnSpPr>
        <p:spPr>
          <a:xfrm flipV="1">
            <a:off x="2930955" y="947972"/>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930955" y="1862372"/>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3540555" y="1786172"/>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4226355" y="1786172"/>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319983" y="777951"/>
            <a:ext cx="1380186" cy="276999"/>
          </a:xfrm>
          <a:prstGeom prst="rect">
            <a:avLst/>
          </a:prstGeom>
          <a:noFill/>
        </p:spPr>
        <p:txBody>
          <a:bodyPr wrap="none" rtlCol="0">
            <a:spAutoFit/>
          </a:bodyPr>
          <a:lstStyle/>
          <a:p>
            <a:pPr algn="ctr"/>
            <a:r>
              <a:rPr lang="en-US" sz="1200" dirty="0" smtClean="0"/>
              <a:t>Acceptance Testing</a:t>
            </a:r>
            <a:endParaRPr lang="en-US" sz="1200" dirty="0"/>
          </a:p>
        </p:txBody>
      </p:sp>
      <p:cxnSp>
        <p:nvCxnSpPr>
          <p:cNvPr id="22" name="Straight Connector 21"/>
          <p:cNvCxnSpPr/>
          <p:nvPr/>
        </p:nvCxnSpPr>
        <p:spPr>
          <a:xfrm flipV="1">
            <a:off x="2893330" y="2658577"/>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893330" y="3572977"/>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3502930" y="3496777"/>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4188730" y="3496777"/>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28517" y="2488555"/>
            <a:ext cx="1664238" cy="276999"/>
          </a:xfrm>
          <a:prstGeom prst="rect">
            <a:avLst/>
          </a:prstGeom>
          <a:noFill/>
        </p:spPr>
        <p:txBody>
          <a:bodyPr wrap="none" rtlCol="0">
            <a:spAutoFit/>
          </a:bodyPr>
          <a:lstStyle/>
          <a:p>
            <a:pPr algn="ctr"/>
            <a:r>
              <a:rPr lang="en-US" sz="1200" dirty="0" smtClean="0"/>
              <a:t>Code and Design Clarity</a:t>
            </a:r>
            <a:endParaRPr lang="en-US" sz="1200" dirty="0"/>
          </a:p>
        </p:txBody>
      </p:sp>
      <p:cxnSp>
        <p:nvCxnSpPr>
          <p:cNvPr id="31" name="Straight Connector 30"/>
          <p:cNvCxnSpPr/>
          <p:nvPr/>
        </p:nvCxnSpPr>
        <p:spPr>
          <a:xfrm flipV="1">
            <a:off x="237310" y="2629932"/>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37310" y="3544332"/>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846910" y="3468132"/>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1532710" y="3468132"/>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997395" y="2511434"/>
            <a:ext cx="1996380" cy="276999"/>
          </a:xfrm>
          <a:prstGeom prst="rect">
            <a:avLst/>
          </a:prstGeom>
          <a:noFill/>
        </p:spPr>
        <p:txBody>
          <a:bodyPr wrap="none" rtlCol="0">
            <a:spAutoFit/>
          </a:bodyPr>
          <a:lstStyle/>
          <a:p>
            <a:pPr algn="ctr"/>
            <a:r>
              <a:rPr lang="en-US" sz="1200" dirty="0" smtClean="0"/>
              <a:t>Documentation and Tutorials</a:t>
            </a:r>
            <a:endParaRPr lang="en-US" sz="1200" dirty="0"/>
          </a:p>
        </p:txBody>
      </p:sp>
      <p:cxnSp>
        <p:nvCxnSpPr>
          <p:cNvPr id="39" name="Straight Connector 38"/>
          <p:cNvCxnSpPr/>
          <p:nvPr/>
        </p:nvCxnSpPr>
        <p:spPr>
          <a:xfrm flipV="1">
            <a:off x="243385" y="4309991"/>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43385" y="5224391"/>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852985" y="5148191"/>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1538785" y="5148191"/>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34189" y="4139970"/>
            <a:ext cx="2335255" cy="276999"/>
          </a:xfrm>
          <a:prstGeom prst="rect">
            <a:avLst/>
          </a:prstGeom>
          <a:noFill/>
        </p:spPr>
        <p:txBody>
          <a:bodyPr wrap="none" rtlCol="0">
            <a:spAutoFit/>
          </a:bodyPr>
          <a:lstStyle/>
          <a:p>
            <a:pPr algn="ctr"/>
            <a:r>
              <a:rPr lang="en-US" sz="1200" dirty="0"/>
              <a:t>User Input </a:t>
            </a:r>
            <a:r>
              <a:rPr lang="en-US" sz="1200" dirty="0" smtClean="0"/>
              <a:t>Checking and </a:t>
            </a:r>
            <a:r>
              <a:rPr lang="en-US" sz="1200" dirty="0"/>
              <a:t>Feedback</a:t>
            </a:r>
          </a:p>
        </p:txBody>
      </p:sp>
      <p:cxnSp>
        <p:nvCxnSpPr>
          <p:cNvPr id="48" name="Straight Connector 47"/>
          <p:cNvCxnSpPr/>
          <p:nvPr/>
        </p:nvCxnSpPr>
        <p:spPr>
          <a:xfrm flipV="1">
            <a:off x="2854925" y="4309991"/>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854925" y="5224391"/>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3464525" y="5148191"/>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4150325" y="5148191"/>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13217" y="4139970"/>
            <a:ext cx="1641668" cy="276999"/>
          </a:xfrm>
          <a:prstGeom prst="rect">
            <a:avLst/>
          </a:prstGeom>
          <a:noFill/>
        </p:spPr>
        <p:txBody>
          <a:bodyPr wrap="none" rtlCol="0">
            <a:spAutoFit/>
          </a:bodyPr>
          <a:lstStyle/>
          <a:p>
            <a:pPr algn="ctr"/>
            <a:r>
              <a:rPr lang="en-US" sz="1200" dirty="0" smtClean="0"/>
              <a:t>Backward compatibility</a:t>
            </a:r>
            <a:endParaRPr lang="en-US" sz="1200" dirty="0"/>
          </a:p>
        </p:txBody>
      </p:sp>
      <p:sp>
        <p:nvSpPr>
          <p:cNvPr id="57" name="Freeform 56"/>
          <p:cNvSpPr/>
          <p:nvPr/>
        </p:nvSpPr>
        <p:spPr>
          <a:xfrm>
            <a:off x="2871665" y="4408814"/>
            <a:ext cx="2209800" cy="606025"/>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90750"/>
              <a:gd name="connsiteY0" fmla="*/ 807199 h 807199"/>
              <a:gd name="connsiteX1" fmla="*/ 600075 w 2190750"/>
              <a:gd name="connsiteY1" fmla="*/ 178549 h 807199"/>
              <a:gd name="connsiteX2" fmla="*/ 1352550 w 2190750"/>
              <a:gd name="connsiteY2" fmla="*/ 26149 h 807199"/>
              <a:gd name="connsiteX3" fmla="*/ 2190750 w 2190750"/>
              <a:gd name="connsiteY3" fmla="*/ 7099 h 807199"/>
              <a:gd name="connsiteX0" fmla="*/ 0 w 2190750"/>
              <a:gd name="connsiteY0" fmla="*/ 836679 h 836679"/>
              <a:gd name="connsiteX1" fmla="*/ 657225 w 2190750"/>
              <a:gd name="connsiteY1" fmla="*/ 665229 h 836679"/>
              <a:gd name="connsiteX2" fmla="*/ 1352550 w 2190750"/>
              <a:gd name="connsiteY2" fmla="*/ 55629 h 836679"/>
              <a:gd name="connsiteX3" fmla="*/ 2190750 w 2190750"/>
              <a:gd name="connsiteY3" fmla="*/ 36579 h 836679"/>
              <a:gd name="connsiteX0" fmla="*/ 0 w 2190750"/>
              <a:gd name="connsiteY0" fmla="*/ 800757 h 800757"/>
              <a:gd name="connsiteX1" fmla="*/ 657225 w 2190750"/>
              <a:gd name="connsiteY1" fmla="*/ 629307 h 800757"/>
              <a:gd name="connsiteX2" fmla="*/ 1295400 w 2190750"/>
              <a:gd name="connsiteY2" fmla="*/ 267357 h 800757"/>
              <a:gd name="connsiteX3" fmla="*/ 2190750 w 2190750"/>
              <a:gd name="connsiteY3" fmla="*/ 657 h 800757"/>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90750"/>
              <a:gd name="connsiteY0" fmla="*/ 800893 h 800893"/>
              <a:gd name="connsiteX1" fmla="*/ 609600 w 2190750"/>
              <a:gd name="connsiteY1" fmla="*/ 534193 h 800893"/>
              <a:gd name="connsiteX2" fmla="*/ 1314450 w 2190750"/>
              <a:gd name="connsiteY2" fmla="*/ 219868 h 800893"/>
              <a:gd name="connsiteX3" fmla="*/ 2190750 w 2190750"/>
              <a:gd name="connsiteY3" fmla="*/ 793 h 800893"/>
              <a:gd name="connsiteX0" fmla="*/ 0 w 2190750"/>
              <a:gd name="connsiteY0" fmla="*/ 808213 h 808213"/>
              <a:gd name="connsiteX1" fmla="*/ 609600 w 2190750"/>
              <a:gd name="connsiteY1" fmla="*/ 541513 h 808213"/>
              <a:gd name="connsiteX2" fmla="*/ 1352550 w 2190750"/>
              <a:gd name="connsiteY2" fmla="*/ 74788 h 808213"/>
              <a:gd name="connsiteX3" fmla="*/ 2190750 w 2190750"/>
              <a:gd name="connsiteY3" fmla="*/ 8113 h 808213"/>
              <a:gd name="connsiteX0" fmla="*/ 0 w 2200275"/>
              <a:gd name="connsiteY0" fmla="*/ 815902 h 815902"/>
              <a:gd name="connsiteX1" fmla="*/ 609600 w 2200275"/>
              <a:gd name="connsiteY1" fmla="*/ 549202 h 815902"/>
              <a:gd name="connsiteX2" fmla="*/ 1352550 w 2200275"/>
              <a:gd name="connsiteY2" fmla="*/ 82477 h 815902"/>
              <a:gd name="connsiteX3" fmla="*/ 2200275 w 2200275"/>
              <a:gd name="connsiteY3" fmla="*/ 6277 h 815902"/>
              <a:gd name="connsiteX0" fmla="*/ 0 w 2200275"/>
              <a:gd name="connsiteY0" fmla="*/ 813306 h 813306"/>
              <a:gd name="connsiteX1" fmla="*/ 609600 w 2200275"/>
              <a:gd name="connsiteY1" fmla="*/ 546606 h 813306"/>
              <a:gd name="connsiteX2" fmla="*/ 1352550 w 2200275"/>
              <a:gd name="connsiteY2" fmla="*/ 98931 h 813306"/>
              <a:gd name="connsiteX3" fmla="*/ 2200275 w 2200275"/>
              <a:gd name="connsiteY3" fmla="*/ 3681 h 813306"/>
              <a:gd name="connsiteX0" fmla="*/ 0 w 2200275"/>
              <a:gd name="connsiteY0" fmla="*/ 818097 h 818097"/>
              <a:gd name="connsiteX1" fmla="*/ 609600 w 2200275"/>
              <a:gd name="connsiteY1" fmla="*/ 551397 h 818097"/>
              <a:gd name="connsiteX2" fmla="*/ 1362075 w 2200275"/>
              <a:gd name="connsiteY2" fmla="*/ 75147 h 818097"/>
              <a:gd name="connsiteX3" fmla="*/ 2200275 w 2200275"/>
              <a:gd name="connsiteY3" fmla="*/ 8472 h 818097"/>
              <a:gd name="connsiteX0" fmla="*/ 0 w 2209800"/>
              <a:gd name="connsiteY0" fmla="*/ 684747 h 684747"/>
              <a:gd name="connsiteX1" fmla="*/ 619125 w 2209800"/>
              <a:gd name="connsiteY1" fmla="*/ 551397 h 684747"/>
              <a:gd name="connsiteX2" fmla="*/ 1371600 w 2209800"/>
              <a:gd name="connsiteY2" fmla="*/ 75147 h 684747"/>
              <a:gd name="connsiteX3" fmla="*/ 2209800 w 2209800"/>
              <a:gd name="connsiteY3" fmla="*/ 8472 h 684747"/>
              <a:gd name="connsiteX0" fmla="*/ 0 w 2209800"/>
              <a:gd name="connsiteY0" fmla="*/ 608547 h 608547"/>
              <a:gd name="connsiteX1" fmla="*/ 619125 w 2209800"/>
              <a:gd name="connsiteY1" fmla="*/ 551397 h 608547"/>
              <a:gd name="connsiteX2" fmla="*/ 1371600 w 2209800"/>
              <a:gd name="connsiteY2" fmla="*/ 75147 h 608547"/>
              <a:gd name="connsiteX3" fmla="*/ 2209800 w 2209800"/>
              <a:gd name="connsiteY3" fmla="*/ 8472 h 608547"/>
              <a:gd name="connsiteX0" fmla="*/ 0 w 2209800"/>
              <a:gd name="connsiteY0" fmla="*/ 606025 h 606025"/>
              <a:gd name="connsiteX1" fmla="*/ 619125 w 2209800"/>
              <a:gd name="connsiteY1" fmla="*/ 472675 h 606025"/>
              <a:gd name="connsiteX2" fmla="*/ 1371600 w 2209800"/>
              <a:gd name="connsiteY2" fmla="*/ 72625 h 606025"/>
              <a:gd name="connsiteX3" fmla="*/ 2209800 w 2209800"/>
              <a:gd name="connsiteY3" fmla="*/ 5950 h 606025"/>
              <a:gd name="connsiteX0" fmla="*/ 0 w 2209800"/>
              <a:gd name="connsiteY0" fmla="*/ 606025 h 606025"/>
              <a:gd name="connsiteX1" fmla="*/ 619125 w 2209800"/>
              <a:gd name="connsiteY1" fmla="*/ 472675 h 606025"/>
              <a:gd name="connsiteX2" fmla="*/ 1371600 w 2209800"/>
              <a:gd name="connsiteY2" fmla="*/ 72625 h 606025"/>
              <a:gd name="connsiteX3" fmla="*/ 2209800 w 2209800"/>
              <a:gd name="connsiteY3" fmla="*/ 5950 h 606025"/>
            </a:gdLst>
            <a:ahLst/>
            <a:cxnLst>
              <a:cxn ang="0">
                <a:pos x="connsiteX0" y="connsiteY0"/>
              </a:cxn>
              <a:cxn ang="0">
                <a:pos x="connsiteX1" y="connsiteY1"/>
              </a:cxn>
              <a:cxn ang="0">
                <a:pos x="connsiteX2" y="connsiteY2"/>
              </a:cxn>
              <a:cxn ang="0">
                <a:pos x="connsiteX3" y="connsiteY3"/>
              </a:cxn>
            </a:cxnLst>
            <a:rect l="l" t="t" r="r" b="b"/>
            <a:pathLst>
              <a:path w="2209800" h="606025">
                <a:moveTo>
                  <a:pt x="0" y="606025"/>
                </a:moveTo>
                <a:cubicBezTo>
                  <a:pt x="342900" y="463150"/>
                  <a:pt x="390525" y="561575"/>
                  <a:pt x="619125" y="472675"/>
                </a:cubicBezTo>
                <a:cubicBezTo>
                  <a:pt x="847725" y="383775"/>
                  <a:pt x="1106488" y="150413"/>
                  <a:pt x="1371600" y="72625"/>
                </a:cubicBezTo>
                <a:cubicBezTo>
                  <a:pt x="1636713" y="-5163"/>
                  <a:pt x="1915319" y="-6750"/>
                  <a:pt x="2209800" y="5950"/>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flipV="1">
            <a:off x="5517225" y="2661743"/>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517225" y="3576143"/>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6126825" y="3499943"/>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6812625" y="3499943"/>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6070213" y="762000"/>
            <a:ext cx="825739" cy="276999"/>
          </a:xfrm>
          <a:prstGeom prst="rect">
            <a:avLst/>
          </a:prstGeom>
          <a:noFill/>
        </p:spPr>
        <p:txBody>
          <a:bodyPr wrap="none" rtlCol="0">
            <a:spAutoFit/>
          </a:bodyPr>
          <a:lstStyle/>
          <a:p>
            <a:pPr algn="ctr"/>
            <a:r>
              <a:rPr lang="en-US" sz="1200" dirty="0" smtClean="0"/>
              <a:t>Portability</a:t>
            </a:r>
            <a:endParaRPr lang="en-US" sz="1200" dirty="0"/>
          </a:p>
        </p:txBody>
      </p:sp>
      <p:cxnSp>
        <p:nvCxnSpPr>
          <p:cNvPr id="67" name="Straight Connector 66"/>
          <p:cNvCxnSpPr/>
          <p:nvPr/>
        </p:nvCxnSpPr>
        <p:spPr>
          <a:xfrm flipV="1">
            <a:off x="5459755" y="903377"/>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5459755" y="1817777"/>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6069355" y="1741577"/>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6755155" y="1741577"/>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738408" y="2514600"/>
            <a:ext cx="1762149" cy="276999"/>
          </a:xfrm>
          <a:prstGeom prst="rect">
            <a:avLst/>
          </a:prstGeom>
          <a:noFill/>
        </p:spPr>
        <p:txBody>
          <a:bodyPr wrap="none" rtlCol="0">
            <a:spAutoFit/>
          </a:bodyPr>
          <a:lstStyle/>
          <a:p>
            <a:pPr algn="ctr"/>
            <a:r>
              <a:rPr lang="en-US" sz="1200" dirty="0" smtClean="0"/>
              <a:t>Space/Time Performance</a:t>
            </a:r>
            <a:endParaRPr lang="en-US" sz="1200" dirty="0"/>
          </a:p>
        </p:txBody>
      </p:sp>
      <p:cxnSp>
        <p:nvCxnSpPr>
          <p:cNvPr id="75" name="Straight Connector 74"/>
          <p:cNvCxnSpPr/>
          <p:nvPr/>
        </p:nvCxnSpPr>
        <p:spPr>
          <a:xfrm>
            <a:off x="223717" y="2450150"/>
            <a:ext cx="7701083"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23717" y="4101565"/>
            <a:ext cx="7701083"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81" name="Freeform 80"/>
          <p:cNvSpPr/>
          <p:nvPr/>
        </p:nvSpPr>
        <p:spPr>
          <a:xfrm>
            <a:off x="5443537" y="1064178"/>
            <a:ext cx="2171700" cy="197599"/>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Lst>
            <a:ahLst/>
            <a:cxnLst>
              <a:cxn ang="0">
                <a:pos x="connsiteX0" y="connsiteY0"/>
              </a:cxn>
              <a:cxn ang="0">
                <a:pos x="connsiteX1" y="connsiteY1"/>
              </a:cxn>
              <a:cxn ang="0">
                <a:pos x="connsiteX2" y="connsiteY2"/>
              </a:cxn>
              <a:cxn ang="0">
                <a:pos x="connsiteX3" y="connsiteY3"/>
              </a:cxn>
            </a:cxnLst>
            <a:rect l="l" t="t" r="r" b="b"/>
            <a:pathLst>
              <a:path w="2171700" h="197599">
                <a:moveTo>
                  <a:pt x="0" y="197599"/>
                </a:moveTo>
                <a:lnTo>
                  <a:pt x="581025" y="178549"/>
                </a:lnTo>
                <a:cubicBezTo>
                  <a:pt x="803275" y="149974"/>
                  <a:pt x="1068388" y="54724"/>
                  <a:pt x="1333500" y="26149"/>
                </a:cubicBezTo>
                <a:cubicBezTo>
                  <a:pt x="1598612" y="-2426"/>
                  <a:pt x="1877219" y="-5601"/>
                  <a:pt x="2171700" y="7099"/>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82"/>
          <p:cNvSpPr/>
          <p:nvPr/>
        </p:nvSpPr>
        <p:spPr>
          <a:xfrm>
            <a:off x="2933700" y="1129324"/>
            <a:ext cx="2171700" cy="89876"/>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71700"/>
              <a:gd name="connsiteY0" fmla="*/ 195116 h 195116"/>
              <a:gd name="connsiteX1" fmla="*/ 600075 w 2171700"/>
              <a:gd name="connsiteY1" fmla="*/ 99866 h 195116"/>
              <a:gd name="connsiteX2" fmla="*/ 1333500 w 2171700"/>
              <a:gd name="connsiteY2" fmla="*/ 23666 h 195116"/>
              <a:gd name="connsiteX3" fmla="*/ 2171700 w 2171700"/>
              <a:gd name="connsiteY3" fmla="*/ 4616 h 195116"/>
              <a:gd name="connsiteX0" fmla="*/ 0 w 2171700"/>
              <a:gd name="connsiteY0" fmla="*/ 90341 h 103522"/>
              <a:gd name="connsiteX1" fmla="*/ 600075 w 2171700"/>
              <a:gd name="connsiteY1" fmla="*/ 99866 h 103522"/>
              <a:gd name="connsiteX2" fmla="*/ 1333500 w 2171700"/>
              <a:gd name="connsiteY2" fmla="*/ 23666 h 103522"/>
              <a:gd name="connsiteX3" fmla="*/ 2171700 w 2171700"/>
              <a:gd name="connsiteY3" fmla="*/ 4616 h 103522"/>
              <a:gd name="connsiteX0" fmla="*/ 0 w 2171700"/>
              <a:gd name="connsiteY0" fmla="*/ 89548 h 89876"/>
              <a:gd name="connsiteX1" fmla="*/ 609600 w 2171700"/>
              <a:gd name="connsiteY1" fmla="*/ 60973 h 89876"/>
              <a:gd name="connsiteX2" fmla="*/ 1333500 w 2171700"/>
              <a:gd name="connsiteY2" fmla="*/ 22873 h 89876"/>
              <a:gd name="connsiteX3" fmla="*/ 2171700 w 2171700"/>
              <a:gd name="connsiteY3" fmla="*/ 3823 h 89876"/>
            </a:gdLst>
            <a:ahLst/>
            <a:cxnLst>
              <a:cxn ang="0">
                <a:pos x="connsiteX0" y="connsiteY0"/>
              </a:cxn>
              <a:cxn ang="0">
                <a:pos x="connsiteX1" y="connsiteY1"/>
              </a:cxn>
              <a:cxn ang="0">
                <a:pos x="connsiteX2" y="connsiteY2"/>
              </a:cxn>
              <a:cxn ang="0">
                <a:pos x="connsiteX3" y="connsiteY3"/>
              </a:cxn>
            </a:cxnLst>
            <a:rect l="l" t="t" r="r" b="b"/>
            <a:pathLst>
              <a:path w="2171700" h="89876">
                <a:moveTo>
                  <a:pt x="0" y="89548"/>
                </a:moveTo>
                <a:cubicBezTo>
                  <a:pt x="200025" y="92723"/>
                  <a:pt x="387350" y="72085"/>
                  <a:pt x="609600" y="60973"/>
                </a:cubicBezTo>
                <a:lnTo>
                  <a:pt x="1333500" y="22873"/>
                </a:lnTo>
                <a:cubicBezTo>
                  <a:pt x="1593850" y="13348"/>
                  <a:pt x="1877219" y="-8877"/>
                  <a:pt x="2171700" y="3823"/>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83"/>
          <p:cNvSpPr/>
          <p:nvPr/>
        </p:nvSpPr>
        <p:spPr>
          <a:xfrm>
            <a:off x="243385" y="2881924"/>
            <a:ext cx="2171700" cy="89876"/>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71700"/>
              <a:gd name="connsiteY0" fmla="*/ 195116 h 195116"/>
              <a:gd name="connsiteX1" fmla="*/ 600075 w 2171700"/>
              <a:gd name="connsiteY1" fmla="*/ 99866 h 195116"/>
              <a:gd name="connsiteX2" fmla="*/ 1333500 w 2171700"/>
              <a:gd name="connsiteY2" fmla="*/ 23666 h 195116"/>
              <a:gd name="connsiteX3" fmla="*/ 2171700 w 2171700"/>
              <a:gd name="connsiteY3" fmla="*/ 4616 h 195116"/>
              <a:gd name="connsiteX0" fmla="*/ 0 w 2171700"/>
              <a:gd name="connsiteY0" fmla="*/ 90341 h 103522"/>
              <a:gd name="connsiteX1" fmla="*/ 600075 w 2171700"/>
              <a:gd name="connsiteY1" fmla="*/ 99866 h 103522"/>
              <a:gd name="connsiteX2" fmla="*/ 1333500 w 2171700"/>
              <a:gd name="connsiteY2" fmla="*/ 23666 h 103522"/>
              <a:gd name="connsiteX3" fmla="*/ 2171700 w 2171700"/>
              <a:gd name="connsiteY3" fmla="*/ 4616 h 103522"/>
              <a:gd name="connsiteX0" fmla="*/ 0 w 2171700"/>
              <a:gd name="connsiteY0" fmla="*/ 89548 h 89876"/>
              <a:gd name="connsiteX1" fmla="*/ 609600 w 2171700"/>
              <a:gd name="connsiteY1" fmla="*/ 60973 h 89876"/>
              <a:gd name="connsiteX2" fmla="*/ 1333500 w 2171700"/>
              <a:gd name="connsiteY2" fmla="*/ 22873 h 89876"/>
              <a:gd name="connsiteX3" fmla="*/ 2171700 w 2171700"/>
              <a:gd name="connsiteY3" fmla="*/ 3823 h 89876"/>
            </a:gdLst>
            <a:ahLst/>
            <a:cxnLst>
              <a:cxn ang="0">
                <a:pos x="connsiteX0" y="connsiteY0"/>
              </a:cxn>
              <a:cxn ang="0">
                <a:pos x="connsiteX1" y="connsiteY1"/>
              </a:cxn>
              <a:cxn ang="0">
                <a:pos x="connsiteX2" y="connsiteY2"/>
              </a:cxn>
              <a:cxn ang="0">
                <a:pos x="connsiteX3" y="connsiteY3"/>
              </a:cxn>
            </a:cxnLst>
            <a:rect l="l" t="t" r="r" b="b"/>
            <a:pathLst>
              <a:path w="2171700" h="89876">
                <a:moveTo>
                  <a:pt x="0" y="89548"/>
                </a:moveTo>
                <a:cubicBezTo>
                  <a:pt x="200025" y="92723"/>
                  <a:pt x="387350" y="72085"/>
                  <a:pt x="609600" y="60973"/>
                </a:cubicBezTo>
                <a:lnTo>
                  <a:pt x="1333500" y="22873"/>
                </a:lnTo>
                <a:cubicBezTo>
                  <a:pt x="1593850" y="13348"/>
                  <a:pt x="1877219" y="-8877"/>
                  <a:pt x="2171700" y="3823"/>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p:cNvSpPr/>
          <p:nvPr/>
        </p:nvSpPr>
        <p:spPr>
          <a:xfrm>
            <a:off x="266700" y="4482124"/>
            <a:ext cx="2171700" cy="89876"/>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71700"/>
              <a:gd name="connsiteY0" fmla="*/ 195116 h 195116"/>
              <a:gd name="connsiteX1" fmla="*/ 600075 w 2171700"/>
              <a:gd name="connsiteY1" fmla="*/ 99866 h 195116"/>
              <a:gd name="connsiteX2" fmla="*/ 1333500 w 2171700"/>
              <a:gd name="connsiteY2" fmla="*/ 23666 h 195116"/>
              <a:gd name="connsiteX3" fmla="*/ 2171700 w 2171700"/>
              <a:gd name="connsiteY3" fmla="*/ 4616 h 195116"/>
              <a:gd name="connsiteX0" fmla="*/ 0 w 2171700"/>
              <a:gd name="connsiteY0" fmla="*/ 90341 h 103522"/>
              <a:gd name="connsiteX1" fmla="*/ 600075 w 2171700"/>
              <a:gd name="connsiteY1" fmla="*/ 99866 h 103522"/>
              <a:gd name="connsiteX2" fmla="*/ 1333500 w 2171700"/>
              <a:gd name="connsiteY2" fmla="*/ 23666 h 103522"/>
              <a:gd name="connsiteX3" fmla="*/ 2171700 w 2171700"/>
              <a:gd name="connsiteY3" fmla="*/ 4616 h 103522"/>
              <a:gd name="connsiteX0" fmla="*/ 0 w 2171700"/>
              <a:gd name="connsiteY0" fmla="*/ 89548 h 89876"/>
              <a:gd name="connsiteX1" fmla="*/ 609600 w 2171700"/>
              <a:gd name="connsiteY1" fmla="*/ 60973 h 89876"/>
              <a:gd name="connsiteX2" fmla="*/ 1333500 w 2171700"/>
              <a:gd name="connsiteY2" fmla="*/ 22873 h 89876"/>
              <a:gd name="connsiteX3" fmla="*/ 2171700 w 2171700"/>
              <a:gd name="connsiteY3" fmla="*/ 3823 h 89876"/>
            </a:gdLst>
            <a:ahLst/>
            <a:cxnLst>
              <a:cxn ang="0">
                <a:pos x="connsiteX0" y="connsiteY0"/>
              </a:cxn>
              <a:cxn ang="0">
                <a:pos x="connsiteX1" y="connsiteY1"/>
              </a:cxn>
              <a:cxn ang="0">
                <a:pos x="connsiteX2" y="connsiteY2"/>
              </a:cxn>
              <a:cxn ang="0">
                <a:pos x="connsiteX3" y="connsiteY3"/>
              </a:cxn>
            </a:cxnLst>
            <a:rect l="l" t="t" r="r" b="b"/>
            <a:pathLst>
              <a:path w="2171700" h="89876">
                <a:moveTo>
                  <a:pt x="0" y="89548"/>
                </a:moveTo>
                <a:cubicBezTo>
                  <a:pt x="200025" y="92723"/>
                  <a:pt x="387350" y="72085"/>
                  <a:pt x="609600" y="60973"/>
                </a:cubicBezTo>
                <a:lnTo>
                  <a:pt x="1333500" y="22873"/>
                </a:lnTo>
                <a:cubicBezTo>
                  <a:pt x="1593850" y="13348"/>
                  <a:pt x="1877219" y="-8877"/>
                  <a:pt x="2171700" y="3823"/>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p:cNvSpPr/>
          <p:nvPr/>
        </p:nvSpPr>
        <p:spPr>
          <a:xfrm>
            <a:off x="5524500" y="2828062"/>
            <a:ext cx="2171700" cy="197599"/>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Lst>
            <a:ahLst/>
            <a:cxnLst>
              <a:cxn ang="0">
                <a:pos x="connsiteX0" y="connsiteY0"/>
              </a:cxn>
              <a:cxn ang="0">
                <a:pos x="connsiteX1" y="connsiteY1"/>
              </a:cxn>
              <a:cxn ang="0">
                <a:pos x="connsiteX2" y="connsiteY2"/>
              </a:cxn>
              <a:cxn ang="0">
                <a:pos x="connsiteX3" y="connsiteY3"/>
              </a:cxn>
            </a:cxnLst>
            <a:rect l="l" t="t" r="r" b="b"/>
            <a:pathLst>
              <a:path w="2171700" h="197599">
                <a:moveTo>
                  <a:pt x="0" y="197599"/>
                </a:moveTo>
                <a:lnTo>
                  <a:pt x="581025" y="178549"/>
                </a:lnTo>
                <a:cubicBezTo>
                  <a:pt x="803275" y="149974"/>
                  <a:pt x="1068388" y="54724"/>
                  <a:pt x="1333500" y="26149"/>
                </a:cubicBezTo>
                <a:cubicBezTo>
                  <a:pt x="1598612" y="-2426"/>
                  <a:pt x="1877219" y="-5601"/>
                  <a:pt x="2171700" y="7099"/>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2933700" y="2881924"/>
            <a:ext cx="2171700" cy="89876"/>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71700"/>
              <a:gd name="connsiteY0" fmla="*/ 195116 h 195116"/>
              <a:gd name="connsiteX1" fmla="*/ 600075 w 2171700"/>
              <a:gd name="connsiteY1" fmla="*/ 99866 h 195116"/>
              <a:gd name="connsiteX2" fmla="*/ 1333500 w 2171700"/>
              <a:gd name="connsiteY2" fmla="*/ 23666 h 195116"/>
              <a:gd name="connsiteX3" fmla="*/ 2171700 w 2171700"/>
              <a:gd name="connsiteY3" fmla="*/ 4616 h 195116"/>
              <a:gd name="connsiteX0" fmla="*/ 0 w 2171700"/>
              <a:gd name="connsiteY0" fmla="*/ 90341 h 103522"/>
              <a:gd name="connsiteX1" fmla="*/ 600075 w 2171700"/>
              <a:gd name="connsiteY1" fmla="*/ 99866 h 103522"/>
              <a:gd name="connsiteX2" fmla="*/ 1333500 w 2171700"/>
              <a:gd name="connsiteY2" fmla="*/ 23666 h 103522"/>
              <a:gd name="connsiteX3" fmla="*/ 2171700 w 2171700"/>
              <a:gd name="connsiteY3" fmla="*/ 4616 h 103522"/>
              <a:gd name="connsiteX0" fmla="*/ 0 w 2171700"/>
              <a:gd name="connsiteY0" fmla="*/ 89548 h 89876"/>
              <a:gd name="connsiteX1" fmla="*/ 609600 w 2171700"/>
              <a:gd name="connsiteY1" fmla="*/ 60973 h 89876"/>
              <a:gd name="connsiteX2" fmla="*/ 1333500 w 2171700"/>
              <a:gd name="connsiteY2" fmla="*/ 22873 h 89876"/>
              <a:gd name="connsiteX3" fmla="*/ 2171700 w 2171700"/>
              <a:gd name="connsiteY3" fmla="*/ 3823 h 89876"/>
            </a:gdLst>
            <a:ahLst/>
            <a:cxnLst>
              <a:cxn ang="0">
                <a:pos x="connsiteX0" y="connsiteY0"/>
              </a:cxn>
              <a:cxn ang="0">
                <a:pos x="connsiteX1" y="connsiteY1"/>
              </a:cxn>
              <a:cxn ang="0">
                <a:pos x="connsiteX2" y="connsiteY2"/>
              </a:cxn>
              <a:cxn ang="0">
                <a:pos x="connsiteX3" y="connsiteY3"/>
              </a:cxn>
            </a:cxnLst>
            <a:rect l="l" t="t" r="r" b="b"/>
            <a:pathLst>
              <a:path w="2171700" h="89876">
                <a:moveTo>
                  <a:pt x="0" y="89548"/>
                </a:moveTo>
                <a:cubicBezTo>
                  <a:pt x="200025" y="92723"/>
                  <a:pt x="387350" y="72085"/>
                  <a:pt x="609600" y="60973"/>
                </a:cubicBezTo>
                <a:lnTo>
                  <a:pt x="1333500" y="22873"/>
                </a:lnTo>
                <a:cubicBezTo>
                  <a:pt x="1593850" y="13348"/>
                  <a:pt x="1877219" y="-8877"/>
                  <a:pt x="2171700" y="3823"/>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2684434" y="5569803"/>
            <a:ext cx="2759103" cy="830997"/>
          </a:xfrm>
          <a:prstGeom prst="rect">
            <a:avLst/>
          </a:prstGeom>
          <a:noFill/>
        </p:spPr>
        <p:txBody>
          <a:bodyPr wrap="square" rtlCol="0">
            <a:spAutoFit/>
          </a:bodyPr>
          <a:lstStyle/>
          <a:p>
            <a:pPr algn="ctr"/>
            <a:r>
              <a:rPr lang="en-US" sz="4800" dirty="0" smtClean="0"/>
              <a:t>Time</a:t>
            </a:r>
          </a:p>
        </p:txBody>
      </p:sp>
      <p:sp>
        <p:nvSpPr>
          <p:cNvPr id="3" name="Right Arrow 2"/>
          <p:cNvSpPr/>
          <p:nvPr/>
        </p:nvSpPr>
        <p:spPr>
          <a:xfrm>
            <a:off x="4953000" y="576376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p:cNvCxnSpPr/>
          <p:nvPr/>
        </p:nvCxnSpPr>
        <p:spPr>
          <a:xfrm flipV="1">
            <a:off x="5522541" y="4343400"/>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5522541" y="5257800"/>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6132141" y="5181600"/>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6817941" y="5181600"/>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5854469" y="4173379"/>
            <a:ext cx="1653017" cy="276999"/>
          </a:xfrm>
          <a:prstGeom prst="rect">
            <a:avLst/>
          </a:prstGeom>
          <a:noFill/>
        </p:spPr>
        <p:txBody>
          <a:bodyPr wrap="none" rtlCol="0">
            <a:spAutoFit/>
          </a:bodyPr>
          <a:lstStyle/>
          <a:p>
            <a:pPr algn="ctr"/>
            <a:r>
              <a:rPr lang="en-US" sz="1200" dirty="0" smtClean="0"/>
              <a:t>Cost per  new feature</a:t>
            </a:r>
            <a:endParaRPr lang="en-US" sz="1200" dirty="0"/>
          </a:p>
        </p:txBody>
      </p:sp>
      <p:sp>
        <p:nvSpPr>
          <p:cNvPr id="94" name="Freeform 93"/>
          <p:cNvSpPr/>
          <p:nvPr/>
        </p:nvSpPr>
        <p:spPr>
          <a:xfrm>
            <a:off x="5545856" y="4786924"/>
            <a:ext cx="2171700" cy="89876"/>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71700"/>
              <a:gd name="connsiteY0" fmla="*/ 195116 h 195116"/>
              <a:gd name="connsiteX1" fmla="*/ 600075 w 2171700"/>
              <a:gd name="connsiteY1" fmla="*/ 99866 h 195116"/>
              <a:gd name="connsiteX2" fmla="*/ 1333500 w 2171700"/>
              <a:gd name="connsiteY2" fmla="*/ 23666 h 195116"/>
              <a:gd name="connsiteX3" fmla="*/ 2171700 w 2171700"/>
              <a:gd name="connsiteY3" fmla="*/ 4616 h 195116"/>
              <a:gd name="connsiteX0" fmla="*/ 0 w 2171700"/>
              <a:gd name="connsiteY0" fmla="*/ 90341 h 103522"/>
              <a:gd name="connsiteX1" fmla="*/ 600075 w 2171700"/>
              <a:gd name="connsiteY1" fmla="*/ 99866 h 103522"/>
              <a:gd name="connsiteX2" fmla="*/ 1333500 w 2171700"/>
              <a:gd name="connsiteY2" fmla="*/ 23666 h 103522"/>
              <a:gd name="connsiteX3" fmla="*/ 2171700 w 2171700"/>
              <a:gd name="connsiteY3" fmla="*/ 4616 h 103522"/>
              <a:gd name="connsiteX0" fmla="*/ 0 w 2171700"/>
              <a:gd name="connsiteY0" fmla="*/ 89548 h 89876"/>
              <a:gd name="connsiteX1" fmla="*/ 609600 w 2171700"/>
              <a:gd name="connsiteY1" fmla="*/ 60973 h 89876"/>
              <a:gd name="connsiteX2" fmla="*/ 1333500 w 2171700"/>
              <a:gd name="connsiteY2" fmla="*/ 22873 h 89876"/>
              <a:gd name="connsiteX3" fmla="*/ 2171700 w 2171700"/>
              <a:gd name="connsiteY3" fmla="*/ 3823 h 89876"/>
            </a:gdLst>
            <a:ahLst/>
            <a:cxnLst>
              <a:cxn ang="0">
                <a:pos x="connsiteX0" y="connsiteY0"/>
              </a:cxn>
              <a:cxn ang="0">
                <a:pos x="connsiteX1" y="connsiteY1"/>
              </a:cxn>
              <a:cxn ang="0">
                <a:pos x="connsiteX2" y="connsiteY2"/>
              </a:cxn>
              <a:cxn ang="0">
                <a:pos x="connsiteX3" y="connsiteY3"/>
              </a:cxn>
            </a:cxnLst>
            <a:rect l="l" t="t" r="r" b="b"/>
            <a:pathLst>
              <a:path w="2171700" h="89876">
                <a:moveTo>
                  <a:pt x="0" y="89548"/>
                </a:moveTo>
                <a:cubicBezTo>
                  <a:pt x="200025" y="92723"/>
                  <a:pt x="387350" y="72085"/>
                  <a:pt x="609600" y="60973"/>
                </a:cubicBezTo>
                <a:lnTo>
                  <a:pt x="1333500" y="22873"/>
                </a:lnTo>
                <a:cubicBezTo>
                  <a:pt x="1593850" y="13348"/>
                  <a:pt x="1877219" y="-8877"/>
                  <a:pt x="2171700" y="3823"/>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096847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229600" cy="458587"/>
          </a:xfrm>
        </p:spPr>
        <p:txBody>
          <a:bodyPr/>
          <a:lstStyle/>
          <a:p>
            <a:r>
              <a:rPr lang="en-US" sz="2800" dirty="0" smtClean="0"/>
              <a:t>Proposed </a:t>
            </a:r>
            <a:r>
              <a:rPr lang="en-US" sz="2800" dirty="0" err="1" smtClean="0"/>
              <a:t>TriBITS</a:t>
            </a:r>
            <a:r>
              <a:rPr lang="en-US" sz="2800" dirty="0" smtClean="0"/>
              <a:t> Lean/Agile Lifecycle</a:t>
            </a:r>
            <a:endParaRPr lang="en-US" sz="2800" dirty="0"/>
          </a:p>
        </p:txBody>
      </p:sp>
      <p:cxnSp>
        <p:nvCxnSpPr>
          <p:cNvPr id="5" name="Straight Connector 4"/>
          <p:cNvCxnSpPr/>
          <p:nvPr/>
        </p:nvCxnSpPr>
        <p:spPr>
          <a:xfrm flipV="1">
            <a:off x="263955" y="930351"/>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63955" y="1844751"/>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73555" y="1768551"/>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559355" y="1768551"/>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14400" y="1844751"/>
            <a:ext cx="659155" cy="400110"/>
          </a:xfrm>
          <a:prstGeom prst="rect">
            <a:avLst/>
          </a:prstGeom>
          <a:noFill/>
        </p:spPr>
        <p:txBody>
          <a:bodyPr wrap="none" rtlCol="0">
            <a:spAutoFit/>
          </a:bodyPr>
          <a:lstStyle/>
          <a:p>
            <a:pPr algn="ctr"/>
            <a:r>
              <a:rPr lang="en-US" sz="1000" dirty="0" smtClean="0"/>
              <a:t>Research</a:t>
            </a:r>
          </a:p>
          <a:p>
            <a:pPr algn="ctr"/>
            <a:r>
              <a:rPr lang="en-US" sz="1000" dirty="0" smtClean="0"/>
              <a:t>Stable</a:t>
            </a:r>
            <a:endParaRPr lang="en-US" sz="1000" dirty="0"/>
          </a:p>
        </p:txBody>
      </p:sp>
      <p:sp>
        <p:nvSpPr>
          <p:cNvPr id="10" name="TextBox 9"/>
          <p:cNvSpPr txBox="1"/>
          <p:nvPr/>
        </p:nvSpPr>
        <p:spPr>
          <a:xfrm>
            <a:off x="823863" y="1844751"/>
            <a:ext cx="758541"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r>
              <a:rPr lang="en-US" sz="1000" dirty="0" smtClean="0"/>
              <a:t>Stable</a:t>
            </a:r>
            <a:endParaRPr lang="en-US" sz="1000" dirty="0"/>
          </a:p>
        </p:txBody>
      </p:sp>
      <p:sp>
        <p:nvSpPr>
          <p:cNvPr id="11" name="TextBox 10"/>
          <p:cNvSpPr txBox="1"/>
          <p:nvPr/>
        </p:nvSpPr>
        <p:spPr>
          <a:xfrm>
            <a:off x="1502448" y="1844751"/>
            <a:ext cx="872355"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r>
              <a:rPr lang="en-US" sz="1000" dirty="0" smtClean="0"/>
              <a:t>Stable</a:t>
            </a:r>
            <a:endParaRPr lang="en-US" sz="1000" dirty="0"/>
          </a:p>
        </p:txBody>
      </p:sp>
      <p:sp>
        <p:nvSpPr>
          <p:cNvPr id="12" name="Freeform 11"/>
          <p:cNvSpPr/>
          <p:nvPr/>
        </p:nvSpPr>
        <p:spPr>
          <a:xfrm>
            <a:off x="273480" y="1040828"/>
            <a:ext cx="2171700" cy="89876"/>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71700"/>
              <a:gd name="connsiteY0" fmla="*/ 195116 h 195116"/>
              <a:gd name="connsiteX1" fmla="*/ 600075 w 2171700"/>
              <a:gd name="connsiteY1" fmla="*/ 99866 h 195116"/>
              <a:gd name="connsiteX2" fmla="*/ 1333500 w 2171700"/>
              <a:gd name="connsiteY2" fmla="*/ 23666 h 195116"/>
              <a:gd name="connsiteX3" fmla="*/ 2171700 w 2171700"/>
              <a:gd name="connsiteY3" fmla="*/ 4616 h 195116"/>
              <a:gd name="connsiteX0" fmla="*/ 0 w 2171700"/>
              <a:gd name="connsiteY0" fmla="*/ 90341 h 103522"/>
              <a:gd name="connsiteX1" fmla="*/ 600075 w 2171700"/>
              <a:gd name="connsiteY1" fmla="*/ 99866 h 103522"/>
              <a:gd name="connsiteX2" fmla="*/ 1333500 w 2171700"/>
              <a:gd name="connsiteY2" fmla="*/ 23666 h 103522"/>
              <a:gd name="connsiteX3" fmla="*/ 2171700 w 2171700"/>
              <a:gd name="connsiteY3" fmla="*/ 4616 h 103522"/>
              <a:gd name="connsiteX0" fmla="*/ 0 w 2171700"/>
              <a:gd name="connsiteY0" fmla="*/ 89548 h 89876"/>
              <a:gd name="connsiteX1" fmla="*/ 609600 w 2171700"/>
              <a:gd name="connsiteY1" fmla="*/ 60973 h 89876"/>
              <a:gd name="connsiteX2" fmla="*/ 1333500 w 2171700"/>
              <a:gd name="connsiteY2" fmla="*/ 22873 h 89876"/>
              <a:gd name="connsiteX3" fmla="*/ 2171700 w 2171700"/>
              <a:gd name="connsiteY3" fmla="*/ 3823 h 89876"/>
            </a:gdLst>
            <a:ahLst/>
            <a:cxnLst>
              <a:cxn ang="0">
                <a:pos x="connsiteX0" y="connsiteY0"/>
              </a:cxn>
              <a:cxn ang="0">
                <a:pos x="connsiteX1" y="connsiteY1"/>
              </a:cxn>
              <a:cxn ang="0">
                <a:pos x="connsiteX2" y="connsiteY2"/>
              </a:cxn>
              <a:cxn ang="0">
                <a:pos x="connsiteX3" y="connsiteY3"/>
              </a:cxn>
            </a:cxnLst>
            <a:rect l="l" t="t" r="r" b="b"/>
            <a:pathLst>
              <a:path w="2171700" h="89876">
                <a:moveTo>
                  <a:pt x="0" y="89548"/>
                </a:moveTo>
                <a:cubicBezTo>
                  <a:pt x="200025" y="92723"/>
                  <a:pt x="387350" y="72085"/>
                  <a:pt x="609600" y="60973"/>
                </a:cubicBezTo>
                <a:lnTo>
                  <a:pt x="1333500" y="22873"/>
                </a:lnTo>
                <a:cubicBezTo>
                  <a:pt x="1593850" y="13348"/>
                  <a:pt x="1877219" y="-8877"/>
                  <a:pt x="2171700" y="3823"/>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91524" y="760330"/>
            <a:ext cx="1938224" cy="276999"/>
          </a:xfrm>
          <a:prstGeom prst="rect">
            <a:avLst/>
          </a:prstGeom>
          <a:noFill/>
        </p:spPr>
        <p:txBody>
          <a:bodyPr wrap="none" rtlCol="0">
            <a:spAutoFit/>
          </a:bodyPr>
          <a:lstStyle/>
          <a:p>
            <a:pPr algn="ctr"/>
            <a:r>
              <a:rPr lang="en-US" sz="1200" dirty="0" smtClean="0"/>
              <a:t>Unit and Verification Testing</a:t>
            </a:r>
            <a:endParaRPr lang="en-US" sz="1200" dirty="0"/>
          </a:p>
        </p:txBody>
      </p:sp>
      <p:cxnSp>
        <p:nvCxnSpPr>
          <p:cNvPr id="14" name="Straight Connector 13"/>
          <p:cNvCxnSpPr/>
          <p:nvPr/>
        </p:nvCxnSpPr>
        <p:spPr>
          <a:xfrm flipV="1">
            <a:off x="2930955" y="947972"/>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930955" y="1862372"/>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3540555" y="1786172"/>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4226355" y="1786172"/>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881400" y="1862372"/>
            <a:ext cx="659155" cy="400110"/>
          </a:xfrm>
          <a:prstGeom prst="rect">
            <a:avLst/>
          </a:prstGeom>
          <a:noFill/>
        </p:spPr>
        <p:txBody>
          <a:bodyPr wrap="none" rtlCol="0">
            <a:spAutoFit/>
          </a:bodyPr>
          <a:lstStyle/>
          <a:p>
            <a:pPr algn="ctr"/>
            <a:r>
              <a:rPr lang="en-US" sz="1000" dirty="0" smtClean="0"/>
              <a:t>Research</a:t>
            </a:r>
          </a:p>
          <a:p>
            <a:pPr algn="ctr"/>
            <a:r>
              <a:rPr lang="en-US" sz="1000" dirty="0" smtClean="0"/>
              <a:t>Stable</a:t>
            </a:r>
            <a:endParaRPr lang="en-US" sz="1000" dirty="0"/>
          </a:p>
        </p:txBody>
      </p:sp>
      <p:sp>
        <p:nvSpPr>
          <p:cNvPr id="19" name="TextBox 18"/>
          <p:cNvSpPr txBox="1"/>
          <p:nvPr/>
        </p:nvSpPr>
        <p:spPr>
          <a:xfrm>
            <a:off x="3490863" y="1900777"/>
            <a:ext cx="758541"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r>
              <a:rPr lang="en-US" sz="1000" dirty="0" smtClean="0"/>
              <a:t>Stable</a:t>
            </a:r>
            <a:endParaRPr lang="en-US" sz="1000" dirty="0"/>
          </a:p>
        </p:txBody>
      </p:sp>
      <p:sp>
        <p:nvSpPr>
          <p:cNvPr id="20" name="TextBox 19"/>
          <p:cNvSpPr txBox="1"/>
          <p:nvPr/>
        </p:nvSpPr>
        <p:spPr>
          <a:xfrm>
            <a:off x="4169448" y="1900777"/>
            <a:ext cx="872355"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r>
              <a:rPr lang="en-US" sz="1000" dirty="0" smtClean="0"/>
              <a:t>Stable</a:t>
            </a:r>
            <a:endParaRPr lang="en-US" sz="1000" dirty="0"/>
          </a:p>
        </p:txBody>
      </p:sp>
      <p:sp>
        <p:nvSpPr>
          <p:cNvPr id="21" name="TextBox 20"/>
          <p:cNvSpPr txBox="1"/>
          <p:nvPr/>
        </p:nvSpPr>
        <p:spPr>
          <a:xfrm>
            <a:off x="3319983" y="777951"/>
            <a:ext cx="1380186" cy="276999"/>
          </a:xfrm>
          <a:prstGeom prst="rect">
            <a:avLst/>
          </a:prstGeom>
          <a:noFill/>
        </p:spPr>
        <p:txBody>
          <a:bodyPr wrap="none" rtlCol="0">
            <a:spAutoFit/>
          </a:bodyPr>
          <a:lstStyle/>
          <a:p>
            <a:pPr algn="ctr"/>
            <a:r>
              <a:rPr lang="en-US" sz="1200" dirty="0" smtClean="0"/>
              <a:t>Acceptance Testing</a:t>
            </a:r>
            <a:endParaRPr lang="en-US" sz="1200" dirty="0"/>
          </a:p>
        </p:txBody>
      </p:sp>
      <p:cxnSp>
        <p:nvCxnSpPr>
          <p:cNvPr id="22" name="Straight Connector 21"/>
          <p:cNvCxnSpPr/>
          <p:nvPr/>
        </p:nvCxnSpPr>
        <p:spPr>
          <a:xfrm flipV="1">
            <a:off x="2893330" y="2658577"/>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893330" y="3572977"/>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3502930" y="3496777"/>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4188730" y="3496777"/>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843775" y="3572977"/>
            <a:ext cx="659155" cy="400110"/>
          </a:xfrm>
          <a:prstGeom prst="rect">
            <a:avLst/>
          </a:prstGeom>
          <a:noFill/>
        </p:spPr>
        <p:txBody>
          <a:bodyPr wrap="none" rtlCol="0">
            <a:spAutoFit/>
          </a:bodyPr>
          <a:lstStyle/>
          <a:p>
            <a:pPr algn="ctr"/>
            <a:r>
              <a:rPr lang="en-US" sz="1000" dirty="0" smtClean="0"/>
              <a:t>Research</a:t>
            </a:r>
          </a:p>
          <a:p>
            <a:pPr algn="ctr"/>
            <a:r>
              <a:rPr lang="en-US" sz="1000" dirty="0" smtClean="0"/>
              <a:t>Stable</a:t>
            </a:r>
            <a:endParaRPr lang="en-US" sz="1000" dirty="0"/>
          </a:p>
        </p:txBody>
      </p:sp>
      <p:sp>
        <p:nvSpPr>
          <p:cNvPr id="27" name="TextBox 26"/>
          <p:cNvSpPr txBox="1"/>
          <p:nvPr/>
        </p:nvSpPr>
        <p:spPr>
          <a:xfrm>
            <a:off x="3453238" y="3572977"/>
            <a:ext cx="758541"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r>
              <a:rPr lang="en-US" sz="1000" dirty="0" smtClean="0"/>
              <a:t>Stable</a:t>
            </a:r>
            <a:endParaRPr lang="en-US" sz="1000" dirty="0"/>
          </a:p>
        </p:txBody>
      </p:sp>
      <p:sp>
        <p:nvSpPr>
          <p:cNvPr id="28" name="TextBox 27"/>
          <p:cNvSpPr txBox="1"/>
          <p:nvPr/>
        </p:nvSpPr>
        <p:spPr>
          <a:xfrm>
            <a:off x="4131823" y="3572977"/>
            <a:ext cx="872355"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r>
              <a:rPr lang="en-US" sz="1000" dirty="0" smtClean="0"/>
              <a:t>Stable</a:t>
            </a:r>
            <a:endParaRPr lang="en-US" sz="1000" dirty="0"/>
          </a:p>
        </p:txBody>
      </p:sp>
      <p:sp>
        <p:nvSpPr>
          <p:cNvPr id="29" name="TextBox 28"/>
          <p:cNvSpPr txBox="1"/>
          <p:nvPr/>
        </p:nvSpPr>
        <p:spPr>
          <a:xfrm>
            <a:off x="428517" y="2488555"/>
            <a:ext cx="1664238" cy="276999"/>
          </a:xfrm>
          <a:prstGeom prst="rect">
            <a:avLst/>
          </a:prstGeom>
          <a:noFill/>
        </p:spPr>
        <p:txBody>
          <a:bodyPr wrap="none" rtlCol="0">
            <a:spAutoFit/>
          </a:bodyPr>
          <a:lstStyle/>
          <a:p>
            <a:pPr algn="ctr"/>
            <a:r>
              <a:rPr lang="en-US" sz="1200" dirty="0" smtClean="0"/>
              <a:t>Code and Design Clarity</a:t>
            </a:r>
            <a:endParaRPr lang="en-US" sz="1200" dirty="0"/>
          </a:p>
        </p:txBody>
      </p:sp>
      <p:sp>
        <p:nvSpPr>
          <p:cNvPr id="30" name="Freeform 29"/>
          <p:cNvSpPr/>
          <p:nvPr/>
        </p:nvSpPr>
        <p:spPr>
          <a:xfrm>
            <a:off x="249620" y="2765555"/>
            <a:ext cx="2171700" cy="197599"/>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Lst>
            <a:ahLst/>
            <a:cxnLst>
              <a:cxn ang="0">
                <a:pos x="connsiteX0" y="connsiteY0"/>
              </a:cxn>
              <a:cxn ang="0">
                <a:pos x="connsiteX1" y="connsiteY1"/>
              </a:cxn>
              <a:cxn ang="0">
                <a:pos x="connsiteX2" y="connsiteY2"/>
              </a:cxn>
              <a:cxn ang="0">
                <a:pos x="connsiteX3" y="connsiteY3"/>
              </a:cxn>
            </a:cxnLst>
            <a:rect l="l" t="t" r="r" b="b"/>
            <a:pathLst>
              <a:path w="2171700" h="197599">
                <a:moveTo>
                  <a:pt x="0" y="197599"/>
                </a:moveTo>
                <a:lnTo>
                  <a:pt x="581025" y="178549"/>
                </a:lnTo>
                <a:cubicBezTo>
                  <a:pt x="803275" y="149974"/>
                  <a:pt x="1068388" y="54724"/>
                  <a:pt x="1333500" y="26149"/>
                </a:cubicBezTo>
                <a:cubicBezTo>
                  <a:pt x="1598612" y="-2426"/>
                  <a:pt x="1877219" y="-5601"/>
                  <a:pt x="2171700" y="7099"/>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p:nvPr/>
        </p:nvCxnSpPr>
        <p:spPr>
          <a:xfrm flipV="1">
            <a:off x="237310" y="2629932"/>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37310" y="3544332"/>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846910" y="3468132"/>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1532710" y="3468132"/>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87755" y="3544332"/>
            <a:ext cx="659155" cy="400110"/>
          </a:xfrm>
          <a:prstGeom prst="rect">
            <a:avLst/>
          </a:prstGeom>
          <a:noFill/>
        </p:spPr>
        <p:txBody>
          <a:bodyPr wrap="none" rtlCol="0">
            <a:spAutoFit/>
          </a:bodyPr>
          <a:lstStyle/>
          <a:p>
            <a:pPr algn="ctr"/>
            <a:r>
              <a:rPr lang="en-US" sz="1000" dirty="0" smtClean="0"/>
              <a:t>Research</a:t>
            </a:r>
          </a:p>
          <a:p>
            <a:pPr algn="ctr"/>
            <a:r>
              <a:rPr lang="en-US" sz="1000" dirty="0" smtClean="0"/>
              <a:t>Stable</a:t>
            </a:r>
            <a:endParaRPr lang="en-US" sz="1000" dirty="0"/>
          </a:p>
        </p:txBody>
      </p:sp>
      <p:sp>
        <p:nvSpPr>
          <p:cNvPr id="36" name="TextBox 35"/>
          <p:cNvSpPr txBox="1"/>
          <p:nvPr/>
        </p:nvSpPr>
        <p:spPr>
          <a:xfrm>
            <a:off x="797218" y="3544332"/>
            <a:ext cx="758541"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r>
              <a:rPr lang="en-US" sz="1000" dirty="0" smtClean="0"/>
              <a:t>Stable</a:t>
            </a:r>
            <a:endParaRPr lang="en-US" sz="1000" dirty="0"/>
          </a:p>
        </p:txBody>
      </p:sp>
      <p:sp>
        <p:nvSpPr>
          <p:cNvPr id="37" name="TextBox 36"/>
          <p:cNvSpPr txBox="1"/>
          <p:nvPr/>
        </p:nvSpPr>
        <p:spPr>
          <a:xfrm>
            <a:off x="1475803" y="3544332"/>
            <a:ext cx="872355"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r>
              <a:rPr lang="en-US" sz="1000" dirty="0" smtClean="0"/>
              <a:t>Stable</a:t>
            </a:r>
            <a:endParaRPr lang="en-US" sz="1000" dirty="0"/>
          </a:p>
        </p:txBody>
      </p:sp>
      <p:sp>
        <p:nvSpPr>
          <p:cNvPr id="38" name="TextBox 37"/>
          <p:cNvSpPr txBox="1"/>
          <p:nvPr/>
        </p:nvSpPr>
        <p:spPr>
          <a:xfrm>
            <a:off x="2997395" y="2511434"/>
            <a:ext cx="1996380" cy="276999"/>
          </a:xfrm>
          <a:prstGeom prst="rect">
            <a:avLst/>
          </a:prstGeom>
          <a:noFill/>
        </p:spPr>
        <p:txBody>
          <a:bodyPr wrap="none" rtlCol="0">
            <a:spAutoFit/>
          </a:bodyPr>
          <a:lstStyle/>
          <a:p>
            <a:pPr algn="ctr"/>
            <a:r>
              <a:rPr lang="en-US" sz="1200" dirty="0" smtClean="0"/>
              <a:t>Documentation and Tutorials</a:t>
            </a:r>
            <a:endParaRPr lang="en-US" sz="1200" dirty="0"/>
          </a:p>
        </p:txBody>
      </p:sp>
      <p:cxnSp>
        <p:nvCxnSpPr>
          <p:cNvPr id="39" name="Straight Connector 38"/>
          <p:cNvCxnSpPr/>
          <p:nvPr/>
        </p:nvCxnSpPr>
        <p:spPr>
          <a:xfrm flipV="1">
            <a:off x="243385" y="4309991"/>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43385" y="5224391"/>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852985" y="5148191"/>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1538785" y="5148191"/>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93830" y="5224391"/>
            <a:ext cx="659155" cy="400110"/>
          </a:xfrm>
          <a:prstGeom prst="rect">
            <a:avLst/>
          </a:prstGeom>
          <a:noFill/>
        </p:spPr>
        <p:txBody>
          <a:bodyPr wrap="none" rtlCol="0">
            <a:spAutoFit/>
          </a:bodyPr>
          <a:lstStyle/>
          <a:p>
            <a:pPr algn="ctr"/>
            <a:r>
              <a:rPr lang="en-US" sz="1000" dirty="0" smtClean="0"/>
              <a:t>Research</a:t>
            </a:r>
          </a:p>
          <a:p>
            <a:pPr algn="ctr"/>
            <a:r>
              <a:rPr lang="en-US" sz="1000" dirty="0" smtClean="0"/>
              <a:t>Stable</a:t>
            </a:r>
            <a:endParaRPr lang="en-US" sz="1000" dirty="0"/>
          </a:p>
        </p:txBody>
      </p:sp>
      <p:sp>
        <p:nvSpPr>
          <p:cNvPr id="44" name="TextBox 43"/>
          <p:cNvSpPr txBox="1"/>
          <p:nvPr/>
        </p:nvSpPr>
        <p:spPr>
          <a:xfrm>
            <a:off x="803293" y="5224391"/>
            <a:ext cx="758541"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r>
              <a:rPr lang="en-US" sz="1000" dirty="0" smtClean="0"/>
              <a:t>Stable</a:t>
            </a:r>
            <a:endParaRPr lang="en-US" sz="1000" dirty="0"/>
          </a:p>
        </p:txBody>
      </p:sp>
      <p:sp>
        <p:nvSpPr>
          <p:cNvPr id="45" name="TextBox 44"/>
          <p:cNvSpPr txBox="1"/>
          <p:nvPr/>
        </p:nvSpPr>
        <p:spPr>
          <a:xfrm>
            <a:off x="1481878" y="5224391"/>
            <a:ext cx="872355"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r>
              <a:rPr lang="en-US" sz="1000" dirty="0" smtClean="0"/>
              <a:t>Stable</a:t>
            </a:r>
            <a:endParaRPr lang="en-US" sz="1000" dirty="0"/>
          </a:p>
        </p:txBody>
      </p:sp>
      <p:sp>
        <p:nvSpPr>
          <p:cNvPr id="46" name="Freeform 45"/>
          <p:cNvSpPr/>
          <p:nvPr/>
        </p:nvSpPr>
        <p:spPr>
          <a:xfrm>
            <a:off x="268975" y="4423409"/>
            <a:ext cx="2190750" cy="800981"/>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90750"/>
              <a:gd name="connsiteY0" fmla="*/ 807199 h 807199"/>
              <a:gd name="connsiteX1" fmla="*/ 600075 w 2190750"/>
              <a:gd name="connsiteY1" fmla="*/ 178549 h 807199"/>
              <a:gd name="connsiteX2" fmla="*/ 1352550 w 2190750"/>
              <a:gd name="connsiteY2" fmla="*/ 26149 h 807199"/>
              <a:gd name="connsiteX3" fmla="*/ 2190750 w 2190750"/>
              <a:gd name="connsiteY3" fmla="*/ 7099 h 807199"/>
              <a:gd name="connsiteX0" fmla="*/ 0 w 2190750"/>
              <a:gd name="connsiteY0" fmla="*/ 836679 h 836679"/>
              <a:gd name="connsiteX1" fmla="*/ 657225 w 2190750"/>
              <a:gd name="connsiteY1" fmla="*/ 665229 h 836679"/>
              <a:gd name="connsiteX2" fmla="*/ 1352550 w 2190750"/>
              <a:gd name="connsiteY2" fmla="*/ 55629 h 836679"/>
              <a:gd name="connsiteX3" fmla="*/ 2190750 w 2190750"/>
              <a:gd name="connsiteY3" fmla="*/ 36579 h 836679"/>
              <a:gd name="connsiteX0" fmla="*/ 0 w 2190750"/>
              <a:gd name="connsiteY0" fmla="*/ 800757 h 800757"/>
              <a:gd name="connsiteX1" fmla="*/ 657225 w 2190750"/>
              <a:gd name="connsiteY1" fmla="*/ 629307 h 800757"/>
              <a:gd name="connsiteX2" fmla="*/ 1295400 w 2190750"/>
              <a:gd name="connsiteY2" fmla="*/ 267357 h 800757"/>
              <a:gd name="connsiteX3" fmla="*/ 2190750 w 2190750"/>
              <a:gd name="connsiteY3" fmla="*/ 657 h 800757"/>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Lst>
            <a:ahLst/>
            <a:cxnLst>
              <a:cxn ang="0">
                <a:pos x="connsiteX0" y="connsiteY0"/>
              </a:cxn>
              <a:cxn ang="0">
                <a:pos x="connsiteX1" y="connsiteY1"/>
              </a:cxn>
              <a:cxn ang="0">
                <a:pos x="connsiteX2" y="connsiteY2"/>
              </a:cxn>
              <a:cxn ang="0">
                <a:pos x="connsiteX3" y="connsiteY3"/>
              </a:cxn>
            </a:cxnLst>
            <a:rect l="l" t="t" r="r" b="b"/>
            <a:pathLst>
              <a:path w="2190750" h="800981">
                <a:moveTo>
                  <a:pt x="0" y="800981"/>
                </a:moveTo>
                <a:cubicBezTo>
                  <a:pt x="323850" y="715256"/>
                  <a:pt x="438150" y="726368"/>
                  <a:pt x="657225" y="629531"/>
                </a:cubicBezTo>
                <a:cubicBezTo>
                  <a:pt x="876300" y="532694"/>
                  <a:pt x="1058863" y="324731"/>
                  <a:pt x="1314450" y="219956"/>
                </a:cubicBezTo>
                <a:cubicBezTo>
                  <a:pt x="1570037" y="115181"/>
                  <a:pt x="1896269" y="-11819"/>
                  <a:pt x="2190750" y="881"/>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234189" y="4139970"/>
            <a:ext cx="2335255" cy="276999"/>
          </a:xfrm>
          <a:prstGeom prst="rect">
            <a:avLst/>
          </a:prstGeom>
          <a:noFill/>
        </p:spPr>
        <p:txBody>
          <a:bodyPr wrap="none" rtlCol="0">
            <a:spAutoFit/>
          </a:bodyPr>
          <a:lstStyle/>
          <a:p>
            <a:pPr algn="ctr"/>
            <a:r>
              <a:rPr lang="en-US" sz="1200" dirty="0"/>
              <a:t>User Input </a:t>
            </a:r>
            <a:r>
              <a:rPr lang="en-US" sz="1200" dirty="0" smtClean="0"/>
              <a:t>Checking and </a:t>
            </a:r>
            <a:r>
              <a:rPr lang="en-US" sz="1200" dirty="0"/>
              <a:t>Feedback</a:t>
            </a:r>
          </a:p>
        </p:txBody>
      </p:sp>
      <p:cxnSp>
        <p:nvCxnSpPr>
          <p:cNvPr id="48" name="Straight Connector 47"/>
          <p:cNvCxnSpPr/>
          <p:nvPr/>
        </p:nvCxnSpPr>
        <p:spPr>
          <a:xfrm flipV="1">
            <a:off x="2854925" y="4309991"/>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854925" y="5224391"/>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3464525" y="5148191"/>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4150325" y="5148191"/>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805370" y="5224391"/>
            <a:ext cx="659155" cy="400110"/>
          </a:xfrm>
          <a:prstGeom prst="rect">
            <a:avLst/>
          </a:prstGeom>
          <a:noFill/>
        </p:spPr>
        <p:txBody>
          <a:bodyPr wrap="none" rtlCol="0">
            <a:spAutoFit/>
          </a:bodyPr>
          <a:lstStyle/>
          <a:p>
            <a:pPr algn="ctr"/>
            <a:r>
              <a:rPr lang="en-US" sz="1000" dirty="0" smtClean="0"/>
              <a:t>Research</a:t>
            </a:r>
          </a:p>
          <a:p>
            <a:pPr algn="ctr"/>
            <a:r>
              <a:rPr lang="en-US" sz="1000" dirty="0" smtClean="0"/>
              <a:t>Stable</a:t>
            </a:r>
            <a:endParaRPr lang="en-US" sz="1000" dirty="0"/>
          </a:p>
        </p:txBody>
      </p:sp>
      <p:sp>
        <p:nvSpPr>
          <p:cNvPr id="53" name="TextBox 52"/>
          <p:cNvSpPr txBox="1"/>
          <p:nvPr/>
        </p:nvSpPr>
        <p:spPr>
          <a:xfrm>
            <a:off x="3414833" y="5224391"/>
            <a:ext cx="758541"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r>
              <a:rPr lang="en-US" sz="1000" dirty="0" smtClean="0"/>
              <a:t>Stable</a:t>
            </a:r>
            <a:endParaRPr lang="en-US" sz="1000" dirty="0"/>
          </a:p>
        </p:txBody>
      </p:sp>
      <p:sp>
        <p:nvSpPr>
          <p:cNvPr id="54" name="TextBox 53"/>
          <p:cNvSpPr txBox="1"/>
          <p:nvPr/>
        </p:nvSpPr>
        <p:spPr>
          <a:xfrm>
            <a:off x="4093418" y="5224391"/>
            <a:ext cx="872355"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r>
              <a:rPr lang="en-US" sz="1000" dirty="0" smtClean="0"/>
              <a:t>Stable</a:t>
            </a:r>
            <a:endParaRPr lang="en-US" sz="1000" dirty="0"/>
          </a:p>
        </p:txBody>
      </p:sp>
      <p:sp>
        <p:nvSpPr>
          <p:cNvPr id="55" name="TextBox 54"/>
          <p:cNvSpPr txBox="1"/>
          <p:nvPr/>
        </p:nvSpPr>
        <p:spPr>
          <a:xfrm>
            <a:off x="3113217" y="4139970"/>
            <a:ext cx="1641668" cy="276999"/>
          </a:xfrm>
          <a:prstGeom prst="rect">
            <a:avLst/>
          </a:prstGeom>
          <a:noFill/>
        </p:spPr>
        <p:txBody>
          <a:bodyPr wrap="none" rtlCol="0">
            <a:spAutoFit/>
          </a:bodyPr>
          <a:lstStyle/>
          <a:p>
            <a:pPr algn="ctr"/>
            <a:r>
              <a:rPr lang="en-US" sz="1200" dirty="0" smtClean="0"/>
              <a:t>Backward compatibility</a:t>
            </a:r>
            <a:endParaRPr lang="en-US" sz="1200" dirty="0"/>
          </a:p>
        </p:txBody>
      </p:sp>
      <p:sp>
        <p:nvSpPr>
          <p:cNvPr id="56" name="Freeform 55"/>
          <p:cNvSpPr/>
          <p:nvPr/>
        </p:nvSpPr>
        <p:spPr>
          <a:xfrm>
            <a:off x="2918920" y="2765555"/>
            <a:ext cx="2190750" cy="801068"/>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90750"/>
              <a:gd name="connsiteY0" fmla="*/ 807199 h 807199"/>
              <a:gd name="connsiteX1" fmla="*/ 600075 w 2190750"/>
              <a:gd name="connsiteY1" fmla="*/ 178549 h 807199"/>
              <a:gd name="connsiteX2" fmla="*/ 1352550 w 2190750"/>
              <a:gd name="connsiteY2" fmla="*/ 26149 h 807199"/>
              <a:gd name="connsiteX3" fmla="*/ 2190750 w 2190750"/>
              <a:gd name="connsiteY3" fmla="*/ 7099 h 807199"/>
              <a:gd name="connsiteX0" fmla="*/ 0 w 2190750"/>
              <a:gd name="connsiteY0" fmla="*/ 836679 h 836679"/>
              <a:gd name="connsiteX1" fmla="*/ 657225 w 2190750"/>
              <a:gd name="connsiteY1" fmla="*/ 665229 h 836679"/>
              <a:gd name="connsiteX2" fmla="*/ 1352550 w 2190750"/>
              <a:gd name="connsiteY2" fmla="*/ 55629 h 836679"/>
              <a:gd name="connsiteX3" fmla="*/ 2190750 w 2190750"/>
              <a:gd name="connsiteY3" fmla="*/ 36579 h 836679"/>
              <a:gd name="connsiteX0" fmla="*/ 0 w 2190750"/>
              <a:gd name="connsiteY0" fmla="*/ 800757 h 800757"/>
              <a:gd name="connsiteX1" fmla="*/ 657225 w 2190750"/>
              <a:gd name="connsiteY1" fmla="*/ 629307 h 800757"/>
              <a:gd name="connsiteX2" fmla="*/ 1295400 w 2190750"/>
              <a:gd name="connsiteY2" fmla="*/ 267357 h 800757"/>
              <a:gd name="connsiteX3" fmla="*/ 2190750 w 2190750"/>
              <a:gd name="connsiteY3" fmla="*/ 657 h 800757"/>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90750"/>
              <a:gd name="connsiteY0" fmla="*/ 801068 h 801068"/>
              <a:gd name="connsiteX1" fmla="*/ 638175 w 2190750"/>
              <a:gd name="connsiteY1" fmla="*/ 705818 h 801068"/>
              <a:gd name="connsiteX2" fmla="*/ 1314450 w 2190750"/>
              <a:gd name="connsiteY2" fmla="*/ 220043 h 801068"/>
              <a:gd name="connsiteX3" fmla="*/ 2190750 w 2190750"/>
              <a:gd name="connsiteY3" fmla="*/ 968 h 801068"/>
              <a:gd name="connsiteX0" fmla="*/ 0 w 2190750"/>
              <a:gd name="connsiteY0" fmla="*/ 801068 h 801068"/>
              <a:gd name="connsiteX1" fmla="*/ 638175 w 2190750"/>
              <a:gd name="connsiteY1" fmla="*/ 705818 h 801068"/>
              <a:gd name="connsiteX2" fmla="*/ 1314450 w 2190750"/>
              <a:gd name="connsiteY2" fmla="*/ 220043 h 801068"/>
              <a:gd name="connsiteX3" fmla="*/ 2190750 w 2190750"/>
              <a:gd name="connsiteY3" fmla="*/ 968 h 801068"/>
            </a:gdLst>
            <a:ahLst/>
            <a:cxnLst>
              <a:cxn ang="0">
                <a:pos x="connsiteX0" y="connsiteY0"/>
              </a:cxn>
              <a:cxn ang="0">
                <a:pos x="connsiteX1" y="connsiteY1"/>
              </a:cxn>
              <a:cxn ang="0">
                <a:pos x="connsiteX2" y="connsiteY2"/>
              </a:cxn>
              <a:cxn ang="0">
                <a:pos x="connsiteX3" y="connsiteY3"/>
              </a:cxn>
            </a:cxnLst>
            <a:rect l="l" t="t" r="r" b="b"/>
            <a:pathLst>
              <a:path w="2190750" h="801068">
                <a:moveTo>
                  <a:pt x="0" y="801068"/>
                </a:moveTo>
                <a:cubicBezTo>
                  <a:pt x="361950" y="753443"/>
                  <a:pt x="419100" y="802655"/>
                  <a:pt x="638175" y="705818"/>
                </a:cubicBezTo>
                <a:cubicBezTo>
                  <a:pt x="857250" y="608981"/>
                  <a:pt x="1055688" y="337518"/>
                  <a:pt x="1314450" y="220043"/>
                </a:cubicBezTo>
                <a:cubicBezTo>
                  <a:pt x="1573212" y="102568"/>
                  <a:pt x="1896269" y="-11732"/>
                  <a:pt x="2190750" y="968"/>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p:cNvSpPr/>
          <p:nvPr/>
        </p:nvSpPr>
        <p:spPr>
          <a:xfrm>
            <a:off x="2871665" y="4408814"/>
            <a:ext cx="2209800" cy="606025"/>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90750"/>
              <a:gd name="connsiteY0" fmla="*/ 807199 h 807199"/>
              <a:gd name="connsiteX1" fmla="*/ 600075 w 2190750"/>
              <a:gd name="connsiteY1" fmla="*/ 178549 h 807199"/>
              <a:gd name="connsiteX2" fmla="*/ 1352550 w 2190750"/>
              <a:gd name="connsiteY2" fmla="*/ 26149 h 807199"/>
              <a:gd name="connsiteX3" fmla="*/ 2190750 w 2190750"/>
              <a:gd name="connsiteY3" fmla="*/ 7099 h 807199"/>
              <a:gd name="connsiteX0" fmla="*/ 0 w 2190750"/>
              <a:gd name="connsiteY0" fmla="*/ 836679 h 836679"/>
              <a:gd name="connsiteX1" fmla="*/ 657225 w 2190750"/>
              <a:gd name="connsiteY1" fmla="*/ 665229 h 836679"/>
              <a:gd name="connsiteX2" fmla="*/ 1352550 w 2190750"/>
              <a:gd name="connsiteY2" fmla="*/ 55629 h 836679"/>
              <a:gd name="connsiteX3" fmla="*/ 2190750 w 2190750"/>
              <a:gd name="connsiteY3" fmla="*/ 36579 h 836679"/>
              <a:gd name="connsiteX0" fmla="*/ 0 w 2190750"/>
              <a:gd name="connsiteY0" fmla="*/ 800757 h 800757"/>
              <a:gd name="connsiteX1" fmla="*/ 657225 w 2190750"/>
              <a:gd name="connsiteY1" fmla="*/ 629307 h 800757"/>
              <a:gd name="connsiteX2" fmla="*/ 1295400 w 2190750"/>
              <a:gd name="connsiteY2" fmla="*/ 267357 h 800757"/>
              <a:gd name="connsiteX3" fmla="*/ 2190750 w 2190750"/>
              <a:gd name="connsiteY3" fmla="*/ 657 h 800757"/>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90750"/>
              <a:gd name="connsiteY0" fmla="*/ 800893 h 800893"/>
              <a:gd name="connsiteX1" fmla="*/ 609600 w 2190750"/>
              <a:gd name="connsiteY1" fmla="*/ 534193 h 800893"/>
              <a:gd name="connsiteX2" fmla="*/ 1314450 w 2190750"/>
              <a:gd name="connsiteY2" fmla="*/ 219868 h 800893"/>
              <a:gd name="connsiteX3" fmla="*/ 2190750 w 2190750"/>
              <a:gd name="connsiteY3" fmla="*/ 793 h 800893"/>
              <a:gd name="connsiteX0" fmla="*/ 0 w 2190750"/>
              <a:gd name="connsiteY0" fmla="*/ 808213 h 808213"/>
              <a:gd name="connsiteX1" fmla="*/ 609600 w 2190750"/>
              <a:gd name="connsiteY1" fmla="*/ 541513 h 808213"/>
              <a:gd name="connsiteX2" fmla="*/ 1352550 w 2190750"/>
              <a:gd name="connsiteY2" fmla="*/ 74788 h 808213"/>
              <a:gd name="connsiteX3" fmla="*/ 2190750 w 2190750"/>
              <a:gd name="connsiteY3" fmla="*/ 8113 h 808213"/>
              <a:gd name="connsiteX0" fmla="*/ 0 w 2200275"/>
              <a:gd name="connsiteY0" fmla="*/ 815902 h 815902"/>
              <a:gd name="connsiteX1" fmla="*/ 609600 w 2200275"/>
              <a:gd name="connsiteY1" fmla="*/ 549202 h 815902"/>
              <a:gd name="connsiteX2" fmla="*/ 1352550 w 2200275"/>
              <a:gd name="connsiteY2" fmla="*/ 82477 h 815902"/>
              <a:gd name="connsiteX3" fmla="*/ 2200275 w 2200275"/>
              <a:gd name="connsiteY3" fmla="*/ 6277 h 815902"/>
              <a:gd name="connsiteX0" fmla="*/ 0 w 2200275"/>
              <a:gd name="connsiteY0" fmla="*/ 813306 h 813306"/>
              <a:gd name="connsiteX1" fmla="*/ 609600 w 2200275"/>
              <a:gd name="connsiteY1" fmla="*/ 546606 h 813306"/>
              <a:gd name="connsiteX2" fmla="*/ 1352550 w 2200275"/>
              <a:gd name="connsiteY2" fmla="*/ 98931 h 813306"/>
              <a:gd name="connsiteX3" fmla="*/ 2200275 w 2200275"/>
              <a:gd name="connsiteY3" fmla="*/ 3681 h 813306"/>
              <a:gd name="connsiteX0" fmla="*/ 0 w 2200275"/>
              <a:gd name="connsiteY0" fmla="*/ 818097 h 818097"/>
              <a:gd name="connsiteX1" fmla="*/ 609600 w 2200275"/>
              <a:gd name="connsiteY1" fmla="*/ 551397 h 818097"/>
              <a:gd name="connsiteX2" fmla="*/ 1362075 w 2200275"/>
              <a:gd name="connsiteY2" fmla="*/ 75147 h 818097"/>
              <a:gd name="connsiteX3" fmla="*/ 2200275 w 2200275"/>
              <a:gd name="connsiteY3" fmla="*/ 8472 h 818097"/>
              <a:gd name="connsiteX0" fmla="*/ 0 w 2209800"/>
              <a:gd name="connsiteY0" fmla="*/ 684747 h 684747"/>
              <a:gd name="connsiteX1" fmla="*/ 619125 w 2209800"/>
              <a:gd name="connsiteY1" fmla="*/ 551397 h 684747"/>
              <a:gd name="connsiteX2" fmla="*/ 1371600 w 2209800"/>
              <a:gd name="connsiteY2" fmla="*/ 75147 h 684747"/>
              <a:gd name="connsiteX3" fmla="*/ 2209800 w 2209800"/>
              <a:gd name="connsiteY3" fmla="*/ 8472 h 684747"/>
              <a:gd name="connsiteX0" fmla="*/ 0 w 2209800"/>
              <a:gd name="connsiteY0" fmla="*/ 608547 h 608547"/>
              <a:gd name="connsiteX1" fmla="*/ 619125 w 2209800"/>
              <a:gd name="connsiteY1" fmla="*/ 551397 h 608547"/>
              <a:gd name="connsiteX2" fmla="*/ 1371600 w 2209800"/>
              <a:gd name="connsiteY2" fmla="*/ 75147 h 608547"/>
              <a:gd name="connsiteX3" fmla="*/ 2209800 w 2209800"/>
              <a:gd name="connsiteY3" fmla="*/ 8472 h 608547"/>
              <a:gd name="connsiteX0" fmla="*/ 0 w 2209800"/>
              <a:gd name="connsiteY0" fmla="*/ 606025 h 606025"/>
              <a:gd name="connsiteX1" fmla="*/ 619125 w 2209800"/>
              <a:gd name="connsiteY1" fmla="*/ 472675 h 606025"/>
              <a:gd name="connsiteX2" fmla="*/ 1371600 w 2209800"/>
              <a:gd name="connsiteY2" fmla="*/ 72625 h 606025"/>
              <a:gd name="connsiteX3" fmla="*/ 2209800 w 2209800"/>
              <a:gd name="connsiteY3" fmla="*/ 5950 h 606025"/>
              <a:gd name="connsiteX0" fmla="*/ 0 w 2209800"/>
              <a:gd name="connsiteY0" fmla="*/ 606025 h 606025"/>
              <a:gd name="connsiteX1" fmla="*/ 619125 w 2209800"/>
              <a:gd name="connsiteY1" fmla="*/ 472675 h 606025"/>
              <a:gd name="connsiteX2" fmla="*/ 1371600 w 2209800"/>
              <a:gd name="connsiteY2" fmla="*/ 72625 h 606025"/>
              <a:gd name="connsiteX3" fmla="*/ 2209800 w 2209800"/>
              <a:gd name="connsiteY3" fmla="*/ 5950 h 606025"/>
            </a:gdLst>
            <a:ahLst/>
            <a:cxnLst>
              <a:cxn ang="0">
                <a:pos x="connsiteX0" y="connsiteY0"/>
              </a:cxn>
              <a:cxn ang="0">
                <a:pos x="connsiteX1" y="connsiteY1"/>
              </a:cxn>
              <a:cxn ang="0">
                <a:pos x="connsiteX2" y="connsiteY2"/>
              </a:cxn>
              <a:cxn ang="0">
                <a:pos x="connsiteX3" y="connsiteY3"/>
              </a:cxn>
            </a:cxnLst>
            <a:rect l="l" t="t" r="r" b="b"/>
            <a:pathLst>
              <a:path w="2209800" h="606025">
                <a:moveTo>
                  <a:pt x="0" y="606025"/>
                </a:moveTo>
                <a:cubicBezTo>
                  <a:pt x="342900" y="463150"/>
                  <a:pt x="390525" y="561575"/>
                  <a:pt x="619125" y="472675"/>
                </a:cubicBezTo>
                <a:cubicBezTo>
                  <a:pt x="847725" y="383775"/>
                  <a:pt x="1106488" y="150413"/>
                  <a:pt x="1371600" y="72625"/>
                </a:cubicBezTo>
                <a:cubicBezTo>
                  <a:pt x="1636713" y="-5163"/>
                  <a:pt x="1915319" y="-6750"/>
                  <a:pt x="2209800" y="5950"/>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a:off x="2957325" y="1066545"/>
            <a:ext cx="2190750" cy="801068"/>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90750"/>
              <a:gd name="connsiteY0" fmla="*/ 807199 h 807199"/>
              <a:gd name="connsiteX1" fmla="*/ 600075 w 2190750"/>
              <a:gd name="connsiteY1" fmla="*/ 178549 h 807199"/>
              <a:gd name="connsiteX2" fmla="*/ 1352550 w 2190750"/>
              <a:gd name="connsiteY2" fmla="*/ 26149 h 807199"/>
              <a:gd name="connsiteX3" fmla="*/ 2190750 w 2190750"/>
              <a:gd name="connsiteY3" fmla="*/ 7099 h 807199"/>
              <a:gd name="connsiteX0" fmla="*/ 0 w 2190750"/>
              <a:gd name="connsiteY0" fmla="*/ 836679 h 836679"/>
              <a:gd name="connsiteX1" fmla="*/ 657225 w 2190750"/>
              <a:gd name="connsiteY1" fmla="*/ 665229 h 836679"/>
              <a:gd name="connsiteX2" fmla="*/ 1352550 w 2190750"/>
              <a:gd name="connsiteY2" fmla="*/ 55629 h 836679"/>
              <a:gd name="connsiteX3" fmla="*/ 2190750 w 2190750"/>
              <a:gd name="connsiteY3" fmla="*/ 36579 h 836679"/>
              <a:gd name="connsiteX0" fmla="*/ 0 w 2190750"/>
              <a:gd name="connsiteY0" fmla="*/ 800757 h 800757"/>
              <a:gd name="connsiteX1" fmla="*/ 657225 w 2190750"/>
              <a:gd name="connsiteY1" fmla="*/ 629307 h 800757"/>
              <a:gd name="connsiteX2" fmla="*/ 1295400 w 2190750"/>
              <a:gd name="connsiteY2" fmla="*/ 267357 h 800757"/>
              <a:gd name="connsiteX3" fmla="*/ 2190750 w 2190750"/>
              <a:gd name="connsiteY3" fmla="*/ 657 h 800757"/>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90750"/>
              <a:gd name="connsiteY0" fmla="*/ 801068 h 801068"/>
              <a:gd name="connsiteX1" fmla="*/ 638175 w 2190750"/>
              <a:gd name="connsiteY1" fmla="*/ 705818 h 801068"/>
              <a:gd name="connsiteX2" fmla="*/ 1314450 w 2190750"/>
              <a:gd name="connsiteY2" fmla="*/ 220043 h 801068"/>
              <a:gd name="connsiteX3" fmla="*/ 2190750 w 2190750"/>
              <a:gd name="connsiteY3" fmla="*/ 968 h 801068"/>
              <a:gd name="connsiteX0" fmla="*/ 0 w 2190750"/>
              <a:gd name="connsiteY0" fmla="*/ 801068 h 801068"/>
              <a:gd name="connsiteX1" fmla="*/ 638175 w 2190750"/>
              <a:gd name="connsiteY1" fmla="*/ 705818 h 801068"/>
              <a:gd name="connsiteX2" fmla="*/ 1314450 w 2190750"/>
              <a:gd name="connsiteY2" fmla="*/ 220043 h 801068"/>
              <a:gd name="connsiteX3" fmla="*/ 2190750 w 2190750"/>
              <a:gd name="connsiteY3" fmla="*/ 968 h 801068"/>
            </a:gdLst>
            <a:ahLst/>
            <a:cxnLst>
              <a:cxn ang="0">
                <a:pos x="connsiteX0" y="connsiteY0"/>
              </a:cxn>
              <a:cxn ang="0">
                <a:pos x="connsiteX1" y="connsiteY1"/>
              </a:cxn>
              <a:cxn ang="0">
                <a:pos x="connsiteX2" y="connsiteY2"/>
              </a:cxn>
              <a:cxn ang="0">
                <a:pos x="connsiteX3" y="connsiteY3"/>
              </a:cxn>
            </a:cxnLst>
            <a:rect l="l" t="t" r="r" b="b"/>
            <a:pathLst>
              <a:path w="2190750" h="801068">
                <a:moveTo>
                  <a:pt x="0" y="801068"/>
                </a:moveTo>
                <a:cubicBezTo>
                  <a:pt x="361950" y="753443"/>
                  <a:pt x="419100" y="802655"/>
                  <a:pt x="638175" y="705818"/>
                </a:cubicBezTo>
                <a:cubicBezTo>
                  <a:pt x="857250" y="608981"/>
                  <a:pt x="1055688" y="337518"/>
                  <a:pt x="1314450" y="220043"/>
                </a:cubicBezTo>
                <a:cubicBezTo>
                  <a:pt x="1573212" y="102568"/>
                  <a:pt x="1896269" y="-11732"/>
                  <a:pt x="2190750" y="968"/>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flipV="1">
            <a:off x="5517225" y="2661743"/>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517225" y="3576143"/>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6126825" y="3499943"/>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6812625" y="3499943"/>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5467670" y="3576143"/>
            <a:ext cx="659155" cy="400110"/>
          </a:xfrm>
          <a:prstGeom prst="rect">
            <a:avLst/>
          </a:prstGeom>
          <a:noFill/>
        </p:spPr>
        <p:txBody>
          <a:bodyPr wrap="none" rtlCol="0">
            <a:spAutoFit/>
          </a:bodyPr>
          <a:lstStyle/>
          <a:p>
            <a:pPr algn="ctr"/>
            <a:r>
              <a:rPr lang="en-US" sz="1000" dirty="0" smtClean="0"/>
              <a:t>Research</a:t>
            </a:r>
          </a:p>
          <a:p>
            <a:pPr algn="ctr"/>
            <a:r>
              <a:rPr lang="en-US" sz="1000" dirty="0" smtClean="0"/>
              <a:t>Stable</a:t>
            </a:r>
            <a:endParaRPr lang="en-US" sz="1000" dirty="0"/>
          </a:p>
        </p:txBody>
      </p:sp>
      <p:sp>
        <p:nvSpPr>
          <p:cNvPr id="64" name="TextBox 63"/>
          <p:cNvSpPr txBox="1"/>
          <p:nvPr/>
        </p:nvSpPr>
        <p:spPr>
          <a:xfrm>
            <a:off x="6077133" y="3576143"/>
            <a:ext cx="758541"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r>
              <a:rPr lang="en-US" sz="1000" dirty="0" smtClean="0"/>
              <a:t>Stable</a:t>
            </a:r>
            <a:endParaRPr lang="en-US" sz="1000" dirty="0"/>
          </a:p>
        </p:txBody>
      </p:sp>
      <p:sp>
        <p:nvSpPr>
          <p:cNvPr id="65" name="TextBox 64"/>
          <p:cNvSpPr txBox="1"/>
          <p:nvPr/>
        </p:nvSpPr>
        <p:spPr>
          <a:xfrm>
            <a:off x="6755718" y="3576143"/>
            <a:ext cx="872355"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r>
              <a:rPr lang="en-US" sz="1000" dirty="0" smtClean="0"/>
              <a:t>Stable</a:t>
            </a:r>
            <a:endParaRPr lang="en-US" sz="1000" dirty="0"/>
          </a:p>
        </p:txBody>
      </p:sp>
      <p:sp>
        <p:nvSpPr>
          <p:cNvPr id="66" name="TextBox 65"/>
          <p:cNvSpPr txBox="1"/>
          <p:nvPr/>
        </p:nvSpPr>
        <p:spPr>
          <a:xfrm>
            <a:off x="6070213" y="762000"/>
            <a:ext cx="825739" cy="276999"/>
          </a:xfrm>
          <a:prstGeom prst="rect">
            <a:avLst/>
          </a:prstGeom>
          <a:noFill/>
        </p:spPr>
        <p:txBody>
          <a:bodyPr wrap="none" rtlCol="0">
            <a:spAutoFit/>
          </a:bodyPr>
          <a:lstStyle/>
          <a:p>
            <a:pPr algn="ctr"/>
            <a:r>
              <a:rPr lang="en-US" sz="1200" dirty="0" smtClean="0"/>
              <a:t>Portability</a:t>
            </a:r>
            <a:endParaRPr lang="en-US" sz="1200" dirty="0"/>
          </a:p>
        </p:txBody>
      </p:sp>
      <p:cxnSp>
        <p:nvCxnSpPr>
          <p:cNvPr id="67" name="Straight Connector 66"/>
          <p:cNvCxnSpPr/>
          <p:nvPr/>
        </p:nvCxnSpPr>
        <p:spPr>
          <a:xfrm flipV="1">
            <a:off x="5459755" y="903377"/>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5459755" y="1817777"/>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6069355" y="1741577"/>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6755155" y="1741577"/>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5410200" y="1817777"/>
            <a:ext cx="659155" cy="400110"/>
          </a:xfrm>
          <a:prstGeom prst="rect">
            <a:avLst/>
          </a:prstGeom>
          <a:noFill/>
        </p:spPr>
        <p:txBody>
          <a:bodyPr wrap="none" rtlCol="0">
            <a:spAutoFit/>
          </a:bodyPr>
          <a:lstStyle/>
          <a:p>
            <a:pPr algn="ctr"/>
            <a:r>
              <a:rPr lang="en-US" sz="1000" dirty="0" smtClean="0"/>
              <a:t>Research</a:t>
            </a:r>
          </a:p>
          <a:p>
            <a:pPr algn="ctr"/>
            <a:r>
              <a:rPr lang="en-US" sz="1000" dirty="0" smtClean="0"/>
              <a:t>Stable</a:t>
            </a:r>
            <a:endParaRPr lang="en-US" sz="1000" dirty="0"/>
          </a:p>
        </p:txBody>
      </p:sp>
      <p:sp>
        <p:nvSpPr>
          <p:cNvPr id="72" name="TextBox 71"/>
          <p:cNvSpPr txBox="1"/>
          <p:nvPr/>
        </p:nvSpPr>
        <p:spPr>
          <a:xfrm>
            <a:off x="6019663" y="1817777"/>
            <a:ext cx="758541"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r>
              <a:rPr lang="en-US" sz="1000" dirty="0" smtClean="0"/>
              <a:t>Stable</a:t>
            </a:r>
            <a:endParaRPr lang="en-US" sz="1000" dirty="0"/>
          </a:p>
        </p:txBody>
      </p:sp>
      <p:sp>
        <p:nvSpPr>
          <p:cNvPr id="73" name="TextBox 72"/>
          <p:cNvSpPr txBox="1"/>
          <p:nvPr/>
        </p:nvSpPr>
        <p:spPr>
          <a:xfrm>
            <a:off x="6698248" y="1817777"/>
            <a:ext cx="872355"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r>
              <a:rPr lang="en-US" sz="1000" dirty="0" smtClean="0"/>
              <a:t>Stable</a:t>
            </a:r>
            <a:endParaRPr lang="en-US" sz="1000" dirty="0"/>
          </a:p>
        </p:txBody>
      </p:sp>
      <p:sp>
        <p:nvSpPr>
          <p:cNvPr id="74" name="TextBox 73"/>
          <p:cNvSpPr txBox="1"/>
          <p:nvPr/>
        </p:nvSpPr>
        <p:spPr>
          <a:xfrm>
            <a:off x="5738408" y="2514600"/>
            <a:ext cx="1762149" cy="276999"/>
          </a:xfrm>
          <a:prstGeom prst="rect">
            <a:avLst/>
          </a:prstGeom>
          <a:noFill/>
        </p:spPr>
        <p:txBody>
          <a:bodyPr wrap="none" rtlCol="0">
            <a:spAutoFit/>
          </a:bodyPr>
          <a:lstStyle/>
          <a:p>
            <a:pPr algn="ctr"/>
            <a:r>
              <a:rPr lang="en-US" sz="1200" dirty="0" smtClean="0"/>
              <a:t>Space/Time Performance</a:t>
            </a:r>
            <a:endParaRPr lang="en-US" sz="1200" dirty="0"/>
          </a:p>
        </p:txBody>
      </p:sp>
      <p:cxnSp>
        <p:nvCxnSpPr>
          <p:cNvPr id="75" name="Straight Connector 74"/>
          <p:cNvCxnSpPr/>
          <p:nvPr/>
        </p:nvCxnSpPr>
        <p:spPr>
          <a:xfrm>
            <a:off x="223717" y="2450150"/>
            <a:ext cx="7701083"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23717" y="4101565"/>
            <a:ext cx="7701083"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78" name="Freeform 77"/>
          <p:cNvSpPr/>
          <p:nvPr/>
        </p:nvSpPr>
        <p:spPr>
          <a:xfrm>
            <a:off x="5468718" y="1037240"/>
            <a:ext cx="2190750" cy="800100"/>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90750"/>
              <a:gd name="connsiteY0" fmla="*/ 807199 h 807199"/>
              <a:gd name="connsiteX1" fmla="*/ 600075 w 2190750"/>
              <a:gd name="connsiteY1" fmla="*/ 178549 h 807199"/>
              <a:gd name="connsiteX2" fmla="*/ 1352550 w 2190750"/>
              <a:gd name="connsiteY2" fmla="*/ 26149 h 807199"/>
              <a:gd name="connsiteX3" fmla="*/ 2190750 w 2190750"/>
              <a:gd name="connsiteY3" fmla="*/ 7099 h 807199"/>
              <a:gd name="connsiteX0" fmla="*/ 0 w 2190750"/>
              <a:gd name="connsiteY0" fmla="*/ 836679 h 836679"/>
              <a:gd name="connsiteX1" fmla="*/ 657225 w 2190750"/>
              <a:gd name="connsiteY1" fmla="*/ 665229 h 836679"/>
              <a:gd name="connsiteX2" fmla="*/ 1352550 w 2190750"/>
              <a:gd name="connsiteY2" fmla="*/ 55629 h 836679"/>
              <a:gd name="connsiteX3" fmla="*/ 2190750 w 2190750"/>
              <a:gd name="connsiteY3" fmla="*/ 36579 h 836679"/>
              <a:gd name="connsiteX0" fmla="*/ 0 w 2190750"/>
              <a:gd name="connsiteY0" fmla="*/ 800757 h 800757"/>
              <a:gd name="connsiteX1" fmla="*/ 657225 w 2190750"/>
              <a:gd name="connsiteY1" fmla="*/ 629307 h 800757"/>
              <a:gd name="connsiteX2" fmla="*/ 1295400 w 2190750"/>
              <a:gd name="connsiteY2" fmla="*/ 267357 h 800757"/>
              <a:gd name="connsiteX3" fmla="*/ 2190750 w 2190750"/>
              <a:gd name="connsiteY3" fmla="*/ 657 h 800757"/>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90750"/>
              <a:gd name="connsiteY0" fmla="*/ 801068 h 801068"/>
              <a:gd name="connsiteX1" fmla="*/ 638175 w 2190750"/>
              <a:gd name="connsiteY1" fmla="*/ 705818 h 801068"/>
              <a:gd name="connsiteX2" fmla="*/ 1314450 w 2190750"/>
              <a:gd name="connsiteY2" fmla="*/ 220043 h 801068"/>
              <a:gd name="connsiteX3" fmla="*/ 2190750 w 2190750"/>
              <a:gd name="connsiteY3" fmla="*/ 968 h 801068"/>
              <a:gd name="connsiteX0" fmla="*/ 0 w 2190750"/>
              <a:gd name="connsiteY0" fmla="*/ 801068 h 801068"/>
              <a:gd name="connsiteX1" fmla="*/ 638175 w 2190750"/>
              <a:gd name="connsiteY1" fmla="*/ 705818 h 801068"/>
              <a:gd name="connsiteX2" fmla="*/ 1314450 w 2190750"/>
              <a:gd name="connsiteY2" fmla="*/ 220043 h 801068"/>
              <a:gd name="connsiteX3" fmla="*/ 2190750 w 2190750"/>
              <a:gd name="connsiteY3" fmla="*/ 968 h 801068"/>
              <a:gd name="connsiteX0" fmla="*/ 0 w 2190750"/>
              <a:gd name="connsiteY0" fmla="*/ 806034 h 806034"/>
              <a:gd name="connsiteX1" fmla="*/ 638175 w 2190750"/>
              <a:gd name="connsiteY1" fmla="*/ 710784 h 806034"/>
              <a:gd name="connsiteX2" fmla="*/ 1356980 w 2190750"/>
              <a:gd name="connsiteY2" fmla="*/ 108051 h 806034"/>
              <a:gd name="connsiteX3" fmla="*/ 2190750 w 2190750"/>
              <a:gd name="connsiteY3" fmla="*/ 5934 h 806034"/>
              <a:gd name="connsiteX0" fmla="*/ 0 w 2190750"/>
              <a:gd name="connsiteY0" fmla="*/ 802841 h 802841"/>
              <a:gd name="connsiteX1" fmla="*/ 638175 w 2190750"/>
              <a:gd name="connsiteY1" fmla="*/ 707591 h 802841"/>
              <a:gd name="connsiteX2" fmla="*/ 1356980 w 2190750"/>
              <a:gd name="connsiteY2" fmla="*/ 136755 h 802841"/>
              <a:gd name="connsiteX3" fmla="*/ 2190750 w 2190750"/>
              <a:gd name="connsiteY3" fmla="*/ 2741 h 802841"/>
              <a:gd name="connsiteX0" fmla="*/ 0 w 2190750"/>
              <a:gd name="connsiteY0" fmla="*/ 800100 h 800100"/>
              <a:gd name="connsiteX1" fmla="*/ 638175 w 2190750"/>
              <a:gd name="connsiteY1" fmla="*/ 704850 h 800100"/>
              <a:gd name="connsiteX2" fmla="*/ 1356980 w 2190750"/>
              <a:gd name="connsiteY2" fmla="*/ 134014 h 800100"/>
              <a:gd name="connsiteX3" fmla="*/ 2190750 w 2190750"/>
              <a:gd name="connsiteY3" fmla="*/ 0 h 800100"/>
            </a:gdLst>
            <a:ahLst/>
            <a:cxnLst>
              <a:cxn ang="0">
                <a:pos x="connsiteX0" y="connsiteY0"/>
              </a:cxn>
              <a:cxn ang="0">
                <a:pos x="connsiteX1" y="connsiteY1"/>
              </a:cxn>
              <a:cxn ang="0">
                <a:pos x="connsiteX2" y="connsiteY2"/>
              </a:cxn>
              <a:cxn ang="0">
                <a:pos x="connsiteX3" y="connsiteY3"/>
              </a:cxn>
            </a:cxnLst>
            <a:rect l="l" t="t" r="r" b="b"/>
            <a:pathLst>
              <a:path w="2190750" h="800100">
                <a:moveTo>
                  <a:pt x="0" y="800100"/>
                </a:moveTo>
                <a:cubicBezTo>
                  <a:pt x="361950" y="752475"/>
                  <a:pt x="412012" y="815864"/>
                  <a:pt x="638175" y="704850"/>
                </a:cubicBezTo>
                <a:cubicBezTo>
                  <a:pt x="864338" y="593836"/>
                  <a:pt x="1098218" y="251489"/>
                  <a:pt x="1356980" y="134014"/>
                </a:cubicBezTo>
                <a:cubicBezTo>
                  <a:pt x="1615742" y="16539"/>
                  <a:pt x="1896269" y="19198"/>
                  <a:pt x="2190750" y="0"/>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8"/>
          <p:cNvSpPr/>
          <p:nvPr/>
        </p:nvSpPr>
        <p:spPr>
          <a:xfrm>
            <a:off x="5562170" y="2807416"/>
            <a:ext cx="2209800" cy="606025"/>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90750"/>
              <a:gd name="connsiteY0" fmla="*/ 807199 h 807199"/>
              <a:gd name="connsiteX1" fmla="*/ 600075 w 2190750"/>
              <a:gd name="connsiteY1" fmla="*/ 178549 h 807199"/>
              <a:gd name="connsiteX2" fmla="*/ 1352550 w 2190750"/>
              <a:gd name="connsiteY2" fmla="*/ 26149 h 807199"/>
              <a:gd name="connsiteX3" fmla="*/ 2190750 w 2190750"/>
              <a:gd name="connsiteY3" fmla="*/ 7099 h 807199"/>
              <a:gd name="connsiteX0" fmla="*/ 0 w 2190750"/>
              <a:gd name="connsiteY0" fmla="*/ 836679 h 836679"/>
              <a:gd name="connsiteX1" fmla="*/ 657225 w 2190750"/>
              <a:gd name="connsiteY1" fmla="*/ 665229 h 836679"/>
              <a:gd name="connsiteX2" fmla="*/ 1352550 w 2190750"/>
              <a:gd name="connsiteY2" fmla="*/ 55629 h 836679"/>
              <a:gd name="connsiteX3" fmla="*/ 2190750 w 2190750"/>
              <a:gd name="connsiteY3" fmla="*/ 36579 h 836679"/>
              <a:gd name="connsiteX0" fmla="*/ 0 w 2190750"/>
              <a:gd name="connsiteY0" fmla="*/ 800757 h 800757"/>
              <a:gd name="connsiteX1" fmla="*/ 657225 w 2190750"/>
              <a:gd name="connsiteY1" fmla="*/ 629307 h 800757"/>
              <a:gd name="connsiteX2" fmla="*/ 1295400 w 2190750"/>
              <a:gd name="connsiteY2" fmla="*/ 267357 h 800757"/>
              <a:gd name="connsiteX3" fmla="*/ 2190750 w 2190750"/>
              <a:gd name="connsiteY3" fmla="*/ 657 h 800757"/>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90750"/>
              <a:gd name="connsiteY0" fmla="*/ 800893 h 800893"/>
              <a:gd name="connsiteX1" fmla="*/ 609600 w 2190750"/>
              <a:gd name="connsiteY1" fmla="*/ 534193 h 800893"/>
              <a:gd name="connsiteX2" fmla="*/ 1314450 w 2190750"/>
              <a:gd name="connsiteY2" fmla="*/ 219868 h 800893"/>
              <a:gd name="connsiteX3" fmla="*/ 2190750 w 2190750"/>
              <a:gd name="connsiteY3" fmla="*/ 793 h 800893"/>
              <a:gd name="connsiteX0" fmla="*/ 0 w 2190750"/>
              <a:gd name="connsiteY0" fmla="*/ 808213 h 808213"/>
              <a:gd name="connsiteX1" fmla="*/ 609600 w 2190750"/>
              <a:gd name="connsiteY1" fmla="*/ 541513 h 808213"/>
              <a:gd name="connsiteX2" fmla="*/ 1352550 w 2190750"/>
              <a:gd name="connsiteY2" fmla="*/ 74788 h 808213"/>
              <a:gd name="connsiteX3" fmla="*/ 2190750 w 2190750"/>
              <a:gd name="connsiteY3" fmla="*/ 8113 h 808213"/>
              <a:gd name="connsiteX0" fmla="*/ 0 w 2200275"/>
              <a:gd name="connsiteY0" fmla="*/ 815902 h 815902"/>
              <a:gd name="connsiteX1" fmla="*/ 609600 w 2200275"/>
              <a:gd name="connsiteY1" fmla="*/ 549202 h 815902"/>
              <a:gd name="connsiteX2" fmla="*/ 1352550 w 2200275"/>
              <a:gd name="connsiteY2" fmla="*/ 82477 h 815902"/>
              <a:gd name="connsiteX3" fmla="*/ 2200275 w 2200275"/>
              <a:gd name="connsiteY3" fmla="*/ 6277 h 815902"/>
              <a:gd name="connsiteX0" fmla="*/ 0 w 2200275"/>
              <a:gd name="connsiteY0" fmla="*/ 813306 h 813306"/>
              <a:gd name="connsiteX1" fmla="*/ 609600 w 2200275"/>
              <a:gd name="connsiteY1" fmla="*/ 546606 h 813306"/>
              <a:gd name="connsiteX2" fmla="*/ 1352550 w 2200275"/>
              <a:gd name="connsiteY2" fmla="*/ 98931 h 813306"/>
              <a:gd name="connsiteX3" fmla="*/ 2200275 w 2200275"/>
              <a:gd name="connsiteY3" fmla="*/ 3681 h 813306"/>
              <a:gd name="connsiteX0" fmla="*/ 0 w 2200275"/>
              <a:gd name="connsiteY0" fmla="*/ 818097 h 818097"/>
              <a:gd name="connsiteX1" fmla="*/ 609600 w 2200275"/>
              <a:gd name="connsiteY1" fmla="*/ 551397 h 818097"/>
              <a:gd name="connsiteX2" fmla="*/ 1362075 w 2200275"/>
              <a:gd name="connsiteY2" fmla="*/ 75147 h 818097"/>
              <a:gd name="connsiteX3" fmla="*/ 2200275 w 2200275"/>
              <a:gd name="connsiteY3" fmla="*/ 8472 h 818097"/>
              <a:gd name="connsiteX0" fmla="*/ 0 w 2209800"/>
              <a:gd name="connsiteY0" fmla="*/ 684747 h 684747"/>
              <a:gd name="connsiteX1" fmla="*/ 619125 w 2209800"/>
              <a:gd name="connsiteY1" fmla="*/ 551397 h 684747"/>
              <a:gd name="connsiteX2" fmla="*/ 1371600 w 2209800"/>
              <a:gd name="connsiteY2" fmla="*/ 75147 h 684747"/>
              <a:gd name="connsiteX3" fmla="*/ 2209800 w 2209800"/>
              <a:gd name="connsiteY3" fmla="*/ 8472 h 684747"/>
              <a:gd name="connsiteX0" fmla="*/ 0 w 2209800"/>
              <a:gd name="connsiteY0" fmla="*/ 608547 h 608547"/>
              <a:gd name="connsiteX1" fmla="*/ 619125 w 2209800"/>
              <a:gd name="connsiteY1" fmla="*/ 551397 h 608547"/>
              <a:gd name="connsiteX2" fmla="*/ 1371600 w 2209800"/>
              <a:gd name="connsiteY2" fmla="*/ 75147 h 608547"/>
              <a:gd name="connsiteX3" fmla="*/ 2209800 w 2209800"/>
              <a:gd name="connsiteY3" fmla="*/ 8472 h 608547"/>
              <a:gd name="connsiteX0" fmla="*/ 0 w 2209800"/>
              <a:gd name="connsiteY0" fmla="*/ 606025 h 606025"/>
              <a:gd name="connsiteX1" fmla="*/ 619125 w 2209800"/>
              <a:gd name="connsiteY1" fmla="*/ 472675 h 606025"/>
              <a:gd name="connsiteX2" fmla="*/ 1371600 w 2209800"/>
              <a:gd name="connsiteY2" fmla="*/ 72625 h 606025"/>
              <a:gd name="connsiteX3" fmla="*/ 2209800 w 2209800"/>
              <a:gd name="connsiteY3" fmla="*/ 5950 h 606025"/>
              <a:gd name="connsiteX0" fmla="*/ 0 w 2209800"/>
              <a:gd name="connsiteY0" fmla="*/ 606025 h 606025"/>
              <a:gd name="connsiteX1" fmla="*/ 619125 w 2209800"/>
              <a:gd name="connsiteY1" fmla="*/ 472675 h 606025"/>
              <a:gd name="connsiteX2" fmla="*/ 1371600 w 2209800"/>
              <a:gd name="connsiteY2" fmla="*/ 72625 h 606025"/>
              <a:gd name="connsiteX3" fmla="*/ 2209800 w 2209800"/>
              <a:gd name="connsiteY3" fmla="*/ 5950 h 606025"/>
            </a:gdLst>
            <a:ahLst/>
            <a:cxnLst>
              <a:cxn ang="0">
                <a:pos x="connsiteX0" y="connsiteY0"/>
              </a:cxn>
              <a:cxn ang="0">
                <a:pos x="connsiteX1" y="connsiteY1"/>
              </a:cxn>
              <a:cxn ang="0">
                <a:pos x="connsiteX2" y="connsiteY2"/>
              </a:cxn>
              <a:cxn ang="0">
                <a:pos x="connsiteX3" y="connsiteY3"/>
              </a:cxn>
            </a:cxnLst>
            <a:rect l="l" t="t" r="r" b="b"/>
            <a:pathLst>
              <a:path w="2209800" h="606025">
                <a:moveTo>
                  <a:pt x="0" y="606025"/>
                </a:moveTo>
                <a:cubicBezTo>
                  <a:pt x="342900" y="463150"/>
                  <a:pt x="390525" y="561575"/>
                  <a:pt x="619125" y="472675"/>
                </a:cubicBezTo>
                <a:cubicBezTo>
                  <a:pt x="847725" y="383775"/>
                  <a:pt x="1106488" y="150413"/>
                  <a:pt x="1371600" y="72625"/>
                </a:cubicBezTo>
                <a:cubicBezTo>
                  <a:pt x="1636713" y="-5163"/>
                  <a:pt x="1915319" y="-6750"/>
                  <a:pt x="2209800" y="5950"/>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5781064" y="4181425"/>
            <a:ext cx="1609736" cy="276999"/>
          </a:xfrm>
          <a:prstGeom prst="rect">
            <a:avLst/>
          </a:prstGeom>
          <a:noFill/>
        </p:spPr>
        <p:txBody>
          <a:bodyPr wrap="none" rtlCol="0">
            <a:spAutoFit/>
          </a:bodyPr>
          <a:lstStyle/>
          <a:p>
            <a:pPr algn="ctr"/>
            <a:r>
              <a:rPr lang="en-US" sz="1200" dirty="0" smtClean="0"/>
              <a:t>Cost per new feature</a:t>
            </a:r>
            <a:endParaRPr lang="en-US" sz="1200" dirty="0"/>
          </a:p>
        </p:txBody>
      </p:sp>
      <p:sp>
        <p:nvSpPr>
          <p:cNvPr id="80" name="Freeform 79"/>
          <p:cNvSpPr/>
          <p:nvPr/>
        </p:nvSpPr>
        <p:spPr>
          <a:xfrm>
            <a:off x="5574910" y="4800601"/>
            <a:ext cx="2171700" cy="283324"/>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71700"/>
              <a:gd name="connsiteY0" fmla="*/ 283324 h 283324"/>
              <a:gd name="connsiteX1" fmla="*/ 581025 w 2171700"/>
              <a:gd name="connsiteY1" fmla="*/ 178549 h 283324"/>
              <a:gd name="connsiteX2" fmla="*/ 1333500 w 2171700"/>
              <a:gd name="connsiteY2" fmla="*/ 26149 h 283324"/>
              <a:gd name="connsiteX3" fmla="*/ 2171700 w 2171700"/>
              <a:gd name="connsiteY3" fmla="*/ 7099 h 283324"/>
              <a:gd name="connsiteX0" fmla="*/ 0 w 2171700"/>
              <a:gd name="connsiteY0" fmla="*/ 283324 h 283324"/>
              <a:gd name="connsiteX1" fmla="*/ 595312 w 2171700"/>
              <a:gd name="connsiteY1" fmla="*/ 221411 h 283324"/>
              <a:gd name="connsiteX2" fmla="*/ 1333500 w 2171700"/>
              <a:gd name="connsiteY2" fmla="*/ 26149 h 283324"/>
              <a:gd name="connsiteX3" fmla="*/ 2171700 w 2171700"/>
              <a:gd name="connsiteY3" fmla="*/ 7099 h 283324"/>
              <a:gd name="connsiteX0" fmla="*/ 0 w 2171700"/>
              <a:gd name="connsiteY0" fmla="*/ 283324 h 283324"/>
              <a:gd name="connsiteX1" fmla="*/ 595312 w 2171700"/>
              <a:gd name="connsiteY1" fmla="*/ 221411 h 283324"/>
              <a:gd name="connsiteX2" fmla="*/ 1333500 w 2171700"/>
              <a:gd name="connsiteY2" fmla="*/ 26149 h 283324"/>
              <a:gd name="connsiteX3" fmla="*/ 2171700 w 2171700"/>
              <a:gd name="connsiteY3" fmla="*/ 7099 h 283324"/>
            </a:gdLst>
            <a:ahLst/>
            <a:cxnLst>
              <a:cxn ang="0">
                <a:pos x="connsiteX0" y="connsiteY0"/>
              </a:cxn>
              <a:cxn ang="0">
                <a:pos x="connsiteX1" y="connsiteY1"/>
              </a:cxn>
              <a:cxn ang="0">
                <a:pos x="connsiteX2" y="connsiteY2"/>
              </a:cxn>
              <a:cxn ang="0">
                <a:pos x="connsiteX3" y="connsiteY3"/>
              </a:cxn>
            </a:cxnLst>
            <a:rect l="l" t="t" r="r" b="b"/>
            <a:pathLst>
              <a:path w="2171700" h="283324">
                <a:moveTo>
                  <a:pt x="0" y="283324"/>
                </a:moveTo>
                <a:cubicBezTo>
                  <a:pt x="193675" y="276974"/>
                  <a:pt x="401637" y="227761"/>
                  <a:pt x="595312" y="221411"/>
                </a:cubicBezTo>
                <a:cubicBezTo>
                  <a:pt x="803274" y="178549"/>
                  <a:pt x="1068388" y="54724"/>
                  <a:pt x="1333500" y="26149"/>
                </a:cubicBezTo>
                <a:cubicBezTo>
                  <a:pt x="1598612" y="-2426"/>
                  <a:pt x="1877219" y="-5601"/>
                  <a:pt x="2171700" y="7099"/>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p:cNvCxnSpPr/>
          <p:nvPr/>
        </p:nvCxnSpPr>
        <p:spPr>
          <a:xfrm flipV="1">
            <a:off x="5562600" y="4322802"/>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5562600" y="5237202"/>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6172200" y="5161002"/>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6858000" y="5161002"/>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5513045" y="5237202"/>
            <a:ext cx="659155" cy="400110"/>
          </a:xfrm>
          <a:prstGeom prst="rect">
            <a:avLst/>
          </a:prstGeom>
          <a:noFill/>
        </p:spPr>
        <p:txBody>
          <a:bodyPr wrap="none" rtlCol="0">
            <a:spAutoFit/>
          </a:bodyPr>
          <a:lstStyle/>
          <a:p>
            <a:pPr algn="ctr"/>
            <a:r>
              <a:rPr lang="en-US" sz="1000" dirty="0" smtClean="0"/>
              <a:t>Research</a:t>
            </a:r>
          </a:p>
          <a:p>
            <a:pPr algn="ctr"/>
            <a:r>
              <a:rPr lang="en-US" sz="1000" dirty="0" smtClean="0"/>
              <a:t>Stable</a:t>
            </a:r>
            <a:endParaRPr lang="en-US" sz="1000" dirty="0"/>
          </a:p>
        </p:txBody>
      </p:sp>
      <p:sp>
        <p:nvSpPr>
          <p:cNvPr id="86" name="TextBox 85"/>
          <p:cNvSpPr txBox="1"/>
          <p:nvPr/>
        </p:nvSpPr>
        <p:spPr>
          <a:xfrm>
            <a:off x="6122508" y="5237202"/>
            <a:ext cx="758541"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r>
              <a:rPr lang="en-US" sz="1000" dirty="0" smtClean="0"/>
              <a:t>Stable</a:t>
            </a:r>
            <a:endParaRPr lang="en-US" sz="1000" dirty="0"/>
          </a:p>
        </p:txBody>
      </p:sp>
      <p:sp>
        <p:nvSpPr>
          <p:cNvPr id="87" name="TextBox 86"/>
          <p:cNvSpPr txBox="1"/>
          <p:nvPr/>
        </p:nvSpPr>
        <p:spPr>
          <a:xfrm>
            <a:off x="6801093" y="5237202"/>
            <a:ext cx="872355"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r>
              <a:rPr lang="en-US" sz="1000" dirty="0" smtClean="0"/>
              <a:t>Stable</a:t>
            </a:r>
            <a:endParaRPr lang="en-US" sz="1000" dirty="0"/>
          </a:p>
        </p:txBody>
      </p:sp>
      <p:sp>
        <p:nvSpPr>
          <p:cNvPr id="88" name="TextBox 87"/>
          <p:cNvSpPr txBox="1"/>
          <p:nvPr/>
        </p:nvSpPr>
        <p:spPr>
          <a:xfrm>
            <a:off x="2438400" y="5722203"/>
            <a:ext cx="2759103" cy="830997"/>
          </a:xfrm>
          <a:prstGeom prst="rect">
            <a:avLst/>
          </a:prstGeom>
          <a:noFill/>
        </p:spPr>
        <p:txBody>
          <a:bodyPr wrap="square" rtlCol="0">
            <a:spAutoFit/>
          </a:bodyPr>
          <a:lstStyle/>
          <a:p>
            <a:pPr algn="ctr"/>
            <a:r>
              <a:rPr lang="en-US" sz="4800" dirty="0" smtClean="0"/>
              <a:t>Time</a:t>
            </a:r>
          </a:p>
        </p:txBody>
      </p:sp>
      <p:sp>
        <p:nvSpPr>
          <p:cNvPr id="89" name="Right Arrow 88"/>
          <p:cNvSpPr/>
          <p:nvPr/>
        </p:nvSpPr>
        <p:spPr>
          <a:xfrm>
            <a:off x="4706966" y="591616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641019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5"/>
            <a:ext cx="8804196" cy="458587"/>
          </a:xfrm>
        </p:spPr>
        <p:txBody>
          <a:bodyPr/>
          <a:lstStyle/>
          <a:p>
            <a:r>
              <a:rPr lang="en-US" sz="2800" dirty="0" smtClean="0"/>
              <a:t>End of Life?</a:t>
            </a:r>
            <a:endParaRPr lang="en-US" sz="2800" dirty="0"/>
          </a:p>
        </p:txBody>
      </p:sp>
      <p:sp>
        <p:nvSpPr>
          <p:cNvPr id="3" name="Content Placeholder 2"/>
          <p:cNvSpPr>
            <a:spLocks noGrp="1"/>
          </p:cNvSpPr>
          <p:nvPr>
            <p:ph idx="1"/>
          </p:nvPr>
        </p:nvSpPr>
        <p:spPr>
          <a:xfrm>
            <a:off x="111204" y="635119"/>
            <a:ext cx="8880396" cy="4396075"/>
          </a:xfrm>
        </p:spPr>
        <p:txBody>
          <a:bodyPr/>
          <a:lstStyle/>
          <a:p>
            <a:pPr marL="0" indent="0">
              <a:buNone/>
            </a:pPr>
            <a:endParaRPr lang="en-US" sz="2000" dirty="0"/>
          </a:p>
          <a:p>
            <a:pPr marL="0" indent="0">
              <a:buNone/>
            </a:pPr>
            <a:r>
              <a:rPr lang="en-US" sz="2000" dirty="0" smtClean="0">
                <a:solidFill>
                  <a:srgbClr val="002060"/>
                </a:solidFill>
              </a:rPr>
              <a:t>Long-term maintenance and end of life issues for Self-Sustaining Software:</a:t>
            </a:r>
          </a:p>
          <a:p>
            <a:r>
              <a:rPr lang="en-US" sz="2000" dirty="0" smtClean="0"/>
              <a:t>User community can help to maintain it</a:t>
            </a:r>
          </a:p>
          <a:p>
            <a:r>
              <a:rPr lang="en-US" sz="2000" dirty="0" smtClean="0"/>
              <a:t>If the original development team is disbanded, users can take parts they are using and maintain it long term</a:t>
            </a:r>
          </a:p>
          <a:p>
            <a:r>
              <a:rPr lang="en-US" sz="2000" dirty="0" smtClean="0"/>
              <a:t>Can stop being built and tested if not being currently used</a:t>
            </a:r>
          </a:p>
          <a:p>
            <a:r>
              <a:rPr lang="en-US" sz="2000" dirty="0" smtClean="0"/>
              <a:t>However, if needed again, software can be resurrected, and continue to be maintained</a:t>
            </a:r>
          </a:p>
          <a:p>
            <a:pPr marL="0" indent="0">
              <a:buNone/>
            </a:pPr>
            <a:endParaRPr lang="en-US" sz="2000" dirty="0" smtClean="0"/>
          </a:p>
          <a:p>
            <a:pPr marL="0" indent="0">
              <a:buNone/>
            </a:pPr>
            <a:r>
              <a:rPr lang="en-US" sz="2000" dirty="0" smtClean="0">
                <a:solidFill>
                  <a:srgbClr val="002060"/>
                </a:solidFill>
              </a:rPr>
              <a:t>NOTE: Distributed version control using tools like </a:t>
            </a:r>
            <a:r>
              <a:rPr lang="en-US" sz="2000" dirty="0" err="1" smtClean="0">
                <a:solidFill>
                  <a:srgbClr val="002060"/>
                </a:solidFill>
              </a:rPr>
              <a:t>Git</a:t>
            </a:r>
            <a:r>
              <a:rPr lang="en-US" sz="2000" dirty="0" smtClean="0">
                <a:solidFill>
                  <a:srgbClr val="002060"/>
                </a:solidFill>
              </a:rPr>
              <a:t> and Mercurial greatly help in reducing risk and sustaining long lifetime.</a:t>
            </a:r>
            <a:endParaRPr lang="en-US" sz="2000" dirty="0">
              <a:solidFill>
                <a:srgbClr val="002060"/>
              </a:solidFill>
            </a:endParaRPr>
          </a:p>
        </p:txBody>
      </p:sp>
    </p:spTree>
    <p:extLst>
      <p:ext uri="{BB962C8B-B14F-4D97-AF65-F5344CB8AC3E}">
        <p14:creationId xmlns:p14="http://schemas.microsoft.com/office/powerpoint/2010/main" val="297545393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229600" cy="458587"/>
          </a:xfrm>
        </p:spPr>
        <p:txBody>
          <a:bodyPr/>
          <a:lstStyle/>
          <a:p>
            <a:r>
              <a:rPr lang="en-US" sz="2800" dirty="0" smtClean="0"/>
              <a:t>Grandfathering of Existing Packages</a:t>
            </a:r>
            <a:endParaRPr lang="en-US" sz="2800" dirty="0"/>
          </a:p>
        </p:txBody>
      </p:sp>
      <p:sp>
        <p:nvSpPr>
          <p:cNvPr id="3" name="Content Placeholder 2"/>
          <p:cNvSpPr>
            <a:spLocks noGrp="1"/>
          </p:cNvSpPr>
          <p:nvPr>
            <p:ph idx="1"/>
          </p:nvPr>
        </p:nvSpPr>
        <p:spPr>
          <a:xfrm>
            <a:off x="111205" y="1000687"/>
            <a:ext cx="6365795" cy="4104713"/>
          </a:xfrm>
        </p:spPr>
        <p:txBody>
          <a:bodyPr/>
          <a:lstStyle/>
          <a:p>
            <a:pPr marL="0" indent="0">
              <a:buNone/>
            </a:pPr>
            <a:r>
              <a:rPr lang="en-US" sz="2000" dirty="0">
                <a:solidFill>
                  <a:srgbClr val="002060"/>
                </a:solidFill>
              </a:rPr>
              <a:t>Agile Legacy Software Change </a:t>
            </a:r>
            <a:r>
              <a:rPr lang="en-US" sz="2000" dirty="0" smtClean="0">
                <a:solidFill>
                  <a:srgbClr val="002060"/>
                </a:solidFill>
              </a:rPr>
              <a:t>Algorithm:</a:t>
            </a:r>
            <a:endParaRPr lang="en-US" sz="2000" dirty="0">
              <a:solidFill>
                <a:srgbClr val="002060"/>
              </a:solidFill>
            </a:endParaRPr>
          </a:p>
          <a:p>
            <a:pPr marL="0" indent="0">
              <a:buNone/>
            </a:pPr>
            <a:r>
              <a:rPr lang="en-US" sz="1800" dirty="0"/>
              <a:t>1. Cover code to be changed with tests to protect existing behavior</a:t>
            </a:r>
          </a:p>
          <a:p>
            <a:pPr marL="0" indent="0">
              <a:buNone/>
            </a:pPr>
            <a:r>
              <a:rPr lang="en-US" sz="1800" dirty="0"/>
              <a:t>2. Change code and add new tests to define and protect new behavior</a:t>
            </a:r>
          </a:p>
          <a:p>
            <a:pPr marL="0" indent="0">
              <a:buNone/>
            </a:pPr>
            <a:r>
              <a:rPr lang="en-US" sz="1800" dirty="0"/>
              <a:t>3. Refactor and clean up code to well match current functionality</a:t>
            </a:r>
          </a:p>
          <a:p>
            <a:pPr marL="0" indent="0">
              <a:buNone/>
            </a:pPr>
            <a:endParaRPr lang="en-US" sz="2000" dirty="0" smtClean="0">
              <a:solidFill>
                <a:srgbClr val="002060"/>
              </a:solidFill>
            </a:endParaRPr>
          </a:p>
          <a:p>
            <a:pPr marL="0" indent="0">
              <a:buNone/>
            </a:pPr>
            <a:r>
              <a:rPr lang="en-US" sz="2000" dirty="0" smtClean="0">
                <a:solidFill>
                  <a:srgbClr val="002060"/>
                </a:solidFill>
              </a:rPr>
              <a:t>Grandfathered Lifecycle Phases:</a:t>
            </a:r>
          </a:p>
          <a:p>
            <a:pPr marL="0" indent="0">
              <a:buNone/>
            </a:pPr>
            <a:r>
              <a:rPr lang="en-US" sz="1800" dirty="0"/>
              <a:t>1. Grandfathered Research Stable </a:t>
            </a:r>
            <a:r>
              <a:rPr lang="en-US" sz="1800" dirty="0" smtClean="0"/>
              <a:t>(GRS) Code</a:t>
            </a:r>
            <a:endParaRPr lang="en-US" sz="1800" dirty="0"/>
          </a:p>
          <a:p>
            <a:pPr marL="0" indent="0">
              <a:buNone/>
            </a:pPr>
            <a:r>
              <a:rPr lang="en-US" sz="1800" dirty="0"/>
              <a:t>2. Grandfathered Production Growth </a:t>
            </a:r>
            <a:r>
              <a:rPr lang="en-US" sz="1800" dirty="0" smtClean="0"/>
              <a:t>(GPG) Code</a:t>
            </a:r>
            <a:endParaRPr lang="en-US" sz="1800" dirty="0"/>
          </a:p>
          <a:p>
            <a:pPr marL="0" indent="0">
              <a:buNone/>
            </a:pPr>
            <a:r>
              <a:rPr lang="en-US" sz="1800" dirty="0"/>
              <a:t>3. Grandfathered Production Maintenance </a:t>
            </a:r>
            <a:r>
              <a:rPr lang="en-US" sz="1800" dirty="0" smtClean="0"/>
              <a:t>(GPM) Code</a:t>
            </a:r>
          </a:p>
        </p:txBody>
      </p:sp>
      <p:sp>
        <p:nvSpPr>
          <p:cNvPr id="4" name="Rectangle 3"/>
          <p:cNvSpPr/>
          <p:nvPr/>
        </p:nvSpPr>
        <p:spPr>
          <a:xfrm>
            <a:off x="152400" y="5200471"/>
            <a:ext cx="4572000" cy="1200329"/>
          </a:xfrm>
          <a:prstGeom prst="rect">
            <a:avLst/>
          </a:prstGeom>
        </p:spPr>
        <p:txBody>
          <a:bodyPr>
            <a:spAutoFit/>
          </a:bodyPr>
          <a:lstStyle/>
          <a:p>
            <a:pPr marL="0" indent="0">
              <a:buNone/>
            </a:pPr>
            <a:r>
              <a:rPr lang="en-US" b="1" dirty="0" smtClean="0">
                <a:solidFill>
                  <a:schemeClr val="tx2"/>
                </a:solidFill>
                <a:latin typeface="Arial Narrow" pitchFamily="34" charset="0"/>
              </a:rPr>
              <a:t>NOTE</a:t>
            </a:r>
            <a:r>
              <a:rPr lang="en-US" b="1" dirty="0">
                <a:solidFill>
                  <a:schemeClr val="tx2"/>
                </a:solidFill>
                <a:latin typeface="Arial Narrow" pitchFamily="34" charset="0"/>
              </a:rPr>
              <a:t>: After enough iterations of the </a:t>
            </a:r>
            <a:r>
              <a:rPr lang="en-US" b="1" dirty="0" smtClean="0">
                <a:solidFill>
                  <a:schemeClr val="tx2"/>
                </a:solidFill>
                <a:latin typeface="Arial Narrow" pitchFamily="34" charset="0"/>
              </a:rPr>
              <a:t>Legacy Software Change Algorithm the software may approach Self-Sustaining software and be able to remove the “Grandfathered” prefix!	 </a:t>
            </a:r>
            <a:endParaRPr lang="en-US" b="1" dirty="0">
              <a:solidFill>
                <a:schemeClr val="tx2"/>
              </a:solidFill>
              <a:latin typeface="Arial Narrow" pitchFamily="34" charset="0"/>
            </a:endParaRPr>
          </a:p>
        </p:txBody>
      </p:sp>
      <p:cxnSp>
        <p:nvCxnSpPr>
          <p:cNvPr id="5" name="Straight Connector 4"/>
          <p:cNvCxnSpPr/>
          <p:nvPr/>
        </p:nvCxnSpPr>
        <p:spPr>
          <a:xfrm flipV="1">
            <a:off x="5343422" y="3645932"/>
            <a:ext cx="0" cy="1884402"/>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343422" y="5530334"/>
            <a:ext cx="3571978"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990857" y="3505200"/>
            <a:ext cx="2467343" cy="369332"/>
          </a:xfrm>
          <a:prstGeom prst="rect">
            <a:avLst/>
          </a:prstGeom>
          <a:noFill/>
        </p:spPr>
        <p:txBody>
          <a:bodyPr wrap="none" rtlCol="0">
            <a:spAutoFit/>
          </a:bodyPr>
          <a:lstStyle/>
          <a:p>
            <a:pPr algn="ctr"/>
            <a:r>
              <a:rPr lang="en-US" b="1" dirty="0" smtClean="0">
                <a:solidFill>
                  <a:schemeClr val="tx2"/>
                </a:solidFill>
              </a:rPr>
              <a:t>Cost per new feature</a:t>
            </a:r>
            <a:endParaRPr lang="en-US" b="1" dirty="0">
              <a:solidFill>
                <a:schemeClr val="tx2"/>
              </a:solidFill>
            </a:endParaRPr>
          </a:p>
        </p:txBody>
      </p:sp>
      <p:sp>
        <p:nvSpPr>
          <p:cNvPr id="11" name="Freeform 10"/>
          <p:cNvSpPr/>
          <p:nvPr/>
        </p:nvSpPr>
        <p:spPr>
          <a:xfrm>
            <a:off x="5363447" y="4206947"/>
            <a:ext cx="3392008" cy="1249457"/>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90750"/>
              <a:gd name="connsiteY0" fmla="*/ 807199 h 807199"/>
              <a:gd name="connsiteX1" fmla="*/ 600075 w 2190750"/>
              <a:gd name="connsiteY1" fmla="*/ 178549 h 807199"/>
              <a:gd name="connsiteX2" fmla="*/ 1352550 w 2190750"/>
              <a:gd name="connsiteY2" fmla="*/ 26149 h 807199"/>
              <a:gd name="connsiteX3" fmla="*/ 2190750 w 2190750"/>
              <a:gd name="connsiteY3" fmla="*/ 7099 h 807199"/>
              <a:gd name="connsiteX0" fmla="*/ 0 w 2190750"/>
              <a:gd name="connsiteY0" fmla="*/ 836679 h 836679"/>
              <a:gd name="connsiteX1" fmla="*/ 657225 w 2190750"/>
              <a:gd name="connsiteY1" fmla="*/ 665229 h 836679"/>
              <a:gd name="connsiteX2" fmla="*/ 1352550 w 2190750"/>
              <a:gd name="connsiteY2" fmla="*/ 55629 h 836679"/>
              <a:gd name="connsiteX3" fmla="*/ 2190750 w 2190750"/>
              <a:gd name="connsiteY3" fmla="*/ 36579 h 836679"/>
              <a:gd name="connsiteX0" fmla="*/ 0 w 2190750"/>
              <a:gd name="connsiteY0" fmla="*/ 800757 h 800757"/>
              <a:gd name="connsiteX1" fmla="*/ 657225 w 2190750"/>
              <a:gd name="connsiteY1" fmla="*/ 629307 h 800757"/>
              <a:gd name="connsiteX2" fmla="*/ 1295400 w 2190750"/>
              <a:gd name="connsiteY2" fmla="*/ 267357 h 800757"/>
              <a:gd name="connsiteX3" fmla="*/ 2190750 w 2190750"/>
              <a:gd name="connsiteY3" fmla="*/ 657 h 800757"/>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90750"/>
              <a:gd name="connsiteY0" fmla="*/ 800893 h 800893"/>
              <a:gd name="connsiteX1" fmla="*/ 609600 w 2190750"/>
              <a:gd name="connsiteY1" fmla="*/ 534193 h 800893"/>
              <a:gd name="connsiteX2" fmla="*/ 1314450 w 2190750"/>
              <a:gd name="connsiteY2" fmla="*/ 219868 h 800893"/>
              <a:gd name="connsiteX3" fmla="*/ 2190750 w 2190750"/>
              <a:gd name="connsiteY3" fmla="*/ 793 h 800893"/>
              <a:gd name="connsiteX0" fmla="*/ 0 w 2190750"/>
              <a:gd name="connsiteY0" fmla="*/ 808213 h 808213"/>
              <a:gd name="connsiteX1" fmla="*/ 609600 w 2190750"/>
              <a:gd name="connsiteY1" fmla="*/ 541513 h 808213"/>
              <a:gd name="connsiteX2" fmla="*/ 1352550 w 2190750"/>
              <a:gd name="connsiteY2" fmla="*/ 74788 h 808213"/>
              <a:gd name="connsiteX3" fmla="*/ 2190750 w 2190750"/>
              <a:gd name="connsiteY3" fmla="*/ 8113 h 808213"/>
              <a:gd name="connsiteX0" fmla="*/ 0 w 2200275"/>
              <a:gd name="connsiteY0" fmla="*/ 815902 h 815902"/>
              <a:gd name="connsiteX1" fmla="*/ 609600 w 2200275"/>
              <a:gd name="connsiteY1" fmla="*/ 549202 h 815902"/>
              <a:gd name="connsiteX2" fmla="*/ 1352550 w 2200275"/>
              <a:gd name="connsiteY2" fmla="*/ 82477 h 815902"/>
              <a:gd name="connsiteX3" fmla="*/ 2200275 w 2200275"/>
              <a:gd name="connsiteY3" fmla="*/ 6277 h 815902"/>
              <a:gd name="connsiteX0" fmla="*/ 0 w 2200275"/>
              <a:gd name="connsiteY0" fmla="*/ 813306 h 813306"/>
              <a:gd name="connsiteX1" fmla="*/ 609600 w 2200275"/>
              <a:gd name="connsiteY1" fmla="*/ 546606 h 813306"/>
              <a:gd name="connsiteX2" fmla="*/ 1352550 w 2200275"/>
              <a:gd name="connsiteY2" fmla="*/ 98931 h 813306"/>
              <a:gd name="connsiteX3" fmla="*/ 2200275 w 2200275"/>
              <a:gd name="connsiteY3" fmla="*/ 3681 h 813306"/>
              <a:gd name="connsiteX0" fmla="*/ 0 w 2200275"/>
              <a:gd name="connsiteY0" fmla="*/ 818097 h 818097"/>
              <a:gd name="connsiteX1" fmla="*/ 609600 w 2200275"/>
              <a:gd name="connsiteY1" fmla="*/ 551397 h 818097"/>
              <a:gd name="connsiteX2" fmla="*/ 1362075 w 2200275"/>
              <a:gd name="connsiteY2" fmla="*/ 75147 h 818097"/>
              <a:gd name="connsiteX3" fmla="*/ 2200275 w 2200275"/>
              <a:gd name="connsiteY3" fmla="*/ 8472 h 818097"/>
              <a:gd name="connsiteX0" fmla="*/ 0 w 2209800"/>
              <a:gd name="connsiteY0" fmla="*/ 684747 h 684747"/>
              <a:gd name="connsiteX1" fmla="*/ 619125 w 2209800"/>
              <a:gd name="connsiteY1" fmla="*/ 551397 h 684747"/>
              <a:gd name="connsiteX2" fmla="*/ 1371600 w 2209800"/>
              <a:gd name="connsiteY2" fmla="*/ 75147 h 684747"/>
              <a:gd name="connsiteX3" fmla="*/ 2209800 w 2209800"/>
              <a:gd name="connsiteY3" fmla="*/ 8472 h 684747"/>
              <a:gd name="connsiteX0" fmla="*/ 0 w 2209800"/>
              <a:gd name="connsiteY0" fmla="*/ 608547 h 608547"/>
              <a:gd name="connsiteX1" fmla="*/ 619125 w 2209800"/>
              <a:gd name="connsiteY1" fmla="*/ 551397 h 608547"/>
              <a:gd name="connsiteX2" fmla="*/ 1371600 w 2209800"/>
              <a:gd name="connsiteY2" fmla="*/ 75147 h 608547"/>
              <a:gd name="connsiteX3" fmla="*/ 2209800 w 2209800"/>
              <a:gd name="connsiteY3" fmla="*/ 8472 h 608547"/>
              <a:gd name="connsiteX0" fmla="*/ 0 w 2209800"/>
              <a:gd name="connsiteY0" fmla="*/ 606025 h 606025"/>
              <a:gd name="connsiteX1" fmla="*/ 619125 w 2209800"/>
              <a:gd name="connsiteY1" fmla="*/ 472675 h 606025"/>
              <a:gd name="connsiteX2" fmla="*/ 1371600 w 2209800"/>
              <a:gd name="connsiteY2" fmla="*/ 72625 h 606025"/>
              <a:gd name="connsiteX3" fmla="*/ 2209800 w 2209800"/>
              <a:gd name="connsiteY3" fmla="*/ 5950 h 606025"/>
              <a:gd name="connsiteX0" fmla="*/ 0 w 2209800"/>
              <a:gd name="connsiteY0" fmla="*/ 606025 h 606025"/>
              <a:gd name="connsiteX1" fmla="*/ 619125 w 2209800"/>
              <a:gd name="connsiteY1" fmla="*/ 472675 h 606025"/>
              <a:gd name="connsiteX2" fmla="*/ 1371600 w 2209800"/>
              <a:gd name="connsiteY2" fmla="*/ 72625 h 606025"/>
              <a:gd name="connsiteX3" fmla="*/ 2209800 w 2209800"/>
              <a:gd name="connsiteY3" fmla="*/ 5950 h 606025"/>
              <a:gd name="connsiteX0" fmla="*/ 0 w 2209800"/>
              <a:gd name="connsiteY0" fmla="*/ 602790 h 602790"/>
              <a:gd name="connsiteX1" fmla="*/ 608492 w 2209800"/>
              <a:gd name="connsiteY1" fmla="*/ 278054 h 602790"/>
              <a:gd name="connsiteX2" fmla="*/ 1371600 w 2209800"/>
              <a:gd name="connsiteY2" fmla="*/ 69390 h 602790"/>
              <a:gd name="connsiteX3" fmla="*/ 2209800 w 2209800"/>
              <a:gd name="connsiteY3" fmla="*/ 2715 h 602790"/>
              <a:gd name="connsiteX0" fmla="*/ 0 w 2220433"/>
              <a:gd name="connsiteY0" fmla="*/ 400772 h 400772"/>
              <a:gd name="connsiteX1" fmla="*/ 619125 w 2220433"/>
              <a:gd name="connsiteY1" fmla="*/ 278054 h 400772"/>
              <a:gd name="connsiteX2" fmla="*/ 1382233 w 2220433"/>
              <a:gd name="connsiteY2" fmla="*/ 69390 h 400772"/>
              <a:gd name="connsiteX3" fmla="*/ 2220433 w 2220433"/>
              <a:gd name="connsiteY3" fmla="*/ 2715 h 400772"/>
              <a:gd name="connsiteX0" fmla="*/ 0 w 2220433"/>
              <a:gd name="connsiteY0" fmla="*/ 400772 h 400772"/>
              <a:gd name="connsiteX1" fmla="*/ 619125 w 2220433"/>
              <a:gd name="connsiteY1" fmla="*/ 278054 h 400772"/>
              <a:gd name="connsiteX2" fmla="*/ 1382233 w 2220433"/>
              <a:gd name="connsiteY2" fmla="*/ 69390 h 400772"/>
              <a:gd name="connsiteX3" fmla="*/ 2220433 w 2220433"/>
              <a:gd name="connsiteY3" fmla="*/ 2715 h 400772"/>
              <a:gd name="connsiteX0" fmla="*/ 0 w 2220433"/>
              <a:gd name="connsiteY0" fmla="*/ 400772 h 400772"/>
              <a:gd name="connsiteX1" fmla="*/ 633413 w 2220433"/>
              <a:gd name="connsiteY1" fmla="*/ 349492 h 400772"/>
              <a:gd name="connsiteX2" fmla="*/ 1382233 w 2220433"/>
              <a:gd name="connsiteY2" fmla="*/ 69390 h 400772"/>
              <a:gd name="connsiteX3" fmla="*/ 2220433 w 2220433"/>
              <a:gd name="connsiteY3" fmla="*/ 2715 h 400772"/>
              <a:gd name="connsiteX0" fmla="*/ 0 w 2234721"/>
              <a:gd name="connsiteY0" fmla="*/ 641368 h 641368"/>
              <a:gd name="connsiteX1" fmla="*/ 633413 w 2234721"/>
              <a:gd name="connsiteY1" fmla="*/ 590088 h 641368"/>
              <a:gd name="connsiteX2" fmla="*/ 1382233 w 2234721"/>
              <a:gd name="connsiteY2" fmla="*/ 309986 h 641368"/>
              <a:gd name="connsiteX3" fmla="*/ 2234721 w 2234721"/>
              <a:gd name="connsiteY3" fmla="*/ 424 h 641368"/>
              <a:gd name="connsiteX0" fmla="*/ 0 w 2234721"/>
              <a:gd name="connsiteY0" fmla="*/ 640944 h 640944"/>
              <a:gd name="connsiteX1" fmla="*/ 633413 w 2234721"/>
              <a:gd name="connsiteY1" fmla="*/ 589664 h 640944"/>
              <a:gd name="connsiteX2" fmla="*/ 1382233 w 2234721"/>
              <a:gd name="connsiteY2" fmla="*/ 309562 h 640944"/>
              <a:gd name="connsiteX3" fmla="*/ 2234721 w 2234721"/>
              <a:gd name="connsiteY3" fmla="*/ 0 h 640944"/>
              <a:gd name="connsiteX0" fmla="*/ 0 w 2234721"/>
              <a:gd name="connsiteY0" fmla="*/ 640944 h 640944"/>
              <a:gd name="connsiteX1" fmla="*/ 633413 w 2234721"/>
              <a:gd name="connsiteY1" fmla="*/ 589664 h 640944"/>
              <a:gd name="connsiteX2" fmla="*/ 1382233 w 2234721"/>
              <a:gd name="connsiteY2" fmla="*/ 309562 h 640944"/>
              <a:gd name="connsiteX3" fmla="*/ 2234721 w 2234721"/>
              <a:gd name="connsiteY3" fmla="*/ 0 h 640944"/>
              <a:gd name="connsiteX0" fmla="*/ 0 w 2234721"/>
              <a:gd name="connsiteY0" fmla="*/ 640944 h 640944"/>
              <a:gd name="connsiteX1" fmla="*/ 633413 w 2234721"/>
              <a:gd name="connsiteY1" fmla="*/ 589664 h 640944"/>
              <a:gd name="connsiteX2" fmla="*/ 1382233 w 2234721"/>
              <a:gd name="connsiteY2" fmla="*/ 309562 h 640944"/>
              <a:gd name="connsiteX3" fmla="*/ 2234721 w 2234721"/>
              <a:gd name="connsiteY3" fmla="*/ 0 h 640944"/>
              <a:gd name="connsiteX0" fmla="*/ 0 w 2234721"/>
              <a:gd name="connsiteY0" fmla="*/ 640944 h 640944"/>
              <a:gd name="connsiteX1" fmla="*/ 633413 w 2234721"/>
              <a:gd name="connsiteY1" fmla="*/ 589664 h 640944"/>
              <a:gd name="connsiteX2" fmla="*/ 1396520 w 2234721"/>
              <a:gd name="connsiteY2" fmla="*/ 380999 h 640944"/>
              <a:gd name="connsiteX3" fmla="*/ 2234721 w 2234721"/>
              <a:gd name="connsiteY3" fmla="*/ 0 h 640944"/>
              <a:gd name="connsiteX0" fmla="*/ 0 w 2234721"/>
              <a:gd name="connsiteY0" fmla="*/ 640944 h 640944"/>
              <a:gd name="connsiteX1" fmla="*/ 633413 w 2234721"/>
              <a:gd name="connsiteY1" fmla="*/ 589664 h 640944"/>
              <a:gd name="connsiteX2" fmla="*/ 1396520 w 2234721"/>
              <a:gd name="connsiteY2" fmla="*/ 380999 h 640944"/>
              <a:gd name="connsiteX3" fmla="*/ 2234721 w 2234721"/>
              <a:gd name="connsiteY3" fmla="*/ 0 h 640944"/>
              <a:gd name="connsiteX0" fmla="*/ 0 w 2234721"/>
              <a:gd name="connsiteY0" fmla="*/ 640944 h 640944"/>
              <a:gd name="connsiteX1" fmla="*/ 633413 w 2234721"/>
              <a:gd name="connsiteY1" fmla="*/ 589664 h 640944"/>
              <a:gd name="connsiteX2" fmla="*/ 1396520 w 2234721"/>
              <a:gd name="connsiteY2" fmla="*/ 380999 h 640944"/>
              <a:gd name="connsiteX3" fmla="*/ 2234721 w 2234721"/>
              <a:gd name="connsiteY3" fmla="*/ 0 h 640944"/>
              <a:gd name="connsiteX0" fmla="*/ 0 w 2249008"/>
              <a:gd name="connsiteY0" fmla="*/ 712382 h 712382"/>
              <a:gd name="connsiteX1" fmla="*/ 647700 w 2249008"/>
              <a:gd name="connsiteY1" fmla="*/ 589664 h 712382"/>
              <a:gd name="connsiteX2" fmla="*/ 1410807 w 2249008"/>
              <a:gd name="connsiteY2" fmla="*/ 380999 h 712382"/>
              <a:gd name="connsiteX3" fmla="*/ 2249008 w 2249008"/>
              <a:gd name="connsiteY3" fmla="*/ 0 h 712382"/>
              <a:gd name="connsiteX0" fmla="*/ 0 w 2249008"/>
              <a:gd name="connsiteY0" fmla="*/ 755245 h 755245"/>
              <a:gd name="connsiteX1" fmla="*/ 647700 w 2249008"/>
              <a:gd name="connsiteY1" fmla="*/ 589664 h 755245"/>
              <a:gd name="connsiteX2" fmla="*/ 1410807 w 2249008"/>
              <a:gd name="connsiteY2" fmla="*/ 380999 h 755245"/>
              <a:gd name="connsiteX3" fmla="*/ 2249008 w 2249008"/>
              <a:gd name="connsiteY3" fmla="*/ 0 h 755245"/>
              <a:gd name="connsiteX0" fmla="*/ 0 w 2249008"/>
              <a:gd name="connsiteY0" fmla="*/ 755245 h 755245"/>
              <a:gd name="connsiteX1" fmla="*/ 647700 w 2249008"/>
              <a:gd name="connsiteY1" fmla="*/ 589664 h 755245"/>
              <a:gd name="connsiteX2" fmla="*/ 1310795 w 2249008"/>
              <a:gd name="connsiteY2" fmla="*/ 95249 h 755245"/>
              <a:gd name="connsiteX3" fmla="*/ 2249008 w 2249008"/>
              <a:gd name="connsiteY3" fmla="*/ 0 h 755245"/>
              <a:gd name="connsiteX0" fmla="*/ 0 w 3406296"/>
              <a:gd name="connsiteY0" fmla="*/ 671707 h 671707"/>
              <a:gd name="connsiteX1" fmla="*/ 647700 w 3406296"/>
              <a:gd name="connsiteY1" fmla="*/ 506126 h 671707"/>
              <a:gd name="connsiteX2" fmla="*/ 1310795 w 3406296"/>
              <a:gd name="connsiteY2" fmla="*/ 11711 h 671707"/>
              <a:gd name="connsiteX3" fmla="*/ 3406296 w 3406296"/>
              <a:gd name="connsiteY3" fmla="*/ 145062 h 671707"/>
              <a:gd name="connsiteX0" fmla="*/ 0 w 3406296"/>
              <a:gd name="connsiteY0" fmla="*/ 677906 h 677906"/>
              <a:gd name="connsiteX1" fmla="*/ 647700 w 3406296"/>
              <a:gd name="connsiteY1" fmla="*/ 512325 h 677906"/>
              <a:gd name="connsiteX2" fmla="*/ 1310795 w 3406296"/>
              <a:gd name="connsiteY2" fmla="*/ 17910 h 677906"/>
              <a:gd name="connsiteX3" fmla="*/ 2051766 w 3406296"/>
              <a:gd name="connsiteY3" fmla="*/ 112589 h 677906"/>
              <a:gd name="connsiteX4" fmla="*/ 3406296 w 3406296"/>
              <a:gd name="connsiteY4" fmla="*/ 151261 h 677906"/>
              <a:gd name="connsiteX0" fmla="*/ 0 w 3406296"/>
              <a:gd name="connsiteY0" fmla="*/ 1066362 h 1066362"/>
              <a:gd name="connsiteX1" fmla="*/ 647700 w 3406296"/>
              <a:gd name="connsiteY1" fmla="*/ 900781 h 1066362"/>
              <a:gd name="connsiteX2" fmla="*/ 1310795 w 3406296"/>
              <a:gd name="connsiteY2" fmla="*/ 406366 h 1066362"/>
              <a:gd name="connsiteX3" fmla="*/ 2180354 w 3406296"/>
              <a:gd name="connsiteY3" fmla="*/ 983 h 1066362"/>
              <a:gd name="connsiteX4" fmla="*/ 3406296 w 3406296"/>
              <a:gd name="connsiteY4" fmla="*/ 539717 h 1066362"/>
              <a:gd name="connsiteX0" fmla="*/ 0 w 3406296"/>
              <a:gd name="connsiteY0" fmla="*/ 1077579 h 1077579"/>
              <a:gd name="connsiteX1" fmla="*/ 647700 w 3406296"/>
              <a:gd name="connsiteY1" fmla="*/ 911998 h 1077579"/>
              <a:gd name="connsiteX2" fmla="*/ 1353657 w 3406296"/>
              <a:gd name="connsiteY2" fmla="*/ 60395 h 1077579"/>
              <a:gd name="connsiteX3" fmla="*/ 2180354 w 3406296"/>
              <a:gd name="connsiteY3" fmla="*/ 12200 h 1077579"/>
              <a:gd name="connsiteX4" fmla="*/ 3406296 w 3406296"/>
              <a:gd name="connsiteY4" fmla="*/ 550934 h 1077579"/>
              <a:gd name="connsiteX0" fmla="*/ 0 w 3406296"/>
              <a:gd name="connsiteY0" fmla="*/ 1035095 h 1035095"/>
              <a:gd name="connsiteX1" fmla="*/ 647700 w 3406296"/>
              <a:gd name="connsiteY1" fmla="*/ 869514 h 1035095"/>
              <a:gd name="connsiteX2" fmla="*/ 1353657 w 3406296"/>
              <a:gd name="connsiteY2" fmla="*/ 17911 h 1035095"/>
              <a:gd name="connsiteX3" fmla="*/ 2251791 w 3406296"/>
              <a:gd name="connsiteY3" fmla="*/ 112591 h 1035095"/>
              <a:gd name="connsiteX4" fmla="*/ 3406296 w 3406296"/>
              <a:gd name="connsiteY4" fmla="*/ 508450 h 1035095"/>
              <a:gd name="connsiteX0" fmla="*/ 0 w 3406296"/>
              <a:gd name="connsiteY0" fmla="*/ 1035095 h 1035095"/>
              <a:gd name="connsiteX1" fmla="*/ 647700 w 3406296"/>
              <a:gd name="connsiteY1" fmla="*/ 869514 h 1035095"/>
              <a:gd name="connsiteX2" fmla="*/ 1353657 w 3406296"/>
              <a:gd name="connsiteY2" fmla="*/ 17911 h 1035095"/>
              <a:gd name="connsiteX3" fmla="*/ 2251791 w 3406296"/>
              <a:gd name="connsiteY3" fmla="*/ 112591 h 1035095"/>
              <a:gd name="connsiteX4" fmla="*/ 3406296 w 3406296"/>
              <a:gd name="connsiteY4" fmla="*/ 508450 h 1035095"/>
              <a:gd name="connsiteX0" fmla="*/ 0 w 3406296"/>
              <a:gd name="connsiteY0" fmla="*/ 1035095 h 1035095"/>
              <a:gd name="connsiteX1" fmla="*/ 647700 w 3406296"/>
              <a:gd name="connsiteY1" fmla="*/ 869514 h 1035095"/>
              <a:gd name="connsiteX2" fmla="*/ 1353657 w 3406296"/>
              <a:gd name="connsiteY2" fmla="*/ 17911 h 1035095"/>
              <a:gd name="connsiteX3" fmla="*/ 2251791 w 3406296"/>
              <a:gd name="connsiteY3" fmla="*/ 112591 h 1035095"/>
              <a:gd name="connsiteX4" fmla="*/ 3406296 w 3406296"/>
              <a:gd name="connsiteY4" fmla="*/ 508450 h 1035095"/>
              <a:gd name="connsiteX0" fmla="*/ 0 w 3406296"/>
              <a:gd name="connsiteY0" fmla="*/ 1035095 h 1035095"/>
              <a:gd name="connsiteX1" fmla="*/ 576262 w 3406296"/>
              <a:gd name="connsiteY1" fmla="*/ 869514 h 1035095"/>
              <a:gd name="connsiteX2" fmla="*/ 1353657 w 3406296"/>
              <a:gd name="connsiteY2" fmla="*/ 17911 h 1035095"/>
              <a:gd name="connsiteX3" fmla="*/ 2251791 w 3406296"/>
              <a:gd name="connsiteY3" fmla="*/ 112591 h 1035095"/>
              <a:gd name="connsiteX4" fmla="*/ 3406296 w 3406296"/>
              <a:gd name="connsiteY4" fmla="*/ 508450 h 1035095"/>
              <a:gd name="connsiteX0" fmla="*/ 0 w 3406296"/>
              <a:gd name="connsiteY0" fmla="*/ 1239844 h 1239844"/>
              <a:gd name="connsiteX1" fmla="*/ 576262 w 3406296"/>
              <a:gd name="connsiteY1" fmla="*/ 1074263 h 1239844"/>
              <a:gd name="connsiteX2" fmla="*/ 1067907 w 3406296"/>
              <a:gd name="connsiteY2" fmla="*/ 8347 h 1239844"/>
              <a:gd name="connsiteX3" fmla="*/ 2251791 w 3406296"/>
              <a:gd name="connsiteY3" fmla="*/ 317340 h 1239844"/>
              <a:gd name="connsiteX4" fmla="*/ 3406296 w 3406296"/>
              <a:gd name="connsiteY4" fmla="*/ 713199 h 1239844"/>
              <a:gd name="connsiteX0" fmla="*/ 0 w 3406296"/>
              <a:gd name="connsiteY0" fmla="*/ 1282367 h 1282367"/>
              <a:gd name="connsiteX1" fmla="*/ 576262 w 3406296"/>
              <a:gd name="connsiteY1" fmla="*/ 1116786 h 1282367"/>
              <a:gd name="connsiteX2" fmla="*/ 1067907 w 3406296"/>
              <a:gd name="connsiteY2" fmla="*/ 50870 h 1282367"/>
              <a:gd name="connsiteX3" fmla="*/ 1866028 w 3406296"/>
              <a:gd name="connsiteY3" fmla="*/ 16963 h 1282367"/>
              <a:gd name="connsiteX4" fmla="*/ 3406296 w 3406296"/>
              <a:gd name="connsiteY4" fmla="*/ 755722 h 1282367"/>
              <a:gd name="connsiteX0" fmla="*/ 0 w 3406296"/>
              <a:gd name="connsiteY0" fmla="*/ 1279456 h 1279456"/>
              <a:gd name="connsiteX1" fmla="*/ 576262 w 3406296"/>
              <a:gd name="connsiteY1" fmla="*/ 1113875 h 1279456"/>
              <a:gd name="connsiteX2" fmla="*/ 1067907 w 3406296"/>
              <a:gd name="connsiteY2" fmla="*/ 47959 h 1279456"/>
              <a:gd name="connsiteX3" fmla="*/ 1866028 w 3406296"/>
              <a:gd name="connsiteY3" fmla="*/ 14052 h 1279456"/>
              <a:gd name="connsiteX4" fmla="*/ 2008903 w 3406296"/>
              <a:gd name="connsiteY4" fmla="*/ 85491 h 1279456"/>
              <a:gd name="connsiteX5" fmla="*/ 3406296 w 3406296"/>
              <a:gd name="connsiteY5" fmla="*/ 752811 h 1279456"/>
              <a:gd name="connsiteX0" fmla="*/ 0 w 3406296"/>
              <a:gd name="connsiteY0" fmla="*/ 1270494 h 1270494"/>
              <a:gd name="connsiteX1" fmla="*/ 576262 w 3406296"/>
              <a:gd name="connsiteY1" fmla="*/ 1104913 h 1270494"/>
              <a:gd name="connsiteX2" fmla="*/ 1067907 w 3406296"/>
              <a:gd name="connsiteY2" fmla="*/ 38997 h 1270494"/>
              <a:gd name="connsiteX3" fmla="*/ 1866028 w 3406296"/>
              <a:gd name="connsiteY3" fmla="*/ 5090 h 1270494"/>
              <a:gd name="connsiteX4" fmla="*/ 2008903 w 3406296"/>
              <a:gd name="connsiteY4" fmla="*/ 76529 h 1270494"/>
              <a:gd name="connsiteX5" fmla="*/ 2637553 w 3406296"/>
              <a:gd name="connsiteY5" fmla="*/ 376565 h 1270494"/>
              <a:gd name="connsiteX6" fmla="*/ 3406296 w 3406296"/>
              <a:gd name="connsiteY6" fmla="*/ 743849 h 1270494"/>
              <a:gd name="connsiteX0" fmla="*/ 0 w 3406296"/>
              <a:gd name="connsiteY0" fmla="*/ 1270494 h 1270494"/>
              <a:gd name="connsiteX1" fmla="*/ 576262 w 3406296"/>
              <a:gd name="connsiteY1" fmla="*/ 1104913 h 1270494"/>
              <a:gd name="connsiteX2" fmla="*/ 1067907 w 3406296"/>
              <a:gd name="connsiteY2" fmla="*/ 38997 h 1270494"/>
              <a:gd name="connsiteX3" fmla="*/ 1866028 w 3406296"/>
              <a:gd name="connsiteY3" fmla="*/ 5090 h 1270494"/>
              <a:gd name="connsiteX4" fmla="*/ 2008903 w 3406296"/>
              <a:gd name="connsiteY4" fmla="*/ 76529 h 1270494"/>
              <a:gd name="connsiteX5" fmla="*/ 2508965 w 3406296"/>
              <a:gd name="connsiteY5" fmla="*/ 305128 h 1270494"/>
              <a:gd name="connsiteX6" fmla="*/ 3406296 w 3406296"/>
              <a:gd name="connsiteY6" fmla="*/ 743849 h 1270494"/>
              <a:gd name="connsiteX0" fmla="*/ 0 w 3406296"/>
              <a:gd name="connsiteY0" fmla="*/ 1246087 h 1246087"/>
              <a:gd name="connsiteX1" fmla="*/ 576262 w 3406296"/>
              <a:gd name="connsiteY1" fmla="*/ 1080506 h 1246087"/>
              <a:gd name="connsiteX2" fmla="*/ 1067907 w 3406296"/>
              <a:gd name="connsiteY2" fmla="*/ 14590 h 1246087"/>
              <a:gd name="connsiteX3" fmla="*/ 1737441 w 3406296"/>
              <a:gd name="connsiteY3" fmla="*/ 123558 h 1246087"/>
              <a:gd name="connsiteX4" fmla="*/ 2008903 w 3406296"/>
              <a:gd name="connsiteY4" fmla="*/ 52122 h 1246087"/>
              <a:gd name="connsiteX5" fmla="*/ 2508965 w 3406296"/>
              <a:gd name="connsiteY5" fmla="*/ 280721 h 1246087"/>
              <a:gd name="connsiteX6" fmla="*/ 3406296 w 3406296"/>
              <a:gd name="connsiteY6" fmla="*/ 719442 h 1246087"/>
              <a:gd name="connsiteX0" fmla="*/ 0 w 3406296"/>
              <a:gd name="connsiteY0" fmla="*/ 1246087 h 1246087"/>
              <a:gd name="connsiteX1" fmla="*/ 576262 w 3406296"/>
              <a:gd name="connsiteY1" fmla="*/ 1080506 h 1246087"/>
              <a:gd name="connsiteX2" fmla="*/ 1067907 w 3406296"/>
              <a:gd name="connsiteY2" fmla="*/ 14590 h 1246087"/>
              <a:gd name="connsiteX3" fmla="*/ 1737441 w 3406296"/>
              <a:gd name="connsiteY3" fmla="*/ 123558 h 1246087"/>
              <a:gd name="connsiteX4" fmla="*/ 2094628 w 3406296"/>
              <a:gd name="connsiteY4" fmla="*/ 209284 h 1246087"/>
              <a:gd name="connsiteX5" fmla="*/ 2508965 w 3406296"/>
              <a:gd name="connsiteY5" fmla="*/ 280721 h 1246087"/>
              <a:gd name="connsiteX6" fmla="*/ 3406296 w 3406296"/>
              <a:gd name="connsiteY6" fmla="*/ 719442 h 1246087"/>
              <a:gd name="connsiteX0" fmla="*/ 0 w 3406296"/>
              <a:gd name="connsiteY0" fmla="*/ 1249457 h 1249457"/>
              <a:gd name="connsiteX1" fmla="*/ 576262 w 3406296"/>
              <a:gd name="connsiteY1" fmla="*/ 1083876 h 1249457"/>
              <a:gd name="connsiteX2" fmla="*/ 1067907 w 3406296"/>
              <a:gd name="connsiteY2" fmla="*/ 17960 h 1249457"/>
              <a:gd name="connsiteX3" fmla="*/ 1708866 w 3406296"/>
              <a:gd name="connsiteY3" fmla="*/ 84066 h 1249457"/>
              <a:gd name="connsiteX4" fmla="*/ 2094628 w 3406296"/>
              <a:gd name="connsiteY4" fmla="*/ 212654 h 1249457"/>
              <a:gd name="connsiteX5" fmla="*/ 2508965 w 3406296"/>
              <a:gd name="connsiteY5" fmla="*/ 284091 h 1249457"/>
              <a:gd name="connsiteX6" fmla="*/ 3406296 w 3406296"/>
              <a:gd name="connsiteY6" fmla="*/ 722812 h 1249457"/>
              <a:gd name="connsiteX0" fmla="*/ 0 w 3406296"/>
              <a:gd name="connsiteY0" fmla="*/ 1249457 h 1249457"/>
              <a:gd name="connsiteX1" fmla="*/ 576262 w 3406296"/>
              <a:gd name="connsiteY1" fmla="*/ 1083876 h 1249457"/>
              <a:gd name="connsiteX2" fmla="*/ 1067907 w 3406296"/>
              <a:gd name="connsiteY2" fmla="*/ 17960 h 1249457"/>
              <a:gd name="connsiteX3" fmla="*/ 1708866 w 3406296"/>
              <a:gd name="connsiteY3" fmla="*/ 84066 h 1249457"/>
              <a:gd name="connsiteX4" fmla="*/ 2208928 w 3406296"/>
              <a:gd name="connsiteY4" fmla="*/ 269804 h 1249457"/>
              <a:gd name="connsiteX5" fmla="*/ 2508965 w 3406296"/>
              <a:gd name="connsiteY5" fmla="*/ 284091 h 1249457"/>
              <a:gd name="connsiteX6" fmla="*/ 3406296 w 3406296"/>
              <a:gd name="connsiteY6" fmla="*/ 722812 h 1249457"/>
              <a:gd name="connsiteX0" fmla="*/ 0 w 3406296"/>
              <a:gd name="connsiteY0" fmla="*/ 1249457 h 1249457"/>
              <a:gd name="connsiteX1" fmla="*/ 576262 w 3406296"/>
              <a:gd name="connsiteY1" fmla="*/ 1083876 h 1249457"/>
              <a:gd name="connsiteX2" fmla="*/ 1067907 w 3406296"/>
              <a:gd name="connsiteY2" fmla="*/ 17960 h 1249457"/>
              <a:gd name="connsiteX3" fmla="*/ 1708866 w 3406296"/>
              <a:gd name="connsiteY3" fmla="*/ 84066 h 1249457"/>
              <a:gd name="connsiteX4" fmla="*/ 2208928 w 3406296"/>
              <a:gd name="connsiteY4" fmla="*/ 269804 h 1249457"/>
              <a:gd name="connsiteX5" fmla="*/ 2694703 w 3406296"/>
              <a:gd name="connsiteY5" fmla="*/ 484116 h 1249457"/>
              <a:gd name="connsiteX6" fmla="*/ 3406296 w 3406296"/>
              <a:gd name="connsiteY6" fmla="*/ 722812 h 1249457"/>
              <a:gd name="connsiteX0" fmla="*/ 0 w 3392008"/>
              <a:gd name="connsiteY0" fmla="*/ 1249457 h 1249457"/>
              <a:gd name="connsiteX1" fmla="*/ 576262 w 3392008"/>
              <a:gd name="connsiteY1" fmla="*/ 1083876 h 1249457"/>
              <a:gd name="connsiteX2" fmla="*/ 1067907 w 3392008"/>
              <a:gd name="connsiteY2" fmla="*/ 17960 h 1249457"/>
              <a:gd name="connsiteX3" fmla="*/ 1708866 w 3392008"/>
              <a:gd name="connsiteY3" fmla="*/ 84066 h 1249457"/>
              <a:gd name="connsiteX4" fmla="*/ 2208928 w 3392008"/>
              <a:gd name="connsiteY4" fmla="*/ 269804 h 1249457"/>
              <a:gd name="connsiteX5" fmla="*/ 2694703 w 3392008"/>
              <a:gd name="connsiteY5" fmla="*/ 484116 h 1249457"/>
              <a:gd name="connsiteX6" fmla="*/ 3392008 w 3392008"/>
              <a:gd name="connsiteY6" fmla="*/ 579937 h 1249457"/>
              <a:gd name="connsiteX0" fmla="*/ 0 w 3392008"/>
              <a:gd name="connsiteY0" fmla="*/ 1249457 h 1249457"/>
              <a:gd name="connsiteX1" fmla="*/ 576262 w 3392008"/>
              <a:gd name="connsiteY1" fmla="*/ 1083876 h 1249457"/>
              <a:gd name="connsiteX2" fmla="*/ 1067907 w 3392008"/>
              <a:gd name="connsiteY2" fmla="*/ 17960 h 1249457"/>
              <a:gd name="connsiteX3" fmla="*/ 1708866 w 3392008"/>
              <a:gd name="connsiteY3" fmla="*/ 84066 h 1249457"/>
              <a:gd name="connsiteX4" fmla="*/ 2208928 w 3392008"/>
              <a:gd name="connsiteY4" fmla="*/ 269804 h 1249457"/>
              <a:gd name="connsiteX5" fmla="*/ 2694703 w 3392008"/>
              <a:gd name="connsiteY5" fmla="*/ 484116 h 1249457"/>
              <a:gd name="connsiteX6" fmla="*/ 3392008 w 3392008"/>
              <a:gd name="connsiteY6" fmla="*/ 651374 h 1249457"/>
              <a:gd name="connsiteX0" fmla="*/ 0 w 3392008"/>
              <a:gd name="connsiteY0" fmla="*/ 1249457 h 1249457"/>
              <a:gd name="connsiteX1" fmla="*/ 576262 w 3392008"/>
              <a:gd name="connsiteY1" fmla="*/ 1083876 h 1249457"/>
              <a:gd name="connsiteX2" fmla="*/ 1067907 w 3392008"/>
              <a:gd name="connsiteY2" fmla="*/ 17960 h 1249457"/>
              <a:gd name="connsiteX3" fmla="*/ 1708866 w 3392008"/>
              <a:gd name="connsiteY3" fmla="*/ 84066 h 1249457"/>
              <a:gd name="connsiteX4" fmla="*/ 2208928 w 3392008"/>
              <a:gd name="connsiteY4" fmla="*/ 269804 h 1249457"/>
              <a:gd name="connsiteX5" fmla="*/ 2851865 w 3392008"/>
              <a:gd name="connsiteY5" fmla="*/ 555553 h 1249457"/>
              <a:gd name="connsiteX6" fmla="*/ 3392008 w 3392008"/>
              <a:gd name="connsiteY6" fmla="*/ 651374 h 124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92008" h="1249457">
                <a:moveTo>
                  <a:pt x="0" y="1249457"/>
                </a:moveTo>
                <a:cubicBezTo>
                  <a:pt x="215900" y="1194263"/>
                  <a:pt x="398277" y="1289126"/>
                  <a:pt x="576262" y="1083876"/>
                </a:cubicBezTo>
                <a:cubicBezTo>
                  <a:pt x="754247" y="878626"/>
                  <a:pt x="833896" y="84583"/>
                  <a:pt x="1067907" y="17960"/>
                </a:cubicBezTo>
                <a:cubicBezTo>
                  <a:pt x="1301918" y="-48663"/>
                  <a:pt x="1568702" y="92098"/>
                  <a:pt x="1708866" y="84066"/>
                </a:cubicBezTo>
                <a:cubicBezTo>
                  <a:pt x="1849030" y="76034"/>
                  <a:pt x="2080341" y="207892"/>
                  <a:pt x="2208928" y="269804"/>
                </a:cubicBezTo>
                <a:lnTo>
                  <a:pt x="2851865" y="555553"/>
                </a:lnTo>
                <a:lnTo>
                  <a:pt x="3392008" y="651374"/>
                </a:ln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554531" y="5619690"/>
            <a:ext cx="595035" cy="400110"/>
          </a:xfrm>
          <a:prstGeom prst="rect">
            <a:avLst/>
          </a:prstGeom>
          <a:noFill/>
        </p:spPr>
        <p:txBody>
          <a:bodyPr wrap="none" rtlCol="0">
            <a:spAutoFit/>
          </a:bodyPr>
          <a:lstStyle/>
          <a:p>
            <a:pPr algn="ctr"/>
            <a:r>
              <a:rPr lang="en-US" sz="1000" dirty="0" smtClean="0"/>
              <a:t>Legacy</a:t>
            </a:r>
          </a:p>
          <a:p>
            <a:pPr algn="ctr"/>
            <a:r>
              <a:rPr lang="en-US" sz="1000" dirty="0" smtClean="0"/>
              <a:t>Code</a:t>
            </a:r>
            <a:endParaRPr lang="en-US" sz="1000" dirty="0"/>
          </a:p>
        </p:txBody>
      </p:sp>
      <p:sp>
        <p:nvSpPr>
          <p:cNvPr id="20" name="TextBox 19"/>
          <p:cNvSpPr txBox="1"/>
          <p:nvPr/>
        </p:nvSpPr>
        <p:spPr>
          <a:xfrm>
            <a:off x="6720395" y="5562600"/>
            <a:ext cx="1005403" cy="553998"/>
          </a:xfrm>
          <a:prstGeom prst="rect">
            <a:avLst/>
          </a:prstGeom>
          <a:noFill/>
        </p:spPr>
        <p:txBody>
          <a:bodyPr wrap="none" rtlCol="0">
            <a:spAutoFit/>
          </a:bodyPr>
          <a:lstStyle/>
          <a:p>
            <a:pPr algn="ctr"/>
            <a:r>
              <a:rPr lang="en-US" sz="1000" dirty="0" smtClean="0"/>
              <a:t>Grandfathered</a:t>
            </a:r>
          </a:p>
          <a:p>
            <a:pPr algn="ctr"/>
            <a:r>
              <a:rPr lang="en-US" sz="1000" dirty="0" smtClean="0"/>
              <a:t>Production</a:t>
            </a:r>
          </a:p>
          <a:p>
            <a:pPr algn="ctr"/>
            <a:r>
              <a:rPr lang="en-US" sz="1000" dirty="0" smtClean="0"/>
              <a:t>Maintenance</a:t>
            </a:r>
            <a:endParaRPr lang="en-US" sz="1000" dirty="0"/>
          </a:p>
        </p:txBody>
      </p:sp>
      <p:sp>
        <p:nvSpPr>
          <p:cNvPr id="21" name="TextBox 20"/>
          <p:cNvSpPr txBox="1"/>
          <p:nvPr/>
        </p:nvSpPr>
        <p:spPr>
          <a:xfrm>
            <a:off x="8153400" y="5567183"/>
            <a:ext cx="914033"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endParaRPr lang="en-US" sz="1000" dirty="0"/>
          </a:p>
        </p:txBody>
      </p:sp>
      <p:cxnSp>
        <p:nvCxnSpPr>
          <p:cNvPr id="22" name="Straight Connector 21"/>
          <p:cNvCxnSpPr/>
          <p:nvPr/>
        </p:nvCxnSpPr>
        <p:spPr>
          <a:xfrm flipV="1">
            <a:off x="8153400" y="5410200"/>
            <a:ext cx="0" cy="285929"/>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6236740" y="5419635"/>
            <a:ext cx="0" cy="285929"/>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4416" y="776287"/>
            <a:ext cx="1832384" cy="2433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26635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par>
                                <p:cTn id="30" presetID="10"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9" grpId="0"/>
      <p:bldP spid="20" grpId="0"/>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95467"/>
            <a:ext cx="8651796" cy="1138773"/>
          </a:xfrm>
        </p:spPr>
        <p:txBody>
          <a:bodyPr/>
          <a:lstStyle/>
          <a:p>
            <a:pPr algn="ctr"/>
            <a:r>
              <a:rPr lang="en-US" sz="4000" dirty="0" smtClean="0"/>
              <a:t>Key Agile </a:t>
            </a:r>
            <a:r>
              <a:rPr lang="en-US" sz="4000" smtClean="0"/>
              <a:t>Technical </a:t>
            </a:r>
            <a:r>
              <a:rPr lang="en-US" sz="4000" smtClean="0"/>
              <a:t>Concepts, </a:t>
            </a:r>
            <a:r>
              <a:rPr lang="en-US" sz="4000" dirty="0" smtClean="0"/>
              <a:t>Practices and Skills</a:t>
            </a:r>
            <a:endParaRPr lang="en-US" sz="4000" dirty="0"/>
          </a:p>
        </p:txBody>
      </p:sp>
    </p:spTree>
    <p:extLst>
      <p:ext uri="{BB962C8B-B14F-4D97-AF65-F5344CB8AC3E}">
        <p14:creationId xmlns:p14="http://schemas.microsoft.com/office/powerpoint/2010/main" val="421135857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229600" cy="458587"/>
          </a:xfrm>
        </p:spPr>
        <p:txBody>
          <a:bodyPr/>
          <a:lstStyle/>
          <a:p>
            <a:r>
              <a:rPr lang="en-US" sz="2800" dirty="0" smtClean="0"/>
              <a:t>Definition of Legacy Code and Changes</a:t>
            </a:r>
            <a:endParaRPr lang="en-US" sz="2800" dirty="0"/>
          </a:p>
        </p:txBody>
      </p:sp>
      <p:sp>
        <p:nvSpPr>
          <p:cNvPr id="3" name="Content Placeholder 2"/>
          <p:cNvSpPr>
            <a:spLocks noGrp="1"/>
          </p:cNvSpPr>
          <p:nvPr>
            <p:ph idx="1"/>
          </p:nvPr>
        </p:nvSpPr>
        <p:spPr>
          <a:xfrm>
            <a:off x="111204" y="762000"/>
            <a:ext cx="6670596" cy="4673074"/>
          </a:xfrm>
        </p:spPr>
        <p:txBody>
          <a:bodyPr/>
          <a:lstStyle/>
          <a:p>
            <a:pPr marL="0" indent="0">
              <a:buNone/>
            </a:pPr>
            <a:r>
              <a:rPr lang="en-US" sz="3200" dirty="0" smtClean="0">
                <a:solidFill>
                  <a:srgbClr val="FF0000"/>
                </a:solidFill>
              </a:rPr>
              <a:t>Legacy Code = Code Without Tests</a:t>
            </a:r>
          </a:p>
          <a:p>
            <a:pPr marL="0" indent="0">
              <a:buNone/>
            </a:pPr>
            <a:r>
              <a:rPr lang="en-US" sz="2000" dirty="0" smtClean="0">
                <a:solidFill>
                  <a:srgbClr val="002060"/>
                </a:solidFill>
              </a:rPr>
              <a:t>“Code without tests is bad code.  It does not matter how well written it is; it doesn’t matter how pretty or object-oriented or well-encapsulated it is.  With tests, we can change the behavior of our code quickly and verifiably.  Without them, we really don’t know if our ode is getting better or worse.”</a:t>
            </a:r>
          </a:p>
          <a:p>
            <a:pPr marL="0" indent="0">
              <a:buNone/>
            </a:pPr>
            <a:r>
              <a:rPr lang="en-US" sz="1800" b="0" dirty="0" smtClean="0"/>
              <a:t>Source: M. Feathers. Preface of “Working Effectively with Legacy Code”</a:t>
            </a:r>
          </a:p>
          <a:p>
            <a:pPr marL="0" indent="0">
              <a:buNone/>
            </a:pPr>
            <a:r>
              <a:rPr lang="en-US" sz="1800" dirty="0" smtClean="0"/>
              <a:t>Reasons to change code:</a:t>
            </a:r>
          </a:p>
          <a:p>
            <a:r>
              <a:rPr lang="en-US" sz="1800" b="0" dirty="0" smtClean="0"/>
              <a:t>Adding a Feature</a:t>
            </a:r>
          </a:p>
          <a:p>
            <a:r>
              <a:rPr lang="en-US" sz="1800" b="0" dirty="0" smtClean="0"/>
              <a:t>Fixing a Bug</a:t>
            </a:r>
          </a:p>
          <a:p>
            <a:r>
              <a:rPr lang="en-US" sz="1800" b="0" dirty="0" smtClean="0"/>
              <a:t>Improving the Design (i.e. Refactoring)</a:t>
            </a:r>
          </a:p>
          <a:p>
            <a:r>
              <a:rPr lang="en-US" sz="1800" b="0" dirty="0" smtClean="0"/>
              <a:t>Optimizing Resource Usage</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838200"/>
            <a:ext cx="1832384" cy="2433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Content Placeholder 2"/>
          <p:cNvSpPr txBox="1">
            <a:spLocks/>
          </p:cNvSpPr>
          <p:nvPr/>
        </p:nvSpPr>
        <p:spPr>
          <a:xfrm>
            <a:off x="4328422" y="3429000"/>
            <a:ext cx="4459004" cy="2695097"/>
          </a:xfrm>
          <a:prstGeom prst="rect">
            <a:avLst/>
          </a:prstGeom>
        </p:spPr>
        <p:txBody>
          <a:bodyPr vert="horz" wrap="square" lIns="91440" tIns="45720" rIns="91440" bIns="45720" rtlCol="0">
            <a:spAutoFit/>
          </a:bodyPr>
          <a:lstStyle>
            <a:lvl1pPr marL="230188" indent="-230188" algn="l" defTabSz="914400" rtl="0" eaLnBrk="1" latinLnBrk="0" hangingPunct="1">
              <a:lnSpc>
                <a:spcPct val="90000"/>
              </a:lnSpc>
              <a:spcBef>
                <a:spcPts val="1400"/>
              </a:spcBef>
              <a:buClr>
                <a:srgbClr val="006C3A"/>
              </a:buClr>
              <a:buFont typeface="Arial" pitchFamily="34" charset="0"/>
              <a:buChar char="•"/>
              <a:defRPr sz="2800" b="1" kern="1200">
                <a:solidFill>
                  <a:schemeClr val="tx1"/>
                </a:solidFill>
                <a:latin typeface="Arial Narrow" pitchFamily="34" charset="0"/>
                <a:ea typeface="+mn-ea"/>
                <a:cs typeface="+mn-cs"/>
              </a:defRPr>
            </a:lvl1pPr>
            <a:lvl2pPr marL="625475" indent="-279400" algn="l" defTabSz="914400" rtl="0" eaLnBrk="1" latinLnBrk="0" hangingPunct="1">
              <a:lnSpc>
                <a:spcPct val="90000"/>
              </a:lnSpc>
              <a:spcBef>
                <a:spcPts val="800"/>
              </a:spcBef>
              <a:buClr>
                <a:srgbClr val="006C3A"/>
              </a:buClr>
              <a:buFont typeface="Arial" pitchFamily="34" charset="0"/>
              <a:buChar char="–"/>
              <a:defRPr sz="2400" b="1" kern="1200">
                <a:solidFill>
                  <a:schemeClr val="tx1"/>
                </a:solidFill>
                <a:latin typeface="Arial Narrow" pitchFamily="34" charset="0"/>
                <a:ea typeface="+mn-ea"/>
                <a:cs typeface="+mn-cs"/>
              </a:defRPr>
            </a:lvl2pPr>
            <a:lvl3pPr marL="914400" indent="-230188" algn="l" defTabSz="914400" rtl="0" eaLnBrk="1" latinLnBrk="0" hangingPunct="1">
              <a:lnSpc>
                <a:spcPct val="90000"/>
              </a:lnSpc>
              <a:spcBef>
                <a:spcPts val="800"/>
              </a:spcBef>
              <a:buClr>
                <a:srgbClr val="006C3A"/>
              </a:buClr>
              <a:buFont typeface="Arial" pitchFamily="34" charset="0"/>
              <a:buChar char="•"/>
              <a:defRPr sz="2000" b="1" kern="1200">
                <a:solidFill>
                  <a:schemeClr val="tx1"/>
                </a:solidFill>
                <a:latin typeface="Arial Narrow" pitchFamily="34" charset="0"/>
                <a:ea typeface="+mn-ea"/>
                <a:cs typeface="+mn-cs"/>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1" kern="1200">
                <a:solidFill>
                  <a:schemeClr val="tx1"/>
                </a:solidFill>
                <a:latin typeface="Arial Narrow" pitchFamily="34" charset="0"/>
                <a:ea typeface="+mn-ea"/>
                <a:cs typeface="+mn-cs"/>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1"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Preserving </a:t>
            </a:r>
            <a:r>
              <a:rPr lang="en-US" sz="1800" dirty="0"/>
              <a:t>behavior under change</a:t>
            </a:r>
            <a:r>
              <a:rPr lang="en-US" sz="1800" dirty="0" smtClean="0"/>
              <a:t>:</a:t>
            </a:r>
          </a:p>
          <a:p>
            <a:pPr marL="0" indent="0">
              <a:buNone/>
            </a:pPr>
            <a:r>
              <a:rPr lang="en-US" sz="1800" dirty="0" smtClean="0">
                <a:solidFill>
                  <a:srgbClr val="002060"/>
                </a:solidFill>
              </a:rPr>
              <a:t>“Behavior is the most important thing about software.  It is what users depend on.  Users like it when we add behavior (provided it is what they really wanted), but if we change or remove behavior they depend on (introduce bugs), they stop trusting us.”</a:t>
            </a:r>
          </a:p>
          <a:p>
            <a:pPr marL="0" indent="0">
              <a:buNone/>
            </a:pPr>
            <a:r>
              <a:rPr lang="en-US" sz="1800" b="0" dirty="0"/>
              <a:t>Source: M. Feathers. </a:t>
            </a:r>
            <a:r>
              <a:rPr lang="en-US" sz="1800" b="0" dirty="0" smtClean="0"/>
              <a:t>Chapter 1 </a:t>
            </a:r>
            <a:r>
              <a:rPr lang="en-US" sz="1800" b="0" dirty="0"/>
              <a:t>of “Working Effectively with Legacy </a:t>
            </a:r>
            <a:r>
              <a:rPr lang="en-US" sz="1800" b="0" dirty="0" smtClean="0"/>
              <a:t>Code</a:t>
            </a:r>
            <a:r>
              <a:rPr lang="en-US" sz="1800" dirty="0" smtClean="0"/>
              <a:t>”</a:t>
            </a:r>
          </a:p>
        </p:txBody>
      </p:sp>
      <p:sp>
        <p:nvSpPr>
          <p:cNvPr id="7" name="Rectangle 6"/>
          <p:cNvSpPr/>
          <p:nvPr/>
        </p:nvSpPr>
        <p:spPr>
          <a:xfrm>
            <a:off x="228600" y="5486400"/>
            <a:ext cx="2209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438400" y="5486400"/>
            <a:ext cx="1524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81000" y="5955268"/>
            <a:ext cx="1744388" cy="338554"/>
          </a:xfrm>
          <a:prstGeom prst="rect">
            <a:avLst/>
          </a:prstGeom>
          <a:noFill/>
        </p:spPr>
        <p:txBody>
          <a:bodyPr wrap="none" rtlCol="0">
            <a:spAutoFit/>
          </a:bodyPr>
          <a:lstStyle/>
          <a:p>
            <a:r>
              <a:rPr lang="en-US" sz="1600" dirty="0" smtClean="0"/>
              <a:t>Existing behavior</a:t>
            </a:r>
            <a:endParaRPr lang="en-US" sz="1600" dirty="0"/>
          </a:p>
        </p:txBody>
      </p:sp>
      <p:sp>
        <p:nvSpPr>
          <p:cNvPr id="23" name="TextBox 22"/>
          <p:cNvSpPr txBox="1"/>
          <p:nvPr/>
        </p:nvSpPr>
        <p:spPr>
          <a:xfrm>
            <a:off x="2407052" y="5976461"/>
            <a:ext cx="1402948" cy="338554"/>
          </a:xfrm>
          <a:prstGeom prst="rect">
            <a:avLst/>
          </a:prstGeom>
          <a:noFill/>
        </p:spPr>
        <p:txBody>
          <a:bodyPr wrap="none" rtlCol="0">
            <a:spAutoFit/>
          </a:bodyPr>
          <a:lstStyle/>
          <a:p>
            <a:r>
              <a:rPr lang="en-US" sz="1600" dirty="0" smtClean="0"/>
              <a:t>new behavior</a:t>
            </a:r>
            <a:endParaRPr lang="en-US" sz="1600" dirty="0"/>
          </a:p>
        </p:txBody>
      </p:sp>
      <p:cxnSp>
        <p:nvCxnSpPr>
          <p:cNvPr id="12" name="Straight Arrow Connector 11"/>
          <p:cNvCxnSpPr/>
          <p:nvPr/>
        </p:nvCxnSpPr>
        <p:spPr>
          <a:xfrm flipH="1" flipV="1">
            <a:off x="2667000" y="5753100"/>
            <a:ext cx="3810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84388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dissolve">
                                      <p:cBhvr>
                                        <p:cTn id="10" dur="500"/>
                                        <p:tgtEl>
                                          <p:spTgt spid="1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dissolve">
                                      <p:cBhvr>
                                        <p:cTn id="16" dur="500"/>
                                        <p:tgtEl>
                                          <p:spTgt spid="23"/>
                                        </p:tgtEl>
                                      </p:cBhvr>
                                    </p:animEffect>
                                  </p:childTnLst>
                                </p:cTn>
                              </p:par>
                              <p:par>
                                <p:cTn id="17" presetID="9"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dissolve">
                                      <p:cBhvr>
                                        <p:cTn id="19" dur="500"/>
                                        <p:tgtEl>
                                          <p:spTgt spid="12"/>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dissolv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7" grpId="0" animBg="1"/>
      <p:bldP spid="17" grpId="0" animBg="1"/>
      <p:bldP spid="8" grpId="0"/>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229600" cy="458587"/>
          </a:xfrm>
        </p:spPr>
        <p:txBody>
          <a:bodyPr/>
          <a:lstStyle/>
          <a:p>
            <a:r>
              <a:rPr lang="en-US" sz="2800" dirty="0" smtClean="0"/>
              <a:t>Key Agile Technical Practices</a:t>
            </a:r>
            <a:endParaRPr lang="en-US" sz="2800" dirty="0"/>
          </a:p>
        </p:txBody>
      </p:sp>
      <p:sp>
        <p:nvSpPr>
          <p:cNvPr id="3" name="Content Placeholder 2"/>
          <p:cNvSpPr>
            <a:spLocks noGrp="1"/>
          </p:cNvSpPr>
          <p:nvPr>
            <p:ph idx="1"/>
          </p:nvPr>
        </p:nvSpPr>
        <p:spPr>
          <a:xfrm>
            <a:off x="111204" y="609600"/>
            <a:ext cx="8880396" cy="6571030"/>
          </a:xfrm>
        </p:spPr>
        <p:txBody>
          <a:bodyPr/>
          <a:lstStyle/>
          <a:p>
            <a:pPr>
              <a:lnSpc>
                <a:spcPct val="100000"/>
              </a:lnSpc>
              <a:spcBef>
                <a:spcPts val="0"/>
              </a:spcBef>
              <a:spcAft>
                <a:spcPts val="200"/>
              </a:spcAft>
            </a:pPr>
            <a:r>
              <a:rPr lang="en-US" sz="2000" dirty="0" smtClean="0"/>
              <a:t>Unit Testing</a:t>
            </a:r>
          </a:p>
          <a:p>
            <a:pPr lvl="1">
              <a:lnSpc>
                <a:spcPct val="100000"/>
              </a:lnSpc>
              <a:spcBef>
                <a:spcPts val="0"/>
              </a:spcBef>
              <a:spcAft>
                <a:spcPts val="200"/>
              </a:spcAft>
            </a:pPr>
            <a:r>
              <a:rPr lang="en-US" sz="1600" b="0" dirty="0" smtClean="0"/>
              <a:t>Re-build fast and run fast</a:t>
            </a:r>
          </a:p>
          <a:p>
            <a:pPr lvl="1">
              <a:lnSpc>
                <a:spcPct val="100000"/>
              </a:lnSpc>
              <a:spcBef>
                <a:spcPts val="0"/>
              </a:spcBef>
              <a:spcAft>
                <a:spcPts val="200"/>
              </a:spcAft>
            </a:pPr>
            <a:r>
              <a:rPr lang="en-US" sz="1600" b="0" dirty="0" smtClean="0"/>
              <a:t>Localize errors</a:t>
            </a:r>
          </a:p>
          <a:p>
            <a:pPr lvl="1">
              <a:lnSpc>
                <a:spcPct val="100000"/>
              </a:lnSpc>
              <a:spcBef>
                <a:spcPts val="0"/>
              </a:spcBef>
              <a:spcAft>
                <a:spcPts val="200"/>
              </a:spcAft>
            </a:pPr>
            <a:r>
              <a:rPr lang="en-US" sz="1600" b="0" dirty="0" smtClean="0"/>
              <a:t>Well supports continuous integration, TDD, etc.</a:t>
            </a:r>
          </a:p>
          <a:p>
            <a:pPr>
              <a:lnSpc>
                <a:spcPct val="100000"/>
              </a:lnSpc>
              <a:spcBef>
                <a:spcPts val="0"/>
              </a:spcBef>
              <a:spcAft>
                <a:spcPts val="200"/>
              </a:spcAft>
            </a:pPr>
            <a:r>
              <a:rPr lang="en-US" sz="2000" dirty="0"/>
              <a:t>System-Level Testing</a:t>
            </a:r>
          </a:p>
          <a:p>
            <a:pPr lvl="1">
              <a:lnSpc>
                <a:spcPct val="100000"/>
              </a:lnSpc>
              <a:spcBef>
                <a:spcPts val="0"/>
              </a:spcBef>
              <a:spcAft>
                <a:spcPts val="200"/>
              </a:spcAft>
            </a:pPr>
            <a:r>
              <a:rPr lang="en-US" sz="1600" b="0" dirty="0"/>
              <a:t>Tests on full system or larger integrated pieces</a:t>
            </a:r>
          </a:p>
          <a:p>
            <a:pPr lvl="1">
              <a:lnSpc>
                <a:spcPct val="100000"/>
              </a:lnSpc>
              <a:spcBef>
                <a:spcPts val="0"/>
              </a:spcBef>
              <a:spcAft>
                <a:spcPts val="200"/>
              </a:spcAft>
            </a:pPr>
            <a:r>
              <a:rPr lang="en-US" sz="1600" b="0" dirty="0"/>
              <a:t>Slower to build and </a:t>
            </a:r>
            <a:r>
              <a:rPr lang="en-US" sz="1600" b="0" dirty="0" smtClean="0"/>
              <a:t>run</a:t>
            </a:r>
          </a:p>
          <a:p>
            <a:pPr lvl="1">
              <a:lnSpc>
                <a:spcPct val="100000"/>
              </a:lnSpc>
              <a:spcBef>
                <a:spcPts val="0"/>
              </a:spcBef>
              <a:spcAft>
                <a:spcPts val="200"/>
              </a:spcAft>
            </a:pPr>
            <a:r>
              <a:rPr lang="en-US" sz="1600" b="0" dirty="0" smtClean="0"/>
              <a:t>Generally does not well support CI or TDD.</a:t>
            </a:r>
            <a:endParaRPr lang="en-US" sz="1600" b="0" dirty="0"/>
          </a:p>
          <a:p>
            <a:pPr>
              <a:lnSpc>
                <a:spcPct val="100000"/>
              </a:lnSpc>
              <a:spcBef>
                <a:spcPts val="0"/>
              </a:spcBef>
              <a:spcAft>
                <a:spcPts val="200"/>
              </a:spcAft>
            </a:pPr>
            <a:r>
              <a:rPr lang="en-US" sz="2000" dirty="0" smtClean="0"/>
              <a:t>(Unit or Acceptance) Test </a:t>
            </a:r>
            <a:r>
              <a:rPr lang="en-US" sz="2000" dirty="0"/>
              <a:t>Driven Development </a:t>
            </a:r>
            <a:r>
              <a:rPr lang="en-US" sz="2000" dirty="0" smtClean="0"/>
              <a:t> (TDD)</a:t>
            </a:r>
            <a:endParaRPr lang="en-US" sz="2000" dirty="0"/>
          </a:p>
          <a:p>
            <a:pPr lvl="1">
              <a:lnSpc>
                <a:spcPct val="100000"/>
              </a:lnSpc>
              <a:spcBef>
                <a:spcPts val="0"/>
              </a:spcBef>
              <a:spcAft>
                <a:spcPts val="200"/>
              </a:spcAft>
            </a:pPr>
            <a:r>
              <a:rPr lang="en-US" sz="1600" b="0" dirty="0" smtClean="0"/>
              <a:t>Write a compiling but failing (unit or system or acceptance) test and verify that it fails</a:t>
            </a:r>
          </a:p>
          <a:p>
            <a:pPr lvl="1">
              <a:lnSpc>
                <a:spcPct val="100000"/>
              </a:lnSpc>
              <a:spcBef>
                <a:spcPts val="0"/>
              </a:spcBef>
              <a:spcAft>
                <a:spcPts val="200"/>
              </a:spcAft>
            </a:pPr>
            <a:r>
              <a:rPr lang="en-US" sz="1600" b="0" dirty="0" smtClean="0"/>
              <a:t>Add/change minimal code until the test passes (keeping all other tests passing)</a:t>
            </a:r>
          </a:p>
          <a:p>
            <a:pPr lvl="1">
              <a:lnSpc>
                <a:spcPct val="100000"/>
              </a:lnSpc>
              <a:spcBef>
                <a:spcPts val="0"/>
              </a:spcBef>
              <a:spcAft>
                <a:spcPts val="200"/>
              </a:spcAft>
            </a:pPr>
            <a:r>
              <a:rPr lang="en-US" sz="1600" b="0" dirty="0" smtClean="0"/>
              <a:t>Refactor code to make more clear and remove duplication</a:t>
            </a:r>
          </a:p>
          <a:p>
            <a:pPr lvl="1">
              <a:lnSpc>
                <a:spcPct val="100000"/>
              </a:lnSpc>
              <a:spcBef>
                <a:spcPts val="0"/>
              </a:spcBef>
              <a:spcAft>
                <a:spcPts val="200"/>
              </a:spcAft>
            </a:pPr>
            <a:r>
              <a:rPr lang="en-US" sz="1600" b="0" dirty="0" smtClean="0"/>
              <a:t>Repeat (in many back-to-back cycles)</a:t>
            </a:r>
          </a:p>
          <a:p>
            <a:pPr>
              <a:lnSpc>
                <a:spcPct val="100000"/>
              </a:lnSpc>
              <a:spcBef>
                <a:spcPts val="0"/>
              </a:spcBef>
              <a:spcAft>
                <a:spcPts val="200"/>
              </a:spcAft>
            </a:pPr>
            <a:r>
              <a:rPr lang="en-US" sz="2000" b="0" dirty="0"/>
              <a:t>I</a:t>
            </a:r>
            <a:r>
              <a:rPr lang="en-US" sz="2000" dirty="0"/>
              <a:t>ncremental Structured Refactoring</a:t>
            </a:r>
          </a:p>
          <a:p>
            <a:pPr lvl="1">
              <a:lnSpc>
                <a:spcPct val="100000"/>
              </a:lnSpc>
              <a:spcBef>
                <a:spcPts val="0"/>
              </a:spcBef>
              <a:spcAft>
                <a:spcPts val="200"/>
              </a:spcAft>
            </a:pPr>
            <a:r>
              <a:rPr lang="en-US" sz="1600" b="0" dirty="0"/>
              <a:t>Make changes to restructure code without changing behavior (or </a:t>
            </a:r>
            <a:r>
              <a:rPr lang="en-US" sz="1600" b="0" dirty="0" smtClean="0"/>
              <a:t>performance, usually)</a:t>
            </a:r>
            <a:endParaRPr lang="en-US" sz="1600" b="0" dirty="0"/>
          </a:p>
          <a:p>
            <a:pPr lvl="1">
              <a:lnSpc>
                <a:spcPct val="100000"/>
              </a:lnSpc>
              <a:spcBef>
                <a:spcPts val="0"/>
              </a:spcBef>
              <a:spcAft>
                <a:spcPts val="200"/>
              </a:spcAft>
            </a:pPr>
            <a:r>
              <a:rPr lang="en-US" sz="1600" b="0" dirty="0"/>
              <a:t>Separate refactoring changes from changes to change </a:t>
            </a:r>
            <a:r>
              <a:rPr lang="en-US" sz="1600" b="0" dirty="0" smtClean="0"/>
              <a:t>behavior</a:t>
            </a:r>
            <a:endParaRPr lang="en-US" sz="1600" b="0" dirty="0"/>
          </a:p>
          <a:p>
            <a:pPr>
              <a:lnSpc>
                <a:spcPct val="100000"/>
              </a:lnSpc>
              <a:spcBef>
                <a:spcPts val="0"/>
              </a:spcBef>
              <a:spcAft>
                <a:spcPts val="200"/>
              </a:spcAft>
            </a:pPr>
            <a:r>
              <a:rPr lang="en-US" sz="2000" dirty="0" smtClean="0"/>
              <a:t>Agile-Emergent Design</a:t>
            </a:r>
          </a:p>
          <a:p>
            <a:pPr lvl="1">
              <a:lnSpc>
                <a:spcPct val="100000"/>
              </a:lnSpc>
              <a:spcBef>
                <a:spcPts val="0"/>
              </a:spcBef>
              <a:spcAft>
                <a:spcPts val="200"/>
              </a:spcAft>
            </a:pPr>
            <a:r>
              <a:rPr lang="en-US" sz="1600" b="0" dirty="0" smtClean="0"/>
              <a:t>Keep the design simple and obvious for the current set of features (not some imagined set of future features)</a:t>
            </a:r>
          </a:p>
          <a:p>
            <a:pPr lvl="1">
              <a:lnSpc>
                <a:spcPct val="100000"/>
              </a:lnSpc>
              <a:spcBef>
                <a:spcPts val="0"/>
              </a:spcBef>
              <a:spcAft>
                <a:spcPts val="200"/>
              </a:spcAft>
            </a:pPr>
            <a:r>
              <a:rPr lang="en-US" sz="1600" b="0" dirty="0" smtClean="0"/>
              <a:t>Continuously refactor code as design changes to match current feature set</a:t>
            </a:r>
          </a:p>
          <a:p>
            <a:pPr marL="0" indent="0" algn="ctr">
              <a:lnSpc>
                <a:spcPct val="100000"/>
              </a:lnSpc>
              <a:spcBef>
                <a:spcPts val="0"/>
              </a:spcBef>
              <a:spcAft>
                <a:spcPts val="200"/>
              </a:spcAft>
              <a:buNone/>
            </a:pPr>
            <a:r>
              <a:rPr lang="en-US" sz="2400" dirty="0" smtClean="0">
                <a:solidFill>
                  <a:srgbClr val="C00000"/>
                </a:solidFill>
              </a:rPr>
              <a:t>These are real skills that take time and practice to acquire!</a:t>
            </a:r>
            <a:endParaRPr lang="en-US" sz="2400" dirty="0">
              <a:solidFill>
                <a:srgbClr val="C00000"/>
              </a:solidFill>
            </a:endParaRPr>
          </a:p>
          <a:p>
            <a:pPr>
              <a:lnSpc>
                <a:spcPct val="100000"/>
              </a:lnSpc>
              <a:spcBef>
                <a:spcPts val="0"/>
              </a:spcBef>
              <a:spcAft>
                <a:spcPts val="200"/>
              </a:spcAft>
            </a:pPr>
            <a:endParaRPr lang="en-US" sz="1800" dirty="0" smtClean="0"/>
          </a:p>
          <a:p>
            <a:pPr>
              <a:lnSpc>
                <a:spcPct val="100000"/>
              </a:lnSpc>
              <a:spcBef>
                <a:spcPts val="0"/>
              </a:spcBef>
              <a:spcAft>
                <a:spcPts val="200"/>
              </a:spcAft>
            </a:pPr>
            <a:endParaRPr lang="en-US" sz="2000" dirty="0"/>
          </a:p>
        </p:txBody>
      </p:sp>
      <p:sp>
        <p:nvSpPr>
          <p:cNvPr id="4" name="Content Placeholder 2"/>
          <p:cNvSpPr txBox="1">
            <a:spLocks/>
          </p:cNvSpPr>
          <p:nvPr/>
        </p:nvSpPr>
        <p:spPr>
          <a:xfrm>
            <a:off x="5142196" y="734626"/>
            <a:ext cx="3849404" cy="1779974"/>
          </a:xfrm>
          <a:prstGeom prst="rect">
            <a:avLst/>
          </a:prstGeom>
        </p:spPr>
        <p:txBody>
          <a:bodyPr vert="horz" wrap="square" lIns="91440" tIns="45720" rIns="91440" bIns="45720" rtlCol="0">
            <a:spAutoFit/>
          </a:bodyPr>
          <a:lstStyle>
            <a:lvl1pPr marL="230188" indent="-230188" algn="l" defTabSz="914400" rtl="0" eaLnBrk="1" latinLnBrk="0" hangingPunct="1">
              <a:lnSpc>
                <a:spcPct val="90000"/>
              </a:lnSpc>
              <a:spcBef>
                <a:spcPts val="1400"/>
              </a:spcBef>
              <a:buClr>
                <a:srgbClr val="006C3A"/>
              </a:buClr>
              <a:buFont typeface="Arial" pitchFamily="34" charset="0"/>
              <a:buChar char="•"/>
              <a:defRPr sz="2800" b="1" kern="1200">
                <a:solidFill>
                  <a:schemeClr val="tx1"/>
                </a:solidFill>
                <a:latin typeface="Arial Narrow" pitchFamily="34" charset="0"/>
                <a:ea typeface="+mn-ea"/>
                <a:cs typeface="+mn-cs"/>
              </a:defRPr>
            </a:lvl1pPr>
            <a:lvl2pPr marL="625475" indent="-279400" algn="l" defTabSz="914400" rtl="0" eaLnBrk="1" latinLnBrk="0" hangingPunct="1">
              <a:lnSpc>
                <a:spcPct val="90000"/>
              </a:lnSpc>
              <a:spcBef>
                <a:spcPts val="800"/>
              </a:spcBef>
              <a:buClr>
                <a:srgbClr val="006C3A"/>
              </a:buClr>
              <a:buFont typeface="Arial" pitchFamily="34" charset="0"/>
              <a:buChar char="–"/>
              <a:defRPr sz="2400" b="1" kern="1200">
                <a:solidFill>
                  <a:schemeClr val="tx1"/>
                </a:solidFill>
                <a:latin typeface="Arial Narrow" pitchFamily="34" charset="0"/>
                <a:ea typeface="+mn-ea"/>
                <a:cs typeface="+mn-cs"/>
              </a:defRPr>
            </a:lvl2pPr>
            <a:lvl3pPr marL="914400" indent="-230188" algn="l" defTabSz="914400" rtl="0" eaLnBrk="1" latinLnBrk="0" hangingPunct="1">
              <a:lnSpc>
                <a:spcPct val="90000"/>
              </a:lnSpc>
              <a:spcBef>
                <a:spcPts val="800"/>
              </a:spcBef>
              <a:buClr>
                <a:srgbClr val="006C3A"/>
              </a:buClr>
              <a:buFont typeface="Arial" pitchFamily="34" charset="0"/>
              <a:buChar char="•"/>
              <a:defRPr sz="2000" b="1" kern="1200">
                <a:solidFill>
                  <a:schemeClr val="tx1"/>
                </a:solidFill>
                <a:latin typeface="Arial Narrow" pitchFamily="34" charset="0"/>
                <a:ea typeface="+mn-ea"/>
                <a:cs typeface="+mn-cs"/>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1" kern="1200">
                <a:solidFill>
                  <a:schemeClr val="tx1"/>
                </a:solidFill>
                <a:latin typeface="Arial Narrow" pitchFamily="34" charset="0"/>
                <a:ea typeface="+mn-ea"/>
                <a:cs typeface="+mn-cs"/>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1"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200"/>
              </a:spcAft>
              <a:buNone/>
            </a:pPr>
            <a:r>
              <a:rPr lang="en-US" sz="1800" dirty="0" smtClean="0">
                <a:solidFill>
                  <a:srgbClr val="002060"/>
                </a:solidFill>
              </a:rPr>
              <a:t>Quick and Dirty Unit Tests</a:t>
            </a:r>
          </a:p>
          <a:p>
            <a:pPr marL="0" indent="0">
              <a:lnSpc>
                <a:spcPct val="100000"/>
              </a:lnSpc>
              <a:spcBef>
                <a:spcPts val="0"/>
              </a:spcBef>
              <a:spcAft>
                <a:spcPts val="200"/>
              </a:spcAft>
              <a:buNone/>
            </a:pPr>
            <a:r>
              <a:rPr lang="en-US" sz="1800" b="0" dirty="0" smtClean="0"/>
              <a:t>Courser-grained tests that are relatively fast to write but take slightly longer to rebuild and run than pure “unit tests” but cover behavior fairly well but don’t localize errors as well as “unit tests”. </a:t>
            </a:r>
          </a:p>
        </p:txBody>
      </p:sp>
    </p:spTree>
    <p:extLst>
      <p:ext uri="{BB962C8B-B14F-4D97-AF65-F5344CB8AC3E}">
        <p14:creationId xmlns:p14="http://schemas.microsoft.com/office/powerpoint/2010/main" val="386217787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880396" cy="458587"/>
          </a:xfrm>
        </p:spPr>
        <p:txBody>
          <a:bodyPr/>
          <a:lstStyle/>
          <a:p>
            <a:r>
              <a:rPr lang="en-US" sz="2800" dirty="0" smtClean="0"/>
              <a:t>Quick and Dirty Unit Tests vs. Manual Tests</a:t>
            </a:r>
            <a:endParaRPr lang="en-US" sz="2800" dirty="0"/>
          </a:p>
        </p:txBody>
      </p:sp>
      <p:sp>
        <p:nvSpPr>
          <p:cNvPr id="3" name="Content Placeholder 2"/>
          <p:cNvSpPr>
            <a:spLocks noGrp="1"/>
          </p:cNvSpPr>
          <p:nvPr>
            <p:ph idx="1"/>
          </p:nvPr>
        </p:nvSpPr>
        <p:spPr>
          <a:xfrm>
            <a:off x="76200" y="685800"/>
            <a:ext cx="8880396" cy="5693866"/>
          </a:xfrm>
        </p:spPr>
        <p:txBody>
          <a:bodyPr/>
          <a:lstStyle/>
          <a:p>
            <a:pPr marL="0" indent="0">
              <a:lnSpc>
                <a:spcPct val="100000"/>
              </a:lnSpc>
              <a:spcBef>
                <a:spcPts val="0"/>
              </a:spcBef>
              <a:spcAft>
                <a:spcPts val="200"/>
              </a:spcAft>
              <a:buNone/>
            </a:pPr>
            <a:r>
              <a:rPr lang="en-US" sz="2000" dirty="0">
                <a:solidFill>
                  <a:srgbClr val="002060"/>
                </a:solidFill>
              </a:rPr>
              <a:t>Quick and </a:t>
            </a:r>
            <a:r>
              <a:rPr lang="en-US" sz="2000" dirty="0" smtClean="0">
                <a:solidFill>
                  <a:srgbClr val="002060"/>
                </a:solidFill>
              </a:rPr>
              <a:t>Dirty Unit Tests</a:t>
            </a:r>
            <a:endParaRPr lang="en-US" sz="2000" dirty="0">
              <a:solidFill>
                <a:srgbClr val="002060"/>
              </a:solidFill>
            </a:endParaRPr>
          </a:p>
          <a:p>
            <a:pPr>
              <a:lnSpc>
                <a:spcPct val="100000"/>
              </a:lnSpc>
              <a:spcBef>
                <a:spcPts val="0"/>
              </a:spcBef>
              <a:spcAft>
                <a:spcPts val="200"/>
              </a:spcAft>
            </a:pPr>
            <a:r>
              <a:rPr lang="en-US" sz="2000" b="0" dirty="0" smtClean="0"/>
              <a:t>Courser-grained </a:t>
            </a:r>
            <a:r>
              <a:rPr lang="en-US" sz="2000" b="0" dirty="0"/>
              <a:t>tests </a:t>
            </a:r>
            <a:r>
              <a:rPr lang="en-US" sz="2000" b="0" dirty="0" smtClean="0"/>
              <a:t>that instantiate several objects and/or execute several functions before checking final results.</a:t>
            </a:r>
          </a:p>
          <a:p>
            <a:pPr>
              <a:lnSpc>
                <a:spcPct val="100000"/>
              </a:lnSpc>
              <a:spcBef>
                <a:spcPts val="0"/>
              </a:spcBef>
              <a:spcAft>
                <a:spcPts val="200"/>
              </a:spcAft>
            </a:pPr>
            <a:r>
              <a:rPr lang="en-US" sz="2000" b="0" dirty="0" smtClean="0"/>
              <a:t>Courser-grained than “unit tests” but much finer grained than “system tests”</a:t>
            </a:r>
          </a:p>
          <a:p>
            <a:pPr>
              <a:lnSpc>
                <a:spcPct val="100000"/>
              </a:lnSpc>
              <a:spcBef>
                <a:spcPts val="0"/>
              </a:spcBef>
              <a:spcAft>
                <a:spcPts val="200"/>
              </a:spcAft>
            </a:pPr>
            <a:r>
              <a:rPr lang="en-US" sz="2000" b="0" dirty="0" smtClean="0"/>
              <a:t>May be written much more quickly than pure “unit tests” but still cover almost the same behavior.</a:t>
            </a:r>
          </a:p>
          <a:p>
            <a:pPr>
              <a:lnSpc>
                <a:spcPct val="100000"/>
              </a:lnSpc>
              <a:spcBef>
                <a:spcPts val="0"/>
              </a:spcBef>
              <a:spcAft>
                <a:spcPts val="200"/>
              </a:spcAft>
            </a:pPr>
            <a:r>
              <a:rPr lang="en-US" sz="2000" b="0" dirty="0" smtClean="0"/>
              <a:t>Might be slightly slower to rebuild and run than pure “unit tests”</a:t>
            </a:r>
          </a:p>
          <a:p>
            <a:pPr>
              <a:lnSpc>
                <a:spcPct val="100000"/>
              </a:lnSpc>
              <a:spcBef>
                <a:spcPts val="0"/>
              </a:spcBef>
              <a:spcAft>
                <a:spcPts val="200"/>
              </a:spcAft>
            </a:pPr>
            <a:r>
              <a:rPr lang="en-US" sz="2000" b="0" dirty="0" smtClean="0"/>
              <a:t>May not localize errors as well as pure “unit tests”</a:t>
            </a:r>
          </a:p>
          <a:p>
            <a:pPr>
              <a:lnSpc>
                <a:spcPct val="100000"/>
              </a:lnSpc>
              <a:spcBef>
                <a:spcPts val="0"/>
              </a:spcBef>
              <a:spcAft>
                <a:spcPts val="200"/>
              </a:spcAft>
            </a:pPr>
            <a:r>
              <a:rPr lang="en-US" sz="2000" b="0" dirty="0" smtClean="0"/>
              <a:t>Can be later broken down into finer-grained unit tests if justified</a:t>
            </a:r>
          </a:p>
          <a:p>
            <a:pPr marL="0" indent="0">
              <a:lnSpc>
                <a:spcPct val="100000"/>
              </a:lnSpc>
              <a:spcBef>
                <a:spcPts val="0"/>
              </a:spcBef>
              <a:spcAft>
                <a:spcPts val="200"/>
              </a:spcAft>
              <a:buNone/>
            </a:pPr>
            <a:r>
              <a:rPr lang="en-US" sz="2000" dirty="0" smtClean="0">
                <a:solidFill>
                  <a:srgbClr val="002060"/>
                </a:solidFill>
              </a:rPr>
              <a:t>Quick and Dirty Unit Testing vs. Manual Verification Tests</a:t>
            </a:r>
          </a:p>
          <a:p>
            <a:pPr>
              <a:lnSpc>
                <a:spcPct val="100000"/>
              </a:lnSpc>
              <a:spcBef>
                <a:spcPts val="0"/>
              </a:spcBef>
              <a:spcAft>
                <a:spcPts val="200"/>
              </a:spcAft>
            </a:pPr>
            <a:r>
              <a:rPr lang="en-US" sz="2000" b="0" dirty="0" smtClean="0"/>
              <a:t>Manual verification tests take longer to perform while doing development than you may realize.</a:t>
            </a:r>
          </a:p>
          <a:p>
            <a:pPr>
              <a:lnSpc>
                <a:spcPct val="100000"/>
              </a:lnSpc>
              <a:spcBef>
                <a:spcPts val="0"/>
              </a:spcBef>
              <a:spcAft>
                <a:spcPts val="200"/>
              </a:spcAft>
            </a:pPr>
            <a:r>
              <a:rPr lang="en-US" sz="2000" b="0" dirty="0" smtClean="0"/>
              <a:t>Manual verification tests are not automated so there is no regression tests left over</a:t>
            </a:r>
          </a:p>
          <a:p>
            <a:pPr>
              <a:lnSpc>
                <a:spcPct val="100000"/>
              </a:lnSpc>
              <a:spcBef>
                <a:spcPts val="0"/>
              </a:spcBef>
              <a:spcAft>
                <a:spcPts val="200"/>
              </a:spcAft>
            </a:pPr>
            <a:r>
              <a:rPr lang="en-US" sz="2000" b="0" dirty="0" smtClean="0"/>
              <a:t>Quick and Dirty Unit Testing may not take much longer than manual verification tests</a:t>
            </a:r>
          </a:p>
          <a:p>
            <a:pPr>
              <a:lnSpc>
                <a:spcPct val="100000"/>
              </a:lnSpc>
              <a:spcBef>
                <a:spcPts val="0"/>
              </a:spcBef>
              <a:spcAft>
                <a:spcPts val="200"/>
              </a:spcAft>
            </a:pPr>
            <a:r>
              <a:rPr lang="en-US" sz="2000" b="0" dirty="0" smtClean="0"/>
              <a:t>Quick and Dirty Unit Tests are automated and therefore provide protection against future bugs</a:t>
            </a:r>
          </a:p>
          <a:p>
            <a:pPr marL="0" indent="0" algn="ctr">
              <a:lnSpc>
                <a:spcPct val="100000"/>
              </a:lnSpc>
              <a:spcBef>
                <a:spcPts val="0"/>
              </a:spcBef>
              <a:spcAft>
                <a:spcPts val="200"/>
              </a:spcAft>
              <a:buNone/>
            </a:pPr>
            <a:r>
              <a:rPr lang="en-US" sz="2400" dirty="0" smtClean="0">
                <a:solidFill>
                  <a:srgbClr val="C00000"/>
                </a:solidFill>
              </a:rPr>
              <a:t>There is little excuse not to write Quick and Dirty Unit Tests!</a:t>
            </a:r>
          </a:p>
        </p:txBody>
      </p:sp>
    </p:spTree>
    <p:extLst>
      <p:ext uri="{BB962C8B-B14F-4D97-AF65-F5344CB8AC3E}">
        <p14:creationId xmlns:p14="http://schemas.microsoft.com/office/powerpoint/2010/main" val="315952210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dissolve">
                                      <p:cBhvr>
                                        <p:cTn id="7" dur="500"/>
                                        <p:tgtEl>
                                          <p:spTgt spid="3">
                                            <p:txEl>
                                              <p:pRg st="7" end="7"/>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dissolve">
                                      <p:cBhvr>
                                        <p:cTn id="10" dur="500"/>
                                        <p:tgtEl>
                                          <p:spTgt spid="3">
                                            <p:txEl>
                                              <p:pRg st="8" end="8"/>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dissolve">
                                      <p:cBhvr>
                                        <p:cTn id="13" dur="500"/>
                                        <p:tgtEl>
                                          <p:spTgt spid="3">
                                            <p:txEl>
                                              <p:pRg st="9" end="9"/>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10" end="10"/>
                                            </p:txEl>
                                          </p:spTgt>
                                        </p:tgtEl>
                                        <p:attrNameLst>
                                          <p:attrName>style.visibility</p:attrName>
                                        </p:attrNameLst>
                                      </p:cBhvr>
                                      <p:to>
                                        <p:strVal val="visible"/>
                                      </p:to>
                                    </p:set>
                                    <p:animEffect transition="in" filter="dissolve">
                                      <p:cBhvr>
                                        <p:cTn id="16" dur="500"/>
                                        <p:tgtEl>
                                          <p:spTgt spid="3">
                                            <p:txEl>
                                              <p:pRg st="10" end="10"/>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animEffect transition="in" filter="dissolve">
                                      <p:cBhvr>
                                        <p:cTn id="19" dur="500"/>
                                        <p:tgtEl>
                                          <p:spTgt spid="3">
                                            <p:txEl>
                                              <p:pRg st="11" end="1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3">
                                            <p:txEl>
                                              <p:pRg st="12" end="12"/>
                                            </p:txEl>
                                          </p:spTgt>
                                        </p:tgtEl>
                                        <p:attrNameLst>
                                          <p:attrName>style.visibility</p:attrName>
                                        </p:attrNameLst>
                                      </p:cBhvr>
                                      <p:to>
                                        <p:strVal val="visible"/>
                                      </p:to>
                                    </p:set>
                                    <p:animEffect transition="in" filter="dissolve">
                                      <p:cBhvr>
                                        <p:cTn id="24"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95467"/>
            <a:ext cx="8651796" cy="1661993"/>
          </a:xfrm>
        </p:spPr>
        <p:txBody>
          <a:bodyPr/>
          <a:lstStyle/>
          <a:p>
            <a:pPr algn="ctr"/>
            <a:r>
              <a:rPr lang="en-US" sz="4000" dirty="0" smtClean="0"/>
              <a:t>TriBITS Lifecycle Model</a:t>
            </a:r>
            <a:br>
              <a:rPr lang="en-US" sz="4000" dirty="0" smtClean="0"/>
            </a:br>
            <a:r>
              <a:rPr lang="en-US" sz="4000" dirty="0"/>
              <a:t/>
            </a:r>
            <a:br>
              <a:rPr lang="en-US" sz="4000" dirty="0"/>
            </a:br>
            <a:r>
              <a:rPr lang="en-US" sz="4000" dirty="0" smtClean="0"/>
              <a:t>Overview</a:t>
            </a:r>
            <a:endParaRPr lang="en-US" sz="4000" dirty="0"/>
          </a:p>
        </p:txBody>
      </p:sp>
    </p:spTree>
    <p:extLst>
      <p:ext uri="{BB962C8B-B14F-4D97-AF65-F5344CB8AC3E}">
        <p14:creationId xmlns:p14="http://schemas.microsoft.com/office/powerpoint/2010/main" val="345473900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880396" cy="824841"/>
          </a:xfrm>
        </p:spPr>
        <p:txBody>
          <a:bodyPr/>
          <a:lstStyle/>
          <a:p>
            <a:r>
              <a:rPr lang="en-US" sz="2800" dirty="0" smtClean="0"/>
              <a:t>Legacy Software Change Algorithm: Details</a:t>
            </a:r>
            <a:endParaRPr lang="en-US" sz="2800" dirty="0"/>
          </a:p>
        </p:txBody>
      </p:sp>
      <p:sp>
        <p:nvSpPr>
          <p:cNvPr id="3" name="Content Placeholder 2"/>
          <p:cNvSpPr>
            <a:spLocks noGrp="1"/>
          </p:cNvSpPr>
          <p:nvPr>
            <p:ph idx="1"/>
          </p:nvPr>
        </p:nvSpPr>
        <p:spPr>
          <a:xfrm>
            <a:off x="111204" y="762000"/>
            <a:ext cx="8880396" cy="6124754"/>
          </a:xfrm>
        </p:spPr>
        <p:txBody>
          <a:bodyPr/>
          <a:lstStyle/>
          <a:p>
            <a:pPr>
              <a:lnSpc>
                <a:spcPct val="100000"/>
              </a:lnSpc>
              <a:spcBef>
                <a:spcPts val="0"/>
              </a:spcBef>
              <a:spcAft>
                <a:spcPts val="300"/>
              </a:spcAft>
            </a:pPr>
            <a:r>
              <a:rPr lang="en-US" sz="2000" dirty="0"/>
              <a:t>Abbreviated Legacy Software Change Algorithm:</a:t>
            </a:r>
          </a:p>
          <a:p>
            <a:pPr lvl="1">
              <a:lnSpc>
                <a:spcPct val="100000"/>
              </a:lnSpc>
              <a:spcBef>
                <a:spcPts val="0"/>
              </a:spcBef>
              <a:spcAft>
                <a:spcPts val="300"/>
              </a:spcAft>
            </a:pPr>
            <a:r>
              <a:rPr lang="en-US" sz="1600" b="0" dirty="0"/>
              <a:t>1. Cover code to be changed with tests to protect existing behavior</a:t>
            </a:r>
          </a:p>
          <a:p>
            <a:pPr lvl="1">
              <a:lnSpc>
                <a:spcPct val="100000"/>
              </a:lnSpc>
              <a:spcBef>
                <a:spcPts val="0"/>
              </a:spcBef>
              <a:spcAft>
                <a:spcPts val="300"/>
              </a:spcAft>
            </a:pPr>
            <a:r>
              <a:rPr lang="en-US" sz="1600" b="0" dirty="0"/>
              <a:t>2. Change code and add new tests to define and protect new behavior</a:t>
            </a:r>
          </a:p>
          <a:p>
            <a:pPr lvl="1">
              <a:lnSpc>
                <a:spcPct val="100000"/>
              </a:lnSpc>
              <a:spcBef>
                <a:spcPts val="0"/>
              </a:spcBef>
              <a:spcAft>
                <a:spcPts val="300"/>
              </a:spcAft>
            </a:pPr>
            <a:r>
              <a:rPr lang="en-US" sz="1600" b="0" dirty="0"/>
              <a:t>3. Refactor and clean up code to well match current functionality</a:t>
            </a:r>
          </a:p>
          <a:p>
            <a:pPr>
              <a:lnSpc>
                <a:spcPct val="100000"/>
              </a:lnSpc>
              <a:spcBef>
                <a:spcPts val="0"/>
              </a:spcBef>
              <a:spcAft>
                <a:spcPts val="300"/>
              </a:spcAft>
            </a:pPr>
            <a:endParaRPr lang="en-US" sz="800" dirty="0" smtClean="0"/>
          </a:p>
          <a:p>
            <a:pPr>
              <a:lnSpc>
                <a:spcPct val="100000"/>
              </a:lnSpc>
              <a:spcBef>
                <a:spcPts val="0"/>
              </a:spcBef>
              <a:spcAft>
                <a:spcPts val="300"/>
              </a:spcAft>
            </a:pPr>
            <a:r>
              <a:rPr lang="en-US" sz="2000" dirty="0" smtClean="0"/>
              <a:t>Legacy Code Change Algorithm (Chapter 2 “Working Effectively with Legacy Code”)</a:t>
            </a:r>
          </a:p>
          <a:p>
            <a:pPr lvl="1">
              <a:lnSpc>
                <a:spcPct val="100000"/>
              </a:lnSpc>
              <a:spcBef>
                <a:spcPts val="0"/>
              </a:spcBef>
              <a:spcAft>
                <a:spcPts val="300"/>
              </a:spcAft>
            </a:pPr>
            <a:r>
              <a:rPr lang="en-US" sz="1600" b="0" dirty="0"/>
              <a:t>1. Identify Change Points</a:t>
            </a:r>
          </a:p>
          <a:p>
            <a:pPr lvl="1">
              <a:lnSpc>
                <a:spcPct val="100000"/>
              </a:lnSpc>
              <a:spcBef>
                <a:spcPts val="0"/>
              </a:spcBef>
              <a:spcAft>
                <a:spcPts val="300"/>
              </a:spcAft>
            </a:pPr>
            <a:r>
              <a:rPr lang="en-US" sz="1600" b="0" dirty="0"/>
              <a:t>2. Find Test Points</a:t>
            </a:r>
          </a:p>
          <a:p>
            <a:pPr lvl="1">
              <a:lnSpc>
                <a:spcPct val="100000"/>
              </a:lnSpc>
              <a:spcBef>
                <a:spcPts val="0"/>
              </a:spcBef>
              <a:spcAft>
                <a:spcPts val="300"/>
              </a:spcAft>
            </a:pPr>
            <a:r>
              <a:rPr lang="en-US" sz="1600" b="0" dirty="0"/>
              <a:t>3. Break Dependencies (without unit tests)</a:t>
            </a:r>
          </a:p>
          <a:p>
            <a:pPr lvl="1">
              <a:lnSpc>
                <a:spcPct val="100000"/>
              </a:lnSpc>
              <a:spcBef>
                <a:spcPts val="0"/>
              </a:spcBef>
              <a:spcAft>
                <a:spcPts val="300"/>
              </a:spcAft>
            </a:pPr>
            <a:r>
              <a:rPr lang="en-US" sz="1600" b="0" dirty="0"/>
              <a:t>4. Cover Legacy Code with (Characterization) Unit Tests</a:t>
            </a:r>
          </a:p>
          <a:p>
            <a:pPr lvl="1">
              <a:lnSpc>
                <a:spcPct val="100000"/>
              </a:lnSpc>
              <a:spcBef>
                <a:spcPts val="0"/>
              </a:spcBef>
              <a:spcAft>
                <a:spcPts val="300"/>
              </a:spcAft>
            </a:pPr>
            <a:r>
              <a:rPr lang="en-US" sz="1600" b="0" dirty="0" smtClean="0"/>
              <a:t>5. </a:t>
            </a:r>
            <a:r>
              <a:rPr lang="en-US" sz="1600" b="0" dirty="0"/>
              <a:t>Add New Functionality with Test Driven Development (TDD)</a:t>
            </a:r>
          </a:p>
          <a:p>
            <a:pPr lvl="1">
              <a:lnSpc>
                <a:spcPct val="100000"/>
              </a:lnSpc>
              <a:spcBef>
                <a:spcPts val="0"/>
              </a:spcBef>
              <a:spcAft>
                <a:spcPts val="300"/>
              </a:spcAft>
            </a:pPr>
            <a:r>
              <a:rPr lang="en-US" sz="1600" b="0" dirty="0" smtClean="0"/>
              <a:t>6. </a:t>
            </a:r>
            <a:r>
              <a:rPr lang="en-US" sz="1600" b="0" dirty="0"/>
              <a:t>Refactor to removed duplication, clean up, etc</a:t>
            </a:r>
            <a:r>
              <a:rPr lang="en-US" sz="1600" b="0" dirty="0" smtClean="0"/>
              <a:t>.</a:t>
            </a:r>
          </a:p>
          <a:p>
            <a:pPr>
              <a:lnSpc>
                <a:spcPct val="100000"/>
              </a:lnSpc>
              <a:spcBef>
                <a:spcPts val="0"/>
              </a:spcBef>
              <a:spcAft>
                <a:spcPts val="300"/>
              </a:spcAft>
            </a:pPr>
            <a:r>
              <a:rPr lang="en-US" sz="2000" dirty="0" smtClean="0"/>
              <a:t>Covering Existing Code with Tests: Details</a:t>
            </a:r>
          </a:p>
          <a:p>
            <a:pPr lvl="1">
              <a:lnSpc>
                <a:spcPct val="100000"/>
              </a:lnSpc>
              <a:spcBef>
                <a:spcPts val="0"/>
              </a:spcBef>
              <a:spcAft>
                <a:spcPts val="300"/>
              </a:spcAft>
            </a:pPr>
            <a:r>
              <a:rPr lang="en-US" sz="1600" b="0" dirty="0" smtClean="0"/>
              <a:t>Identify Change Points:  Find out the code you want to change, or add to</a:t>
            </a:r>
          </a:p>
          <a:p>
            <a:pPr lvl="1">
              <a:lnSpc>
                <a:spcPct val="100000"/>
              </a:lnSpc>
              <a:spcBef>
                <a:spcPts val="0"/>
              </a:spcBef>
              <a:spcAft>
                <a:spcPts val="300"/>
              </a:spcAft>
            </a:pPr>
            <a:r>
              <a:rPr lang="en-US" sz="1600" b="0" dirty="0" smtClean="0"/>
              <a:t>Find Test Points: Find out where in the code you can sense variables, or call functions, etc. such that you can detect the behavior of the code you want to change.</a:t>
            </a:r>
          </a:p>
          <a:p>
            <a:pPr lvl="1">
              <a:lnSpc>
                <a:spcPct val="100000"/>
              </a:lnSpc>
              <a:spcBef>
                <a:spcPts val="0"/>
              </a:spcBef>
              <a:spcAft>
                <a:spcPts val="300"/>
              </a:spcAft>
            </a:pPr>
            <a:r>
              <a:rPr lang="en-US" sz="1600" b="0" dirty="0" smtClean="0"/>
              <a:t>Break Dependencies: Do minimal </a:t>
            </a:r>
            <a:r>
              <a:rPr lang="en-US" sz="1600" b="0" dirty="0" err="1" smtClean="0"/>
              <a:t>refactorings</a:t>
            </a:r>
            <a:r>
              <a:rPr lang="en-US" sz="1600" b="0" dirty="0" smtClean="0"/>
              <a:t> with safer hipper-sensitive editing to allow code to be instantiated and run in a test harness</a:t>
            </a:r>
          </a:p>
          <a:p>
            <a:pPr lvl="1">
              <a:lnSpc>
                <a:spcPct val="100000"/>
              </a:lnSpc>
              <a:spcBef>
                <a:spcPts val="0"/>
              </a:spcBef>
              <a:spcAft>
                <a:spcPts val="300"/>
              </a:spcAft>
            </a:pPr>
            <a:r>
              <a:rPr lang="en-US" sz="1600" b="0" dirty="0" smtClean="0"/>
              <a:t>Cover Legacy Code with Unit Tests:  If you have the specification for how to code is supposed to work, write tests to that specification.  Otherwise, white “Characterization Tests” to see what the code actually does under different input scenarios. </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2671765"/>
            <a:ext cx="1451384" cy="1927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176429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animEffect transition="in" filter="dissolve">
                                      <p:cBhvr>
                                        <p:cTn id="7" dur="500"/>
                                        <p:tgtEl>
                                          <p:spTgt spid="3">
                                            <p:txEl>
                                              <p:pRg st="12" end="1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3" end="13"/>
                                            </p:txEl>
                                          </p:spTgt>
                                        </p:tgtEl>
                                        <p:attrNameLst>
                                          <p:attrName>style.visibility</p:attrName>
                                        </p:attrNameLst>
                                      </p:cBhvr>
                                      <p:to>
                                        <p:strVal val="visible"/>
                                      </p:to>
                                    </p:set>
                                    <p:animEffect transition="in" filter="dissolve">
                                      <p:cBhvr>
                                        <p:cTn id="10" dur="500"/>
                                        <p:tgtEl>
                                          <p:spTgt spid="3">
                                            <p:txEl>
                                              <p:pRg st="13" end="1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14" end="14"/>
                                            </p:txEl>
                                          </p:spTgt>
                                        </p:tgtEl>
                                        <p:attrNameLst>
                                          <p:attrName>style.visibility</p:attrName>
                                        </p:attrNameLst>
                                      </p:cBhvr>
                                      <p:to>
                                        <p:strVal val="visible"/>
                                      </p:to>
                                    </p:set>
                                    <p:animEffect transition="in" filter="dissolve">
                                      <p:cBhvr>
                                        <p:cTn id="13" dur="500"/>
                                        <p:tgtEl>
                                          <p:spTgt spid="3">
                                            <p:txEl>
                                              <p:pRg st="14" end="14"/>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15" end="15"/>
                                            </p:txEl>
                                          </p:spTgt>
                                        </p:tgtEl>
                                        <p:attrNameLst>
                                          <p:attrName>style.visibility</p:attrName>
                                        </p:attrNameLst>
                                      </p:cBhvr>
                                      <p:to>
                                        <p:strVal val="visible"/>
                                      </p:to>
                                    </p:set>
                                    <p:animEffect transition="in" filter="dissolve">
                                      <p:cBhvr>
                                        <p:cTn id="16" dur="500"/>
                                        <p:tgtEl>
                                          <p:spTgt spid="3">
                                            <p:txEl>
                                              <p:pRg st="15" end="15"/>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
                                            <p:txEl>
                                              <p:pRg st="16" end="16"/>
                                            </p:txEl>
                                          </p:spTgt>
                                        </p:tgtEl>
                                        <p:attrNameLst>
                                          <p:attrName>style.visibility</p:attrName>
                                        </p:attrNameLst>
                                      </p:cBhvr>
                                      <p:to>
                                        <p:strVal val="visible"/>
                                      </p:to>
                                    </p:set>
                                    <p:animEffect transition="in" filter="dissolve">
                                      <p:cBhvr>
                                        <p:cTn id="19"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423196" cy="458587"/>
          </a:xfrm>
        </p:spPr>
        <p:txBody>
          <a:bodyPr/>
          <a:lstStyle/>
          <a:p>
            <a:r>
              <a:rPr lang="en-US" sz="2800" dirty="0"/>
              <a:t>Legacy Software </a:t>
            </a:r>
            <a:r>
              <a:rPr lang="en-US" sz="2800" dirty="0" smtClean="0"/>
              <a:t>Tools, Tricks, Strategies</a:t>
            </a:r>
            <a:endParaRPr lang="en-US" sz="2800" dirty="0"/>
          </a:p>
        </p:txBody>
      </p:sp>
      <p:sp>
        <p:nvSpPr>
          <p:cNvPr id="3" name="Content Placeholder 2"/>
          <p:cNvSpPr>
            <a:spLocks noGrp="1"/>
          </p:cNvSpPr>
          <p:nvPr>
            <p:ph idx="1"/>
          </p:nvPr>
        </p:nvSpPr>
        <p:spPr>
          <a:xfrm>
            <a:off x="111204" y="685800"/>
            <a:ext cx="8880396" cy="5201424"/>
          </a:xfrm>
        </p:spPr>
        <p:txBody>
          <a:bodyPr/>
          <a:lstStyle/>
          <a:p>
            <a:pPr>
              <a:lnSpc>
                <a:spcPct val="100000"/>
              </a:lnSpc>
              <a:spcBef>
                <a:spcPts val="0"/>
              </a:spcBef>
              <a:spcAft>
                <a:spcPts val="300"/>
              </a:spcAft>
            </a:pPr>
            <a:r>
              <a:rPr lang="en-US" sz="2000" dirty="0" smtClean="0"/>
              <a:t>Reasons to Break Dependencies:</a:t>
            </a:r>
          </a:p>
          <a:p>
            <a:pPr lvl="1">
              <a:lnSpc>
                <a:spcPct val="100000"/>
              </a:lnSpc>
              <a:spcBef>
                <a:spcPts val="0"/>
              </a:spcBef>
              <a:spcAft>
                <a:spcPts val="300"/>
              </a:spcAft>
            </a:pPr>
            <a:r>
              <a:rPr lang="en-US" sz="1600" dirty="0" smtClean="0"/>
              <a:t>Sensing: </a:t>
            </a:r>
            <a:r>
              <a:rPr lang="en-US" sz="1600" b="0" dirty="0" smtClean="0"/>
              <a:t>Sense the behavior of the code that we can’t otherwise see</a:t>
            </a:r>
          </a:p>
          <a:p>
            <a:pPr lvl="1">
              <a:lnSpc>
                <a:spcPct val="100000"/>
              </a:lnSpc>
              <a:spcBef>
                <a:spcPts val="0"/>
              </a:spcBef>
              <a:spcAft>
                <a:spcPts val="300"/>
              </a:spcAft>
            </a:pPr>
            <a:r>
              <a:rPr lang="en-US" sz="1600" dirty="0" smtClean="0"/>
              <a:t>Separation:</a:t>
            </a:r>
            <a:r>
              <a:rPr lang="en-US" sz="1600" b="0" dirty="0" smtClean="0"/>
              <a:t> Allow the code to be run in a test harness outside of production setting</a:t>
            </a:r>
          </a:p>
          <a:p>
            <a:pPr>
              <a:lnSpc>
                <a:spcPct val="100000"/>
              </a:lnSpc>
              <a:spcBef>
                <a:spcPts val="0"/>
              </a:spcBef>
              <a:spcAft>
                <a:spcPts val="300"/>
              </a:spcAft>
            </a:pPr>
            <a:r>
              <a:rPr lang="en-US" sz="2000" dirty="0" smtClean="0"/>
              <a:t>Faking Collaborators:</a:t>
            </a:r>
          </a:p>
          <a:p>
            <a:pPr lvl="1">
              <a:lnSpc>
                <a:spcPct val="100000"/>
              </a:lnSpc>
              <a:spcBef>
                <a:spcPts val="0"/>
              </a:spcBef>
              <a:spcAft>
                <a:spcPts val="300"/>
              </a:spcAft>
            </a:pPr>
            <a:r>
              <a:rPr lang="en-US" sz="1600" dirty="0" smtClean="0"/>
              <a:t>Fake Objects:</a:t>
            </a:r>
            <a:r>
              <a:rPr lang="en-US" sz="1600" b="0" dirty="0" smtClean="0"/>
              <a:t> Impersonates a collaborator to allow sensing and control</a:t>
            </a:r>
          </a:p>
          <a:p>
            <a:pPr lvl="1">
              <a:lnSpc>
                <a:spcPct val="100000"/>
              </a:lnSpc>
              <a:spcBef>
                <a:spcPts val="0"/>
              </a:spcBef>
              <a:spcAft>
                <a:spcPts val="300"/>
              </a:spcAft>
            </a:pPr>
            <a:r>
              <a:rPr lang="en-US" sz="1600" dirty="0" smtClean="0"/>
              <a:t>Mock Objects:</a:t>
            </a:r>
            <a:r>
              <a:rPr lang="en-US" sz="1600" b="0" dirty="0" smtClean="0"/>
              <a:t> Extended Fake object that asserts expected behavior</a:t>
            </a:r>
          </a:p>
          <a:p>
            <a:pPr>
              <a:lnSpc>
                <a:spcPct val="100000"/>
              </a:lnSpc>
              <a:spcBef>
                <a:spcPts val="0"/>
              </a:spcBef>
              <a:spcAft>
                <a:spcPts val="300"/>
              </a:spcAft>
            </a:pPr>
            <a:r>
              <a:rPr lang="en-US" sz="2000" dirty="0" smtClean="0"/>
              <a:t>Seams: </a:t>
            </a:r>
            <a:r>
              <a:rPr lang="en-US" sz="2000" b="0" dirty="0" smtClean="0"/>
              <a:t>Ways to inserting test-related code or putting code into a test harness.</a:t>
            </a:r>
          </a:p>
          <a:p>
            <a:pPr lvl="1">
              <a:lnSpc>
                <a:spcPct val="100000"/>
              </a:lnSpc>
              <a:spcBef>
                <a:spcPts val="0"/>
              </a:spcBef>
              <a:spcAft>
                <a:spcPts val="300"/>
              </a:spcAft>
            </a:pPr>
            <a:r>
              <a:rPr lang="en-US" sz="1600" dirty="0" smtClean="0"/>
              <a:t>Preprocessing Seams:</a:t>
            </a:r>
            <a:r>
              <a:rPr lang="en-US" sz="1600" b="0" dirty="0" smtClean="0"/>
              <a:t> Preprocessor macros to replace functions, replace header files, etc. </a:t>
            </a:r>
          </a:p>
          <a:p>
            <a:pPr lvl="1">
              <a:lnSpc>
                <a:spcPct val="100000"/>
              </a:lnSpc>
              <a:spcBef>
                <a:spcPts val="0"/>
              </a:spcBef>
              <a:spcAft>
                <a:spcPts val="300"/>
              </a:spcAft>
            </a:pPr>
            <a:r>
              <a:rPr lang="en-US" sz="1600" dirty="0" smtClean="0"/>
              <a:t>Link Seams: </a:t>
            </a:r>
            <a:r>
              <a:rPr lang="en-US" sz="1600" b="0" dirty="0" smtClean="0"/>
              <a:t>Replace implementation functions (program or system) to define behavior or sense changes.</a:t>
            </a:r>
          </a:p>
          <a:p>
            <a:pPr lvl="1">
              <a:lnSpc>
                <a:spcPct val="100000"/>
              </a:lnSpc>
              <a:spcBef>
                <a:spcPts val="0"/>
              </a:spcBef>
              <a:spcAft>
                <a:spcPts val="300"/>
              </a:spcAft>
            </a:pPr>
            <a:r>
              <a:rPr lang="en-US" sz="1600" dirty="0" smtClean="0"/>
              <a:t>Object Seams: </a:t>
            </a:r>
            <a:r>
              <a:rPr lang="en-US" sz="1600" b="0" dirty="0" smtClean="0"/>
              <a:t>Define interfaces and replace production objects with mock or fake objects in test harness.</a:t>
            </a:r>
          </a:p>
          <a:p>
            <a:pPr lvl="1">
              <a:lnSpc>
                <a:spcPct val="100000"/>
              </a:lnSpc>
              <a:spcBef>
                <a:spcPts val="0"/>
              </a:spcBef>
              <a:spcAft>
                <a:spcPts val="300"/>
              </a:spcAft>
            </a:pPr>
            <a:r>
              <a:rPr lang="en-US" sz="1600" dirty="0" smtClean="0">
                <a:solidFill>
                  <a:srgbClr val="002060"/>
                </a:solidFill>
              </a:rPr>
              <a:t>NOTE: Prefer Object Seams to Link or Preprocessing Seams!</a:t>
            </a:r>
          </a:p>
          <a:p>
            <a:pPr>
              <a:lnSpc>
                <a:spcPct val="100000"/>
              </a:lnSpc>
              <a:spcBef>
                <a:spcPts val="0"/>
              </a:spcBef>
              <a:spcAft>
                <a:spcPts val="300"/>
              </a:spcAft>
            </a:pPr>
            <a:r>
              <a:rPr lang="en-US" sz="2000" dirty="0" smtClean="0"/>
              <a:t>Unit Test Harness Support:</a:t>
            </a:r>
          </a:p>
          <a:p>
            <a:pPr lvl="1">
              <a:lnSpc>
                <a:spcPct val="100000"/>
              </a:lnSpc>
              <a:spcBef>
                <a:spcPts val="0"/>
              </a:spcBef>
              <a:spcAft>
                <a:spcPts val="300"/>
              </a:spcAft>
            </a:pPr>
            <a:r>
              <a:rPr lang="en-US" sz="1600" dirty="0" smtClean="0"/>
              <a:t>C++: </a:t>
            </a:r>
            <a:r>
              <a:rPr lang="en-US" sz="1200" dirty="0" smtClean="0"/>
              <a:t>Teuchos Unit Testing Tools, </a:t>
            </a:r>
            <a:r>
              <a:rPr lang="en-US" sz="1200" dirty="0" err="1" smtClean="0"/>
              <a:t>Gunit</a:t>
            </a:r>
            <a:r>
              <a:rPr lang="en-US" sz="1200" dirty="0" smtClean="0"/>
              <a:t>, Boost?</a:t>
            </a:r>
          </a:p>
          <a:p>
            <a:pPr lvl="1">
              <a:lnSpc>
                <a:spcPct val="100000"/>
              </a:lnSpc>
              <a:spcBef>
                <a:spcPts val="0"/>
              </a:spcBef>
              <a:spcAft>
                <a:spcPts val="300"/>
              </a:spcAft>
            </a:pPr>
            <a:r>
              <a:rPr lang="en-US" sz="1600" dirty="0" smtClean="0"/>
              <a:t>Python:  </a:t>
            </a:r>
            <a:r>
              <a:rPr lang="en-US" sz="1200" dirty="0" err="1" smtClean="0"/>
              <a:t>pyunit</a:t>
            </a:r>
            <a:r>
              <a:rPr lang="en-US" sz="1200" dirty="0" smtClean="0"/>
              <a:t> ???</a:t>
            </a:r>
          </a:p>
          <a:p>
            <a:pPr lvl="1">
              <a:lnSpc>
                <a:spcPct val="100000"/>
              </a:lnSpc>
              <a:spcBef>
                <a:spcPts val="0"/>
              </a:spcBef>
              <a:spcAft>
                <a:spcPts val="300"/>
              </a:spcAft>
            </a:pPr>
            <a:r>
              <a:rPr lang="en-US" sz="1600" dirty="0" smtClean="0"/>
              <a:t>CMake: </a:t>
            </a:r>
            <a:r>
              <a:rPr lang="en-US" sz="1200" dirty="0" smtClean="0"/>
              <a:t>???</a:t>
            </a:r>
          </a:p>
          <a:p>
            <a:pPr lvl="1">
              <a:lnSpc>
                <a:spcPct val="100000"/>
              </a:lnSpc>
              <a:spcBef>
                <a:spcPts val="0"/>
              </a:spcBef>
              <a:spcAft>
                <a:spcPts val="300"/>
              </a:spcAft>
            </a:pPr>
            <a:r>
              <a:rPr lang="en-US" sz="1600" dirty="0" smtClean="0"/>
              <a:t>Other:  </a:t>
            </a:r>
            <a:r>
              <a:rPr lang="en-US" sz="1200" dirty="0" smtClean="0"/>
              <a:t>Make up your own quick and dirty unit test harness or support tools as needed!</a:t>
            </a:r>
          </a:p>
          <a:p>
            <a:pPr>
              <a:lnSpc>
                <a:spcPct val="100000"/>
              </a:lnSpc>
              <a:spcBef>
                <a:spcPts val="0"/>
              </a:spcBef>
              <a:spcAft>
                <a:spcPts val="300"/>
              </a:spcAft>
            </a:pPr>
            <a:r>
              <a:rPr lang="en-US" sz="2000" dirty="0" smtClean="0"/>
              <a:t>Refactoring and testing strategies … See the book …</a:t>
            </a:r>
            <a:endParaRPr lang="en-US" sz="1200" dirty="0" smtClean="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3169" y="685801"/>
            <a:ext cx="1262231"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591359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880396" cy="458587"/>
          </a:xfrm>
        </p:spPr>
        <p:txBody>
          <a:bodyPr/>
          <a:lstStyle/>
          <a:p>
            <a:r>
              <a:rPr lang="en-US" sz="2800" dirty="0" smtClean="0"/>
              <a:t>Two Ways to Change Software</a:t>
            </a:r>
            <a:endParaRPr lang="en-US" sz="2800" dirty="0"/>
          </a:p>
        </p:txBody>
      </p:sp>
      <p:sp>
        <p:nvSpPr>
          <p:cNvPr id="3" name="Content Placeholder 2"/>
          <p:cNvSpPr>
            <a:spLocks noGrp="1"/>
          </p:cNvSpPr>
          <p:nvPr>
            <p:ph idx="1"/>
          </p:nvPr>
        </p:nvSpPr>
        <p:spPr>
          <a:xfrm>
            <a:off x="76200" y="685800"/>
            <a:ext cx="8880396" cy="5298886"/>
          </a:xfrm>
        </p:spPr>
        <p:txBody>
          <a:bodyPr/>
          <a:lstStyle/>
          <a:p>
            <a:pPr marL="0" indent="0">
              <a:lnSpc>
                <a:spcPct val="100000"/>
              </a:lnSpc>
              <a:spcBef>
                <a:spcPts val="0"/>
              </a:spcBef>
              <a:spcAft>
                <a:spcPts val="200"/>
              </a:spcAft>
              <a:buNone/>
            </a:pPr>
            <a:r>
              <a:rPr lang="en-US" sz="2000" dirty="0" smtClean="0">
                <a:solidFill>
                  <a:srgbClr val="002060"/>
                </a:solidFill>
              </a:rPr>
              <a:t>The Goal:  </a:t>
            </a:r>
            <a:r>
              <a:rPr lang="en-US" sz="2000" b="0" dirty="0" smtClean="0"/>
              <a:t>Refactor five functions on a few interface classes and update all subclass implementations and client calling code.  Total change will involve changing about 30 functions on a dozen classes and about 300 lines of client code.</a:t>
            </a:r>
            <a:endParaRPr lang="en-US" sz="2000" dirty="0">
              <a:solidFill>
                <a:srgbClr val="002060"/>
              </a:solidFill>
            </a:endParaRPr>
          </a:p>
          <a:p>
            <a:pPr marL="0" indent="0">
              <a:lnSpc>
                <a:spcPct val="100000"/>
              </a:lnSpc>
              <a:spcBef>
                <a:spcPts val="0"/>
              </a:spcBef>
              <a:spcAft>
                <a:spcPts val="200"/>
              </a:spcAft>
              <a:buNone/>
            </a:pPr>
            <a:r>
              <a:rPr lang="en-US" sz="2000" dirty="0" smtClean="0">
                <a:solidFill>
                  <a:srgbClr val="002060"/>
                </a:solidFill>
              </a:rPr>
              <a:t>Option A:  Change all the code at one time testing only at the end</a:t>
            </a:r>
            <a:endParaRPr lang="en-US" sz="2000" dirty="0">
              <a:solidFill>
                <a:srgbClr val="002060"/>
              </a:solidFill>
            </a:endParaRPr>
          </a:p>
          <a:p>
            <a:pPr>
              <a:lnSpc>
                <a:spcPct val="100000"/>
              </a:lnSpc>
              <a:spcBef>
                <a:spcPts val="0"/>
              </a:spcBef>
              <a:spcAft>
                <a:spcPts val="200"/>
              </a:spcAft>
            </a:pPr>
            <a:r>
              <a:rPr lang="en-US" sz="2000" b="0" dirty="0" smtClean="0"/>
              <a:t>Change all the code rebuilding several times and documentation in one sitting </a:t>
            </a:r>
            <a:r>
              <a:rPr lang="en-US" sz="2000" dirty="0" smtClean="0"/>
              <a:t>[6 hours]</a:t>
            </a:r>
          </a:p>
          <a:p>
            <a:pPr>
              <a:lnSpc>
                <a:spcPct val="100000"/>
              </a:lnSpc>
              <a:spcBef>
                <a:spcPts val="0"/>
              </a:spcBef>
              <a:spcAft>
                <a:spcPts val="200"/>
              </a:spcAft>
            </a:pPr>
            <a:r>
              <a:rPr lang="en-US" sz="2000" b="0" dirty="0" smtClean="0"/>
              <a:t>Build and run the tests (which fail) </a:t>
            </a:r>
            <a:r>
              <a:rPr lang="en-US" sz="2000" dirty="0" smtClean="0"/>
              <a:t>[10 minutes]</a:t>
            </a:r>
          </a:p>
          <a:p>
            <a:pPr>
              <a:lnSpc>
                <a:spcPct val="100000"/>
              </a:lnSpc>
              <a:spcBef>
                <a:spcPts val="0"/>
              </a:spcBef>
              <a:spcAft>
                <a:spcPts val="200"/>
              </a:spcAft>
            </a:pPr>
            <a:r>
              <a:rPr lang="en-US" sz="2000" b="0" dirty="0" smtClean="0"/>
              <a:t>Try to debug the code to find and fix the defects </a:t>
            </a:r>
            <a:r>
              <a:rPr lang="en-US" sz="2000" dirty="0" smtClean="0"/>
              <a:t>[1.5 days]</a:t>
            </a:r>
          </a:p>
          <a:p>
            <a:pPr>
              <a:lnSpc>
                <a:spcPct val="100000"/>
              </a:lnSpc>
              <a:spcBef>
                <a:spcPts val="0"/>
              </a:spcBef>
              <a:spcAft>
                <a:spcPts val="200"/>
              </a:spcAft>
            </a:pPr>
            <a:r>
              <a:rPr lang="en-US" sz="2000" b="0" dirty="0" smtClean="0"/>
              <a:t>[Optional] Abandon all of the changes because you can’t fix the defects</a:t>
            </a:r>
          </a:p>
          <a:p>
            <a:pPr marL="0" indent="0">
              <a:lnSpc>
                <a:spcPct val="100000"/>
              </a:lnSpc>
              <a:spcBef>
                <a:spcPts val="0"/>
              </a:spcBef>
              <a:spcAft>
                <a:spcPts val="200"/>
              </a:spcAft>
              <a:buNone/>
            </a:pPr>
            <a:r>
              <a:rPr lang="en-US" sz="2000" dirty="0" smtClean="0">
                <a:solidFill>
                  <a:srgbClr val="002060"/>
                </a:solidFill>
              </a:rPr>
              <a:t>Option B: Design and execute an incremental and safe refactoring plan</a:t>
            </a:r>
          </a:p>
          <a:p>
            <a:pPr>
              <a:lnSpc>
                <a:spcPct val="100000"/>
              </a:lnSpc>
              <a:spcBef>
                <a:spcPts val="0"/>
              </a:spcBef>
              <a:spcAft>
                <a:spcPts val="200"/>
              </a:spcAft>
            </a:pPr>
            <a:r>
              <a:rPr lang="en-US" sz="2000" b="0" dirty="0" smtClean="0"/>
              <a:t>Design a refactoring plan involving several intermediate steps where functions can be changed one at a time </a:t>
            </a:r>
            <a:r>
              <a:rPr lang="en-US" sz="2000" dirty="0" smtClean="0"/>
              <a:t>[1 hour]</a:t>
            </a:r>
          </a:p>
          <a:p>
            <a:pPr>
              <a:lnSpc>
                <a:spcPct val="100000"/>
              </a:lnSpc>
              <a:spcBef>
                <a:spcPts val="0"/>
              </a:spcBef>
              <a:spcAft>
                <a:spcPts val="200"/>
              </a:spcAft>
            </a:pPr>
            <a:r>
              <a:rPr lang="en-US" sz="2000" b="0" dirty="0" smtClean="0"/>
              <a:t>Execute the refactoring in 30 or so smaller steps, rebuilding and rerunning the tests each refactoring iteration </a:t>
            </a:r>
            <a:r>
              <a:rPr lang="en-US" sz="2000" dirty="0" smtClean="0"/>
              <a:t>[15 minutes per average iteration, 7.5 hours total]</a:t>
            </a:r>
          </a:p>
          <a:p>
            <a:pPr>
              <a:lnSpc>
                <a:spcPct val="100000"/>
              </a:lnSpc>
              <a:spcBef>
                <a:spcPts val="0"/>
              </a:spcBef>
              <a:spcAft>
                <a:spcPts val="200"/>
              </a:spcAft>
            </a:pPr>
            <a:r>
              <a:rPr lang="en-US" sz="2000" b="0" dirty="0" smtClean="0"/>
              <a:t>Perform final simple cleanup, documentation updates, etc. </a:t>
            </a:r>
            <a:r>
              <a:rPr lang="en-US" sz="2000" dirty="0" smtClean="0"/>
              <a:t>[2 hour]</a:t>
            </a:r>
            <a:endParaRPr lang="en-US" sz="2000" dirty="0" smtClean="0">
              <a:solidFill>
                <a:srgbClr val="C00000"/>
              </a:solidFill>
            </a:endParaRPr>
          </a:p>
          <a:p>
            <a:pPr marL="0" indent="0">
              <a:lnSpc>
                <a:spcPct val="100000"/>
              </a:lnSpc>
              <a:spcBef>
                <a:spcPts val="0"/>
              </a:spcBef>
              <a:spcAft>
                <a:spcPts val="200"/>
              </a:spcAft>
              <a:buNone/>
            </a:pPr>
            <a:r>
              <a:rPr lang="en-US" sz="2000" dirty="0" smtClean="0">
                <a:solidFill>
                  <a:srgbClr val="C00000"/>
                </a:solidFill>
              </a:rPr>
              <a:t>Are these scenarios realistic?</a:t>
            </a:r>
          </a:p>
          <a:p>
            <a:pPr marL="0" indent="0">
              <a:lnSpc>
                <a:spcPct val="100000"/>
              </a:lnSpc>
              <a:spcBef>
                <a:spcPts val="0"/>
              </a:spcBef>
              <a:spcAft>
                <a:spcPts val="200"/>
              </a:spcAft>
              <a:buNone/>
            </a:pPr>
            <a:r>
              <a:rPr lang="en-US" sz="2000" dirty="0" smtClean="0">
                <a:solidFill>
                  <a:srgbClr val="C00000"/>
                </a:solidFill>
              </a:rPr>
              <a:t> =&gt; This is exactly what happened to me in a Thyra refactoring a few years ago!</a:t>
            </a:r>
          </a:p>
        </p:txBody>
      </p:sp>
    </p:spTree>
    <p:extLst>
      <p:ext uri="{BB962C8B-B14F-4D97-AF65-F5344CB8AC3E}">
        <p14:creationId xmlns:p14="http://schemas.microsoft.com/office/powerpoint/2010/main" val="266044098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ssolve">
                                      <p:cBhvr>
                                        <p:cTn id="10" dur="500"/>
                                        <p:tgtEl>
                                          <p:spTgt spid="3">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dissolve">
                                      <p:cBhvr>
                                        <p:cTn id="13" dur="500"/>
                                        <p:tgtEl>
                                          <p:spTgt spid="3">
                                            <p:txEl>
                                              <p:pRg st="3" end="3"/>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dissolve">
                                      <p:cBhvr>
                                        <p:cTn id="16" dur="500"/>
                                        <p:tgtEl>
                                          <p:spTgt spid="3">
                                            <p:txEl>
                                              <p:pRg st="4" end="4"/>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dissolve">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dissolve">
                                      <p:cBhvr>
                                        <p:cTn id="24" dur="500"/>
                                        <p:tgtEl>
                                          <p:spTgt spid="3">
                                            <p:txEl>
                                              <p:pRg st="6" end="6"/>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dissolve">
                                      <p:cBhvr>
                                        <p:cTn id="27" dur="500"/>
                                        <p:tgtEl>
                                          <p:spTgt spid="3">
                                            <p:txEl>
                                              <p:pRg st="7" end="7"/>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dissolve">
                                      <p:cBhvr>
                                        <p:cTn id="30" dur="500"/>
                                        <p:tgtEl>
                                          <p:spTgt spid="3">
                                            <p:txEl>
                                              <p:pRg st="8" end="8"/>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dissolve">
                                      <p:cBhvr>
                                        <p:cTn id="33" dur="500"/>
                                        <p:tgtEl>
                                          <p:spTgt spid="3">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dissolve">
                                      <p:cBhvr>
                                        <p:cTn id="38" dur="500"/>
                                        <p:tgtEl>
                                          <p:spTgt spid="3">
                                            <p:txEl>
                                              <p:pRg st="10" end="10"/>
                                            </p:txEl>
                                          </p:spTgt>
                                        </p:tgtEl>
                                      </p:cBhvr>
                                    </p:animEffect>
                                  </p:childTnLst>
                                </p:cTn>
                              </p:par>
                              <p:par>
                                <p:cTn id="39" presetID="9"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dissolve">
                                      <p:cBhvr>
                                        <p:cTn id="4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9032796" cy="827919"/>
          </a:xfrm>
        </p:spPr>
        <p:txBody>
          <a:bodyPr/>
          <a:lstStyle/>
          <a:p>
            <a:r>
              <a:rPr lang="en-US" sz="2800" dirty="0" smtClean="0"/>
              <a:t>Example of Planned Incremental Refactoring</a:t>
            </a:r>
            <a:endParaRPr lang="en-US" sz="2800" dirty="0"/>
          </a:p>
        </p:txBody>
      </p:sp>
      <p:sp>
        <p:nvSpPr>
          <p:cNvPr id="3" name="Content Placeholder 2"/>
          <p:cNvSpPr>
            <a:spLocks noGrp="1"/>
          </p:cNvSpPr>
          <p:nvPr>
            <p:ph idx="1"/>
          </p:nvPr>
        </p:nvSpPr>
        <p:spPr>
          <a:xfrm>
            <a:off x="111204" y="674578"/>
            <a:ext cx="4384596" cy="5424562"/>
          </a:xfrm>
        </p:spPr>
        <p:txBody>
          <a:bodyPr/>
          <a:lstStyle/>
          <a:p>
            <a:pPr marL="0" indent="0">
              <a:spcBef>
                <a:spcPts val="0"/>
              </a:spcBef>
              <a:buNone/>
            </a:pPr>
            <a:r>
              <a:rPr lang="en-US" sz="1100" dirty="0"/>
              <a:t> // 2010/08/22: </a:t>
            </a:r>
            <a:r>
              <a:rPr lang="en-US" sz="1100" dirty="0" err="1"/>
              <a:t>rabartl</a:t>
            </a:r>
            <a:r>
              <a:rPr lang="en-US" sz="1100" dirty="0"/>
              <a:t>: To properly handle the new </a:t>
            </a:r>
            <a:r>
              <a:rPr lang="en-US" sz="1100" dirty="0" err="1"/>
              <a:t>SolveCriteria</a:t>
            </a:r>
            <a:r>
              <a:rPr lang="en-US" sz="1100" dirty="0"/>
              <a:t> </a:t>
            </a:r>
            <a:r>
              <a:rPr lang="en-US" sz="1100" dirty="0" err="1"/>
              <a:t>struct</a:t>
            </a:r>
            <a:r>
              <a:rPr lang="en-US" sz="1100" dirty="0"/>
              <a:t> with</a:t>
            </a:r>
          </a:p>
          <a:p>
            <a:pPr marL="0" indent="0">
              <a:spcBef>
                <a:spcPts val="0"/>
              </a:spcBef>
              <a:buNone/>
            </a:pPr>
            <a:r>
              <a:rPr lang="en-US" sz="1100" dirty="0"/>
              <a:t>  // </a:t>
            </a:r>
            <a:r>
              <a:rPr lang="en-US" sz="1100" dirty="0" err="1"/>
              <a:t>redution</a:t>
            </a:r>
            <a:r>
              <a:rPr lang="en-US" sz="1100" dirty="0"/>
              <a:t> </a:t>
            </a:r>
            <a:r>
              <a:rPr lang="en-US" sz="1100" dirty="0" err="1"/>
              <a:t>functionals</a:t>
            </a:r>
            <a:r>
              <a:rPr lang="en-US" sz="1100" dirty="0"/>
              <a:t> (bug 4915) the function </a:t>
            </a:r>
            <a:r>
              <a:rPr lang="en-US" sz="1100" dirty="0" err="1"/>
              <a:t>solveSupports</a:t>
            </a:r>
            <a:r>
              <a:rPr lang="en-US" sz="1100" dirty="0"/>
              <a:t>() must be</a:t>
            </a:r>
          </a:p>
          <a:p>
            <a:pPr marL="0" indent="0">
              <a:spcBef>
                <a:spcPts val="0"/>
              </a:spcBef>
              <a:buNone/>
            </a:pPr>
            <a:r>
              <a:rPr lang="en-US" sz="1100" dirty="0"/>
              <a:t>  // refactored.  Here is how this refactoring can be done incrementally and</a:t>
            </a:r>
          </a:p>
          <a:p>
            <a:pPr marL="0" indent="0">
              <a:spcBef>
                <a:spcPts val="0"/>
              </a:spcBef>
              <a:buNone/>
            </a:pPr>
            <a:r>
              <a:rPr lang="en-US" sz="1100" dirty="0"/>
              <a:t>  // safely:</a:t>
            </a:r>
          </a:p>
          <a:p>
            <a:pPr marL="0" indent="0">
              <a:spcBef>
                <a:spcPts val="0"/>
              </a:spcBef>
              <a:buNone/>
            </a:pPr>
            <a:r>
              <a:rPr lang="en-US" sz="1100" dirty="0"/>
              <a:t>  //</a:t>
            </a:r>
          </a:p>
          <a:p>
            <a:pPr marL="0" indent="0">
              <a:spcBef>
                <a:spcPts val="0"/>
              </a:spcBef>
              <a:buNone/>
            </a:pPr>
            <a:r>
              <a:rPr lang="en-US" sz="1100" dirty="0"/>
              <a:t>  // (*) Create new override </a:t>
            </a:r>
            <a:r>
              <a:rPr lang="en-US" sz="1100" dirty="0" err="1"/>
              <a:t>solveSupports</a:t>
            </a:r>
            <a:r>
              <a:rPr lang="en-US" sz="1100" dirty="0"/>
              <a:t>(</a:t>
            </a:r>
            <a:r>
              <a:rPr lang="en-US" sz="1100" dirty="0" err="1"/>
              <a:t>transp</a:t>
            </a:r>
            <a:r>
              <a:rPr lang="en-US" sz="1100" dirty="0"/>
              <a:t>, </a:t>
            </a:r>
            <a:r>
              <a:rPr lang="en-US" sz="1100" dirty="0" err="1"/>
              <a:t>solveCriteria</a:t>
            </a:r>
            <a:r>
              <a:rPr lang="en-US" sz="1100" dirty="0"/>
              <a:t>) that calls</a:t>
            </a:r>
          </a:p>
          <a:p>
            <a:pPr marL="0" indent="0">
              <a:spcBef>
                <a:spcPts val="0"/>
              </a:spcBef>
              <a:buNone/>
            </a:pPr>
            <a:r>
              <a:rPr lang="en-US" sz="1100" dirty="0"/>
              <a:t>  // virtual </a:t>
            </a:r>
            <a:r>
              <a:rPr lang="en-US" sz="1100" dirty="0" err="1"/>
              <a:t>solveSupportsNewImpl</a:t>
            </a:r>
            <a:r>
              <a:rPr lang="en-US" sz="1100" dirty="0"/>
              <a:t>(</a:t>
            </a:r>
            <a:r>
              <a:rPr lang="en-US" sz="1100" dirty="0" err="1"/>
              <a:t>transp</a:t>
            </a:r>
            <a:r>
              <a:rPr lang="en-US" sz="1100" dirty="0"/>
              <a:t>, </a:t>
            </a:r>
            <a:r>
              <a:rPr lang="en-US" sz="1100" dirty="0" err="1"/>
              <a:t>solveCriteria</a:t>
            </a:r>
            <a:r>
              <a:rPr lang="en-US" sz="1100" dirty="0"/>
              <a:t>).</a:t>
            </a:r>
          </a:p>
          <a:p>
            <a:pPr marL="0" indent="0">
              <a:spcBef>
                <a:spcPts val="0"/>
              </a:spcBef>
              <a:buNone/>
            </a:pPr>
            <a:r>
              <a:rPr lang="en-US" sz="1100" dirty="0"/>
              <a:t>  //</a:t>
            </a:r>
          </a:p>
          <a:p>
            <a:pPr marL="0" indent="0">
              <a:spcBef>
                <a:spcPts val="0"/>
              </a:spcBef>
              <a:buNone/>
            </a:pPr>
            <a:r>
              <a:rPr lang="en-US" sz="1100" dirty="0"/>
              <a:t> // (*) One by one, refactor existing LOWSB subclasses to implement</a:t>
            </a:r>
          </a:p>
          <a:p>
            <a:pPr marL="0" indent="0">
              <a:spcBef>
                <a:spcPts val="0"/>
              </a:spcBef>
              <a:buNone/>
            </a:pPr>
            <a:r>
              <a:rPr lang="en-US" sz="1100" dirty="0"/>
              <a:t>  // </a:t>
            </a:r>
            <a:r>
              <a:rPr lang="en-US" sz="1100" dirty="0" err="1"/>
              <a:t>solveSupportsNewImpl</a:t>
            </a:r>
            <a:r>
              <a:rPr lang="en-US" sz="1100" dirty="0"/>
              <a:t>(</a:t>
            </a:r>
            <a:r>
              <a:rPr lang="en-US" sz="1100" dirty="0" err="1"/>
              <a:t>transp</a:t>
            </a:r>
            <a:r>
              <a:rPr lang="en-US" sz="1100" dirty="0"/>
              <a:t>, </a:t>
            </a:r>
            <a:r>
              <a:rPr lang="en-US" sz="1100" dirty="0" err="1"/>
              <a:t>solveCriteria</a:t>
            </a:r>
            <a:r>
              <a:rPr lang="en-US" sz="1100" dirty="0"/>
              <a:t>).  This can be done by</a:t>
            </a:r>
          </a:p>
          <a:p>
            <a:pPr marL="0" indent="0">
              <a:spcBef>
                <a:spcPts val="0"/>
              </a:spcBef>
              <a:buNone/>
            </a:pPr>
            <a:r>
              <a:rPr lang="en-US" sz="1100" dirty="0"/>
              <a:t>  // basically copying the existing </a:t>
            </a:r>
            <a:r>
              <a:rPr lang="en-US" sz="1100" dirty="0" err="1"/>
              <a:t>solveSupportsSolveMeasureTypeImpl</a:t>
            </a:r>
            <a:r>
              <a:rPr lang="en-US" sz="1100" dirty="0"/>
              <a:t>()</a:t>
            </a:r>
          </a:p>
          <a:p>
            <a:pPr marL="0" indent="0">
              <a:spcBef>
                <a:spcPts val="0"/>
              </a:spcBef>
              <a:buNone/>
            </a:pPr>
            <a:r>
              <a:rPr lang="en-US" sz="1100" dirty="0"/>
              <a:t>  // override.  Then have each of the existing</a:t>
            </a:r>
          </a:p>
          <a:p>
            <a:pPr marL="0" indent="0">
              <a:spcBef>
                <a:spcPts val="0"/>
              </a:spcBef>
              <a:buNone/>
            </a:pPr>
            <a:r>
              <a:rPr lang="en-US" sz="1100" dirty="0"/>
              <a:t>  // </a:t>
            </a:r>
            <a:r>
              <a:rPr lang="en-US" sz="1100" dirty="0" err="1"/>
              <a:t>solveSupportsSolveMeasureTypeImpl</a:t>
            </a:r>
            <a:r>
              <a:rPr lang="en-US" sz="1100" dirty="0"/>
              <a:t>() overrides call</a:t>
            </a:r>
          </a:p>
          <a:p>
            <a:pPr marL="0" indent="0">
              <a:spcBef>
                <a:spcPts val="0"/>
              </a:spcBef>
              <a:buNone/>
            </a:pPr>
            <a:r>
              <a:rPr lang="en-US" sz="1100" dirty="0"/>
              <a:t>  // </a:t>
            </a:r>
            <a:r>
              <a:rPr lang="en-US" sz="1100" dirty="0" err="1"/>
              <a:t>solveSupportsNewImpl</a:t>
            </a:r>
            <a:r>
              <a:rPr lang="en-US" sz="1100" dirty="0"/>
              <a:t>(</a:t>
            </a:r>
            <a:r>
              <a:rPr lang="en-US" sz="1100" dirty="0" err="1"/>
              <a:t>transp</a:t>
            </a:r>
            <a:r>
              <a:rPr lang="en-US" sz="1100" dirty="0"/>
              <a:t>, </a:t>
            </a:r>
            <a:r>
              <a:rPr lang="en-US" sz="1100" dirty="0" err="1"/>
              <a:t>solveCriteria</a:t>
            </a:r>
            <a:r>
              <a:rPr lang="en-US" sz="1100" dirty="0"/>
              <a:t>) to make sure that</a:t>
            </a:r>
          </a:p>
          <a:p>
            <a:pPr marL="0" indent="0">
              <a:spcBef>
                <a:spcPts val="0"/>
              </a:spcBef>
              <a:buNone/>
            </a:pPr>
            <a:r>
              <a:rPr lang="en-US" sz="1100" dirty="0"/>
              <a:t>  // </a:t>
            </a:r>
            <a:r>
              <a:rPr lang="en-US" sz="1100" dirty="0" err="1"/>
              <a:t>solveSupportsNewImpl</a:t>
            </a:r>
            <a:r>
              <a:rPr lang="en-US" sz="1100" dirty="0"/>
              <a:t>() is getting tested right away.  Also, have the</a:t>
            </a:r>
          </a:p>
          <a:p>
            <a:pPr marL="0" indent="0">
              <a:spcBef>
                <a:spcPts val="0"/>
              </a:spcBef>
              <a:buNone/>
            </a:pPr>
            <a:r>
              <a:rPr lang="en-US" sz="1100" dirty="0"/>
              <a:t>  // existing </a:t>
            </a:r>
            <a:r>
              <a:rPr lang="en-US" sz="1100" dirty="0" err="1"/>
              <a:t>solveSupportsImpl</a:t>
            </a:r>
            <a:r>
              <a:rPr lang="en-US" sz="1100" dirty="0"/>
              <a:t>(...) overrides call</a:t>
            </a:r>
          </a:p>
          <a:p>
            <a:pPr marL="0" indent="0">
              <a:spcBef>
                <a:spcPts val="0"/>
              </a:spcBef>
              <a:buNone/>
            </a:pPr>
            <a:r>
              <a:rPr lang="en-US" sz="1100" dirty="0"/>
              <a:t>  // </a:t>
            </a:r>
            <a:r>
              <a:rPr lang="en-US" sz="1100" dirty="0" err="1"/>
              <a:t>solveSupportsNewImpl</a:t>
            </a:r>
            <a:r>
              <a:rPr lang="en-US" sz="1100" dirty="0"/>
              <a:t>(</a:t>
            </a:r>
            <a:r>
              <a:rPr lang="en-US" sz="1100" dirty="0" err="1"/>
              <a:t>transp</a:t>
            </a:r>
            <a:r>
              <a:rPr lang="en-US" sz="1100" dirty="0"/>
              <a:t>, null).  This will make sure that all</a:t>
            </a:r>
          </a:p>
          <a:p>
            <a:pPr marL="0" indent="0">
              <a:spcBef>
                <a:spcPts val="0"/>
              </a:spcBef>
              <a:buNone/>
            </a:pPr>
            <a:r>
              <a:rPr lang="en-US" sz="1100" dirty="0"/>
              <a:t>  // functionality is now going through </a:t>
            </a:r>
            <a:r>
              <a:rPr lang="en-US" sz="1100" dirty="0" err="1"/>
              <a:t>solveSupportsNewImpl</a:t>
            </a:r>
            <a:r>
              <a:rPr lang="en-US" sz="1100" dirty="0"/>
              <a:t>(...) and is</a:t>
            </a:r>
          </a:p>
          <a:p>
            <a:pPr marL="0" indent="0">
              <a:spcBef>
                <a:spcPts val="0"/>
              </a:spcBef>
              <a:buNone/>
            </a:pPr>
            <a:r>
              <a:rPr lang="en-US" sz="1100" dirty="0"/>
              <a:t>  // getting tested</a:t>
            </a:r>
            <a:r>
              <a:rPr lang="en-US" sz="1100" dirty="0" smtClean="0"/>
              <a:t>.</a:t>
            </a:r>
          </a:p>
          <a:p>
            <a:pPr marL="0" indent="0">
              <a:spcBef>
                <a:spcPts val="0"/>
              </a:spcBef>
              <a:buNone/>
            </a:pPr>
            <a:r>
              <a:rPr lang="en-US" sz="1100" dirty="0" smtClean="0"/>
              <a:t>  </a:t>
            </a:r>
            <a:r>
              <a:rPr lang="en-US" sz="1100" dirty="0"/>
              <a:t>//</a:t>
            </a:r>
          </a:p>
          <a:p>
            <a:pPr marL="0" indent="0">
              <a:spcBef>
                <a:spcPts val="0"/>
              </a:spcBef>
              <a:buNone/>
            </a:pPr>
            <a:r>
              <a:rPr lang="en-US" sz="1100" dirty="0"/>
              <a:t>  // (*) Refactor </a:t>
            </a:r>
            <a:r>
              <a:rPr lang="en-US" sz="1100" dirty="0" err="1"/>
              <a:t>Teko</a:t>
            </a:r>
            <a:r>
              <a:rPr lang="en-US" sz="1100" dirty="0"/>
              <a:t> software.</a:t>
            </a:r>
          </a:p>
          <a:p>
            <a:pPr marL="0" indent="0">
              <a:spcBef>
                <a:spcPts val="0"/>
              </a:spcBef>
              <a:buNone/>
            </a:pPr>
            <a:r>
              <a:rPr lang="en-US" sz="1100" dirty="0"/>
              <a:t>  //</a:t>
            </a:r>
          </a:p>
          <a:p>
            <a:pPr marL="0" indent="0">
              <a:spcBef>
                <a:spcPts val="0"/>
              </a:spcBef>
              <a:buNone/>
            </a:pPr>
            <a:r>
              <a:rPr lang="en-US" sz="1100" dirty="0"/>
              <a:t>  // (*) Once all LOWSB subclasses implement </a:t>
            </a:r>
            <a:r>
              <a:rPr lang="en-US" sz="1100" dirty="0" err="1"/>
              <a:t>solveSupportsNewImpl</a:t>
            </a:r>
            <a:r>
              <a:rPr lang="en-US" sz="1100" dirty="0"/>
              <a:t>(</a:t>
            </a:r>
            <a:r>
              <a:rPr lang="en-US" sz="1100" dirty="0" err="1"/>
              <a:t>transp</a:t>
            </a:r>
            <a:r>
              <a:rPr lang="en-US" sz="1100" dirty="0"/>
              <a:t>,</a:t>
            </a:r>
          </a:p>
          <a:p>
            <a:pPr marL="0" indent="0">
              <a:spcBef>
                <a:spcPts val="0"/>
              </a:spcBef>
              <a:buNone/>
            </a:pPr>
            <a:r>
              <a:rPr lang="en-US" sz="1100" dirty="0"/>
              <a:t>  // </a:t>
            </a:r>
            <a:r>
              <a:rPr lang="en-US" sz="1100" dirty="0" err="1"/>
              <a:t>solveCriteria</a:t>
            </a:r>
            <a:r>
              <a:rPr lang="en-US" sz="1100" dirty="0"/>
              <a:t>), finish off the refactoring in one shot:</a:t>
            </a:r>
          </a:p>
          <a:p>
            <a:pPr marL="0" indent="0">
              <a:spcBef>
                <a:spcPts val="0"/>
              </a:spcBef>
              <a:buNone/>
            </a:pPr>
            <a:r>
              <a:rPr lang="en-US" sz="1100" dirty="0"/>
              <a:t>  //</a:t>
            </a:r>
          </a:p>
          <a:p>
            <a:pPr marL="0" indent="0">
              <a:spcBef>
                <a:spcPts val="0"/>
              </a:spcBef>
              <a:buNone/>
            </a:pPr>
            <a:r>
              <a:rPr lang="en-US" sz="1100" dirty="0"/>
              <a:t>  //   (-) Remove the function </a:t>
            </a:r>
            <a:r>
              <a:rPr lang="en-US" sz="1100" dirty="0" err="1"/>
              <a:t>solveSupports</a:t>
            </a:r>
            <a:r>
              <a:rPr lang="en-US" sz="1100" dirty="0"/>
              <a:t>(</a:t>
            </a:r>
            <a:r>
              <a:rPr lang="en-US" sz="1100" dirty="0" err="1"/>
              <a:t>transp</a:t>
            </a:r>
            <a:r>
              <a:rPr lang="en-US" sz="1100" dirty="0"/>
              <a:t>), give </a:t>
            </a:r>
            <a:r>
              <a:rPr lang="en-US" sz="1100" dirty="0" err="1"/>
              <a:t>solveCriteria</a:t>
            </a:r>
            <a:r>
              <a:rPr lang="en-US" sz="1100" dirty="0"/>
              <a:t> a</a:t>
            </a:r>
          </a:p>
          <a:p>
            <a:pPr marL="0" indent="0">
              <a:spcBef>
                <a:spcPts val="0"/>
              </a:spcBef>
              <a:buNone/>
            </a:pPr>
            <a:r>
              <a:rPr lang="en-US" sz="1100" dirty="0"/>
              <a:t>  //   default null in </a:t>
            </a:r>
            <a:r>
              <a:rPr lang="en-US" sz="1100" dirty="0" err="1"/>
              <a:t>solveSupports</a:t>
            </a:r>
            <a:r>
              <a:rPr lang="en-US" sz="1100" dirty="0"/>
              <a:t>(</a:t>
            </a:r>
            <a:r>
              <a:rPr lang="en-US" sz="1100" dirty="0" err="1"/>
              <a:t>transp</a:t>
            </a:r>
            <a:r>
              <a:rPr lang="en-US" sz="1100" dirty="0"/>
              <a:t>, </a:t>
            </a:r>
            <a:r>
              <a:rPr lang="en-US" sz="1100" dirty="0" err="1"/>
              <a:t>solveCriteria</a:t>
            </a:r>
            <a:r>
              <a:rPr lang="en-US" sz="1100" dirty="0"/>
              <a:t>).</a:t>
            </a:r>
          </a:p>
          <a:p>
            <a:pPr marL="0" indent="0">
              <a:spcBef>
                <a:spcPts val="0"/>
              </a:spcBef>
              <a:buNone/>
            </a:pPr>
            <a:r>
              <a:rPr lang="en-US" sz="1100" dirty="0"/>
              <a:t>  //</a:t>
            </a:r>
          </a:p>
          <a:p>
            <a:pPr marL="0" indent="0">
              <a:spcBef>
                <a:spcPts val="0"/>
              </a:spcBef>
              <a:buNone/>
            </a:pPr>
            <a:r>
              <a:rPr lang="en-US" sz="1100" dirty="0"/>
              <a:t>  //   (-) Run all tests.</a:t>
            </a:r>
          </a:p>
          <a:p>
            <a:pPr marL="0" indent="0">
              <a:spcBef>
                <a:spcPts val="0"/>
              </a:spcBef>
              <a:buNone/>
            </a:pPr>
            <a:r>
              <a:rPr lang="en-US" sz="1100" dirty="0"/>
              <a:t>  //</a:t>
            </a:r>
          </a:p>
          <a:p>
            <a:pPr marL="0" indent="0">
              <a:spcBef>
                <a:spcPts val="0"/>
              </a:spcBef>
              <a:buNone/>
            </a:pPr>
            <a:r>
              <a:rPr lang="en-US" sz="1100" dirty="0"/>
              <a:t>  //   (-) Remove all of the </a:t>
            </a:r>
            <a:r>
              <a:rPr lang="en-US" sz="1100" dirty="0" err="1"/>
              <a:t>solveSupportsImpl</a:t>
            </a:r>
            <a:r>
              <a:rPr lang="en-US" sz="1100" dirty="0"/>
              <a:t>(</a:t>
            </a:r>
            <a:r>
              <a:rPr lang="en-US" sz="1100" dirty="0" err="1"/>
              <a:t>transp</a:t>
            </a:r>
            <a:r>
              <a:rPr lang="en-US" sz="1100" dirty="0"/>
              <a:t>) overrides, rename solve</a:t>
            </a:r>
          </a:p>
          <a:p>
            <a:pPr marL="0" indent="0">
              <a:spcBef>
                <a:spcPts val="0"/>
              </a:spcBef>
              <a:buNone/>
            </a:pPr>
            <a:r>
              <a:rPr lang="en-US" sz="1100" dirty="0"/>
              <a:t>  //   </a:t>
            </a:r>
            <a:r>
              <a:rPr lang="en-US" sz="1100" dirty="0" err="1"/>
              <a:t>solveSupportsNewImpl</a:t>
            </a:r>
            <a:r>
              <a:rPr lang="en-US" sz="1100" dirty="0"/>
              <a:t>() to </a:t>
            </a:r>
            <a:r>
              <a:rPr lang="en-US" sz="1100" dirty="0" err="1"/>
              <a:t>solveSupportsImpl</a:t>
            </a:r>
            <a:r>
              <a:rPr lang="en-US" sz="1100" dirty="0"/>
              <a:t>(), and make</a:t>
            </a:r>
          </a:p>
          <a:p>
            <a:pPr marL="0" indent="0">
              <a:spcBef>
                <a:spcPts val="0"/>
              </a:spcBef>
              <a:buNone/>
            </a:pPr>
            <a:r>
              <a:rPr lang="en-US" sz="1100" dirty="0"/>
              <a:t>  //   </a:t>
            </a:r>
            <a:r>
              <a:rPr lang="en-US" sz="1100" dirty="0" err="1"/>
              <a:t>solveSupportsImpl</a:t>
            </a:r>
            <a:r>
              <a:rPr lang="en-US" sz="1100" dirty="0"/>
              <a:t>(...) pure virtual</a:t>
            </a:r>
            <a:r>
              <a:rPr lang="en-US" sz="1100" dirty="0" smtClean="0"/>
              <a:t>.</a:t>
            </a:r>
            <a:endParaRPr lang="en-US" sz="1100" dirty="0"/>
          </a:p>
          <a:p>
            <a:pPr marL="0" indent="0">
              <a:spcBef>
                <a:spcPts val="0"/>
              </a:spcBef>
              <a:buNone/>
            </a:pPr>
            <a:r>
              <a:rPr lang="en-US" sz="1100" dirty="0" smtClean="0"/>
              <a:t>…</a:t>
            </a:r>
            <a:endParaRPr lang="en-US" sz="1100" dirty="0"/>
          </a:p>
        </p:txBody>
      </p:sp>
      <p:sp>
        <p:nvSpPr>
          <p:cNvPr id="4" name="Content Placeholder 2"/>
          <p:cNvSpPr txBox="1">
            <a:spLocks/>
          </p:cNvSpPr>
          <p:nvPr/>
        </p:nvSpPr>
        <p:spPr>
          <a:xfrm>
            <a:off x="4607004" y="676275"/>
            <a:ext cx="4384596" cy="3308598"/>
          </a:xfrm>
          <a:prstGeom prst="rect">
            <a:avLst/>
          </a:prstGeom>
        </p:spPr>
        <p:txBody>
          <a:bodyPr vert="horz" lIns="91440" tIns="45720" rIns="91440" bIns="45720" rtlCol="0">
            <a:spAutoFit/>
          </a:bodyPr>
          <a:lstStyle>
            <a:lvl1pPr marL="230188" indent="-230188" algn="l" defTabSz="914400" rtl="0" eaLnBrk="1" latinLnBrk="0" hangingPunct="1">
              <a:lnSpc>
                <a:spcPct val="90000"/>
              </a:lnSpc>
              <a:spcBef>
                <a:spcPts val="1400"/>
              </a:spcBef>
              <a:buClr>
                <a:srgbClr val="006C3A"/>
              </a:buClr>
              <a:buFont typeface="Arial" pitchFamily="34" charset="0"/>
              <a:buChar char="•"/>
              <a:defRPr sz="2800" b="1" kern="1200">
                <a:solidFill>
                  <a:schemeClr val="tx1"/>
                </a:solidFill>
                <a:latin typeface="Arial Narrow" pitchFamily="34" charset="0"/>
                <a:ea typeface="+mn-ea"/>
                <a:cs typeface="+mn-cs"/>
              </a:defRPr>
            </a:lvl1pPr>
            <a:lvl2pPr marL="625475" indent="-279400" algn="l" defTabSz="914400" rtl="0" eaLnBrk="1" latinLnBrk="0" hangingPunct="1">
              <a:lnSpc>
                <a:spcPct val="90000"/>
              </a:lnSpc>
              <a:spcBef>
                <a:spcPts val="800"/>
              </a:spcBef>
              <a:buClr>
                <a:srgbClr val="006C3A"/>
              </a:buClr>
              <a:buFont typeface="Arial" pitchFamily="34" charset="0"/>
              <a:buChar char="–"/>
              <a:defRPr sz="2400" b="1" kern="1200">
                <a:solidFill>
                  <a:schemeClr val="tx1"/>
                </a:solidFill>
                <a:latin typeface="Arial Narrow" pitchFamily="34" charset="0"/>
                <a:ea typeface="+mn-ea"/>
                <a:cs typeface="+mn-cs"/>
              </a:defRPr>
            </a:lvl2pPr>
            <a:lvl3pPr marL="914400" indent="-230188" algn="l" defTabSz="914400" rtl="0" eaLnBrk="1" latinLnBrk="0" hangingPunct="1">
              <a:lnSpc>
                <a:spcPct val="90000"/>
              </a:lnSpc>
              <a:spcBef>
                <a:spcPts val="800"/>
              </a:spcBef>
              <a:buClr>
                <a:srgbClr val="006C3A"/>
              </a:buClr>
              <a:buFont typeface="Arial" pitchFamily="34" charset="0"/>
              <a:buChar char="•"/>
              <a:defRPr sz="2000" b="1" kern="1200">
                <a:solidFill>
                  <a:schemeClr val="tx1"/>
                </a:solidFill>
                <a:latin typeface="Arial Narrow" pitchFamily="34" charset="0"/>
                <a:ea typeface="+mn-ea"/>
                <a:cs typeface="+mn-cs"/>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1" kern="1200">
                <a:solidFill>
                  <a:schemeClr val="tx1"/>
                </a:solidFill>
                <a:latin typeface="Arial Narrow" pitchFamily="34" charset="0"/>
                <a:ea typeface="+mn-ea"/>
                <a:cs typeface="+mn-cs"/>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1"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Arial" pitchFamily="34" charset="0"/>
              <a:buNone/>
            </a:pPr>
            <a:r>
              <a:rPr lang="en-US" sz="1100" dirty="0" smtClean="0"/>
              <a:t> …</a:t>
            </a:r>
          </a:p>
          <a:p>
            <a:pPr marL="0" indent="0">
              <a:spcBef>
                <a:spcPts val="0"/>
              </a:spcBef>
              <a:buFont typeface="Arial" pitchFamily="34" charset="0"/>
              <a:buNone/>
            </a:pPr>
            <a:r>
              <a:rPr lang="en-US" sz="1100" dirty="0" smtClean="0"/>
              <a:t>  //</a:t>
            </a:r>
          </a:p>
          <a:p>
            <a:pPr marL="0" indent="0">
              <a:spcBef>
                <a:spcPts val="0"/>
              </a:spcBef>
              <a:buFont typeface="Arial" pitchFamily="34" charset="0"/>
              <a:buNone/>
            </a:pPr>
            <a:r>
              <a:rPr lang="en-US" sz="1100" dirty="0" smtClean="0"/>
              <a:t>  //   (-) Change </a:t>
            </a:r>
            <a:r>
              <a:rPr lang="en-US" sz="1100" dirty="0" err="1" smtClean="0"/>
              <a:t>solveSupportsSolveMeasureType</a:t>
            </a:r>
            <a:r>
              <a:rPr lang="en-US" sz="1100" dirty="0" smtClean="0"/>
              <a:t>(</a:t>
            </a:r>
            <a:r>
              <a:rPr lang="en-US" sz="1100" dirty="0" err="1" smtClean="0"/>
              <a:t>transp</a:t>
            </a:r>
            <a:r>
              <a:rPr lang="en-US" sz="1100" dirty="0" smtClean="0"/>
              <a:t>, </a:t>
            </a:r>
            <a:r>
              <a:rPr lang="en-US" sz="1100" dirty="0" err="1" smtClean="0"/>
              <a:t>solveMeasureType</a:t>
            </a:r>
            <a:r>
              <a:rPr lang="en-US" sz="1100" dirty="0" smtClean="0"/>
              <a:t>) to</a:t>
            </a:r>
          </a:p>
          <a:p>
            <a:pPr marL="0" indent="0">
              <a:spcBef>
                <a:spcPts val="0"/>
              </a:spcBef>
              <a:buFont typeface="Arial" pitchFamily="34" charset="0"/>
              <a:buNone/>
            </a:pPr>
            <a:r>
              <a:rPr lang="en-US" sz="1100" dirty="0" smtClean="0"/>
              <a:t>  //   call </a:t>
            </a:r>
            <a:r>
              <a:rPr lang="en-US" sz="1100" dirty="0" err="1" smtClean="0"/>
              <a:t>solveSupportsImpl</a:t>
            </a:r>
            <a:r>
              <a:rPr lang="en-US" sz="1100" dirty="0" smtClean="0"/>
              <a:t>(</a:t>
            </a:r>
            <a:r>
              <a:rPr lang="en-US" sz="1100" dirty="0" err="1" smtClean="0"/>
              <a:t>transp</a:t>
            </a:r>
            <a:r>
              <a:rPr lang="en-US" sz="1100" dirty="0" smtClean="0"/>
              <a:t>, </a:t>
            </a:r>
            <a:r>
              <a:rPr lang="en-US" sz="1100" dirty="0" err="1" smtClean="0"/>
              <a:t>solveCriteria</a:t>
            </a:r>
            <a:r>
              <a:rPr lang="en-US" sz="1100" dirty="0" smtClean="0"/>
              <a:t>) by setting</a:t>
            </a:r>
          </a:p>
          <a:p>
            <a:pPr marL="0" indent="0">
              <a:spcBef>
                <a:spcPts val="0"/>
              </a:spcBef>
              <a:buFont typeface="Arial" pitchFamily="34" charset="0"/>
              <a:buNone/>
            </a:pPr>
            <a:r>
              <a:rPr lang="en-US" sz="1100" dirty="0" smtClean="0"/>
              <a:t>  //   </a:t>
            </a:r>
            <a:r>
              <a:rPr lang="en-US" sz="1100" dirty="0" err="1" smtClean="0"/>
              <a:t>solveMeasureType</a:t>
            </a:r>
            <a:r>
              <a:rPr lang="en-US" sz="1100" dirty="0" smtClean="0"/>
              <a:t> on a temp </a:t>
            </a:r>
            <a:r>
              <a:rPr lang="en-US" sz="1100" dirty="0" err="1" smtClean="0"/>
              <a:t>SolveCriteria</a:t>
            </a:r>
            <a:r>
              <a:rPr lang="en-US" sz="1100" dirty="0" smtClean="0"/>
              <a:t> object.  Also, deprecate the</a:t>
            </a:r>
          </a:p>
          <a:p>
            <a:pPr marL="0" indent="0">
              <a:spcBef>
                <a:spcPts val="0"/>
              </a:spcBef>
              <a:buFont typeface="Arial" pitchFamily="34" charset="0"/>
              <a:buNone/>
            </a:pPr>
            <a:r>
              <a:rPr lang="en-US" sz="1100" dirty="0" smtClean="0"/>
              <a:t>  //   function </a:t>
            </a:r>
            <a:r>
              <a:rPr lang="en-US" sz="1100" dirty="0" err="1" smtClean="0"/>
              <a:t>solveSupportsSolveMeasureType</a:t>
            </a:r>
            <a:r>
              <a:rPr lang="en-US" sz="1100" dirty="0" smtClean="0"/>
              <a:t>(...).</a:t>
            </a:r>
          </a:p>
          <a:p>
            <a:pPr marL="0" indent="0">
              <a:spcBef>
                <a:spcPts val="0"/>
              </a:spcBef>
              <a:buFont typeface="Arial" pitchFamily="34" charset="0"/>
              <a:buNone/>
            </a:pPr>
            <a:r>
              <a:rPr lang="en-US" sz="1100" dirty="0" smtClean="0"/>
              <a:t>  //</a:t>
            </a:r>
          </a:p>
          <a:p>
            <a:pPr marL="0" indent="0">
              <a:spcBef>
                <a:spcPts val="0"/>
              </a:spcBef>
              <a:buFont typeface="Arial" pitchFamily="34" charset="0"/>
              <a:buNone/>
            </a:pPr>
            <a:r>
              <a:rPr lang="en-US" sz="1100" dirty="0" smtClean="0"/>
              <a:t>  //   (-) Run all tests.</a:t>
            </a:r>
          </a:p>
          <a:p>
            <a:pPr marL="0" indent="0">
              <a:spcBef>
                <a:spcPts val="0"/>
              </a:spcBef>
              <a:buFont typeface="Arial" pitchFamily="34" charset="0"/>
              <a:buNone/>
            </a:pPr>
            <a:r>
              <a:rPr lang="en-US" sz="1100" dirty="0" smtClean="0"/>
              <a:t>  //</a:t>
            </a:r>
          </a:p>
          <a:p>
            <a:pPr marL="0" indent="0">
              <a:spcBef>
                <a:spcPts val="0"/>
              </a:spcBef>
              <a:buFont typeface="Arial" pitchFamily="34" charset="0"/>
              <a:buNone/>
            </a:pPr>
            <a:r>
              <a:rPr lang="en-US" sz="1100" dirty="0" smtClean="0"/>
              <a:t>  //   (-) Remove all of the </a:t>
            </a:r>
            <a:r>
              <a:rPr lang="en-US" sz="1100" dirty="0" err="1" smtClean="0"/>
              <a:t>eixsting</a:t>
            </a:r>
            <a:r>
              <a:rPr lang="en-US" sz="1100" dirty="0" smtClean="0"/>
              <a:t> </a:t>
            </a:r>
            <a:r>
              <a:rPr lang="en-US" sz="1100" dirty="0" err="1" smtClean="0"/>
              <a:t>solveSupportsSolveMeasureTypeImpl</a:t>
            </a:r>
            <a:r>
              <a:rPr lang="en-US" sz="1100" dirty="0" smtClean="0"/>
              <a:t>()</a:t>
            </a:r>
          </a:p>
          <a:p>
            <a:pPr marL="0" indent="0">
              <a:spcBef>
                <a:spcPts val="0"/>
              </a:spcBef>
              <a:buFont typeface="Arial" pitchFamily="34" charset="0"/>
              <a:buNone/>
            </a:pPr>
            <a:r>
              <a:rPr lang="en-US" sz="1100" dirty="0" smtClean="0"/>
              <a:t>  //   overrides.</a:t>
            </a:r>
          </a:p>
          <a:p>
            <a:pPr marL="0" indent="0">
              <a:spcBef>
                <a:spcPts val="0"/>
              </a:spcBef>
              <a:buFont typeface="Arial" pitchFamily="34" charset="0"/>
              <a:buNone/>
            </a:pPr>
            <a:r>
              <a:rPr lang="en-US" sz="1100" dirty="0" smtClean="0"/>
              <a:t>  //</a:t>
            </a:r>
          </a:p>
          <a:p>
            <a:pPr marL="0" indent="0">
              <a:spcBef>
                <a:spcPts val="0"/>
              </a:spcBef>
              <a:buFont typeface="Arial" pitchFamily="34" charset="0"/>
              <a:buNone/>
            </a:pPr>
            <a:r>
              <a:rPr lang="en-US" sz="1100" dirty="0" smtClean="0"/>
              <a:t>  //   (-) Run all tests.</a:t>
            </a:r>
          </a:p>
          <a:p>
            <a:pPr marL="0" indent="0">
              <a:spcBef>
                <a:spcPts val="0"/>
              </a:spcBef>
              <a:buFont typeface="Arial" pitchFamily="34" charset="0"/>
              <a:buNone/>
            </a:pPr>
            <a:r>
              <a:rPr lang="en-US" sz="1100" dirty="0" smtClean="0"/>
              <a:t>  //</a:t>
            </a:r>
          </a:p>
          <a:p>
            <a:pPr marL="0" indent="0">
              <a:spcBef>
                <a:spcPts val="0"/>
              </a:spcBef>
              <a:buFont typeface="Arial" pitchFamily="34" charset="0"/>
              <a:buNone/>
            </a:pPr>
            <a:r>
              <a:rPr lang="en-US" sz="1100" dirty="0" smtClean="0"/>
              <a:t>  //   (-) Clean up all deprecated working about calling</a:t>
            </a:r>
          </a:p>
          <a:p>
            <a:pPr marL="0" indent="0">
              <a:spcBef>
                <a:spcPts val="0"/>
              </a:spcBef>
              <a:buFont typeface="Arial" pitchFamily="34" charset="0"/>
              <a:buNone/>
            </a:pPr>
            <a:r>
              <a:rPr lang="en-US" sz="1100" dirty="0" smtClean="0"/>
              <a:t>  //   </a:t>
            </a:r>
            <a:r>
              <a:rPr lang="en-US" sz="1100" dirty="0" err="1" smtClean="0"/>
              <a:t>solveSupportsSolveMeasureType</a:t>
            </a:r>
            <a:r>
              <a:rPr lang="en-US" sz="1100" dirty="0" smtClean="0"/>
              <a:t>() and instead have them call</a:t>
            </a:r>
          </a:p>
          <a:p>
            <a:pPr marL="0" indent="0">
              <a:spcBef>
                <a:spcPts val="0"/>
              </a:spcBef>
              <a:buFont typeface="Arial" pitchFamily="34" charset="0"/>
              <a:buNone/>
            </a:pPr>
            <a:r>
              <a:rPr lang="en-US" sz="1100" dirty="0" smtClean="0"/>
              <a:t>  //   </a:t>
            </a:r>
            <a:r>
              <a:rPr lang="en-US" sz="1100" dirty="0" err="1" smtClean="0"/>
              <a:t>solveSupports</a:t>
            </a:r>
            <a:r>
              <a:rPr lang="en-US" sz="1100" dirty="0" smtClean="0"/>
              <a:t>(...) with a </a:t>
            </a:r>
            <a:r>
              <a:rPr lang="en-US" sz="1100" dirty="0" err="1" smtClean="0"/>
              <a:t>SolveCritera</a:t>
            </a:r>
            <a:r>
              <a:rPr lang="en-US" sz="1100" dirty="0" smtClean="0"/>
              <a:t> object.</a:t>
            </a:r>
          </a:p>
          <a:p>
            <a:pPr marL="0" indent="0">
              <a:spcBef>
                <a:spcPts val="0"/>
              </a:spcBef>
              <a:buFont typeface="Arial" pitchFamily="34" charset="0"/>
              <a:buNone/>
            </a:pPr>
            <a:r>
              <a:rPr lang="en-US" sz="1100" dirty="0" smtClean="0"/>
              <a:t>  //</a:t>
            </a:r>
          </a:p>
          <a:p>
            <a:pPr marL="0" indent="0">
              <a:spcBef>
                <a:spcPts val="0"/>
              </a:spcBef>
              <a:buFont typeface="Arial" pitchFamily="34" charset="0"/>
              <a:buNone/>
            </a:pPr>
            <a:r>
              <a:rPr lang="en-US" sz="1100" dirty="0" smtClean="0"/>
              <a:t>  // (*) Enter an item about this breaking backward </a:t>
            </a:r>
            <a:r>
              <a:rPr lang="en-US" sz="1100" dirty="0" err="1" smtClean="0"/>
              <a:t>compatiblilty</a:t>
            </a:r>
            <a:r>
              <a:rPr lang="en-US" sz="1100" dirty="0" smtClean="0"/>
              <a:t> for existing</a:t>
            </a:r>
          </a:p>
          <a:p>
            <a:pPr marL="0" indent="0">
              <a:lnSpc>
                <a:spcPct val="100000"/>
              </a:lnSpc>
              <a:spcBef>
                <a:spcPts val="0"/>
              </a:spcBef>
              <a:buFont typeface="Arial" pitchFamily="34" charset="0"/>
              <a:buNone/>
            </a:pPr>
            <a:r>
              <a:rPr lang="en-US" sz="1100" dirty="0" smtClean="0"/>
              <a:t>  // subclasses of LOWSB.</a:t>
            </a:r>
          </a:p>
        </p:txBody>
      </p:sp>
      <p:sp>
        <p:nvSpPr>
          <p:cNvPr id="5" name="Freeform 4"/>
          <p:cNvSpPr/>
          <p:nvPr/>
        </p:nvSpPr>
        <p:spPr>
          <a:xfrm>
            <a:off x="128588" y="609600"/>
            <a:ext cx="8986837" cy="5414963"/>
          </a:xfrm>
          <a:custGeom>
            <a:avLst/>
            <a:gdLst>
              <a:gd name="connsiteX0" fmla="*/ 0 w 8986837"/>
              <a:gd name="connsiteY0" fmla="*/ 85725 h 5414963"/>
              <a:gd name="connsiteX1" fmla="*/ 0 w 8986837"/>
              <a:gd name="connsiteY1" fmla="*/ 5414963 h 5414963"/>
              <a:gd name="connsiteX2" fmla="*/ 4543425 w 8986837"/>
              <a:gd name="connsiteY2" fmla="*/ 5414963 h 5414963"/>
              <a:gd name="connsiteX3" fmla="*/ 4543425 w 8986837"/>
              <a:gd name="connsiteY3" fmla="*/ 3500438 h 5414963"/>
              <a:gd name="connsiteX4" fmla="*/ 8986837 w 8986837"/>
              <a:gd name="connsiteY4" fmla="*/ 3500438 h 5414963"/>
              <a:gd name="connsiteX5" fmla="*/ 8986837 w 8986837"/>
              <a:gd name="connsiteY5" fmla="*/ 42863 h 5414963"/>
              <a:gd name="connsiteX6" fmla="*/ 0 w 8986837"/>
              <a:gd name="connsiteY6" fmla="*/ 0 h 541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86837" h="5414963">
                <a:moveTo>
                  <a:pt x="0" y="85725"/>
                </a:moveTo>
                <a:lnTo>
                  <a:pt x="0" y="5414963"/>
                </a:lnTo>
                <a:lnTo>
                  <a:pt x="4543425" y="5414963"/>
                </a:lnTo>
                <a:lnTo>
                  <a:pt x="4543425" y="3500438"/>
                </a:lnTo>
                <a:lnTo>
                  <a:pt x="8986837" y="3500438"/>
                </a:lnTo>
                <a:lnTo>
                  <a:pt x="8986837" y="42863"/>
                </a:lnTo>
                <a:lnTo>
                  <a:pt x="0"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txBox="1">
            <a:spLocks/>
          </p:cNvSpPr>
          <p:nvPr/>
        </p:nvSpPr>
        <p:spPr>
          <a:xfrm>
            <a:off x="4800600" y="4181475"/>
            <a:ext cx="4038600" cy="2446824"/>
          </a:xfrm>
          <a:prstGeom prst="rect">
            <a:avLst/>
          </a:prstGeom>
        </p:spPr>
        <p:txBody>
          <a:bodyPr vert="horz" wrap="square" lIns="91440" tIns="45720" rIns="91440" bIns="45720" rtlCol="0">
            <a:spAutoFit/>
          </a:bodyPr>
          <a:lstStyle>
            <a:lvl1pPr marL="230188" indent="-230188" algn="l" defTabSz="914400" rtl="0" eaLnBrk="1" latinLnBrk="0" hangingPunct="1">
              <a:lnSpc>
                <a:spcPct val="90000"/>
              </a:lnSpc>
              <a:spcBef>
                <a:spcPts val="1400"/>
              </a:spcBef>
              <a:buClr>
                <a:srgbClr val="006C3A"/>
              </a:buClr>
              <a:buFont typeface="Arial" pitchFamily="34" charset="0"/>
              <a:buChar char="•"/>
              <a:defRPr sz="2800" b="1" kern="1200">
                <a:solidFill>
                  <a:schemeClr val="tx1"/>
                </a:solidFill>
                <a:latin typeface="Arial Narrow" pitchFamily="34" charset="0"/>
                <a:ea typeface="+mn-ea"/>
                <a:cs typeface="+mn-cs"/>
              </a:defRPr>
            </a:lvl1pPr>
            <a:lvl2pPr marL="625475" indent="-279400" algn="l" defTabSz="914400" rtl="0" eaLnBrk="1" latinLnBrk="0" hangingPunct="1">
              <a:lnSpc>
                <a:spcPct val="90000"/>
              </a:lnSpc>
              <a:spcBef>
                <a:spcPts val="800"/>
              </a:spcBef>
              <a:buClr>
                <a:srgbClr val="006C3A"/>
              </a:buClr>
              <a:buFont typeface="Arial" pitchFamily="34" charset="0"/>
              <a:buChar char="–"/>
              <a:defRPr sz="2400" b="1" kern="1200">
                <a:solidFill>
                  <a:schemeClr val="tx1"/>
                </a:solidFill>
                <a:latin typeface="Arial Narrow" pitchFamily="34" charset="0"/>
                <a:ea typeface="+mn-ea"/>
                <a:cs typeface="+mn-cs"/>
              </a:defRPr>
            </a:lvl2pPr>
            <a:lvl3pPr marL="914400" indent="-230188" algn="l" defTabSz="914400" rtl="0" eaLnBrk="1" latinLnBrk="0" hangingPunct="1">
              <a:lnSpc>
                <a:spcPct val="90000"/>
              </a:lnSpc>
              <a:spcBef>
                <a:spcPts val="800"/>
              </a:spcBef>
              <a:buClr>
                <a:srgbClr val="006C3A"/>
              </a:buClr>
              <a:buFont typeface="Arial" pitchFamily="34" charset="0"/>
              <a:buChar char="•"/>
              <a:defRPr sz="2000" b="1" kern="1200">
                <a:solidFill>
                  <a:schemeClr val="tx1"/>
                </a:solidFill>
                <a:latin typeface="Arial Narrow" pitchFamily="34" charset="0"/>
                <a:ea typeface="+mn-ea"/>
                <a:cs typeface="+mn-cs"/>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1" kern="1200">
                <a:solidFill>
                  <a:schemeClr val="tx1"/>
                </a:solidFill>
                <a:latin typeface="Arial Narrow" pitchFamily="34" charset="0"/>
                <a:ea typeface="+mn-ea"/>
                <a:cs typeface="+mn-cs"/>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1"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0"/>
              </a:spcAft>
              <a:buNone/>
            </a:pPr>
            <a:r>
              <a:rPr lang="en-US" sz="1800" dirty="0" smtClean="0">
                <a:solidFill>
                  <a:srgbClr val="002060"/>
                </a:solidFill>
              </a:rPr>
              <a:t>An in-progress Thyra refactoring started back in August 2010</a:t>
            </a:r>
          </a:p>
          <a:p>
            <a:pPr>
              <a:lnSpc>
                <a:spcPct val="100000"/>
              </a:lnSpc>
              <a:spcBef>
                <a:spcPts val="0"/>
              </a:spcBef>
              <a:spcAft>
                <a:spcPts val="0"/>
              </a:spcAft>
            </a:pPr>
            <a:r>
              <a:rPr lang="en-US" sz="1600" dirty="0" smtClean="0"/>
              <a:t>Adding functionality for more flexible linear solve convergence criteria needed by Aristos-type Trust-Region optimization methods.</a:t>
            </a:r>
          </a:p>
          <a:p>
            <a:pPr>
              <a:lnSpc>
                <a:spcPct val="100000"/>
              </a:lnSpc>
              <a:spcBef>
                <a:spcPts val="0"/>
              </a:spcBef>
              <a:spcAft>
                <a:spcPts val="0"/>
              </a:spcAft>
            </a:pPr>
            <a:r>
              <a:rPr lang="en-US" sz="1600" dirty="0" smtClean="0"/>
              <a:t>Refactoring of </a:t>
            </a:r>
            <a:r>
              <a:rPr lang="en-US" sz="1600" dirty="0" err="1" smtClean="0"/>
              <a:t>Belos</a:t>
            </a:r>
            <a:r>
              <a:rPr lang="en-US" sz="1600" dirty="0" smtClean="0"/>
              <a:t>-related software finished to enabled</a:t>
            </a:r>
          </a:p>
          <a:p>
            <a:pPr>
              <a:lnSpc>
                <a:spcPct val="100000"/>
              </a:lnSpc>
              <a:spcBef>
                <a:spcPts val="0"/>
              </a:spcBef>
              <a:spcAft>
                <a:spcPts val="0"/>
              </a:spcAft>
            </a:pPr>
            <a:r>
              <a:rPr lang="en-US" sz="1600" dirty="0" smtClean="0"/>
              <a:t>Full refactoring will be finished in time.</a:t>
            </a:r>
          </a:p>
        </p:txBody>
      </p:sp>
    </p:spTree>
    <p:extLst>
      <p:ext uri="{BB962C8B-B14F-4D97-AF65-F5344CB8AC3E}">
        <p14:creationId xmlns:p14="http://schemas.microsoft.com/office/powerpoint/2010/main" val="382435975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9032796" cy="461665"/>
          </a:xfrm>
        </p:spPr>
        <p:txBody>
          <a:bodyPr/>
          <a:lstStyle/>
          <a:p>
            <a:r>
              <a:rPr lang="en-US" sz="2800" dirty="0" smtClean="0"/>
              <a:t>Summary of TriBITS Lifecycle Model</a:t>
            </a:r>
            <a:endParaRPr lang="en-US" sz="2800" dirty="0"/>
          </a:p>
        </p:txBody>
      </p:sp>
      <p:sp>
        <p:nvSpPr>
          <p:cNvPr id="3" name="Content Placeholder 2"/>
          <p:cNvSpPr>
            <a:spLocks noGrp="1"/>
          </p:cNvSpPr>
          <p:nvPr>
            <p:ph idx="1"/>
          </p:nvPr>
        </p:nvSpPr>
        <p:spPr>
          <a:xfrm>
            <a:off x="111204" y="583823"/>
            <a:ext cx="8880396" cy="5816977"/>
          </a:xfrm>
        </p:spPr>
        <p:txBody>
          <a:bodyPr/>
          <a:lstStyle/>
          <a:p>
            <a:pPr>
              <a:lnSpc>
                <a:spcPct val="100000"/>
              </a:lnSpc>
              <a:spcBef>
                <a:spcPts val="0"/>
              </a:spcBef>
            </a:pPr>
            <a:r>
              <a:rPr lang="en-US" sz="2000" dirty="0" smtClean="0"/>
              <a:t>Motivation:</a:t>
            </a:r>
          </a:p>
          <a:p>
            <a:pPr lvl="1">
              <a:lnSpc>
                <a:spcPct val="100000"/>
              </a:lnSpc>
              <a:spcBef>
                <a:spcPts val="0"/>
              </a:spcBef>
            </a:pPr>
            <a:r>
              <a:rPr lang="en-US" sz="1600" b="0" dirty="0"/>
              <a:t>Allow Exploratory Research to Remain </a:t>
            </a:r>
            <a:r>
              <a:rPr lang="en-US" sz="1600" b="0" dirty="0" smtClean="0"/>
              <a:t>Productive</a:t>
            </a:r>
            <a:endParaRPr lang="en-US" sz="1600" b="0" dirty="0"/>
          </a:p>
          <a:p>
            <a:pPr lvl="1">
              <a:lnSpc>
                <a:spcPct val="100000"/>
              </a:lnSpc>
              <a:spcBef>
                <a:spcPts val="0"/>
              </a:spcBef>
            </a:pPr>
            <a:r>
              <a:rPr lang="en-US" sz="1600" b="0" dirty="0"/>
              <a:t>Enable Reproducible </a:t>
            </a:r>
            <a:r>
              <a:rPr lang="en-US" sz="1600" b="0" dirty="0" smtClean="0"/>
              <a:t>Research</a:t>
            </a:r>
            <a:endParaRPr lang="en-US" sz="1600" b="0" dirty="0"/>
          </a:p>
          <a:p>
            <a:pPr lvl="1">
              <a:lnSpc>
                <a:spcPct val="100000"/>
              </a:lnSpc>
              <a:spcBef>
                <a:spcPts val="0"/>
              </a:spcBef>
            </a:pPr>
            <a:r>
              <a:rPr lang="en-US" sz="1600" b="0" dirty="0"/>
              <a:t>Improve Overall Development </a:t>
            </a:r>
            <a:r>
              <a:rPr lang="en-US" sz="1600" b="0" dirty="0" smtClean="0"/>
              <a:t>Productivity</a:t>
            </a:r>
            <a:endParaRPr lang="en-US" sz="1600" b="0" dirty="0"/>
          </a:p>
          <a:p>
            <a:pPr lvl="1">
              <a:lnSpc>
                <a:spcPct val="100000"/>
              </a:lnSpc>
              <a:spcBef>
                <a:spcPts val="0"/>
              </a:spcBef>
            </a:pPr>
            <a:r>
              <a:rPr lang="en-US" sz="1600" b="0" dirty="0"/>
              <a:t>Improve Production Software </a:t>
            </a:r>
            <a:r>
              <a:rPr lang="en-US" sz="1600" b="0" dirty="0" smtClean="0"/>
              <a:t>Quality</a:t>
            </a:r>
            <a:endParaRPr lang="en-US" sz="1600" b="0" dirty="0"/>
          </a:p>
          <a:p>
            <a:pPr lvl="1">
              <a:lnSpc>
                <a:spcPct val="100000"/>
              </a:lnSpc>
              <a:spcBef>
                <a:spcPts val="0"/>
              </a:spcBef>
            </a:pPr>
            <a:r>
              <a:rPr lang="en-US" sz="1600" b="0" dirty="0"/>
              <a:t>Better Communicate Maturity Levels with </a:t>
            </a:r>
            <a:r>
              <a:rPr lang="en-US" sz="1600" b="0" dirty="0" smtClean="0"/>
              <a:t>Customers</a:t>
            </a:r>
          </a:p>
          <a:p>
            <a:pPr>
              <a:lnSpc>
                <a:spcPct val="100000"/>
              </a:lnSpc>
              <a:spcBef>
                <a:spcPts val="0"/>
              </a:spcBef>
            </a:pPr>
            <a:r>
              <a:rPr lang="en-US" sz="2000" dirty="0" smtClean="0"/>
              <a:t>Self Sustaining Software =&gt; The Goal of the Lifecycle Model</a:t>
            </a:r>
          </a:p>
          <a:p>
            <a:pPr lvl="1">
              <a:lnSpc>
                <a:spcPct val="100000"/>
              </a:lnSpc>
              <a:spcBef>
                <a:spcPts val="0"/>
              </a:spcBef>
            </a:pPr>
            <a:r>
              <a:rPr lang="en-US" sz="1600" b="0" dirty="0" smtClean="0"/>
              <a:t>Open-source</a:t>
            </a:r>
            <a:endParaRPr lang="en-US" sz="1600" b="0" dirty="0"/>
          </a:p>
          <a:p>
            <a:pPr lvl="1">
              <a:lnSpc>
                <a:spcPct val="100000"/>
              </a:lnSpc>
              <a:spcBef>
                <a:spcPts val="0"/>
              </a:spcBef>
            </a:pPr>
            <a:r>
              <a:rPr lang="en-US" sz="1600" b="0" dirty="0"/>
              <a:t>Core domain distillation </a:t>
            </a:r>
            <a:r>
              <a:rPr lang="en-US" sz="1600" b="0" dirty="0" smtClean="0"/>
              <a:t>document</a:t>
            </a:r>
            <a:endParaRPr lang="en-US" sz="1600" b="0" dirty="0"/>
          </a:p>
          <a:p>
            <a:pPr lvl="1">
              <a:lnSpc>
                <a:spcPct val="100000"/>
              </a:lnSpc>
              <a:spcBef>
                <a:spcPts val="0"/>
              </a:spcBef>
            </a:pPr>
            <a:r>
              <a:rPr lang="en-US" sz="1600" b="0" dirty="0"/>
              <a:t>Exceptionally well </a:t>
            </a:r>
            <a:r>
              <a:rPr lang="en-US" sz="1600" b="0" dirty="0" smtClean="0"/>
              <a:t>testing</a:t>
            </a:r>
            <a:endParaRPr lang="en-US" sz="1600" b="0" dirty="0"/>
          </a:p>
          <a:p>
            <a:pPr lvl="1">
              <a:lnSpc>
                <a:spcPct val="100000"/>
              </a:lnSpc>
              <a:spcBef>
                <a:spcPts val="0"/>
              </a:spcBef>
            </a:pPr>
            <a:r>
              <a:rPr lang="en-US" sz="1600" b="0" dirty="0"/>
              <a:t>Clean structure and </a:t>
            </a:r>
            <a:r>
              <a:rPr lang="en-US" sz="1600" b="0" dirty="0" smtClean="0"/>
              <a:t>code</a:t>
            </a:r>
            <a:endParaRPr lang="en-US" sz="1600" b="0" dirty="0"/>
          </a:p>
          <a:p>
            <a:pPr lvl="1">
              <a:lnSpc>
                <a:spcPct val="100000"/>
              </a:lnSpc>
              <a:spcBef>
                <a:spcPts val="0"/>
              </a:spcBef>
            </a:pPr>
            <a:r>
              <a:rPr lang="en-US" sz="1600" b="0" dirty="0"/>
              <a:t>Minimal controlled internal and external </a:t>
            </a:r>
            <a:r>
              <a:rPr lang="en-US" sz="1600" b="0" dirty="0" smtClean="0"/>
              <a:t>dependencies</a:t>
            </a:r>
            <a:endParaRPr lang="en-US" sz="1600" b="0" dirty="0"/>
          </a:p>
          <a:p>
            <a:pPr lvl="1">
              <a:lnSpc>
                <a:spcPct val="100000"/>
              </a:lnSpc>
              <a:spcBef>
                <a:spcPts val="0"/>
              </a:spcBef>
            </a:pPr>
            <a:r>
              <a:rPr lang="en-US" sz="1600" b="0" dirty="0"/>
              <a:t>Properties apply recursively to upstream </a:t>
            </a:r>
            <a:r>
              <a:rPr lang="en-US" sz="1600" b="0" dirty="0" smtClean="0"/>
              <a:t>software</a:t>
            </a:r>
            <a:endParaRPr lang="en-US" sz="1600" b="0" dirty="0"/>
          </a:p>
          <a:p>
            <a:pPr lvl="1">
              <a:lnSpc>
                <a:spcPct val="100000"/>
              </a:lnSpc>
              <a:spcBef>
                <a:spcPts val="0"/>
              </a:spcBef>
            </a:pPr>
            <a:r>
              <a:rPr lang="en-US" sz="1600" b="0" dirty="0"/>
              <a:t>All properties are preserved under </a:t>
            </a:r>
            <a:r>
              <a:rPr lang="en-US" sz="1600" b="0" dirty="0" smtClean="0"/>
              <a:t>maintenance</a:t>
            </a:r>
          </a:p>
          <a:p>
            <a:pPr>
              <a:lnSpc>
                <a:spcPct val="100000"/>
              </a:lnSpc>
              <a:spcBef>
                <a:spcPts val="0"/>
              </a:spcBef>
            </a:pPr>
            <a:r>
              <a:rPr lang="en-US" sz="2000" dirty="0" smtClean="0"/>
              <a:t>Lifecycle Phases:</a:t>
            </a:r>
          </a:p>
          <a:p>
            <a:pPr lvl="1">
              <a:lnSpc>
                <a:spcPct val="100000"/>
              </a:lnSpc>
              <a:spcBef>
                <a:spcPts val="0"/>
              </a:spcBef>
            </a:pPr>
            <a:r>
              <a:rPr lang="en-US" sz="1600" b="0" dirty="0"/>
              <a:t>0:  Exploratory (EP) Code</a:t>
            </a:r>
          </a:p>
          <a:p>
            <a:pPr lvl="1">
              <a:lnSpc>
                <a:spcPct val="100000"/>
              </a:lnSpc>
              <a:spcBef>
                <a:spcPts val="0"/>
              </a:spcBef>
            </a:pPr>
            <a:r>
              <a:rPr lang="en-US" sz="1600" b="0" dirty="0"/>
              <a:t>1:  Research Stable (RS) Code</a:t>
            </a:r>
          </a:p>
          <a:p>
            <a:pPr lvl="1">
              <a:lnSpc>
                <a:spcPct val="100000"/>
              </a:lnSpc>
              <a:spcBef>
                <a:spcPts val="0"/>
              </a:spcBef>
            </a:pPr>
            <a:r>
              <a:rPr lang="en-US" sz="1600" b="0" dirty="0"/>
              <a:t>2:  Production Growth (PG) Code</a:t>
            </a:r>
          </a:p>
          <a:p>
            <a:pPr lvl="1">
              <a:lnSpc>
                <a:spcPct val="100000"/>
              </a:lnSpc>
              <a:spcBef>
                <a:spcPts val="0"/>
              </a:spcBef>
            </a:pPr>
            <a:r>
              <a:rPr lang="en-US" sz="1600" b="0" dirty="0"/>
              <a:t>3:  Production Maintenance (PM) </a:t>
            </a:r>
            <a:r>
              <a:rPr lang="en-US" sz="1600" b="0" dirty="0" smtClean="0"/>
              <a:t>Code</a:t>
            </a:r>
          </a:p>
          <a:p>
            <a:pPr>
              <a:lnSpc>
                <a:spcPct val="100000"/>
              </a:lnSpc>
              <a:spcBef>
                <a:spcPts val="0"/>
              </a:spcBef>
            </a:pPr>
            <a:r>
              <a:rPr lang="en-US" sz="2000" dirty="0" smtClean="0"/>
              <a:t>Grandfathering existing Legacy packages into the lifecycle model:</a:t>
            </a:r>
          </a:p>
          <a:p>
            <a:pPr lvl="1">
              <a:lnSpc>
                <a:spcPct val="100000"/>
              </a:lnSpc>
              <a:spcBef>
                <a:spcPts val="0"/>
              </a:spcBef>
            </a:pPr>
            <a:r>
              <a:rPr lang="en-US" sz="1600" b="0" dirty="0" smtClean="0"/>
              <a:t>Apply Legacy Software Change Algorithm =&gt; Slowly becomes Self-Sustaining Software over time.</a:t>
            </a:r>
          </a:p>
          <a:p>
            <a:pPr lvl="1">
              <a:lnSpc>
                <a:spcPct val="100000"/>
              </a:lnSpc>
              <a:spcBef>
                <a:spcPts val="0"/>
              </a:spcBef>
            </a:pPr>
            <a:r>
              <a:rPr lang="en-US" sz="1600" b="0" dirty="0" smtClean="0"/>
              <a:t>Add “Grandfathered” prefix to RS, PG, and PM phases.</a:t>
            </a:r>
            <a:endParaRPr lang="en-US" sz="1600" b="0" dirty="0"/>
          </a:p>
        </p:txBody>
      </p:sp>
    </p:spTree>
    <p:extLst>
      <p:ext uri="{BB962C8B-B14F-4D97-AF65-F5344CB8AC3E}">
        <p14:creationId xmlns:p14="http://schemas.microsoft.com/office/powerpoint/2010/main" val="345783713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9032796" cy="461665"/>
          </a:xfrm>
        </p:spPr>
        <p:txBody>
          <a:bodyPr/>
          <a:lstStyle/>
          <a:p>
            <a:r>
              <a:rPr lang="en-US" sz="2800" dirty="0" smtClean="0"/>
              <a:t>Summary of Agile Technical Practices/Skills</a:t>
            </a:r>
            <a:endParaRPr lang="en-US" sz="2800" dirty="0"/>
          </a:p>
        </p:txBody>
      </p:sp>
      <p:sp>
        <p:nvSpPr>
          <p:cNvPr id="3" name="Content Placeholder 2"/>
          <p:cNvSpPr>
            <a:spLocks noGrp="1"/>
          </p:cNvSpPr>
          <p:nvPr>
            <p:ph idx="1"/>
          </p:nvPr>
        </p:nvSpPr>
        <p:spPr>
          <a:xfrm>
            <a:off x="111204" y="620395"/>
            <a:ext cx="8880396" cy="5663089"/>
          </a:xfrm>
        </p:spPr>
        <p:txBody>
          <a:bodyPr/>
          <a:lstStyle/>
          <a:p>
            <a:pPr>
              <a:lnSpc>
                <a:spcPct val="100000"/>
              </a:lnSpc>
              <a:spcBef>
                <a:spcPts val="0"/>
              </a:spcBef>
              <a:spcAft>
                <a:spcPts val="100"/>
              </a:spcAft>
            </a:pPr>
            <a:r>
              <a:rPr lang="en-US" sz="2000" dirty="0"/>
              <a:t>Unit </a:t>
            </a:r>
            <a:r>
              <a:rPr lang="en-US" sz="2000" dirty="0" smtClean="0"/>
              <a:t>Testing: </a:t>
            </a:r>
            <a:r>
              <a:rPr lang="en-US" sz="1600" b="0" dirty="0" smtClean="0"/>
              <a:t>Re-build </a:t>
            </a:r>
            <a:r>
              <a:rPr lang="en-US" sz="1600" b="0" dirty="0"/>
              <a:t>fast and run </a:t>
            </a:r>
            <a:r>
              <a:rPr lang="en-US" sz="1600" b="0" dirty="0" smtClean="0"/>
              <a:t>fast; localize errors; Well </a:t>
            </a:r>
            <a:r>
              <a:rPr lang="en-US" sz="1600" b="0" dirty="0"/>
              <a:t>supports continuous integration, TDD, etc.</a:t>
            </a:r>
          </a:p>
          <a:p>
            <a:pPr>
              <a:lnSpc>
                <a:spcPct val="100000"/>
              </a:lnSpc>
              <a:spcBef>
                <a:spcPts val="0"/>
              </a:spcBef>
              <a:spcAft>
                <a:spcPts val="100"/>
              </a:spcAft>
            </a:pPr>
            <a:r>
              <a:rPr lang="en-US" sz="2000" dirty="0"/>
              <a:t>System-Level </a:t>
            </a:r>
            <a:r>
              <a:rPr lang="en-US" sz="2000" dirty="0" smtClean="0"/>
              <a:t>Testing: </a:t>
            </a:r>
            <a:r>
              <a:rPr lang="en-US" sz="1600" b="0" dirty="0" smtClean="0"/>
              <a:t>Tests </a:t>
            </a:r>
            <a:r>
              <a:rPr lang="en-US" sz="1600" b="0" dirty="0"/>
              <a:t>on full system or larger integrated </a:t>
            </a:r>
            <a:r>
              <a:rPr lang="en-US" sz="1600" b="0" dirty="0" smtClean="0"/>
              <a:t>pieces; Slower </a:t>
            </a:r>
            <a:r>
              <a:rPr lang="en-US" sz="1600" b="0" dirty="0"/>
              <a:t>to build and </a:t>
            </a:r>
            <a:r>
              <a:rPr lang="en-US" sz="1600" b="0" dirty="0" smtClean="0"/>
              <a:t>run; Generally </a:t>
            </a:r>
            <a:r>
              <a:rPr lang="en-US" sz="1600" b="0" dirty="0"/>
              <a:t>does not well support CI or TDD.</a:t>
            </a:r>
          </a:p>
          <a:p>
            <a:pPr>
              <a:lnSpc>
                <a:spcPct val="100000"/>
              </a:lnSpc>
              <a:spcBef>
                <a:spcPts val="0"/>
              </a:spcBef>
              <a:spcAft>
                <a:spcPts val="100"/>
              </a:spcAft>
            </a:pPr>
            <a:r>
              <a:rPr lang="en-US" sz="2000" dirty="0"/>
              <a:t>Quick and Dirty </a:t>
            </a:r>
            <a:r>
              <a:rPr lang="en-US" sz="2000" dirty="0" smtClean="0"/>
              <a:t>Unit Tests: </a:t>
            </a:r>
            <a:r>
              <a:rPr lang="en-US" sz="1600" b="0" dirty="0" smtClean="0"/>
              <a:t>Between </a:t>
            </a:r>
            <a:r>
              <a:rPr lang="en-US" sz="1600" b="0" dirty="0"/>
              <a:t>unit tests and system tests but easier to write than pure unit tests</a:t>
            </a:r>
          </a:p>
          <a:p>
            <a:pPr>
              <a:lnSpc>
                <a:spcPct val="100000"/>
              </a:lnSpc>
              <a:spcBef>
                <a:spcPts val="0"/>
              </a:spcBef>
              <a:spcAft>
                <a:spcPts val="100"/>
              </a:spcAft>
            </a:pPr>
            <a:r>
              <a:rPr lang="en-US" sz="2000" dirty="0" smtClean="0"/>
              <a:t>(</a:t>
            </a:r>
            <a:r>
              <a:rPr lang="en-US" sz="2000" dirty="0"/>
              <a:t>Unit or Acceptance) Test Driven Development  (TDD</a:t>
            </a:r>
            <a:r>
              <a:rPr lang="en-US" sz="2000" dirty="0" smtClean="0"/>
              <a:t>): </a:t>
            </a:r>
            <a:r>
              <a:rPr lang="en-US" sz="1600" b="0" dirty="0" smtClean="0"/>
              <a:t>Write </a:t>
            </a:r>
            <a:r>
              <a:rPr lang="en-US" sz="1600" b="0" dirty="0"/>
              <a:t>a compiling but failing (unit or system or acceptance) test and verify that it </a:t>
            </a:r>
            <a:r>
              <a:rPr lang="en-US" sz="1600" b="0" dirty="0" smtClean="0"/>
              <a:t>fails; Add/change </a:t>
            </a:r>
            <a:r>
              <a:rPr lang="en-US" sz="1600" b="0" dirty="0"/>
              <a:t>minimal code until the test passes (keeping all other tests passing</a:t>
            </a:r>
            <a:r>
              <a:rPr lang="en-US" sz="1600" b="0" dirty="0" smtClean="0"/>
              <a:t>)</a:t>
            </a:r>
            <a:endParaRPr lang="en-US" sz="1600" b="0" dirty="0"/>
          </a:p>
          <a:p>
            <a:pPr>
              <a:lnSpc>
                <a:spcPct val="100000"/>
              </a:lnSpc>
              <a:spcBef>
                <a:spcPts val="0"/>
              </a:spcBef>
              <a:spcAft>
                <a:spcPts val="100"/>
              </a:spcAft>
            </a:pPr>
            <a:r>
              <a:rPr lang="en-US" sz="2000" dirty="0"/>
              <a:t>Incremental Structured </a:t>
            </a:r>
            <a:r>
              <a:rPr lang="en-US" sz="2000" dirty="0" smtClean="0"/>
              <a:t>Refactoring:  </a:t>
            </a:r>
            <a:r>
              <a:rPr lang="en-US" sz="1600" b="0" dirty="0" smtClean="0"/>
              <a:t>Make </a:t>
            </a:r>
            <a:r>
              <a:rPr lang="en-US" sz="1600" b="0" dirty="0"/>
              <a:t>changes to restructure code without changing behavior (or </a:t>
            </a:r>
            <a:r>
              <a:rPr lang="en-US" sz="1600" b="0" dirty="0" smtClean="0"/>
              <a:t>performance, usually); Separate </a:t>
            </a:r>
            <a:r>
              <a:rPr lang="en-US" sz="1600" b="0" dirty="0"/>
              <a:t>refactoring changes from changes to change </a:t>
            </a:r>
            <a:r>
              <a:rPr lang="en-US" sz="1600" b="0" dirty="0" smtClean="0"/>
              <a:t>behavior</a:t>
            </a:r>
            <a:endParaRPr lang="en-US" sz="1600" b="0" dirty="0"/>
          </a:p>
          <a:p>
            <a:pPr>
              <a:lnSpc>
                <a:spcPct val="100000"/>
              </a:lnSpc>
              <a:spcBef>
                <a:spcPts val="0"/>
              </a:spcBef>
              <a:spcAft>
                <a:spcPts val="100"/>
              </a:spcAft>
            </a:pPr>
            <a:r>
              <a:rPr lang="en-US" sz="2000" dirty="0"/>
              <a:t>Agile-Emergent </a:t>
            </a:r>
            <a:r>
              <a:rPr lang="en-US" sz="2000" dirty="0" smtClean="0"/>
              <a:t>Design: </a:t>
            </a:r>
            <a:r>
              <a:rPr lang="en-US" sz="1600" b="0" dirty="0" smtClean="0"/>
              <a:t>Keep </a:t>
            </a:r>
            <a:r>
              <a:rPr lang="en-US" sz="1600" b="0" dirty="0"/>
              <a:t>the design simple and obvious for the current set of features (not some imagined set of future features</a:t>
            </a:r>
            <a:r>
              <a:rPr lang="en-US" sz="1600" b="0" dirty="0" smtClean="0"/>
              <a:t>); Continuously </a:t>
            </a:r>
            <a:r>
              <a:rPr lang="en-US" sz="1600" b="0" dirty="0"/>
              <a:t>refactor code as design changes to match current feature </a:t>
            </a:r>
            <a:r>
              <a:rPr lang="en-US" sz="1600" b="0" dirty="0" smtClean="0"/>
              <a:t>set</a:t>
            </a:r>
          </a:p>
          <a:p>
            <a:pPr>
              <a:lnSpc>
                <a:spcPct val="100000"/>
              </a:lnSpc>
              <a:spcBef>
                <a:spcPts val="0"/>
              </a:spcBef>
              <a:spcAft>
                <a:spcPts val="100"/>
              </a:spcAft>
            </a:pPr>
            <a:r>
              <a:rPr lang="en-US" sz="2000" dirty="0" smtClean="0"/>
              <a:t>Legacy Software Change Algorithm</a:t>
            </a:r>
          </a:p>
          <a:p>
            <a:pPr lvl="1">
              <a:lnSpc>
                <a:spcPct val="100000"/>
              </a:lnSpc>
              <a:spcBef>
                <a:spcPts val="0"/>
              </a:spcBef>
              <a:spcAft>
                <a:spcPts val="100"/>
              </a:spcAft>
            </a:pPr>
            <a:r>
              <a:rPr lang="en-US" sz="1600" b="0" dirty="0"/>
              <a:t>1. Cover code to be changed with tests to protect existing behavior</a:t>
            </a:r>
          </a:p>
          <a:p>
            <a:pPr lvl="1">
              <a:lnSpc>
                <a:spcPct val="100000"/>
              </a:lnSpc>
              <a:spcBef>
                <a:spcPts val="0"/>
              </a:spcBef>
              <a:spcAft>
                <a:spcPts val="100"/>
              </a:spcAft>
            </a:pPr>
            <a:r>
              <a:rPr lang="en-US" sz="1600" b="0" dirty="0"/>
              <a:t>2. Change code and add new tests to define and protect new behavior</a:t>
            </a:r>
          </a:p>
          <a:p>
            <a:pPr lvl="1">
              <a:lnSpc>
                <a:spcPct val="100000"/>
              </a:lnSpc>
              <a:spcBef>
                <a:spcPts val="0"/>
              </a:spcBef>
              <a:spcAft>
                <a:spcPts val="100"/>
              </a:spcAft>
            </a:pPr>
            <a:r>
              <a:rPr lang="en-US" sz="1600" b="0" dirty="0"/>
              <a:t>3. Refactor and clean up code to well match current functionality</a:t>
            </a:r>
          </a:p>
          <a:p>
            <a:pPr>
              <a:lnSpc>
                <a:spcPct val="100000"/>
              </a:lnSpc>
              <a:spcBef>
                <a:spcPts val="0"/>
              </a:spcBef>
              <a:spcAft>
                <a:spcPts val="100"/>
              </a:spcAft>
            </a:pPr>
            <a:r>
              <a:rPr lang="en-US" sz="2000" dirty="0" smtClean="0"/>
              <a:t>Safe Incremental Refactoring and Design Change Plan: </a:t>
            </a:r>
            <a:r>
              <a:rPr lang="en-US" sz="1600" b="0" dirty="0" smtClean="0"/>
              <a:t>Develop a plan; Perform refactoring in many small/safe iterations; final cleanup</a:t>
            </a:r>
          </a:p>
          <a:p>
            <a:pPr>
              <a:lnSpc>
                <a:spcPct val="100000"/>
              </a:lnSpc>
              <a:spcBef>
                <a:spcPts val="0"/>
              </a:spcBef>
              <a:spcAft>
                <a:spcPts val="100"/>
              </a:spcAft>
            </a:pPr>
            <a:r>
              <a:rPr lang="en-US" sz="2000" dirty="0"/>
              <a:t>Legacy Software Tools, Tricks, Strategies</a:t>
            </a:r>
            <a:endParaRPr lang="en-US" sz="2000" dirty="0" smtClean="0"/>
          </a:p>
          <a:p>
            <a:pPr marL="0" indent="0" algn="ctr">
              <a:lnSpc>
                <a:spcPct val="100000"/>
              </a:lnSpc>
              <a:spcBef>
                <a:spcPts val="0"/>
              </a:spcBef>
              <a:spcAft>
                <a:spcPts val="100"/>
              </a:spcAft>
              <a:buNone/>
            </a:pPr>
            <a:r>
              <a:rPr lang="en-US" dirty="0">
                <a:solidFill>
                  <a:srgbClr val="C00000"/>
                </a:solidFill>
              </a:rPr>
              <a:t>These are real skills that take time </a:t>
            </a:r>
            <a:r>
              <a:rPr lang="en-US" dirty="0" smtClean="0">
                <a:solidFill>
                  <a:srgbClr val="C00000"/>
                </a:solidFill>
              </a:rPr>
              <a:t>and </a:t>
            </a:r>
            <a:r>
              <a:rPr lang="en-US" dirty="0">
                <a:solidFill>
                  <a:srgbClr val="C00000"/>
                </a:solidFill>
              </a:rPr>
              <a:t>practice to acquire</a:t>
            </a:r>
            <a:r>
              <a:rPr lang="en-US" dirty="0" smtClean="0">
                <a:solidFill>
                  <a:srgbClr val="C00000"/>
                </a:solidFill>
              </a:rPr>
              <a:t>!</a:t>
            </a:r>
            <a:endParaRPr lang="en-US" dirty="0">
              <a:solidFill>
                <a:srgbClr val="C00000"/>
              </a:solidFill>
            </a:endParaRPr>
          </a:p>
        </p:txBody>
      </p:sp>
    </p:spTree>
    <p:extLst>
      <p:ext uri="{BB962C8B-B14F-4D97-AF65-F5344CB8AC3E}">
        <p14:creationId xmlns:p14="http://schemas.microsoft.com/office/powerpoint/2010/main" val="62593001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9032796" cy="461665"/>
          </a:xfrm>
        </p:spPr>
        <p:txBody>
          <a:bodyPr/>
          <a:lstStyle/>
          <a:p>
            <a:r>
              <a:rPr lang="en-US" sz="2800" dirty="0" smtClean="0"/>
              <a:t>What are the Next Steps?</a:t>
            </a:r>
            <a:endParaRPr lang="en-US" sz="2800" dirty="0"/>
          </a:p>
        </p:txBody>
      </p:sp>
      <p:sp>
        <p:nvSpPr>
          <p:cNvPr id="3" name="Content Placeholder 2"/>
          <p:cNvSpPr>
            <a:spLocks noGrp="1"/>
          </p:cNvSpPr>
          <p:nvPr>
            <p:ph idx="1"/>
          </p:nvPr>
        </p:nvSpPr>
        <p:spPr>
          <a:xfrm>
            <a:off x="111204" y="762000"/>
            <a:ext cx="8880396" cy="5286575"/>
          </a:xfrm>
        </p:spPr>
        <p:txBody>
          <a:bodyPr/>
          <a:lstStyle/>
          <a:p>
            <a:r>
              <a:rPr lang="en-US" sz="2000" dirty="0" smtClean="0"/>
              <a:t>Can we adopt the TriBITS Lifecycle Model Phases and self assess to start with?  Would that be helpful?</a:t>
            </a:r>
          </a:p>
          <a:p>
            <a:r>
              <a:rPr lang="en-US" sz="2000" dirty="0" smtClean="0"/>
              <a:t>Should we develop metrics for the different lifecycle phases and start to track them for different phase software?</a:t>
            </a:r>
          </a:p>
          <a:p>
            <a:r>
              <a:rPr lang="en-US" sz="2000" dirty="0" smtClean="0"/>
              <a:t>Are people willing to commit to using the Legacy Software Change Algorithm to grandfather their software into the TriBITS Lifecycle Model?</a:t>
            </a:r>
          </a:p>
          <a:p>
            <a:r>
              <a:rPr lang="en-US" sz="2000" dirty="0" smtClean="0"/>
              <a:t>How do we teach developers the core skills of unit testing, test driven development, structured </a:t>
            </a:r>
            <a:r>
              <a:rPr lang="en-US" sz="2000" dirty="0"/>
              <a:t>incremental refactoring, Agile-emergent </a:t>
            </a:r>
            <a:r>
              <a:rPr lang="en-US" sz="2000" dirty="0" smtClean="0"/>
              <a:t>design needed to create well tested clean code to allow for Self-Sustaining Software?</a:t>
            </a:r>
          </a:p>
          <a:p>
            <a:r>
              <a:rPr lang="en-US" sz="2000" dirty="0" smtClean="0"/>
              <a:t>How do we teach developers how to apply the Legacy Software Change Algorithm?</a:t>
            </a:r>
          </a:p>
          <a:p>
            <a:pPr lvl="1"/>
            <a:r>
              <a:rPr lang="en-US" sz="1600" dirty="0" smtClean="0"/>
              <a:t>Conduct a reading group for “Working Effectively with Legacy Code”?</a:t>
            </a:r>
          </a:p>
          <a:p>
            <a:pPr lvl="1"/>
            <a:r>
              <a:rPr lang="en-US" sz="1600" dirty="0" smtClean="0"/>
              <a:t>Look at online webinars/presentations (e.g. ???)?</a:t>
            </a:r>
          </a:p>
          <a:p>
            <a:pPr lvl="1"/>
            <a:r>
              <a:rPr lang="en-US" sz="1600" dirty="0" smtClean="0"/>
              <a:t>Start by teaching a set of mentors that with then teach other developers? (i.e. this is the Lean approach).</a:t>
            </a:r>
            <a:endParaRPr lang="en-US" sz="1400" dirty="0"/>
          </a:p>
          <a:p>
            <a:pPr marL="0" indent="-49212" algn="ctr">
              <a:buNone/>
            </a:pPr>
            <a:r>
              <a:rPr lang="en-US" sz="2400" dirty="0" smtClean="0">
                <a:solidFill>
                  <a:srgbClr val="C00000"/>
                </a:solidFill>
              </a:rPr>
              <a:t>Watch for Trilinos Lifecycle and Technical Practices Survey!</a:t>
            </a:r>
          </a:p>
        </p:txBody>
      </p:sp>
    </p:spTree>
    <p:extLst>
      <p:ext uri="{BB962C8B-B14F-4D97-AF65-F5344CB8AC3E}">
        <p14:creationId xmlns:p14="http://schemas.microsoft.com/office/powerpoint/2010/main" val="345954242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95467"/>
            <a:ext cx="8651796" cy="619913"/>
          </a:xfrm>
        </p:spPr>
        <p:txBody>
          <a:bodyPr/>
          <a:lstStyle/>
          <a:p>
            <a:pPr algn="ctr"/>
            <a:r>
              <a:rPr lang="en-US" sz="4000" dirty="0" smtClean="0"/>
              <a:t>THE END</a:t>
            </a:r>
            <a:endParaRPr lang="en-US" sz="4000" dirty="0"/>
          </a:p>
        </p:txBody>
      </p:sp>
    </p:spTree>
    <p:extLst>
      <p:ext uri="{BB962C8B-B14F-4D97-AF65-F5344CB8AC3E}">
        <p14:creationId xmlns:p14="http://schemas.microsoft.com/office/powerpoint/2010/main" val="24159892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727996" cy="458587"/>
          </a:xfrm>
        </p:spPr>
        <p:txBody>
          <a:bodyPr/>
          <a:lstStyle/>
          <a:p>
            <a:r>
              <a:rPr lang="en-US" sz="2800" dirty="0" err="1" smtClean="0"/>
              <a:t>TriBITS</a:t>
            </a:r>
            <a:r>
              <a:rPr lang="en-US" sz="2800" dirty="0" smtClean="0"/>
              <a:t> Lifecycle Model 1.0 Document</a:t>
            </a:r>
            <a:endParaRPr lang="en-US"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9641" y="685800"/>
            <a:ext cx="3808759" cy="502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42886" y="5862935"/>
            <a:ext cx="7975947" cy="461665"/>
          </a:xfrm>
          <a:prstGeom prst="rect">
            <a:avLst/>
          </a:prstGeom>
        </p:spPr>
        <p:txBody>
          <a:bodyPr wrap="square">
            <a:spAutoFit/>
          </a:bodyPr>
          <a:lstStyle/>
          <a:p>
            <a:r>
              <a:rPr lang="en-US" sz="2400" dirty="0">
                <a:solidFill>
                  <a:srgbClr val="C00000"/>
                </a:solidFill>
                <a:hlinkClick r:id="rId3"/>
              </a:rPr>
              <a:t>http://www.ornl.gov/~</a:t>
            </a:r>
            <a:r>
              <a:rPr lang="en-US" sz="2400" dirty="0" smtClean="0">
                <a:solidFill>
                  <a:srgbClr val="C00000"/>
                </a:solidFill>
                <a:hlinkClick r:id="rId3"/>
              </a:rPr>
              <a:t>8vt/TribitsLifecycleModel_v1.0.pdf</a:t>
            </a:r>
            <a:r>
              <a:rPr lang="en-US" sz="2400" dirty="0" smtClean="0">
                <a:solidFill>
                  <a:srgbClr val="C00000"/>
                </a:solidFill>
              </a:rPr>
              <a:t> </a:t>
            </a:r>
            <a:endParaRPr lang="en-US" sz="2400" dirty="0">
              <a:solidFill>
                <a:srgbClr val="C00000"/>
              </a:solidFill>
            </a:endParaRPr>
          </a:p>
        </p:txBody>
      </p:sp>
    </p:spTree>
    <p:extLst>
      <p:ext uri="{BB962C8B-B14F-4D97-AF65-F5344CB8AC3E}">
        <p14:creationId xmlns:p14="http://schemas.microsoft.com/office/powerpoint/2010/main" val="391601714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9"/>
          <p:cNvSpPr>
            <a:spLocks noGrp="1" noChangeArrowheads="1"/>
          </p:cNvSpPr>
          <p:nvPr>
            <p:ph type="title"/>
          </p:nvPr>
        </p:nvSpPr>
        <p:spPr>
          <a:xfrm>
            <a:off x="111204" y="177114"/>
            <a:ext cx="8229600" cy="458587"/>
          </a:xfrm>
        </p:spPr>
        <p:txBody>
          <a:bodyPr/>
          <a:lstStyle/>
          <a:p>
            <a:r>
              <a:rPr lang="en-US" sz="2800" dirty="0" smtClean="0"/>
              <a:t>Goals for the </a:t>
            </a:r>
            <a:r>
              <a:rPr lang="en-US" sz="2800" dirty="0" err="1" smtClean="0"/>
              <a:t>TriBITS</a:t>
            </a:r>
            <a:r>
              <a:rPr lang="en-US" sz="2800" dirty="0" smtClean="0"/>
              <a:t> Lifecycle Model</a:t>
            </a:r>
          </a:p>
        </p:txBody>
      </p:sp>
      <p:sp>
        <p:nvSpPr>
          <p:cNvPr id="39940" name="Rectangle 3"/>
          <p:cNvSpPr>
            <a:spLocks noChangeArrowheads="1"/>
          </p:cNvSpPr>
          <p:nvPr/>
        </p:nvSpPr>
        <p:spPr bwMode="auto">
          <a:xfrm>
            <a:off x="228600" y="914400"/>
            <a:ext cx="8213725" cy="5014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marL="342900" indent="-171450">
              <a:spcAft>
                <a:spcPts val="1200"/>
              </a:spcAft>
              <a:buSzPct val="100000"/>
              <a:buFontTx/>
              <a:buChar char="•"/>
            </a:pPr>
            <a:r>
              <a:rPr lang="en-US" sz="2000" b="1" i="1" dirty="0">
                <a:latin typeface="Arial Narrow" pitchFamily="34" charset="0"/>
              </a:rPr>
              <a:t>Allow Exploratory Research to Remain </a:t>
            </a:r>
            <a:r>
              <a:rPr lang="en-US" sz="2000" b="1" i="1" dirty="0" smtClean="0">
                <a:latin typeface="Arial Narrow" pitchFamily="34" charset="0"/>
              </a:rPr>
              <a:t>Productive</a:t>
            </a:r>
            <a:r>
              <a:rPr lang="en-US" sz="2000" dirty="0" smtClean="0">
                <a:latin typeface="Arial Narrow" pitchFamily="34" charset="0"/>
              </a:rPr>
              <a:t>: Only minimal practices for basic research in early phases</a:t>
            </a:r>
            <a:endParaRPr lang="en-US" sz="2000" dirty="0">
              <a:latin typeface="Arial Narrow" pitchFamily="34" charset="0"/>
            </a:endParaRPr>
          </a:p>
          <a:p>
            <a:pPr marL="342900" indent="-171450">
              <a:spcAft>
                <a:spcPts val="1200"/>
              </a:spcAft>
              <a:buSzPct val="100000"/>
              <a:buFontTx/>
              <a:buChar char="•"/>
            </a:pPr>
            <a:r>
              <a:rPr lang="en-US" sz="2000" b="1" i="1" dirty="0" smtClean="0">
                <a:latin typeface="Arial Narrow" pitchFamily="34" charset="0"/>
              </a:rPr>
              <a:t>Enable Reproducible Research</a:t>
            </a:r>
            <a:r>
              <a:rPr lang="en-US" sz="2000" dirty="0" smtClean="0">
                <a:latin typeface="Arial Narrow" pitchFamily="34" charset="0"/>
              </a:rPr>
              <a:t>: Minimal software quality aspects </a:t>
            </a:r>
            <a:r>
              <a:rPr lang="en-US" sz="2000" dirty="0">
                <a:latin typeface="Arial Narrow" pitchFamily="34" charset="0"/>
              </a:rPr>
              <a:t>needed for producing credible research, </a:t>
            </a:r>
            <a:r>
              <a:rPr lang="en-US" sz="2000" dirty="0" smtClean="0">
                <a:latin typeface="Arial Narrow" pitchFamily="34" charset="0"/>
              </a:rPr>
              <a:t>researches </a:t>
            </a:r>
            <a:r>
              <a:rPr lang="en-US" sz="2000" dirty="0">
                <a:latin typeface="Arial Narrow" pitchFamily="34" charset="0"/>
              </a:rPr>
              <a:t>will produce </a:t>
            </a:r>
            <a:r>
              <a:rPr lang="en-US" sz="2000" dirty="0" smtClean="0">
                <a:latin typeface="Arial Narrow" pitchFamily="34" charset="0"/>
              </a:rPr>
              <a:t>better research </a:t>
            </a:r>
            <a:r>
              <a:rPr lang="en-US" sz="2000" dirty="0">
                <a:latin typeface="Arial Narrow" pitchFamily="34" charset="0"/>
              </a:rPr>
              <a:t>that will stand a better chance of being published in quality journals that </a:t>
            </a:r>
            <a:r>
              <a:rPr lang="en-US" sz="2000" dirty="0" smtClean="0">
                <a:latin typeface="Arial Narrow" pitchFamily="34" charset="0"/>
              </a:rPr>
              <a:t>require reproducible </a:t>
            </a:r>
            <a:r>
              <a:rPr lang="en-US" sz="2000" dirty="0">
                <a:latin typeface="Arial Narrow" pitchFamily="34" charset="0"/>
              </a:rPr>
              <a:t>research</a:t>
            </a:r>
            <a:r>
              <a:rPr lang="en-US" sz="2000" dirty="0" smtClean="0">
                <a:latin typeface="Arial Narrow" pitchFamily="34" charset="0"/>
              </a:rPr>
              <a:t>.</a:t>
            </a:r>
            <a:endParaRPr lang="en-US" sz="2000" b="1" i="1" dirty="0" smtClean="0">
              <a:latin typeface="Arial Narrow" pitchFamily="34" charset="0"/>
            </a:endParaRPr>
          </a:p>
          <a:p>
            <a:pPr marL="342900" indent="-171450">
              <a:spcAft>
                <a:spcPts val="1200"/>
              </a:spcAft>
              <a:buSzPct val="100000"/>
              <a:buFontTx/>
              <a:buChar char="•"/>
            </a:pPr>
            <a:r>
              <a:rPr lang="en-US" sz="2000" b="1" i="1" dirty="0" smtClean="0">
                <a:latin typeface="Arial Narrow" pitchFamily="34" charset="0"/>
              </a:rPr>
              <a:t>Improve </a:t>
            </a:r>
            <a:r>
              <a:rPr lang="en-US" sz="2000" b="1" i="1" dirty="0">
                <a:latin typeface="Arial Narrow" pitchFamily="34" charset="0"/>
              </a:rPr>
              <a:t>Overall Development Productivity</a:t>
            </a:r>
            <a:r>
              <a:rPr lang="en-US" sz="2000" dirty="0">
                <a:latin typeface="Arial Narrow" pitchFamily="34" charset="0"/>
              </a:rPr>
              <a:t>: </a:t>
            </a:r>
            <a:r>
              <a:rPr lang="en-US" sz="2000" dirty="0" smtClean="0">
                <a:latin typeface="Arial Narrow" pitchFamily="34" charset="0"/>
              </a:rPr>
              <a:t>Focus </a:t>
            </a:r>
            <a:r>
              <a:rPr lang="en-US" sz="2000" dirty="0">
                <a:latin typeface="Arial Narrow" pitchFamily="34" charset="0"/>
              </a:rPr>
              <a:t>on the right SE practices at </a:t>
            </a:r>
            <a:r>
              <a:rPr lang="en-US" sz="2000" dirty="0" smtClean="0">
                <a:latin typeface="Arial Narrow" pitchFamily="34" charset="0"/>
              </a:rPr>
              <a:t>the right </a:t>
            </a:r>
            <a:r>
              <a:rPr lang="en-US" sz="2000" dirty="0">
                <a:latin typeface="Arial Narrow" pitchFamily="34" charset="0"/>
              </a:rPr>
              <a:t>times, and the right priorities for a given phase/maturity level, developers </a:t>
            </a:r>
            <a:r>
              <a:rPr lang="en-US" sz="2000" dirty="0" smtClean="0">
                <a:latin typeface="Arial Narrow" pitchFamily="34" charset="0"/>
              </a:rPr>
              <a:t>work more </a:t>
            </a:r>
            <a:r>
              <a:rPr lang="en-US" sz="2000" dirty="0">
                <a:latin typeface="Arial Narrow" pitchFamily="34" charset="0"/>
              </a:rPr>
              <a:t>productively </a:t>
            </a:r>
            <a:r>
              <a:rPr lang="en-US" sz="2000" dirty="0" smtClean="0">
                <a:latin typeface="Arial Narrow" pitchFamily="34" charset="0"/>
              </a:rPr>
              <a:t>with acceptable overhead.</a:t>
            </a:r>
            <a:endParaRPr lang="en-US" sz="2000" dirty="0">
              <a:latin typeface="Arial Narrow" pitchFamily="34" charset="0"/>
            </a:endParaRPr>
          </a:p>
          <a:p>
            <a:pPr marL="342900" indent="-171450">
              <a:spcAft>
                <a:spcPts val="1200"/>
              </a:spcAft>
              <a:buSzPct val="100000"/>
              <a:buFontTx/>
              <a:buChar char="•"/>
            </a:pPr>
            <a:r>
              <a:rPr lang="en-US" sz="2000" b="1" i="1" dirty="0" smtClean="0">
                <a:latin typeface="Arial Narrow" pitchFamily="34" charset="0"/>
              </a:rPr>
              <a:t>Improve </a:t>
            </a:r>
            <a:r>
              <a:rPr lang="en-US" sz="2000" b="1" i="1" dirty="0">
                <a:latin typeface="Arial Narrow" pitchFamily="34" charset="0"/>
              </a:rPr>
              <a:t>Production Software Quality</a:t>
            </a:r>
            <a:r>
              <a:rPr lang="en-US" sz="2000" dirty="0">
                <a:latin typeface="Arial Narrow" pitchFamily="34" charset="0"/>
              </a:rPr>
              <a:t>: </a:t>
            </a:r>
            <a:r>
              <a:rPr lang="en-US" sz="2000" dirty="0" smtClean="0">
                <a:latin typeface="Arial Narrow" pitchFamily="34" charset="0"/>
              </a:rPr>
              <a:t>Focus </a:t>
            </a:r>
            <a:r>
              <a:rPr lang="en-US" sz="2000" dirty="0">
                <a:latin typeface="Arial Narrow" pitchFamily="34" charset="0"/>
              </a:rPr>
              <a:t>on foundational issues first in </a:t>
            </a:r>
            <a:r>
              <a:rPr lang="en-US" sz="2000" dirty="0" smtClean="0">
                <a:latin typeface="Arial Narrow" pitchFamily="34" charset="0"/>
              </a:rPr>
              <a:t>early-phase development</a:t>
            </a:r>
            <a:r>
              <a:rPr lang="en-US" sz="2000" dirty="0">
                <a:latin typeface="Arial Narrow" pitchFamily="34" charset="0"/>
              </a:rPr>
              <a:t>, higher-quality software will be produced as other elements of software </a:t>
            </a:r>
            <a:r>
              <a:rPr lang="en-US" sz="2000" dirty="0" smtClean="0">
                <a:latin typeface="Arial Narrow" pitchFamily="34" charset="0"/>
              </a:rPr>
              <a:t>quality are </a:t>
            </a:r>
            <a:r>
              <a:rPr lang="en-US" sz="2000" dirty="0">
                <a:latin typeface="Arial Narrow" pitchFamily="34" charset="0"/>
              </a:rPr>
              <a:t>added</a:t>
            </a:r>
            <a:r>
              <a:rPr lang="en-US" sz="2000" dirty="0" smtClean="0">
                <a:latin typeface="Arial Narrow" pitchFamily="34" charset="0"/>
              </a:rPr>
              <a:t>.</a:t>
            </a:r>
            <a:endParaRPr lang="en-US" sz="2000" dirty="0">
              <a:latin typeface="Arial Narrow" pitchFamily="34" charset="0"/>
            </a:endParaRPr>
          </a:p>
          <a:p>
            <a:pPr marL="342900" indent="-171450">
              <a:spcAft>
                <a:spcPts val="1200"/>
              </a:spcAft>
              <a:buSzPct val="100000"/>
              <a:buFontTx/>
              <a:buChar char="•"/>
            </a:pPr>
            <a:r>
              <a:rPr lang="en-US" sz="2000" b="1" i="1" dirty="0" smtClean="0">
                <a:latin typeface="Arial Narrow" pitchFamily="34" charset="0"/>
              </a:rPr>
              <a:t>Better </a:t>
            </a:r>
            <a:r>
              <a:rPr lang="en-US" sz="2000" b="1" i="1" dirty="0">
                <a:latin typeface="Arial Narrow" pitchFamily="34" charset="0"/>
              </a:rPr>
              <a:t>Communicate Maturity Levels with Customers</a:t>
            </a:r>
            <a:r>
              <a:rPr lang="en-US" sz="2000" dirty="0">
                <a:latin typeface="Arial Narrow" pitchFamily="34" charset="0"/>
              </a:rPr>
              <a:t>: </a:t>
            </a:r>
            <a:r>
              <a:rPr lang="en-US" sz="2000" dirty="0" smtClean="0">
                <a:latin typeface="Arial Narrow" pitchFamily="34" charset="0"/>
              </a:rPr>
              <a:t>Clearly define maturity levels so customers </a:t>
            </a:r>
            <a:r>
              <a:rPr lang="en-US" sz="2000" dirty="0">
                <a:latin typeface="Arial Narrow" pitchFamily="34" charset="0"/>
              </a:rPr>
              <a:t>and stakeholders will have the right </a:t>
            </a:r>
            <a:r>
              <a:rPr lang="en-US" sz="2000" dirty="0" smtClean="0">
                <a:latin typeface="Arial Narrow" pitchFamily="34" charset="0"/>
              </a:rPr>
              <a:t>expectations.</a:t>
            </a:r>
            <a:endParaRPr lang="en-US" sz="2000" dirty="0">
              <a:latin typeface="Arial Narrow" pitchFamily="34" charset="0"/>
            </a:endParaRPr>
          </a:p>
        </p:txBody>
      </p:sp>
    </p:spTree>
    <p:extLst>
      <p:ext uri="{BB962C8B-B14F-4D97-AF65-F5344CB8AC3E}">
        <p14:creationId xmlns:p14="http://schemas.microsoft.com/office/powerpoint/2010/main" val="2139975350"/>
      </p:ext>
    </p:extLst>
  </p:cSld>
  <p:clrMapOvr>
    <a:masterClrMapping/>
  </p:clrMapOvr>
  <mc:AlternateContent xmlns:mc="http://schemas.openxmlformats.org/markup-compatibility/2006" xmlns:p14="http://schemas.microsoft.com/office/powerpoint/2010/main">
    <mc:Choice Requires="p14">
      <p:transition spd="slow" p14:dur="1200" advTm="75766">
        <p:dissolve/>
      </p:transition>
    </mc:Choice>
    <mc:Fallback xmlns="">
      <p:transition spd="slow" advTm="75766">
        <p:dissolv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52400"/>
            <a:ext cx="8229600" cy="458587"/>
          </a:xfrm>
        </p:spPr>
        <p:txBody>
          <a:bodyPr/>
          <a:lstStyle/>
          <a:p>
            <a:r>
              <a:rPr lang="en-US" sz="2800" dirty="0" smtClean="0"/>
              <a:t>Self-Sustaining Software: Defined</a:t>
            </a:r>
            <a:endParaRPr lang="en-US" sz="2800" dirty="0"/>
          </a:p>
        </p:txBody>
      </p:sp>
      <p:sp>
        <p:nvSpPr>
          <p:cNvPr id="3" name="Content Placeholder 2"/>
          <p:cNvSpPr>
            <a:spLocks noGrp="1"/>
          </p:cNvSpPr>
          <p:nvPr>
            <p:ph idx="1"/>
          </p:nvPr>
        </p:nvSpPr>
        <p:spPr>
          <a:xfrm>
            <a:off x="111204" y="647531"/>
            <a:ext cx="8880396" cy="6001643"/>
          </a:xfrm>
        </p:spPr>
        <p:txBody>
          <a:bodyPr/>
          <a:lstStyle/>
          <a:p>
            <a:pPr>
              <a:spcBef>
                <a:spcPts val="1200"/>
              </a:spcBef>
            </a:pPr>
            <a:r>
              <a:rPr lang="en-US" sz="2000" i="1" dirty="0"/>
              <a:t>Open-source</a:t>
            </a:r>
            <a:r>
              <a:rPr lang="en-US" sz="2000" b="0" dirty="0"/>
              <a:t>: The software has a sufficiently loose open-source license allowing the </a:t>
            </a:r>
            <a:r>
              <a:rPr lang="en-US" sz="2000" b="0" dirty="0" smtClean="0"/>
              <a:t>source code </a:t>
            </a:r>
            <a:r>
              <a:rPr lang="en-US" sz="2000" b="0" dirty="0"/>
              <a:t>to be arbitrarily modified and used and reused in a variety of contexts (</a:t>
            </a:r>
            <a:r>
              <a:rPr lang="en-US" sz="2000" b="0" dirty="0" smtClean="0"/>
              <a:t>including unrestricted </a:t>
            </a:r>
            <a:r>
              <a:rPr lang="en-US" sz="2000" b="0" dirty="0"/>
              <a:t>usage in commercial codes</a:t>
            </a:r>
            <a:r>
              <a:rPr lang="en-US" sz="2000" b="0" dirty="0" smtClean="0"/>
              <a:t>).</a:t>
            </a:r>
            <a:endParaRPr lang="en-US" sz="2000" b="0" dirty="0"/>
          </a:p>
          <a:p>
            <a:pPr>
              <a:spcBef>
                <a:spcPts val="1200"/>
              </a:spcBef>
            </a:pPr>
            <a:r>
              <a:rPr lang="en-US" sz="2000" i="1" dirty="0" smtClean="0"/>
              <a:t>Core </a:t>
            </a:r>
            <a:r>
              <a:rPr lang="en-US" sz="2000" i="1" dirty="0"/>
              <a:t>domain </a:t>
            </a:r>
            <a:r>
              <a:rPr lang="en-US" sz="2000" i="1" dirty="0" smtClean="0"/>
              <a:t>distillation document</a:t>
            </a:r>
            <a:r>
              <a:rPr lang="en-US" sz="2000" b="0" dirty="0"/>
              <a:t>: The software is accompanied with a short </a:t>
            </a:r>
            <a:r>
              <a:rPr lang="en-US" sz="2000" b="0" dirty="0" smtClean="0"/>
              <a:t>focused high-level </a:t>
            </a:r>
            <a:r>
              <a:rPr lang="en-US" sz="2000" b="0" dirty="0"/>
              <a:t>document describing the purpose of the software and its core domain </a:t>
            </a:r>
            <a:r>
              <a:rPr lang="en-US" sz="2000" b="0" dirty="0" smtClean="0"/>
              <a:t>model.</a:t>
            </a:r>
            <a:endParaRPr lang="en-US" sz="2000" b="0" dirty="0"/>
          </a:p>
          <a:p>
            <a:pPr>
              <a:spcBef>
                <a:spcPts val="1200"/>
              </a:spcBef>
            </a:pPr>
            <a:r>
              <a:rPr lang="en-US" sz="2000" i="1" dirty="0" smtClean="0"/>
              <a:t>Exceptionally </a:t>
            </a:r>
            <a:r>
              <a:rPr lang="en-US" sz="2000" i="1" dirty="0"/>
              <a:t>well testing</a:t>
            </a:r>
            <a:r>
              <a:rPr lang="en-US" sz="2000" b="0" dirty="0"/>
              <a:t>: The current functionality of the software and its behavior </a:t>
            </a:r>
            <a:r>
              <a:rPr lang="en-US" sz="2000" b="0" dirty="0" smtClean="0"/>
              <a:t>is rigorously </a:t>
            </a:r>
            <a:r>
              <a:rPr lang="en-US" sz="2000" b="0" dirty="0"/>
              <a:t>defined and protected with strong automated unit and verification tests.</a:t>
            </a:r>
          </a:p>
          <a:p>
            <a:pPr>
              <a:spcBef>
                <a:spcPts val="1200"/>
              </a:spcBef>
            </a:pPr>
            <a:r>
              <a:rPr lang="en-US" sz="2000" i="1" dirty="0" smtClean="0"/>
              <a:t>Clean </a:t>
            </a:r>
            <a:r>
              <a:rPr lang="en-US" sz="2000" i="1" dirty="0"/>
              <a:t>structure and code</a:t>
            </a:r>
            <a:r>
              <a:rPr lang="en-US" sz="2000" b="0" dirty="0"/>
              <a:t>: The internal code structure and interfaces are clean </a:t>
            </a:r>
            <a:r>
              <a:rPr lang="en-US" sz="2000" b="0" dirty="0" smtClean="0"/>
              <a:t>and consistent</a:t>
            </a:r>
            <a:r>
              <a:rPr lang="en-US" sz="2000" b="0" dirty="0"/>
              <a:t>.</a:t>
            </a:r>
          </a:p>
          <a:p>
            <a:pPr>
              <a:spcBef>
                <a:spcPts val="1200"/>
              </a:spcBef>
            </a:pPr>
            <a:r>
              <a:rPr lang="en-US" sz="2000" i="1" dirty="0" smtClean="0"/>
              <a:t>Minimal </a:t>
            </a:r>
            <a:r>
              <a:rPr lang="en-US" sz="2000" i="1" dirty="0"/>
              <a:t>controlled internal and external dependencies</a:t>
            </a:r>
            <a:r>
              <a:rPr lang="en-US" sz="2000" b="0" dirty="0"/>
              <a:t>: The software has well </a:t>
            </a:r>
            <a:r>
              <a:rPr lang="en-US" sz="2000" b="0" dirty="0" smtClean="0"/>
              <a:t>structured internal </a:t>
            </a:r>
            <a:r>
              <a:rPr lang="en-US" sz="2000" b="0" dirty="0"/>
              <a:t>dependencies and minimal external upstream software dependencies and </a:t>
            </a:r>
            <a:r>
              <a:rPr lang="en-US" sz="2000" b="0" dirty="0" smtClean="0"/>
              <a:t>those dependencies </a:t>
            </a:r>
            <a:r>
              <a:rPr lang="en-US" sz="2000" b="0" dirty="0"/>
              <a:t>are carefully managed.</a:t>
            </a:r>
          </a:p>
          <a:p>
            <a:pPr>
              <a:spcBef>
                <a:spcPts val="1200"/>
              </a:spcBef>
            </a:pPr>
            <a:r>
              <a:rPr lang="en-US" sz="2000" i="1" dirty="0" smtClean="0"/>
              <a:t>Properties </a:t>
            </a:r>
            <a:r>
              <a:rPr lang="en-US" sz="2000" i="1" dirty="0"/>
              <a:t>apply recursively to upstream software</a:t>
            </a:r>
            <a:r>
              <a:rPr lang="en-US" sz="2000" b="0" dirty="0"/>
              <a:t>: All of the dependent external </a:t>
            </a:r>
            <a:r>
              <a:rPr lang="en-US" sz="2000" b="0" dirty="0" smtClean="0"/>
              <a:t>upstream software </a:t>
            </a:r>
            <a:r>
              <a:rPr lang="en-US" sz="2000" b="0" dirty="0"/>
              <a:t>are also themselves self-sustaining software.</a:t>
            </a:r>
          </a:p>
          <a:p>
            <a:pPr>
              <a:spcBef>
                <a:spcPts val="1200"/>
              </a:spcBef>
            </a:pPr>
            <a:r>
              <a:rPr lang="en-US" sz="2000" i="1" dirty="0" smtClean="0"/>
              <a:t>All </a:t>
            </a:r>
            <a:r>
              <a:rPr lang="en-US" sz="2000" i="1" dirty="0"/>
              <a:t>properties are preserved under maintenance</a:t>
            </a:r>
            <a:r>
              <a:rPr lang="en-US" sz="2000" b="0" dirty="0"/>
              <a:t>: All maintenance of the software </a:t>
            </a:r>
            <a:r>
              <a:rPr lang="en-US" sz="2000" b="0" dirty="0" smtClean="0"/>
              <a:t>preserves all </a:t>
            </a:r>
            <a:r>
              <a:rPr lang="en-US" sz="2000" b="0" dirty="0"/>
              <a:t>of these properties of self-sustaining software (by applying Agile/Emergent Design </a:t>
            </a:r>
            <a:r>
              <a:rPr lang="en-US" sz="2000" b="0" dirty="0" smtClean="0"/>
              <a:t>and Continuous </a:t>
            </a:r>
            <a:r>
              <a:rPr lang="en-US" sz="2000" b="0" dirty="0"/>
              <a:t>Refactoring and other good Lean/Agile software development practices).</a:t>
            </a:r>
          </a:p>
        </p:txBody>
      </p:sp>
    </p:spTree>
    <p:extLst>
      <p:ext uri="{BB962C8B-B14F-4D97-AF65-F5344CB8AC3E}">
        <p14:creationId xmlns:p14="http://schemas.microsoft.com/office/powerpoint/2010/main" val="45403430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11204" y="177114"/>
            <a:ext cx="8229600" cy="461665"/>
          </a:xfrm>
          <a:prstGeom prst="rect">
            <a:avLst/>
          </a:prstGeom>
        </p:spPr>
        <p:txBody>
          <a:bodyPr vert="horz" lIns="91440" tIns="45720" rIns="91440" bIns="45720" rtlCol="0" anchor="t" anchorCtr="0">
            <a:spAutoFit/>
          </a:bodyPr>
          <a:lstStyle>
            <a:lvl1pPr algn="l" defTabSz="914400" rtl="0" eaLnBrk="1" latinLnBrk="0" hangingPunct="1">
              <a:lnSpc>
                <a:spcPct val="85000"/>
              </a:lnSpc>
              <a:spcBef>
                <a:spcPct val="0"/>
              </a:spcBef>
              <a:buNone/>
              <a:defRPr sz="3000" kern="1200">
                <a:solidFill>
                  <a:srgbClr val="006C3A"/>
                </a:solidFill>
                <a:latin typeface="Arial Black" pitchFamily="34" charset="0"/>
                <a:ea typeface="+mj-ea"/>
                <a:cs typeface="+mj-cs"/>
              </a:defRPr>
            </a:lvl1pPr>
          </a:lstStyle>
          <a:p>
            <a:r>
              <a:rPr lang="en-US" sz="2800" dirty="0" err="1" smtClean="0"/>
              <a:t>TriBITS</a:t>
            </a:r>
            <a:r>
              <a:rPr lang="en-US" sz="2800" dirty="0" smtClean="0"/>
              <a:t> Lifecycle Maturity Levels</a:t>
            </a:r>
            <a:endParaRPr lang="en-US" sz="2800" dirty="0"/>
          </a:p>
        </p:txBody>
      </p:sp>
      <p:sp>
        <p:nvSpPr>
          <p:cNvPr id="4" name="Content Placeholder 2"/>
          <p:cNvSpPr>
            <a:spLocks noGrp="1"/>
          </p:cNvSpPr>
          <p:nvPr>
            <p:ph idx="1"/>
          </p:nvPr>
        </p:nvSpPr>
        <p:spPr>
          <a:xfrm>
            <a:off x="111204" y="959592"/>
            <a:ext cx="8880396" cy="3847207"/>
          </a:xfrm>
        </p:spPr>
        <p:txBody>
          <a:bodyPr/>
          <a:lstStyle/>
          <a:p>
            <a:pPr marL="0" indent="0">
              <a:spcBef>
                <a:spcPts val="3000"/>
              </a:spcBef>
              <a:buNone/>
            </a:pPr>
            <a:r>
              <a:rPr lang="en-US" sz="3200" dirty="0" smtClean="0"/>
              <a:t>0:  Exploratory (EP) Code</a:t>
            </a:r>
            <a:endParaRPr lang="en-US" sz="3200" dirty="0"/>
          </a:p>
          <a:p>
            <a:pPr marL="0" indent="0">
              <a:spcBef>
                <a:spcPts val="3000"/>
              </a:spcBef>
              <a:buNone/>
            </a:pPr>
            <a:r>
              <a:rPr lang="en-US" sz="3200" dirty="0" smtClean="0"/>
              <a:t>1:  Research Stable (RS) Code</a:t>
            </a:r>
          </a:p>
          <a:p>
            <a:pPr marL="0" indent="0">
              <a:spcBef>
                <a:spcPts val="3000"/>
              </a:spcBef>
              <a:buNone/>
            </a:pPr>
            <a:r>
              <a:rPr lang="en-US" sz="3200" dirty="0" smtClean="0"/>
              <a:t>2:  Production Growth (PG) Code</a:t>
            </a:r>
          </a:p>
          <a:p>
            <a:pPr marL="0" indent="0">
              <a:spcBef>
                <a:spcPts val="3000"/>
              </a:spcBef>
              <a:buNone/>
            </a:pPr>
            <a:r>
              <a:rPr lang="en-US" sz="3200" dirty="0" smtClean="0"/>
              <a:t>3:  Production Maintenance (PM) Code</a:t>
            </a:r>
          </a:p>
          <a:p>
            <a:pPr marL="0" indent="0">
              <a:spcBef>
                <a:spcPts val="3000"/>
              </a:spcBef>
              <a:buNone/>
            </a:pPr>
            <a:r>
              <a:rPr lang="en-US" sz="3200" dirty="0"/>
              <a:t>-1: Unspecified Maturity (UM) </a:t>
            </a:r>
            <a:r>
              <a:rPr lang="en-US" sz="3200" dirty="0" smtClean="0"/>
              <a:t>Code</a:t>
            </a:r>
            <a:endParaRPr lang="en-US" sz="3200" dirty="0"/>
          </a:p>
        </p:txBody>
      </p:sp>
    </p:spTree>
    <p:extLst>
      <p:ext uri="{BB962C8B-B14F-4D97-AF65-F5344CB8AC3E}">
        <p14:creationId xmlns:p14="http://schemas.microsoft.com/office/powerpoint/2010/main" val="244475453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229600" cy="458587"/>
          </a:xfrm>
        </p:spPr>
        <p:txBody>
          <a:bodyPr/>
          <a:lstStyle/>
          <a:p>
            <a:r>
              <a:rPr lang="en-US" sz="2800" dirty="0"/>
              <a:t>0</a:t>
            </a:r>
            <a:r>
              <a:rPr lang="en-US" sz="2800" dirty="0" smtClean="0"/>
              <a:t>: Exploratory  (EP) Code</a:t>
            </a:r>
            <a:endParaRPr lang="en-US" sz="2800" dirty="0"/>
          </a:p>
        </p:txBody>
      </p:sp>
      <p:sp>
        <p:nvSpPr>
          <p:cNvPr id="3" name="Content Placeholder 2"/>
          <p:cNvSpPr>
            <a:spLocks noGrp="1"/>
          </p:cNvSpPr>
          <p:nvPr>
            <p:ph idx="1"/>
          </p:nvPr>
        </p:nvSpPr>
        <p:spPr>
          <a:xfrm>
            <a:off x="111204" y="867599"/>
            <a:ext cx="8880396" cy="5129609"/>
          </a:xfrm>
        </p:spPr>
        <p:txBody>
          <a:bodyPr/>
          <a:lstStyle/>
          <a:p>
            <a:r>
              <a:rPr lang="en-US" sz="2000" dirty="0" smtClean="0"/>
              <a:t>Primary </a:t>
            </a:r>
            <a:r>
              <a:rPr lang="en-US" sz="2000" dirty="0"/>
              <a:t>purpose is to explore alternative approaches and prototypes, not to </a:t>
            </a:r>
            <a:r>
              <a:rPr lang="en-US" sz="2000" dirty="0" smtClean="0"/>
              <a:t>create software</a:t>
            </a:r>
            <a:r>
              <a:rPr lang="en-US" sz="2000" dirty="0"/>
              <a:t>.</a:t>
            </a:r>
          </a:p>
          <a:p>
            <a:r>
              <a:rPr lang="en-US" sz="2000" dirty="0" smtClean="0"/>
              <a:t>Generally </a:t>
            </a:r>
            <a:r>
              <a:rPr lang="en-US" sz="2000" dirty="0"/>
              <a:t>not developed in a Lean/Agile consistent way.</a:t>
            </a:r>
          </a:p>
          <a:p>
            <a:r>
              <a:rPr lang="en-US" sz="2000" dirty="0" smtClean="0"/>
              <a:t>Does </a:t>
            </a:r>
            <a:r>
              <a:rPr lang="en-US" sz="2000" dirty="0"/>
              <a:t>not provide sufficient unit (or otherwise) testing to demonstrate correctness.</a:t>
            </a:r>
          </a:p>
          <a:p>
            <a:r>
              <a:rPr lang="en-US" sz="2000" dirty="0" smtClean="0"/>
              <a:t>Often </a:t>
            </a:r>
            <a:r>
              <a:rPr lang="en-US" sz="2000" dirty="0"/>
              <a:t>has a messy design and code base.</a:t>
            </a:r>
          </a:p>
          <a:p>
            <a:r>
              <a:rPr lang="en-US" sz="2000" dirty="0" smtClean="0"/>
              <a:t>Should </a:t>
            </a:r>
            <a:r>
              <a:rPr lang="en-US" sz="2000" dirty="0"/>
              <a:t>not have customers, not even “friendly” customers.</a:t>
            </a:r>
          </a:p>
          <a:p>
            <a:r>
              <a:rPr lang="en-US" sz="2000" dirty="0" smtClean="0"/>
              <a:t>No </a:t>
            </a:r>
            <a:r>
              <a:rPr lang="en-US" sz="2000" dirty="0"/>
              <a:t>one should use such code for anything important (not even for research results, </a:t>
            </a:r>
            <a:r>
              <a:rPr lang="en-US" sz="2000" dirty="0" smtClean="0"/>
              <a:t>but in </a:t>
            </a:r>
            <a:r>
              <a:rPr lang="en-US" sz="2000" dirty="0"/>
              <a:t>the current CSE environment the publication of results using such software </a:t>
            </a:r>
            <a:r>
              <a:rPr lang="en-US" sz="2000" dirty="0" smtClean="0"/>
              <a:t>would </a:t>
            </a:r>
            <a:r>
              <a:rPr lang="en-US" sz="2000" dirty="0" err="1" smtClean="0"/>
              <a:t>ikely</a:t>
            </a:r>
            <a:r>
              <a:rPr lang="en-US" sz="2000" dirty="0" smtClean="0"/>
              <a:t> </a:t>
            </a:r>
            <a:r>
              <a:rPr lang="en-US" sz="2000" dirty="0"/>
              <a:t>still be allowed).</a:t>
            </a:r>
          </a:p>
          <a:p>
            <a:r>
              <a:rPr lang="en-US" sz="2000" dirty="0" smtClean="0"/>
              <a:t>Generally </a:t>
            </a:r>
            <a:r>
              <a:rPr lang="en-US" sz="2000" dirty="0"/>
              <a:t>should not go out in open releases (but could go out in releases and </a:t>
            </a:r>
            <a:r>
              <a:rPr lang="en-US" sz="2000" dirty="0" smtClean="0"/>
              <a:t>is allowed </a:t>
            </a:r>
            <a:r>
              <a:rPr lang="en-US" sz="2000" dirty="0"/>
              <a:t>by this lifecycle model).</a:t>
            </a:r>
          </a:p>
          <a:p>
            <a:r>
              <a:rPr lang="en-US" sz="2000" dirty="0" smtClean="0"/>
              <a:t>Does </a:t>
            </a:r>
            <a:r>
              <a:rPr lang="en-US" sz="2000" dirty="0"/>
              <a:t>not provide a direct foundation for creating production-quality code and </a:t>
            </a:r>
            <a:r>
              <a:rPr lang="en-US" sz="2000" dirty="0" smtClean="0"/>
              <a:t>should be </a:t>
            </a:r>
            <a:r>
              <a:rPr lang="en-US" sz="2000" dirty="0"/>
              <a:t>put to the side or thrown away when starting product development</a:t>
            </a:r>
          </a:p>
        </p:txBody>
      </p:sp>
    </p:spTree>
    <p:extLst>
      <p:ext uri="{BB962C8B-B14F-4D97-AF65-F5344CB8AC3E}">
        <p14:creationId xmlns:p14="http://schemas.microsoft.com/office/powerpoint/2010/main" val="245745003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229600" cy="458587"/>
          </a:xfrm>
        </p:spPr>
        <p:txBody>
          <a:bodyPr/>
          <a:lstStyle/>
          <a:p>
            <a:r>
              <a:rPr lang="en-US" sz="2800" dirty="0"/>
              <a:t>1</a:t>
            </a:r>
            <a:r>
              <a:rPr lang="en-US" sz="2800" dirty="0" smtClean="0"/>
              <a:t>: </a:t>
            </a:r>
            <a:r>
              <a:rPr lang="en-US" sz="2800" dirty="0"/>
              <a:t>Research Stable </a:t>
            </a:r>
            <a:r>
              <a:rPr lang="en-US" sz="2800" dirty="0" smtClean="0"/>
              <a:t>(RS) Code</a:t>
            </a:r>
            <a:endParaRPr lang="en-US" sz="2800" dirty="0"/>
          </a:p>
        </p:txBody>
      </p:sp>
      <p:sp>
        <p:nvSpPr>
          <p:cNvPr id="3" name="Content Placeholder 2"/>
          <p:cNvSpPr>
            <a:spLocks noGrp="1"/>
          </p:cNvSpPr>
          <p:nvPr>
            <p:ph idx="1"/>
          </p:nvPr>
        </p:nvSpPr>
        <p:spPr>
          <a:xfrm>
            <a:off x="111204" y="635119"/>
            <a:ext cx="8880396" cy="5406608"/>
          </a:xfrm>
        </p:spPr>
        <p:txBody>
          <a:bodyPr/>
          <a:lstStyle/>
          <a:p>
            <a:r>
              <a:rPr lang="en-US" sz="2000" dirty="0"/>
              <a:t>Developed from the very beginning in a Lean/Agile consistent manner.</a:t>
            </a:r>
          </a:p>
          <a:p>
            <a:r>
              <a:rPr lang="en-US" sz="2000" dirty="0" smtClean="0"/>
              <a:t>Strong </a:t>
            </a:r>
            <a:r>
              <a:rPr lang="en-US" sz="2000" dirty="0"/>
              <a:t>unit and verification tests (i.e. proof of correctness) are written as </a:t>
            </a:r>
            <a:r>
              <a:rPr lang="en-US" sz="2000" dirty="0" smtClean="0"/>
              <a:t>the code/algorithms </a:t>
            </a:r>
            <a:r>
              <a:rPr lang="en-US" sz="2000" dirty="0"/>
              <a:t>are being developed (near 100% line coverage</a:t>
            </a:r>
            <a:r>
              <a:rPr lang="en-US" sz="2000" dirty="0" smtClean="0"/>
              <a:t>).</a:t>
            </a:r>
            <a:endParaRPr lang="en-US" sz="2000" dirty="0"/>
          </a:p>
          <a:p>
            <a:r>
              <a:rPr lang="en-US" sz="2000" dirty="0" smtClean="0"/>
              <a:t>Has </a:t>
            </a:r>
            <a:r>
              <a:rPr lang="en-US" sz="2000" dirty="0"/>
              <a:t>a very clean design and code base maintained through Agile practices of </a:t>
            </a:r>
            <a:r>
              <a:rPr lang="en-US" sz="2000" dirty="0" smtClean="0"/>
              <a:t>emergent design </a:t>
            </a:r>
            <a:r>
              <a:rPr lang="en-US" sz="2000" dirty="0"/>
              <a:t>and constant refactoring.</a:t>
            </a:r>
          </a:p>
          <a:p>
            <a:r>
              <a:rPr lang="en-US" sz="2000" dirty="0" smtClean="0"/>
              <a:t>Generally </a:t>
            </a:r>
            <a:r>
              <a:rPr lang="en-US" sz="2000" dirty="0"/>
              <a:t>does not have higher-quality documentation, user input checking </a:t>
            </a:r>
            <a:r>
              <a:rPr lang="en-US" sz="2000" dirty="0" smtClean="0"/>
              <a:t>and feedback</a:t>
            </a:r>
            <a:r>
              <a:rPr lang="en-US" sz="2000" dirty="0"/>
              <a:t>, space/time performance, portability, or acceptance testing.</a:t>
            </a:r>
          </a:p>
          <a:p>
            <a:r>
              <a:rPr lang="en-US" sz="2000" dirty="0" smtClean="0"/>
              <a:t>Would </a:t>
            </a:r>
            <a:r>
              <a:rPr lang="en-US" sz="2000" dirty="0"/>
              <a:t>tend to provide for some regulated backward compatibility but might not.</a:t>
            </a:r>
          </a:p>
          <a:p>
            <a:r>
              <a:rPr lang="en-US" sz="2000" dirty="0" smtClean="0"/>
              <a:t>Is </a:t>
            </a:r>
            <a:r>
              <a:rPr lang="en-US" sz="2000" dirty="0"/>
              <a:t>appropriate to be used only by “expert” users.</a:t>
            </a:r>
          </a:p>
          <a:p>
            <a:r>
              <a:rPr lang="en-US" sz="2000" dirty="0" smtClean="0"/>
              <a:t>Is </a:t>
            </a:r>
            <a:r>
              <a:rPr lang="en-US" sz="2000" dirty="0"/>
              <a:t>appropriate to be used only in “friendly” customer codes.</a:t>
            </a:r>
          </a:p>
          <a:p>
            <a:r>
              <a:rPr lang="en-US" sz="2000" dirty="0" smtClean="0"/>
              <a:t>Generally </a:t>
            </a:r>
            <a:r>
              <a:rPr lang="en-US" sz="2000" dirty="0"/>
              <a:t>should not go out in open releases (but could go out in releases and </a:t>
            </a:r>
            <a:r>
              <a:rPr lang="en-US" sz="2000" dirty="0" smtClean="0"/>
              <a:t>is allowed </a:t>
            </a:r>
            <a:r>
              <a:rPr lang="en-US" sz="2000" dirty="0"/>
              <a:t>by this lifecycle model).</a:t>
            </a:r>
          </a:p>
          <a:p>
            <a:r>
              <a:rPr lang="en-US" sz="2000" dirty="0" smtClean="0"/>
              <a:t>Provides </a:t>
            </a:r>
            <a:r>
              <a:rPr lang="en-US" sz="2000" dirty="0"/>
              <a:t>a strong foundation for creating production-quality software and should </a:t>
            </a:r>
            <a:r>
              <a:rPr lang="en-US" sz="2000" dirty="0" smtClean="0"/>
              <a:t>be the </a:t>
            </a:r>
            <a:r>
              <a:rPr lang="en-US" sz="2000" dirty="0"/>
              <a:t>first phase for software that will likely become a product.</a:t>
            </a:r>
          </a:p>
        </p:txBody>
      </p:sp>
    </p:spTree>
    <p:extLst>
      <p:ext uri="{BB962C8B-B14F-4D97-AF65-F5344CB8AC3E}">
        <p14:creationId xmlns:p14="http://schemas.microsoft.com/office/powerpoint/2010/main" val="343940933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229600" cy="458587"/>
          </a:xfrm>
        </p:spPr>
        <p:txBody>
          <a:bodyPr/>
          <a:lstStyle/>
          <a:p>
            <a:r>
              <a:rPr lang="en-US" sz="2800" dirty="0"/>
              <a:t>2</a:t>
            </a:r>
            <a:r>
              <a:rPr lang="en-US" sz="2800" dirty="0" smtClean="0"/>
              <a:t>: </a:t>
            </a:r>
            <a:r>
              <a:rPr lang="en-US" sz="2800" dirty="0"/>
              <a:t>Production Growth </a:t>
            </a:r>
            <a:r>
              <a:rPr lang="en-US" sz="2800" dirty="0" smtClean="0"/>
              <a:t>(PG) Code</a:t>
            </a:r>
            <a:endParaRPr lang="en-US" sz="2800" dirty="0"/>
          </a:p>
        </p:txBody>
      </p:sp>
      <p:sp>
        <p:nvSpPr>
          <p:cNvPr id="3" name="Content Placeholder 2"/>
          <p:cNvSpPr>
            <a:spLocks noGrp="1"/>
          </p:cNvSpPr>
          <p:nvPr>
            <p:ph idx="1"/>
          </p:nvPr>
        </p:nvSpPr>
        <p:spPr>
          <a:xfrm>
            <a:off x="111204" y="635119"/>
            <a:ext cx="8880396" cy="4216539"/>
          </a:xfrm>
        </p:spPr>
        <p:txBody>
          <a:bodyPr/>
          <a:lstStyle/>
          <a:p>
            <a:r>
              <a:rPr lang="en-US" sz="2000" dirty="0" smtClean="0"/>
              <a:t>Includes </a:t>
            </a:r>
            <a:r>
              <a:rPr lang="en-US" sz="2000" dirty="0"/>
              <a:t>all the good qualities of Research Stable code.</a:t>
            </a:r>
          </a:p>
          <a:p>
            <a:r>
              <a:rPr lang="en-US" sz="2000" dirty="0" smtClean="0"/>
              <a:t>Provides </a:t>
            </a:r>
            <a:r>
              <a:rPr lang="en-US" sz="2000" dirty="0"/>
              <a:t>increasingly improved checking of user input errors and better error reporting.</a:t>
            </a:r>
          </a:p>
          <a:p>
            <a:r>
              <a:rPr lang="en-US" sz="2000" dirty="0" smtClean="0"/>
              <a:t>Has </a:t>
            </a:r>
            <a:r>
              <a:rPr lang="en-US" sz="2000" dirty="0"/>
              <a:t>increasingly better formal documentation (</a:t>
            </a:r>
            <a:r>
              <a:rPr lang="en-US" sz="2000" dirty="0" err="1"/>
              <a:t>Doxygen</a:t>
            </a:r>
            <a:r>
              <a:rPr lang="en-US" sz="2000" dirty="0"/>
              <a:t>, technical reports, etc.) </a:t>
            </a:r>
            <a:r>
              <a:rPr lang="en-US" sz="2000" dirty="0" smtClean="0"/>
              <a:t>as well </a:t>
            </a:r>
            <a:r>
              <a:rPr lang="en-US" sz="2000" dirty="0"/>
              <a:t>as better examples and tutorial materials.</a:t>
            </a:r>
          </a:p>
          <a:p>
            <a:r>
              <a:rPr lang="en-US" sz="2000" dirty="0" smtClean="0"/>
              <a:t>Maintains </a:t>
            </a:r>
            <a:r>
              <a:rPr lang="en-US" sz="2000" dirty="0"/>
              <a:t>clean structure through constant refactoring of the code and </a:t>
            </a:r>
            <a:r>
              <a:rPr lang="en-US" sz="2000" dirty="0" smtClean="0"/>
              <a:t>user interfaces to </a:t>
            </a:r>
            <a:r>
              <a:rPr lang="en-US" sz="2000" dirty="0"/>
              <a:t>make more consistent and easier to maintain.</a:t>
            </a:r>
          </a:p>
          <a:p>
            <a:r>
              <a:rPr lang="en-US" sz="2000" dirty="0" smtClean="0"/>
              <a:t>Maintains </a:t>
            </a:r>
            <a:r>
              <a:rPr lang="en-US" sz="2000" dirty="0"/>
              <a:t>increasingly better regulated backward compatibility with </a:t>
            </a:r>
            <a:r>
              <a:rPr lang="en-US" sz="2000" dirty="0" smtClean="0"/>
              <a:t>fewer incompatible </a:t>
            </a:r>
            <a:r>
              <a:rPr lang="en-US" sz="2000" dirty="0"/>
              <a:t>changes with new releases.</a:t>
            </a:r>
          </a:p>
          <a:p>
            <a:r>
              <a:rPr lang="en-US" sz="2000" dirty="0" smtClean="0"/>
              <a:t>Has </a:t>
            </a:r>
            <a:r>
              <a:rPr lang="en-US" sz="2000" dirty="0"/>
              <a:t>increasingly better portability and space/time performance characteristics.</a:t>
            </a:r>
          </a:p>
          <a:p>
            <a:r>
              <a:rPr lang="en-US" sz="2000" dirty="0" smtClean="0"/>
              <a:t>Has </a:t>
            </a:r>
            <a:r>
              <a:rPr lang="en-US" sz="2000" dirty="0"/>
              <a:t>expanding usage in more customer codes.</a:t>
            </a:r>
          </a:p>
        </p:txBody>
      </p:sp>
    </p:spTree>
    <p:extLst>
      <p:ext uri="{BB962C8B-B14F-4D97-AF65-F5344CB8AC3E}">
        <p14:creationId xmlns:p14="http://schemas.microsoft.com/office/powerpoint/2010/main" val="263967693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theme/theme1.xml><?xml version="1.0" encoding="utf-8"?>
<a:theme xmlns:a="http://schemas.openxmlformats.org/drawingml/2006/main" name="Default Theme">
  <a:themeElements>
    <a:clrScheme name="ORNL 0812 new">
      <a:dk1>
        <a:sysClr val="windowText" lastClr="000000"/>
      </a:dk1>
      <a:lt1>
        <a:sysClr val="window" lastClr="FFFFFF"/>
      </a:lt1>
      <a:dk2>
        <a:srgbClr val="006C3A"/>
      </a:dk2>
      <a:lt2>
        <a:srgbClr val="FFFFFF"/>
      </a:lt2>
      <a:accent1>
        <a:srgbClr val="4F81BD"/>
      </a:accent1>
      <a:accent2>
        <a:srgbClr val="C0504D"/>
      </a:accent2>
      <a:accent3>
        <a:srgbClr val="00B274"/>
      </a:accent3>
      <a:accent4>
        <a:srgbClr val="F79646"/>
      </a:accent4>
      <a:accent5>
        <a:srgbClr val="4BACC6"/>
      </a:accent5>
      <a:accent6>
        <a:srgbClr val="8064A2"/>
      </a:accent6>
      <a:hlink>
        <a:srgbClr val="1F497D"/>
      </a:hlink>
      <a:folHlink>
        <a:srgbClr val="006C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657E8A890A6F04789AE28A3170A4756" ma:contentTypeVersion="0" ma:contentTypeDescription="Create a new document." ma:contentTypeScope="" ma:versionID="df09d194e9d3aae10a11debd1a63b636">
  <xsd:schema xmlns:xsd="http://www.w3.org/2001/XMLSchema" xmlns:p="http://schemas.microsoft.com/office/2006/metadata/properties" xmlns:ns1="http://schemas.microsoft.com/sharepoint/v3" targetNamespace="http://schemas.microsoft.com/office/2006/metadata/properties" ma:root="true" ma:fieldsID="75c5884a78dbc087e7a002a226461ad9" ns1:_="">
    <xsd:import namespace="http://schemas.microsoft.com/sharepoint/v3"/>
    <xsd:element name="properties">
      <xsd:complexType>
        <xsd:sequence>
          <xsd:element name="documentManagement">
            <xsd:complexType>
              <xsd:all>
                <xsd:element ref="ns1:PublishingPageImag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PageImage" ma:index="8" nillable="true" ma:displayName="Page Image" ma:internalName="PublishingPageImag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ublishingPageImag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9407EA4-3874-468B-A4CD-46AA25063D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F0FBABDB-CD2C-4192-82AA-E6FC22D6207A}">
  <ds:schemaRefs>
    <ds:schemaRef ds:uri="http://purl.org/dc/terms/"/>
    <ds:schemaRef ds:uri="http://purl.org/dc/elements/1.1/"/>
    <ds:schemaRef ds:uri="http://purl.org/dc/dcmitype/"/>
    <ds:schemaRef ds:uri="http://www.w3.org/XML/1998/namespace"/>
    <ds:schemaRef ds:uri="http://schemas.microsoft.com/office/2006/metadata/properties"/>
    <ds:schemaRef ds:uri="http://schemas.microsoft.com/office/2006/documentManagement/types"/>
    <ds:schemaRef ds:uri="http://schemas.openxmlformats.org/package/2006/metadata/core-properties"/>
    <ds:schemaRef ds:uri="http://schemas.microsoft.com/sharepoint/v3"/>
  </ds:schemaRefs>
</ds:datastoreItem>
</file>

<file path=customXml/itemProps3.xml><?xml version="1.0" encoding="utf-8"?>
<ds:datastoreItem xmlns:ds="http://schemas.openxmlformats.org/officeDocument/2006/customXml" ds:itemID="{A787DA00-104B-4BC2-B5EC-99D3BB2F501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Default Theme</Template>
  <TotalTime>17502</TotalTime>
  <Words>3632</Words>
  <Application>Microsoft Office PowerPoint</Application>
  <PresentationFormat>On-screen Show (4:3)</PresentationFormat>
  <Paragraphs>450</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Default Theme</vt:lpstr>
      <vt:lpstr>TriBITS Lifecycle Model and Agile Technical Practices for Trilinos?   Trilinos Spring Developers Meeting   May 22, 2012</vt:lpstr>
      <vt:lpstr>TriBITS Lifecycle Model  Overview</vt:lpstr>
      <vt:lpstr>TriBITS Lifecycle Model 1.0 Document</vt:lpstr>
      <vt:lpstr>Goals for the TriBITS Lifecycle Model</vt:lpstr>
      <vt:lpstr>Self-Sustaining Software: Defined</vt:lpstr>
      <vt:lpstr>PowerPoint Presentation</vt:lpstr>
      <vt:lpstr>0: Exploratory  (EP) Code</vt:lpstr>
      <vt:lpstr>1: Research Stable (RS) Code</vt:lpstr>
      <vt:lpstr>2: Production Growth (PG) Code</vt:lpstr>
      <vt:lpstr>3: Production Maintenance (PM) Code</vt:lpstr>
      <vt:lpstr>Typical (i.e. non-Lean/Agile) CSE Lifecycle</vt:lpstr>
      <vt:lpstr>Pure Lean/Agile Lifecycle: “Done Done”</vt:lpstr>
      <vt:lpstr>Proposed TriBITS Lean/Agile Lifecycle</vt:lpstr>
      <vt:lpstr>End of Life?</vt:lpstr>
      <vt:lpstr>Grandfathering of Existing Packages</vt:lpstr>
      <vt:lpstr>Key Agile Technical Concepts, Practices and Skills</vt:lpstr>
      <vt:lpstr>Definition of Legacy Code and Changes</vt:lpstr>
      <vt:lpstr>Key Agile Technical Practices</vt:lpstr>
      <vt:lpstr>Quick and Dirty Unit Tests vs. Manual Tests</vt:lpstr>
      <vt:lpstr>Legacy Software Change Algorithm: Details</vt:lpstr>
      <vt:lpstr>Legacy Software Tools, Tricks, Strategies</vt:lpstr>
      <vt:lpstr>Two Ways to Change Software</vt:lpstr>
      <vt:lpstr>Example of Planned Incremental Refactoring</vt:lpstr>
      <vt:lpstr>Summary of TriBITS Lifecycle Model</vt:lpstr>
      <vt:lpstr>Summary of Agile Technical Practices/Skills</vt:lpstr>
      <vt:lpstr>What are the Next Steps?</vt:lpstr>
      <vt:lpstr>THE END</vt:lpstr>
    </vt:vector>
  </TitlesOfParts>
  <Company>ORNL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Donna Jo Roy</dc:creator>
  <cp:lastModifiedBy>Bartlett, Roscoe A.</cp:lastModifiedBy>
  <cp:revision>931</cp:revision>
  <dcterms:created xsi:type="dcterms:W3CDTF">2008-12-10T13:33:36Z</dcterms:created>
  <dcterms:modified xsi:type="dcterms:W3CDTF">2012-08-20T18:03:14Z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0x010100E657E8A890A6F04789AE28A3170A4756</vt:lpwstr>
  </property>
  <property fmtid="{D5CDD505-2E9C-101B-9397-08002B2CF9AE}" pid="3" name="TemplateUrl">
    <vt:lpwstr/>
  </property>
  <property fmtid="{D5CDD505-2E9C-101B-9397-08002B2CF9AE}" pid="4" name="_SourceUrl">
    <vt:lpwstr/>
  </property>
  <property fmtid="{D5CDD505-2E9C-101B-9397-08002B2CF9AE}" pid="5" name="_SharedFileIndex">
    <vt:lpwstr/>
  </property>
  <property fmtid="{D5CDD505-2E9C-101B-9397-08002B2CF9AE}" pid="6" name="xd_Signature">
    <vt:bool>false</vt:bool>
  </property>
  <property fmtid="{D5CDD505-2E9C-101B-9397-08002B2CF9AE}" pid="7" name="xd_ProgID">
    <vt:lpwstr/>
  </property>
</Properties>
</file>