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3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4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278" r:id="rId2"/>
    <p:sldId id="416" r:id="rId3"/>
    <p:sldId id="417" r:id="rId4"/>
    <p:sldId id="356" r:id="rId5"/>
    <p:sldId id="357" r:id="rId6"/>
    <p:sldId id="420" r:id="rId7"/>
    <p:sldId id="421" r:id="rId8"/>
    <p:sldId id="442" r:id="rId9"/>
    <p:sldId id="422" r:id="rId10"/>
    <p:sldId id="423" r:id="rId11"/>
    <p:sldId id="424" r:id="rId12"/>
    <p:sldId id="425" r:id="rId13"/>
    <p:sldId id="358" r:id="rId14"/>
    <p:sldId id="360" r:id="rId15"/>
    <p:sldId id="361" r:id="rId16"/>
    <p:sldId id="362" r:id="rId17"/>
    <p:sldId id="363" r:id="rId18"/>
    <p:sldId id="364" r:id="rId19"/>
    <p:sldId id="365" r:id="rId20"/>
    <p:sldId id="426" r:id="rId21"/>
    <p:sldId id="427" r:id="rId22"/>
    <p:sldId id="428" r:id="rId23"/>
    <p:sldId id="468" r:id="rId24"/>
    <p:sldId id="429" r:id="rId25"/>
    <p:sldId id="430" r:id="rId26"/>
    <p:sldId id="443" r:id="rId27"/>
    <p:sldId id="444" r:id="rId28"/>
    <p:sldId id="445" r:id="rId29"/>
    <p:sldId id="446" r:id="rId30"/>
    <p:sldId id="366" r:id="rId31"/>
    <p:sldId id="447" r:id="rId32"/>
    <p:sldId id="367" r:id="rId33"/>
    <p:sldId id="368" r:id="rId34"/>
    <p:sldId id="369" r:id="rId35"/>
    <p:sldId id="370" r:id="rId36"/>
    <p:sldId id="448" r:id="rId37"/>
    <p:sldId id="449" r:id="rId38"/>
    <p:sldId id="373" r:id="rId39"/>
    <p:sldId id="374" r:id="rId40"/>
    <p:sldId id="375" r:id="rId41"/>
    <p:sldId id="377" r:id="rId42"/>
    <p:sldId id="378" r:id="rId43"/>
    <p:sldId id="379" r:id="rId44"/>
    <p:sldId id="431" r:id="rId45"/>
    <p:sldId id="455" r:id="rId46"/>
    <p:sldId id="456" r:id="rId47"/>
    <p:sldId id="457" r:id="rId48"/>
    <p:sldId id="458" r:id="rId49"/>
    <p:sldId id="432" r:id="rId50"/>
    <p:sldId id="454" r:id="rId51"/>
    <p:sldId id="462" r:id="rId52"/>
    <p:sldId id="463" r:id="rId53"/>
    <p:sldId id="397" r:id="rId54"/>
    <p:sldId id="450" r:id="rId55"/>
    <p:sldId id="464" r:id="rId56"/>
    <p:sldId id="393" r:id="rId57"/>
    <p:sldId id="460" r:id="rId58"/>
    <p:sldId id="452" r:id="rId59"/>
    <p:sldId id="414" r:id="rId60"/>
    <p:sldId id="453" r:id="rId61"/>
    <p:sldId id="415" r:id="rId62"/>
    <p:sldId id="394" r:id="rId63"/>
    <p:sldId id="459" r:id="rId64"/>
    <p:sldId id="465" r:id="rId65"/>
    <p:sldId id="467" r:id="rId66"/>
    <p:sldId id="439" r:id="rId67"/>
    <p:sldId id="441" r:id="rId68"/>
    <p:sldId id="436" r:id="rId69"/>
    <p:sldId id="434" r:id="rId70"/>
    <p:sldId id="438" r:id="rId71"/>
    <p:sldId id="437" r:id="rId72"/>
    <p:sldId id="466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461" r:id="rId82"/>
    <p:sldId id="354" r:id="rId83"/>
  </p:sldIdLst>
  <p:sldSz cx="9144000" cy="6858000" type="screen4x3"/>
  <p:notesSz cx="7315200" cy="9601200"/>
  <p:custDataLst>
    <p:tags r:id="rId8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30AA5"/>
    <a:srgbClr val="E46C0A"/>
    <a:srgbClr val="FAC090"/>
    <a:srgbClr val="000099"/>
    <a:srgbClr val="0033CC"/>
    <a:srgbClr val="A2AB00"/>
    <a:srgbClr val="B0C6FE"/>
    <a:srgbClr val="F3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548" autoAdjust="0"/>
  </p:normalViewPr>
  <p:slideViewPr>
    <p:cSldViewPr>
      <p:cViewPr varScale="1">
        <p:scale>
          <a:sx n="96" d="100"/>
          <a:sy n="96" d="100"/>
        </p:scale>
        <p:origin x="1214" y="62"/>
      </p:cViewPr>
      <p:guideLst>
        <p:guide orient="horz" pos="422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422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093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363" y="4589463"/>
            <a:ext cx="5322887" cy="434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45" tIns="48662" rIns="95645" bIns="48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5238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145884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2438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04875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57313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09750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32" tIns="48655" rIns="95632" bIns="48655"/>
          <a:lstStyle/>
          <a:p>
            <a:endParaRPr lang="en-US" altLang="en-US"/>
          </a:p>
        </p:txBody>
      </p:sp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51" tIns="47425" rIns="94851" bIns="47425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DE8C27-AD78-4124-AE75-9EA4BA072458}" type="slidenum">
              <a:rPr lang="en-US" altLang="en-US">
                <a:latin typeface="Times" pitchFamily="18" charset="0"/>
              </a:rPr>
              <a:pPr/>
              <a:t>82</a:t>
            </a:fld>
            <a:endParaRPr lang="en-US" altLang="en-US">
              <a:latin typeface="Times" pitchFamily="18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32" tIns="48655" rIns="95632" bIns="48655"/>
          <a:lstStyle/>
          <a:p>
            <a:pPr eaLnBrk="1" hangingPunct="1"/>
            <a:endParaRPr lang="en-US" altLang="en-US">
              <a:latin typeface="Times" pitchFamily="18" charset="0"/>
            </a:endParaRPr>
          </a:p>
        </p:txBody>
      </p:sp>
      <p:sp>
        <p:nvSpPr>
          <p:cNvPr id="983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55E2CF4B-EB63-46D0-9A7E-79A3F1304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359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7B143125-83DA-452A-B6E5-A51AD1E82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3341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6200"/>
            <a:ext cx="22288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341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D81CEB99-C707-4B5C-949B-0F3F4A7C2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7112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89C697FB-58AA-4202-AD87-D62D08D61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082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81CDE60F-0FEF-453E-B522-6A8912504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7428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85800"/>
            <a:ext cx="43815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3815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31B79F66-8C53-4911-8960-9B2E7D4F6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303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6483879C-AEFA-41ED-B3EC-F3FDFE614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15359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93184AA6-1376-45B4-9166-519F31E9D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9162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BB70824C-5DAA-4A23-850E-16A5E4ECA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15844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788229B4-0585-49B6-9BB2-AABCC7E62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36649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FA3BEBF9-1E69-4EEE-8387-0FA90C0BC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414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685800"/>
            <a:ext cx="8915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5963" y="6477000"/>
            <a:ext cx="1905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100F20C6-ED82-44BB-B06A-E842A44B8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15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248400"/>
            <a:ext cx="1143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7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dissolve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9pPr>
    </p:titleStyle>
    <p:bodyStyle>
      <a:lvl1pPr marL="34290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 b="1">
          <a:solidFill>
            <a:srgbClr val="000000"/>
          </a:solidFill>
          <a:latin typeface="+mn-lt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400" b="1">
          <a:solidFill>
            <a:srgbClr val="000000"/>
          </a:solidFill>
          <a:latin typeface="+mn-lt"/>
        </a:defRPr>
      </a:lvl4pPr>
      <a:lvl5pPr marL="19431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5pPr>
      <a:lvl6pPr marL="24003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6pPr>
      <a:lvl7pPr marL="28575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7pPr>
      <a:lvl8pPr marL="33147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8pPr>
      <a:lvl9pPr marL="37719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ibits.org/doc/TribitsDevelopersGuid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BITSPub/TriBITS/issues/63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cs.google.com/document/d/1WKs8rJhI3037yKGnEVMhIx9dPN7a7uFRM5isdNAhAXI" TargetMode="External"/><Relationship Id="rId4" Type="http://schemas.openxmlformats.org/officeDocument/2006/relationships/hyperlink" Target="https://github.com/TriBITSPub/TriBITS/issues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tribits.org/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TriBITSPub/TriBITS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hyperlink" Target="http://www.vtk.org/Wiki/VTK/Module_Development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hyperlink" Target="https://cmake-basis.github.io/" TargetMode="External"/><Relationship Id="rId5" Type="http://schemas.openxmlformats.org/officeDocument/2006/relationships/hyperlink" Target="http://wiki.ros.org/catkin/CMakeLists.txt" TargetMode="External"/><Relationship Id="rId4" Type="http://schemas.openxmlformats.org/officeDocument/2006/relationships/hyperlink" Target="http://www.kitware.com/media/html/BuildingExternalProjectsWithCMake2.8.html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  <a:p>
            <a:r>
              <a:rPr lang="en-US" altLang="en-US"/>
              <a:t>Page </a:t>
            </a:r>
            <a:fld id="{BAA5606E-A310-47F6-9BAF-F749C0C50048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3550" y="1046530"/>
            <a:ext cx="8256588" cy="2228850"/>
          </a:xfrm>
          <a:noFill/>
        </p:spPr>
        <p:txBody>
          <a:bodyPr/>
          <a:lstStyle/>
          <a:p>
            <a:r>
              <a:rPr lang="en-US" altLang="en-US" sz="3200" dirty="0"/>
              <a:t>The application of </a:t>
            </a:r>
            <a:r>
              <a:rPr lang="en-US" altLang="en-US" sz="3200" dirty="0" err="1"/>
              <a:t>TriBITS</a:t>
            </a:r>
            <a:r>
              <a:rPr lang="en-US" altLang="en-US" sz="3200" dirty="0"/>
              <a:t> to the Software Development and Integration Processes of Larger Componentized Multi-Organization Scientific and Engineering Software Projects</a:t>
            </a:r>
            <a:endParaRPr lang="en-US" altLang="en-US" sz="3200" dirty="0">
              <a:solidFill>
                <a:srgbClr val="D30AA5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675" y="3583700"/>
            <a:ext cx="8718550" cy="2668936"/>
          </a:xfrm>
          <a:noFill/>
        </p:spPr>
        <p:txBody>
          <a:bodyPr>
            <a:spAutoFit/>
          </a:bodyPr>
          <a:lstStyle/>
          <a:p>
            <a:pPr marL="342900" indent="-171450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Roscoe A. Bartlett</a:t>
            </a:r>
          </a:p>
          <a:p>
            <a:pPr marL="342900" indent="-171450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Multiphysics Applications (org. 1446), Sandia National Labs</a:t>
            </a:r>
          </a:p>
          <a:p>
            <a:pPr marL="342900" indent="-171450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CASL Physics Integration Infrastructure Lead</a:t>
            </a:r>
          </a:p>
          <a:p>
            <a:pPr marL="342900" indent="-171450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Trilinos Software Engineering Technologies and Integration Lead</a:t>
            </a:r>
          </a:p>
          <a:p>
            <a:pPr marL="342900" indent="-171450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ATDM Software Tools and Environment Lead</a:t>
            </a:r>
          </a:p>
          <a:p>
            <a:pPr marL="342900" indent="-171450">
              <a:lnSpc>
                <a:spcPct val="9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Sandia Computational Science Seminar Series</a:t>
            </a:r>
          </a:p>
          <a:p>
            <a:pPr marL="342900" indent="-171450">
              <a:lnSpc>
                <a:spcPct val="9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June 9, 2016</a:t>
            </a:r>
          </a:p>
        </p:txBody>
      </p:sp>
      <p:pic>
        <p:nvPicPr>
          <p:cNvPr id="3077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1588"/>
            <a:ext cx="1679575" cy="10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981200" y="6411913"/>
            <a:ext cx="51800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900">
                <a:solidFill>
                  <a:srgbClr val="000000"/>
                </a:solidFill>
                <a:latin typeface="Helvetica" pitchFamily="34" charset="0"/>
              </a:rPr>
              <a:t>Sandia is a multiprogram laboratory operated by Sandia Corporation, a Lockheed Martin Company,</a:t>
            </a:r>
            <a:br>
              <a:rPr lang="en-US" altLang="en-US" sz="900">
                <a:solidFill>
                  <a:srgbClr val="000000"/>
                </a:solidFill>
                <a:latin typeface="Helvetica" pitchFamily="34" charset="0"/>
              </a:rPr>
            </a:br>
            <a:r>
              <a:rPr lang="en-US" altLang="en-US" sz="900">
                <a:solidFill>
                  <a:srgbClr val="000000"/>
                </a:solidFill>
                <a:latin typeface="Helvetica" pitchFamily="34" charset="0"/>
              </a:rPr>
              <a:t>for the United States Department of Energy under contract DE-AC04-94AL85000.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BC841-D59C-449D-B132-5964C84EF27A}"/>
              </a:ext>
            </a:extLst>
          </p:cNvPr>
          <p:cNvSpPr/>
          <p:nvPr/>
        </p:nvSpPr>
        <p:spPr>
          <a:xfrm>
            <a:off x="6415440" y="241385"/>
            <a:ext cx="241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Source Sans Pro"/>
              </a:rPr>
              <a:t>SAND2018-11082 PE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484">
        <p:fade/>
      </p:transition>
    </mc:Choice>
    <mc:Fallback xmlns="">
      <p:transition spd="med" advTm="2148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78615" y="2955657"/>
            <a:ext cx="8803772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Raw CMake vs. TriBITS</a:t>
            </a:r>
          </a:p>
        </p:txBody>
      </p:sp>
    </p:spTree>
    <p:extLst>
      <p:ext uri="{BB962C8B-B14F-4D97-AF65-F5344CB8AC3E}">
        <p14:creationId xmlns:p14="http://schemas.microsoft.com/office/powerpoint/2010/main" val="6081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400" dirty="0"/>
              <a:t>Example Raw CMakeLists.txt File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8155" y="741721"/>
            <a:ext cx="7565940" cy="526041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Build and install library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set(HEADERS hello_world_lib.hpp)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set(SOURCES hello_world_lib.cpp)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add_library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hello_world_lib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${SOURCES})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install(TARGETS hello_world_lib DESTINATION lib)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install(FILES ${HEADERS} DESTINATION include)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sz="1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Build and install user executable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add_executable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hello_world_main.cpp)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target_link_libraries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hello_world_lib)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install(TARGETS hello_world DESTINATION bin)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sz="1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Test the executable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add_test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${CMAKE_CURRENT_BINARY_DIR}/hello_world)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set_tests_properties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PROPERTIES PASS_REGULAR_EXPRESSION "Hello World")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sz="1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Build and run some unit tests 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add_executable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unit_tests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hello_world_unit_tests.cpp)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target_link_libraries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unit_tests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hello_world_lib)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add_test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unit_test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${CMAKE_CURRENT_BINARY_DIR}/unit_tests)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set_tests_properties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(unit_test  PROPERTIES PASS_REGULAR_EXPRESSION "All unit tests passed")</a:t>
            </a: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5992985" y="1815990"/>
            <a:ext cx="2031594" cy="120032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C00000"/>
                </a:solidFill>
              </a:rPr>
              <a:t>Executable and test names must be globally unique!</a:t>
            </a:r>
          </a:p>
        </p:txBody>
      </p:sp>
    </p:spTree>
    <p:extLst>
      <p:ext uri="{BB962C8B-B14F-4D97-AF65-F5344CB8AC3E}">
        <p14:creationId xmlns:p14="http://schemas.microsoft.com/office/powerpoint/2010/main" val="11357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126170"/>
            <a:ext cx="8526065" cy="381000"/>
          </a:xfrm>
        </p:spPr>
        <p:txBody>
          <a:bodyPr/>
          <a:lstStyle/>
          <a:p>
            <a:pPr algn="ctr"/>
            <a:r>
              <a:rPr lang="en-US" altLang="en-US" sz="2400" dirty="0"/>
              <a:t>Example TriBITS Package CMakeList.txt File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6285" y="2553967"/>
            <a:ext cx="7988550" cy="3598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Less duplication and boiler-plate code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Fewer commands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Build command wrappers: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Install by default (most common)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Optionally Install libraries and headers or just executables?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Optional global prefixing of libraries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And more …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CTest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command wrappers: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Automatic namespacing of tests and test executables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Classification of tests (BASIC, CONTINUOUS, NIGHTLY, …)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Uniform handling of timeouts (and scaling of timeouts)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And more …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002A7E"/>
                </a:solidFill>
              </a:rPr>
              <a:t>Maintain consistency and add/change behavior across different independent repositories and packages and 1000s of CMakeLists.txt files!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8310" y="625435"/>
            <a:ext cx="6912900" cy="181331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tribits_package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HelloWorld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tribits_add_library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hello_world_lib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 HEADERS  hello_world_lib.hpp SOURCES hello_world_lib.cpp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tribits_add_executable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 NOEXEPREFIX  SOURCES  hello_world_main.cpp  INSTALLABLE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tribits_add_test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hello_world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 NOEXEPREFIX  PASS_REGULAR_EXPRESSION  "Hello World"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tribits_add_executable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(_AND_TEST(</a:t>
            </a:r>
            <a:r>
              <a:rPr lang="en-US" sz="16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unit_tests</a:t>
            </a: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 SOURCES  hello_world_unit_tests.cpp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rdia New" panose="020B0304020202020204" pitchFamily="34" charset="-34"/>
                <a:cs typeface="Cordia New" panose="020B0304020202020204" pitchFamily="34" charset="-34"/>
              </a:rPr>
              <a:t>    PASS_REGULAR_EXPRESSION  "All unit tests passed"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1600" dirty="0" err="1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tribits_package_postprocess</a:t>
            </a:r>
            <a:r>
              <a:rPr lang="en-US" sz="16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6989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50" y="2008188"/>
            <a:ext cx="8804275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5401" tIns="62700" rIns="125401" bIns="62700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 Structural Units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95">
        <p:fade/>
      </p:transition>
    </mc:Choice>
    <mc:Fallback xmlns="">
      <p:transition spd="med" advTm="5095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5"/>
          <p:cNvSpPr txBox="1">
            <a:spLocks noChangeArrowheads="1"/>
          </p:cNvSpPr>
          <p:nvPr/>
        </p:nvSpPr>
        <p:spPr bwMode="auto">
          <a:xfrm>
            <a:off x="7072313" y="2852738"/>
            <a:ext cx="2032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0099"/>
                </a:solidFill>
              </a:rPr>
              <a:t>Packages</a:t>
            </a:r>
          </a:p>
          <a:p>
            <a:pPr algn="ctr"/>
            <a:r>
              <a:rPr lang="en-US" altLang="en-US" b="1">
                <a:solidFill>
                  <a:srgbClr val="000099"/>
                </a:solidFill>
              </a:rPr>
              <a:t>+ Subpackages</a:t>
            </a:r>
          </a:p>
          <a:p>
            <a:pPr algn="ctr"/>
            <a:r>
              <a:rPr lang="en-US" altLang="en-US" b="1">
                <a:solidFill>
                  <a:srgbClr val="000099"/>
                </a:solidFill>
              </a:rPr>
              <a:t>=</a:t>
            </a:r>
          </a:p>
          <a:p>
            <a:pPr algn="ctr"/>
            <a:r>
              <a:rPr lang="en-US" altLang="en-US" b="1">
                <a:solidFill>
                  <a:srgbClr val="000099"/>
                </a:solidFill>
              </a:rPr>
              <a:t>Software Engineering (SE) Packages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125413"/>
            <a:ext cx="8526462" cy="381000"/>
          </a:xfrm>
        </p:spPr>
        <p:txBody>
          <a:bodyPr/>
          <a:lstStyle/>
          <a:p>
            <a:r>
              <a:rPr lang="en-US" altLang="en-US" sz="2400" b="0"/>
              <a:t>TriBITS Structural Units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4763" y="549275"/>
            <a:ext cx="7024688" cy="578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Project: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Complete CMake “Project”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Overall projects settings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Repository: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Collection of </a:t>
            </a:r>
            <a:r>
              <a:rPr lang="en-US" dirty="0">
                <a:solidFill>
                  <a:srgbClr val="000099"/>
                </a:solidFill>
              </a:rPr>
              <a:t>Packages</a:t>
            </a:r>
            <a:r>
              <a:rPr lang="en-US" dirty="0"/>
              <a:t> and </a:t>
            </a:r>
            <a:r>
              <a:rPr lang="en-US" dirty="0">
                <a:solidFill>
                  <a:srgbClr val="000099"/>
                </a:solidFill>
              </a:rPr>
              <a:t>TPLs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Unit of distribution and integration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Typically a version control (</a:t>
            </a:r>
            <a:r>
              <a:rPr lang="en-US" dirty="0" err="1"/>
              <a:t>git</a:t>
            </a:r>
            <a:r>
              <a:rPr lang="en-US" dirty="0"/>
              <a:t>) repository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Package: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Encapsulated collection of related software &amp; tests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Unit of testing, namespacing, documentation, and reuse 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Lists dependencies on </a:t>
            </a:r>
            <a:r>
              <a:rPr lang="en-US" dirty="0">
                <a:solidFill>
                  <a:srgbClr val="000099"/>
                </a:solidFill>
              </a:rPr>
              <a:t>SE Packages </a:t>
            </a:r>
            <a:r>
              <a:rPr lang="en-US" dirty="0"/>
              <a:t>&amp; </a:t>
            </a:r>
            <a:r>
              <a:rPr lang="en-US" dirty="0">
                <a:solidFill>
                  <a:srgbClr val="000099"/>
                </a:solidFill>
              </a:rPr>
              <a:t>TPLs</a:t>
            </a: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Subpackage: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Optional partitioning of package software &amp; tests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altLang="en-US" dirty="0"/>
              <a:t>Primarily for dependency management (SE principles)</a:t>
            </a: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TPLs (Third Party Libraries):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Specification of external dependencies (libs)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Required or optional dependency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Single definition across all packages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Can use native CMake Find&lt;Package&gt;.</a:t>
            </a:r>
            <a:r>
              <a:rPr lang="en-US" dirty="0" err="1"/>
              <a:t>cmake</a:t>
            </a:r>
            <a:r>
              <a:rPr lang="en-US" dirty="0"/>
              <a:t> modules</a:t>
            </a:r>
          </a:p>
          <a:p>
            <a:pPr marL="171450" lvl="1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lang="en-US" dirty="0"/>
              <a:t>See: </a:t>
            </a:r>
            <a:r>
              <a:rPr lang="en-US" dirty="0">
                <a:hlinkClick r:id="rId3"/>
              </a:rPr>
              <a:t>https://tribits.org/doc/TribitsDevelopersGuide.html</a:t>
            </a:r>
            <a:r>
              <a:rPr lang="en-US" dirty="0"/>
              <a:t> </a:t>
            </a:r>
          </a:p>
        </p:txBody>
      </p:sp>
      <p:sp>
        <p:nvSpPr>
          <p:cNvPr id="9221" name="Left Brace 24"/>
          <p:cNvSpPr>
            <a:spLocks/>
          </p:cNvSpPr>
          <p:nvPr/>
        </p:nvSpPr>
        <p:spPr bwMode="auto">
          <a:xfrm flipH="1">
            <a:off x="6834188" y="2546350"/>
            <a:ext cx="468312" cy="2149475"/>
          </a:xfrm>
          <a:prstGeom prst="leftBrace">
            <a:avLst>
              <a:gd name="adj1" fmla="val 8372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368">
        <p:fade/>
      </p:transition>
    </mc:Choice>
    <mc:Fallback xmlns="">
      <p:transition spd="med" advTm="69368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6"/>
          <p:cNvSpPr>
            <a:spLocks noChangeArrowheads="1"/>
          </p:cNvSpPr>
          <p:nvPr/>
        </p:nvSpPr>
        <p:spPr bwMode="auto">
          <a:xfrm>
            <a:off x="1614488" y="4043363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43" name="Rectangle 66"/>
          <p:cNvSpPr>
            <a:spLocks noChangeArrowheads="1"/>
          </p:cNvSpPr>
          <p:nvPr/>
        </p:nvSpPr>
        <p:spPr bwMode="auto">
          <a:xfrm>
            <a:off x="6864350" y="2816225"/>
            <a:ext cx="111125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488"/>
            <a:ext cx="9144000" cy="381000"/>
          </a:xfrm>
        </p:spPr>
        <p:txBody>
          <a:bodyPr/>
          <a:lstStyle/>
          <a:p>
            <a:r>
              <a:rPr lang="en-US" altLang="en-US" sz="2400"/>
              <a:t>TriBITS and VC Repos for CASL VERA</a:t>
            </a:r>
          </a:p>
        </p:txBody>
      </p:sp>
      <p:cxnSp>
        <p:nvCxnSpPr>
          <p:cNvPr id="10245" name="AutoShape 17"/>
          <p:cNvCxnSpPr>
            <a:cxnSpLocks noChangeShapeType="1"/>
            <a:stCxn id="16" idx="0"/>
            <a:endCxn id="17" idx="2"/>
          </p:cNvCxnSpPr>
          <p:nvPr/>
        </p:nvCxnSpPr>
        <p:spPr bwMode="auto">
          <a:xfrm rot="5400000" flipH="1" flipV="1">
            <a:off x="1967707" y="1240631"/>
            <a:ext cx="360362" cy="4476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6" name="AutoShape 17"/>
          <p:cNvCxnSpPr>
            <a:cxnSpLocks noChangeShapeType="1"/>
            <a:stCxn id="24" idx="0"/>
            <a:endCxn id="16" idx="2"/>
          </p:cNvCxnSpPr>
          <p:nvPr/>
        </p:nvCxnSpPr>
        <p:spPr bwMode="auto">
          <a:xfrm rot="16200000" flipV="1">
            <a:off x="1914525" y="2197100"/>
            <a:ext cx="290513" cy="27146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7" name="AutoShape 17"/>
          <p:cNvCxnSpPr>
            <a:cxnSpLocks noChangeShapeType="1"/>
            <a:stCxn id="23" idx="0"/>
            <a:endCxn id="17" idx="3"/>
          </p:cNvCxnSpPr>
          <p:nvPr/>
        </p:nvCxnSpPr>
        <p:spPr bwMode="auto">
          <a:xfrm rot="16200000" flipV="1">
            <a:off x="3314700" y="657225"/>
            <a:ext cx="630238" cy="13414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8" name="Rectangle 66"/>
          <p:cNvSpPr>
            <a:spLocks noChangeArrowheads="1"/>
          </p:cNvSpPr>
          <p:nvPr/>
        </p:nvSpPr>
        <p:spPr bwMode="auto">
          <a:xfrm>
            <a:off x="2635250" y="2070100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0249" name="AutoShape 17"/>
          <p:cNvCxnSpPr>
            <a:cxnSpLocks noChangeShapeType="1"/>
            <a:stCxn id="26" idx="1"/>
            <a:endCxn id="10248" idx="2"/>
          </p:cNvCxnSpPr>
          <p:nvPr/>
        </p:nvCxnSpPr>
        <p:spPr bwMode="auto">
          <a:xfrm flipH="1" flipV="1">
            <a:off x="2768600" y="2184400"/>
            <a:ext cx="515938" cy="185578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Rectangle 66"/>
          <p:cNvSpPr>
            <a:spLocks noChangeArrowheads="1"/>
          </p:cNvSpPr>
          <p:nvPr/>
        </p:nvSpPr>
        <p:spPr bwMode="auto">
          <a:xfrm>
            <a:off x="5014913" y="2820988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0251" name="AutoShape 17"/>
          <p:cNvCxnSpPr>
            <a:cxnSpLocks noChangeShapeType="1"/>
            <a:stCxn id="85" idx="1"/>
            <a:endCxn id="53" idx="3"/>
          </p:cNvCxnSpPr>
          <p:nvPr/>
        </p:nvCxnSpPr>
        <p:spPr bwMode="auto">
          <a:xfrm rot="16200000" flipV="1">
            <a:off x="7779544" y="1880394"/>
            <a:ext cx="722312" cy="8382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7"/>
          <p:cNvCxnSpPr>
            <a:cxnSpLocks noChangeShapeType="1"/>
            <a:stCxn id="29" idx="0"/>
            <a:endCxn id="28" idx="2"/>
          </p:cNvCxnSpPr>
          <p:nvPr/>
        </p:nvCxnSpPr>
        <p:spPr bwMode="auto">
          <a:xfrm flipH="1" flipV="1">
            <a:off x="5554663" y="3873500"/>
            <a:ext cx="66675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7"/>
          <p:cNvCxnSpPr>
            <a:cxnSpLocks noChangeShapeType="1"/>
            <a:stCxn id="29" idx="1"/>
            <a:endCxn id="25" idx="2"/>
          </p:cNvCxnSpPr>
          <p:nvPr/>
        </p:nvCxnSpPr>
        <p:spPr bwMode="auto">
          <a:xfrm rot="10800000">
            <a:off x="2195513" y="4318000"/>
            <a:ext cx="2701925" cy="2714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7"/>
          <p:cNvCxnSpPr>
            <a:cxnSpLocks noChangeShapeType="1"/>
            <a:stCxn id="29" idx="0"/>
            <a:endCxn id="26" idx="3"/>
          </p:cNvCxnSpPr>
          <p:nvPr/>
        </p:nvCxnSpPr>
        <p:spPr bwMode="auto">
          <a:xfrm flipH="1" flipV="1">
            <a:off x="4459288" y="4040188"/>
            <a:ext cx="1162050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5" name="Rectangle 66"/>
          <p:cNvSpPr>
            <a:spLocks noChangeArrowheads="1"/>
          </p:cNvSpPr>
          <p:nvPr/>
        </p:nvSpPr>
        <p:spPr bwMode="auto">
          <a:xfrm>
            <a:off x="2505075" y="2898775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0256" name="AutoShape 17"/>
          <p:cNvCxnSpPr>
            <a:cxnSpLocks noChangeShapeType="1"/>
            <a:stCxn id="26" idx="1"/>
            <a:endCxn id="10255" idx="2"/>
          </p:cNvCxnSpPr>
          <p:nvPr/>
        </p:nvCxnSpPr>
        <p:spPr bwMode="auto">
          <a:xfrm flipH="1" flipV="1">
            <a:off x="2638425" y="3013075"/>
            <a:ext cx="646113" cy="10271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784350" y="741363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Trilinos (</a:t>
            </a:r>
            <a:r>
              <a:rPr lang="en-US" sz="1400" dirty="0">
                <a:solidFill>
                  <a:srgbClr val="000099"/>
                </a:solidFill>
              </a:rPr>
              <a:t>SNL</a:t>
            </a:r>
            <a:r>
              <a:rPr lang="en-US" sz="1400" dirty="0"/>
              <a:t>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62025" y="1644650"/>
            <a:ext cx="1925638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TeuchosWrappersExt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608138" y="2478088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VERAInExt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608138" y="3443288"/>
            <a:ext cx="1174750" cy="8747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COBRA-TF</a:t>
            </a:r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 err="1">
                <a:solidFill>
                  <a:srgbClr val="000099"/>
                </a:solidFill>
              </a:rPr>
              <a:t>PennState</a:t>
            </a:r>
            <a:r>
              <a:rPr lang="en-US" sz="1400" dirty="0"/>
              <a:t>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84538" y="3768725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MPACT (</a:t>
            </a:r>
            <a:r>
              <a:rPr lang="en-US" sz="1400" dirty="0" err="1">
                <a:solidFill>
                  <a:srgbClr val="000099"/>
                </a:solidFill>
              </a:rPr>
              <a:t>U.Mich</a:t>
            </a:r>
            <a:r>
              <a:rPr lang="en-US" sz="1400" dirty="0"/>
              <a:t>.)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764088" y="2800350"/>
            <a:ext cx="1582737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SCALE (</a:t>
            </a:r>
            <a:r>
              <a:rPr lang="en-US" sz="1400" dirty="0">
                <a:solidFill>
                  <a:srgbClr val="000099"/>
                </a:solidFill>
              </a:rPr>
              <a:t>ORNL</a:t>
            </a:r>
            <a:r>
              <a:rPr lang="en-US" sz="1400" dirty="0"/>
              <a:t>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7507288" y="5497513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VUQDemos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SNL</a:t>
            </a:r>
            <a:r>
              <a:rPr lang="en-US" sz="1400" dirty="0"/>
              <a:t>)</a:t>
            </a:r>
          </a:p>
        </p:txBody>
      </p:sp>
      <p:cxnSp>
        <p:nvCxnSpPr>
          <p:cNvPr id="10264" name="AutoShape 17"/>
          <p:cNvCxnSpPr>
            <a:cxnSpLocks noChangeShapeType="1"/>
            <a:stCxn id="38" idx="1"/>
            <a:endCxn id="76" idx="3"/>
          </p:cNvCxnSpPr>
          <p:nvPr/>
        </p:nvCxnSpPr>
        <p:spPr bwMode="auto">
          <a:xfrm rot="10800000" flipV="1">
            <a:off x="7161213" y="5768975"/>
            <a:ext cx="346075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42"/>
          <p:cNvSpPr/>
          <p:nvPr/>
        </p:nvSpPr>
        <p:spPr bwMode="auto">
          <a:xfrm>
            <a:off x="6684963" y="2468563"/>
            <a:ext cx="1573212" cy="1008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 err="1"/>
              <a:t>MOOSEExt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872288" y="2813050"/>
            <a:ext cx="1171575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MOOSE / Bison (</a:t>
            </a:r>
            <a:r>
              <a:rPr lang="en-US" sz="1400" dirty="0">
                <a:solidFill>
                  <a:srgbClr val="000099"/>
                </a:solidFill>
              </a:rPr>
              <a:t>INL</a:t>
            </a:r>
            <a:r>
              <a:rPr lang="en-US" sz="1400" dirty="0"/>
              <a:t>)</a:t>
            </a:r>
          </a:p>
        </p:txBody>
      </p:sp>
      <p:cxnSp>
        <p:nvCxnSpPr>
          <p:cNvPr id="10267" name="AutoShape 17"/>
          <p:cNvCxnSpPr>
            <a:cxnSpLocks noChangeShapeType="1"/>
            <a:stCxn id="10243" idx="0"/>
            <a:endCxn id="10271" idx="3"/>
          </p:cNvCxnSpPr>
          <p:nvPr/>
        </p:nvCxnSpPr>
        <p:spPr bwMode="auto">
          <a:xfrm flipH="1" flipV="1">
            <a:off x="5030788" y="2114550"/>
            <a:ext cx="1889125" cy="7016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68" name="Group 43"/>
          <p:cNvGrpSpPr>
            <a:grpSpLocks/>
          </p:cNvGrpSpPr>
          <p:nvPr/>
        </p:nvGrpSpPr>
        <p:grpSpPr bwMode="auto">
          <a:xfrm rot="5400000">
            <a:off x="7158832" y="1629569"/>
            <a:ext cx="588962" cy="615950"/>
            <a:chOff x="3479392" y="514979"/>
            <a:chExt cx="588552" cy="922088"/>
          </a:xfrm>
        </p:grpSpPr>
        <p:sp>
          <p:nvSpPr>
            <p:cNvPr id="50" name="Arc 49"/>
            <p:cNvSpPr/>
            <p:nvPr/>
          </p:nvSpPr>
          <p:spPr>
            <a:xfrm rot="16200000" flipH="1">
              <a:off x="3330448" y="690065"/>
              <a:ext cx="886440" cy="58855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grpSp>
          <p:nvGrpSpPr>
            <p:cNvPr id="10292" name="Group 45"/>
            <p:cNvGrpSpPr>
              <a:grpSpLocks/>
            </p:cNvGrpSpPr>
            <p:nvPr/>
          </p:nvGrpSpPr>
          <p:grpSpPr bwMode="auto">
            <a:xfrm>
              <a:off x="3479392" y="549441"/>
              <a:ext cx="588552" cy="887626"/>
              <a:chOff x="3479392" y="549441"/>
              <a:chExt cx="588552" cy="887626"/>
            </a:xfrm>
          </p:grpSpPr>
          <p:sp>
            <p:nvSpPr>
              <p:cNvPr id="52" name="Arc 51"/>
              <p:cNvSpPr/>
              <p:nvPr/>
            </p:nvSpPr>
            <p:spPr>
              <a:xfrm rot="16200000">
                <a:off x="3330448" y="725713"/>
                <a:ext cx="886440" cy="588552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3347877" y="879615"/>
                <a:ext cx="853169" cy="2474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</p:grpSp>
      </p:grpSp>
      <p:cxnSp>
        <p:nvCxnSpPr>
          <p:cNvPr id="10269" name="AutoShape 17"/>
          <p:cNvCxnSpPr>
            <a:cxnSpLocks noChangeShapeType="1"/>
            <a:stCxn id="43" idx="0"/>
            <a:endCxn id="17" idx="3"/>
          </p:cNvCxnSpPr>
          <p:nvPr/>
        </p:nvCxnSpPr>
        <p:spPr bwMode="auto">
          <a:xfrm rot="16200000" flipV="1">
            <a:off x="4487863" y="-515938"/>
            <a:ext cx="1455738" cy="45132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0" name="AutoShape 17"/>
          <p:cNvCxnSpPr>
            <a:cxnSpLocks noChangeShapeType="1"/>
            <a:stCxn id="23" idx="3"/>
            <a:endCxn id="53" idx="1"/>
          </p:cNvCxnSpPr>
          <p:nvPr/>
        </p:nvCxnSpPr>
        <p:spPr bwMode="auto">
          <a:xfrm>
            <a:off x="5040313" y="1916113"/>
            <a:ext cx="2111375" cy="2222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1" name="Rectangle 66"/>
          <p:cNvSpPr>
            <a:spLocks noChangeArrowheads="1"/>
          </p:cNvSpPr>
          <p:nvPr/>
        </p:nvSpPr>
        <p:spPr bwMode="auto">
          <a:xfrm>
            <a:off x="4764088" y="2057400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3560763" y="1643063"/>
            <a:ext cx="1479550" cy="546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DatraTransferKit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ORNL</a:t>
            </a:r>
            <a:r>
              <a:rPr lang="en-US" sz="1400" dirty="0"/>
              <a:t>)</a:t>
            </a:r>
          </a:p>
        </p:txBody>
      </p:sp>
      <p:cxnSp>
        <p:nvCxnSpPr>
          <p:cNvPr id="10273" name="AutoShape 17"/>
          <p:cNvCxnSpPr>
            <a:cxnSpLocks noChangeShapeType="1"/>
            <a:stCxn id="29" idx="0"/>
            <a:endCxn id="43" idx="2"/>
          </p:cNvCxnSpPr>
          <p:nvPr/>
        </p:nvCxnSpPr>
        <p:spPr bwMode="auto">
          <a:xfrm flipV="1">
            <a:off x="5621338" y="3476625"/>
            <a:ext cx="1851025" cy="8413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 bwMode="auto">
          <a:xfrm>
            <a:off x="4903788" y="3203575"/>
            <a:ext cx="1011237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Exnihilo</a:t>
            </a:r>
            <a:r>
              <a:rPr lang="en-US" sz="1400" dirty="0"/>
              <a:t> (</a:t>
            </a:r>
            <a:r>
              <a:rPr lang="en-US" sz="1400" dirty="0">
                <a:solidFill>
                  <a:srgbClr val="000099"/>
                </a:solidFill>
              </a:rPr>
              <a:t>ORNL</a:t>
            </a:r>
            <a:r>
              <a:rPr lang="en-US" sz="1400" dirty="0"/>
              <a:t>)</a:t>
            </a:r>
          </a:p>
        </p:txBody>
      </p:sp>
      <p:cxnSp>
        <p:nvCxnSpPr>
          <p:cNvPr id="10275" name="AutoShape 17"/>
          <p:cNvCxnSpPr>
            <a:cxnSpLocks noChangeShapeType="1"/>
            <a:stCxn id="27" idx="1"/>
            <a:endCxn id="17" idx="3"/>
          </p:cNvCxnSpPr>
          <p:nvPr/>
        </p:nvCxnSpPr>
        <p:spPr bwMode="auto">
          <a:xfrm rot="10800000">
            <a:off x="2959100" y="1012825"/>
            <a:ext cx="1944688" cy="2462213"/>
          </a:xfrm>
          <a:prstGeom prst="bentConnector3">
            <a:avLst>
              <a:gd name="adj1" fmla="val 8448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6" name="AutoShape 17"/>
          <p:cNvCxnSpPr>
            <a:cxnSpLocks noChangeShapeType="1"/>
            <a:stCxn id="26" idx="1"/>
            <a:endCxn id="25" idx="3"/>
          </p:cNvCxnSpPr>
          <p:nvPr/>
        </p:nvCxnSpPr>
        <p:spPr bwMode="auto">
          <a:xfrm flipH="1" flipV="1">
            <a:off x="2782888" y="3879850"/>
            <a:ext cx="501650" cy="16033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7" name="AutoShape 17"/>
          <p:cNvCxnSpPr>
            <a:cxnSpLocks noChangeShapeType="1"/>
            <a:stCxn id="27" idx="1"/>
            <a:endCxn id="23" idx="2"/>
          </p:cNvCxnSpPr>
          <p:nvPr/>
        </p:nvCxnSpPr>
        <p:spPr bwMode="auto">
          <a:xfrm flipH="1" flipV="1">
            <a:off x="4300538" y="2189163"/>
            <a:ext cx="603250" cy="128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75"/>
          <p:cNvSpPr/>
          <p:nvPr/>
        </p:nvSpPr>
        <p:spPr bwMode="auto">
          <a:xfrm>
            <a:off x="5791200" y="5233988"/>
            <a:ext cx="1370013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 err="1"/>
              <a:t>DakotaExt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 bwMode="auto">
          <a:xfrm>
            <a:off x="5930900" y="5638800"/>
            <a:ext cx="1012825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Dakota (</a:t>
            </a:r>
            <a:r>
              <a:rPr lang="en-US" sz="1400" dirty="0">
                <a:solidFill>
                  <a:srgbClr val="000099"/>
                </a:solidFill>
              </a:rPr>
              <a:t>SNL</a:t>
            </a:r>
            <a:r>
              <a:rPr lang="en-US" sz="1400" dirty="0"/>
              <a:t>)</a:t>
            </a:r>
          </a:p>
        </p:txBody>
      </p:sp>
      <p:cxnSp>
        <p:nvCxnSpPr>
          <p:cNvPr id="10280" name="AutoShape 17"/>
          <p:cNvCxnSpPr>
            <a:cxnSpLocks noChangeShapeType="1"/>
            <a:stCxn id="76" idx="0"/>
            <a:endCxn id="29" idx="2"/>
          </p:cNvCxnSpPr>
          <p:nvPr/>
        </p:nvCxnSpPr>
        <p:spPr bwMode="auto">
          <a:xfrm flipH="1" flipV="1">
            <a:off x="5621338" y="4860925"/>
            <a:ext cx="855662" cy="37306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1" name="Rectangle 66"/>
          <p:cNvSpPr>
            <a:spLocks noChangeArrowheads="1"/>
          </p:cNvSpPr>
          <p:nvPr/>
        </p:nvSpPr>
        <p:spPr bwMode="auto">
          <a:xfrm>
            <a:off x="4906963" y="4745038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4897438" y="4318000"/>
            <a:ext cx="1449387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PSSDriversExt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</a:p>
        </p:txBody>
      </p:sp>
      <p:grpSp>
        <p:nvGrpSpPr>
          <p:cNvPr id="10283" name="Group 32"/>
          <p:cNvGrpSpPr>
            <a:grpSpLocks/>
          </p:cNvGrpSpPr>
          <p:nvPr/>
        </p:nvGrpSpPr>
        <p:grpSpPr bwMode="auto">
          <a:xfrm>
            <a:off x="8475663" y="2660650"/>
            <a:ext cx="166687" cy="676275"/>
            <a:chOff x="8590611" y="2986246"/>
            <a:chExt cx="167534" cy="676274"/>
          </a:xfrm>
        </p:grpSpPr>
        <p:cxnSp>
          <p:nvCxnSpPr>
            <p:cNvPr id="84" name="Elbow Connector 46"/>
            <p:cNvCxnSpPr/>
            <p:nvPr/>
          </p:nvCxnSpPr>
          <p:spPr>
            <a:xfrm rot="5400000">
              <a:off x="8336241" y="3323585"/>
              <a:ext cx="676274" cy="159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 rot="5400000">
              <a:off x="8336241" y="3240616"/>
              <a:ext cx="676274" cy="1675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</p:grpSp>
      <p:cxnSp>
        <p:nvCxnSpPr>
          <p:cNvPr id="10284" name="AutoShape 17"/>
          <p:cNvCxnSpPr>
            <a:cxnSpLocks noChangeShapeType="1"/>
            <a:stCxn id="29" idx="3"/>
            <a:endCxn id="85" idx="3"/>
          </p:cNvCxnSpPr>
          <p:nvPr/>
        </p:nvCxnSpPr>
        <p:spPr bwMode="auto">
          <a:xfrm flipV="1">
            <a:off x="6346825" y="3336925"/>
            <a:ext cx="2212975" cy="12525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Box 25"/>
          <p:cNvSpPr txBox="1">
            <a:spLocks noChangeArrowheads="1"/>
          </p:cNvSpPr>
          <p:nvPr/>
        </p:nvSpPr>
        <p:spPr bwMode="auto">
          <a:xfrm>
            <a:off x="193675" y="4964113"/>
            <a:ext cx="4821238" cy="1076325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Outer boxes are all TriBITS and VC repos (all native </a:t>
            </a:r>
            <a:r>
              <a:rPr lang="en-US" altLang="en-US" sz="1600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 or snapshotted to </a:t>
            </a:r>
            <a:r>
              <a:rPr lang="en-US" altLang="en-US" sz="1600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Inner boxes (e.g. </a:t>
            </a:r>
            <a:r>
              <a:rPr lang="en-US" altLang="en-US" sz="1600" dirty="0" err="1">
                <a:solidFill>
                  <a:schemeClr val="accent6">
                    <a:lumMod val="50000"/>
                  </a:schemeClr>
                </a:solidFill>
              </a:rPr>
              <a:t>Exnihilo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, MOOSE/Bison, Dakota) are VC repos but not TriBITS repos</a:t>
            </a:r>
          </a:p>
        </p:txBody>
      </p:sp>
      <p:cxnSp>
        <p:nvCxnSpPr>
          <p:cNvPr id="10286" name="AutoShape 17"/>
          <p:cNvCxnSpPr>
            <a:cxnSpLocks noChangeShapeType="1"/>
            <a:stCxn id="25" idx="0"/>
            <a:endCxn id="24" idx="2"/>
          </p:cNvCxnSpPr>
          <p:nvPr/>
        </p:nvCxnSpPr>
        <p:spPr bwMode="auto">
          <a:xfrm flipV="1">
            <a:off x="2195513" y="3021013"/>
            <a:ext cx="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tangle 64"/>
          <p:cNvSpPr/>
          <p:nvPr/>
        </p:nvSpPr>
        <p:spPr bwMode="auto">
          <a:xfrm>
            <a:off x="501650" y="2973388"/>
            <a:ext cx="909638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MAMBA (</a:t>
            </a:r>
            <a:r>
              <a:rPr lang="en-US" sz="1400" dirty="0">
                <a:solidFill>
                  <a:srgbClr val="000099"/>
                </a:solidFill>
              </a:rPr>
              <a:t>LANL</a:t>
            </a:r>
            <a:r>
              <a:rPr lang="en-US" sz="1400" dirty="0"/>
              <a:t>)</a:t>
            </a:r>
          </a:p>
        </p:txBody>
      </p:sp>
      <p:cxnSp>
        <p:nvCxnSpPr>
          <p:cNvPr id="10288" name="AutoShape 17"/>
          <p:cNvCxnSpPr>
            <a:cxnSpLocks noChangeShapeType="1"/>
            <a:stCxn id="25" idx="1"/>
            <a:endCxn id="65" idx="2"/>
          </p:cNvCxnSpPr>
          <p:nvPr/>
        </p:nvCxnSpPr>
        <p:spPr bwMode="auto">
          <a:xfrm rot="10800000">
            <a:off x="955675" y="3516313"/>
            <a:ext cx="652463" cy="3635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051">
        <p:fade/>
      </p:transition>
    </mc:Choice>
    <mc:Fallback xmlns="">
      <p:transition spd="med" advTm="190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400"/>
              <a:t>VERA/cmake/ExtraRepositoriesList.cmake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" y="624896"/>
            <a:ext cx="8911765" cy="618374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tribits_project_define_extra_repositories</a:t>
            </a:r>
            <a:r>
              <a:rPr lang="en-US" sz="12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git@casl-dev:TriBITS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${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TriBITS_REPO_TYPE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Trilinos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git@casl-dev:Trilinos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"" GIT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git@casl-dev:TeuchosWrappersExt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MAMBA   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git@casl-dev:MAMBA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Cicada  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git@casl-dev:Cicada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COBRA-TF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git@casl-dev:COBRA-TF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git@casl-dev:VERAInExt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NOPACKAGES  ${VERADATA_CAT}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DataTransferKit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""   GIT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git@casl-dev:DataTransferKit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git@casl-dev:MOOSEExt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MOOSE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/MOOSE   GIT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git@casl-dev:MOOSE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NOPACKAGES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SCALE   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git@casl-dev:SCALE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SCALE/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GIT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git@casl-dev:Exnihilo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NOPACKAGES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XSTools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git@casl-dev:XSTools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Nightly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MPACT   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git@casl-dev:MPACT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git@casl-dev:PSSDriversExt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git@casl-dev:DakotaExt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Dakota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/Dakota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git@casl-dev:Dakota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NOPACKAGES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VUQDemos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git@casl-dev:VUQDemos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""  Nightly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VERAView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   GIT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git@casl-dev:VERAView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""  Continuous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2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accent6"/>
                </a:solidFill>
              </a:rPr>
              <a:t>Official version of VERA in on master branch used for CI &amp; Nightly testing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</a:rPr>
              <a:t>Partial set of repos can be cloned (protected by different groups)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</a:rPr>
              <a:t>Non-</a:t>
            </a:r>
            <a:r>
              <a:rPr lang="en-US" dirty="0" err="1">
                <a:solidFill>
                  <a:schemeClr val="accent6"/>
                </a:solidFill>
              </a:rPr>
              <a:t>git</a:t>
            </a:r>
            <a:r>
              <a:rPr lang="en-US" dirty="0">
                <a:solidFill>
                  <a:schemeClr val="accent6"/>
                </a:solidFill>
              </a:rPr>
              <a:t> repos are converted into </a:t>
            </a:r>
            <a:r>
              <a:rPr lang="en-US" dirty="0" err="1">
                <a:solidFill>
                  <a:schemeClr val="accent6"/>
                </a:solidFill>
              </a:rPr>
              <a:t>git</a:t>
            </a:r>
            <a:r>
              <a:rPr lang="en-US" dirty="0">
                <a:solidFill>
                  <a:schemeClr val="accent6"/>
                </a:solidFill>
              </a:rPr>
              <a:t> repos: </a:t>
            </a:r>
            <a:r>
              <a:rPr lang="en-US" dirty="0">
                <a:solidFill>
                  <a:srgbClr val="C00000"/>
                </a:solidFill>
              </a:rPr>
              <a:t>Dakota (</a:t>
            </a:r>
            <a:r>
              <a:rPr lang="en-US" dirty="0" err="1">
                <a:solidFill>
                  <a:srgbClr val="C00000"/>
                </a:solidFill>
              </a:rPr>
              <a:t>svn</a:t>
            </a:r>
            <a:r>
              <a:rPr lang="en-US" dirty="0">
                <a:solidFill>
                  <a:srgbClr val="C00000"/>
                </a:solidFill>
              </a:rPr>
              <a:t>), SCALE (hg), MOOSE (</a:t>
            </a:r>
            <a:r>
              <a:rPr lang="en-US" dirty="0" err="1">
                <a:solidFill>
                  <a:srgbClr val="C00000"/>
                </a:solidFill>
              </a:rPr>
              <a:t>git</a:t>
            </a:r>
            <a:r>
              <a:rPr lang="en-US" dirty="0">
                <a:solidFill>
                  <a:srgbClr val="C00000"/>
                </a:solidFill>
              </a:rPr>
              <a:t> submodules)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792">
        <p:fade/>
      </p:transition>
    </mc:Choice>
    <mc:Fallback xmlns="">
      <p:transition spd="med" advTm="36792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903288"/>
          </a:xfrm>
        </p:spPr>
        <p:txBody>
          <a:bodyPr/>
          <a:lstStyle/>
          <a:p>
            <a:r>
              <a:rPr lang="en-US" altLang="en-US" sz="2400" dirty="0"/>
              <a:t>VERA Meta-Project, Repositories, Packages &amp; </a:t>
            </a:r>
            <a:r>
              <a:rPr lang="en-US" altLang="en-US" sz="2400" dirty="0" err="1"/>
              <a:t>Subpackages</a:t>
            </a:r>
            <a:endParaRPr lang="en-US" altLang="en-US" sz="2400" dirty="0"/>
          </a:p>
        </p:txBody>
      </p:sp>
      <p:sp>
        <p:nvSpPr>
          <p:cNvPr id="12291" name="Rectangle 1"/>
          <p:cNvSpPr>
            <a:spLocks noChangeArrowheads="1"/>
          </p:cNvSpPr>
          <p:nvPr/>
        </p:nvSpPr>
        <p:spPr bwMode="auto">
          <a:xfrm>
            <a:off x="731838" y="933450"/>
            <a:ext cx="7450137" cy="38703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/>
              <a:t>VERA</a:t>
            </a:r>
            <a:endParaRPr lang="en-US" altLang="en-US" sz="1600"/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1000125" y="1471613"/>
            <a:ext cx="2189163" cy="29178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Trilinos</a:t>
            </a: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1133475" y="3597275"/>
            <a:ext cx="788988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Epetra</a:t>
            </a:r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1133475" y="3941763"/>
            <a:ext cx="388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…</a:t>
            </a:r>
          </a:p>
        </p:txBody>
      </p:sp>
      <p:sp>
        <p:nvSpPr>
          <p:cNvPr id="12295" name="Rectangle 11"/>
          <p:cNvSpPr>
            <a:spLocks noChangeArrowheads="1"/>
          </p:cNvSpPr>
          <p:nvPr/>
        </p:nvSpPr>
        <p:spPr bwMode="auto">
          <a:xfrm>
            <a:off x="1133475" y="1893888"/>
            <a:ext cx="1881188" cy="152558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Teuchos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1287463" y="2282825"/>
            <a:ext cx="628650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Core</a:t>
            </a:r>
          </a:p>
        </p:txBody>
      </p:sp>
      <p:sp>
        <p:nvSpPr>
          <p:cNvPr id="12297" name="Rectangle 12"/>
          <p:cNvSpPr>
            <a:spLocks noChangeArrowheads="1"/>
          </p:cNvSpPr>
          <p:nvPr/>
        </p:nvSpPr>
        <p:spPr bwMode="auto">
          <a:xfrm>
            <a:off x="2038350" y="2263775"/>
            <a:ext cx="788988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Comm</a:t>
            </a:r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1325563" y="2705100"/>
            <a:ext cx="1462087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ParameterList</a:t>
            </a:r>
          </a:p>
        </p:txBody>
      </p:sp>
      <p:sp>
        <p:nvSpPr>
          <p:cNvPr id="12299" name="Rectangle 15"/>
          <p:cNvSpPr>
            <a:spLocks noChangeArrowheads="1"/>
          </p:cNvSpPr>
          <p:nvPr/>
        </p:nvSpPr>
        <p:spPr bwMode="auto">
          <a:xfrm>
            <a:off x="1285875" y="3081338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…</a:t>
            </a:r>
          </a:p>
        </p:txBody>
      </p:sp>
      <p:sp>
        <p:nvSpPr>
          <p:cNvPr id="12300" name="Rectangle 16"/>
          <p:cNvSpPr>
            <a:spLocks noChangeArrowheads="1"/>
          </p:cNvSpPr>
          <p:nvPr/>
        </p:nvSpPr>
        <p:spPr bwMode="auto">
          <a:xfrm>
            <a:off x="2093913" y="3611563"/>
            <a:ext cx="628650" cy="3397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NOX</a:t>
            </a:r>
          </a:p>
        </p:txBody>
      </p:sp>
      <p:sp>
        <p:nvSpPr>
          <p:cNvPr id="12301" name="Rectangle 17"/>
          <p:cNvSpPr>
            <a:spLocks noChangeArrowheads="1"/>
          </p:cNvSpPr>
          <p:nvPr/>
        </p:nvSpPr>
        <p:spPr bwMode="auto">
          <a:xfrm>
            <a:off x="3419475" y="2495550"/>
            <a:ext cx="2189163" cy="217805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SCALE/Exnihilo</a:t>
            </a:r>
          </a:p>
        </p:txBody>
      </p:sp>
      <p:sp>
        <p:nvSpPr>
          <p:cNvPr id="12302" name="Rectangle 18"/>
          <p:cNvSpPr>
            <a:spLocks noChangeArrowheads="1"/>
          </p:cNvSpPr>
          <p:nvPr/>
        </p:nvSpPr>
        <p:spPr bwMode="auto">
          <a:xfrm>
            <a:off x="3516313" y="3016250"/>
            <a:ext cx="981075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Nemesis</a:t>
            </a:r>
          </a:p>
        </p:txBody>
      </p:sp>
      <p:sp>
        <p:nvSpPr>
          <p:cNvPr id="12303" name="Rectangle 19"/>
          <p:cNvSpPr>
            <a:spLocks noChangeArrowheads="1"/>
          </p:cNvSpPr>
          <p:nvPr/>
        </p:nvSpPr>
        <p:spPr bwMode="auto">
          <a:xfrm>
            <a:off x="5224463" y="1903413"/>
            <a:ext cx="744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/>
              <a:t>…</a:t>
            </a:r>
          </a:p>
        </p:txBody>
      </p:sp>
      <p:sp>
        <p:nvSpPr>
          <p:cNvPr id="12304" name="Rectangle 20"/>
          <p:cNvSpPr>
            <a:spLocks noChangeArrowheads="1"/>
          </p:cNvSpPr>
          <p:nvPr/>
        </p:nvSpPr>
        <p:spPr bwMode="auto">
          <a:xfrm>
            <a:off x="3552825" y="3449638"/>
            <a:ext cx="1557338" cy="10842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Insilico</a:t>
            </a:r>
          </a:p>
        </p:txBody>
      </p:sp>
      <p:sp>
        <p:nvSpPr>
          <p:cNvPr id="12305" name="Rectangle 21"/>
          <p:cNvSpPr>
            <a:spLocks noChangeArrowheads="1"/>
          </p:cNvSpPr>
          <p:nvPr/>
        </p:nvSpPr>
        <p:spPr bwMode="auto">
          <a:xfrm>
            <a:off x="3648075" y="3838575"/>
            <a:ext cx="1163638" cy="338138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Neutronics</a:t>
            </a:r>
          </a:p>
        </p:txBody>
      </p:sp>
      <p:sp>
        <p:nvSpPr>
          <p:cNvPr id="12306" name="Rectangle 24"/>
          <p:cNvSpPr>
            <a:spLocks noChangeArrowheads="1"/>
          </p:cNvSpPr>
          <p:nvPr/>
        </p:nvSpPr>
        <p:spPr bwMode="auto">
          <a:xfrm>
            <a:off x="3689350" y="41703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…</a:t>
            </a:r>
          </a:p>
        </p:txBody>
      </p:sp>
      <p:sp>
        <p:nvSpPr>
          <p:cNvPr id="12307" name="Rectangle 25"/>
          <p:cNvSpPr>
            <a:spLocks noChangeArrowheads="1"/>
          </p:cNvSpPr>
          <p:nvPr/>
        </p:nvSpPr>
        <p:spPr bwMode="auto">
          <a:xfrm>
            <a:off x="4572000" y="3016250"/>
            <a:ext cx="595313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Shift</a:t>
            </a:r>
          </a:p>
        </p:txBody>
      </p:sp>
      <p:sp>
        <p:nvSpPr>
          <p:cNvPr id="12308" name="Rectangle 28"/>
          <p:cNvSpPr>
            <a:spLocks noChangeArrowheads="1"/>
          </p:cNvSpPr>
          <p:nvPr/>
        </p:nvSpPr>
        <p:spPr bwMode="auto">
          <a:xfrm>
            <a:off x="6002338" y="1185863"/>
            <a:ext cx="1949450" cy="159067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MPACT</a:t>
            </a:r>
          </a:p>
        </p:txBody>
      </p:sp>
      <p:sp>
        <p:nvSpPr>
          <p:cNvPr id="12309" name="Rectangle 35"/>
          <p:cNvSpPr>
            <a:spLocks noChangeArrowheads="1"/>
          </p:cNvSpPr>
          <p:nvPr/>
        </p:nvSpPr>
        <p:spPr bwMode="auto">
          <a:xfrm>
            <a:off x="3582988" y="1203325"/>
            <a:ext cx="1487487" cy="88265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VERAInExt</a:t>
            </a:r>
          </a:p>
        </p:txBody>
      </p:sp>
      <p:sp>
        <p:nvSpPr>
          <p:cNvPr id="12310" name="Rectangle 36"/>
          <p:cNvSpPr>
            <a:spLocks noChangeArrowheads="1"/>
          </p:cNvSpPr>
          <p:nvPr/>
        </p:nvSpPr>
        <p:spPr bwMode="auto">
          <a:xfrm>
            <a:off x="3678238" y="1658938"/>
            <a:ext cx="912812" cy="33813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VERAIn</a:t>
            </a:r>
          </a:p>
        </p:txBody>
      </p:sp>
      <p:sp>
        <p:nvSpPr>
          <p:cNvPr id="12311" name="Rectangle 41"/>
          <p:cNvSpPr>
            <a:spLocks noChangeArrowheads="1"/>
          </p:cNvSpPr>
          <p:nvPr/>
        </p:nvSpPr>
        <p:spPr bwMode="auto">
          <a:xfrm>
            <a:off x="3721100" y="2085975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/>
              <a:t>…</a:t>
            </a:r>
          </a:p>
        </p:txBody>
      </p:sp>
      <p:sp>
        <p:nvSpPr>
          <p:cNvPr id="12312" name="Rectangle 3"/>
          <p:cNvSpPr>
            <a:spLocks noChangeArrowheads="1"/>
          </p:cNvSpPr>
          <p:nvPr/>
        </p:nvSpPr>
        <p:spPr bwMode="auto">
          <a:xfrm>
            <a:off x="0" y="4852988"/>
            <a:ext cx="9144000" cy="230575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>
                <a:cs typeface="Arial" charset="0"/>
              </a:rPr>
              <a:t>VERA meta-project (1):</a:t>
            </a:r>
            <a:r>
              <a:rPr lang="en-US" altLang="en-US" sz="1600" dirty="0">
                <a:cs typeface="Arial" charset="0"/>
              </a:rPr>
              <a:t> </a:t>
            </a:r>
            <a:r>
              <a:rPr lang="en-US" altLang="en-US" sz="1600" dirty="0" err="1">
                <a:cs typeface="Arial" charset="0"/>
              </a:rPr>
              <a:t>Git</a:t>
            </a:r>
            <a:r>
              <a:rPr lang="en-US" altLang="en-US" sz="1600" dirty="0">
                <a:cs typeface="Arial" charset="0"/>
              </a:rPr>
              <a:t> repository and </a:t>
            </a:r>
            <a:r>
              <a:rPr lang="en-US" altLang="en-US" sz="1600" dirty="0" err="1">
                <a:cs typeface="Arial" charset="0"/>
              </a:rPr>
              <a:t>TriBITS</a:t>
            </a:r>
            <a:r>
              <a:rPr lang="en-US" altLang="en-US" sz="1600" dirty="0">
                <a:cs typeface="Arial" charset="0"/>
              </a:rPr>
              <a:t> meta-project (contains no packages)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 err="1">
                <a:cs typeface="Arial" charset="0"/>
              </a:rPr>
              <a:t>TriBITS</a:t>
            </a:r>
            <a:r>
              <a:rPr lang="en-US" altLang="en-US" sz="1600" b="1" dirty="0">
                <a:cs typeface="Arial" charset="0"/>
              </a:rPr>
              <a:t> repos (17):</a:t>
            </a:r>
            <a:r>
              <a:rPr lang="en-US" altLang="en-US" sz="1600" dirty="0">
                <a:cs typeface="Arial" charset="0"/>
              </a:rPr>
              <a:t>: Trilinos, </a:t>
            </a:r>
            <a:r>
              <a:rPr lang="en-US" altLang="en-US" sz="1600" dirty="0" err="1">
                <a:cs typeface="Arial" charset="0"/>
              </a:rPr>
              <a:t>VERAInExt</a:t>
            </a:r>
            <a:r>
              <a:rPr lang="en-US" altLang="en-US" sz="1600" dirty="0">
                <a:cs typeface="Arial" charset="0"/>
              </a:rPr>
              <a:t>, COBRA-TF, MPACT, SCALE 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 err="1">
                <a:cs typeface="Arial" charset="0"/>
              </a:rPr>
              <a:t>TriBITS</a:t>
            </a:r>
            <a:r>
              <a:rPr lang="en-US" altLang="en-US" sz="1600" b="1" dirty="0">
                <a:cs typeface="Arial" charset="0"/>
              </a:rPr>
              <a:t> packages (93 enabled out of 213 total)</a:t>
            </a:r>
            <a:r>
              <a:rPr lang="en-US" altLang="en-US" sz="1600" dirty="0">
                <a:cs typeface="Arial" charset="0"/>
              </a:rPr>
              <a:t>: </a:t>
            </a:r>
            <a:r>
              <a:rPr lang="en-US" altLang="en-US" sz="1600" dirty="0" err="1">
                <a:cs typeface="Arial" charset="0"/>
              </a:rPr>
              <a:t>Teuchos</a:t>
            </a:r>
            <a:r>
              <a:rPr lang="en-US" altLang="en-US" sz="1600" dirty="0">
                <a:cs typeface="Arial" charset="0"/>
              </a:rPr>
              <a:t>, </a:t>
            </a:r>
            <a:r>
              <a:rPr lang="en-US" altLang="en-US" sz="1600" dirty="0" err="1">
                <a:cs typeface="Arial" charset="0"/>
              </a:rPr>
              <a:t>Epetra</a:t>
            </a:r>
            <a:r>
              <a:rPr lang="en-US" altLang="en-US" sz="1600" dirty="0">
                <a:cs typeface="Arial" charset="0"/>
              </a:rPr>
              <a:t>, </a:t>
            </a:r>
            <a:r>
              <a:rPr lang="en-US" altLang="en-US" sz="1600" dirty="0" err="1">
                <a:cs typeface="Arial" charset="0"/>
              </a:rPr>
              <a:t>VERAIn</a:t>
            </a:r>
            <a:r>
              <a:rPr lang="en-US" altLang="en-US" sz="1600" dirty="0">
                <a:cs typeface="Arial" charset="0"/>
              </a:rPr>
              <a:t>, </a:t>
            </a:r>
            <a:r>
              <a:rPr lang="en-US" altLang="en-US" sz="1600" dirty="0" err="1">
                <a:cs typeface="Arial" charset="0"/>
              </a:rPr>
              <a:t>Insilico</a:t>
            </a:r>
            <a:r>
              <a:rPr lang="en-US" altLang="en-US" sz="1600" dirty="0">
                <a:cs typeface="Arial" charset="0"/>
              </a:rPr>
              <a:t>, COBRA_TF, </a:t>
            </a:r>
            <a:r>
              <a:rPr lang="en-US" altLang="en-US" sz="1600" dirty="0" err="1">
                <a:cs typeface="Arial" charset="0"/>
              </a:rPr>
              <a:t>MPACT_exe</a:t>
            </a:r>
            <a:r>
              <a:rPr lang="en-US" altLang="en-US" sz="1600" dirty="0">
                <a:cs typeface="Arial" charset="0"/>
              </a:rPr>
              <a:t>, 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 err="1">
                <a:cs typeface="Arial" charset="0"/>
              </a:rPr>
              <a:t>TriBITS</a:t>
            </a:r>
            <a:r>
              <a:rPr lang="en-US" altLang="en-US" sz="1600" b="1" dirty="0">
                <a:cs typeface="Arial" charset="0"/>
              </a:rPr>
              <a:t> </a:t>
            </a:r>
            <a:r>
              <a:rPr lang="en-US" altLang="en-US" sz="1600" b="1" dirty="0" err="1">
                <a:cs typeface="Arial" charset="0"/>
              </a:rPr>
              <a:t>subpackages</a:t>
            </a:r>
            <a:r>
              <a:rPr lang="en-US" altLang="en-US" sz="1600" dirty="0">
                <a:cs typeface="Arial" charset="0"/>
              </a:rPr>
              <a:t>: </a:t>
            </a:r>
            <a:r>
              <a:rPr lang="en-US" altLang="en-US" sz="1600" dirty="0" err="1">
                <a:cs typeface="Arial" charset="0"/>
              </a:rPr>
              <a:t>TeuchosCore</a:t>
            </a:r>
            <a:r>
              <a:rPr lang="en-US" altLang="en-US" sz="1600" dirty="0">
                <a:cs typeface="Arial" charset="0"/>
              </a:rPr>
              <a:t>, </a:t>
            </a:r>
            <a:r>
              <a:rPr lang="en-US" altLang="en-US" sz="1600" dirty="0" err="1">
                <a:cs typeface="Arial" charset="0"/>
              </a:rPr>
              <a:t>InsilicoNeutronics</a:t>
            </a:r>
            <a:r>
              <a:rPr lang="en-US" altLang="en-US" sz="1600" dirty="0">
                <a:cs typeface="Arial" charset="0"/>
              </a:rPr>
              <a:t> 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 err="1">
                <a:cs typeface="Arial" charset="0"/>
              </a:rPr>
              <a:t>TriBITS</a:t>
            </a:r>
            <a:r>
              <a:rPr lang="en-US" altLang="en-US" sz="1600" b="1" dirty="0">
                <a:cs typeface="Arial" charset="0"/>
              </a:rPr>
              <a:t> SE packages (229 enabled out of 496 total)</a:t>
            </a:r>
            <a:r>
              <a:rPr lang="en-US" altLang="en-US" sz="1600" dirty="0">
                <a:cs typeface="Arial" charset="0"/>
              </a:rPr>
              <a:t>: </a:t>
            </a:r>
            <a:r>
              <a:rPr lang="en-US" altLang="en-US" sz="1600" dirty="0" err="1">
                <a:cs typeface="Arial" charset="0"/>
              </a:rPr>
              <a:t>TeuchosCore</a:t>
            </a:r>
            <a:r>
              <a:rPr lang="en-US" altLang="en-US" sz="1600" dirty="0">
                <a:cs typeface="Arial" charset="0"/>
              </a:rPr>
              <a:t> , </a:t>
            </a:r>
            <a:r>
              <a:rPr lang="en-US" altLang="en-US" sz="1600" dirty="0" err="1">
                <a:cs typeface="Arial" charset="0"/>
              </a:rPr>
              <a:t>Teuchos</a:t>
            </a:r>
            <a:r>
              <a:rPr lang="en-US" altLang="en-US" sz="1600" dirty="0">
                <a:cs typeface="Arial" charset="0"/>
              </a:rPr>
              <a:t>, </a:t>
            </a:r>
            <a:r>
              <a:rPr lang="en-US" altLang="en-US" sz="1600" dirty="0" err="1">
                <a:cs typeface="Arial" charset="0"/>
              </a:rPr>
              <a:t>VERAIn</a:t>
            </a:r>
            <a:r>
              <a:rPr lang="en-US" altLang="en-US" sz="1600" dirty="0">
                <a:cs typeface="Arial" charset="0"/>
              </a:rPr>
              <a:t>, </a:t>
            </a:r>
            <a:r>
              <a:rPr lang="en-US" altLang="en-US" sz="1600" dirty="0" err="1">
                <a:cs typeface="Arial" charset="0"/>
              </a:rPr>
              <a:t>Insilico</a:t>
            </a:r>
            <a:r>
              <a:rPr lang="en-US" altLang="en-US" sz="1600" dirty="0">
                <a:cs typeface="Arial" charset="0"/>
              </a:rPr>
              <a:t>, </a:t>
            </a:r>
            <a:r>
              <a:rPr lang="en-US" altLang="en-US" sz="1600" dirty="0" err="1">
                <a:cs typeface="Arial" charset="0"/>
              </a:rPr>
              <a:t>InsilicNeutronics</a:t>
            </a:r>
            <a:r>
              <a:rPr lang="en-US" altLang="en-US" sz="1600" dirty="0">
                <a:cs typeface="Arial" charset="0"/>
              </a:rPr>
              <a:t>, … 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endParaRPr lang="en-US" altLang="en-US" sz="1600" dirty="0">
              <a:cs typeface="Arial" charset="0"/>
            </a:endParaRPr>
          </a:p>
        </p:txBody>
      </p:sp>
      <p:sp>
        <p:nvSpPr>
          <p:cNvPr id="12313" name="Rectangle 43"/>
          <p:cNvSpPr>
            <a:spLocks noChangeArrowheads="1"/>
          </p:cNvSpPr>
          <p:nvPr/>
        </p:nvSpPr>
        <p:spPr bwMode="auto">
          <a:xfrm>
            <a:off x="6500813" y="3554413"/>
            <a:ext cx="1489075" cy="9493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COBRA-TF</a:t>
            </a:r>
          </a:p>
        </p:txBody>
      </p:sp>
      <p:sp>
        <p:nvSpPr>
          <p:cNvPr id="12314" name="Rectangle 44"/>
          <p:cNvSpPr>
            <a:spLocks noChangeArrowheads="1"/>
          </p:cNvSpPr>
          <p:nvPr/>
        </p:nvSpPr>
        <p:spPr bwMode="auto">
          <a:xfrm>
            <a:off x="6597650" y="3997325"/>
            <a:ext cx="1276350" cy="3397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COBRA_TF</a:t>
            </a:r>
          </a:p>
        </p:txBody>
      </p:sp>
      <p:sp>
        <p:nvSpPr>
          <p:cNvPr id="12315" name="Rectangle 36"/>
          <p:cNvSpPr>
            <a:spLocks noChangeArrowheads="1"/>
          </p:cNvSpPr>
          <p:nvPr/>
        </p:nvSpPr>
        <p:spPr bwMode="auto">
          <a:xfrm>
            <a:off x="6121400" y="1673225"/>
            <a:ext cx="1306513" cy="3397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MPACT_libs</a:t>
            </a:r>
          </a:p>
        </p:txBody>
      </p:sp>
      <p:sp>
        <p:nvSpPr>
          <p:cNvPr id="12316" name="Rectangle 36"/>
          <p:cNvSpPr>
            <a:spLocks noChangeArrowheads="1"/>
          </p:cNvSpPr>
          <p:nvPr/>
        </p:nvSpPr>
        <p:spPr bwMode="auto">
          <a:xfrm>
            <a:off x="6146800" y="2168525"/>
            <a:ext cx="1329979" cy="338554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 err="1"/>
              <a:t>MPACT_exe</a:t>
            </a:r>
            <a:endParaRPr lang="en-US" altLang="en-US" sz="1600" dirty="0"/>
          </a:p>
        </p:txBody>
      </p:sp>
      <p:sp>
        <p:nvSpPr>
          <p:cNvPr id="12317" name="Rectangle 19"/>
          <p:cNvSpPr>
            <a:spLocks noChangeArrowheads="1"/>
          </p:cNvSpPr>
          <p:nvPr/>
        </p:nvSpPr>
        <p:spPr bwMode="auto">
          <a:xfrm>
            <a:off x="5689600" y="3838575"/>
            <a:ext cx="557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/>
              <a:t>…</a:t>
            </a:r>
          </a:p>
        </p:txBody>
      </p:sp>
      <p:sp>
        <p:nvSpPr>
          <p:cNvPr id="12318" name="Rectangle 15"/>
          <p:cNvSpPr>
            <a:spLocks noChangeArrowheads="1"/>
          </p:cNvSpPr>
          <p:nvPr/>
        </p:nvSpPr>
        <p:spPr bwMode="auto">
          <a:xfrm>
            <a:off x="6132513" y="24304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675">
        <p:fade/>
      </p:transition>
    </mc:Choice>
    <mc:Fallback xmlns="">
      <p:transition spd="med" advTm="52675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954" y="90488"/>
            <a:ext cx="7304245" cy="381000"/>
          </a:xfrm>
        </p:spPr>
        <p:txBody>
          <a:bodyPr/>
          <a:lstStyle/>
          <a:p>
            <a:r>
              <a:rPr lang="en-US" altLang="en-US" sz="2400" dirty="0"/>
              <a:t>Current Adoption and Usage of </a:t>
            </a:r>
            <a:r>
              <a:rPr lang="en-US" altLang="en-US" sz="2400" dirty="0" err="1"/>
              <a:t>TriBITS</a:t>
            </a:r>
            <a:r>
              <a:rPr lang="en-US" altLang="en-US" sz="2400" dirty="0"/>
              <a:t> in CASL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93675" y="587375"/>
            <a:ext cx="875665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285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dirty="0"/>
              <a:t>Repositories of independent projects using </a:t>
            </a:r>
            <a:r>
              <a:rPr lang="en-US" altLang="en-US" b="1" dirty="0" err="1"/>
              <a:t>TriBITS</a:t>
            </a:r>
            <a:r>
              <a:rPr lang="en-US" altLang="en-US" b="1" dirty="0"/>
              <a:t> primary build/test system</a:t>
            </a:r>
            <a:r>
              <a:rPr lang="en-US" altLang="en-US" dirty="0"/>
              <a:t>: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1600" dirty="0">
                <a:solidFill>
                  <a:srgbClr val="000099"/>
                </a:solidFill>
              </a:rPr>
              <a:t>Trilinos</a:t>
            </a:r>
            <a:r>
              <a:rPr lang="en-US" altLang="en-US" sz="1600" dirty="0"/>
              <a:t>: SNL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sz="1600" dirty="0">
                <a:solidFill>
                  <a:srgbClr val="000099"/>
                </a:solidFill>
              </a:rPr>
              <a:t>SCALE</a:t>
            </a:r>
            <a:r>
              <a:rPr lang="en-US" altLang="en-US" sz="1600" dirty="0"/>
              <a:t>: ORNL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Requires GCC 4.6.1+ and Intel 13.1+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Mixed Fortran, C, C++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Linux builds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Windows builds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 err="1">
                <a:solidFill>
                  <a:srgbClr val="000099"/>
                </a:solidFill>
              </a:rPr>
              <a:t>Exnihilo</a:t>
            </a:r>
            <a:r>
              <a:rPr lang="en-US" altLang="en-US" dirty="0"/>
              <a:t>: ORNL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Mostly C++ with some Fortran 90/77, Python, etc.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Contains </a:t>
            </a:r>
            <a:r>
              <a:rPr lang="en-US" altLang="en-US" sz="1600" dirty="0" err="1"/>
              <a:t>Denovo</a:t>
            </a:r>
            <a:r>
              <a:rPr lang="en-US" altLang="en-US" sz="1600" dirty="0"/>
              <a:t>, Shift, </a:t>
            </a:r>
            <a:r>
              <a:rPr lang="en-US" altLang="en-US" sz="1600" dirty="0" err="1"/>
              <a:t>Insilico</a:t>
            </a:r>
            <a:endParaRPr lang="en-US" altLang="en-US" sz="1600" dirty="0"/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MPACT</a:t>
            </a:r>
            <a:r>
              <a:rPr lang="en-US" altLang="en-US" dirty="0"/>
              <a:t>: Univ. of Mich.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Requires GCC 4.6.1+ and Intel 13.1+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Mostly Fortran 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Windows builds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COBRA-TF</a:t>
            </a:r>
            <a:r>
              <a:rPr lang="en-US" altLang="en-US" dirty="0"/>
              <a:t>: Penn. State Univ.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en-US" altLang="en-US" sz="1600" dirty="0"/>
              <a:t>Mostly Fortran 77 and 90</a:t>
            </a:r>
          </a:p>
          <a:p>
            <a:pPr>
              <a:buSzPct val="100000"/>
              <a:buFont typeface="Arial" charset="0"/>
              <a:buChar char="•"/>
            </a:pPr>
            <a:r>
              <a:rPr lang="en-US" altLang="en-US" dirty="0"/>
              <a:t>Native </a:t>
            </a:r>
            <a:r>
              <a:rPr lang="en-US" altLang="en-US" dirty="0" err="1"/>
              <a:t>TriBITS</a:t>
            </a:r>
            <a:r>
              <a:rPr lang="en-US" altLang="en-US" dirty="0"/>
              <a:t> repos providing packages: </a:t>
            </a:r>
            <a:r>
              <a:rPr lang="en-US" altLang="en-US" dirty="0" err="1">
                <a:solidFill>
                  <a:srgbClr val="000099"/>
                </a:solidFill>
              </a:rPr>
              <a:t>TeuchosWrappersExt</a:t>
            </a:r>
            <a:r>
              <a:rPr lang="en-US" altLang="en-US" dirty="0">
                <a:solidFill>
                  <a:srgbClr val="000099"/>
                </a:solidFill>
              </a:rPr>
              <a:t>, </a:t>
            </a:r>
            <a:r>
              <a:rPr lang="en-US" altLang="en-US" dirty="0" err="1">
                <a:solidFill>
                  <a:srgbClr val="000099"/>
                </a:solidFill>
              </a:rPr>
              <a:t>VERAInExt</a:t>
            </a:r>
            <a:r>
              <a:rPr lang="en-US" altLang="en-US" dirty="0">
                <a:solidFill>
                  <a:srgbClr val="000099"/>
                </a:solidFill>
              </a:rPr>
              <a:t>, </a:t>
            </a:r>
            <a:r>
              <a:rPr lang="en-US" altLang="en-US" dirty="0" err="1">
                <a:solidFill>
                  <a:srgbClr val="000099"/>
                </a:solidFill>
              </a:rPr>
              <a:t>DataTransferKit</a:t>
            </a:r>
            <a:endParaRPr lang="en-US" altLang="en-US" dirty="0">
              <a:solidFill>
                <a:srgbClr val="000099"/>
              </a:solidFill>
            </a:endParaRPr>
          </a:p>
          <a:p>
            <a:pPr>
              <a:buSzPct val="100000"/>
              <a:buFont typeface="Arial" charset="0"/>
              <a:buChar char="•"/>
            </a:pPr>
            <a:r>
              <a:rPr lang="en-US" altLang="en-US" dirty="0"/>
              <a:t>VERA Repositories/packages not using </a:t>
            </a:r>
            <a:r>
              <a:rPr lang="en-US" altLang="en-US" dirty="0" err="1"/>
              <a:t>TriBITS</a:t>
            </a:r>
            <a:r>
              <a:rPr lang="en-US" altLang="en-US" dirty="0"/>
              <a:t> as native build system but have </a:t>
            </a:r>
            <a:r>
              <a:rPr lang="en-US" altLang="en-US" b="1" dirty="0"/>
              <a:t>secondary native </a:t>
            </a:r>
            <a:r>
              <a:rPr lang="en-US" altLang="en-US" b="1" dirty="0" err="1"/>
              <a:t>TriBITS</a:t>
            </a:r>
            <a:r>
              <a:rPr lang="en-US" altLang="en-US" b="1" dirty="0"/>
              <a:t> support</a:t>
            </a:r>
            <a:r>
              <a:rPr lang="en-US" altLang="en-US" dirty="0"/>
              <a:t>:  </a:t>
            </a:r>
            <a:r>
              <a:rPr lang="en-US" altLang="en-US" dirty="0">
                <a:solidFill>
                  <a:srgbClr val="000099"/>
                </a:solidFill>
              </a:rPr>
              <a:t>MAMBA</a:t>
            </a:r>
            <a:endParaRPr lang="en-US" altLang="en-US" dirty="0"/>
          </a:p>
          <a:p>
            <a:pPr>
              <a:buSzPct val="100000"/>
              <a:buFont typeface="Arial" charset="0"/>
              <a:buChar char="•"/>
            </a:pPr>
            <a:r>
              <a:rPr lang="en-US" altLang="en-US" dirty="0"/>
              <a:t>VERA Repositories not providing a </a:t>
            </a:r>
            <a:r>
              <a:rPr lang="en-US" altLang="en-US" dirty="0" err="1"/>
              <a:t>TriBITS</a:t>
            </a:r>
            <a:r>
              <a:rPr lang="en-US" altLang="en-US" dirty="0"/>
              <a:t> build: </a:t>
            </a:r>
            <a:r>
              <a:rPr lang="en-US" altLang="en-US" dirty="0">
                <a:solidFill>
                  <a:srgbClr val="C00000"/>
                </a:solidFill>
              </a:rPr>
              <a:t>MOOSE/Bison, DAKOTA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630">
        <p:fade/>
      </p:transition>
    </mc:Choice>
    <mc:Fallback xmlns="">
      <p:transition spd="med" advTm="3863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244475"/>
            <a:ext cx="8680450" cy="381000"/>
          </a:xfrm>
        </p:spPr>
        <p:txBody>
          <a:bodyPr/>
          <a:lstStyle/>
          <a:p>
            <a:r>
              <a:rPr lang="en-US" altLang="en-US" sz="2400"/>
              <a:t>Flexibility in TriBITS Projects and Repositories</a:t>
            </a:r>
          </a:p>
        </p:txBody>
      </p:sp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539750" y="1008063"/>
            <a:ext cx="5376863" cy="16208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MPACT</a:t>
            </a:r>
            <a:endParaRPr lang="en-US" altLang="en-US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687388" y="1360488"/>
            <a:ext cx="1728787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Trilinos</a:t>
            </a:r>
          </a:p>
        </p:txBody>
      </p:sp>
      <p:sp>
        <p:nvSpPr>
          <p:cNvPr id="14341" name="Rectangle 17"/>
          <p:cNvSpPr>
            <a:spLocks noChangeArrowheads="1"/>
          </p:cNvSpPr>
          <p:nvPr/>
        </p:nvSpPr>
        <p:spPr bwMode="auto">
          <a:xfrm>
            <a:off x="2417763" y="2000250"/>
            <a:ext cx="1095375" cy="39687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SCALE</a:t>
            </a:r>
          </a:p>
        </p:txBody>
      </p:sp>
      <p:sp>
        <p:nvSpPr>
          <p:cNvPr id="14342" name="Rectangle 35"/>
          <p:cNvSpPr>
            <a:spLocks noChangeArrowheads="1"/>
          </p:cNvSpPr>
          <p:nvPr/>
        </p:nvSpPr>
        <p:spPr bwMode="auto">
          <a:xfrm>
            <a:off x="2536825" y="1360488"/>
            <a:ext cx="1487488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VERAInExt</a:t>
            </a:r>
          </a:p>
        </p:txBody>
      </p:sp>
      <p:sp>
        <p:nvSpPr>
          <p:cNvPr id="14343" name="Rectangle 35"/>
          <p:cNvSpPr>
            <a:spLocks noChangeArrowheads="1"/>
          </p:cNvSpPr>
          <p:nvPr/>
        </p:nvSpPr>
        <p:spPr bwMode="auto">
          <a:xfrm>
            <a:off x="687388" y="1963738"/>
            <a:ext cx="1487487" cy="43338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COBRA-TF</a:t>
            </a:r>
          </a:p>
        </p:txBody>
      </p:sp>
      <p:sp>
        <p:nvSpPr>
          <p:cNvPr id="14344" name="Rectangle 35"/>
          <p:cNvSpPr>
            <a:spLocks noChangeArrowheads="1"/>
          </p:cNvSpPr>
          <p:nvPr/>
        </p:nvSpPr>
        <p:spPr bwMode="auto">
          <a:xfrm>
            <a:off x="4183063" y="1360488"/>
            <a:ext cx="1487487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MPACT</a:t>
            </a:r>
          </a:p>
        </p:txBody>
      </p:sp>
      <p:sp>
        <p:nvSpPr>
          <p:cNvPr id="14345" name="TextBox 25"/>
          <p:cNvSpPr txBox="1">
            <a:spLocks noChangeArrowheads="1"/>
          </p:cNvSpPr>
          <p:nvPr/>
        </p:nvSpPr>
        <p:spPr bwMode="auto">
          <a:xfrm>
            <a:off x="885825" y="5195888"/>
            <a:ext cx="7296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99"/>
                </a:solidFill>
              </a:rPr>
              <a:t>The same </a:t>
            </a:r>
            <a:r>
              <a:rPr lang="en-US" altLang="en-US" sz="2400" dirty="0" err="1">
                <a:solidFill>
                  <a:srgbClr val="000099"/>
                </a:solidFill>
              </a:rPr>
              <a:t>TriBITS</a:t>
            </a:r>
            <a:r>
              <a:rPr lang="en-US" altLang="en-US" sz="2400" dirty="0">
                <a:solidFill>
                  <a:srgbClr val="000099"/>
                </a:solidFill>
              </a:rPr>
              <a:t> repositories can be rearranged into multiple </a:t>
            </a:r>
            <a:r>
              <a:rPr lang="en-US" altLang="en-US" sz="2400" dirty="0" err="1">
                <a:solidFill>
                  <a:srgbClr val="000099"/>
                </a:solidFill>
              </a:rPr>
              <a:t>TriBITS</a:t>
            </a:r>
            <a:r>
              <a:rPr lang="en-US" altLang="en-US" sz="2400" dirty="0">
                <a:solidFill>
                  <a:srgbClr val="000099"/>
                </a:solidFill>
              </a:rPr>
              <a:t> CMake projects</a:t>
            </a:r>
          </a:p>
        </p:txBody>
      </p:sp>
      <p:sp>
        <p:nvSpPr>
          <p:cNvPr id="14346" name="Rectangle 1"/>
          <p:cNvSpPr>
            <a:spLocks noChangeArrowheads="1"/>
          </p:cNvSpPr>
          <p:nvPr/>
        </p:nvSpPr>
        <p:spPr bwMode="auto">
          <a:xfrm>
            <a:off x="539750" y="3097213"/>
            <a:ext cx="4032250" cy="17351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SCALE (Exnihilo)</a:t>
            </a:r>
            <a:endParaRPr lang="en-US" altLang="en-US"/>
          </a:p>
        </p:txBody>
      </p:sp>
      <p:sp>
        <p:nvSpPr>
          <p:cNvPr id="14347" name="Rectangle 36"/>
          <p:cNvSpPr>
            <a:spLocks noChangeArrowheads="1"/>
          </p:cNvSpPr>
          <p:nvPr/>
        </p:nvSpPr>
        <p:spPr bwMode="auto">
          <a:xfrm>
            <a:off x="687388" y="3497263"/>
            <a:ext cx="1728787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Trilinos</a:t>
            </a:r>
          </a:p>
        </p:txBody>
      </p:sp>
      <p:sp>
        <p:nvSpPr>
          <p:cNvPr id="14348" name="Rectangle 17"/>
          <p:cNvSpPr>
            <a:spLocks noChangeArrowheads="1"/>
          </p:cNvSpPr>
          <p:nvPr/>
        </p:nvSpPr>
        <p:spPr bwMode="auto">
          <a:xfrm>
            <a:off x="2706688" y="3494088"/>
            <a:ext cx="1612900" cy="10461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SCALE</a:t>
            </a:r>
          </a:p>
        </p:txBody>
      </p:sp>
      <p:sp>
        <p:nvSpPr>
          <p:cNvPr id="14349" name="Rectangle 35"/>
          <p:cNvSpPr>
            <a:spLocks noChangeArrowheads="1"/>
          </p:cNvSpPr>
          <p:nvPr/>
        </p:nvSpPr>
        <p:spPr bwMode="auto">
          <a:xfrm>
            <a:off x="692150" y="4152900"/>
            <a:ext cx="1487488" cy="525463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VERAInExt</a:t>
            </a:r>
          </a:p>
        </p:txBody>
      </p:sp>
      <p:sp>
        <p:nvSpPr>
          <p:cNvPr id="14350" name="Rectangle 17"/>
          <p:cNvSpPr>
            <a:spLocks noChangeArrowheads="1"/>
          </p:cNvSpPr>
          <p:nvPr/>
        </p:nvSpPr>
        <p:spPr bwMode="auto">
          <a:xfrm>
            <a:off x="2770188" y="3932238"/>
            <a:ext cx="1093787" cy="39687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Exnihilo</a:t>
            </a:r>
          </a:p>
        </p:txBody>
      </p:sp>
      <p:sp>
        <p:nvSpPr>
          <p:cNvPr id="14351" name="Rectangle 1"/>
          <p:cNvSpPr>
            <a:spLocks noChangeArrowheads="1"/>
          </p:cNvSpPr>
          <p:nvPr/>
        </p:nvSpPr>
        <p:spPr bwMode="auto">
          <a:xfrm>
            <a:off x="5724525" y="3578225"/>
            <a:ext cx="2016125" cy="108743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COBRA-TF</a:t>
            </a:r>
            <a:endParaRPr lang="en-US" altLang="en-US"/>
          </a:p>
        </p:txBody>
      </p:sp>
      <p:sp>
        <p:nvSpPr>
          <p:cNvPr id="14352" name="Rectangle 43"/>
          <p:cNvSpPr>
            <a:spLocks noChangeArrowheads="1"/>
          </p:cNvSpPr>
          <p:nvPr/>
        </p:nvSpPr>
        <p:spPr bwMode="auto">
          <a:xfrm>
            <a:off x="5872163" y="3979863"/>
            <a:ext cx="1728787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COBRA-TF</a:t>
            </a:r>
          </a:p>
        </p:txBody>
      </p:sp>
      <p:sp>
        <p:nvSpPr>
          <p:cNvPr id="14353" name="Rectangle 1"/>
          <p:cNvSpPr>
            <a:spLocks noChangeArrowheads="1"/>
          </p:cNvSpPr>
          <p:nvPr/>
        </p:nvSpPr>
        <p:spPr bwMode="auto">
          <a:xfrm>
            <a:off x="6511925" y="989013"/>
            <a:ext cx="2016125" cy="10858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Trilinos</a:t>
            </a:r>
            <a:endParaRPr lang="en-US" altLang="en-US"/>
          </a:p>
        </p:txBody>
      </p:sp>
      <p:sp>
        <p:nvSpPr>
          <p:cNvPr id="14354" name="Rectangle 48"/>
          <p:cNvSpPr>
            <a:spLocks noChangeArrowheads="1"/>
          </p:cNvSpPr>
          <p:nvPr/>
        </p:nvSpPr>
        <p:spPr bwMode="auto">
          <a:xfrm>
            <a:off x="6659563" y="1389063"/>
            <a:ext cx="1728787" cy="5254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Trilinos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155">
        <p:fade/>
      </p:transition>
    </mc:Choice>
    <mc:Fallback xmlns="">
      <p:transition spd="med" advTm="4115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78615" y="2430470"/>
            <a:ext cx="8803772" cy="13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Overview of CASL VERA Development</a:t>
            </a:r>
            <a:endParaRPr lang="en-US" sz="40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829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430470"/>
            <a:ext cx="8803772" cy="13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Automated Package and TPL Dependency Handling</a:t>
            </a:r>
          </a:p>
        </p:txBody>
      </p:sp>
    </p:spTree>
    <p:extLst>
      <p:ext uri="{BB962C8B-B14F-4D97-AF65-F5344CB8AC3E}">
        <p14:creationId xmlns:p14="http://schemas.microsoft.com/office/powerpoint/2010/main" val="7907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9360"/>
            <a:ext cx="9026979" cy="1113745"/>
          </a:xfrm>
        </p:spPr>
        <p:txBody>
          <a:bodyPr/>
          <a:lstStyle/>
          <a:p>
            <a:pPr algn="ctr"/>
            <a:r>
              <a:rPr lang="en-US" altLang="en-US" sz="2400" dirty="0"/>
              <a:t>Package Dependency Structure (Example: Trilinos)</a:t>
            </a:r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1308100" y="2792445"/>
            <a:ext cx="1422400" cy="730250"/>
            <a:chOff x="920" y="1216"/>
            <a:chExt cx="896" cy="460"/>
          </a:xfrm>
        </p:grpSpPr>
        <p:sp>
          <p:nvSpPr>
            <p:cNvPr id="13346" name="Rectangle 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3347" name="Rectangle 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317" name="Group 6"/>
          <p:cNvGrpSpPr>
            <a:grpSpLocks/>
          </p:cNvGrpSpPr>
          <p:nvPr/>
        </p:nvGrpSpPr>
        <p:grpSpPr bwMode="auto">
          <a:xfrm>
            <a:off x="1308100" y="4176745"/>
            <a:ext cx="1422400" cy="730250"/>
            <a:chOff x="920" y="1216"/>
            <a:chExt cx="896" cy="460"/>
          </a:xfrm>
        </p:grpSpPr>
        <p:sp>
          <p:nvSpPr>
            <p:cNvPr id="13344" name="Rectangle 7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3345" name="Rectangle 8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318" name="Group 9"/>
          <p:cNvGrpSpPr>
            <a:grpSpLocks/>
          </p:cNvGrpSpPr>
          <p:nvPr/>
        </p:nvGrpSpPr>
        <p:grpSpPr bwMode="auto">
          <a:xfrm>
            <a:off x="3763963" y="4214845"/>
            <a:ext cx="1422400" cy="730250"/>
            <a:chOff x="920" y="1216"/>
            <a:chExt cx="896" cy="460"/>
          </a:xfrm>
        </p:grpSpPr>
        <p:sp>
          <p:nvSpPr>
            <p:cNvPr id="13342" name="Rectangle 1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3343" name="Rectangle 1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319" name="Group 12"/>
          <p:cNvGrpSpPr>
            <a:grpSpLocks/>
          </p:cNvGrpSpPr>
          <p:nvPr/>
        </p:nvGrpSpPr>
        <p:grpSpPr bwMode="auto">
          <a:xfrm>
            <a:off x="3765550" y="2794033"/>
            <a:ext cx="1422400" cy="730250"/>
            <a:chOff x="920" y="1216"/>
            <a:chExt cx="896" cy="460"/>
          </a:xfrm>
        </p:grpSpPr>
        <p:sp>
          <p:nvSpPr>
            <p:cNvPr id="13340" name="Rectangle 1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Triutils</a:t>
              </a:r>
            </a:p>
          </p:txBody>
        </p:sp>
        <p:sp>
          <p:nvSpPr>
            <p:cNvPr id="13341" name="Rectangle 1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3320" name="Rectangle 15"/>
          <p:cNvSpPr>
            <a:spLocks noChangeArrowheads="1"/>
          </p:cNvSpPr>
          <p:nvPr/>
        </p:nvSpPr>
        <p:spPr bwMode="auto">
          <a:xfrm>
            <a:off x="3113088" y="2101883"/>
            <a:ext cx="346075" cy="153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3321" name="AutoShape 16"/>
          <p:cNvCxnSpPr>
            <a:cxnSpLocks noChangeShapeType="1"/>
            <a:stCxn id="13338" idx="1"/>
            <a:endCxn id="13346" idx="0"/>
          </p:cNvCxnSpPr>
          <p:nvPr/>
        </p:nvCxnSpPr>
        <p:spPr bwMode="auto">
          <a:xfrm rot="10800000" flipV="1">
            <a:off x="2019300" y="1968533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17"/>
          <p:cNvCxnSpPr>
            <a:cxnSpLocks noChangeShapeType="1"/>
            <a:stCxn id="13346" idx="2"/>
            <a:endCxn id="13344" idx="0"/>
          </p:cNvCxnSpPr>
          <p:nvPr/>
        </p:nvCxnSpPr>
        <p:spPr bwMode="auto">
          <a:xfrm rot="5400000">
            <a:off x="1615281" y="3926714"/>
            <a:ext cx="8080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8"/>
          <p:cNvCxnSpPr>
            <a:cxnSpLocks noChangeShapeType="1"/>
            <a:stCxn id="13320" idx="2"/>
            <a:endCxn id="13342" idx="1"/>
          </p:cNvCxnSpPr>
          <p:nvPr/>
        </p:nvCxnSpPr>
        <p:spPr bwMode="auto">
          <a:xfrm rot="16200000" flipH="1">
            <a:off x="2324100" y="3217895"/>
            <a:ext cx="2401888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9"/>
          <p:cNvCxnSpPr>
            <a:cxnSpLocks noChangeShapeType="1"/>
            <a:stCxn id="13338" idx="3"/>
            <a:endCxn id="13336" idx="0"/>
          </p:cNvCxnSpPr>
          <p:nvPr/>
        </p:nvCxnSpPr>
        <p:spPr bwMode="auto">
          <a:xfrm>
            <a:off x="4457700" y="1968533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20"/>
          <p:cNvCxnSpPr>
            <a:cxnSpLocks noChangeShapeType="1"/>
            <a:stCxn id="13336" idx="2"/>
            <a:endCxn id="13342" idx="3"/>
          </p:cNvCxnSpPr>
          <p:nvPr/>
        </p:nvCxnSpPr>
        <p:spPr bwMode="auto">
          <a:xfrm rot="5400000">
            <a:off x="5454650" y="3254408"/>
            <a:ext cx="1135063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6" name="AutoShape 21"/>
          <p:cNvCxnSpPr>
            <a:cxnSpLocks noChangeShapeType="1"/>
            <a:stCxn id="13336" idx="1"/>
            <a:endCxn id="13340" idx="3"/>
          </p:cNvCxnSpPr>
          <p:nvPr/>
        </p:nvCxnSpPr>
        <p:spPr bwMode="auto">
          <a:xfrm rot="10800000" flipV="1">
            <a:off x="5187950" y="3235358"/>
            <a:ext cx="958850" cy="15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27" name="Group 22"/>
          <p:cNvGrpSpPr>
            <a:grpSpLocks/>
          </p:cNvGrpSpPr>
          <p:nvPr/>
        </p:nvGrpSpPr>
        <p:grpSpPr bwMode="auto">
          <a:xfrm>
            <a:off x="3035300" y="1525620"/>
            <a:ext cx="1422400" cy="730250"/>
            <a:chOff x="920" y="1216"/>
            <a:chExt cx="896" cy="460"/>
          </a:xfrm>
        </p:grpSpPr>
        <p:sp>
          <p:nvSpPr>
            <p:cNvPr id="13338" name="Rectangle 2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Thyra</a:t>
              </a:r>
            </a:p>
          </p:txBody>
        </p:sp>
        <p:sp>
          <p:nvSpPr>
            <p:cNvPr id="13339" name="Rectangle 2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3328" name="AutoShape 25"/>
          <p:cNvCxnSpPr>
            <a:cxnSpLocks noChangeShapeType="1"/>
            <a:stCxn id="13340" idx="2"/>
            <a:endCxn id="13342" idx="0"/>
          </p:cNvCxnSpPr>
          <p:nvPr/>
        </p:nvCxnSpPr>
        <p:spPr bwMode="auto">
          <a:xfrm rot="5400000">
            <a:off x="4053682" y="3945764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9" name="Rectangle 26"/>
          <p:cNvSpPr>
            <a:spLocks noChangeArrowheads="1"/>
          </p:cNvSpPr>
          <p:nvPr/>
        </p:nvSpPr>
        <p:spPr bwMode="auto">
          <a:xfrm>
            <a:off x="7221538" y="3368708"/>
            <a:ext cx="346075" cy="153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3330" name="AutoShape 27"/>
          <p:cNvCxnSpPr>
            <a:cxnSpLocks noChangeShapeType="1"/>
            <a:stCxn id="13329" idx="2"/>
            <a:endCxn id="13344" idx="2"/>
          </p:cNvCxnSpPr>
          <p:nvPr/>
        </p:nvCxnSpPr>
        <p:spPr bwMode="auto">
          <a:xfrm rot="5400000">
            <a:off x="4014788" y="152720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31" name="Group 28"/>
          <p:cNvGrpSpPr>
            <a:grpSpLocks/>
          </p:cNvGrpSpPr>
          <p:nvPr/>
        </p:nvGrpSpPr>
        <p:grpSpPr bwMode="auto">
          <a:xfrm>
            <a:off x="6146800" y="2792445"/>
            <a:ext cx="1422400" cy="730250"/>
            <a:chOff x="920" y="1216"/>
            <a:chExt cx="896" cy="460"/>
          </a:xfrm>
        </p:grpSpPr>
        <p:sp>
          <p:nvSpPr>
            <p:cNvPr id="13336" name="Rectangle 29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3337" name="Rectangle 30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3332" name="AutoShape 31"/>
          <p:cNvCxnSpPr>
            <a:cxnSpLocks noChangeShapeType="1"/>
          </p:cNvCxnSpPr>
          <p:nvPr/>
        </p:nvCxnSpPr>
        <p:spPr bwMode="auto">
          <a:xfrm>
            <a:off x="5418138" y="5788058"/>
            <a:ext cx="8826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3" name="AutoShape 32"/>
          <p:cNvCxnSpPr>
            <a:cxnSpLocks noChangeShapeType="1"/>
          </p:cNvCxnSpPr>
          <p:nvPr/>
        </p:nvCxnSpPr>
        <p:spPr bwMode="auto">
          <a:xfrm>
            <a:off x="5418138" y="6210333"/>
            <a:ext cx="8826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4" name="Rectangle 33"/>
          <p:cNvSpPr>
            <a:spLocks noChangeArrowheads="1"/>
          </p:cNvSpPr>
          <p:nvPr/>
        </p:nvSpPr>
        <p:spPr bwMode="auto">
          <a:xfrm>
            <a:off x="2882900" y="559597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Required Dependence</a:t>
            </a:r>
          </a:p>
        </p:txBody>
      </p:sp>
      <p:sp>
        <p:nvSpPr>
          <p:cNvPr id="13335" name="Rectangle 34"/>
          <p:cNvSpPr>
            <a:spLocks noChangeArrowheads="1"/>
          </p:cNvSpPr>
          <p:nvPr/>
        </p:nvSpPr>
        <p:spPr bwMode="auto">
          <a:xfrm>
            <a:off x="2882900" y="6035708"/>
            <a:ext cx="239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Optional Dependence</a:t>
            </a:r>
          </a:p>
        </p:txBody>
      </p:sp>
    </p:spTree>
    <p:extLst>
      <p:ext uri="{BB962C8B-B14F-4D97-AF65-F5344CB8AC3E}">
        <p14:creationId xmlns:p14="http://schemas.microsoft.com/office/powerpoint/2010/main" val="905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526065" cy="381000"/>
          </a:xfrm>
        </p:spPr>
        <p:txBody>
          <a:bodyPr/>
          <a:lstStyle/>
          <a:p>
            <a:r>
              <a:rPr lang="en-US" altLang="en-US" dirty="0"/>
              <a:t>Package </a:t>
            </a:r>
            <a:r>
              <a:rPr lang="en-US" altLang="en-US" dirty="0" err="1"/>
              <a:t>Dependencies.cmake</a:t>
            </a:r>
            <a:r>
              <a:rPr lang="en-US" altLang="en-US" dirty="0"/>
              <a:t> Files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7449" y="1430984"/>
            <a:ext cx="4032525" cy="1013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LIB_REQUIRED_TPLS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BLAS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LAPACK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LIB_OPTIONAL_TPLS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Boost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)</a:t>
            </a: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51320" y="1009485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>
                <a:solidFill>
                  <a:srgbClr val="000099"/>
                </a:solidFill>
              </a:rPr>
              <a:t>Teuchos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2429" y="1430984"/>
            <a:ext cx="4032525" cy="7053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LIB_REQUIRED_TPLS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BLAS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LAPACK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)</a:t>
            </a: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4802430" y="1009485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>
                <a:solidFill>
                  <a:srgbClr val="000099"/>
                </a:solidFill>
              </a:rPr>
              <a:t>Epetra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7448" y="3283543"/>
            <a:ext cx="4032525" cy="7053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51319" y="2862044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>
                <a:solidFill>
                  <a:srgbClr val="000099"/>
                </a:solidFill>
              </a:rPr>
              <a:t>RTOp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02429" y="3282588"/>
            <a:ext cx="4032525" cy="7053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err="1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Epetra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4802430" y="2861089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>
                <a:solidFill>
                  <a:srgbClr val="000099"/>
                </a:solidFill>
              </a:rPr>
              <a:t>Triutils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7448" y="5020200"/>
            <a:ext cx="4032525" cy="1013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err="1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Epetra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LIB_OPTIONAL_PACKAGES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Triutils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351319" y="4581150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>
                <a:solidFill>
                  <a:srgbClr val="000099"/>
                </a:solidFill>
              </a:rPr>
              <a:t>EpetraExt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2429" y="5028632"/>
            <a:ext cx="4032525" cy="1013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err="1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RTOp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LIB_OPTIONAL_PACKAGES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EpetraExt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Epera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4806300" y="4619555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>
                <a:solidFill>
                  <a:srgbClr val="000099"/>
                </a:solidFill>
              </a:rPr>
              <a:t>Thyra</a:t>
            </a:r>
          </a:p>
        </p:txBody>
      </p:sp>
    </p:spTree>
    <p:extLst>
      <p:ext uri="{BB962C8B-B14F-4D97-AF65-F5344CB8AC3E}">
        <p14:creationId xmlns:p14="http://schemas.microsoft.com/office/powerpoint/2010/main" val="348727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35" y="126169"/>
            <a:ext cx="8641889" cy="806505"/>
          </a:xfrm>
        </p:spPr>
        <p:txBody>
          <a:bodyPr/>
          <a:lstStyle/>
          <a:p>
            <a:pPr algn="ctr"/>
            <a:r>
              <a:rPr lang="en-US" altLang="en-US" sz="2400" dirty="0"/>
              <a:t>Enabling a Package its Tests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86287" y="1094140"/>
            <a:ext cx="7142163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$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cmake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Trilinos_ENABLE_Thyra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Trilinos_ENABLE_TESTS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…</a:t>
            </a:r>
          </a:p>
          <a:p>
            <a:pPr>
              <a:lnSpc>
                <a:spcPts val="2000"/>
              </a:lnSpc>
            </a:pPr>
            <a:endParaRPr lang="en-US" alt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653605" y="3927615"/>
            <a:ext cx="1422400" cy="730250"/>
            <a:chOff x="920" y="1216"/>
            <a:chExt cx="896" cy="46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397" name="Rectangle 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5398" name="Rectangle 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6" name="Group 7"/>
          <p:cNvGrpSpPr>
            <a:grpSpLocks/>
          </p:cNvGrpSpPr>
          <p:nvPr/>
        </p:nvGrpSpPr>
        <p:grpSpPr bwMode="auto">
          <a:xfrm>
            <a:off x="653605" y="5311915"/>
            <a:ext cx="1422400" cy="730250"/>
            <a:chOff x="920" y="1216"/>
            <a:chExt cx="896" cy="460"/>
          </a:xfrm>
        </p:grpSpPr>
        <p:sp>
          <p:nvSpPr>
            <p:cNvPr id="15395" name="Rectangle 8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5396" name="Rectangle 9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7" name="Group 10"/>
          <p:cNvGrpSpPr>
            <a:grpSpLocks/>
          </p:cNvGrpSpPr>
          <p:nvPr/>
        </p:nvGrpSpPr>
        <p:grpSpPr bwMode="auto">
          <a:xfrm>
            <a:off x="3109468" y="5350015"/>
            <a:ext cx="1422400" cy="730250"/>
            <a:chOff x="920" y="1216"/>
            <a:chExt cx="896" cy="46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393" name="Rectangle 11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5394" name="Rectangle 12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8" name="Group 13"/>
          <p:cNvGrpSpPr>
            <a:grpSpLocks/>
          </p:cNvGrpSpPr>
          <p:nvPr/>
        </p:nvGrpSpPr>
        <p:grpSpPr bwMode="auto">
          <a:xfrm>
            <a:off x="3111055" y="3929202"/>
            <a:ext cx="1422400" cy="730250"/>
            <a:chOff x="920" y="1216"/>
            <a:chExt cx="896" cy="46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391" name="Rectangle 1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 err="1"/>
                <a:t>Triutils</a:t>
              </a:r>
              <a:endParaRPr lang="en-US" altLang="en-US" dirty="0"/>
            </a:p>
          </p:txBody>
        </p:sp>
        <p:sp>
          <p:nvSpPr>
            <p:cNvPr id="15392" name="Rectangle 1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458593" y="3237052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0" name="AutoShape 17"/>
          <p:cNvCxnSpPr>
            <a:cxnSpLocks noChangeShapeType="1"/>
            <a:stCxn id="15389" idx="1"/>
            <a:endCxn id="15397" idx="0"/>
          </p:cNvCxnSpPr>
          <p:nvPr/>
        </p:nvCxnSpPr>
        <p:spPr bwMode="auto">
          <a:xfrm rot="10800000" flipV="1">
            <a:off x="1364805" y="3103702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1" name="AutoShape 18"/>
          <p:cNvCxnSpPr>
            <a:cxnSpLocks noChangeShapeType="1"/>
            <a:stCxn id="15397" idx="2"/>
            <a:endCxn id="15395" idx="0"/>
          </p:cNvCxnSpPr>
          <p:nvPr/>
        </p:nvCxnSpPr>
        <p:spPr bwMode="auto">
          <a:xfrm rot="5400000">
            <a:off x="960786" y="5061884"/>
            <a:ext cx="8080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2" name="AutoShape 19"/>
          <p:cNvCxnSpPr>
            <a:cxnSpLocks noChangeShapeType="1"/>
            <a:stCxn id="15369" idx="2"/>
            <a:endCxn id="15393" idx="1"/>
          </p:cNvCxnSpPr>
          <p:nvPr/>
        </p:nvCxnSpPr>
        <p:spPr bwMode="auto">
          <a:xfrm rot="16200000" flipH="1">
            <a:off x="1669605" y="4353065"/>
            <a:ext cx="2401887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3" name="AutoShape 20"/>
          <p:cNvCxnSpPr>
            <a:cxnSpLocks noChangeShapeType="1"/>
            <a:stCxn id="15389" idx="3"/>
            <a:endCxn id="15387" idx="0"/>
          </p:cNvCxnSpPr>
          <p:nvPr/>
        </p:nvCxnSpPr>
        <p:spPr bwMode="auto">
          <a:xfrm>
            <a:off x="3803205" y="3103702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4" name="AutoShape 21"/>
          <p:cNvCxnSpPr>
            <a:cxnSpLocks noChangeShapeType="1"/>
            <a:stCxn id="15387" idx="2"/>
            <a:endCxn id="15393" idx="3"/>
          </p:cNvCxnSpPr>
          <p:nvPr/>
        </p:nvCxnSpPr>
        <p:spPr bwMode="auto">
          <a:xfrm rot="5400000">
            <a:off x="4800156" y="4389577"/>
            <a:ext cx="1135062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5" name="AutoShape 22"/>
          <p:cNvCxnSpPr>
            <a:cxnSpLocks noChangeShapeType="1"/>
            <a:stCxn id="15387" idx="1"/>
            <a:endCxn id="15391" idx="3"/>
          </p:cNvCxnSpPr>
          <p:nvPr/>
        </p:nvCxnSpPr>
        <p:spPr bwMode="auto">
          <a:xfrm rot="10800000" flipV="1">
            <a:off x="4533455" y="4370527"/>
            <a:ext cx="958850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76" name="Group 23"/>
          <p:cNvGrpSpPr>
            <a:grpSpLocks/>
          </p:cNvGrpSpPr>
          <p:nvPr/>
        </p:nvGrpSpPr>
        <p:grpSpPr bwMode="auto">
          <a:xfrm>
            <a:off x="2380805" y="2660790"/>
            <a:ext cx="1422400" cy="730250"/>
            <a:chOff x="920" y="1216"/>
            <a:chExt cx="896" cy="460"/>
          </a:xfrm>
        </p:grpSpPr>
        <p:sp>
          <p:nvSpPr>
            <p:cNvPr id="15389" name="Rectangle 2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Thyra</a:t>
              </a:r>
            </a:p>
          </p:txBody>
        </p:sp>
        <p:sp>
          <p:nvSpPr>
            <p:cNvPr id="15390" name="Rectangle 2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5377" name="AutoShape 26"/>
          <p:cNvCxnSpPr>
            <a:cxnSpLocks noChangeShapeType="1"/>
            <a:stCxn id="15391" idx="2"/>
            <a:endCxn id="15393" idx="0"/>
          </p:cNvCxnSpPr>
          <p:nvPr/>
        </p:nvCxnSpPr>
        <p:spPr bwMode="auto">
          <a:xfrm rot="5400000">
            <a:off x="3399187" y="5080933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8" name="Rectangle 27"/>
          <p:cNvSpPr>
            <a:spLocks noChangeArrowheads="1"/>
          </p:cNvSpPr>
          <p:nvPr/>
        </p:nvSpPr>
        <p:spPr bwMode="auto">
          <a:xfrm>
            <a:off x="6567043" y="4503877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9" name="AutoShape 28"/>
          <p:cNvCxnSpPr>
            <a:cxnSpLocks noChangeShapeType="1"/>
            <a:stCxn id="15378" idx="2"/>
            <a:endCxn id="15395" idx="2"/>
          </p:cNvCxnSpPr>
          <p:nvPr/>
        </p:nvCxnSpPr>
        <p:spPr bwMode="auto">
          <a:xfrm rot="5400000">
            <a:off x="3360293" y="266237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80" name="Group 29"/>
          <p:cNvGrpSpPr>
            <a:grpSpLocks/>
          </p:cNvGrpSpPr>
          <p:nvPr/>
        </p:nvGrpSpPr>
        <p:grpSpPr bwMode="auto">
          <a:xfrm>
            <a:off x="5492305" y="3927615"/>
            <a:ext cx="1422400" cy="730250"/>
            <a:chOff x="920" y="1216"/>
            <a:chExt cx="896" cy="46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387" name="Rectangle 3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5388" name="Rectangle 3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7451725" y="4885145"/>
            <a:ext cx="1422400" cy="730250"/>
            <a:chOff x="920" y="1216"/>
            <a:chExt cx="896" cy="460"/>
          </a:xfrm>
        </p:grpSpPr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 Only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7451725" y="3426232"/>
            <a:ext cx="1422400" cy="730250"/>
            <a:chOff x="920" y="1216"/>
            <a:chExt cx="896" cy="460"/>
          </a:xfrm>
        </p:grpSpPr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Libs &amp; Tests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03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35" y="126169"/>
            <a:ext cx="8641889" cy="806505"/>
          </a:xfrm>
        </p:spPr>
        <p:txBody>
          <a:bodyPr/>
          <a:lstStyle/>
          <a:p>
            <a:pPr algn="ctr"/>
            <a:r>
              <a:rPr lang="en-US" altLang="en-US" sz="2400" dirty="0"/>
              <a:t>CI Testing: Change </a:t>
            </a:r>
            <a:r>
              <a:rPr lang="en-US" altLang="en-US" sz="2400" dirty="0" err="1"/>
              <a:t>Epetra</a:t>
            </a:r>
            <a:endParaRPr lang="en-US" altLang="en-US" sz="2400" dirty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86287" y="1094140"/>
            <a:ext cx="7142163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$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cmake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Trilinos_ENABLE_Epetra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Trilinos_ENABLE_ALL_FORWARD_DEP_PACKAGES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Trilinos_ENABLE_TESTS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…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653605" y="3927615"/>
            <a:ext cx="1422400" cy="730250"/>
            <a:chOff x="920" y="1216"/>
            <a:chExt cx="896" cy="460"/>
          </a:xfrm>
        </p:grpSpPr>
        <p:sp>
          <p:nvSpPr>
            <p:cNvPr id="15397" name="Rectangle 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5398" name="Rectangle 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6" name="Group 7"/>
          <p:cNvGrpSpPr>
            <a:grpSpLocks/>
          </p:cNvGrpSpPr>
          <p:nvPr/>
        </p:nvGrpSpPr>
        <p:grpSpPr bwMode="auto">
          <a:xfrm>
            <a:off x="653605" y="5311915"/>
            <a:ext cx="1422400" cy="730250"/>
            <a:chOff x="920" y="1216"/>
            <a:chExt cx="896" cy="460"/>
          </a:xfrm>
        </p:grpSpPr>
        <p:sp>
          <p:nvSpPr>
            <p:cNvPr id="15395" name="Rectangle 8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5396" name="Rectangle 9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7" name="Group 10"/>
          <p:cNvGrpSpPr>
            <a:grpSpLocks/>
          </p:cNvGrpSpPr>
          <p:nvPr/>
        </p:nvGrpSpPr>
        <p:grpSpPr bwMode="auto">
          <a:xfrm>
            <a:off x="3109468" y="5350015"/>
            <a:ext cx="1422400" cy="730250"/>
            <a:chOff x="920" y="1216"/>
            <a:chExt cx="896" cy="460"/>
          </a:xfrm>
        </p:grpSpPr>
        <p:sp>
          <p:nvSpPr>
            <p:cNvPr id="15393" name="Rectangle 11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5394" name="Rectangle 12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8" name="Group 13"/>
          <p:cNvGrpSpPr>
            <a:grpSpLocks/>
          </p:cNvGrpSpPr>
          <p:nvPr/>
        </p:nvGrpSpPr>
        <p:grpSpPr bwMode="auto">
          <a:xfrm>
            <a:off x="3111055" y="3929202"/>
            <a:ext cx="1422400" cy="730250"/>
            <a:chOff x="920" y="1216"/>
            <a:chExt cx="896" cy="460"/>
          </a:xfrm>
        </p:grpSpPr>
        <p:sp>
          <p:nvSpPr>
            <p:cNvPr id="15391" name="Rectangle 1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Triutils</a:t>
              </a:r>
            </a:p>
          </p:txBody>
        </p:sp>
        <p:sp>
          <p:nvSpPr>
            <p:cNvPr id="15392" name="Rectangle 1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458593" y="3237052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0" name="AutoShape 17"/>
          <p:cNvCxnSpPr>
            <a:cxnSpLocks noChangeShapeType="1"/>
            <a:stCxn id="15389" idx="1"/>
            <a:endCxn id="15397" idx="0"/>
          </p:cNvCxnSpPr>
          <p:nvPr/>
        </p:nvCxnSpPr>
        <p:spPr bwMode="auto">
          <a:xfrm rot="10800000" flipV="1">
            <a:off x="1364805" y="3103702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1" name="AutoShape 18"/>
          <p:cNvCxnSpPr>
            <a:cxnSpLocks noChangeShapeType="1"/>
            <a:stCxn id="15397" idx="2"/>
            <a:endCxn id="15395" idx="0"/>
          </p:cNvCxnSpPr>
          <p:nvPr/>
        </p:nvCxnSpPr>
        <p:spPr bwMode="auto">
          <a:xfrm rot="5400000">
            <a:off x="960786" y="5061884"/>
            <a:ext cx="8080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2" name="AutoShape 19"/>
          <p:cNvCxnSpPr>
            <a:cxnSpLocks noChangeShapeType="1"/>
            <a:stCxn id="15369" idx="2"/>
            <a:endCxn id="15393" idx="1"/>
          </p:cNvCxnSpPr>
          <p:nvPr/>
        </p:nvCxnSpPr>
        <p:spPr bwMode="auto">
          <a:xfrm rot="16200000" flipH="1">
            <a:off x="1669605" y="4353065"/>
            <a:ext cx="2401887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3" name="AutoShape 20"/>
          <p:cNvCxnSpPr>
            <a:cxnSpLocks noChangeShapeType="1"/>
            <a:stCxn id="15389" idx="3"/>
            <a:endCxn id="15387" idx="0"/>
          </p:cNvCxnSpPr>
          <p:nvPr/>
        </p:nvCxnSpPr>
        <p:spPr bwMode="auto">
          <a:xfrm>
            <a:off x="3803205" y="3103702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4" name="AutoShape 21"/>
          <p:cNvCxnSpPr>
            <a:cxnSpLocks noChangeShapeType="1"/>
            <a:stCxn id="15387" idx="2"/>
            <a:endCxn id="15393" idx="3"/>
          </p:cNvCxnSpPr>
          <p:nvPr/>
        </p:nvCxnSpPr>
        <p:spPr bwMode="auto">
          <a:xfrm rot="5400000">
            <a:off x="4800156" y="4389577"/>
            <a:ext cx="1135062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5" name="AutoShape 22"/>
          <p:cNvCxnSpPr>
            <a:cxnSpLocks noChangeShapeType="1"/>
            <a:stCxn id="15387" idx="1"/>
            <a:endCxn id="15391" idx="3"/>
          </p:cNvCxnSpPr>
          <p:nvPr/>
        </p:nvCxnSpPr>
        <p:spPr bwMode="auto">
          <a:xfrm rot="10800000" flipV="1">
            <a:off x="4533455" y="4370527"/>
            <a:ext cx="958850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76" name="Group 23"/>
          <p:cNvGrpSpPr>
            <a:grpSpLocks/>
          </p:cNvGrpSpPr>
          <p:nvPr/>
        </p:nvGrpSpPr>
        <p:grpSpPr bwMode="auto">
          <a:xfrm>
            <a:off x="2380805" y="2660790"/>
            <a:ext cx="1422400" cy="730250"/>
            <a:chOff x="920" y="1216"/>
            <a:chExt cx="896" cy="460"/>
          </a:xfrm>
        </p:grpSpPr>
        <p:sp>
          <p:nvSpPr>
            <p:cNvPr id="15389" name="Rectangle 2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Thyra</a:t>
              </a:r>
            </a:p>
          </p:txBody>
        </p:sp>
        <p:sp>
          <p:nvSpPr>
            <p:cNvPr id="15390" name="Rectangle 2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5377" name="AutoShape 26"/>
          <p:cNvCxnSpPr>
            <a:cxnSpLocks noChangeShapeType="1"/>
            <a:stCxn id="15391" idx="2"/>
            <a:endCxn id="15393" idx="0"/>
          </p:cNvCxnSpPr>
          <p:nvPr/>
        </p:nvCxnSpPr>
        <p:spPr bwMode="auto">
          <a:xfrm rot="5400000">
            <a:off x="3399187" y="5080933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8" name="Rectangle 27"/>
          <p:cNvSpPr>
            <a:spLocks noChangeArrowheads="1"/>
          </p:cNvSpPr>
          <p:nvPr/>
        </p:nvSpPr>
        <p:spPr bwMode="auto">
          <a:xfrm>
            <a:off x="6567043" y="4503877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9" name="AutoShape 28"/>
          <p:cNvCxnSpPr>
            <a:cxnSpLocks noChangeShapeType="1"/>
            <a:stCxn id="15378" idx="2"/>
            <a:endCxn id="15395" idx="2"/>
          </p:cNvCxnSpPr>
          <p:nvPr/>
        </p:nvCxnSpPr>
        <p:spPr bwMode="auto">
          <a:xfrm rot="5400000">
            <a:off x="3360293" y="266237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80" name="Group 29"/>
          <p:cNvGrpSpPr>
            <a:grpSpLocks/>
          </p:cNvGrpSpPr>
          <p:nvPr/>
        </p:nvGrpSpPr>
        <p:grpSpPr bwMode="auto">
          <a:xfrm>
            <a:off x="5492305" y="3927615"/>
            <a:ext cx="1422400" cy="730250"/>
            <a:chOff x="920" y="1216"/>
            <a:chExt cx="896" cy="460"/>
          </a:xfrm>
        </p:grpSpPr>
        <p:sp>
          <p:nvSpPr>
            <p:cNvPr id="15387" name="Rectangle 3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5388" name="Rectangle 3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7451725" y="4885145"/>
            <a:ext cx="1422400" cy="730250"/>
            <a:chOff x="920" y="1216"/>
            <a:chExt cx="896" cy="460"/>
          </a:xfrm>
        </p:grpSpPr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 Only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7451725" y="3426232"/>
            <a:ext cx="1422400" cy="730250"/>
            <a:chOff x="920" y="1216"/>
            <a:chExt cx="896" cy="460"/>
          </a:xfrm>
        </p:grpSpPr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Libs &amp; Tests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103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126170"/>
            <a:ext cx="8410695" cy="844910"/>
          </a:xfrm>
        </p:spPr>
        <p:txBody>
          <a:bodyPr/>
          <a:lstStyle/>
          <a:p>
            <a:pPr algn="ctr"/>
            <a:r>
              <a:rPr lang="en-US" altLang="en-US" sz="2400" dirty="0"/>
              <a:t>CI Testing: Change </a:t>
            </a:r>
            <a:r>
              <a:rPr lang="en-US" altLang="en-US" sz="2400" dirty="0" err="1"/>
              <a:t>RTOp</a:t>
            </a:r>
            <a:endParaRPr lang="en-US" altLang="en-US" sz="2400" dirty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771525" y="1122980"/>
            <a:ext cx="7142163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$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cmake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Trilinos_ENABLE_RTOp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Trilinos_ENABLE_ALL_FORWARD_DEP_PACKAGES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Trilinos_ENABLE_TESTS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=ON 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…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576795" y="3926295"/>
            <a:ext cx="1422400" cy="730250"/>
            <a:chOff x="920" y="1216"/>
            <a:chExt cx="896" cy="460"/>
          </a:xfrm>
        </p:grpSpPr>
        <p:sp>
          <p:nvSpPr>
            <p:cNvPr id="16421" name="Rectangle 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6422" name="Rectangle 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90" name="Group 7"/>
          <p:cNvGrpSpPr>
            <a:grpSpLocks/>
          </p:cNvGrpSpPr>
          <p:nvPr/>
        </p:nvGrpSpPr>
        <p:grpSpPr bwMode="auto">
          <a:xfrm>
            <a:off x="576795" y="5310595"/>
            <a:ext cx="1422400" cy="730250"/>
            <a:chOff x="920" y="1216"/>
            <a:chExt cx="896" cy="460"/>
          </a:xfrm>
        </p:grpSpPr>
        <p:sp>
          <p:nvSpPr>
            <p:cNvPr id="16419" name="Rectangle 8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6420" name="Rectangle 9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91" name="Group 10"/>
          <p:cNvGrpSpPr>
            <a:grpSpLocks/>
          </p:cNvGrpSpPr>
          <p:nvPr/>
        </p:nvGrpSpPr>
        <p:grpSpPr bwMode="auto">
          <a:xfrm>
            <a:off x="3032658" y="5348695"/>
            <a:ext cx="1422400" cy="730250"/>
            <a:chOff x="920" y="1216"/>
            <a:chExt cx="896" cy="460"/>
          </a:xfrm>
        </p:grpSpPr>
        <p:sp>
          <p:nvSpPr>
            <p:cNvPr id="16417" name="Rectangle 11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6418" name="Rectangle 12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92" name="Group 13"/>
          <p:cNvGrpSpPr>
            <a:grpSpLocks/>
          </p:cNvGrpSpPr>
          <p:nvPr/>
        </p:nvGrpSpPr>
        <p:grpSpPr bwMode="auto">
          <a:xfrm>
            <a:off x="3034245" y="3927882"/>
            <a:ext cx="1422400" cy="730250"/>
            <a:chOff x="920" y="1216"/>
            <a:chExt cx="896" cy="460"/>
          </a:xfrm>
        </p:grpSpPr>
        <p:sp>
          <p:nvSpPr>
            <p:cNvPr id="16415" name="Rectangle 1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Triutils</a:t>
              </a:r>
            </a:p>
          </p:txBody>
        </p:sp>
        <p:sp>
          <p:nvSpPr>
            <p:cNvPr id="16416" name="Rectangle 1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6393" name="Rectangle 16"/>
          <p:cNvSpPr>
            <a:spLocks noChangeArrowheads="1"/>
          </p:cNvSpPr>
          <p:nvPr/>
        </p:nvSpPr>
        <p:spPr bwMode="auto">
          <a:xfrm>
            <a:off x="2381783" y="3235732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6394" name="AutoShape 17"/>
          <p:cNvCxnSpPr>
            <a:cxnSpLocks noChangeShapeType="1"/>
            <a:stCxn id="16413" idx="1"/>
            <a:endCxn id="16421" idx="0"/>
          </p:cNvCxnSpPr>
          <p:nvPr/>
        </p:nvCxnSpPr>
        <p:spPr bwMode="auto">
          <a:xfrm rot="10800000" flipV="1">
            <a:off x="1287995" y="3102382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5" name="AutoShape 18"/>
          <p:cNvCxnSpPr>
            <a:cxnSpLocks noChangeShapeType="1"/>
            <a:stCxn id="16421" idx="2"/>
            <a:endCxn id="16419" idx="0"/>
          </p:cNvCxnSpPr>
          <p:nvPr/>
        </p:nvCxnSpPr>
        <p:spPr bwMode="auto">
          <a:xfrm rot="5400000">
            <a:off x="883976" y="5060564"/>
            <a:ext cx="8080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6" name="AutoShape 19"/>
          <p:cNvCxnSpPr>
            <a:cxnSpLocks noChangeShapeType="1"/>
            <a:stCxn id="16393" idx="2"/>
            <a:endCxn id="16417" idx="1"/>
          </p:cNvCxnSpPr>
          <p:nvPr/>
        </p:nvCxnSpPr>
        <p:spPr bwMode="auto">
          <a:xfrm rot="16200000" flipH="1">
            <a:off x="1592795" y="4351745"/>
            <a:ext cx="2401887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7" name="AutoShape 20"/>
          <p:cNvCxnSpPr>
            <a:cxnSpLocks noChangeShapeType="1"/>
            <a:stCxn id="16413" idx="3"/>
            <a:endCxn id="16411" idx="0"/>
          </p:cNvCxnSpPr>
          <p:nvPr/>
        </p:nvCxnSpPr>
        <p:spPr bwMode="auto">
          <a:xfrm>
            <a:off x="3726395" y="3102382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8" name="AutoShape 21"/>
          <p:cNvCxnSpPr>
            <a:cxnSpLocks noChangeShapeType="1"/>
            <a:stCxn id="16411" idx="2"/>
            <a:endCxn id="16417" idx="3"/>
          </p:cNvCxnSpPr>
          <p:nvPr/>
        </p:nvCxnSpPr>
        <p:spPr bwMode="auto">
          <a:xfrm rot="5400000">
            <a:off x="4723346" y="4388257"/>
            <a:ext cx="1135062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9" name="AutoShape 22"/>
          <p:cNvCxnSpPr>
            <a:cxnSpLocks noChangeShapeType="1"/>
            <a:stCxn id="16411" idx="1"/>
            <a:endCxn id="16415" idx="3"/>
          </p:cNvCxnSpPr>
          <p:nvPr/>
        </p:nvCxnSpPr>
        <p:spPr bwMode="auto">
          <a:xfrm rot="10800000" flipV="1">
            <a:off x="4456645" y="4369207"/>
            <a:ext cx="958850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400" name="Group 23"/>
          <p:cNvGrpSpPr>
            <a:grpSpLocks/>
          </p:cNvGrpSpPr>
          <p:nvPr/>
        </p:nvGrpSpPr>
        <p:grpSpPr bwMode="auto">
          <a:xfrm>
            <a:off x="2303995" y="2659470"/>
            <a:ext cx="1422400" cy="730250"/>
            <a:chOff x="920" y="1216"/>
            <a:chExt cx="896" cy="460"/>
          </a:xfrm>
        </p:grpSpPr>
        <p:sp>
          <p:nvSpPr>
            <p:cNvPr id="16413" name="Rectangle 2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Thyra</a:t>
              </a:r>
            </a:p>
          </p:txBody>
        </p:sp>
        <p:sp>
          <p:nvSpPr>
            <p:cNvPr id="16414" name="Rectangle 2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6401" name="AutoShape 26"/>
          <p:cNvCxnSpPr>
            <a:cxnSpLocks noChangeShapeType="1"/>
            <a:stCxn id="16415" idx="2"/>
            <a:endCxn id="16417" idx="0"/>
          </p:cNvCxnSpPr>
          <p:nvPr/>
        </p:nvCxnSpPr>
        <p:spPr bwMode="auto">
          <a:xfrm rot="5400000">
            <a:off x="3322377" y="5079613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2" name="Rectangle 27"/>
          <p:cNvSpPr>
            <a:spLocks noChangeArrowheads="1"/>
          </p:cNvSpPr>
          <p:nvPr/>
        </p:nvSpPr>
        <p:spPr bwMode="auto">
          <a:xfrm>
            <a:off x="6490233" y="4502557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6403" name="AutoShape 28"/>
          <p:cNvCxnSpPr>
            <a:cxnSpLocks noChangeShapeType="1"/>
            <a:stCxn id="16402" idx="2"/>
            <a:endCxn id="16419" idx="2"/>
          </p:cNvCxnSpPr>
          <p:nvPr/>
        </p:nvCxnSpPr>
        <p:spPr bwMode="auto">
          <a:xfrm rot="5400000">
            <a:off x="3283483" y="266105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404" name="Group 29"/>
          <p:cNvGrpSpPr>
            <a:grpSpLocks/>
          </p:cNvGrpSpPr>
          <p:nvPr/>
        </p:nvGrpSpPr>
        <p:grpSpPr bwMode="auto">
          <a:xfrm>
            <a:off x="5415495" y="3926295"/>
            <a:ext cx="1422400" cy="730250"/>
            <a:chOff x="920" y="1216"/>
            <a:chExt cx="896" cy="460"/>
          </a:xfrm>
        </p:grpSpPr>
        <p:sp>
          <p:nvSpPr>
            <p:cNvPr id="16411" name="Rectangle 3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6412" name="Rectangle 3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9" name="Group 32"/>
          <p:cNvGrpSpPr>
            <a:grpSpLocks/>
          </p:cNvGrpSpPr>
          <p:nvPr/>
        </p:nvGrpSpPr>
        <p:grpSpPr bwMode="auto">
          <a:xfrm>
            <a:off x="7451725" y="4885145"/>
            <a:ext cx="1422400" cy="730250"/>
            <a:chOff x="920" y="1216"/>
            <a:chExt cx="896" cy="460"/>
          </a:xfrm>
        </p:grpSpPr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 Only</a:t>
              </a:r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2" name="Group 35"/>
          <p:cNvGrpSpPr>
            <a:grpSpLocks/>
          </p:cNvGrpSpPr>
          <p:nvPr/>
        </p:nvGrpSpPr>
        <p:grpSpPr bwMode="auto">
          <a:xfrm>
            <a:off x="7451725" y="3426232"/>
            <a:ext cx="1422400" cy="730250"/>
            <a:chOff x="920" y="1216"/>
            <a:chExt cx="896" cy="460"/>
          </a:xfrm>
        </p:grpSpPr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Libs &amp; Tests</a:t>
              </a:r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04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008015"/>
            <a:ext cx="8803772" cy="13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Packages and Subpackages</a:t>
            </a:r>
          </a:p>
        </p:txBody>
      </p:sp>
    </p:spTree>
    <p:extLst>
      <p:ext uri="{BB962C8B-B14F-4D97-AF65-F5344CB8AC3E}">
        <p14:creationId xmlns:p14="http://schemas.microsoft.com/office/powerpoint/2010/main" val="22957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95">
        <p:fade/>
      </p:transition>
    </mc:Choice>
    <mc:Fallback xmlns="">
      <p:transition spd="med" advTm="5095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70641" y="126170"/>
            <a:ext cx="8717934" cy="381000"/>
          </a:xfrm>
        </p:spPr>
        <p:txBody>
          <a:bodyPr/>
          <a:lstStyle/>
          <a:p>
            <a:r>
              <a:rPr lang="en-US" altLang="en-US" sz="2400" dirty="0"/>
              <a:t>Software Engineering Theory about Packaging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9100" y="667095"/>
            <a:ext cx="8213725" cy="560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342900" indent="-171450">
              <a:spcAft>
                <a:spcPct val="20000"/>
              </a:spcAft>
              <a:buSzPct val="100000"/>
              <a:defRPr/>
            </a:pPr>
            <a:r>
              <a:rPr lang="en-US" sz="1600" u="sng" dirty="0">
                <a:solidFill>
                  <a:schemeClr val="accent6"/>
                </a:solidFill>
              </a:rPr>
              <a:t>Package Cohesion OO Principles: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REP (Release-Reuse Equivalency Principle):  The granule of reuse is the granule of release.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CCP (Common Closure Principle):  The classes in a package should be closed together against the same kinds of changes.  A change that affects a closed package affects all the classes in that package and no other packages.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FF0000"/>
                </a:solidFill>
              </a:rPr>
              <a:t>CRP (Common Reuse Principle):  The classes in a package are used together.  If you reuse one of the classes in a package, you reuse them all.</a:t>
            </a:r>
          </a:p>
          <a:p>
            <a:pPr marL="342900" indent="-171450">
              <a:spcAft>
                <a:spcPct val="20000"/>
              </a:spcAft>
              <a:buSzPct val="100000"/>
              <a:defRPr/>
            </a:pPr>
            <a:endParaRPr lang="en-US" sz="1600" dirty="0">
              <a:solidFill>
                <a:schemeClr val="accent6"/>
              </a:solidFill>
            </a:endParaRPr>
          </a:p>
          <a:p>
            <a:pPr marL="342900" indent="-171450">
              <a:spcAft>
                <a:spcPct val="20000"/>
              </a:spcAft>
              <a:buSzPct val="100000"/>
              <a:defRPr/>
            </a:pPr>
            <a:r>
              <a:rPr lang="en-US" sz="1600" u="sng" dirty="0">
                <a:solidFill>
                  <a:schemeClr val="accent6"/>
                </a:solidFill>
              </a:rPr>
              <a:t>Package Coupling OO Principles: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ADP (Acyclic Dependencies Principle):  Allow no cycles in the package dependency graph.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SDP (Stable Dependencies Principle):  Depend in the direction of stability.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SAP (Stable Abstractions Principle):  A package should be as abstract as it is stable.</a:t>
            </a:r>
          </a:p>
          <a:p>
            <a:pPr marL="342900" indent="-171450">
              <a:spcAft>
                <a:spcPct val="2000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accent6"/>
              </a:solidFill>
            </a:endParaRPr>
          </a:p>
          <a:p>
            <a:pPr marL="342900" indent="-171450">
              <a:spcAft>
                <a:spcPct val="20000"/>
              </a:spcAft>
              <a:buSzPct val="100000"/>
              <a:defRPr/>
            </a:pPr>
            <a:r>
              <a:rPr lang="en-US" sz="1600" dirty="0">
                <a:solidFill>
                  <a:srgbClr val="FF0000"/>
                </a:solidFill>
              </a:rPr>
              <a:t>The </a:t>
            </a:r>
            <a:r>
              <a:rPr lang="en-US" sz="1600" dirty="0" err="1">
                <a:solidFill>
                  <a:srgbClr val="FF0000"/>
                </a:solidFill>
              </a:rPr>
              <a:t>TriBITS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e.g</a:t>
            </a:r>
            <a:r>
              <a:rPr lang="en-US" sz="1600" dirty="0">
                <a:solidFill>
                  <a:srgbClr val="FF0000"/>
                </a:solidFill>
              </a:rPr>
              <a:t> Trilinos) definition of a “Package” is not consistent with SE packaging principles most importantly the CRP</a:t>
            </a:r>
          </a:p>
          <a:p>
            <a:pPr marL="342900" indent="-171450">
              <a:spcAft>
                <a:spcPct val="20000"/>
              </a:spcAft>
              <a:buSzPct val="100000"/>
              <a:defRPr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171450">
              <a:spcAft>
                <a:spcPct val="20000"/>
              </a:spcAft>
              <a:buSzPct val="100000"/>
              <a:defRPr/>
            </a:pPr>
            <a:r>
              <a:rPr lang="en-US" sz="1600" dirty="0"/>
              <a:t>Source: Martin, Robert C.  </a:t>
            </a:r>
            <a:r>
              <a:rPr lang="en-US" sz="1600" i="1" dirty="0"/>
              <a:t>Agile Software Development (Principles, Patterns, and Practices)</a:t>
            </a:r>
            <a:r>
              <a:rPr lang="en-US" sz="1600" dirty="0"/>
              <a:t>.  Prentice Hall, 2003</a:t>
            </a:r>
          </a:p>
        </p:txBody>
      </p:sp>
    </p:spTree>
    <p:extLst>
      <p:ext uri="{BB962C8B-B14F-4D97-AF65-F5344CB8AC3E}">
        <p14:creationId xmlns:p14="http://schemas.microsoft.com/office/powerpoint/2010/main" val="260390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32236" y="126170"/>
            <a:ext cx="8679530" cy="381000"/>
          </a:xfrm>
        </p:spPr>
        <p:txBody>
          <a:bodyPr/>
          <a:lstStyle/>
          <a:p>
            <a:r>
              <a:rPr lang="en-US" altLang="en-US" sz="2400" dirty="0"/>
              <a:t>TriBITS Packages and Subpackages: Overview</a:t>
            </a:r>
          </a:p>
        </p:txBody>
      </p:sp>
      <p:sp>
        <p:nvSpPr>
          <p:cNvPr id="27652" name="Rectangle 41"/>
          <p:cNvSpPr>
            <a:spLocks noChangeArrowheads="1"/>
          </p:cNvSpPr>
          <p:nvPr/>
        </p:nvSpPr>
        <p:spPr bwMode="auto">
          <a:xfrm>
            <a:off x="1460500" y="1128305"/>
            <a:ext cx="2765425" cy="960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3" name="Text Box 42"/>
          <p:cNvSpPr txBox="1">
            <a:spLocks noChangeArrowheads="1"/>
          </p:cNvSpPr>
          <p:nvPr/>
        </p:nvSpPr>
        <p:spPr bwMode="auto">
          <a:xfrm>
            <a:off x="1460500" y="779055"/>
            <a:ext cx="6858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A</a:t>
            </a:r>
          </a:p>
        </p:txBody>
      </p:sp>
      <p:grpSp>
        <p:nvGrpSpPr>
          <p:cNvPr id="27654" name="Group 43"/>
          <p:cNvGrpSpPr>
            <a:grpSpLocks/>
          </p:cNvGrpSpPr>
          <p:nvPr/>
        </p:nvGrpSpPr>
        <p:grpSpPr bwMode="auto">
          <a:xfrm>
            <a:off x="1652588" y="1358493"/>
            <a:ext cx="922337" cy="538162"/>
            <a:chOff x="920" y="1216"/>
            <a:chExt cx="896" cy="460"/>
          </a:xfrm>
        </p:grpSpPr>
        <p:sp>
          <p:nvSpPr>
            <p:cNvPr id="27673" name="Rectangle 4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A1</a:t>
              </a:r>
            </a:p>
          </p:txBody>
        </p:sp>
        <p:sp>
          <p:nvSpPr>
            <p:cNvPr id="27674" name="Rectangle 4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7655" name="Group 46"/>
          <p:cNvGrpSpPr>
            <a:grpSpLocks/>
          </p:cNvGrpSpPr>
          <p:nvPr/>
        </p:nvGrpSpPr>
        <p:grpSpPr bwMode="auto">
          <a:xfrm>
            <a:off x="3111500" y="1358493"/>
            <a:ext cx="922338" cy="538162"/>
            <a:chOff x="920" y="1216"/>
            <a:chExt cx="896" cy="460"/>
          </a:xfrm>
        </p:grpSpPr>
        <p:sp>
          <p:nvSpPr>
            <p:cNvPr id="27671" name="Rectangle 47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A2</a:t>
              </a:r>
            </a:p>
          </p:txBody>
        </p:sp>
        <p:sp>
          <p:nvSpPr>
            <p:cNvPr id="27672" name="Rectangle 48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7656" name="AutoShape 49"/>
          <p:cNvCxnSpPr>
            <a:cxnSpLocks noChangeShapeType="1"/>
          </p:cNvCxnSpPr>
          <p:nvPr/>
        </p:nvCxnSpPr>
        <p:spPr bwMode="auto">
          <a:xfrm rot="10800000">
            <a:off x="2574925" y="1683930"/>
            <a:ext cx="5365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7" name="Rectangle 50"/>
          <p:cNvSpPr>
            <a:spLocks noChangeArrowheads="1"/>
          </p:cNvSpPr>
          <p:nvPr/>
        </p:nvSpPr>
        <p:spPr bwMode="auto">
          <a:xfrm>
            <a:off x="1550988" y="2598330"/>
            <a:ext cx="870332" cy="288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8" name="Text Box 51"/>
          <p:cNvSpPr txBox="1">
            <a:spLocks noChangeArrowheads="1"/>
          </p:cNvSpPr>
          <p:nvPr/>
        </p:nvSpPr>
        <p:spPr bwMode="auto">
          <a:xfrm>
            <a:off x="1550988" y="2249080"/>
            <a:ext cx="6858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B</a:t>
            </a:r>
          </a:p>
        </p:txBody>
      </p:sp>
      <p:sp>
        <p:nvSpPr>
          <p:cNvPr id="27659" name="Rectangle 59"/>
          <p:cNvSpPr>
            <a:spLocks noChangeArrowheads="1"/>
          </p:cNvSpPr>
          <p:nvPr/>
        </p:nvSpPr>
        <p:spPr bwMode="auto">
          <a:xfrm>
            <a:off x="4802188" y="2245905"/>
            <a:ext cx="2765425" cy="960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60" name="Text Box 60"/>
          <p:cNvSpPr txBox="1">
            <a:spLocks noChangeArrowheads="1"/>
          </p:cNvSpPr>
          <p:nvPr/>
        </p:nvSpPr>
        <p:spPr bwMode="auto">
          <a:xfrm>
            <a:off x="4802188" y="1896655"/>
            <a:ext cx="6858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C</a:t>
            </a:r>
          </a:p>
        </p:txBody>
      </p:sp>
      <p:grpSp>
        <p:nvGrpSpPr>
          <p:cNvPr id="27661" name="Group 61"/>
          <p:cNvGrpSpPr>
            <a:grpSpLocks/>
          </p:cNvGrpSpPr>
          <p:nvPr/>
        </p:nvGrpSpPr>
        <p:grpSpPr bwMode="auto">
          <a:xfrm>
            <a:off x="4994275" y="2476093"/>
            <a:ext cx="922338" cy="538162"/>
            <a:chOff x="920" y="1216"/>
            <a:chExt cx="896" cy="460"/>
          </a:xfrm>
        </p:grpSpPr>
        <p:sp>
          <p:nvSpPr>
            <p:cNvPr id="27669" name="Rectangle 62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C1</a:t>
              </a:r>
            </a:p>
          </p:txBody>
        </p:sp>
        <p:sp>
          <p:nvSpPr>
            <p:cNvPr id="27670" name="Rectangle 63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7662" name="Group 64"/>
          <p:cNvGrpSpPr>
            <a:grpSpLocks/>
          </p:cNvGrpSpPr>
          <p:nvPr/>
        </p:nvGrpSpPr>
        <p:grpSpPr bwMode="auto">
          <a:xfrm>
            <a:off x="6453188" y="2476093"/>
            <a:ext cx="922337" cy="538162"/>
            <a:chOff x="920" y="1216"/>
            <a:chExt cx="896" cy="460"/>
          </a:xfrm>
        </p:grpSpPr>
        <p:sp>
          <p:nvSpPr>
            <p:cNvPr id="27667" name="Rectangle 6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C2</a:t>
              </a:r>
            </a:p>
          </p:txBody>
        </p:sp>
        <p:sp>
          <p:nvSpPr>
            <p:cNvPr id="27668" name="Rectangle 6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7663" name="AutoShape 67"/>
          <p:cNvCxnSpPr>
            <a:cxnSpLocks noChangeShapeType="1"/>
          </p:cNvCxnSpPr>
          <p:nvPr/>
        </p:nvCxnSpPr>
        <p:spPr bwMode="auto">
          <a:xfrm rot="10800000">
            <a:off x="5916613" y="2801530"/>
            <a:ext cx="5365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68"/>
          <p:cNvCxnSpPr>
            <a:cxnSpLocks noChangeShapeType="1"/>
            <a:stCxn id="27657" idx="1"/>
            <a:endCxn id="27673" idx="1"/>
          </p:cNvCxnSpPr>
          <p:nvPr/>
        </p:nvCxnSpPr>
        <p:spPr bwMode="auto">
          <a:xfrm rot="10800000" flipH="1">
            <a:off x="1550988" y="1684315"/>
            <a:ext cx="101600" cy="1058478"/>
          </a:xfrm>
          <a:prstGeom prst="bentConnector3">
            <a:avLst>
              <a:gd name="adj1" fmla="val -225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69"/>
          <p:cNvCxnSpPr>
            <a:cxnSpLocks noChangeShapeType="1"/>
          </p:cNvCxnSpPr>
          <p:nvPr/>
        </p:nvCxnSpPr>
        <p:spPr bwMode="auto">
          <a:xfrm rot="16200000" flipV="1">
            <a:off x="5022056" y="695712"/>
            <a:ext cx="904875" cy="2881312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6" name="Rectangle 70"/>
          <p:cNvSpPr>
            <a:spLocks noChangeArrowheads="1"/>
          </p:cNvSpPr>
          <p:nvPr/>
        </p:nvSpPr>
        <p:spPr bwMode="auto">
          <a:xfrm>
            <a:off x="0" y="3257593"/>
            <a:ext cx="9144000" cy="285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marL="342900" indent="-17145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1714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Parent Package: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Collection of related subpackages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Community of tightly integrated developers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Unit of documentation, package-by-package </a:t>
            </a:r>
            <a:r>
              <a:rPr lang="en-US" dirty="0" err="1"/>
              <a:t>CTest</a:t>
            </a:r>
            <a:r>
              <a:rPr lang="en-US" dirty="0"/>
              <a:t> driver (single email address)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Downstream (SE) packages should </a:t>
            </a:r>
            <a:r>
              <a:rPr lang="en-US" b="1" dirty="0"/>
              <a:t>not</a:t>
            </a:r>
            <a:r>
              <a:rPr lang="en-US" dirty="0"/>
              <a:t> list parent package as a dependency!</a:t>
            </a:r>
          </a:p>
          <a:p>
            <a:pPr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</a:t>
            </a:r>
            <a:r>
              <a:rPr lang="en-US" dirty="0" err="1">
                <a:solidFill>
                  <a:srgbClr val="000099"/>
                </a:solidFill>
              </a:rPr>
              <a:t>Subpackage</a:t>
            </a:r>
            <a:r>
              <a:rPr lang="en-US" dirty="0">
                <a:solidFill>
                  <a:srgbClr val="000099"/>
                </a:solidFill>
              </a:rPr>
              <a:t>: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Lightweight encapsulated collection of tightly related libs and tests/examples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Lightweight use the options of the parent package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Lists dependencies on upstream </a:t>
            </a:r>
            <a:r>
              <a:rPr lang="en-US" dirty="0">
                <a:solidFill>
                  <a:srgbClr val="000099"/>
                </a:solidFill>
              </a:rPr>
              <a:t>SE Packages </a:t>
            </a:r>
            <a:r>
              <a:rPr lang="en-US" dirty="0"/>
              <a:t>&amp; </a:t>
            </a:r>
            <a:r>
              <a:rPr lang="en-US" dirty="0">
                <a:solidFill>
                  <a:srgbClr val="000099"/>
                </a:solidFill>
              </a:rPr>
              <a:t>TPLs</a:t>
            </a: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Primary unit for dependency management!</a:t>
            </a:r>
          </a:p>
        </p:txBody>
      </p:sp>
    </p:spTree>
    <p:extLst>
      <p:ext uri="{BB962C8B-B14F-4D97-AF65-F5344CB8AC3E}">
        <p14:creationId xmlns:p14="http://schemas.microsoft.com/office/powerpoint/2010/main" val="26784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85120" y="126170"/>
            <a:ext cx="8258880" cy="381000"/>
          </a:xfrm>
        </p:spPr>
        <p:txBody>
          <a:bodyPr/>
          <a:lstStyle/>
          <a:p>
            <a:r>
              <a:rPr lang="en-US" altLang="en-US" sz="2400" dirty="0"/>
              <a:t>TriBITS Packages and Subpackages: Dependencies</a:t>
            </a:r>
          </a:p>
        </p:txBody>
      </p:sp>
      <p:grpSp>
        <p:nvGrpSpPr>
          <p:cNvPr id="27654" name="Group 43"/>
          <p:cNvGrpSpPr>
            <a:grpSpLocks/>
          </p:cNvGrpSpPr>
          <p:nvPr/>
        </p:nvGrpSpPr>
        <p:grpSpPr bwMode="auto">
          <a:xfrm>
            <a:off x="1652588" y="1278041"/>
            <a:ext cx="922337" cy="538162"/>
            <a:chOff x="920" y="1216"/>
            <a:chExt cx="896" cy="460"/>
          </a:xfrm>
        </p:grpSpPr>
        <p:sp>
          <p:nvSpPr>
            <p:cNvPr id="27673" name="Rectangle 4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A1</a:t>
              </a:r>
            </a:p>
          </p:txBody>
        </p:sp>
        <p:sp>
          <p:nvSpPr>
            <p:cNvPr id="27674" name="Rectangle 4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7655" name="Group 46"/>
          <p:cNvGrpSpPr>
            <a:grpSpLocks/>
          </p:cNvGrpSpPr>
          <p:nvPr/>
        </p:nvGrpSpPr>
        <p:grpSpPr bwMode="auto">
          <a:xfrm>
            <a:off x="3111500" y="1274186"/>
            <a:ext cx="922338" cy="538162"/>
            <a:chOff x="920" y="1216"/>
            <a:chExt cx="896" cy="460"/>
          </a:xfrm>
        </p:grpSpPr>
        <p:sp>
          <p:nvSpPr>
            <p:cNvPr id="27671" name="Rectangle 47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A2</a:t>
              </a:r>
            </a:p>
          </p:txBody>
        </p:sp>
        <p:sp>
          <p:nvSpPr>
            <p:cNvPr id="27672" name="Rectangle 48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7656" name="AutoShape 49"/>
          <p:cNvCxnSpPr>
            <a:cxnSpLocks noChangeShapeType="1"/>
            <a:stCxn id="27671" idx="1"/>
          </p:cNvCxnSpPr>
          <p:nvPr/>
        </p:nvCxnSpPr>
        <p:spPr bwMode="auto">
          <a:xfrm flipH="1">
            <a:off x="2574926" y="1600008"/>
            <a:ext cx="536574" cy="347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7" name="Rectangle 50"/>
          <p:cNvSpPr>
            <a:spLocks noChangeArrowheads="1"/>
          </p:cNvSpPr>
          <p:nvPr/>
        </p:nvSpPr>
        <p:spPr bwMode="auto">
          <a:xfrm>
            <a:off x="1550988" y="2517878"/>
            <a:ext cx="870332" cy="288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8" name="Text Box 51"/>
          <p:cNvSpPr txBox="1">
            <a:spLocks noChangeArrowheads="1"/>
          </p:cNvSpPr>
          <p:nvPr/>
        </p:nvSpPr>
        <p:spPr bwMode="auto">
          <a:xfrm>
            <a:off x="1550988" y="2168628"/>
            <a:ext cx="6858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B</a:t>
            </a:r>
          </a:p>
        </p:txBody>
      </p:sp>
      <p:grpSp>
        <p:nvGrpSpPr>
          <p:cNvPr id="27661" name="Group 61"/>
          <p:cNvGrpSpPr>
            <a:grpSpLocks/>
          </p:cNvGrpSpPr>
          <p:nvPr/>
        </p:nvGrpSpPr>
        <p:grpSpPr bwMode="auto">
          <a:xfrm>
            <a:off x="4994275" y="2395641"/>
            <a:ext cx="922338" cy="538162"/>
            <a:chOff x="920" y="1216"/>
            <a:chExt cx="896" cy="460"/>
          </a:xfrm>
        </p:grpSpPr>
        <p:sp>
          <p:nvSpPr>
            <p:cNvPr id="27669" name="Rectangle 62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C1</a:t>
              </a:r>
            </a:p>
          </p:txBody>
        </p:sp>
        <p:sp>
          <p:nvSpPr>
            <p:cNvPr id="27670" name="Rectangle 63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7662" name="Group 64"/>
          <p:cNvGrpSpPr>
            <a:grpSpLocks/>
          </p:cNvGrpSpPr>
          <p:nvPr/>
        </p:nvGrpSpPr>
        <p:grpSpPr bwMode="auto">
          <a:xfrm>
            <a:off x="6453188" y="2395641"/>
            <a:ext cx="922337" cy="538162"/>
            <a:chOff x="920" y="1216"/>
            <a:chExt cx="896" cy="460"/>
          </a:xfrm>
        </p:grpSpPr>
        <p:sp>
          <p:nvSpPr>
            <p:cNvPr id="27667" name="Rectangle 6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C2</a:t>
              </a:r>
            </a:p>
          </p:txBody>
        </p:sp>
        <p:sp>
          <p:nvSpPr>
            <p:cNvPr id="27668" name="Rectangle 6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7663" name="AutoShape 67"/>
          <p:cNvCxnSpPr>
            <a:cxnSpLocks noChangeShapeType="1"/>
          </p:cNvCxnSpPr>
          <p:nvPr/>
        </p:nvCxnSpPr>
        <p:spPr bwMode="auto">
          <a:xfrm rot="10800000">
            <a:off x="5916613" y="2721078"/>
            <a:ext cx="5365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68"/>
          <p:cNvCxnSpPr>
            <a:cxnSpLocks noChangeShapeType="1"/>
            <a:stCxn id="27657" idx="1"/>
            <a:endCxn id="27673" idx="1"/>
          </p:cNvCxnSpPr>
          <p:nvPr/>
        </p:nvCxnSpPr>
        <p:spPr bwMode="auto">
          <a:xfrm rot="10800000" flipH="1">
            <a:off x="1550988" y="1603863"/>
            <a:ext cx="101600" cy="1058478"/>
          </a:xfrm>
          <a:prstGeom prst="bentConnector3">
            <a:avLst>
              <a:gd name="adj1" fmla="val -225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69"/>
          <p:cNvCxnSpPr>
            <a:cxnSpLocks noChangeShapeType="1"/>
            <a:stCxn id="27667" idx="0"/>
            <a:endCxn id="27671" idx="3"/>
          </p:cNvCxnSpPr>
          <p:nvPr/>
        </p:nvCxnSpPr>
        <p:spPr bwMode="auto">
          <a:xfrm rot="16200000" flipV="1">
            <a:off x="5019541" y="614306"/>
            <a:ext cx="909115" cy="2880519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6" name="Rectangle 70"/>
          <p:cNvSpPr>
            <a:spLocks noChangeArrowheads="1"/>
          </p:cNvSpPr>
          <p:nvPr/>
        </p:nvSpPr>
        <p:spPr bwMode="auto">
          <a:xfrm>
            <a:off x="424261" y="3380569"/>
            <a:ext cx="8257074" cy="309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marL="342900" indent="-17145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1714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This is how the TriBITS dependency management looks at packages and subpackages =&gt; </a:t>
            </a:r>
            <a:r>
              <a:rPr lang="en-US" b="1" dirty="0"/>
              <a:t>Packages and Subpackages are just are all just SE packages!</a:t>
            </a:r>
          </a:p>
          <a:p>
            <a:pPr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The parent package is just an SE Package that depends (optional or required) on all of its subpackages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New TriBITS packages should only have optional subpackages, </a:t>
            </a:r>
            <a:r>
              <a:rPr lang="en-US" b="1" dirty="0"/>
              <a:t>have no required subpackages</a:t>
            </a:r>
            <a:r>
              <a:rPr lang="en-US" dirty="0"/>
              <a:t>!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Support for </a:t>
            </a:r>
            <a:r>
              <a:rPr lang="en-US" b="1" dirty="0"/>
              <a:t>required subpackages is to maintain backward compatibility</a:t>
            </a:r>
            <a:r>
              <a:rPr lang="en-US" dirty="0"/>
              <a:t> when packages are broken into subpackages (when optional packages are disabled).</a:t>
            </a:r>
          </a:p>
        </p:txBody>
      </p:sp>
      <p:grpSp>
        <p:nvGrpSpPr>
          <p:cNvPr id="26" name="Group 46"/>
          <p:cNvGrpSpPr>
            <a:grpSpLocks/>
          </p:cNvGrpSpPr>
          <p:nvPr/>
        </p:nvGrpSpPr>
        <p:grpSpPr bwMode="auto">
          <a:xfrm>
            <a:off x="4570342" y="740650"/>
            <a:ext cx="922338" cy="538162"/>
            <a:chOff x="920" y="1216"/>
            <a:chExt cx="896" cy="460"/>
          </a:xfrm>
          <a:solidFill>
            <a:schemeClr val="bg1"/>
          </a:solidFill>
        </p:grpSpPr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A</a:t>
              </a:r>
            </a:p>
          </p:txBody>
        </p:sp>
        <p:sp>
          <p:nvSpPr>
            <p:cNvPr id="28" name="Rectangle 48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9" name="AutoShape 69"/>
          <p:cNvCxnSpPr>
            <a:cxnSpLocks noChangeShapeType="1"/>
            <a:stCxn id="27" idx="1"/>
            <a:endCxn id="27673" idx="0"/>
          </p:cNvCxnSpPr>
          <p:nvPr/>
        </p:nvCxnSpPr>
        <p:spPr bwMode="auto">
          <a:xfrm rot="10800000" flipV="1">
            <a:off x="2113758" y="1066471"/>
            <a:ext cx="2456585" cy="325051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9"/>
          <p:cNvCxnSpPr>
            <a:cxnSpLocks noChangeShapeType="1"/>
            <a:stCxn id="27" idx="2"/>
          </p:cNvCxnSpPr>
          <p:nvPr/>
        </p:nvCxnSpPr>
        <p:spPr bwMode="auto">
          <a:xfrm rot="5400000">
            <a:off x="4476320" y="836331"/>
            <a:ext cx="112711" cy="997672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8" name="Group 46"/>
          <p:cNvGrpSpPr>
            <a:grpSpLocks/>
          </p:cNvGrpSpPr>
          <p:nvPr/>
        </p:nvGrpSpPr>
        <p:grpSpPr bwMode="auto">
          <a:xfrm>
            <a:off x="7605995" y="1648675"/>
            <a:ext cx="922338" cy="538162"/>
            <a:chOff x="920" y="1216"/>
            <a:chExt cx="896" cy="460"/>
          </a:xfrm>
          <a:solidFill>
            <a:schemeClr val="bg1"/>
          </a:solidFill>
        </p:grpSpPr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C</a:t>
              </a:r>
            </a:p>
          </p:txBody>
        </p:sp>
        <p:sp>
          <p:nvSpPr>
            <p:cNvPr id="40" name="Rectangle 48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41" name="AutoShape 69"/>
          <p:cNvCxnSpPr>
            <a:cxnSpLocks noChangeShapeType="1"/>
            <a:stCxn id="39" idx="2"/>
            <a:endCxn id="27667" idx="3"/>
          </p:cNvCxnSpPr>
          <p:nvPr/>
        </p:nvCxnSpPr>
        <p:spPr bwMode="auto">
          <a:xfrm rot="5400000">
            <a:off x="7454032" y="2108331"/>
            <a:ext cx="534626" cy="691639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69"/>
          <p:cNvCxnSpPr>
            <a:cxnSpLocks noChangeShapeType="1"/>
            <a:stCxn id="39" idx="2"/>
            <a:endCxn id="27669" idx="2"/>
          </p:cNvCxnSpPr>
          <p:nvPr/>
        </p:nvCxnSpPr>
        <p:spPr bwMode="auto">
          <a:xfrm rot="5400000">
            <a:off x="6387821" y="1254460"/>
            <a:ext cx="746966" cy="2611720"/>
          </a:xfrm>
          <a:prstGeom prst="bentConnector3">
            <a:avLst>
              <a:gd name="adj1" fmla="val 130604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5176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Overview of CASL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49225" y="2073275"/>
            <a:ext cx="8756650" cy="452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SzPct val="100000"/>
              <a:buFont typeface="Arial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</a:rPr>
              <a:t>CASL: C</a:t>
            </a:r>
            <a:r>
              <a:rPr lang="en-US" altLang="en-US" dirty="0"/>
              <a:t>onsortium for the </a:t>
            </a:r>
            <a:r>
              <a:rPr lang="en-US" altLang="en-US" b="1" dirty="0">
                <a:solidFill>
                  <a:srgbClr val="000099"/>
                </a:solidFill>
              </a:rPr>
              <a:t>A</a:t>
            </a:r>
            <a:r>
              <a:rPr lang="en-US" altLang="en-US" dirty="0"/>
              <a:t>dvanced </a:t>
            </a:r>
            <a:r>
              <a:rPr lang="en-US" altLang="en-US" b="1" dirty="0">
                <a:solidFill>
                  <a:srgbClr val="000099"/>
                </a:solidFill>
              </a:rPr>
              <a:t>S</a:t>
            </a:r>
            <a:r>
              <a:rPr lang="en-US" altLang="en-US" dirty="0"/>
              <a:t>imulation of </a:t>
            </a:r>
            <a:r>
              <a:rPr lang="en-US" altLang="en-US" b="1" dirty="0" err="1">
                <a:solidFill>
                  <a:srgbClr val="000099"/>
                </a:solidFill>
              </a:rPr>
              <a:t>L</a:t>
            </a:r>
            <a:r>
              <a:rPr lang="en-US" altLang="en-US" dirty="0" err="1"/>
              <a:t>ightwater</a:t>
            </a:r>
            <a:r>
              <a:rPr lang="en-US" altLang="en-US" dirty="0"/>
              <a:t> reactors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DOE Innovation Hub including DOE labs, universities, and industry partners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Goals: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/>
              <a:t>Advance modeling and simulation of </a:t>
            </a:r>
            <a:r>
              <a:rPr lang="en-US" altLang="en-US" dirty="0" err="1"/>
              <a:t>lightwater</a:t>
            </a:r>
            <a:r>
              <a:rPr lang="en-US" altLang="en-US" dirty="0"/>
              <a:t> nuclear reactors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/>
              <a:t>Produce a set of simulation tools to model </a:t>
            </a:r>
            <a:r>
              <a:rPr lang="en-US" altLang="en-US" dirty="0" err="1"/>
              <a:t>lightwater</a:t>
            </a:r>
            <a:r>
              <a:rPr lang="en-US" altLang="en-US" dirty="0"/>
              <a:t> nuclear reactor cores to provide to the nuclear industry: </a:t>
            </a:r>
            <a:r>
              <a:rPr lang="en-US" altLang="en-US" b="1" dirty="0">
                <a:solidFill>
                  <a:srgbClr val="000099"/>
                </a:solidFill>
              </a:rPr>
              <a:t>VERA: Virtual Environment for Reactor Applications</a:t>
            </a:r>
            <a:r>
              <a:rPr lang="en-US" altLang="en-US" dirty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Phase 1: July 2010 – June 2015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Phase 2: July 2015 – June 2020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en-US" dirty="0"/>
              <a:t>Organization and management: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/>
              <a:t>ORNL is the hub of the Hub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/>
              <a:t>Milestone driven (6 month plan-of-records (</a:t>
            </a:r>
            <a:r>
              <a:rPr lang="en-US" altLang="en-US" dirty="0" err="1"/>
              <a:t>PoRs</a:t>
            </a:r>
            <a:r>
              <a:rPr lang="en-US" altLang="en-US" dirty="0"/>
              <a:t>))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en-US" dirty="0"/>
              <a:t>Focus areas:  </a:t>
            </a:r>
            <a:r>
              <a:rPr lang="en-US" altLang="en-US" b="1" dirty="0">
                <a:solidFill>
                  <a:srgbClr val="000099"/>
                </a:solidFill>
              </a:rPr>
              <a:t>Physics Integration (PHI)</a:t>
            </a:r>
            <a:r>
              <a:rPr lang="en-US" altLang="en-US" dirty="0"/>
              <a:t>, Thermal Hydraulic Methods (THM), Radiation Transport Methods (RTM), Advanced Modeling Applications (AMA), Materials Performance and Optimization (MPO), Validation and Uncertainty Quantification (VUQ)</a:t>
            </a: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573088"/>
            <a:ext cx="7065962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50" y="2430463"/>
            <a:ext cx="8804275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5401" tIns="62700" rIns="125401" bIns="62700">
            <a:spAutoFit/>
          </a:bodyPr>
          <a:lstStyle/>
          <a:p>
            <a:pPr algn="ctr">
              <a:defRPr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Multi-Repository Support and Handling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17">
        <p:fade/>
      </p:transition>
    </mc:Choice>
    <mc:Fallback xmlns="">
      <p:transition spd="med" advTm="6917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6"/>
          <p:cNvSpPr>
            <a:spLocks noChangeArrowheads="1"/>
          </p:cNvSpPr>
          <p:nvPr/>
        </p:nvSpPr>
        <p:spPr bwMode="auto">
          <a:xfrm>
            <a:off x="1614488" y="4043363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43" name="Rectangle 66"/>
          <p:cNvSpPr>
            <a:spLocks noChangeArrowheads="1"/>
          </p:cNvSpPr>
          <p:nvPr/>
        </p:nvSpPr>
        <p:spPr bwMode="auto">
          <a:xfrm>
            <a:off x="6864350" y="2816225"/>
            <a:ext cx="111125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488"/>
            <a:ext cx="9144000" cy="381000"/>
          </a:xfrm>
        </p:spPr>
        <p:txBody>
          <a:bodyPr/>
          <a:lstStyle/>
          <a:p>
            <a:r>
              <a:rPr lang="en-US" altLang="en-US" sz="2400"/>
              <a:t>TriBITS and VC Repos for CASL VERA</a:t>
            </a:r>
          </a:p>
        </p:txBody>
      </p:sp>
      <p:cxnSp>
        <p:nvCxnSpPr>
          <p:cNvPr id="10245" name="AutoShape 17"/>
          <p:cNvCxnSpPr>
            <a:cxnSpLocks noChangeShapeType="1"/>
            <a:stCxn id="16" idx="0"/>
            <a:endCxn id="17" idx="2"/>
          </p:cNvCxnSpPr>
          <p:nvPr/>
        </p:nvCxnSpPr>
        <p:spPr bwMode="auto">
          <a:xfrm rot="5400000" flipH="1" flipV="1">
            <a:off x="1967707" y="1240631"/>
            <a:ext cx="360362" cy="4476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6" name="AutoShape 17"/>
          <p:cNvCxnSpPr>
            <a:cxnSpLocks noChangeShapeType="1"/>
            <a:stCxn id="24" idx="0"/>
            <a:endCxn id="16" idx="2"/>
          </p:cNvCxnSpPr>
          <p:nvPr/>
        </p:nvCxnSpPr>
        <p:spPr bwMode="auto">
          <a:xfrm rot="16200000" flipV="1">
            <a:off x="1914525" y="2197100"/>
            <a:ext cx="290513" cy="27146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7" name="AutoShape 17"/>
          <p:cNvCxnSpPr>
            <a:cxnSpLocks noChangeShapeType="1"/>
            <a:stCxn id="23" idx="0"/>
            <a:endCxn id="17" idx="3"/>
          </p:cNvCxnSpPr>
          <p:nvPr/>
        </p:nvCxnSpPr>
        <p:spPr bwMode="auto">
          <a:xfrm rot="16200000" flipV="1">
            <a:off x="3314700" y="657225"/>
            <a:ext cx="630238" cy="13414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8" name="Rectangle 66"/>
          <p:cNvSpPr>
            <a:spLocks noChangeArrowheads="1"/>
          </p:cNvSpPr>
          <p:nvPr/>
        </p:nvSpPr>
        <p:spPr bwMode="auto">
          <a:xfrm>
            <a:off x="2635250" y="2070100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0249" name="AutoShape 17"/>
          <p:cNvCxnSpPr>
            <a:cxnSpLocks noChangeShapeType="1"/>
            <a:stCxn id="26" idx="1"/>
            <a:endCxn id="10248" idx="2"/>
          </p:cNvCxnSpPr>
          <p:nvPr/>
        </p:nvCxnSpPr>
        <p:spPr bwMode="auto">
          <a:xfrm flipH="1" flipV="1">
            <a:off x="2768600" y="2184400"/>
            <a:ext cx="515938" cy="185578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Rectangle 66"/>
          <p:cNvSpPr>
            <a:spLocks noChangeArrowheads="1"/>
          </p:cNvSpPr>
          <p:nvPr/>
        </p:nvSpPr>
        <p:spPr bwMode="auto">
          <a:xfrm>
            <a:off x="5014913" y="2820988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0251" name="AutoShape 17"/>
          <p:cNvCxnSpPr>
            <a:cxnSpLocks noChangeShapeType="1"/>
            <a:stCxn id="85" idx="1"/>
            <a:endCxn id="53" idx="3"/>
          </p:cNvCxnSpPr>
          <p:nvPr/>
        </p:nvCxnSpPr>
        <p:spPr bwMode="auto">
          <a:xfrm rot="16200000" flipV="1">
            <a:off x="7779544" y="1880394"/>
            <a:ext cx="722312" cy="8382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7"/>
          <p:cNvCxnSpPr>
            <a:cxnSpLocks noChangeShapeType="1"/>
            <a:stCxn id="29" idx="0"/>
            <a:endCxn id="28" idx="2"/>
          </p:cNvCxnSpPr>
          <p:nvPr/>
        </p:nvCxnSpPr>
        <p:spPr bwMode="auto">
          <a:xfrm flipH="1" flipV="1">
            <a:off x="5554663" y="3873500"/>
            <a:ext cx="66675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7"/>
          <p:cNvCxnSpPr>
            <a:cxnSpLocks noChangeShapeType="1"/>
            <a:stCxn id="29" idx="1"/>
            <a:endCxn id="25" idx="2"/>
          </p:cNvCxnSpPr>
          <p:nvPr/>
        </p:nvCxnSpPr>
        <p:spPr bwMode="auto">
          <a:xfrm rot="10800000">
            <a:off x="2195513" y="4318000"/>
            <a:ext cx="2701925" cy="2714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7"/>
          <p:cNvCxnSpPr>
            <a:cxnSpLocks noChangeShapeType="1"/>
            <a:stCxn id="29" idx="0"/>
            <a:endCxn id="26" idx="3"/>
          </p:cNvCxnSpPr>
          <p:nvPr/>
        </p:nvCxnSpPr>
        <p:spPr bwMode="auto">
          <a:xfrm flipH="1" flipV="1">
            <a:off x="4459288" y="4040188"/>
            <a:ext cx="1162050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5" name="Rectangle 66"/>
          <p:cNvSpPr>
            <a:spLocks noChangeArrowheads="1"/>
          </p:cNvSpPr>
          <p:nvPr/>
        </p:nvSpPr>
        <p:spPr bwMode="auto">
          <a:xfrm>
            <a:off x="2505075" y="2898775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0256" name="AutoShape 17"/>
          <p:cNvCxnSpPr>
            <a:cxnSpLocks noChangeShapeType="1"/>
            <a:stCxn id="26" idx="1"/>
            <a:endCxn id="10255" idx="2"/>
          </p:cNvCxnSpPr>
          <p:nvPr/>
        </p:nvCxnSpPr>
        <p:spPr bwMode="auto">
          <a:xfrm flipH="1" flipV="1">
            <a:off x="2638425" y="3013075"/>
            <a:ext cx="646113" cy="10271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784350" y="741363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Trilinos (</a:t>
            </a:r>
            <a:r>
              <a:rPr lang="en-US" sz="1400" dirty="0">
                <a:solidFill>
                  <a:srgbClr val="000099"/>
                </a:solidFill>
              </a:rPr>
              <a:t>SNL</a:t>
            </a:r>
            <a:r>
              <a:rPr lang="en-US" sz="1400" dirty="0"/>
              <a:t>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62025" y="1644650"/>
            <a:ext cx="1925638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TeuchosWrappersExt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608138" y="2478088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VERAInExt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608138" y="3443288"/>
            <a:ext cx="1174750" cy="8747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COBRA-TF</a:t>
            </a:r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 err="1">
                <a:solidFill>
                  <a:srgbClr val="000099"/>
                </a:solidFill>
              </a:rPr>
              <a:t>PennState</a:t>
            </a:r>
            <a:r>
              <a:rPr lang="en-US" sz="1400" dirty="0"/>
              <a:t>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84538" y="3768725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MPACT (</a:t>
            </a:r>
            <a:r>
              <a:rPr lang="en-US" sz="1400" dirty="0" err="1">
                <a:solidFill>
                  <a:srgbClr val="000099"/>
                </a:solidFill>
              </a:rPr>
              <a:t>U.Mich</a:t>
            </a:r>
            <a:r>
              <a:rPr lang="en-US" sz="1400" dirty="0"/>
              <a:t>.)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764088" y="2800350"/>
            <a:ext cx="1582737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SCALE (</a:t>
            </a:r>
            <a:r>
              <a:rPr lang="en-US" sz="1400" dirty="0">
                <a:solidFill>
                  <a:srgbClr val="000099"/>
                </a:solidFill>
              </a:rPr>
              <a:t>ORNL</a:t>
            </a:r>
            <a:r>
              <a:rPr lang="en-US" sz="1400" dirty="0"/>
              <a:t>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7507288" y="5497513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VUQDemos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SNL</a:t>
            </a:r>
            <a:r>
              <a:rPr lang="en-US" sz="1400" dirty="0"/>
              <a:t>)</a:t>
            </a:r>
          </a:p>
        </p:txBody>
      </p:sp>
      <p:cxnSp>
        <p:nvCxnSpPr>
          <p:cNvPr id="10264" name="AutoShape 17"/>
          <p:cNvCxnSpPr>
            <a:cxnSpLocks noChangeShapeType="1"/>
            <a:stCxn id="38" idx="1"/>
            <a:endCxn id="76" idx="3"/>
          </p:cNvCxnSpPr>
          <p:nvPr/>
        </p:nvCxnSpPr>
        <p:spPr bwMode="auto">
          <a:xfrm rot="10800000" flipV="1">
            <a:off x="7161213" y="5768975"/>
            <a:ext cx="346075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42"/>
          <p:cNvSpPr/>
          <p:nvPr/>
        </p:nvSpPr>
        <p:spPr bwMode="auto">
          <a:xfrm>
            <a:off x="6684963" y="2468563"/>
            <a:ext cx="1573212" cy="1008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 err="1"/>
              <a:t>MOOSEExt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872288" y="2813050"/>
            <a:ext cx="1171575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MOOSE / Bison (</a:t>
            </a:r>
            <a:r>
              <a:rPr lang="en-US" sz="1400" dirty="0">
                <a:solidFill>
                  <a:srgbClr val="000099"/>
                </a:solidFill>
              </a:rPr>
              <a:t>INL</a:t>
            </a:r>
            <a:r>
              <a:rPr lang="en-US" sz="1400" dirty="0"/>
              <a:t>)</a:t>
            </a:r>
          </a:p>
        </p:txBody>
      </p:sp>
      <p:cxnSp>
        <p:nvCxnSpPr>
          <p:cNvPr id="10267" name="AutoShape 17"/>
          <p:cNvCxnSpPr>
            <a:cxnSpLocks noChangeShapeType="1"/>
            <a:stCxn id="10243" idx="0"/>
            <a:endCxn id="10271" idx="3"/>
          </p:cNvCxnSpPr>
          <p:nvPr/>
        </p:nvCxnSpPr>
        <p:spPr bwMode="auto">
          <a:xfrm flipH="1" flipV="1">
            <a:off x="5030788" y="2114550"/>
            <a:ext cx="1889125" cy="7016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68" name="Group 43"/>
          <p:cNvGrpSpPr>
            <a:grpSpLocks/>
          </p:cNvGrpSpPr>
          <p:nvPr/>
        </p:nvGrpSpPr>
        <p:grpSpPr bwMode="auto">
          <a:xfrm rot="5400000">
            <a:off x="7158832" y="1629569"/>
            <a:ext cx="588962" cy="615950"/>
            <a:chOff x="3479392" y="514979"/>
            <a:chExt cx="588552" cy="922088"/>
          </a:xfrm>
        </p:grpSpPr>
        <p:sp>
          <p:nvSpPr>
            <p:cNvPr id="50" name="Arc 49"/>
            <p:cNvSpPr/>
            <p:nvPr/>
          </p:nvSpPr>
          <p:spPr>
            <a:xfrm rot="16200000" flipH="1">
              <a:off x="3330448" y="690065"/>
              <a:ext cx="886440" cy="58855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grpSp>
          <p:nvGrpSpPr>
            <p:cNvPr id="10292" name="Group 45"/>
            <p:cNvGrpSpPr>
              <a:grpSpLocks/>
            </p:cNvGrpSpPr>
            <p:nvPr/>
          </p:nvGrpSpPr>
          <p:grpSpPr bwMode="auto">
            <a:xfrm>
              <a:off x="3479392" y="549441"/>
              <a:ext cx="588552" cy="887626"/>
              <a:chOff x="3479392" y="549441"/>
              <a:chExt cx="588552" cy="887626"/>
            </a:xfrm>
          </p:grpSpPr>
          <p:sp>
            <p:nvSpPr>
              <p:cNvPr id="52" name="Arc 51"/>
              <p:cNvSpPr/>
              <p:nvPr/>
            </p:nvSpPr>
            <p:spPr>
              <a:xfrm rot="16200000">
                <a:off x="3330448" y="725713"/>
                <a:ext cx="886440" cy="588552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3347877" y="879615"/>
                <a:ext cx="853169" cy="2474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</p:grpSp>
      </p:grpSp>
      <p:cxnSp>
        <p:nvCxnSpPr>
          <p:cNvPr id="10269" name="AutoShape 17"/>
          <p:cNvCxnSpPr>
            <a:cxnSpLocks noChangeShapeType="1"/>
            <a:stCxn id="43" idx="0"/>
            <a:endCxn id="17" idx="3"/>
          </p:cNvCxnSpPr>
          <p:nvPr/>
        </p:nvCxnSpPr>
        <p:spPr bwMode="auto">
          <a:xfrm rot="16200000" flipV="1">
            <a:off x="4487863" y="-515938"/>
            <a:ext cx="1455738" cy="45132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0" name="AutoShape 17"/>
          <p:cNvCxnSpPr>
            <a:cxnSpLocks noChangeShapeType="1"/>
            <a:stCxn id="23" idx="3"/>
            <a:endCxn id="53" idx="1"/>
          </p:cNvCxnSpPr>
          <p:nvPr/>
        </p:nvCxnSpPr>
        <p:spPr bwMode="auto">
          <a:xfrm>
            <a:off x="5040313" y="1916113"/>
            <a:ext cx="2111375" cy="2222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1" name="Rectangle 66"/>
          <p:cNvSpPr>
            <a:spLocks noChangeArrowheads="1"/>
          </p:cNvSpPr>
          <p:nvPr/>
        </p:nvSpPr>
        <p:spPr bwMode="auto">
          <a:xfrm>
            <a:off x="4764088" y="2057400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3560763" y="1643063"/>
            <a:ext cx="1479550" cy="546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DatraTransferKit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ORNL</a:t>
            </a:r>
            <a:r>
              <a:rPr lang="en-US" sz="1400" dirty="0"/>
              <a:t>)</a:t>
            </a:r>
          </a:p>
        </p:txBody>
      </p:sp>
      <p:cxnSp>
        <p:nvCxnSpPr>
          <p:cNvPr id="10273" name="AutoShape 17"/>
          <p:cNvCxnSpPr>
            <a:cxnSpLocks noChangeShapeType="1"/>
            <a:stCxn id="29" idx="0"/>
            <a:endCxn id="43" idx="2"/>
          </p:cNvCxnSpPr>
          <p:nvPr/>
        </p:nvCxnSpPr>
        <p:spPr bwMode="auto">
          <a:xfrm flipV="1">
            <a:off x="5621338" y="3476625"/>
            <a:ext cx="1851025" cy="8413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 bwMode="auto">
          <a:xfrm>
            <a:off x="4903788" y="3203575"/>
            <a:ext cx="1011237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Exnihilo</a:t>
            </a:r>
            <a:r>
              <a:rPr lang="en-US" sz="1400" dirty="0"/>
              <a:t> (</a:t>
            </a:r>
            <a:r>
              <a:rPr lang="en-US" sz="1400" dirty="0">
                <a:solidFill>
                  <a:srgbClr val="000099"/>
                </a:solidFill>
              </a:rPr>
              <a:t>ORNL</a:t>
            </a:r>
            <a:r>
              <a:rPr lang="en-US" sz="1400" dirty="0"/>
              <a:t>)</a:t>
            </a:r>
          </a:p>
        </p:txBody>
      </p:sp>
      <p:cxnSp>
        <p:nvCxnSpPr>
          <p:cNvPr id="10275" name="AutoShape 17"/>
          <p:cNvCxnSpPr>
            <a:cxnSpLocks noChangeShapeType="1"/>
            <a:stCxn id="27" idx="1"/>
            <a:endCxn id="17" idx="3"/>
          </p:cNvCxnSpPr>
          <p:nvPr/>
        </p:nvCxnSpPr>
        <p:spPr bwMode="auto">
          <a:xfrm rot="10800000">
            <a:off x="2959100" y="1012825"/>
            <a:ext cx="1944688" cy="2462213"/>
          </a:xfrm>
          <a:prstGeom prst="bentConnector3">
            <a:avLst>
              <a:gd name="adj1" fmla="val 8448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6" name="AutoShape 17"/>
          <p:cNvCxnSpPr>
            <a:cxnSpLocks noChangeShapeType="1"/>
            <a:stCxn id="26" idx="1"/>
            <a:endCxn id="25" idx="3"/>
          </p:cNvCxnSpPr>
          <p:nvPr/>
        </p:nvCxnSpPr>
        <p:spPr bwMode="auto">
          <a:xfrm flipH="1" flipV="1">
            <a:off x="2782888" y="3879850"/>
            <a:ext cx="501650" cy="16033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7" name="AutoShape 17"/>
          <p:cNvCxnSpPr>
            <a:cxnSpLocks noChangeShapeType="1"/>
            <a:stCxn id="27" idx="1"/>
            <a:endCxn id="23" idx="2"/>
          </p:cNvCxnSpPr>
          <p:nvPr/>
        </p:nvCxnSpPr>
        <p:spPr bwMode="auto">
          <a:xfrm flipH="1" flipV="1">
            <a:off x="4300538" y="2189163"/>
            <a:ext cx="603250" cy="128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75"/>
          <p:cNvSpPr/>
          <p:nvPr/>
        </p:nvSpPr>
        <p:spPr bwMode="auto">
          <a:xfrm>
            <a:off x="5791200" y="5233988"/>
            <a:ext cx="1370013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 err="1"/>
              <a:t>DakotaExt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 bwMode="auto">
          <a:xfrm>
            <a:off x="5930900" y="5638800"/>
            <a:ext cx="1012825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Dakota (</a:t>
            </a:r>
            <a:r>
              <a:rPr lang="en-US" sz="1400" dirty="0">
                <a:solidFill>
                  <a:srgbClr val="000099"/>
                </a:solidFill>
              </a:rPr>
              <a:t>SNL</a:t>
            </a:r>
            <a:r>
              <a:rPr lang="en-US" sz="1400" dirty="0"/>
              <a:t>)</a:t>
            </a:r>
          </a:p>
        </p:txBody>
      </p:sp>
      <p:cxnSp>
        <p:nvCxnSpPr>
          <p:cNvPr id="10280" name="AutoShape 17"/>
          <p:cNvCxnSpPr>
            <a:cxnSpLocks noChangeShapeType="1"/>
            <a:stCxn id="76" idx="0"/>
            <a:endCxn id="29" idx="2"/>
          </p:cNvCxnSpPr>
          <p:nvPr/>
        </p:nvCxnSpPr>
        <p:spPr bwMode="auto">
          <a:xfrm flipH="1" flipV="1">
            <a:off x="5621338" y="4860925"/>
            <a:ext cx="855662" cy="37306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1" name="Rectangle 66"/>
          <p:cNvSpPr>
            <a:spLocks noChangeArrowheads="1"/>
          </p:cNvSpPr>
          <p:nvPr/>
        </p:nvSpPr>
        <p:spPr bwMode="auto">
          <a:xfrm>
            <a:off x="4906963" y="4745038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4897438" y="4318000"/>
            <a:ext cx="1449387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PSSDriversExt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</a:p>
        </p:txBody>
      </p:sp>
      <p:grpSp>
        <p:nvGrpSpPr>
          <p:cNvPr id="10283" name="Group 32"/>
          <p:cNvGrpSpPr>
            <a:grpSpLocks/>
          </p:cNvGrpSpPr>
          <p:nvPr/>
        </p:nvGrpSpPr>
        <p:grpSpPr bwMode="auto">
          <a:xfrm>
            <a:off x="8475663" y="2660650"/>
            <a:ext cx="166687" cy="676275"/>
            <a:chOff x="8590611" y="2986246"/>
            <a:chExt cx="167534" cy="676274"/>
          </a:xfrm>
        </p:grpSpPr>
        <p:cxnSp>
          <p:nvCxnSpPr>
            <p:cNvPr id="84" name="Elbow Connector 46"/>
            <p:cNvCxnSpPr/>
            <p:nvPr/>
          </p:nvCxnSpPr>
          <p:spPr>
            <a:xfrm rot="5400000">
              <a:off x="8336241" y="3323585"/>
              <a:ext cx="676274" cy="159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 rot="5400000">
              <a:off x="8336241" y="3240616"/>
              <a:ext cx="676274" cy="1675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</p:grpSp>
      <p:cxnSp>
        <p:nvCxnSpPr>
          <p:cNvPr id="10284" name="AutoShape 17"/>
          <p:cNvCxnSpPr>
            <a:cxnSpLocks noChangeShapeType="1"/>
            <a:stCxn id="29" idx="3"/>
            <a:endCxn id="85" idx="3"/>
          </p:cNvCxnSpPr>
          <p:nvPr/>
        </p:nvCxnSpPr>
        <p:spPr bwMode="auto">
          <a:xfrm flipV="1">
            <a:off x="6346825" y="3336925"/>
            <a:ext cx="2212975" cy="12525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Box 25"/>
          <p:cNvSpPr txBox="1">
            <a:spLocks noChangeArrowheads="1"/>
          </p:cNvSpPr>
          <p:nvPr/>
        </p:nvSpPr>
        <p:spPr bwMode="auto">
          <a:xfrm>
            <a:off x="193675" y="4964113"/>
            <a:ext cx="4821238" cy="1076325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Outer boxes are all TriBITS and VC repos (all native </a:t>
            </a:r>
            <a:r>
              <a:rPr lang="en-US" altLang="en-US" sz="1600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 or snapshotted to </a:t>
            </a:r>
            <a:r>
              <a:rPr lang="en-US" altLang="en-US" sz="1600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Inner boxes (e.g. </a:t>
            </a:r>
            <a:r>
              <a:rPr lang="en-US" altLang="en-US" sz="1600" dirty="0" err="1">
                <a:solidFill>
                  <a:schemeClr val="accent6">
                    <a:lumMod val="50000"/>
                  </a:schemeClr>
                </a:solidFill>
              </a:rPr>
              <a:t>Exnihilo</a:t>
            </a:r>
            <a:r>
              <a:rPr lang="en-US" altLang="en-US" sz="1600" dirty="0">
                <a:solidFill>
                  <a:schemeClr val="accent6">
                    <a:lumMod val="50000"/>
                  </a:schemeClr>
                </a:solidFill>
              </a:rPr>
              <a:t>, MOOSE, Dakota) are VC repos but not TriBITS repos</a:t>
            </a:r>
          </a:p>
        </p:txBody>
      </p:sp>
      <p:cxnSp>
        <p:nvCxnSpPr>
          <p:cNvPr id="10286" name="AutoShape 17"/>
          <p:cNvCxnSpPr>
            <a:cxnSpLocks noChangeShapeType="1"/>
            <a:stCxn id="25" idx="0"/>
            <a:endCxn id="24" idx="2"/>
          </p:cNvCxnSpPr>
          <p:nvPr/>
        </p:nvCxnSpPr>
        <p:spPr bwMode="auto">
          <a:xfrm flipV="1">
            <a:off x="2195513" y="3021013"/>
            <a:ext cx="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tangle 64"/>
          <p:cNvSpPr/>
          <p:nvPr/>
        </p:nvSpPr>
        <p:spPr bwMode="auto">
          <a:xfrm>
            <a:off x="501650" y="2973388"/>
            <a:ext cx="909638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MAMBA (</a:t>
            </a:r>
            <a:r>
              <a:rPr lang="en-US" sz="1400" dirty="0">
                <a:solidFill>
                  <a:srgbClr val="000099"/>
                </a:solidFill>
              </a:rPr>
              <a:t>LANL</a:t>
            </a:r>
            <a:r>
              <a:rPr lang="en-US" sz="1400" dirty="0"/>
              <a:t>)</a:t>
            </a:r>
          </a:p>
        </p:txBody>
      </p:sp>
      <p:cxnSp>
        <p:nvCxnSpPr>
          <p:cNvPr id="10288" name="AutoShape 17"/>
          <p:cNvCxnSpPr>
            <a:cxnSpLocks noChangeShapeType="1"/>
            <a:stCxn id="25" idx="1"/>
            <a:endCxn id="65" idx="2"/>
          </p:cNvCxnSpPr>
          <p:nvPr/>
        </p:nvCxnSpPr>
        <p:spPr bwMode="auto">
          <a:xfrm rot="10800000">
            <a:off x="955675" y="3516313"/>
            <a:ext cx="652463" cy="3635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9215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051">
        <p:fade/>
      </p:transition>
    </mc:Choice>
    <mc:Fallback xmlns="">
      <p:transition spd="med" advTm="190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600" y="90488"/>
            <a:ext cx="8322925" cy="381000"/>
          </a:xfrm>
        </p:spPr>
        <p:txBody>
          <a:bodyPr/>
          <a:lstStyle/>
          <a:p>
            <a:r>
              <a:rPr lang="en-US" altLang="en-US" sz="2400" dirty="0"/>
              <a:t>Managing Compatible Repos and Repo Versions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84363" y="971550"/>
            <a:ext cx="1752600" cy="976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External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84363" y="2233613"/>
            <a:ext cx="1752600" cy="1004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External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Native</a:t>
            </a:r>
          </a:p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960563" y="15319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806700" y="15176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974850" y="2794000"/>
            <a:ext cx="774700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820988" y="2779713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799490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69982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716119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16402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/>
              <a:t>Project Internal Repos</a:t>
            </a:r>
          </a:p>
        </p:txBody>
      </p:sp>
      <p:cxnSp>
        <p:nvCxnSpPr>
          <p:cNvPr id="16403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5400000" flipH="1" flipV="1">
            <a:off x="7475651" y="2377962"/>
            <a:ext cx="400050" cy="22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5" name="Rectangle 4"/>
          <p:cNvSpPr>
            <a:spLocks noChangeArrowheads="1"/>
          </p:cNvSpPr>
          <p:nvPr/>
        </p:nvSpPr>
        <p:spPr bwMode="auto">
          <a:xfrm>
            <a:off x="155575" y="3038475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Repo2 Devs</a:t>
            </a:r>
          </a:p>
        </p:txBody>
      </p:sp>
      <p:cxnSp>
        <p:nvCxnSpPr>
          <p:cNvPr id="16406" name="AutoShape 17"/>
          <p:cNvCxnSpPr>
            <a:cxnSpLocks noChangeShapeType="1"/>
            <a:stCxn id="193" idx="3"/>
            <a:endCxn id="16408" idx="1"/>
          </p:cNvCxnSpPr>
          <p:nvPr/>
        </p:nvCxnSpPr>
        <p:spPr bwMode="auto">
          <a:xfrm flipV="1">
            <a:off x="5529263" y="4641850"/>
            <a:ext cx="868362" cy="8413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7" name="Rectangle 4"/>
          <p:cNvSpPr>
            <a:spLocks noChangeArrowheads="1"/>
          </p:cNvSpPr>
          <p:nvPr/>
        </p:nvSpPr>
        <p:spPr bwMode="auto">
          <a:xfrm>
            <a:off x="4624388" y="1830388"/>
            <a:ext cx="1227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Repo1 Integrator</a:t>
            </a:r>
          </a:p>
        </p:txBody>
      </p:sp>
      <p:sp>
        <p:nvSpPr>
          <p:cNvPr id="16408" name="Rectangle 66"/>
          <p:cNvSpPr>
            <a:spLocks noChangeArrowheads="1"/>
          </p:cNvSpPr>
          <p:nvPr/>
        </p:nvSpPr>
        <p:spPr bwMode="auto">
          <a:xfrm flipV="1">
            <a:off x="6397625" y="4433888"/>
            <a:ext cx="1333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6409" name="AutoShape 17"/>
          <p:cNvCxnSpPr>
            <a:cxnSpLocks noChangeShapeType="1"/>
            <a:stCxn id="131" idx="1"/>
            <a:endCxn id="7" idx="3"/>
          </p:cNvCxnSpPr>
          <p:nvPr/>
        </p:nvCxnSpPr>
        <p:spPr bwMode="auto">
          <a:xfrm flipH="1" flipV="1">
            <a:off x="3636963" y="2735263"/>
            <a:ext cx="1095375" cy="1857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17"/>
          <p:cNvCxnSpPr>
            <a:cxnSpLocks noChangeShapeType="1"/>
            <a:stCxn id="141" idx="1"/>
            <a:endCxn id="6" idx="3"/>
          </p:cNvCxnSpPr>
          <p:nvPr/>
        </p:nvCxnSpPr>
        <p:spPr bwMode="auto">
          <a:xfrm flipH="1">
            <a:off x="3636963" y="1457325"/>
            <a:ext cx="13716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17"/>
          <p:cNvCxnSpPr>
            <a:cxnSpLocks noChangeShapeType="1"/>
            <a:stCxn id="141" idx="3"/>
            <a:endCxn id="23" idx="1"/>
          </p:cNvCxnSpPr>
          <p:nvPr/>
        </p:nvCxnSpPr>
        <p:spPr bwMode="auto">
          <a:xfrm>
            <a:off x="5467350" y="1456532"/>
            <a:ext cx="1332140" cy="23336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AutoShape 17"/>
          <p:cNvCxnSpPr>
            <a:cxnSpLocks noChangeShapeType="1"/>
            <a:stCxn id="131" idx="3"/>
            <a:endCxn id="24" idx="1"/>
          </p:cNvCxnSpPr>
          <p:nvPr/>
        </p:nvCxnSpPr>
        <p:spPr bwMode="auto">
          <a:xfrm>
            <a:off x="5191125" y="2919413"/>
            <a:ext cx="1608138" cy="16192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AutoShape 17"/>
          <p:cNvCxnSpPr>
            <a:cxnSpLocks noChangeShapeType="1"/>
            <a:stCxn id="151" idx="3"/>
            <a:endCxn id="6" idx="1"/>
          </p:cNvCxnSpPr>
          <p:nvPr/>
        </p:nvCxnSpPr>
        <p:spPr bwMode="auto">
          <a:xfrm>
            <a:off x="996950" y="1414463"/>
            <a:ext cx="887413" cy="460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AutoShape 17"/>
          <p:cNvCxnSpPr>
            <a:cxnSpLocks noChangeShapeType="1"/>
            <a:stCxn id="161" idx="3"/>
            <a:endCxn id="7" idx="1"/>
          </p:cNvCxnSpPr>
          <p:nvPr/>
        </p:nvCxnSpPr>
        <p:spPr bwMode="auto">
          <a:xfrm>
            <a:off x="996950" y="2662238"/>
            <a:ext cx="887413" cy="7461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5" name="Rectangle 4"/>
          <p:cNvSpPr>
            <a:spLocks noChangeArrowheads="1"/>
          </p:cNvSpPr>
          <p:nvPr/>
        </p:nvSpPr>
        <p:spPr bwMode="auto">
          <a:xfrm>
            <a:off x="4349750" y="331470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Repo2 Integrator</a:t>
            </a:r>
          </a:p>
        </p:txBody>
      </p:sp>
      <p:grpSp>
        <p:nvGrpSpPr>
          <p:cNvPr id="16416" name="Group 3095"/>
          <p:cNvGrpSpPr>
            <a:grpSpLocks/>
          </p:cNvGrpSpPr>
          <p:nvPr/>
        </p:nvGrpSpPr>
        <p:grpSpPr bwMode="auto">
          <a:xfrm>
            <a:off x="4732338" y="2622550"/>
            <a:ext cx="458787" cy="601663"/>
            <a:chOff x="4732422" y="2910152"/>
            <a:chExt cx="458857" cy="602063"/>
          </a:xfrm>
        </p:grpSpPr>
        <p:grpSp>
          <p:nvGrpSpPr>
            <p:cNvPr id="16469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16471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72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3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4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5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6417" name="Group 6"/>
          <p:cNvGrpSpPr>
            <a:grpSpLocks/>
          </p:cNvGrpSpPr>
          <p:nvPr/>
        </p:nvGrpSpPr>
        <p:grpSpPr bwMode="auto">
          <a:xfrm>
            <a:off x="5086350" y="1158875"/>
            <a:ext cx="271463" cy="601663"/>
            <a:chOff x="4211" y="781"/>
            <a:chExt cx="338" cy="774"/>
          </a:xfrm>
        </p:grpSpPr>
        <p:sp>
          <p:nvSpPr>
            <p:cNvPr id="16464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65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6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7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8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5008563" y="1406525"/>
            <a:ext cx="458787" cy="100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6419" name="Group 3089"/>
          <p:cNvGrpSpPr>
            <a:grpSpLocks/>
          </p:cNvGrpSpPr>
          <p:nvPr/>
        </p:nvGrpSpPr>
        <p:grpSpPr bwMode="auto">
          <a:xfrm>
            <a:off x="155575" y="1116013"/>
            <a:ext cx="1225550" cy="969962"/>
            <a:chOff x="155425" y="1268456"/>
            <a:chExt cx="1225668" cy="969989"/>
          </a:xfrm>
        </p:grpSpPr>
        <p:sp>
          <p:nvSpPr>
            <p:cNvPr id="16455" name="Rectangle 4"/>
            <p:cNvSpPr>
              <a:spLocks noChangeArrowheads="1"/>
            </p:cNvSpPr>
            <p:nvPr/>
          </p:nvSpPr>
          <p:spPr bwMode="auto">
            <a:xfrm>
              <a:off x="155425" y="1961446"/>
              <a:ext cx="12256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200"/>
                <a:t>Repo1 Devs</a:t>
              </a:r>
            </a:p>
          </p:txBody>
        </p:sp>
        <p:grpSp>
          <p:nvGrpSpPr>
            <p:cNvPr id="16456" name="Group 148"/>
            <p:cNvGrpSpPr>
              <a:grpSpLocks/>
            </p:cNvGrpSpPr>
            <p:nvPr/>
          </p:nvGrpSpPr>
          <p:grpSpPr bwMode="auto">
            <a:xfrm>
              <a:off x="538831" y="1268456"/>
              <a:ext cx="458857" cy="602063"/>
              <a:chOff x="7272300" y="5228122"/>
              <a:chExt cx="602530" cy="790575"/>
            </a:xfrm>
          </p:grpSpPr>
          <p:grpSp>
            <p:nvGrpSpPr>
              <p:cNvPr id="16457" name="Group 6"/>
              <p:cNvGrpSpPr>
                <a:grpSpLocks/>
              </p:cNvGrpSpPr>
              <p:nvPr/>
            </p:nvGrpSpPr>
            <p:grpSpPr bwMode="auto">
              <a:xfrm>
                <a:off x="7373970" y="5228122"/>
                <a:ext cx="357187" cy="790575"/>
                <a:chOff x="4211" y="781"/>
                <a:chExt cx="338" cy="774"/>
              </a:xfrm>
            </p:grpSpPr>
            <p:sp>
              <p:nvSpPr>
                <p:cNvPr id="16459" name="Oval 7"/>
                <p:cNvSpPr>
                  <a:spLocks noChangeArrowheads="1"/>
                </p:cNvSpPr>
                <p:nvPr/>
              </p:nvSpPr>
              <p:spPr bwMode="auto">
                <a:xfrm>
                  <a:off x="4259" y="781"/>
                  <a:ext cx="242" cy="24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6460" name="Line 8"/>
                <p:cNvSpPr>
                  <a:spLocks noChangeShapeType="1"/>
                </p:cNvSpPr>
                <p:nvPr/>
              </p:nvSpPr>
              <p:spPr bwMode="auto">
                <a:xfrm>
                  <a:off x="4380" y="1023"/>
                  <a:ext cx="0" cy="4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1" name="Line 9"/>
                <p:cNvSpPr>
                  <a:spLocks noChangeShapeType="1"/>
                </p:cNvSpPr>
                <p:nvPr/>
              </p:nvSpPr>
              <p:spPr bwMode="auto">
                <a:xfrm>
                  <a:off x="4211" y="1168"/>
                  <a:ext cx="33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259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3" name="Line 11"/>
                <p:cNvSpPr>
                  <a:spLocks noChangeShapeType="1"/>
                </p:cNvSpPr>
                <p:nvPr/>
              </p:nvSpPr>
              <p:spPr bwMode="auto">
                <a:xfrm>
                  <a:off x="4380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1" name="Rectangle 150"/>
              <p:cNvSpPr/>
              <p:nvPr/>
            </p:nvSpPr>
            <p:spPr>
              <a:xfrm>
                <a:off x="7271274" y="5553323"/>
                <a:ext cx="604581" cy="1313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6420" name="Group 6"/>
          <p:cNvGrpSpPr>
            <a:grpSpLocks/>
          </p:cNvGrpSpPr>
          <p:nvPr/>
        </p:nvGrpSpPr>
        <p:grpSpPr bwMode="auto">
          <a:xfrm>
            <a:off x="615950" y="2365375"/>
            <a:ext cx="273050" cy="601663"/>
            <a:chOff x="4211" y="781"/>
            <a:chExt cx="338" cy="774"/>
          </a:xfrm>
        </p:grpSpPr>
        <p:sp>
          <p:nvSpPr>
            <p:cNvPr id="16450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51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2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3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4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538163" y="2613025"/>
            <a:ext cx="458787" cy="100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422" name="Rectangle 4"/>
          <p:cNvSpPr>
            <a:spLocks noChangeArrowheads="1"/>
          </p:cNvSpPr>
          <p:nvPr/>
        </p:nvSpPr>
        <p:spPr bwMode="auto">
          <a:xfrm>
            <a:off x="4648200" y="5041900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16423" name="Group 190"/>
          <p:cNvGrpSpPr>
            <a:grpSpLocks/>
          </p:cNvGrpSpPr>
          <p:nvPr/>
        </p:nvGrpSpPr>
        <p:grpSpPr bwMode="auto">
          <a:xfrm>
            <a:off x="5070475" y="4427538"/>
            <a:ext cx="458788" cy="603250"/>
            <a:chOff x="4732422" y="2910152"/>
            <a:chExt cx="458857" cy="602063"/>
          </a:xfrm>
        </p:grpSpPr>
        <p:grpSp>
          <p:nvGrpSpPr>
            <p:cNvPr id="16443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16445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46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7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8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9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3" name="Rectangle 192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6424" name="Rectangle 4"/>
          <p:cNvSpPr>
            <a:spLocks noChangeArrowheads="1"/>
          </p:cNvSpPr>
          <p:nvPr/>
        </p:nvSpPr>
        <p:spPr bwMode="auto">
          <a:xfrm>
            <a:off x="5494338" y="6232525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Releaser</a:t>
            </a:r>
          </a:p>
        </p:txBody>
      </p:sp>
      <p:grpSp>
        <p:nvGrpSpPr>
          <p:cNvPr id="16425" name="Group 200"/>
          <p:cNvGrpSpPr>
            <a:grpSpLocks/>
          </p:cNvGrpSpPr>
          <p:nvPr/>
        </p:nvGrpSpPr>
        <p:grpSpPr bwMode="auto">
          <a:xfrm>
            <a:off x="5876925" y="5522913"/>
            <a:ext cx="458788" cy="601662"/>
            <a:chOff x="4732422" y="2910152"/>
            <a:chExt cx="458857" cy="602063"/>
          </a:xfrm>
        </p:grpSpPr>
        <p:grpSp>
          <p:nvGrpSpPr>
            <p:cNvPr id="16436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16438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39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0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1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2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Rectangle 202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6426" name="AutoShape 17"/>
          <p:cNvCxnSpPr>
            <a:cxnSpLocks noChangeShapeType="1"/>
            <a:stCxn id="203" idx="3"/>
            <a:endCxn id="16402" idx="2"/>
          </p:cNvCxnSpPr>
          <p:nvPr/>
        </p:nvCxnSpPr>
        <p:spPr bwMode="auto">
          <a:xfrm flipV="1">
            <a:off x="6335713" y="5346700"/>
            <a:ext cx="1212850" cy="47466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193675" y="3313113"/>
            <a:ext cx="4719638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buSzPct val="100000"/>
              <a:defRPr/>
            </a:pPr>
            <a:r>
              <a:rPr lang="en-US" altLang="en-US" sz="1600" b="1" dirty="0"/>
              <a:t>Issues that need to be addressed: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Flexibility for development inside and outside of particular project.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Managing changes between different repos versions and projects.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Full tracking of changes and updates.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Reproducibility of prior versions.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Repos may be missing with optional package dependencies.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Making non-backward compatible changes across many repos.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/>
              <a:t>How to manage compatible repos versions?</a:t>
            </a:r>
          </a:p>
        </p:txBody>
      </p:sp>
      <p:sp>
        <p:nvSpPr>
          <p:cNvPr id="16428" name="Rectangle 4"/>
          <p:cNvSpPr>
            <a:spLocks noChangeArrowheads="1"/>
          </p:cNvSpPr>
          <p:nvPr/>
        </p:nvSpPr>
        <p:spPr bwMode="auto">
          <a:xfrm>
            <a:off x="808038" y="971550"/>
            <a:ext cx="122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16429" name="Rectangle 4"/>
          <p:cNvSpPr>
            <a:spLocks noChangeArrowheads="1"/>
          </p:cNvSpPr>
          <p:nvPr/>
        </p:nvSpPr>
        <p:spPr bwMode="auto">
          <a:xfrm>
            <a:off x="811213" y="2200275"/>
            <a:ext cx="122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16430" name="Rectangle 4"/>
          <p:cNvSpPr>
            <a:spLocks noChangeArrowheads="1"/>
          </p:cNvSpPr>
          <p:nvPr/>
        </p:nvSpPr>
        <p:spPr bwMode="auto">
          <a:xfrm>
            <a:off x="3768725" y="779463"/>
            <a:ext cx="1225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 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16431" name="Rectangle 4"/>
          <p:cNvSpPr>
            <a:spLocks noChangeArrowheads="1"/>
          </p:cNvSpPr>
          <p:nvPr/>
        </p:nvSpPr>
        <p:spPr bwMode="auto">
          <a:xfrm>
            <a:off x="5378450" y="855663"/>
            <a:ext cx="1225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16432" name="Rectangle 4"/>
          <p:cNvSpPr>
            <a:spLocks noChangeArrowheads="1"/>
          </p:cNvSpPr>
          <p:nvPr/>
        </p:nvSpPr>
        <p:spPr bwMode="auto">
          <a:xfrm>
            <a:off x="3727450" y="2200275"/>
            <a:ext cx="1225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 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16433" name="Rectangle 4"/>
          <p:cNvSpPr>
            <a:spLocks noChangeArrowheads="1"/>
          </p:cNvSpPr>
          <p:nvPr/>
        </p:nvSpPr>
        <p:spPr bwMode="auto">
          <a:xfrm>
            <a:off x="5337175" y="2278063"/>
            <a:ext cx="1225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16434" name="Rectangle 4"/>
          <p:cNvSpPr>
            <a:spLocks noChangeArrowheads="1"/>
          </p:cNvSpPr>
          <p:nvPr/>
        </p:nvSpPr>
        <p:spPr bwMode="auto">
          <a:xfrm>
            <a:off x="5227638" y="4049713"/>
            <a:ext cx="1225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16435" name="Rectangle 4"/>
          <p:cNvSpPr>
            <a:spLocks noChangeArrowheads="1"/>
          </p:cNvSpPr>
          <p:nvPr/>
        </p:nvSpPr>
        <p:spPr bwMode="auto">
          <a:xfrm>
            <a:off x="6494463" y="5686425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449">
        <p:fade/>
      </p:transition>
    </mc:Choice>
    <mc:Fallback xmlns="">
      <p:transition spd="med" advTm="74449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90488"/>
            <a:ext cx="8564563" cy="381000"/>
          </a:xfrm>
        </p:spPr>
        <p:txBody>
          <a:bodyPr/>
          <a:lstStyle/>
          <a:p>
            <a:r>
              <a:rPr lang="en-US" altLang="en-US" sz="2400" dirty="0"/>
              <a:t>Managing Multiple Compatible </a:t>
            </a:r>
            <a:r>
              <a:rPr lang="en-US" altLang="en-US" sz="2400" dirty="0" err="1"/>
              <a:t>Git</a:t>
            </a:r>
            <a:r>
              <a:rPr lang="en-US" altLang="en-US" sz="2400" dirty="0"/>
              <a:t> Repositories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49275"/>
            <a:ext cx="8756650" cy="599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28575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4305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SzPct val="100000"/>
              <a:buFont typeface="Arial" pitchFamily="34" charset="0"/>
              <a:buChar char="•"/>
              <a:defRPr/>
            </a:pPr>
            <a:r>
              <a:rPr lang="en-US" altLang="en-US" b="1" dirty="0">
                <a:solidFill>
                  <a:srgbClr val="000099"/>
                </a:solidFill>
              </a:rPr>
              <a:t>Combine all repos into one big </a:t>
            </a:r>
            <a:r>
              <a:rPr lang="en-US" altLang="en-US" b="1" dirty="0" err="1">
                <a:solidFill>
                  <a:srgbClr val="000099"/>
                </a:solidFill>
              </a:rPr>
              <a:t>git</a:t>
            </a:r>
            <a:r>
              <a:rPr lang="en-US" altLang="en-US" b="1" dirty="0">
                <a:solidFill>
                  <a:srgbClr val="000099"/>
                </a:solidFill>
              </a:rPr>
              <a:t> repo </a:t>
            </a:r>
            <a:r>
              <a:rPr lang="en-US" altLang="en-US" dirty="0"/>
              <a:t>(e.g. SIERRA/Trilinos style)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 subtree &amp; snapshotting </a:t>
            </a:r>
            <a:r>
              <a:rPr lang="en-US" altLang="en-US" dirty="0"/>
              <a:t>(e.g. </a:t>
            </a:r>
            <a:r>
              <a:rPr lang="en-US" altLang="en-US" dirty="0" err="1"/>
              <a:t>TriBITS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D30AA5"/>
                </a:solidFill>
              </a:rPr>
              <a:t>snapshot_dir.py</a:t>
            </a:r>
            <a:r>
              <a:rPr lang="en-US" altLang="en-US" dirty="0"/>
              <a:t>):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Pro:</a:t>
            </a:r>
            <a:r>
              <a:rPr lang="en-US" altLang="en-US" sz="1600" dirty="0"/>
              <a:t> One set of SHA1s, easy to do </a:t>
            </a:r>
            <a:r>
              <a:rPr lang="en-US" altLang="en-US" sz="1600" dirty="0" err="1"/>
              <a:t>git</a:t>
            </a:r>
            <a:r>
              <a:rPr lang="en-US" altLang="en-US" sz="1600" dirty="0"/>
              <a:t> bisect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Pro:</a:t>
            </a:r>
            <a:r>
              <a:rPr lang="en-US" altLang="en-US" sz="1600" dirty="0"/>
              <a:t> One repo to pull and build final version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Pro:</a:t>
            </a:r>
            <a:r>
              <a:rPr lang="en-US" altLang="en-US" sz="1600" dirty="0"/>
              <a:t> Can pull in non-</a:t>
            </a:r>
            <a:r>
              <a:rPr lang="en-US" altLang="en-US" sz="1600" dirty="0" err="1"/>
              <a:t>git</a:t>
            </a:r>
            <a:r>
              <a:rPr lang="en-US" altLang="en-US" sz="1600" dirty="0"/>
              <a:t> repos (e.g. Hg, </a:t>
            </a:r>
            <a:r>
              <a:rPr lang="en-US" altLang="en-US" sz="1600" dirty="0" err="1"/>
              <a:t>svn</a:t>
            </a:r>
            <a:r>
              <a:rPr lang="en-US" altLang="en-US" sz="1600" dirty="0"/>
              <a:t>)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Con:</a:t>
            </a:r>
            <a:r>
              <a:rPr lang="en-US" altLang="en-US" sz="1600" dirty="0"/>
              <a:t> Harder to coordinate changes back and forth to native repos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Con:</a:t>
            </a:r>
            <a:r>
              <a:rPr lang="en-US" altLang="en-US" sz="1600" dirty="0"/>
              <a:t> Does not allow for partitioning based on access control</a:t>
            </a:r>
            <a:endParaRPr lang="en-US" altLang="en-US" b="1" dirty="0">
              <a:solidFill>
                <a:srgbClr val="000099"/>
              </a:solidFill>
            </a:endParaRPr>
          </a:p>
          <a:p>
            <a:pPr>
              <a:buSzPct val="100000"/>
              <a:buFont typeface="Arial" pitchFamily="34" charset="0"/>
              <a:buChar char="•"/>
              <a:defRPr/>
            </a:pPr>
            <a:r>
              <a:rPr lang="en-US" altLang="en-US" b="1" dirty="0">
                <a:solidFill>
                  <a:srgbClr val="000099"/>
                </a:solidFill>
              </a:rPr>
              <a:t>Directly deal with set of separate </a:t>
            </a:r>
            <a:r>
              <a:rPr lang="en-US" altLang="en-US" b="1" dirty="0" err="1">
                <a:solidFill>
                  <a:srgbClr val="000099"/>
                </a:solidFill>
              </a:rPr>
              <a:t>git</a:t>
            </a:r>
            <a:r>
              <a:rPr lang="en-US" altLang="en-US" b="1" dirty="0">
                <a:solidFill>
                  <a:srgbClr val="000099"/>
                </a:solidFill>
              </a:rPr>
              <a:t> repos: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Manual</a:t>
            </a:r>
            <a:r>
              <a:rPr lang="en-US" altLang="en-US" dirty="0"/>
              <a:t>: (e.g. SIERRA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en-US" dirty="0"/>
              <a:t>, &amp;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en-US" altLang="en-US" dirty="0"/>
              <a:t> repos;  Albany &amp; Trilinos)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Pro:</a:t>
            </a:r>
            <a:r>
              <a:rPr lang="en-US" altLang="en-US" sz="1600" dirty="0"/>
              <a:t> No extra tool dependence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Cons:</a:t>
            </a:r>
            <a:r>
              <a:rPr lang="en-US" altLang="en-US" sz="1600" dirty="0"/>
              <a:t> Does not scale, easy to make mistakes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dirty="0" err="1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 submodule</a:t>
            </a:r>
            <a:r>
              <a:rPr lang="en-US" altLang="en-US" sz="1600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Pro:</a:t>
            </a:r>
            <a:r>
              <a:rPr lang="en-US" altLang="en-US" sz="1600" dirty="0"/>
              <a:t> Built-in </a:t>
            </a:r>
            <a:r>
              <a:rPr lang="en-US" altLang="en-US" sz="1600" dirty="0" err="1"/>
              <a:t>git</a:t>
            </a:r>
            <a:r>
              <a:rPr lang="en-US" altLang="en-US" sz="1600" dirty="0"/>
              <a:t> support and documentation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Pro:</a:t>
            </a:r>
            <a:r>
              <a:rPr lang="en-US" altLang="en-US" sz="1600" dirty="0"/>
              <a:t> Individual repos stay independent (let </a:t>
            </a:r>
            <a:r>
              <a:rPr lang="en-US" altLang="en-US" sz="1600" dirty="0" err="1"/>
              <a:t>git</a:t>
            </a:r>
            <a:r>
              <a:rPr lang="en-US" altLang="en-US" sz="1600" dirty="0"/>
              <a:t> do its job).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Pro:</a:t>
            </a:r>
            <a:r>
              <a:rPr lang="en-US" altLang="en-US" sz="1600" dirty="0"/>
              <a:t> Tracks compatible versions of repos, allows basic </a:t>
            </a:r>
            <a:r>
              <a:rPr lang="en-US" altLang="en-US" sz="1600" dirty="0" err="1"/>
              <a:t>git</a:t>
            </a:r>
            <a:r>
              <a:rPr lang="en-US" altLang="en-US" sz="1600" dirty="0"/>
              <a:t> bisect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Con:</a:t>
            </a:r>
            <a:r>
              <a:rPr lang="en-US" altLang="en-US" sz="1600" dirty="0"/>
              <a:t> Extra commands to pull component repos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Con:</a:t>
            </a:r>
            <a:r>
              <a:rPr lang="en-US" altLang="en-US" sz="1600" dirty="0"/>
              <a:t> Updating repos versions is complex for non-</a:t>
            </a:r>
            <a:r>
              <a:rPr lang="en-US" altLang="en-US" sz="1600" dirty="0" err="1"/>
              <a:t>git</a:t>
            </a:r>
            <a:r>
              <a:rPr lang="en-US" altLang="en-US" sz="1600" dirty="0"/>
              <a:t> savvy developers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Con:</a:t>
            </a:r>
            <a:r>
              <a:rPr lang="en-US" altLang="en-US" sz="1600" dirty="0"/>
              <a:t> Does not support co-development well at all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</a:rPr>
              <a:t>Treat set of repos as one big repo</a:t>
            </a:r>
            <a:r>
              <a:rPr lang="en-US" altLang="en-US" dirty="0"/>
              <a:t>  (Google  Repo, </a:t>
            </a:r>
            <a:r>
              <a:rPr lang="en-US" altLang="en-US" dirty="0" err="1"/>
              <a:t>TriBITS</a:t>
            </a:r>
            <a:r>
              <a:rPr lang="en-US" altLang="en-US" dirty="0"/>
              <a:t> </a:t>
            </a:r>
            <a:r>
              <a:rPr lang="en-US" altLang="en-US" b="1" dirty="0" err="1">
                <a:solidFill>
                  <a:srgbClr val="D30AA5"/>
                </a:solidFill>
              </a:rPr>
              <a:t>gitdist</a:t>
            </a:r>
            <a:r>
              <a:rPr lang="en-US" altLang="en-US" dirty="0"/>
              <a:t>)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Pro:</a:t>
            </a:r>
            <a:r>
              <a:rPr lang="en-US" altLang="en-US" sz="1600" dirty="0"/>
              <a:t> Simple single-repo workflow</a:t>
            </a:r>
          </a:p>
          <a:p>
            <a:pPr lvl="2">
              <a:buSzPct val="100000"/>
              <a:buFont typeface="Arial" pitchFamily="34" charset="0"/>
              <a:buChar char="•"/>
              <a:defRPr/>
            </a:pPr>
            <a:r>
              <a:rPr lang="en-US" altLang="en-US" sz="1600" b="1" dirty="0"/>
              <a:t>Con:</a:t>
            </a:r>
            <a:r>
              <a:rPr lang="en-US" altLang="en-US" sz="1600" dirty="0"/>
              <a:t> Must track compatible versions as an add-on (e.g. to support </a:t>
            </a:r>
            <a:r>
              <a:rPr lang="en-US" altLang="en-US" sz="1600" dirty="0" err="1"/>
              <a:t>git</a:t>
            </a:r>
            <a:r>
              <a:rPr lang="en-US" altLang="en-US" sz="1600" dirty="0"/>
              <a:t> bisect)</a:t>
            </a:r>
            <a:endParaRPr lang="en-US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0">
              <a:buSzPct val="100000"/>
              <a:defRPr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</a:rPr>
              <a:t>CASL VERA =&gt; Uses </a:t>
            </a:r>
            <a:r>
              <a:rPr lang="en-US" altLang="en-US" b="1" dirty="0" err="1">
                <a:solidFill>
                  <a:srgbClr val="D30AA5"/>
                </a:solidFill>
              </a:rPr>
              <a:t>gitdist</a:t>
            </a:r>
            <a:r>
              <a:rPr lang="en-US" altLang="en-US" b="1" dirty="0">
                <a:solidFill>
                  <a:srgbClr val="D30AA5"/>
                </a:solidFill>
              </a:rPr>
              <a:t> 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</a:rPr>
              <a:t>for most 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</a:rPr>
              <a:t> repos, uses </a:t>
            </a:r>
            <a:r>
              <a:rPr lang="en-US" altLang="en-US" b="1" dirty="0"/>
              <a:t>snapshotting 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</a:rPr>
              <a:t>for non-native or more complex 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</a:rPr>
              <a:t> repos.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6900">
        <p:fade/>
      </p:transition>
    </mc:Choice>
    <mc:Fallback xmlns="">
      <p:transition spd="med" advTm="1369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gitdist: Treat collection of git repos as one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375"/>
            <a:ext cx="8756650" cy="590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 err="1"/>
              <a:t>gitdist</a:t>
            </a:r>
            <a:r>
              <a:rPr lang="en-US" dirty="0"/>
              <a:t>: Simple </a:t>
            </a:r>
            <a:r>
              <a:rPr lang="en-US" u="sng" dirty="0"/>
              <a:t>stand-alone</a:t>
            </a:r>
            <a:r>
              <a:rPr lang="en-US" dirty="0"/>
              <a:t> Python tool for distributing </a:t>
            </a:r>
            <a:r>
              <a:rPr lang="en-US" dirty="0" err="1"/>
              <a:t>git</a:t>
            </a:r>
            <a:r>
              <a:rPr lang="en-US" dirty="0"/>
              <a:t> commands across multiple </a:t>
            </a:r>
            <a:r>
              <a:rPr lang="en-US" dirty="0" err="1"/>
              <a:t>git</a:t>
            </a:r>
            <a:r>
              <a:rPr lang="en-US" dirty="0"/>
              <a:t> repos.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Usage: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options] &lt;raw-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-command&gt; [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options]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.</a:t>
            </a:r>
            <a:r>
              <a:rPr lang="en-US" dirty="0" err="1"/>
              <a:t>gitdist.default</a:t>
            </a:r>
            <a:r>
              <a:rPr lang="en-US" dirty="0"/>
              <a:t> file committed to base </a:t>
            </a:r>
            <a:r>
              <a:rPr lang="en-US" dirty="0" err="1"/>
              <a:t>git</a:t>
            </a:r>
            <a:r>
              <a:rPr lang="en-US" dirty="0"/>
              <a:t> repo: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Trilinos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SCALE/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endParaRPr lang="en-US" sz="1400" dirty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dirty="0"/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b="1" dirty="0"/>
              <a:t>Example: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 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Base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VERA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Trilinos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On branch master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SCALE/</a:t>
            </a:r>
            <a:r>
              <a:rPr lang="en-US" sz="1400" dirty="0" err="1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endParaRPr lang="en-US" sz="14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On branch master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379913" y="2430463"/>
            <a:ext cx="4572000" cy="4000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Same workflow as single </a:t>
            </a:r>
            <a:r>
              <a:rPr lang="en-US" dirty="0" err="1"/>
              <a:t>git</a:t>
            </a:r>
            <a:r>
              <a:rPr lang="en-US" dirty="0"/>
              <a:t> repo: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&lt;create commits to repos&gt;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/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No complexities of </a:t>
            </a:r>
            <a:r>
              <a:rPr lang="en-US" dirty="0" err="1"/>
              <a:t>git</a:t>
            </a:r>
            <a:r>
              <a:rPr lang="en-US" dirty="0"/>
              <a:t> submodules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Keeps full history of separate repos for easy merging, etc. (unlike snapshots)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Special commands for many repos: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Show compact status table: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-status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Show only changed repos: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-mod-status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6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-mod local-stat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1150">
        <p:fade/>
      </p:transition>
    </mc:Choice>
    <mc:Fallback xmlns="">
      <p:transition spd="med" advTm="7115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r>
              <a:rPr lang="en-US" altLang="en-US" sz="2400"/>
              <a:t>gitdist: Show summary status table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375"/>
            <a:ext cx="8756650" cy="547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-status   </a:t>
            </a:r>
            <a:r>
              <a:rPr lang="en-US" sz="1400" dirty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alias ‘</a:t>
            </a:r>
            <a:r>
              <a:rPr lang="en-US" sz="1400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dirty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-repo-status’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ID | Repo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Branch | Tracking Branch | C | M | ?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|----|--------------------|--------|-----------------|---|---|---|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0 | VERA (Base)        | master | origin/master   | 2 | 1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1 | TriBITS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2 | Trilinos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3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master | origin/master   |   |   | 2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4 | MAMBA  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5 | COBRA-TF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6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master | origin/master   |   |   | 3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7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DataTransferKit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8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9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/MOOSE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10 | SCALE  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11 | SCALE/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12 | MPACT              | master | origin/master   | 2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13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LIMEExt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14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hydrath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15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master | origin/master   |   | 4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16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17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/Dakota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18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VUQDemos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master | origin/master   |  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793">
        <p:fade/>
      </p:transition>
    </mc:Choice>
    <mc:Fallback xmlns="">
      <p:transition spd="med" advTm="48793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00" y="90488"/>
            <a:ext cx="8218824" cy="381000"/>
          </a:xfrm>
        </p:spPr>
        <p:txBody>
          <a:bodyPr/>
          <a:lstStyle/>
          <a:p>
            <a:pPr algn="ctr">
              <a:defRPr/>
            </a:pPr>
            <a:r>
              <a:rPr lang="en-US" altLang="en-US" sz="2400" dirty="0" err="1"/>
              <a:t>gitdist</a:t>
            </a:r>
            <a:r>
              <a:rPr lang="en-US" altLang="en-US" sz="2400" dirty="0"/>
              <a:t>: Show summary status table, modified only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030"/>
            <a:ext cx="8756650" cy="245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-mod-status </a:t>
            </a:r>
            <a:r>
              <a:rPr lang="en-US" sz="1400" dirty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alias ‘</a:t>
            </a:r>
            <a:r>
              <a:rPr lang="en-US" sz="1400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dirty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-repo-status --</a:t>
            </a:r>
            <a:r>
              <a:rPr lang="en-US" sz="1400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dirty="0">
                <a:solidFill>
                  <a:schemeClr val="accent4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-mod-only’</a:t>
            </a:r>
            <a:endParaRPr lang="en-US" sz="1400" dirty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ID | Repo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Branch | Tracking Branch | C | M | ?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|----|--------------------|--------|-----------------|---|---|---|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0 | VERA (Base)        | master | origin/master   | 2 | 1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3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master | origin/master   |   |   | 2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 6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master | origin/master   |   |   | 3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12 | MPACT              | master | origin/master   | 2 |  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15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master | origin/master   |   | 4 |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</a:t>
            </a:r>
          </a:p>
        </p:txBody>
      </p:sp>
      <p:sp>
        <p:nvSpPr>
          <p:cNvPr id="4" name="Rectangle 3"/>
          <p:cNvSpPr/>
          <p:nvPr/>
        </p:nvSpPr>
        <p:spPr>
          <a:xfrm>
            <a:off x="885120" y="3388985"/>
            <a:ext cx="6720875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Compress out repos with no changes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Manage changes on many repos at once even when there are 100s of repos!</a:t>
            </a:r>
            <a:endParaRPr lang="en-US" sz="16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9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325">
        <p:fade/>
      </p:transition>
    </mc:Choice>
    <mc:Fallback xmlns="">
      <p:transition spd="med" advTm="34325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90488"/>
            <a:ext cx="8602875" cy="381000"/>
          </a:xfrm>
        </p:spPr>
        <p:txBody>
          <a:bodyPr/>
          <a:lstStyle/>
          <a:p>
            <a:pPr algn="ctr">
              <a:defRPr/>
            </a:pPr>
            <a:r>
              <a:rPr lang="en-US" altLang="en-US" sz="2400" dirty="0" err="1"/>
              <a:t>gitdist</a:t>
            </a:r>
            <a:r>
              <a:rPr lang="en-US" altLang="en-US" sz="2400" dirty="0"/>
              <a:t>: Run commands only on modified repos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1076522"/>
            <a:ext cx="8756650" cy="310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-mod log --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--name-status HEAD ^@{u}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Base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VERA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0ed6639 Minor comment update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	cmake/ctest/drivers/fissile4/load_dev_env_gcc-4.8.3.sh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db7152a Add better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-mod-status command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	test/python_utils/gitdist_UnitTests.py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	tribits/devtools_install/load_dev_env.csh.in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	tribits/devtools_install/load_dev_env.sh.in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python_utils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5120" y="4417756"/>
            <a:ext cx="6720875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See detailed changes only in changed repos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Manage changes on many repos at once even when there are 100s of repos!</a:t>
            </a:r>
            <a:endParaRPr lang="en-US" sz="1600" dirty="0">
              <a:solidFill>
                <a:srgbClr val="00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66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666">
        <p:fade/>
      </p:transition>
    </mc:Choice>
    <mc:Fallback xmlns="">
      <p:transition spd="med" advTm="31666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r>
              <a:rPr lang="en-US" altLang="en-US" sz="2400"/>
              <a:t>TriBITS: clone_extra_repos.py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375"/>
            <a:ext cx="875665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$./clone_extra_repos.py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ID | Repo Name          | Repo Dir           | VC  | Repo URL                        | Category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|----|--------------------|--------------------|-----|---------------------------------|------------|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1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2 | Trilinos           | Trilinos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git@casl-dev:Trilinos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3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TeuchosWrappersExt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git@casl-dev:TeuchosWrappersExt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4 | MAMBA              | MAMBA  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git@casl-dev:MAMBA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5 | COBRA-TF           | COBRA-TF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git@casl-dev:COBRA-TF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6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git@casl-dev:VERAInExt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7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VERAData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VERAData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git@casl-dev:VERAData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Nightly 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8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DataTransferKit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DataTransferKit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git@casl-dev:DataTransferKit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 9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git@casl-dev:MOOSEExt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10 | MOOSE   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MOOSEExt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/MOOSE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git@casl-dev:MOOSE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11 | SCALE              | SCALE  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git@casl-dev:SCALE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12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SCALE/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Exnihilo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git@casl-dev:Exnihilo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13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XSTools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XSTools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git@casl-dev:XSTools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Nightly 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14 | MPACT              | MPACT   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git@casl-dev:MPACT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15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git@casl-dev:PSSDriversExt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16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git@casl-dev:DakotaExt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17 | Dakota  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DakotaExt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/Dakota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git@casl-dev:Dakota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18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VUQDemos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VUQDemos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git@casl-dev:VUQDemos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Nightly   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| 19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VERAView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VERAView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GIT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git@casl-dev:VERAView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Continuous |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Running: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TriBITS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Running: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git@casl-dev:Trilinos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Trilinos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4572000" y="4826000"/>
            <a:ext cx="4378325" cy="830263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en-US" sz="1600">
                <a:solidFill>
                  <a:srgbClr val="000099"/>
                </a:solidFill>
              </a:rPr>
              <a:t>Reads from ExtraRepositoriesList.cmake</a:t>
            </a:r>
          </a:p>
          <a:p>
            <a:pPr>
              <a:buFont typeface="Arial" charset="0"/>
              <a:buChar char="•"/>
            </a:pPr>
            <a:r>
              <a:rPr lang="en-US" altLang="en-US" sz="1600">
                <a:solidFill>
                  <a:srgbClr val="000099"/>
                </a:solidFill>
              </a:rPr>
              <a:t>Only clones the repos that the user/developer  has access to clone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904">
        <p:fade/>
      </p:transition>
    </mc:Choice>
    <mc:Fallback xmlns="">
      <p:transition spd="med" advTm="329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145" y="90488"/>
            <a:ext cx="7873179" cy="381000"/>
          </a:xfrm>
        </p:spPr>
        <p:txBody>
          <a:bodyPr/>
          <a:lstStyle/>
          <a:p>
            <a:r>
              <a:rPr lang="en-US" altLang="en-US" sz="2400" dirty="0" err="1"/>
              <a:t>TriBITS</a:t>
            </a:r>
            <a:r>
              <a:rPr lang="en-US" altLang="en-US" sz="2400" dirty="0"/>
              <a:t>: Keeping track of compatible sets of repos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375"/>
            <a:ext cx="8756650" cy="578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/>
              <a:t>How to keep track of compatible sets of repos?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dirty="0"/>
              <a:t>=&gt;  TriBITS support for &lt;Project&gt;RepoVersion.txt file: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Base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Repo: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SomeBaseRepo</a:t>
            </a:r>
            <a:endParaRPr lang="en-US" sz="1400" dirty="0">
              <a:solidFill>
                <a:srgbClr val="D30AA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e102e27 [Mon Sep 23 11:34:59 2013 -0400] &lt;author1@someurl.com&gt;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summary message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Repo: ExtraRepo1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b894b9c [Fri Aug 30 09:55:07 2013 -0400] &lt;author2@someurl.com&gt;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summary message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Repo: ExtraRepo1/ExtraRepo2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97cf1ac [Thu Dec 1 23:34:06 2011 -0500] &lt;author3@someurl.com&gt;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summary message</a:t>
            </a:r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D30AA5"/>
                </a:solidFill>
              </a:rPr>
              <a:t>...</a:t>
            </a:r>
            <a:endParaRPr lang="en-US" dirty="0"/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/>
              <a:t>Setting </a:t>
            </a:r>
            <a:r>
              <a:rPr lang="en-US" dirty="0">
                <a:solidFill>
                  <a:srgbClr val="D30AA5"/>
                </a:solidFill>
              </a:rPr>
              <a:t>-D&lt;PROJECT&gt;_GENERATE_REPO_VERSION_FILE=ON </a:t>
            </a:r>
            <a:r>
              <a:rPr lang="en-US" dirty="0"/>
              <a:t>results in &lt;Project&gt;RepoVersion.txt getting: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generated in the build base directory,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echoed in the configure output (therefore archived to CDash),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installed in the base install directory,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included in the source </a:t>
            </a:r>
            <a:r>
              <a:rPr lang="en-US" dirty="0" err="1"/>
              <a:t>tarball</a:t>
            </a:r>
            <a:r>
              <a:rPr lang="en-US" dirty="0"/>
              <a:t> (‘</a:t>
            </a:r>
            <a:r>
              <a:rPr lang="en-US" dirty="0">
                <a:solidFill>
                  <a:srgbClr val="D30AA5"/>
                </a:solidFill>
              </a:rPr>
              <a:t>make </a:t>
            </a:r>
            <a:r>
              <a:rPr lang="en-US" dirty="0" err="1">
                <a:solidFill>
                  <a:srgbClr val="D30AA5"/>
                </a:solidFill>
              </a:rPr>
              <a:t>package_source</a:t>
            </a:r>
            <a:r>
              <a:rPr lang="en-US" dirty="0"/>
              <a:t>’),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installed in the base install directory from the </a:t>
            </a:r>
            <a:r>
              <a:rPr lang="en-US" dirty="0" err="1"/>
              <a:t>untarred</a:t>
            </a:r>
            <a:r>
              <a:rPr lang="en-US" dirty="0"/>
              <a:t> source.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dirty="0"/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000099"/>
                </a:solidFill>
              </a:rPr>
              <a:t>Use with </a:t>
            </a:r>
            <a:r>
              <a:rPr lang="en-US" dirty="0" err="1">
                <a:solidFill>
                  <a:srgbClr val="000099"/>
                </a:solidFill>
              </a:rPr>
              <a:t>gitdist</a:t>
            </a:r>
            <a:r>
              <a:rPr lang="en-US" dirty="0">
                <a:solidFill>
                  <a:srgbClr val="000099"/>
                </a:solidFill>
              </a:rPr>
              <a:t> to access compatible versions: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-version-file=&lt;Project&gt;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RepoVersion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somedate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&gt;.txt \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and arguments]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286">
        <p:fade/>
      </p:transition>
    </mc:Choice>
    <mc:Fallback xmlns="">
      <p:transition spd="med" advTm="1002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CASL VERA Development Overview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575" y="587030"/>
            <a:ext cx="8756650" cy="590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</a:rPr>
              <a:t>VERA development is complicated in almost every way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accent6"/>
              </a:solidFill>
            </a:endParaRPr>
          </a:p>
          <a:p>
            <a:pPr marL="457200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</a:rPr>
              <a:t>VERA Currently Composed of: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C00000"/>
                </a:solidFill>
              </a:rPr>
              <a:t>21 different </a:t>
            </a:r>
            <a:r>
              <a:rPr lang="en-US" sz="1600" dirty="0" err="1">
                <a:solidFill>
                  <a:srgbClr val="C00000"/>
                </a:solidFill>
              </a:rPr>
              <a:t>git</a:t>
            </a:r>
            <a:r>
              <a:rPr lang="en-US" sz="1600" dirty="0">
                <a:solidFill>
                  <a:srgbClr val="C00000"/>
                </a:solidFill>
              </a:rPr>
              <a:t> repositories </a:t>
            </a:r>
            <a:r>
              <a:rPr lang="en-US" sz="1600" dirty="0"/>
              <a:t>on casl-dev.ornl.gov (clones of other repos) most with a different access list (</a:t>
            </a:r>
            <a:r>
              <a:rPr lang="en-US" sz="1600" dirty="0">
                <a:solidFill>
                  <a:srgbClr val="C00000"/>
                </a:solidFill>
              </a:rPr>
              <a:t>NDAs, Export Control, IP,</a:t>
            </a:r>
            <a:r>
              <a:rPr lang="en-US" sz="1600" dirty="0"/>
              <a:t> etc.)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Integrating development efforts from </a:t>
            </a:r>
            <a:r>
              <a:rPr lang="en-US" dirty="0">
                <a:solidFill>
                  <a:srgbClr val="C00000"/>
                </a:solidFill>
              </a:rPr>
              <a:t>many teams from 9+ institutions</a:t>
            </a:r>
            <a:endParaRPr lang="en-US" dirty="0">
              <a:solidFill>
                <a:schemeClr val="accent6"/>
              </a:solidFill>
            </a:endParaRPr>
          </a:p>
          <a:p>
            <a:pPr marL="457200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</a:rPr>
              <a:t>Large single CMake build system using TriBITS CMake Framework: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Very large full source code base:</a:t>
            </a: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C00000"/>
                </a:solidFill>
              </a:rPr>
              <a:t>55K source and script files</a:t>
            </a: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C00000"/>
                </a:solidFill>
              </a:rPr>
              <a:t>12M lines of code (not comments)</a:t>
            </a: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C00000"/>
                </a:solidFill>
              </a:rPr>
              <a:t>2,700 CMakeLists.txt files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229 packages + </a:t>
            </a:r>
            <a:r>
              <a:rPr lang="en-US" sz="1600" dirty="0" err="1"/>
              <a:t>subpackages</a:t>
            </a:r>
            <a:r>
              <a:rPr lang="en-US" sz="1600" dirty="0"/>
              <a:t> enabled (out of 496 total) ≈ </a:t>
            </a:r>
            <a:r>
              <a:rPr lang="en-US" sz="1600" b="1" dirty="0"/>
              <a:t>46% of full code base</a:t>
            </a:r>
            <a:endParaRPr lang="en-US" sz="1600" dirty="0"/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Most CMake developer reconfigures take place in less than 30 seconds!</a:t>
            </a:r>
          </a:p>
          <a:p>
            <a:pPr marL="457200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6"/>
                </a:solidFill>
              </a:rPr>
              <a:t>VERA Software Development Process: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VERA integration maintained by continuous and nightly testing:</a:t>
            </a: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Pre-push CI testing: checkin-test-vera.sh, cloned VERA </a:t>
            </a:r>
            <a:r>
              <a:rPr lang="en-US" sz="1600" dirty="0" err="1"/>
              <a:t>git</a:t>
            </a:r>
            <a:r>
              <a:rPr lang="en-US" sz="1600" dirty="0"/>
              <a:t> repos</a:t>
            </a: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Post-push CI testing: </a:t>
            </a:r>
            <a:r>
              <a:rPr lang="en-US" sz="1600" dirty="0" err="1"/>
              <a:t>CTest</a:t>
            </a:r>
            <a:r>
              <a:rPr lang="en-US" sz="1600" dirty="0"/>
              <a:t>/CDash, all VERA </a:t>
            </a:r>
            <a:r>
              <a:rPr lang="en-US" sz="1600" dirty="0" err="1"/>
              <a:t>git</a:t>
            </a:r>
            <a:r>
              <a:rPr lang="en-US" sz="1600" dirty="0"/>
              <a:t> repos</a:t>
            </a: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Nightly testing: MPI and Serial builds, Debug and Release builds, …</a:t>
            </a:r>
          </a:p>
          <a:p>
            <a:pPr marL="1371600" lvl="2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Main 100% passing builds and tests most days!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Many internal and external repository integrations on daily basis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VERA releases are taken off of stable ‘master’ branches on </a:t>
            </a:r>
            <a:r>
              <a:rPr lang="en-US" sz="1600" dirty="0" err="1"/>
              <a:t>casl</a:t>
            </a:r>
            <a:r>
              <a:rPr lang="en-US" sz="1600" dirty="0"/>
              <a:t>-dev </a:t>
            </a:r>
            <a:r>
              <a:rPr lang="en-US" sz="1600" dirty="0" err="1"/>
              <a:t>git</a:t>
            </a:r>
            <a:r>
              <a:rPr lang="en-US" sz="1600" dirty="0"/>
              <a:t> repos.</a:t>
            </a:r>
          </a:p>
          <a:p>
            <a:pPr marL="914400" lvl="1" indent="-285750">
              <a:spcBef>
                <a:spcPts val="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Very low maintenance cost of the infrastructure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352">
        <p:fade/>
      </p:transition>
    </mc:Choice>
    <mc:Fallback xmlns="">
      <p:transition spd="med" advTm="75352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85119" y="90488"/>
            <a:ext cx="7989005" cy="381000"/>
          </a:xfrm>
        </p:spPr>
        <p:txBody>
          <a:bodyPr/>
          <a:lstStyle/>
          <a:p>
            <a:r>
              <a:rPr lang="en-US" altLang="en-US" sz="2400" dirty="0"/>
              <a:t>Using &lt;Project&gt;RepoVersion.txt for Dev Distributions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0" y="701675"/>
            <a:ext cx="9144000" cy="546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286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Aft>
                <a:spcPts val="6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altLang="en-US" dirty="0"/>
              <a:t>Known “good” versions of the Project code are recorded as &lt;Project&gt;RepoVersion.txt files (e.g. archived on CDash, committed directly to base repo, etc.).</a:t>
            </a:r>
          </a:p>
          <a:p>
            <a:pPr>
              <a:spcAft>
                <a:spcPts val="6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altLang="en-US" b="1" dirty="0"/>
              <a:t>Example:</a:t>
            </a:r>
            <a:r>
              <a:rPr lang="en-US" altLang="en-US" dirty="0"/>
              <a:t> If a given Nightly build of Project passed on all platforms then we can give the associated &lt;Project&gt;RepoVersion.txt file as the “version” for a client to use.</a:t>
            </a:r>
          </a:p>
          <a:p>
            <a:pPr>
              <a:spcAft>
                <a:spcPts val="600"/>
              </a:spcAft>
              <a:buSzPct val="100000"/>
              <a:buFont typeface="Arial" pitchFamily="34" charset="0"/>
              <a:buChar char="•"/>
              <a:defRPr/>
            </a:pPr>
            <a:r>
              <a:rPr lang="en-US" altLang="en-US" dirty="0"/>
              <a:t>Send client file &lt;Project&gt;</a:t>
            </a:r>
            <a:r>
              <a:rPr lang="en-US" altLang="en-US" dirty="0" err="1"/>
              <a:t>RepoVersion</a:t>
            </a:r>
            <a:r>
              <a:rPr lang="en-US" altLang="en-US" dirty="0"/>
              <a:t>.&lt;</a:t>
            </a:r>
            <a:r>
              <a:rPr lang="en-US" altLang="en-US" dirty="0" err="1"/>
              <a:t>newdate</a:t>
            </a:r>
            <a:r>
              <a:rPr lang="en-US" altLang="en-US" dirty="0"/>
              <a:t>&gt;.txt for “good” version to install.</a:t>
            </a:r>
          </a:p>
          <a:p>
            <a:pPr>
              <a:buSzPct val="100000"/>
              <a:buFont typeface="Arial" pitchFamily="34" charset="0"/>
              <a:buChar char="•"/>
              <a:defRPr/>
            </a:pPr>
            <a:r>
              <a:rPr lang="en-US" altLang="en-US" dirty="0"/>
              <a:t>Client gets updated version:</a:t>
            </a:r>
          </a:p>
          <a:p>
            <a:pPr lvl="1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$ cd VERA/</a:t>
            </a:r>
          </a:p>
          <a:p>
            <a:pPr lvl="1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$ 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gitdist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fetch</a:t>
            </a:r>
          </a:p>
          <a:p>
            <a:pPr lvl="1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$ 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gitdist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-version-file=~/&lt;Project&gt;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RepoVersion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.&lt;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newdate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&gt;.txt \</a:t>
            </a:r>
          </a:p>
          <a:p>
            <a:pPr lvl="1">
              <a:spcAft>
                <a:spcPts val="600"/>
              </a:spcAft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  checkout _VERSION_</a:t>
            </a:r>
            <a:endParaRPr lang="en-US" altLang="en-US" dirty="0"/>
          </a:p>
          <a:p>
            <a:pPr>
              <a:buSzPct val="100000"/>
              <a:buFont typeface="Arial" pitchFamily="34" charset="0"/>
              <a:buChar char="•"/>
              <a:defRPr/>
            </a:pPr>
            <a:r>
              <a:rPr lang="en-US" altLang="en-US" dirty="0"/>
              <a:t>Client can see changes since a previous installs of &lt;Project&gt;:</a:t>
            </a:r>
          </a:p>
          <a:p>
            <a:pPr lvl="1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$ 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gitdist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fetch</a:t>
            </a:r>
          </a:p>
          <a:p>
            <a:pPr lvl="1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$ 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gitdist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pPr lvl="1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 --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-version-file=~/&lt;Project&gt;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RepoVersion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.&lt;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newdate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&gt;.txt \</a:t>
            </a:r>
          </a:p>
          <a:p>
            <a:pPr lvl="1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 --dist-version-file2=${INSTALL_BASE}/&lt;</a:t>
            </a:r>
            <a:r>
              <a:rPr lang="en-US" altLang="en-US" sz="1400" dirty="0" err="1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olddate</a:t>
            </a: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&gt;/&lt;Project&gt;RepoVersion.txt \</a:t>
            </a:r>
          </a:p>
          <a:p>
            <a:pPr lvl="1">
              <a:spcAft>
                <a:spcPts val="600"/>
              </a:spcAft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itchFamily="49" charset="0"/>
                <a:cs typeface="Courier New" pitchFamily="49" charset="0"/>
              </a:rPr>
              <a:t>   log-short --name-status _VERSION_ ^_VERSION2_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buSzPct val="100000"/>
              <a:buFont typeface="Arial" pitchFamily="34" charset="0"/>
              <a:buChar char="•"/>
              <a:defRPr/>
            </a:pPr>
            <a:r>
              <a:rPr lang="en-US" altLang="en-US" dirty="0">
                <a:latin typeface="+mn-lt"/>
                <a:cs typeface="Courier New" pitchFamily="49" charset="0"/>
              </a:rPr>
              <a:t>NOTE: A variation of the  </a:t>
            </a:r>
            <a:r>
              <a:rPr lang="en-US" altLang="en-US" dirty="0">
                <a:solidFill>
                  <a:srgbClr val="D30AA5"/>
                </a:solidFill>
                <a:latin typeface="+mn-lt"/>
                <a:cs typeface="Courier New" pitchFamily="49" charset="0"/>
              </a:rPr>
              <a:t>&lt;</a:t>
            </a:r>
            <a:r>
              <a:rPr lang="en-US" altLang="en-US">
                <a:solidFill>
                  <a:srgbClr val="D30AA5"/>
                </a:solidFill>
                <a:latin typeface="+mn-lt"/>
                <a:cs typeface="Courier New" pitchFamily="49" charset="0"/>
              </a:rPr>
              <a:t>Project&gt;RepoVersion.txt </a:t>
            </a:r>
            <a:r>
              <a:rPr lang="en-US" altLang="en-US">
                <a:latin typeface="+mn-lt"/>
                <a:cs typeface="Courier New" pitchFamily="49" charset="0"/>
              </a:rPr>
              <a:t>file could </a:t>
            </a:r>
            <a:r>
              <a:rPr lang="en-US" altLang="en-US" dirty="0">
                <a:latin typeface="+mn-lt"/>
                <a:cs typeface="Courier New" pitchFamily="49" charset="0"/>
              </a:rPr>
              <a:t>be committed to the base repo (at well-defined points) to allow using </a:t>
            </a:r>
            <a:r>
              <a:rPr lang="en-US" altLang="en-US" dirty="0" err="1">
                <a:solidFill>
                  <a:srgbClr val="D30AA5"/>
                </a:solidFill>
                <a:latin typeface="+mn-lt"/>
                <a:cs typeface="Courier New" pitchFamily="49" charset="0"/>
              </a:rPr>
              <a:t>git</a:t>
            </a:r>
            <a:r>
              <a:rPr lang="en-US" altLang="en-US" dirty="0">
                <a:solidFill>
                  <a:srgbClr val="D30AA5"/>
                </a:solidFill>
                <a:latin typeface="+mn-lt"/>
                <a:cs typeface="Courier New" pitchFamily="49" charset="0"/>
              </a:rPr>
              <a:t> bisect </a:t>
            </a:r>
            <a:r>
              <a:rPr lang="en-US" altLang="en-US" dirty="0">
                <a:latin typeface="+mn-lt"/>
                <a:cs typeface="Courier New" pitchFamily="49" charset="0"/>
              </a:rPr>
              <a:t>to search for introduction of defects and other changes.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9523">
        <p:fade/>
      </p:transition>
    </mc:Choice>
    <mc:Fallback xmlns="">
      <p:transition spd="med" advTm="89523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335" y="90488"/>
            <a:ext cx="8026190" cy="381000"/>
          </a:xfrm>
        </p:spPr>
        <p:txBody>
          <a:bodyPr/>
          <a:lstStyle/>
          <a:p>
            <a:r>
              <a:rPr lang="en-US" altLang="en-US" sz="2400" dirty="0"/>
              <a:t>Dealing with Missing Repos giving Missing Packages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375"/>
            <a:ext cx="637540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628650" lvl="1">
              <a:spcAft>
                <a:spcPts val="0"/>
              </a:spcAft>
              <a:buSzPct val="100000"/>
              <a:defRPr/>
            </a:pPr>
            <a:endParaRPr lang="en-US" dirty="0"/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/>
              <a:t>What if </a:t>
            </a:r>
            <a:r>
              <a:rPr lang="en-US" b="1" dirty="0">
                <a:solidFill>
                  <a:srgbClr val="C00000"/>
                </a:solidFill>
              </a:rPr>
              <a:t>Repo2</a:t>
            </a:r>
            <a:r>
              <a:rPr lang="en-US" dirty="0"/>
              <a:t> is missing?  Can we still configure and build the remaining packages in Repo3?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000099"/>
                </a:solidFill>
              </a:rPr>
              <a:t># Repo3/</a:t>
            </a:r>
            <a:r>
              <a:rPr lang="en-US" sz="1400" dirty="0" err="1">
                <a:solidFill>
                  <a:srgbClr val="000099"/>
                </a:solidFill>
              </a:rPr>
              <a:t>PkgE</a:t>
            </a:r>
            <a:r>
              <a:rPr lang="en-US" sz="1400" dirty="0">
                <a:solidFill>
                  <a:srgbClr val="000099"/>
                </a:solidFill>
              </a:rPr>
              <a:t>/</a:t>
            </a:r>
            <a:r>
              <a:rPr lang="en-US" sz="1400" dirty="0" err="1">
                <a:solidFill>
                  <a:srgbClr val="000099"/>
                </a:solidFill>
              </a:rPr>
              <a:t>cmake</a:t>
            </a:r>
            <a:r>
              <a:rPr lang="en-US" sz="1400" dirty="0">
                <a:solidFill>
                  <a:srgbClr val="000099"/>
                </a:solidFill>
              </a:rPr>
              <a:t>/</a:t>
            </a:r>
            <a:r>
              <a:rPr lang="en-US" sz="1400" dirty="0" err="1">
                <a:solidFill>
                  <a:srgbClr val="000099"/>
                </a:solidFill>
              </a:rPr>
              <a:t>Dependencies.cmake</a:t>
            </a:r>
            <a:endParaRPr lang="en-US" sz="1400" dirty="0">
              <a:solidFill>
                <a:srgbClr val="000099"/>
              </a:solidFill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   LIB_REQUIRED_PACKAGES </a:t>
            </a:r>
            <a:r>
              <a:rPr lang="en-US" sz="1400" dirty="0" err="1">
                <a:solidFill>
                  <a:srgbClr val="D30AA5"/>
                </a:solidFill>
              </a:rPr>
              <a:t>PkgA</a:t>
            </a:r>
            <a:endParaRPr lang="en-US" sz="1400" dirty="0">
              <a:solidFill>
                <a:srgbClr val="D30AA5"/>
              </a:solidFill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   LIB_OPTIONAL_PACKAGES </a:t>
            </a:r>
            <a:r>
              <a:rPr lang="en-US" sz="1400" dirty="0" err="1">
                <a:solidFill>
                  <a:srgbClr val="D30AA5"/>
                </a:solidFill>
              </a:rPr>
              <a:t>PkgC</a:t>
            </a:r>
            <a:endParaRPr lang="en-US" sz="1400" dirty="0">
              <a:solidFill>
                <a:srgbClr val="D30AA5"/>
              </a:solidFill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…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TRIBITS_ALLOW_MISSING_EXTERNAL_PACKAGES(</a:t>
            </a:r>
            <a:r>
              <a:rPr lang="en-US" sz="1400" dirty="0" err="1">
                <a:solidFill>
                  <a:srgbClr val="D30AA5"/>
                </a:solidFill>
              </a:rPr>
              <a:t>PkgC</a:t>
            </a:r>
            <a:r>
              <a:rPr lang="en-US" sz="1400" dirty="0">
                <a:solidFill>
                  <a:srgbClr val="D30AA5"/>
                </a:solidFill>
              </a:rPr>
              <a:t>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000099"/>
                </a:solidFill>
              </a:rPr>
              <a:t># Repo3/</a:t>
            </a:r>
            <a:r>
              <a:rPr lang="en-US" sz="1400" dirty="0" err="1">
                <a:solidFill>
                  <a:srgbClr val="000099"/>
                </a:solidFill>
              </a:rPr>
              <a:t>PkgF</a:t>
            </a:r>
            <a:r>
              <a:rPr lang="en-US" sz="1400" dirty="0">
                <a:solidFill>
                  <a:srgbClr val="000099"/>
                </a:solidFill>
              </a:rPr>
              <a:t>/</a:t>
            </a:r>
            <a:r>
              <a:rPr lang="en-US" sz="1400" dirty="0" err="1">
                <a:solidFill>
                  <a:srgbClr val="000099"/>
                </a:solidFill>
              </a:rPr>
              <a:t>cmake</a:t>
            </a:r>
            <a:r>
              <a:rPr lang="en-US" sz="1400" dirty="0">
                <a:solidFill>
                  <a:srgbClr val="000099"/>
                </a:solidFill>
              </a:rPr>
              <a:t>/</a:t>
            </a:r>
            <a:r>
              <a:rPr lang="en-US" sz="1400" dirty="0" err="1">
                <a:solidFill>
                  <a:srgbClr val="000099"/>
                </a:solidFill>
              </a:rPr>
              <a:t>Dependencies.cmake</a:t>
            </a:r>
            <a:endParaRPr lang="en-US" sz="1400" dirty="0">
              <a:solidFill>
                <a:srgbClr val="000099"/>
              </a:solidFill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  LIB_REQUIRED_PACKAGES  </a:t>
            </a:r>
            <a:r>
              <a:rPr lang="en-US" sz="1400" dirty="0" err="1">
                <a:solidFill>
                  <a:srgbClr val="D30AA5"/>
                </a:solidFill>
              </a:rPr>
              <a:t>PkgD</a:t>
            </a:r>
            <a:endParaRPr lang="en-US" sz="1400" dirty="0">
              <a:solidFill>
                <a:srgbClr val="D30AA5"/>
              </a:solidFill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  LIB_OPTIONAL_PACKAGES  </a:t>
            </a:r>
            <a:r>
              <a:rPr lang="en-US" sz="1400" dirty="0" err="1">
                <a:solidFill>
                  <a:srgbClr val="D30AA5"/>
                </a:solidFill>
              </a:rPr>
              <a:t>PkgC</a:t>
            </a:r>
            <a:endParaRPr lang="en-US" sz="1400" dirty="0">
              <a:solidFill>
                <a:srgbClr val="D30AA5"/>
              </a:solidFill>
            </a:endParaRP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…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TRIBITS_ALLOW_MISSING_EXTERNAL_PACKAGES(</a:t>
            </a:r>
            <a:r>
              <a:rPr lang="en-US" sz="1400" dirty="0" err="1">
                <a:solidFill>
                  <a:srgbClr val="D30AA5"/>
                </a:solidFill>
              </a:rPr>
              <a:t>PkgC</a:t>
            </a:r>
            <a:r>
              <a:rPr lang="en-US" sz="1400" dirty="0">
                <a:solidFill>
                  <a:srgbClr val="D30AA5"/>
                </a:solidFill>
              </a:rPr>
              <a:t>  </a:t>
            </a:r>
            <a:r>
              <a:rPr lang="en-US" sz="1400" dirty="0" err="1">
                <a:solidFill>
                  <a:srgbClr val="D30AA5"/>
                </a:solidFill>
              </a:rPr>
              <a:t>PkgD</a:t>
            </a:r>
            <a:r>
              <a:rPr lang="en-US" sz="1400" dirty="0">
                <a:solidFill>
                  <a:srgbClr val="D30AA5"/>
                </a:solidFill>
              </a:rPr>
              <a:t>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dirty="0"/>
              <a:t>Now when configuring the Project with Repo2 missing TriBITS automatically adjusts: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endParaRPr lang="en-US" dirty="0"/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NOTE: </a:t>
            </a:r>
            <a:r>
              <a:rPr lang="en-US" sz="1400" dirty="0" err="1">
                <a:solidFill>
                  <a:srgbClr val="D30AA5"/>
                </a:solidFill>
              </a:rPr>
              <a:t>PkgC</a:t>
            </a:r>
            <a:r>
              <a:rPr lang="en-US" sz="1400" dirty="0">
                <a:solidFill>
                  <a:srgbClr val="D30AA5"/>
                </a:solidFill>
              </a:rPr>
              <a:t> is being ignored since its directory is missing and </a:t>
            </a:r>
            <a:r>
              <a:rPr lang="en-US" sz="1400" dirty="0" err="1">
                <a:solidFill>
                  <a:srgbClr val="D30AA5"/>
                </a:solidFill>
              </a:rPr>
              <a:t>PkgC_ALLOW_MISSING_EXTERNAL_PACKAGE</a:t>
            </a:r>
            <a:r>
              <a:rPr lang="en-US" sz="1400" dirty="0">
                <a:solidFill>
                  <a:srgbClr val="D30AA5"/>
                </a:solidFill>
              </a:rPr>
              <a:t> = TRUE! 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…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NOTE: Setting &lt;PROJECT&gt;_</a:t>
            </a:r>
            <a:r>
              <a:rPr lang="en-US" sz="1400" dirty="0" err="1">
                <a:solidFill>
                  <a:srgbClr val="D30AA5"/>
                </a:solidFill>
              </a:rPr>
              <a:t>ENABLE_PkgF</a:t>
            </a:r>
            <a:r>
              <a:rPr lang="en-US" sz="1400" dirty="0">
                <a:solidFill>
                  <a:srgbClr val="D30AA5"/>
                </a:solidFill>
              </a:rPr>
              <a:t>=OFF because </a:t>
            </a:r>
            <a:r>
              <a:rPr lang="en-US" sz="1400" dirty="0" err="1">
                <a:solidFill>
                  <a:srgbClr val="D30AA5"/>
                </a:solidFill>
              </a:rPr>
              <a:t>PkgD</a:t>
            </a:r>
            <a:r>
              <a:rPr lang="en-US" sz="1400" dirty="0">
                <a:solidFill>
                  <a:srgbClr val="D30AA5"/>
                </a:solidFill>
              </a:rPr>
              <a:t> is a required missing package!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953250" y="1063625"/>
            <a:ext cx="1770063" cy="982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970713" y="2506663"/>
            <a:ext cx="1770062" cy="10334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rgbClr val="C00000"/>
                </a:solidFill>
              </a:rPr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953250" y="4043363"/>
            <a:ext cx="1770063" cy="800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cxnSp>
        <p:nvCxnSpPr>
          <p:cNvPr id="24583" name="AutoShape 17"/>
          <p:cNvCxnSpPr>
            <a:cxnSpLocks noChangeShapeType="1"/>
            <a:stCxn id="21" idx="0"/>
            <a:endCxn id="19" idx="2"/>
          </p:cNvCxnSpPr>
          <p:nvPr/>
        </p:nvCxnSpPr>
        <p:spPr bwMode="auto">
          <a:xfrm rot="5400000" flipH="1" flipV="1">
            <a:off x="6846888" y="3800475"/>
            <a:ext cx="1166812" cy="396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7029450" y="14462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7875588" y="1431925"/>
            <a:ext cx="773112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062788" y="2863850"/>
            <a:ext cx="773112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7907338" y="284956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7024688" y="4403725"/>
            <a:ext cx="773112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869238" y="438943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cxnSp>
        <p:nvCxnSpPr>
          <p:cNvPr id="24590" name="AutoShape 17"/>
          <p:cNvCxnSpPr>
            <a:cxnSpLocks noChangeShapeType="1"/>
            <a:stCxn id="21" idx="1"/>
            <a:endCxn id="17" idx="1"/>
          </p:cNvCxnSpPr>
          <p:nvPr/>
        </p:nvCxnSpPr>
        <p:spPr bwMode="auto">
          <a:xfrm rot="10800000" flipH="1">
            <a:off x="7024688" y="1633538"/>
            <a:ext cx="4762" cy="2955925"/>
          </a:xfrm>
          <a:prstGeom prst="bentConnector3">
            <a:avLst>
              <a:gd name="adj1" fmla="val -3852375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7"/>
          <p:cNvCxnSpPr>
            <a:cxnSpLocks noChangeShapeType="1"/>
            <a:stCxn id="22" idx="3"/>
            <a:endCxn id="20" idx="3"/>
          </p:cNvCxnSpPr>
          <p:nvPr/>
        </p:nvCxnSpPr>
        <p:spPr bwMode="auto">
          <a:xfrm flipV="1">
            <a:off x="8642350" y="3036888"/>
            <a:ext cx="39688" cy="1538287"/>
          </a:xfrm>
          <a:prstGeom prst="bentConnector3">
            <a:avLst>
              <a:gd name="adj1" fmla="val 69523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7"/>
          <p:cNvCxnSpPr>
            <a:cxnSpLocks noChangeShapeType="1"/>
            <a:stCxn id="19" idx="0"/>
            <a:endCxn id="17" idx="2"/>
          </p:cNvCxnSpPr>
          <p:nvPr/>
        </p:nvCxnSpPr>
        <p:spPr bwMode="auto">
          <a:xfrm rot="16200000" flipV="1">
            <a:off x="6911181" y="2324894"/>
            <a:ext cx="1044575" cy="3333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AutoShape 17"/>
          <p:cNvCxnSpPr>
            <a:cxnSpLocks noChangeShapeType="1"/>
          </p:cNvCxnSpPr>
          <p:nvPr/>
        </p:nvCxnSpPr>
        <p:spPr bwMode="auto">
          <a:xfrm rot="16200000" flipV="1">
            <a:off x="7473157" y="3407569"/>
            <a:ext cx="1166812" cy="8255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912">
        <p:fade/>
      </p:transition>
    </mc:Choice>
    <mc:Fallback xmlns="">
      <p:transition spd="med" advTm="19912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r>
              <a:rPr lang="en-US" altLang="en-US" sz="2400"/>
              <a:t>Primary Meta-Project Packages (PMPP)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93675" y="811213"/>
            <a:ext cx="8756650" cy="516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SzPct val="100000"/>
              <a:buFont typeface="Arial" pitchFamily="34" charset="0"/>
              <a:buChar char="•"/>
              <a:defRPr/>
            </a:pPr>
            <a:r>
              <a:rPr lang="en-US" altLang="en-US" dirty="0"/>
              <a:t>Some packages are “primary” to the project and are under development by the project.  Other packages are just there to satisfy downstream dependencies.</a:t>
            </a:r>
          </a:p>
          <a:p>
            <a:pPr>
              <a:buSzPct val="100000"/>
              <a:buFont typeface="Arial" pitchFamily="34" charset="0"/>
              <a:buChar char="•"/>
              <a:defRPr/>
            </a:pPr>
            <a:endParaRPr lang="en-US" altLang="en-US" dirty="0"/>
          </a:p>
          <a:p>
            <a:pPr marL="171450" indent="0">
              <a:buSzPct val="100000"/>
              <a:defRPr/>
            </a:pPr>
            <a:r>
              <a:rPr lang="en-US" altLang="en-US" b="1" dirty="0"/>
              <a:t>Example: VERA</a:t>
            </a:r>
          </a:p>
          <a:p>
            <a:pPr marL="171450" indent="0">
              <a:buSzPct val="100000"/>
              <a:defRPr/>
            </a:pPr>
            <a:endParaRPr lang="en-US" altLang="en-US" dirty="0"/>
          </a:p>
          <a:p>
            <a:pPr marL="171450" indent="0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</a:t>
            </a:r>
            <a:r>
              <a:rPr lang="en-US" alt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Trilinos_NO_PRIMARY_META_PROJECT_PACKAGES</a:t>
            </a:r>
            <a:r>
              <a:rPr lang="en-US" alt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TRUE)</a:t>
            </a:r>
          </a:p>
          <a:p>
            <a:pPr marL="171450" indent="0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set(SCALE_NO_PRIMARY_META_PROJECT_PACKAGES TRUE)</a:t>
            </a:r>
          </a:p>
          <a:p>
            <a:pPr marL="171450" indent="0">
              <a:buSzPct val="100000"/>
              <a:defRPr/>
            </a:pPr>
            <a:r>
              <a:rPr lang="en-US" alt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set(SCALE_NO_PRIMARY_META_PROJECT_PACKAGES_EXCEPT </a:t>
            </a:r>
            <a:r>
              <a:rPr lang="en-US" altLang="en-US" sz="14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Insilico</a:t>
            </a:r>
            <a:r>
              <a:rPr lang="en-US" altLang="en-US" sz="14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71450" indent="0">
              <a:buSzPct val="100000"/>
              <a:defRPr/>
            </a:pPr>
            <a:endParaRPr lang="en-US" altLang="en-US" dirty="0"/>
          </a:p>
          <a:p>
            <a:pP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D30AA5"/>
                </a:solidFill>
              </a:rPr>
              <a:t>-DVERA_ENABLE_ALL_PACKAGES=ON</a:t>
            </a:r>
            <a:r>
              <a:rPr lang="en-US" altLang="en-US" dirty="0"/>
              <a:t>: Only explicitly enable the PMPPs for VERA and not packages in Trilinos, SCALE (except </a:t>
            </a:r>
            <a:r>
              <a:rPr lang="en-US" altLang="en-US" dirty="0" err="1"/>
              <a:t>Insilico</a:t>
            </a:r>
            <a:r>
              <a:rPr lang="en-US" altLang="en-US" dirty="0"/>
              <a:t>), etc.</a:t>
            </a:r>
          </a:p>
          <a:p>
            <a:pP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solidFill>
                  <a:srgbClr val="D30AA5"/>
                </a:solidFill>
              </a:rPr>
              <a:t>-DVERA_ENABLE_ALL_TESTS=ON</a:t>
            </a:r>
            <a:r>
              <a:rPr lang="en-US" altLang="en-US" dirty="0"/>
              <a:t>: Only enable tests for PMPPs that are explicitly enabled and not others that might be enabled in Trilinos, SCALE, etc.</a:t>
            </a:r>
          </a:p>
          <a:p>
            <a:pPr>
              <a:buSzPct val="100000"/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Used in: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dirty="0"/>
              <a:t>Automated </a:t>
            </a:r>
            <a:r>
              <a:rPr lang="en-US" altLang="en-US" dirty="0" err="1"/>
              <a:t>CTest</a:t>
            </a:r>
            <a:r>
              <a:rPr lang="en-US" altLang="en-US" dirty="0"/>
              <a:t>/CDash testing (only process PMPPs)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dirty="0"/>
              <a:t>Pre-push CI testing with checkin-test.py (tests for only PMPPs)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dirty="0"/>
              <a:t>Creating source </a:t>
            </a:r>
            <a:r>
              <a:rPr lang="en-US" altLang="en-US" dirty="0" err="1"/>
              <a:t>tarball</a:t>
            </a:r>
            <a:r>
              <a:rPr lang="en-US" altLang="en-US" dirty="0"/>
              <a:t> distributions (excludes packages not enabled)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584">
        <p:fade/>
      </p:transition>
    </mc:Choice>
    <mc:Fallback xmlns="">
      <p:transition spd="med" advTm="45584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335" y="90488"/>
            <a:ext cx="8102390" cy="381000"/>
          </a:xfrm>
          <a:noFill/>
        </p:spPr>
        <p:txBody>
          <a:bodyPr/>
          <a:lstStyle/>
          <a:p>
            <a:r>
              <a:rPr lang="en-US" altLang="en-US" sz="2400" dirty="0"/>
              <a:t>Incorporating Externally Configured/Built Software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88" y="549275"/>
            <a:ext cx="7027862" cy="62452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0487" tIns="44450" rIns="90487" bIns="44450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/>
              <a:t>Motivation</a:t>
            </a:r>
            <a:r>
              <a:rPr lang="en-US" dirty="0"/>
              <a:t>: For some software, it may not be practical or maintainable to create a (secondary) native TriBITS build for a piece of software.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/>
              <a:t>Goal: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Use another configure/build tool for external software.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Put in CMake/TriBITS hooks to incorporate into TriBITS build with other packages.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/>
              <a:t>Easy case:</a:t>
            </a:r>
            <a:r>
              <a:rPr lang="en-US" dirty="0"/>
              <a:t> No upstream TriBITS packages =&gt; </a:t>
            </a:r>
            <a:r>
              <a:rPr lang="en-US" b="1" i="1" dirty="0"/>
              <a:t>Repo1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/>
              <a:t>Medium case:</a:t>
            </a:r>
            <a:r>
              <a:rPr lang="en-US" dirty="0"/>
              <a:t> No downstream TriBITS packages =&gt; </a:t>
            </a:r>
            <a:r>
              <a:rPr lang="en-US" b="1" i="1" dirty="0"/>
              <a:t>Repo3 </a:t>
            </a:r>
            <a:r>
              <a:rPr lang="en-US" dirty="0"/>
              <a:t>(e.g. </a:t>
            </a:r>
            <a:r>
              <a:rPr lang="en-US" dirty="0">
                <a:solidFill>
                  <a:srgbClr val="C00000"/>
                </a:solidFill>
              </a:rPr>
              <a:t>Dakota</a:t>
            </a:r>
            <a:r>
              <a:rPr lang="en-US" dirty="0"/>
              <a:t>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/>
              <a:t>Hard case:</a:t>
            </a:r>
            <a:r>
              <a:rPr lang="en-US" dirty="0"/>
              <a:t> Both upstream and downstream TriBITS packages =&gt; </a:t>
            </a:r>
            <a:r>
              <a:rPr lang="en-US" b="1" i="1" dirty="0"/>
              <a:t>Repo2 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/>
              <a:t>Example:</a:t>
            </a:r>
            <a:r>
              <a:rPr lang="en-US" dirty="0"/>
              <a:t> INL MOOSE/Bison developers not willing to support a native TriBITS build of </a:t>
            </a:r>
            <a:r>
              <a:rPr lang="en-US" dirty="0" err="1">
                <a:solidFill>
                  <a:srgbClr val="C00000"/>
                </a:solidFill>
              </a:rPr>
              <a:t>libmesh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MOOSE/Bison</a:t>
            </a:r>
            <a:r>
              <a:rPr lang="en-US" dirty="0"/>
              <a:t> for CASL VERA.  </a:t>
            </a:r>
            <a:r>
              <a:rPr lang="en-US" dirty="0" err="1"/>
              <a:t>Libmesh</a:t>
            </a:r>
            <a:r>
              <a:rPr lang="en-US" dirty="0"/>
              <a:t> depends on </a:t>
            </a:r>
            <a:r>
              <a:rPr lang="en-US" dirty="0" err="1"/>
              <a:t>DataTransferKit</a:t>
            </a:r>
            <a:r>
              <a:rPr lang="en-US" dirty="0"/>
              <a:t> and therefore Trilinos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628650" lvl="1">
              <a:spcAft>
                <a:spcPts val="0"/>
              </a:spcAft>
              <a:buSzPct val="100000"/>
              <a:defRPr/>
            </a:pPr>
            <a:r>
              <a:rPr lang="en-US" dirty="0" err="1"/>
              <a:t>Tpetra</a:t>
            </a:r>
            <a:r>
              <a:rPr lang="en-US" dirty="0"/>
              <a:t> &lt;= </a:t>
            </a:r>
            <a:r>
              <a:rPr lang="en-US" dirty="0" err="1"/>
              <a:t>DataTransferKit</a:t>
            </a:r>
            <a:r>
              <a:rPr lang="en-US" dirty="0"/>
              <a:t> &lt;= </a:t>
            </a:r>
            <a:r>
              <a:rPr lang="en-US" dirty="0" err="1">
                <a:solidFill>
                  <a:srgbClr val="C00000"/>
                </a:solidFill>
              </a:rPr>
              <a:t>libmesh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&lt;= </a:t>
            </a:r>
            <a:r>
              <a:rPr lang="en-US" dirty="0">
                <a:solidFill>
                  <a:srgbClr val="C00000"/>
                </a:solidFill>
              </a:rPr>
              <a:t>MOOSE/Bison</a:t>
            </a:r>
            <a:r>
              <a:rPr lang="en-US" dirty="0"/>
              <a:t> &lt;= Tiamat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/>
              <a:t>Technical challenges addressed in TriBITS: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Generate export </a:t>
            </a:r>
            <a:r>
              <a:rPr lang="en-US" sz="1600" dirty="0" err="1"/>
              <a:t>makefile</a:t>
            </a:r>
            <a:r>
              <a:rPr lang="en-US" sz="1600" dirty="0"/>
              <a:t> for upstream Trilinos packages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Create CMake rules to produce libs/executables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Add dependencies for changes to upstream code</a:t>
            </a:r>
          </a:p>
          <a:p>
            <a:pPr marL="914400"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Add dependencies for modified external project files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18363" y="1222375"/>
            <a:ext cx="1752600" cy="800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35825" y="2667000"/>
            <a:ext cx="1752600" cy="800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18363" y="4203700"/>
            <a:ext cx="1752600" cy="800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cxnSp>
        <p:nvCxnSpPr>
          <p:cNvPr id="26631" name="AutoShape 17"/>
          <p:cNvCxnSpPr>
            <a:cxnSpLocks noChangeShapeType="1"/>
            <a:stCxn id="7" idx="0"/>
            <a:endCxn id="6" idx="2"/>
          </p:cNvCxnSpPr>
          <p:nvPr/>
        </p:nvCxnSpPr>
        <p:spPr bwMode="auto">
          <a:xfrm rot="16200000" flipV="1">
            <a:off x="7781131" y="2336007"/>
            <a:ext cx="644525" cy="174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17"/>
          <p:cNvCxnSpPr>
            <a:cxnSpLocks noChangeShapeType="1"/>
            <a:stCxn id="8" idx="0"/>
            <a:endCxn id="7" idx="2"/>
          </p:cNvCxnSpPr>
          <p:nvPr/>
        </p:nvCxnSpPr>
        <p:spPr bwMode="auto">
          <a:xfrm rot="5400000" flipH="1" flipV="1">
            <a:off x="7735094" y="3826669"/>
            <a:ext cx="736600" cy="174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/>
          <p:cNvSpPr/>
          <p:nvPr/>
        </p:nvSpPr>
        <p:spPr bwMode="auto">
          <a:xfrm>
            <a:off x="7296150" y="16065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140700" y="1592263"/>
            <a:ext cx="773113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7327900" y="3022600"/>
            <a:ext cx="774700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8172450" y="3009900"/>
            <a:ext cx="774700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289800" y="4562475"/>
            <a:ext cx="773113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8134350" y="4549775"/>
            <a:ext cx="774700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cxnSp>
        <p:nvCxnSpPr>
          <p:cNvPr id="26639" name="AutoShape 17"/>
          <p:cNvCxnSpPr>
            <a:cxnSpLocks noChangeShapeType="1"/>
            <a:stCxn id="8" idx="1"/>
            <a:endCxn id="6" idx="1"/>
          </p:cNvCxnSpPr>
          <p:nvPr/>
        </p:nvCxnSpPr>
        <p:spPr bwMode="auto">
          <a:xfrm rot="10800000">
            <a:off x="7218363" y="1622425"/>
            <a:ext cx="12700" cy="2981325"/>
          </a:xfrm>
          <a:prstGeom prst="bentConnector3">
            <a:avLst>
              <a:gd name="adj1" fmla="val 18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1">
        <p:fade/>
      </p:transition>
    </mc:Choice>
    <mc:Fallback xmlns="">
      <p:transition spd="med" advTm="2021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50" y="2430463"/>
            <a:ext cx="8804275" cy="13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5401" tIns="62700" rIns="125401" bIns="62700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Development Workflow for Projects </a:t>
            </a:r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with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643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17">
        <p:fade/>
      </p:transition>
    </mc:Choice>
    <mc:Fallback xmlns="">
      <p:transition spd="med" advTm="6917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/>
              <a:t>COBRA-TF: Clone, Configure, Build, Test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527" y="768208"/>
            <a:ext cx="81436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git@github.com:CASL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/COBRA-TF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COBRA-TF/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BUILD/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BUILD/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-DCOBRA-TF_ENABLE_TESTS=ON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[other standard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options] ..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Compilers and BLAS found in PATH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make –j16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–j16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906" y="3697835"/>
            <a:ext cx="7296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TriBITS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is snapshotted in, no extra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Just looks like a regular simple CMake project to most users and developers.</a:t>
            </a:r>
          </a:p>
        </p:txBody>
      </p:sp>
    </p:spTree>
    <p:extLst>
      <p:ext uri="{BB962C8B-B14F-4D97-AF65-F5344CB8AC3E}">
        <p14:creationId xmlns:p14="http://schemas.microsoft.com/office/powerpoint/2010/main" val="14786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/>
              <a:t>COBRA-TF: Pull, Change, Test, Commit, Push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429" y="768208"/>
            <a:ext cx="4186145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+mj-lt"/>
                <a:cs typeface="Courier New" panose="02070309020205020404" pitchFamily="49" charset="0"/>
              </a:rPr>
              <a:t>Source Directory  Terminal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COBRA-TF/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&lt;files-to-change&gt;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33595" y="777561"/>
            <a:ext cx="441838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+mj-lt"/>
                <a:cs typeface="Courier New" panose="02070309020205020404" pitchFamily="49" charset="0"/>
              </a:rPr>
              <a:t>Build Directory Terminal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BUILD/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make –j16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–j16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Passed!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../checkin-test.py --do-all --push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120" y="3934819"/>
            <a:ext cx="725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Just looks like a regular simple CMake project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most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developers.</a:t>
            </a:r>
          </a:p>
        </p:txBody>
      </p:sp>
    </p:spTree>
    <p:extLst>
      <p:ext uri="{BB962C8B-B14F-4D97-AF65-F5344CB8AC3E}">
        <p14:creationId xmlns:p14="http://schemas.microsoft.com/office/powerpoint/2010/main" val="6211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/>
              <a:t>VERA: Clone, Configure, Build,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429" y="768208"/>
            <a:ext cx="860452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up to find compilers, TPLs, etc.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source /projects/vera/gcc-4.8.3/load_dev_env.sh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source repos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git@casl-dev:VERA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VERA/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./clone_vera_repos.py 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Calls ./clone_extra_repos.py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Configure, build and test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VERA_STD=$PWD/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/gcc-4.8.3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Standard configurations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BUILD/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BUILD/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–DVERA_CONFIGURE_OPTIONS_FILE=$VERA_STD/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-release-shared-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-DVERA_ENABLE_TESTS=ON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DVERA_ENABLE_Tiamat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[other standard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options]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make -j16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-j16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6841" y="5255047"/>
            <a:ext cx="5607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Looks like a regular CMake project for most users and developers (except for cloning extra repos).</a:t>
            </a:r>
          </a:p>
        </p:txBody>
      </p:sp>
    </p:spTree>
    <p:extLst>
      <p:ext uri="{BB962C8B-B14F-4D97-AF65-F5344CB8AC3E}">
        <p14:creationId xmlns:p14="http://schemas.microsoft.com/office/powerpoint/2010/main" val="28752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/>
              <a:t>VERA: Pull, Change, Test, Commit, Push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020" y="629016"/>
            <a:ext cx="4293593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+mj-lt"/>
                <a:cs typeface="Courier New" panose="02070309020205020404" pitchFamily="49" charset="0"/>
              </a:rPr>
              <a:t>Source Directory  Terminal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Pull updates from remote repos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VERA/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pull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21 repos!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Modify files in three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COBRA-TF/cobra-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preprocessor_src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/ASCII_read.f90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/scripts/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Templates/COBRA-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TF.yml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[more]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../../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/Tiamat/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/Tiamat.cpp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[more]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Check status and commit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-mod status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COBRA-TF/;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–a; 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–a; 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–a; ..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190" y="3416275"/>
            <a:ext cx="4531790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+mj-lt"/>
                <a:cs typeface="Courier New" panose="02070309020205020404" pitchFamily="49" charset="0"/>
              </a:rPr>
              <a:t>Build Directory Terminal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Local build and test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BUILD/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PSSDrivers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tiamat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make –j16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Magic!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–j16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Passed!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../checkin-test.py --do-all --push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45117" y="817460"/>
            <a:ext cx="3802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Just a single CMake project!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Same workflow as for a single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repo except for:</a:t>
            </a:r>
          </a:p>
          <a:p>
            <a:pPr lvl="1"/>
            <a:r>
              <a:rPr lang="en-US" dirty="0" err="1">
                <a:solidFill>
                  <a:srgbClr val="D30AA5"/>
                </a:solidFill>
              </a:rPr>
              <a:t>git</a:t>
            </a:r>
            <a:r>
              <a:rPr lang="en-US" dirty="0">
                <a:solidFill>
                  <a:srgbClr val="D30AA5"/>
                </a:solidFill>
              </a:rPr>
              <a:t> pull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=&gt; </a:t>
            </a:r>
            <a:r>
              <a:rPr lang="en-US" dirty="0" err="1">
                <a:solidFill>
                  <a:srgbClr val="D30AA5"/>
                </a:solidFill>
              </a:rPr>
              <a:t>gitdist</a:t>
            </a:r>
            <a:r>
              <a:rPr lang="en-US" dirty="0">
                <a:solidFill>
                  <a:srgbClr val="D30AA5"/>
                </a:solidFill>
              </a:rPr>
              <a:t> pull</a:t>
            </a:r>
          </a:p>
          <a:p>
            <a:pPr lvl="1"/>
            <a:r>
              <a:rPr lang="en-US" dirty="0" err="1">
                <a:solidFill>
                  <a:srgbClr val="D30AA5"/>
                </a:solidFill>
              </a:rPr>
              <a:t>git</a:t>
            </a:r>
            <a:r>
              <a:rPr lang="en-US" dirty="0">
                <a:solidFill>
                  <a:srgbClr val="D30AA5"/>
                </a:solidFill>
              </a:rPr>
              <a:t> status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=&gt; </a:t>
            </a:r>
            <a:r>
              <a:rPr lang="en-US" dirty="0" err="1">
                <a:solidFill>
                  <a:srgbClr val="D30AA5"/>
                </a:solidFill>
              </a:rPr>
              <a:t>gitdist</a:t>
            </a:r>
            <a:r>
              <a:rPr lang="en-US" dirty="0">
                <a:solidFill>
                  <a:srgbClr val="D30AA5"/>
                </a:solidFill>
              </a:rPr>
              <a:t>-mod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Developers with very little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knowledge can do this!</a:t>
            </a:r>
          </a:p>
        </p:txBody>
      </p:sp>
    </p:spTree>
    <p:extLst>
      <p:ext uri="{BB962C8B-B14F-4D97-AF65-F5344CB8AC3E}">
        <p14:creationId xmlns:p14="http://schemas.microsoft.com/office/powerpoint/2010/main" val="40927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50" y="2430463"/>
            <a:ext cx="8804275" cy="13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5401" tIns="62700" rIns="125401" bIns="62700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Example Development Workflow For Project </a:t>
            </a:r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without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360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17">
        <p:fade/>
      </p:transition>
    </mc:Choice>
    <mc:Fallback xmlns="">
      <p:transition spd="med" advTm="691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6"/>
          <p:cNvSpPr>
            <a:spLocks noChangeArrowheads="1"/>
          </p:cNvSpPr>
          <p:nvPr/>
        </p:nvSpPr>
        <p:spPr bwMode="auto">
          <a:xfrm>
            <a:off x="1614488" y="4043363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7" name="Rectangle 66"/>
          <p:cNvSpPr>
            <a:spLocks noChangeArrowheads="1"/>
          </p:cNvSpPr>
          <p:nvPr/>
        </p:nvSpPr>
        <p:spPr bwMode="auto">
          <a:xfrm>
            <a:off x="6864350" y="2816225"/>
            <a:ext cx="111125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04" y="90488"/>
            <a:ext cx="8374095" cy="381000"/>
          </a:xfrm>
        </p:spPr>
        <p:txBody>
          <a:bodyPr/>
          <a:lstStyle/>
          <a:p>
            <a:r>
              <a:rPr lang="en-US" altLang="en-US" sz="2400" dirty="0"/>
              <a:t>Dependencies Between Selected VERA Repositories</a:t>
            </a:r>
          </a:p>
        </p:txBody>
      </p:sp>
      <p:cxnSp>
        <p:nvCxnSpPr>
          <p:cNvPr id="6149" name="AutoShape 17"/>
          <p:cNvCxnSpPr>
            <a:cxnSpLocks noChangeShapeType="1"/>
            <a:stCxn id="16" idx="0"/>
            <a:endCxn id="17" idx="2"/>
          </p:cNvCxnSpPr>
          <p:nvPr/>
        </p:nvCxnSpPr>
        <p:spPr bwMode="auto">
          <a:xfrm rot="5400000" flipH="1" flipV="1">
            <a:off x="1967707" y="1240631"/>
            <a:ext cx="360362" cy="4476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AutoShape 17"/>
          <p:cNvCxnSpPr>
            <a:cxnSpLocks noChangeShapeType="1"/>
            <a:stCxn id="24" idx="0"/>
            <a:endCxn id="16" idx="2"/>
          </p:cNvCxnSpPr>
          <p:nvPr/>
        </p:nvCxnSpPr>
        <p:spPr bwMode="auto">
          <a:xfrm rot="16200000" flipV="1">
            <a:off x="1914525" y="2197100"/>
            <a:ext cx="290513" cy="27146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AutoShape 17"/>
          <p:cNvCxnSpPr>
            <a:cxnSpLocks noChangeShapeType="1"/>
            <a:stCxn id="23" idx="0"/>
            <a:endCxn id="17" idx="3"/>
          </p:cNvCxnSpPr>
          <p:nvPr/>
        </p:nvCxnSpPr>
        <p:spPr bwMode="auto">
          <a:xfrm rot="16200000" flipV="1">
            <a:off x="3314700" y="657225"/>
            <a:ext cx="630238" cy="13414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Rectangle 66"/>
          <p:cNvSpPr>
            <a:spLocks noChangeArrowheads="1"/>
          </p:cNvSpPr>
          <p:nvPr/>
        </p:nvSpPr>
        <p:spPr bwMode="auto">
          <a:xfrm>
            <a:off x="2635250" y="2070100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6153" name="AutoShape 17"/>
          <p:cNvCxnSpPr>
            <a:cxnSpLocks noChangeShapeType="1"/>
            <a:stCxn id="26" idx="1"/>
            <a:endCxn id="6152" idx="2"/>
          </p:cNvCxnSpPr>
          <p:nvPr/>
        </p:nvCxnSpPr>
        <p:spPr bwMode="auto">
          <a:xfrm flipH="1" flipV="1">
            <a:off x="2768600" y="2184400"/>
            <a:ext cx="515938" cy="185578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4" name="Rectangle 66"/>
          <p:cNvSpPr>
            <a:spLocks noChangeArrowheads="1"/>
          </p:cNvSpPr>
          <p:nvPr/>
        </p:nvSpPr>
        <p:spPr bwMode="auto">
          <a:xfrm>
            <a:off x="5014913" y="2820988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6155" name="AutoShape 17"/>
          <p:cNvCxnSpPr>
            <a:cxnSpLocks noChangeShapeType="1"/>
            <a:stCxn id="85" idx="1"/>
            <a:endCxn id="53" idx="3"/>
          </p:cNvCxnSpPr>
          <p:nvPr/>
        </p:nvCxnSpPr>
        <p:spPr bwMode="auto">
          <a:xfrm rot="16200000" flipV="1">
            <a:off x="7779544" y="1880394"/>
            <a:ext cx="722312" cy="8382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" name="AutoShape 17"/>
          <p:cNvCxnSpPr>
            <a:cxnSpLocks noChangeShapeType="1"/>
            <a:stCxn id="29" idx="0"/>
            <a:endCxn id="28" idx="2"/>
          </p:cNvCxnSpPr>
          <p:nvPr/>
        </p:nvCxnSpPr>
        <p:spPr bwMode="auto">
          <a:xfrm flipH="1" flipV="1">
            <a:off x="5554663" y="3873500"/>
            <a:ext cx="66675" cy="4445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AutoShape 17"/>
          <p:cNvCxnSpPr>
            <a:cxnSpLocks noChangeShapeType="1"/>
            <a:stCxn id="29" idx="1"/>
            <a:endCxn id="25" idx="2"/>
          </p:cNvCxnSpPr>
          <p:nvPr/>
        </p:nvCxnSpPr>
        <p:spPr bwMode="auto">
          <a:xfrm rot="10800000">
            <a:off x="2195513" y="4318000"/>
            <a:ext cx="2701925" cy="2714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17"/>
          <p:cNvCxnSpPr>
            <a:cxnSpLocks noChangeShapeType="1"/>
            <a:stCxn id="29" idx="0"/>
            <a:endCxn id="26" idx="3"/>
          </p:cNvCxnSpPr>
          <p:nvPr/>
        </p:nvCxnSpPr>
        <p:spPr bwMode="auto">
          <a:xfrm flipH="1" flipV="1">
            <a:off x="4459288" y="4040188"/>
            <a:ext cx="1162050" cy="27781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9" name="Rectangle 66"/>
          <p:cNvSpPr>
            <a:spLocks noChangeArrowheads="1"/>
          </p:cNvSpPr>
          <p:nvPr/>
        </p:nvSpPr>
        <p:spPr bwMode="auto">
          <a:xfrm>
            <a:off x="2505075" y="2898775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6160" name="AutoShape 17"/>
          <p:cNvCxnSpPr>
            <a:cxnSpLocks noChangeShapeType="1"/>
            <a:stCxn id="26" idx="1"/>
            <a:endCxn id="6159" idx="2"/>
          </p:cNvCxnSpPr>
          <p:nvPr/>
        </p:nvCxnSpPr>
        <p:spPr bwMode="auto">
          <a:xfrm flipH="1" flipV="1">
            <a:off x="2638425" y="3013075"/>
            <a:ext cx="646113" cy="10271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1784350" y="741363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Trilinos (</a:t>
            </a:r>
            <a:r>
              <a:rPr lang="en-US" sz="1400" dirty="0">
                <a:solidFill>
                  <a:srgbClr val="000099"/>
                </a:solidFill>
              </a:rPr>
              <a:t>SNL</a:t>
            </a:r>
            <a:r>
              <a:rPr lang="en-US" sz="1400" dirty="0"/>
              <a:t>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62025" y="1644650"/>
            <a:ext cx="1925638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TeuchosWrappersExt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608138" y="2478088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VERAInExt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608138" y="3443288"/>
            <a:ext cx="1174750" cy="8747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COBRA-TF</a:t>
            </a:r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 err="1">
                <a:solidFill>
                  <a:srgbClr val="000099"/>
                </a:solidFill>
              </a:rPr>
              <a:t>PennState</a:t>
            </a:r>
            <a:r>
              <a:rPr lang="en-US" sz="1400" dirty="0"/>
              <a:t>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284538" y="3768725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MPACT (</a:t>
            </a:r>
            <a:r>
              <a:rPr lang="en-US" sz="1400" dirty="0" err="1">
                <a:solidFill>
                  <a:srgbClr val="000099"/>
                </a:solidFill>
              </a:rPr>
              <a:t>U.Mich</a:t>
            </a:r>
            <a:r>
              <a:rPr lang="en-US" sz="1400" dirty="0"/>
              <a:t>.)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764088" y="2800350"/>
            <a:ext cx="1582737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SCALE (</a:t>
            </a:r>
            <a:r>
              <a:rPr lang="en-US" sz="1400" dirty="0">
                <a:solidFill>
                  <a:srgbClr val="000099"/>
                </a:solidFill>
              </a:rPr>
              <a:t>ORNL</a:t>
            </a:r>
            <a:r>
              <a:rPr lang="en-US" sz="1400" dirty="0"/>
              <a:t>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7507288" y="5497513"/>
            <a:ext cx="117475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VUQDemos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SNL</a:t>
            </a:r>
            <a:r>
              <a:rPr lang="en-US" sz="1400" dirty="0"/>
              <a:t>)</a:t>
            </a:r>
          </a:p>
        </p:txBody>
      </p:sp>
      <p:cxnSp>
        <p:nvCxnSpPr>
          <p:cNvPr id="6168" name="AutoShape 17"/>
          <p:cNvCxnSpPr>
            <a:cxnSpLocks noChangeShapeType="1"/>
            <a:stCxn id="38" idx="1"/>
            <a:endCxn id="76" idx="3"/>
          </p:cNvCxnSpPr>
          <p:nvPr/>
        </p:nvCxnSpPr>
        <p:spPr bwMode="auto">
          <a:xfrm rot="10800000" flipV="1">
            <a:off x="7161213" y="5768975"/>
            <a:ext cx="346075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42"/>
          <p:cNvSpPr/>
          <p:nvPr/>
        </p:nvSpPr>
        <p:spPr bwMode="auto">
          <a:xfrm>
            <a:off x="6684963" y="2468563"/>
            <a:ext cx="1573212" cy="1008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 err="1"/>
              <a:t>MOOSEExt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6872288" y="2813050"/>
            <a:ext cx="1171575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MOOSE / Bison (</a:t>
            </a:r>
            <a:r>
              <a:rPr lang="en-US" sz="1400" dirty="0">
                <a:solidFill>
                  <a:srgbClr val="000099"/>
                </a:solidFill>
              </a:rPr>
              <a:t>INL</a:t>
            </a:r>
            <a:r>
              <a:rPr lang="en-US" sz="1400" dirty="0"/>
              <a:t>)</a:t>
            </a:r>
          </a:p>
        </p:txBody>
      </p:sp>
      <p:cxnSp>
        <p:nvCxnSpPr>
          <p:cNvPr id="6171" name="AutoShape 17"/>
          <p:cNvCxnSpPr>
            <a:cxnSpLocks noChangeShapeType="1"/>
            <a:stCxn id="6147" idx="0"/>
            <a:endCxn id="6175" idx="3"/>
          </p:cNvCxnSpPr>
          <p:nvPr/>
        </p:nvCxnSpPr>
        <p:spPr bwMode="auto">
          <a:xfrm flipH="1" flipV="1">
            <a:off x="5030788" y="2114550"/>
            <a:ext cx="1889125" cy="7016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72" name="Group 43"/>
          <p:cNvGrpSpPr>
            <a:grpSpLocks/>
          </p:cNvGrpSpPr>
          <p:nvPr/>
        </p:nvGrpSpPr>
        <p:grpSpPr bwMode="auto">
          <a:xfrm rot="5400000">
            <a:off x="7158832" y="1629569"/>
            <a:ext cx="588962" cy="615950"/>
            <a:chOff x="3479392" y="514979"/>
            <a:chExt cx="588552" cy="922088"/>
          </a:xfrm>
        </p:grpSpPr>
        <p:sp>
          <p:nvSpPr>
            <p:cNvPr id="50" name="Arc 49"/>
            <p:cNvSpPr/>
            <p:nvPr/>
          </p:nvSpPr>
          <p:spPr>
            <a:xfrm rot="16200000" flipH="1">
              <a:off x="3330448" y="690065"/>
              <a:ext cx="886440" cy="58855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  <p:grpSp>
          <p:nvGrpSpPr>
            <p:cNvPr id="6196" name="Group 45"/>
            <p:cNvGrpSpPr>
              <a:grpSpLocks/>
            </p:cNvGrpSpPr>
            <p:nvPr/>
          </p:nvGrpSpPr>
          <p:grpSpPr bwMode="auto">
            <a:xfrm>
              <a:off x="3479392" y="549441"/>
              <a:ext cx="588552" cy="887626"/>
              <a:chOff x="3479392" y="549441"/>
              <a:chExt cx="588552" cy="887626"/>
            </a:xfrm>
          </p:grpSpPr>
          <p:sp>
            <p:nvSpPr>
              <p:cNvPr id="52" name="Arc 51"/>
              <p:cNvSpPr/>
              <p:nvPr/>
            </p:nvSpPr>
            <p:spPr>
              <a:xfrm rot="16200000">
                <a:off x="3330448" y="725713"/>
                <a:ext cx="886440" cy="588552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3347877" y="879615"/>
                <a:ext cx="853169" cy="2474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/>
              </a:p>
            </p:txBody>
          </p:sp>
        </p:grpSp>
      </p:grpSp>
      <p:cxnSp>
        <p:nvCxnSpPr>
          <p:cNvPr id="6173" name="AutoShape 17"/>
          <p:cNvCxnSpPr>
            <a:cxnSpLocks noChangeShapeType="1"/>
            <a:stCxn id="43" idx="0"/>
            <a:endCxn id="17" idx="3"/>
          </p:cNvCxnSpPr>
          <p:nvPr/>
        </p:nvCxnSpPr>
        <p:spPr bwMode="auto">
          <a:xfrm rot="16200000" flipV="1">
            <a:off x="4487863" y="-515938"/>
            <a:ext cx="1455738" cy="451326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17"/>
          <p:cNvCxnSpPr>
            <a:cxnSpLocks noChangeShapeType="1"/>
            <a:stCxn id="23" idx="3"/>
            <a:endCxn id="53" idx="1"/>
          </p:cNvCxnSpPr>
          <p:nvPr/>
        </p:nvCxnSpPr>
        <p:spPr bwMode="auto">
          <a:xfrm>
            <a:off x="5040313" y="1916113"/>
            <a:ext cx="2111375" cy="2222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5" name="Rectangle 66"/>
          <p:cNvSpPr>
            <a:spLocks noChangeArrowheads="1"/>
          </p:cNvSpPr>
          <p:nvPr/>
        </p:nvSpPr>
        <p:spPr bwMode="auto">
          <a:xfrm>
            <a:off x="4764088" y="2057400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3560763" y="1643063"/>
            <a:ext cx="1479550" cy="546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DatraTransferKit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ORNL</a:t>
            </a:r>
            <a:r>
              <a:rPr lang="en-US" sz="1400" dirty="0"/>
              <a:t>)</a:t>
            </a:r>
          </a:p>
        </p:txBody>
      </p:sp>
      <p:cxnSp>
        <p:nvCxnSpPr>
          <p:cNvPr id="6177" name="AutoShape 17"/>
          <p:cNvCxnSpPr>
            <a:cxnSpLocks noChangeShapeType="1"/>
            <a:stCxn id="29" idx="0"/>
            <a:endCxn id="43" idx="2"/>
          </p:cNvCxnSpPr>
          <p:nvPr/>
        </p:nvCxnSpPr>
        <p:spPr bwMode="auto">
          <a:xfrm flipV="1">
            <a:off x="5621338" y="3476625"/>
            <a:ext cx="1851025" cy="8413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 bwMode="auto">
          <a:xfrm>
            <a:off x="4903788" y="3203575"/>
            <a:ext cx="1011237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Exnihilo</a:t>
            </a:r>
            <a:r>
              <a:rPr lang="en-US" sz="1400" dirty="0"/>
              <a:t> (</a:t>
            </a:r>
            <a:r>
              <a:rPr lang="en-US" sz="1400" dirty="0">
                <a:solidFill>
                  <a:srgbClr val="000099"/>
                </a:solidFill>
              </a:rPr>
              <a:t>ORNL</a:t>
            </a:r>
            <a:r>
              <a:rPr lang="en-US" sz="1400" dirty="0"/>
              <a:t>)</a:t>
            </a:r>
          </a:p>
        </p:txBody>
      </p:sp>
      <p:cxnSp>
        <p:nvCxnSpPr>
          <p:cNvPr id="6179" name="AutoShape 17"/>
          <p:cNvCxnSpPr>
            <a:cxnSpLocks noChangeShapeType="1"/>
            <a:stCxn id="27" idx="1"/>
            <a:endCxn id="17" idx="3"/>
          </p:cNvCxnSpPr>
          <p:nvPr/>
        </p:nvCxnSpPr>
        <p:spPr bwMode="auto">
          <a:xfrm rot="10800000">
            <a:off x="2959100" y="1012825"/>
            <a:ext cx="1944688" cy="2462213"/>
          </a:xfrm>
          <a:prstGeom prst="bentConnector3">
            <a:avLst>
              <a:gd name="adj1" fmla="val 8448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0" name="AutoShape 17"/>
          <p:cNvCxnSpPr>
            <a:cxnSpLocks noChangeShapeType="1"/>
            <a:stCxn id="26" idx="1"/>
            <a:endCxn id="25" idx="3"/>
          </p:cNvCxnSpPr>
          <p:nvPr/>
        </p:nvCxnSpPr>
        <p:spPr bwMode="auto">
          <a:xfrm flipH="1" flipV="1">
            <a:off x="2782888" y="3879850"/>
            <a:ext cx="501650" cy="160338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1" name="AutoShape 17"/>
          <p:cNvCxnSpPr>
            <a:cxnSpLocks noChangeShapeType="1"/>
            <a:stCxn id="27" idx="1"/>
            <a:endCxn id="23" idx="2"/>
          </p:cNvCxnSpPr>
          <p:nvPr/>
        </p:nvCxnSpPr>
        <p:spPr bwMode="auto">
          <a:xfrm flipH="1" flipV="1">
            <a:off x="4300538" y="2189163"/>
            <a:ext cx="603250" cy="12858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75"/>
          <p:cNvSpPr/>
          <p:nvPr/>
        </p:nvSpPr>
        <p:spPr bwMode="auto">
          <a:xfrm>
            <a:off x="5791200" y="5233988"/>
            <a:ext cx="1370013" cy="10731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 err="1"/>
              <a:t>DakotaExt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 bwMode="auto">
          <a:xfrm>
            <a:off x="5930900" y="5638800"/>
            <a:ext cx="1012825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Dakota (</a:t>
            </a:r>
            <a:r>
              <a:rPr lang="en-US" sz="1400" dirty="0">
                <a:solidFill>
                  <a:srgbClr val="000099"/>
                </a:solidFill>
              </a:rPr>
              <a:t>SNL</a:t>
            </a:r>
            <a:r>
              <a:rPr lang="en-US" sz="1400" dirty="0"/>
              <a:t>)</a:t>
            </a:r>
          </a:p>
        </p:txBody>
      </p:sp>
      <p:cxnSp>
        <p:nvCxnSpPr>
          <p:cNvPr id="6184" name="AutoShape 17"/>
          <p:cNvCxnSpPr>
            <a:cxnSpLocks noChangeShapeType="1"/>
            <a:stCxn id="76" idx="0"/>
            <a:endCxn id="29" idx="2"/>
          </p:cNvCxnSpPr>
          <p:nvPr/>
        </p:nvCxnSpPr>
        <p:spPr bwMode="auto">
          <a:xfrm flipH="1" flipV="1">
            <a:off x="5621338" y="4860925"/>
            <a:ext cx="855662" cy="37306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5" name="Rectangle 66"/>
          <p:cNvSpPr>
            <a:spLocks noChangeArrowheads="1"/>
          </p:cNvSpPr>
          <p:nvPr/>
        </p:nvSpPr>
        <p:spPr bwMode="auto">
          <a:xfrm>
            <a:off x="4906963" y="4745038"/>
            <a:ext cx="266700" cy="11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4897438" y="4318000"/>
            <a:ext cx="1449387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PSSDriversExt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0099"/>
                </a:solidFill>
              </a:rPr>
              <a:t>Multi Inst.</a:t>
            </a:r>
            <a:r>
              <a:rPr lang="en-US" sz="1400" dirty="0"/>
              <a:t>)</a:t>
            </a:r>
          </a:p>
        </p:txBody>
      </p:sp>
      <p:grpSp>
        <p:nvGrpSpPr>
          <p:cNvPr id="6187" name="Group 32"/>
          <p:cNvGrpSpPr>
            <a:grpSpLocks/>
          </p:cNvGrpSpPr>
          <p:nvPr/>
        </p:nvGrpSpPr>
        <p:grpSpPr bwMode="auto">
          <a:xfrm>
            <a:off x="8475663" y="2660650"/>
            <a:ext cx="166687" cy="676275"/>
            <a:chOff x="8590611" y="2986246"/>
            <a:chExt cx="167534" cy="676274"/>
          </a:xfrm>
        </p:grpSpPr>
        <p:cxnSp>
          <p:nvCxnSpPr>
            <p:cNvPr id="84" name="Elbow Connector 46"/>
            <p:cNvCxnSpPr/>
            <p:nvPr/>
          </p:nvCxnSpPr>
          <p:spPr>
            <a:xfrm rot="5400000">
              <a:off x="8336241" y="3323585"/>
              <a:ext cx="676274" cy="159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 rot="5400000">
              <a:off x="8336241" y="3240616"/>
              <a:ext cx="676274" cy="1675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0"/>
            </a:p>
          </p:txBody>
        </p:sp>
      </p:grpSp>
      <p:cxnSp>
        <p:nvCxnSpPr>
          <p:cNvPr id="6188" name="AutoShape 17"/>
          <p:cNvCxnSpPr>
            <a:cxnSpLocks noChangeShapeType="1"/>
            <a:stCxn id="29" idx="3"/>
            <a:endCxn id="85" idx="3"/>
          </p:cNvCxnSpPr>
          <p:nvPr/>
        </p:nvCxnSpPr>
        <p:spPr bwMode="auto">
          <a:xfrm flipV="1">
            <a:off x="6346825" y="3336925"/>
            <a:ext cx="2212975" cy="125253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Box 25"/>
          <p:cNvSpPr txBox="1">
            <a:spLocks noChangeArrowheads="1"/>
          </p:cNvSpPr>
          <p:nvPr/>
        </p:nvSpPr>
        <p:spPr bwMode="auto">
          <a:xfrm>
            <a:off x="193675" y="4926013"/>
            <a:ext cx="5380038" cy="1385887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</a:rPr>
              <a:t>Primary/originating institution shown in </a:t>
            </a:r>
            <a:r>
              <a:rPr lang="en-US" altLang="en-US" sz="1400" dirty="0">
                <a:solidFill>
                  <a:srgbClr val="000099"/>
                </a:solidFill>
              </a:rPr>
              <a:t>Blue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</a:rPr>
              <a:t>Most codes being contributed by multiple institutions as well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</a:rPr>
              <a:t>All direct dependencies </a:t>
            </a:r>
            <a:r>
              <a:rPr lang="en-US" altLang="en-US" sz="1400" b="1" dirty="0">
                <a:solidFill>
                  <a:schemeClr val="accent6">
                    <a:lumMod val="50000"/>
                  </a:schemeClr>
                </a:solidFill>
              </a:rPr>
              <a:t>not</a:t>
            </a:r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</a:rPr>
              <a:t> shown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</a:rPr>
              <a:t>Dependencies between repos are though TriBITS package dependencies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</a:rPr>
              <a:t>Local VERA </a:t>
            </a:r>
            <a:r>
              <a:rPr lang="en-US" altLang="en-US" sz="1400" dirty="0" err="1">
                <a:solidFill>
                  <a:schemeClr val="accent6">
                    <a:lumMod val="50000"/>
                  </a:schemeClr>
                </a:solidFill>
              </a:rPr>
              <a:t>git</a:t>
            </a:r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</a:rPr>
              <a:t> clones of all these repos kept compatible</a:t>
            </a:r>
          </a:p>
        </p:txBody>
      </p:sp>
      <p:cxnSp>
        <p:nvCxnSpPr>
          <p:cNvPr id="6190" name="AutoShape 17"/>
          <p:cNvCxnSpPr>
            <a:cxnSpLocks noChangeShapeType="1"/>
            <a:stCxn id="25" idx="0"/>
            <a:endCxn id="24" idx="2"/>
          </p:cNvCxnSpPr>
          <p:nvPr/>
        </p:nvCxnSpPr>
        <p:spPr bwMode="auto">
          <a:xfrm flipV="1">
            <a:off x="2195513" y="3021013"/>
            <a:ext cx="0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tangle 64"/>
          <p:cNvSpPr/>
          <p:nvPr/>
        </p:nvSpPr>
        <p:spPr bwMode="auto">
          <a:xfrm>
            <a:off x="501650" y="2973388"/>
            <a:ext cx="909638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/>
              <a:t>MAMBA (</a:t>
            </a:r>
            <a:r>
              <a:rPr lang="en-US" sz="1400" dirty="0">
                <a:solidFill>
                  <a:srgbClr val="000099"/>
                </a:solidFill>
              </a:rPr>
              <a:t>LANL</a:t>
            </a:r>
            <a:r>
              <a:rPr lang="en-US" sz="1400" dirty="0"/>
              <a:t>)</a:t>
            </a:r>
          </a:p>
        </p:txBody>
      </p:sp>
      <p:cxnSp>
        <p:nvCxnSpPr>
          <p:cNvPr id="6192" name="AutoShape 17"/>
          <p:cNvCxnSpPr>
            <a:cxnSpLocks noChangeShapeType="1"/>
            <a:stCxn id="25" idx="1"/>
            <a:endCxn id="65" idx="2"/>
          </p:cNvCxnSpPr>
          <p:nvPr/>
        </p:nvCxnSpPr>
        <p:spPr bwMode="auto">
          <a:xfrm rot="10800000">
            <a:off x="955675" y="3516313"/>
            <a:ext cx="652463" cy="3635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092">
        <p:fade/>
      </p:transition>
    </mc:Choice>
    <mc:Fallback xmlns="">
      <p:transition spd="med" advTm="260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335" y="126170"/>
            <a:ext cx="8143665" cy="381000"/>
          </a:xfrm>
        </p:spPr>
        <p:txBody>
          <a:bodyPr/>
          <a:lstStyle/>
          <a:p>
            <a:pPr algn="ctr"/>
            <a:r>
              <a:rPr lang="en-US" altLang="en-US" sz="2400" dirty="0"/>
              <a:t>Example Trilinos Configure for Downstream 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522" y="59209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Teuchos_ENABLE_LONG_LONG_INT:BOOL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Trilinos_ENABLE_Teuchos:BOOL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Trilinos_ENABLE_Shards:BOOL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Trilinos_ENABLE_Sacado:BOOL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Trilinos_ENABLE_Epetra:BOOL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Trilinos_ENABLE_EpetraExt:BOOL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Trilinos_ENABLE_Ifpack:BOOL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Trilinos_ENABLE_AztecOO:BOOL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Trilinos_ENABLE_Amesos:BOOL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Trilinos_ENABLE_Anasazi:BOOL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Trilinos_ENABLE_Belos:BOOL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Trilinos_ENABLE_ML:BOOL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Trilinos_ENABLE_Phalanx:BOOL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Trilinos_ENABLE_Intrepid:BOOL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Trilinos_ENABLE_Intrepid2:BOOL=ON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Trilinos_ENABLE_NOX:BOOL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Trilinos_ENABLE_Stratimikos:BOOL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Trilinos_ENABLE_Thyra:BOOL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Trilinos_ENABLE_Rythmos:BOOL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Trilinos_ENABLE_MOOCHO:BOOL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Trilinos_ENABLE_Stokhos:BOOL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Trilinos_ENABLE_Piro:BOOL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Trilinos_ENABLE_Teko:BOOL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Trilinos_ENABLE_STKIO:BOOL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Trilinos_ENABLE_STKMesh:BOOL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TPL_ENABLE_Boost:BOOL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Boost_INCLUDE_DIRS:FILEPATH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="$BOOSTDIR/include"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Boost_LIBRARY_DIRS:FILEPATH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="$BOOSTDIR/lib"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TPL_ENABLE_BoostLib:BOOL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BoostLib_INCLUDE_DIRS:FILEPATH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="$BOOSTDIR/include"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BoostLib_LIBRARY_DIRS:FILEPATH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="$BOOSTDIR/lib"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… [Continued]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6522" y="702245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Trilinos_ENABLE_SEACASIoss:BOOL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Trilinos_ENABLE_SEACASExodus:BOOL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TPL_ENABLE_Netcdf:BOOL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Netcdf_INCLUDE_DIRS:PATH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="$NETCDFDIR/include"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Netcdf_LIBRARY_DIRS:PATH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="$NETCDFDIR/lib"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TPL_ENABLE_HDF5:BOOL=ON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HDF5_INCLUDE_DIRS:PATH="$HDF5DIR/include"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HDF5_LIBRARY_DIRS:PATH="$HDF5DIR/lib"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Trilinos_ENABLE_Tpetra:BOOL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Trilinos_ENABLE_Kokkos:BOOL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Trilinos_ENABLE_Ifpack2:BOOL=ON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Trilinos_ENABLE_Amesos2:BOOL=ON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Trilinos_ENABLE_Zoltan2:BOOL=ON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Trilinos_ENABLE_MueLu:BOOL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Amesos2_ENABLE_KLU2:BOOL=ON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Trilinos_ENABLE_EXPLICIT_INSTANTIATION:BOOL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Tpetra_INST_INT_LONG_LONG:BOOL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Tpetra_INST_INT_INT:BOOL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Tpetra_INST_DOUBLE:BOOL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Tpetra_INST_FLOAT:BOOL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=OFF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Tpetra_INST_COMPLEX_FLOAT:BOOL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=OFF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Tpetra_INST_COMPLEX_DOUBLE:BOOL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=OFF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Tpetra_INST_INT_LONG:BOOL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=OFF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Tpetra_INST_INT_UNSIGNED:BOOL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=OFF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Trilinos_ENABLE_Kokkos:BOOL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Trilinos_ENABLE_KokkosCore:BOOL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Phalanx_KOKKOS_DEVICE_TYPE:STRING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="SERIAL"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Phalanx_INDEX_SIZE_TYPE:STRING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="INT"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Phalanx_SHOW_DEPRECATED_WARNINGS:BOOL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=OFF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Kokkos_ENABLE_Serial:BOOL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=ON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Kokkos_ENABLE_OpenMP:BOOL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=OFF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Kokkos_ENABLE_Pthread:BOOL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=OFF \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[more options] 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3345" y="6293315"/>
            <a:ext cx="433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55 separate enables and disables!</a:t>
            </a:r>
          </a:p>
        </p:txBody>
      </p:sp>
    </p:spTree>
    <p:extLst>
      <p:ext uri="{BB962C8B-B14F-4D97-AF65-F5344CB8AC3E}">
        <p14:creationId xmlns:p14="http://schemas.microsoft.com/office/powerpoint/2010/main" val="15525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/>
              <a:t>APP + Trilinos: Clone, Configure, Build,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429" y="653914"/>
            <a:ext cx="860452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up to find compilers, TPLs, etc.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source &lt;some-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-script&gt;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Clone the repos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git@github.com:trilinos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Trilinos.git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&lt;some-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&gt;:&lt;app&gt;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up build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BUILD/ ; cd BUILD/ 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Trilinos ; cd .. 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&lt;app&gt; ; ..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Configure, build and install Trilinos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TRIINOS_INSTALL_DIR=$PWD/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-install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Trilinos/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../BUILD/Trilinos/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[55 enables/disables] [other options] \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-DCMAKE_INSTALL_PREFIX=$TRIINOS_INSTALL_DIR \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../../Trilinos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make –j16 install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Configure, build, and test APP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../../BUILD/&lt;app&gt;/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   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Pulls in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TrilinosConfig.cmake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most info!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-D&lt;APP&gt;_TRILINOS_DIR=$TRIINOS_INSTALL_DIR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../../&lt;app&gt;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make –j16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–j16</a:t>
            </a:r>
          </a:p>
        </p:txBody>
      </p:sp>
    </p:spTree>
    <p:extLst>
      <p:ext uri="{BB962C8B-B14F-4D97-AF65-F5344CB8AC3E}">
        <p14:creationId xmlns:p14="http://schemas.microsoft.com/office/powerpoint/2010/main" val="178230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 err="1"/>
              <a:t>APP+Triilnos</a:t>
            </a:r>
            <a:r>
              <a:rPr lang="en-US" altLang="en-US" sz="2400" dirty="0"/>
              <a:t>: Pull, Change, Commit, Test, Push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425" y="557266"/>
            <a:ext cx="4293593" cy="6340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+mj-lt"/>
                <a:cs typeface="Courier New" panose="02070309020205020404" pitchFamily="49" charset="0"/>
              </a:rPr>
              <a:t>Source Directory  Terminal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Pull updates from remote repos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Trilinos/ 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pull ; cd 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&lt;app&gt;/ 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pull ; cd ..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Modify files in Trilinos and APP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Trilinos/packages/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sacado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Sacado_Fad_DFad.hp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../../..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&lt;app&gt;/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&lt;some-app-files&gt;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Check status and commit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Trilinos/ 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local-stat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../&lt;app&gt;/ 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local-stat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pull --rebase;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190" y="2915132"/>
            <a:ext cx="453179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+mj-lt"/>
                <a:cs typeface="Courier New" panose="02070309020205020404" pitchFamily="49" charset="0"/>
              </a:rPr>
              <a:t>Build Directory Terminal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BUILD/Trilinos/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make –j16 install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../&lt;app&gt;/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make –j16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–j16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Passed!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Trilinos_CHECKIN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-test-&lt;machine&gt;.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--do-all --push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cd ../&lt;app&gt;/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make –j16 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–j16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Pass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2430" y="663840"/>
            <a:ext cx="3802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just 2 </a:t>
            </a:r>
            <a:r>
              <a:rPr lang="en-US" dirty="0" err="1"/>
              <a:t>git</a:t>
            </a:r>
            <a:r>
              <a:rPr lang="en-US" dirty="0"/>
              <a:t> repos and CMake projects </a:t>
            </a:r>
            <a:r>
              <a:rPr lang="en-US" dirty="0">
                <a:solidFill>
                  <a:srgbClr val="FF0000"/>
                </a:solidFill>
              </a:rPr>
              <a:t>but other examples at SNL involve 3, 4, 5+ repos!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How well does this scale?</a:t>
            </a:r>
          </a:p>
          <a:p>
            <a:r>
              <a:rPr lang="en-US" dirty="0"/>
              <a:t>     =&gt; CMake </a:t>
            </a:r>
            <a:r>
              <a:rPr lang="en-US" dirty="0" err="1"/>
              <a:t>ExternalProject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016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50" y="2430463"/>
            <a:ext cx="8804275" cy="197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5401" tIns="62700" rIns="125401" bIns="62700">
            <a:spAutoFit/>
          </a:bodyPr>
          <a:lstStyle/>
          <a:p>
            <a:pPr algn="ctr">
              <a:defRPr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Testing Support</a:t>
            </a:r>
          </a:p>
          <a:p>
            <a:pPr algn="ctr"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&amp;</a:t>
            </a:r>
          </a:p>
          <a:p>
            <a:pPr algn="ctr">
              <a:defRPr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CTest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,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CDash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 err="1"/>
              <a:t>TriBITS</a:t>
            </a:r>
            <a:r>
              <a:rPr lang="en-US" altLang="en-US" sz="2400" dirty="0"/>
              <a:t> Standardized </a:t>
            </a:r>
            <a:r>
              <a:rPr lang="en-US" altLang="en-US" sz="2400" dirty="0" err="1"/>
              <a:t>CTest</a:t>
            </a:r>
            <a:r>
              <a:rPr lang="en-US" altLang="en-US" sz="2400" dirty="0"/>
              <a:t> Handling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425" y="809696"/>
            <a:ext cx="8756650" cy="567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tribits_add_test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exeRootName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 [NOEXEPREFIX]  [NOEXESUFFIX]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[NAME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| NAME_POSTFIX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testNamePostfix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[COMM [serial]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[NUM_MPI_PROCS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numMpiProcs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[NUM_TOTAL_CORES_USED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numTotalCoresUsed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[CATEGORIES &lt;category0&gt;  &lt;category1&gt; ...]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[HOST &lt;host0&gt; &lt;host1&gt; ...]   [XHOST &lt;host0&gt; &lt;host1&gt; ...]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[HOSTTYPE &lt;hosttype0&gt; &lt;hosttype1&gt; ...]   [XHOSTTYPE &lt;hosttype0&gt; &lt;hosttype1&gt; ...]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[TIMEOUT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maxSeconds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Automatic </a:t>
            </a:r>
            <a:r>
              <a:rPr lang="en-US" sz="1600" dirty="0" err="1"/>
              <a:t>namespacing</a:t>
            </a:r>
            <a:r>
              <a:rPr lang="en-US" sz="1600" dirty="0"/>
              <a:t> of tests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Automatic running of parallel tests with MPI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Include/exclude tests based on number of MPI processes, number of cores, MPI/serial, host type (Linux, Windows, OSX, …),, specific hosts machines, … 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Standard classification of tests (BASIC, CONTINUOUS, NIGHTLY, HEAVY, …) for inclusion/exclusion of tests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Uniform handling of timeouts (and scaling of timeouts)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And more …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7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 err="1"/>
              <a:t>TriBITS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CTest</a:t>
            </a:r>
            <a:r>
              <a:rPr lang="en-US" altLang="en-US" sz="2400" dirty="0"/>
              <a:t> Extensions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425" y="625435"/>
            <a:ext cx="8756650" cy="606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 err="1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tribits_add_advanced_test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testNameBase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TEST_0 (EXEC &lt;execTarget0&gt; | CMND &lt;cmndExec0&gt;)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[ARGS &lt;arg1&gt; &lt;arg2&gt; ...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     [MESSAGE "&lt;message&gt;"]     [WORKING_DIRECTORY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workingDir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[NUM_MPI_PROCS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numProcs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   [NUM_TOTAL_CORES_USED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numTotalCoresUsed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[OUTPUT_FILE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  [NO_ECHO_OUTPUT]]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[PASS_ANY | PASS_REGULAR_EXPRESSION "&lt;regex&gt;“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PASS_REGULAR_EXPRESSION_ALL "&lt;regex1&gt;" "&lt;regex2&gt;" ... "&lt;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&gt;“ 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FAIL_REGULAR_EXPRESSION "&lt;regex&gt;“ | STANDARD_PASS_OUTPUT ] …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[TEST_1 (EXEC &lt;execTarget1&gt; | CMND &lt;cmndExec1&gt;) ...]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[TEST_N (EXEC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execTargetN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| CMND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cmndExecN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&gt;) ...]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[OVERALL_NUM_MPI_PROCS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overallNumProcs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[OVERALL_NUM_TOTAL_CORES_USED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overallNumTotalCoresUsed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[CATEGORIES &lt;category0&gt; &lt;category1&gt; ...]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[HOST &lt;host0&gt; &lt;host1&gt; ...]   [XHOST &lt;host0&gt; &lt;host1&gt; ...]  …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[TIMEOUT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maxSeconds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rgbClr val="D30AA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Run tests defined by multiple steps, .e.g. preprocessing, post-processing, etc.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All the same behaviors/features as </a:t>
            </a:r>
            <a:r>
              <a:rPr lang="en-US" sz="1600" dirty="0" err="1"/>
              <a:t>tribits_add_test</a:t>
            </a:r>
            <a:r>
              <a:rPr lang="en-US" sz="1600" dirty="0"/>
              <a:t>() plus …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Timing of individual test steps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Creates `</a:t>
            </a:r>
            <a:r>
              <a:rPr lang="en-US" sz="1600" dirty="0" err="1"/>
              <a:t>cmake</a:t>
            </a:r>
            <a:r>
              <a:rPr lang="en-US" sz="1600" dirty="0"/>
              <a:t> -P` script that is added with </a:t>
            </a:r>
            <a:r>
              <a:rPr lang="en-US" sz="1600" dirty="0" err="1"/>
              <a:t>add_test</a:t>
            </a:r>
            <a:r>
              <a:rPr lang="en-US" sz="1600" dirty="0"/>
              <a:t>()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And more …</a:t>
            </a:r>
          </a:p>
        </p:txBody>
      </p:sp>
    </p:spTree>
    <p:extLst>
      <p:ext uri="{BB962C8B-B14F-4D97-AF65-F5344CB8AC3E}">
        <p14:creationId xmlns:p14="http://schemas.microsoft.com/office/powerpoint/2010/main" val="15964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125413"/>
            <a:ext cx="8450262" cy="381000"/>
          </a:xfrm>
        </p:spPr>
        <p:txBody>
          <a:bodyPr/>
          <a:lstStyle/>
          <a:p>
            <a:r>
              <a:rPr lang="en-US" altLang="en-US" sz="2400" dirty="0"/>
              <a:t>Standard </a:t>
            </a:r>
            <a:r>
              <a:rPr lang="en-US" altLang="en-US" sz="2400" dirty="0" err="1"/>
              <a:t>TriBITS</a:t>
            </a:r>
            <a:r>
              <a:rPr lang="en-US" altLang="en-US" sz="2400" dirty="0"/>
              <a:t> Test Categories and Layers</a:t>
            </a:r>
          </a:p>
        </p:txBody>
      </p:sp>
      <p:sp>
        <p:nvSpPr>
          <p:cNvPr id="28675" name="TextBox 17"/>
          <p:cNvSpPr txBox="1">
            <a:spLocks noChangeArrowheads="1"/>
          </p:cNvSpPr>
          <p:nvPr/>
        </p:nvSpPr>
        <p:spPr bwMode="auto">
          <a:xfrm>
            <a:off x="544513" y="5842000"/>
            <a:ext cx="2319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Coverage Testing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1376363" y="1754188"/>
            <a:ext cx="6880225" cy="39401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2089150" y="1768475"/>
            <a:ext cx="54546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 dirty="0"/>
              <a:t>Nightly Testing</a:t>
            </a:r>
          </a:p>
          <a:p>
            <a:pPr algn="ctr"/>
            <a:endParaRPr lang="en-US" altLang="en-US" sz="1600" dirty="0">
              <a:solidFill>
                <a:srgbClr val="D30AA5"/>
              </a:solidFill>
            </a:endParaRPr>
          </a:p>
          <a:p>
            <a:pPr algn="ctr"/>
            <a:r>
              <a:rPr lang="en-US" altLang="en-US" sz="1600" dirty="0">
                <a:solidFill>
                  <a:srgbClr val="D30AA5"/>
                </a:solidFill>
              </a:rPr>
              <a:t>CATEGORIES [BASIC CONTINUOUS NIGHTLY]</a:t>
            </a:r>
          </a:p>
          <a:p>
            <a:pPr algn="ctr"/>
            <a:r>
              <a:rPr lang="en-US" altLang="en-US" sz="1600" dirty="0"/>
              <a:t>(MPI/Serial(non-MPI), Shared/Static, Debug/Release)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1895475" y="2886075"/>
            <a:ext cx="5843588" cy="2732088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2703513" y="3052763"/>
            <a:ext cx="42259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/>
              <a:t>Post-Push CI Testing</a:t>
            </a:r>
          </a:p>
          <a:p>
            <a:pPr algn="ctr"/>
            <a:endParaRPr lang="en-US" altLang="en-US" sz="1600">
              <a:solidFill>
                <a:srgbClr val="D30AA5"/>
              </a:solidFill>
            </a:endParaRPr>
          </a:p>
          <a:p>
            <a:pPr algn="ctr"/>
            <a:r>
              <a:rPr lang="en-US" altLang="en-US" sz="1600">
                <a:solidFill>
                  <a:srgbClr val="D30AA5"/>
                </a:solidFill>
              </a:rPr>
              <a:t>CATEGORIES [BASIC CONTINUOUS]</a:t>
            </a:r>
          </a:p>
          <a:p>
            <a:pPr algn="ctr"/>
            <a:r>
              <a:rPr lang="en-US" altLang="en-US" sz="1600"/>
              <a:t>(post-push CTest/CDash, Linux/GCC)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2801938" y="4229100"/>
            <a:ext cx="4029075" cy="13112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2973388" y="4330700"/>
            <a:ext cx="36861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 dirty="0"/>
              <a:t>Pre-Push CI Testing</a:t>
            </a:r>
          </a:p>
          <a:p>
            <a:pPr algn="ctr"/>
            <a:endParaRPr lang="en-US" altLang="en-US" sz="1600" dirty="0">
              <a:solidFill>
                <a:srgbClr val="D30AA5"/>
              </a:solidFill>
            </a:endParaRPr>
          </a:p>
          <a:p>
            <a:pPr algn="ctr"/>
            <a:r>
              <a:rPr lang="en-US" altLang="en-US" sz="1600" dirty="0">
                <a:solidFill>
                  <a:srgbClr val="D30AA5"/>
                </a:solidFill>
              </a:rPr>
              <a:t>CATEGORIES [BASIC]</a:t>
            </a:r>
          </a:p>
          <a:p>
            <a:pPr algn="ctr"/>
            <a:r>
              <a:rPr lang="en-US" altLang="en-US" sz="1600" dirty="0"/>
              <a:t>(checkin-test.py)</a:t>
            </a:r>
          </a:p>
        </p:txBody>
      </p:sp>
      <p:sp>
        <p:nvSpPr>
          <p:cNvPr id="28682" name="TextBox 14"/>
          <p:cNvSpPr txBox="1">
            <a:spLocks noChangeArrowheads="1"/>
          </p:cNvSpPr>
          <p:nvPr/>
        </p:nvSpPr>
        <p:spPr bwMode="auto">
          <a:xfrm>
            <a:off x="5170488" y="5940425"/>
            <a:ext cx="3382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Memory (Valgrind) Testing</a:t>
            </a:r>
          </a:p>
        </p:txBody>
      </p:sp>
      <p:cxnSp>
        <p:nvCxnSpPr>
          <p:cNvPr id="28683" name="Straight Arrow Connector 16"/>
          <p:cNvCxnSpPr>
            <a:cxnSpLocks noChangeShapeType="1"/>
          </p:cNvCxnSpPr>
          <p:nvPr/>
        </p:nvCxnSpPr>
        <p:spPr bwMode="auto">
          <a:xfrm flipV="1">
            <a:off x="8072438" y="4014788"/>
            <a:ext cx="184150" cy="19224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Straight Arrow Connector 18"/>
          <p:cNvCxnSpPr>
            <a:cxnSpLocks noChangeShapeType="1"/>
          </p:cNvCxnSpPr>
          <p:nvPr/>
        </p:nvCxnSpPr>
        <p:spPr bwMode="auto">
          <a:xfrm flipV="1">
            <a:off x="1404938" y="3871913"/>
            <a:ext cx="0" cy="190023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5" name="Left Brace 24"/>
          <p:cNvSpPr>
            <a:spLocks/>
          </p:cNvSpPr>
          <p:nvPr/>
        </p:nvSpPr>
        <p:spPr bwMode="auto">
          <a:xfrm>
            <a:off x="654050" y="625475"/>
            <a:ext cx="268288" cy="4876800"/>
          </a:xfrm>
          <a:prstGeom prst="leftBrace">
            <a:avLst>
              <a:gd name="adj1" fmla="val 8416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8686" name="TextBox 25"/>
          <p:cNvSpPr txBox="1">
            <a:spLocks noChangeArrowheads="1"/>
          </p:cNvSpPr>
          <p:nvPr/>
        </p:nvSpPr>
        <p:spPr bwMode="auto">
          <a:xfrm rot="-5400000">
            <a:off x="-1424781" y="2766219"/>
            <a:ext cx="3636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0033CC"/>
                </a:solidFill>
              </a:rPr>
              <a:t>Correctness Testing</a:t>
            </a:r>
          </a:p>
        </p:txBody>
      </p:sp>
      <p:sp>
        <p:nvSpPr>
          <p:cNvPr id="28687" name="Oval 4"/>
          <p:cNvSpPr>
            <a:spLocks noChangeArrowheads="1"/>
          </p:cNvSpPr>
          <p:nvPr/>
        </p:nvSpPr>
        <p:spPr bwMode="auto">
          <a:xfrm>
            <a:off x="917575" y="606425"/>
            <a:ext cx="7797800" cy="516572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8688" name="TextBox 5"/>
          <p:cNvSpPr txBox="1">
            <a:spLocks noChangeArrowheads="1"/>
          </p:cNvSpPr>
          <p:nvPr/>
        </p:nvSpPr>
        <p:spPr bwMode="auto">
          <a:xfrm>
            <a:off x="1895475" y="620713"/>
            <a:ext cx="584358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 dirty="0"/>
              <a:t>Heavy Testing</a:t>
            </a:r>
          </a:p>
          <a:p>
            <a:pPr algn="ctr"/>
            <a:endParaRPr lang="en-US" altLang="en-US" sz="1600" dirty="0">
              <a:solidFill>
                <a:srgbClr val="D30AA5"/>
              </a:solidFill>
            </a:endParaRPr>
          </a:p>
          <a:p>
            <a:pPr algn="ctr"/>
            <a:r>
              <a:rPr lang="en-US" altLang="en-US" sz="1600" dirty="0">
                <a:solidFill>
                  <a:srgbClr val="D30AA5"/>
                </a:solidFill>
              </a:rPr>
              <a:t>CATEGORIES [BASIC CONTINUOUS NIGHTLY HEAVY]</a:t>
            </a:r>
          </a:p>
          <a:p>
            <a:pPr algn="ctr"/>
            <a:r>
              <a:rPr lang="en-US" altLang="en-US" sz="1600" dirty="0"/>
              <a:t>(more expensive tests)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257075" cy="381000"/>
          </a:xfrm>
        </p:spPr>
        <p:txBody>
          <a:bodyPr/>
          <a:lstStyle/>
          <a:p>
            <a:pPr algn="ctr"/>
            <a:r>
              <a:rPr lang="en-US" altLang="en-US" sz="2400" dirty="0"/>
              <a:t>Pre-Push CI Testing: </a:t>
            </a:r>
            <a:r>
              <a:rPr lang="en-US" altLang="en-US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checkin-test.py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24260" y="1157621"/>
            <a:ext cx="8488207" cy="502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marL="342900" indent="-17145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17145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1714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SzPct val="100000"/>
            </a:pPr>
            <a:r>
              <a:rPr lang="en-US" altLang="en-US" dirty="0">
                <a:solidFill>
                  <a:srgbClr val="D30AA5"/>
                </a:solidFill>
              </a:rPr>
              <a:t>      $ </a:t>
            </a:r>
            <a:r>
              <a:rPr lang="en-US" altLang="en-US" sz="3200" dirty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checkin-test.py --do-all –push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endParaRPr lang="en-US" altLang="en-US" dirty="0"/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Checks that </a:t>
            </a:r>
            <a:r>
              <a:rPr lang="en-US" altLang="en-US" dirty="0" err="1"/>
              <a:t>git</a:t>
            </a:r>
            <a:r>
              <a:rPr lang="en-US" altLang="en-US" dirty="0"/>
              <a:t> repos are “clean” 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Checks that all </a:t>
            </a:r>
            <a:r>
              <a:rPr lang="en-US" altLang="en-US" dirty="0" err="1"/>
              <a:t>git</a:t>
            </a:r>
            <a:r>
              <a:rPr lang="en-US" altLang="en-US" dirty="0"/>
              <a:t> repos on are tracking branches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Integrates (i.e. pulls) latest version in remote </a:t>
            </a:r>
            <a:r>
              <a:rPr lang="en-US" altLang="en-US" dirty="0" err="1"/>
              <a:t>git</a:t>
            </a:r>
            <a:r>
              <a:rPr lang="en-US" altLang="en-US" dirty="0"/>
              <a:t> repositories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Figures out modified packages</a:t>
            </a:r>
          </a:p>
          <a:p>
            <a:pPr marL="457200" lvl="2" indent="0">
              <a:spcAft>
                <a:spcPts val="0"/>
              </a:spcAft>
              <a:buSzPct val="100000"/>
            </a:pPr>
            <a:r>
              <a:rPr lang="en-US" altLang="en-US" sz="2400" dirty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Modified file: 'packages/</a:t>
            </a:r>
            <a:r>
              <a:rPr lang="en-US" altLang="en-US" sz="2400" dirty="0" err="1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  <a:r>
              <a:rPr lang="en-US" altLang="en-US" sz="2400" dirty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/CMakeLists.txt'</a:t>
            </a:r>
          </a:p>
          <a:p>
            <a:pPr marL="457200" lvl="2" indent="0">
              <a:spcAft>
                <a:spcPts val="0"/>
              </a:spcAft>
              <a:buSzPct val="100000"/>
            </a:pPr>
            <a:r>
              <a:rPr lang="en-US" altLang="en-US" sz="2400" dirty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=&gt; Enabling 'Teuchos'!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Enables all forward/downstream packages &amp; tests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Configures, builds, and runs tests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Does the push (if all builds/tests pass)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Sends notification emails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Fully customizable (enabled packages, build cases, etc.)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dirty="0"/>
              <a:t>Documentation: </a:t>
            </a:r>
            <a:r>
              <a:rPr lang="en-US" altLang="en-US" dirty="0">
                <a:solidFill>
                  <a:srgbClr val="D30AA5"/>
                </a:solidFill>
              </a:rPr>
              <a:t>checkin-test.py --help</a:t>
            </a:r>
          </a:p>
        </p:txBody>
      </p:sp>
    </p:spTree>
    <p:extLst>
      <p:ext uri="{BB962C8B-B14F-4D97-AF65-F5344CB8AC3E}">
        <p14:creationId xmlns:p14="http://schemas.microsoft.com/office/powerpoint/2010/main" val="174935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5413"/>
            <a:ext cx="9144000" cy="381000"/>
          </a:xfrm>
        </p:spPr>
        <p:txBody>
          <a:bodyPr/>
          <a:lstStyle/>
          <a:p>
            <a:r>
              <a:rPr lang="en-US" altLang="en-US" sz="2400" dirty="0" err="1"/>
              <a:t>CDash</a:t>
            </a:r>
            <a:r>
              <a:rPr lang="en-US" altLang="en-US" sz="2400" dirty="0"/>
              <a:t>: VERA Packages</a:t>
            </a: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0" y="544726"/>
            <a:ext cx="7882032" cy="607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1115550" y="5502870"/>
            <a:ext cx="652885" cy="192025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32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5413"/>
            <a:ext cx="9144000" cy="381000"/>
          </a:xfrm>
        </p:spPr>
        <p:txBody>
          <a:bodyPr/>
          <a:lstStyle/>
          <a:p>
            <a:r>
              <a:rPr lang="en-US" altLang="en-US" sz="2400" dirty="0" err="1"/>
              <a:t>CDash</a:t>
            </a:r>
            <a:r>
              <a:rPr lang="en-US" altLang="en-US" sz="2400" dirty="0"/>
              <a:t>: VERA Package Builds (</a:t>
            </a:r>
            <a:r>
              <a:rPr lang="en-US" altLang="en-US" sz="2400" dirty="0" err="1"/>
              <a:t>VeraAPI</a:t>
            </a:r>
            <a:r>
              <a:rPr lang="en-US" altLang="en-US" sz="2400" dirty="0"/>
              <a:t>) </a:t>
            </a: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06340"/>
            <a:ext cx="789622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3B1F72-2A28-473B-A001-683B7AEF9C0C}"/>
              </a:ext>
            </a:extLst>
          </p:cNvPr>
          <p:cNvSpPr/>
          <p:nvPr/>
        </p:nvSpPr>
        <p:spPr bwMode="auto">
          <a:xfrm>
            <a:off x="693094" y="2353660"/>
            <a:ext cx="1036935" cy="407093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78615" y="2430470"/>
            <a:ext cx="8803772" cy="197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Why CMake?</a:t>
            </a:r>
          </a:p>
          <a:p>
            <a:pPr algn="ctr"/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Why TriBITS?</a:t>
            </a:r>
            <a:endParaRPr lang="en-US" sz="40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040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5413"/>
            <a:ext cx="9144000" cy="381000"/>
          </a:xfrm>
        </p:spPr>
        <p:txBody>
          <a:bodyPr/>
          <a:lstStyle/>
          <a:p>
            <a:r>
              <a:rPr lang="en-US" altLang="en-US" sz="2400" dirty="0" err="1"/>
              <a:t>CDash</a:t>
            </a:r>
            <a:r>
              <a:rPr lang="en-US" altLang="en-US" sz="2400" dirty="0"/>
              <a:t>: VERA (Collapsed) Builds </a:t>
            </a: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5" y="548625"/>
            <a:ext cx="8230118" cy="60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1960460" y="3851455"/>
            <a:ext cx="1382580" cy="422455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8FFB55-372C-4F07-AB5A-73CD964194E8}"/>
              </a:ext>
            </a:extLst>
          </p:cNvPr>
          <p:cNvSpPr/>
          <p:nvPr/>
        </p:nvSpPr>
        <p:spPr bwMode="auto">
          <a:xfrm>
            <a:off x="462666" y="3121760"/>
            <a:ext cx="1267364" cy="330283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07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5413"/>
            <a:ext cx="9144000" cy="381000"/>
          </a:xfrm>
        </p:spPr>
        <p:txBody>
          <a:bodyPr/>
          <a:lstStyle/>
          <a:p>
            <a:r>
              <a:rPr lang="en-US" altLang="en-US" sz="2400" dirty="0"/>
              <a:t>Package-by-Package Build/Test Results</a:t>
            </a: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5" y="510220"/>
            <a:ext cx="791527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6F1E53-1C37-4596-9A27-8AEBCD6835B7}"/>
              </a:ext>
            </a:extLst>
          </p:cNvPr>
          <p:cNvSpPr/>
          <p:nvPr/>
        </p:nvSpPr>
        <p:spPr bwMode="auto">
          <a:xfrm>
            <a:off x="885120" y="506413"/>
            <a:ext cx="883315" cy="272642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8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847725"/>
            <a:ext cx="545782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5413"/>
            <a:ext cx="9144000" cy="381000"/>
          </a:xfrm>
        </p:spPr>
        <p:txBody>
          <a:bodyPr/>
          <a:lstStyle/>
          <a:p>
            <a:r>
              <a:rPr lang="en-US" altLang="en-US" sz="2400"/>
              <a:t> Post-Push Testing: 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TRIBITS_CTEST_DRIVER()</a:t>
            </a:r>
          </a:p>
        </p:txBody>
      </p:sp>
      <p:sp>
        <p:nvSpPr>
          <p:cNvPr id="29701" name="Freeform 13"/>
          <p:cNvSpPr>
            <a:spLocks/>
          </p:cNvSpPr>
          <p:nvPr/>
        </p:nvSpPr>
        <p:spPr bwMode="auto">
          <a:xfrm>
            <a:off x="142875" y="2898775"/>
            <a:ext cx="200025" cy="752475"/>
          </a:xfrm>
          <a:custGeom>
            <a:avLst/>
            <a:gdLst>
              <a:gd name="T0" fmla="*/ 200363 w 400726"/>
              <a:gd name="T1" fmla="*/ 0 h 752475"/>
              <a:gd name="T2" fmla="*/ 338 w 400726"/>
              <a:gd name="T3" fmla="*/ 466725 h 752475"/>
              <a:gd name="T4" fmla="*/ 162263 w 400726"/>
              <a:gd name="T5" fmla="*/ 752475 h 7524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0726" h="752475">
                <a:moveTo>
                  <a:pt x="400726" y="0"/>
                </a:moveTo>
                <a:cubicBezTo>
                  <a:pt x="207051" y="170656"/>
                  <a:pt x="13376" y="341313"/>
                  <a:pt x="676" y="466725"/>
                </a:cubicBezTo>
                <a:cubicBezTo>
                  <a:pt x="-12024" y="592138"/>
                  <a:pt x="156251" y="672306"/>
                  <a:pt x="324526" y="752475"/>
                </a:cubicBezTo>
              </a:path>
            </a:pathLst>
          </a:cu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5992813" y="706438"/>
            <a:ext cx="30337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99"/>
                </a:solidFill>
              </a:rPr>
              <a:t>VERA CDash Dashboard for 4/6/2014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Collapsed summaries for each build case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Nightly, CI, Experimental build cases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5992813" y="3394075"/>
            <a:ext cx="303371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99"/>
                </a:solidFill>
              </a:rPr>
              <a:t>VERA CDash CI Iterations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Individual packages built in sequence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Targeted emails for failed package build &amp; tests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Failed packages disabled in downstream packages</a:t>
            </a:r>
          </a:p>
          <a:p>
            <a:pPr lvl="1">
              <a:defRPr/>
            </a:pPr>
            <a:r>
              <a:rPr lang="en-US" altLang="en-US" dirty="0"/>
              <a:t>=&gt; </a:t>
            </a:r>
            <a:r>
              <a:rPr lang="en-US" altLang="en-US" dirty="0">
                <a:solidFill>
                  <a:srgbClr val="000099"/>
                </a:solidFill>
              </a:rPr>
              <a:t>Don’t propagate failures!</a:t>
            </a:r>
          </a:p>
        </p:txBody>
      </p:sp>
      <p:pic>
        <p:nvPicPr>
          <p:cNvPr id="2970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3484563"/>
            <a:ext cx="5491163" cy="13112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6" name="Freeform 22"/>
          <p:cNvSpPr>
            <a:spLocks/>
          </p:cNvSpPr>
          <p:nvPr/>
        </p:nvSpPr>
        <p:spPr bwMode="auto">
          <a:xfrm>
            <a:off x="117475" y="3167063"/>
            <a:ext cx="214313" cy="1758950"/>
          </a:xfrm>
          <a:custGeom>
            <a:avLst/>
            <a:gdLst>
              <a:gd name="T0" fmla="*/ 214599 w 400726"/>
              <a:gd name="T1" fmla="*/ 0 h 752475"/>
              <a:gd name="T2" fmla="*/ 362 w 400726"/>
              <a:gd name="T3" fmla="*/ 1091669 h 752475"/>
              <a:gd name="T4" fmla="*/ 173792 w 400726"/>
              <a:gd name="T5" fmla="*/ 1760037 h 7524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0726" h="752475">
                <a:moveTo>
                  <a:pt x="400726" y="0"/>
                </a:moveTo>
                <a:cubicBezTo>
                  <a:pt x="207051" y="170656"/>
                  <a:pt x="13376" y="341313"/>
                  <a:pt x="676" y="466725"/>
                </a:cubicBezTo>
                <a:cubicBezTo>
                  <a:pt x="-12024" y="592138"/>
                  <a:pt x="156251" y="672306"/>
                  <a:pt x="324526" y="752475"/>
                </a:cubicBezTo>
              </a:path>
            </a:pathLst>
          </a:custGeom>
          <a:noFill/>
          <a:ln w="12700" cap="flat" cmpd="sng" algn="ctr">
            <a:solidFill>
              <a:srgbClr val="008657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707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4975225"/>
            <a:ext cx="5478463" cy="1295400"/>
          </a:xfrm>
          <a:prstGeom prst="rect">
            <a:avLst/>
          </a:prstGeom>
          <a:noFill/>
          <a:ln w="9525">
            <a:solidFill>
              <a:srgbClr val="00865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4FEE39E-A640-45BF-8F0C-064A9FFC4DFB}"/>
              </a:ext>
            </a:extLst>
          </p:cNvPr>
          <p:cNvSpPr/>
          <p:nvPr/>
        </p:nvSpPr>
        <p:spPr bwMode="auto">
          <a:xfrm>
            <a:off x="323852" y="1751985"/>
            <a:ext cx="599674" cy="51496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F65BA-6E66-4A9F-A909-BE10BFE475FE}"/>
              </a:ext>
            </a:extLst>
          </p:cNvPr>
          <p:cNvSpPr/>
          <p:nvPr/>
        </p:nvSpPr>
        <p:spPr bwMode="auto">
          <a:xfrm>
            <a:off x="343040" y="2646849"/>
            <a:ext cx="599674" cy="514966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358775" y="2779713"/>
            <a:ext cx="5438775" cy="192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9705" name="Rectangle 21"/>
          <p:cNvSpPr>
            <a:spLocks noChangeArrowheads="1"/>
          </p:cNvSpPr>
          <p:nvPr/>
        </p:nvSpPr>
        <p:spPr bwMode="auto">
          <a:xfrm>
            <a:off x="347663" y="3006725"/>
            <a:ext cx="5440362" cy="192088"/>
          </a:xfrm>
          <a:prstGeom prst="rect">
            <a:avLst/>
          </a:prstGeom>
          <a:noFill/>
          <a:ln w="38100" algn="ctr">
            <a:solidFill>
              <a:srgbClr val="00865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DE887-57BD-475B-BF50-525F37D2B7FD}"/>
              </a:ext>
            </a:extLst>
          </p:cNvPr>
          <p:cNvSpPr/>
          <p:nvPr/>
        </p:nvSpPr>
        <p:spPr bwMode="auto">
          <a:xfrm>
            <a:off x="385855" y="4389125"/>
            <a:ext cx="460860" cy="406713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06C23B-1757-49DC-8879-1D8B43EFF26B}"/>
              </a:ext>
            </a:extLst>
          </p:cNvPr>
          <p:cNvSpPr/>
          <p:nvPr/>
        </p:nvSpPr>
        <p:spPr bwMode="auto">
          <a:xfrm>
            <a:off x="242887" y="5843275"/>
            <a:ext cx="460860" cy="406713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 err="1"/>
              <a:t>CDash</a:t>
            </a:r>
            <a:r>
              <a:rPr lang="en-US" altLang="en-US" sz="2400" dirty="0"/>
              <a:t> Queries: Killer Feature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425" y="1047890"/>
            <a:ext cx="87566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Show the HEAVY builds for the last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two weeks: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5" y="1656999"/>
            <a:ext cx="8912075" cy="402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ABCCE7-23F6-452D-81CB-3438895809A6}"/>
              </a:ext>
            </a:extLst>
          </p:cNvPr>
          <p:cNvSpPr/>
          <p:nvPr/>
        </p:nvSpPr>
        <p:spPr bwMode="auto">
          <a:xfrm>
            <a:off x="114906" y="3160165"/>
            <a:ext cx="1423099" cy="2517448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 err="1"/>
              <a:t>CDash</a:t>
            </a:r>
            <a:r>
              <a:rPr lang="en-US" altLang="en-US" sz="2400" dirty="0"/>
              <a:t> Queries: Killer Feature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5005" y="1026768"/>
            <a:ext cx="87566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Show failures for test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CASL_MOOSE_bison_from_vera_ifba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in last 4 weeks: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" y="1718520"/>
            <a:ext cx="909955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255" y="5042010"/>
            <a:ext cx="87566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 lvl="1" algn="ctr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FF0000"/>
                </a:solidFill>
              </a:rPr>
              <a:t>This test is failing randomly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C83F9-F6AB-4011-851C-D3449DD119BF}"/>
              </a:ext>
            </a:extLst>
          </p:cNvPr>
          <p:cNvSpPr/>
          <p:nvPr/>
        </p:nvSpPr>
        <p:spPr bwMode="auto">
          <a:xfrm>
            <a:off x="40210" y="3544215"/>
            <a:ext cx="921720" cy="111374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6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 err="1"/>
              <a:t>CDash</a:t>
            </a:r>
            <a:r>
              <a:rPr lang="en-US" altLang="en-US" sz="2400" dirty="0"/>
              <a:t> Queries: Killer Feature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5215" y="1508750"/>
            <a:ext cx="87566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Show most expensive tests yesterday: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6" y="2315255"/>
            <a:ext cx="8796550" cy="299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F58A7E-4A2F-4552-BF14-F2C32C0F68B2}"/>
              </a:ext>
            </a:extLst>
          </p:cNvPr>
          <p:cNvSpPr/>
          <p:nvPr/>
        </p:nvSpPr>
        <p:spPr bwMode="auto">
          <a:xfrm>
            <a:off x="117020" y="3928265"/>
            <a:ext cx="921720" cy="1228960"/>
          </a:xfrm>
          <a:prstGeom prst="rect">
            <a:avLst/>
          </a:prstGeom>
          <a:solidFill>
            <a:schemeClr val="accent3">
              <a:lumMod val="65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 err="1"/>
              <a:t>TriBITS</a:t>
            </a:r>
            <a:r>
              <a:rPr lang="en-US" altLang="en-US" sz="2400" dirty="0"/>
              <a:t> Specialized </a:t>
            </a:r>
            <a:r>
              <a:rPr lang="en-US" altLang="en-US" sz="2400" dirty="0" err="1"/>
              <a:t>CDash</a:t>
            </a:r>
            <a:r>
              <a:rPr lang="en-US" altLang="en-US" sz="2400" dirty="0"/>
              <a:t> Support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425" y="676294"/>
            <a:ext cx="8756650" cy="313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endParaRPr lang="en-US" dirty="0"/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b="1" dirty="0" err="1"/>
              <a:t>TriBITS</a:t>
            </a:r>
            <a:r>
              <a:rPr lang="en-US" b="1" dirty="0"/>
              <a:t> Core: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Provides ready-made partitioning into </a:t>
            </a:r>
            <a:r>
              <a:rPr lang="en-US" dirty="0" err="1"/>
              <a:t>CTest</a:t>
            </a:r>
            <a:r>
              <a:rPr lang="en-US" dirty="0"/>
              <a:t>/</a:t>
            </a:r>
            <a:r>
              <a:rPr lang="en-US" dirty="0" err="1"/>
              <a:t>CDash</a:t>
            </a:r>
            <a:r>
              <a:rPr lang="en-US" dirty="0"/>
              <a:t> Subprojects (i.e. </a:t>
            </a:r>
            <a:r>
              <a:rPr lang="en-US" dirty="0" err="1"/>
              <a:t>TriBITS</a:t>
            </a:r>
            <a:r>
              <a:rPr lang="en-US" dirty="0"/>
              <a:t> Packages)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Gives </a:t>
            </a:r>
            <a:r>
              <a:rPr lang="en-US" dirty="0" err="1"/>
              <a:t>CDash</a:t>
            </a:r>
            <a:r>
              <a:rPr lang="en-US" dirty="0"/>
              <a:t> regression emails for each Package (i.e. </a:t>
            </a:r>
            <a:r>
              <a:rPr lang="en-US" dirty="0" err="1"/>
              <a:t>CDash</a:t>
            </a:r>
            <a:r>
              <a:rPr lang="en-US" dirty="0"/>
              <a:t> Subproject)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Exports XML file with all </a:t>
            </a:r>
            <a:r>
              <a:rPr lang="en-US" dirty="0" err="1"/>
              <a:t>TriBITS</a:t>
            </a:r>
            <a:r>
              <a:rPr lang="en-US" dirty="0"/>
              <a:t> Package dependencies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b="1" dirty="0" err="1"/>
              <a:t>TriBITS</a:t>
            </a:r>
            <a:r>
              <a:rPr lang="en-US" b="1" dirty="0"/>
              <a:t> </a:t>
            </a:r>
            <a:r>
              <a:rPr lang="en-US" b="1" dirty="0" err="1"/>
              <a:t>CTest</a:t>
            </a:r>
            <a:r>
              <a:rPr lang="en-US" b="1" dirty="0"/>
              <a:t> Driver Support: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Generates CDashSubproject.xml file and automatically </a:t>
            </a:r>
            <a:r>
              <a:rPr lang="en-US" dirty="0" err="1"/>
              <a:t>submitts</a:t>
            </a:r>
            <a:r>
              <a:rPr lang="en-US" dirty="0"/>
              <a:t> to </a:t>
            </a:r>
            <a:r>
              <a:rPr lang="en-US" dirty="0" err="1"/>
              <a:t>CDash</a:t>
            </a: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Determines set of changed packages for fast CI rebuilds and tests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Posts updated commits from </a:t>
            </a:r>
            <a:r>
              <a:rPr lang="en-US" dirty="0" err="1"/>
              <a:t>git</a:t>
            </a:r>
            <a:r>
              <a:rPr lang="en-US" dirty="0"/>
              <a:t> pull as </a:t>
            </a:r>
            <a:r>
              <a:rPr lang="en-US" dirty="0" err="1"/>
              <a:t>CDash</a:t>
            </a:r>
            <a:r>
              <a:rPr lang="en-US" dirty="0"/>
              <a:t> build notes files</a:t>
            </a:r>
          </a:p>
        </p:txBody>
      </p:sp>
    </p:spTree>
    <p:extLst>
      <p:ext uri="{BB962C8B-B14F-4D97-AF65-F5344CB8AC3E}">
        <p14:creationId xmlns:p14="http://schemas.microsoft.com/office/powerpoint/2010/main" val="29000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/>
              <a:t>Multi-Repo </a:t>
            </a:r>
            <a:r>
              <a:rPr lang="en-US" altLang="en-US" sz="2400" dirty="0" err="1"/>
              <a:t>Git</a:t>
            </a:r>
            <a:r>
              <a:rPr lang="en-US" altLang="en-US" sz="2400" dirty="0"/>
              <a:t> Updates Shown on </a:t>
            </a:r>
            <a:r>
              <a:rPr lang="en-US" altLang="en-US" sz="2400" dirty="0" err="1"/>
              <a:t>CDash</a:t>
            </a:r>
            <a:endParaRPr lang="en-US" alt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5425" y="1103023"/>
            <a:ext cx="8756650" cy="509113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lIns="90487" tIns="44450" rIns="90487" bIns="44450">
            <a:spAutoFit/>
          </a:bodyPr>
          <a:lstStyle/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VERAInExt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updates: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c23eff9:  Add training slides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Scott Palmtag &lt;pmy@ornl.gov&gt;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Tue Jun 7 08:59:00 2016 -0400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/docs/VERA-Input-Training-2012.pdf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	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/docs/VERA-Input-Training-May2016.pdf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***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VERAData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updates: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3475" y="663840"/>
            <a:ext cx="87566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Displays pulled commits as “Notes” file for  Subproject (Package) build</a:t>
            </a:r>
          </a:p>
        </p:txBody>
      </p:sp>
    </p:spTree>
    <p:extLst>
      <p:ext uri="{BB962C8B-B14F-4D97-AF65-F5344CB8AC3E}">
        <p14:creationId xmlns:p14="http://schemas.microsoft.com/office/powerpoint/2010/main" val="5758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78615" y="2955657"/>
            <a:ext cx="8803772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Summary</a:t>
            </a:r>
          </a:p>
        </p:txBody>
      </p:sp>
    </p:spTree>
    <p:extLst>
      <p:ext uri="{BB962C8B-B14F-4D97-AF65-F5344CB8AC3E}">
        <p14:creationId xmlns:p14="http://schemas.microsoft.com/office/powerpoint/2010/main" val="20614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/>
              <a:t>Recent </a:t>
            </a:r>
            <a:r>
              <a:rPr lang="en-US" altLang="en-US" sz="2400" dirty="0" err="1"/>
              <a:t>CMake</a:t>
            </a:r>
            <a:r>
              <a:rPr lang="en-US" altLang="en-US" sz="2400" dirty="0"/>
              <a:t>/</a:t>
            </a:r>
            <a:r>
              <a:rPr lang="en-US" altLang="en-US" sz="2400" dirty="0" err="1"/>
              <a:t>TriBITS</a:t>
            </a:r>
            <a:r>
              <a:rPr lang="en-US" altLang="en-US" sz="2400" dirty="0"/>
              <a:t> Progress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425" y="673879"/>
            <a:ext cx="8756650" cy="507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/>
              <a:t>Speed of configuring with CMake 3.3+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CMake 3.3+ eliminates the cost of </a:t>
            </a:r>
            <a:r>
              <a:rPr lang="en-US" dirty="0" err="1"/>
              <a:t>TriBITS</a:t>
            </a:r>
            <a:r>
              <a:rPr lang="en-US" dirty="0"/>
              <a:t> dependency handling:</a:t>
            </a:r>
          </a:p>
          <a:p>
            <a:pPr lvl="3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Example: The cost for building CASL VERA dependency graph of 467 SE packages and then processing enables/disables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dropped from 2 minutes with CMake 2.8.11 to less than 2.5 seconds for CMake 3.3</a:t>
            </a:r>
            <a:endParaRPr lang="en-US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CMake 3.6 (soon to be released) to be even faster!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 err="1"/>
              <a:t>TriBITS</a:t>
            </a:r>
            <a:r>
              <a:rPr lang="en-US" b="1" dirty="0"/>
              <a:t> with CMake 3.3+: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Reconfigure time for large CASL VERA coupled code Tiamat &lt; 30 sec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dirty="0" err="1"/>
              <a:t>CDash</a:t>
            </a:r>
            <a:r>
              <a:rPr lang="en-US" b="1" dirty="0"/>
              <a:t>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Addressed numerous issues/defects with ORNL CASL </a:t>
            </a:r>
            <a:r>
              <a:rPr lang="en-US" dirty="0" err="1"/>
              <a:t>Kitware</a:t>
            </a:r>
            <a:r>
              <a:rPr lang="en-US" dirty="0"/>
              <a:t> contract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400" dirty="0"/>
              <a:t>Why CMake?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210" y="641760"/>
            <a:ext cx="9103790" cy="593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dirty="0"/>
              <a:t>Open-source tools maintained and used by a large community and supported by a profession software development company (</a:t>
            </a:r>
            <a:r>
              <a:rPr lang="en-US" dirty="0" err="1"/>
              <a:t>Kitware</a:t>
            </a:r>
            <a:r>
              <a:rPr lang="en-US" dirty="0"/>
              <a:t>).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2000" dirty="0"/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rgbClr val="000099"/>
                </a:solidFill>
              </a:rPr>
              <a:t>CMake: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Simplified build system, easier maintenance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Improved mechanism for extending capabilities (CMake language)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Support for all major C, C++, and Fortran compilers.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Automatic full dependency tracking (headers, src, mod, obj, libs, exec)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Good Fortran support (parallel builds with modules with </a:t>
            </a:r>
            <a:r>
              <a:rPr lang="en-US" sz="1600" dirty="0" err="1"/>
              <a:t>src</a:t>
            </a:r>
            <a:r>
              <a:rPr lang="en-US" sz="1600" dirty="0"/>
              <a:t> =&gt; mod =&gt; object tracking, C/Fortran interoperability, etc.)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Shared libraries on all platforms and compilers (support for RPATH)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Faster configure times (e.g. &gt; 10x faster than autotools)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Generates different backend builds: </a:t>
            </a:r>
            <a:r>
              <a:rPr lang="en-US" sz="1600" dirty="0" err="1"/>
              <a:t>Makefiles</a:t>
            </a:r>
            <a:r>
              <a:rPr lang="en-US" sz="1600" dirty="0"/>
              <a:t>, </a:t>
            </a:r>
            <a:r>
              <a:rPr lang="en-US" sz="1600" b="1" dirty="0"/>
              <a:t>Ninja</a:t>
            </a:r>
            <a:r>
              <a:rPr lang="en-US" sz="1600" dirty="0"/>
              <a:t>, Visual Studio, Eclipse, </a:t>
            </a:r>
            <a:r>
              <a:rPr lang="en-US" sz="1600" dirty="0" err="1"/>
              <a:t>XCode</a:t>
            </a:r>
            <a:r>
              <a:rPr lang="en-US" sz="1600" dirty="0"/>
              <a:t>, …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Portable support for cross-compiling</a:t>
            </a:r>
            <a:endParaRPr lang="en-US" dirty="0"/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rgbClr val="000099"/>
                </a:solidFill>
              </a:rPr>
              <a:t>CTest: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Parallel running and scheduling of tests and test time-outs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Memory testing (Valgrind)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Line coverage testing (GCC GCOV)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Better integration between the test system and the build system</a:t>
            </a: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sz="1600" b="1" dirty="0" err="1">
                <a:solidFill>
                  <a:srgbClr val="000099"/>
                </a:solidFill>
              </a:rPr>
              <a:t>CDash</a:t>
            </a:r>
            <a:r>
              <a:rPr lang="en-US" sz="1600" b="1" dirty="0">
                <a:solidFill>
                  <a:srgbClr val="000099"/>
                </a:solidFill>
              </a:rPr>
              <a:t>: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Web server for display and archive of build, test, memory, and coverage results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Flexible query and filtering of build and test results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Automated failure email notifications</a:t>
            </a:r>
          </a:p>
        </p:txBody>
      </p:sp>
    </p:spTree>
    <p:extLst>
      <p:ext uri="{BB962C8B-B14F-4D97-AF65-F5344CB8AC3E}">
        <p14:creationId xmlns:p14="http://schemas.microsoft.com/office/powerpoint/2010/main" val="5145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/>
              <a:t>In Progress and Upcoming work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425" y="617805"/>
            <a:ext cx="8756650" cy="607602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90487" tIns="44450" rIns="90487" bIns="44450">
            <a:spAutoFit/>
          </a:bodyPr>
          <a:lstStyle/>
          <a:p>
            <a:pPr marL="171450" lvl="1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b="1" dirty="0"/>
              <a:t>In-Progress Work: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Transition to use Ninja instead of </a:t>
            </a:r>
            <a:r>
              <a:rPr lang="en-US" dirty="0" err="1"/>
              <a:t>Makefiles</a:t>
            </a:r>
            <a:r>
              <a:rPr lang="en-US" dirty="0"/>
              <a:t> </a:t>
            </a:r>
          </a:p>
          <a:p>
            <a:pPr lvl="2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Ninja Advantages:</a:t>
            </a:r>
          </a:p>
          <a:p>
            <a:pPr lvl="3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Faster dependency analysis: E.g. </a:t>
            </a:r>
            <a:r>
              <a:rPr lang="en-US" dirty="0" err="1"/>
              <a:t>Drekar</a:t>
            </a:r>
            <a:r>
              <a:rPr lang="en-US" dirty="0"/>
              <a:t> dependency check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dropped from 2+ minutes to 2 seconds</a:t>
            </a:r>
            <a:r>
              <a:rPr lang="en-US" dirty="0"/>
              <a:t>)</a:t>
            </a:r>
          </a:p>
          <a:p>
            <a:pPr lvl="3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More parallelization of builds  vs. recursive </a:t>
            </a:r>
            <a:r>
              <a:rPr lang="en-US" dirty="0" err="1"/>
              <a:t>Makefiles</a:t>
            </a:r>
            <a:r>
              <a:rPr lang="en-US" dirty="0"/>
              <a:t> </a:t>
            </a:r>
          </a:p>
          <a:p>
            <a:pPr lvl="2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Ninja support for Fortran (fork exists, waiting for Google to accept)</a:t>
            </a:r>
          </a:p>
          <a:p>
            <a:pPr lvl="2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Dummy </a:t>
            </a:r>
            <a:r>
              <a:rPr lang="en-US" dirty="0" err="1"/>
              <a:t>Makefiles</a:t>
            </a:r>
            <a:r>
              <a:rPr lang="en-US" dirty="0"/>
              <a:t> to make Ninja easy to use (same usage)</a:t>
            </a:r>
          </a:p>
          <a:p>
            <a:pPr lvl="2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Address issues with Ninja and NVCC/CUDA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Configure, build, and test all packages at once and submit to </a:t>
            </a:r>
            <a:r>
              <a:rPr lang="en-US" dirty="0" err="1"/>
              <a:t>CDash</a:t>
            </a:r>
            <a:endParaRPr lang="en-US" dirty="0">
              <a:solidFill>
                <a:srgbClr val="000099"/>
              </a:solidFill>
            </a:endParaRPr>
          </a:p>
          <a:p>
            <a:pPr marL="171450" lvl="1">
              <a:spcAft>
                <a:spcPts val="0"/>
              </a:spcAft>
              <a:buSzPct val="100000"/>
              <a:defRPr/>
            </a:pPr>
            <a:r>
              <a:rPr lang="en-US" b="1" dirty="0"/>
              <a:t>Upcoming  Work:</a:t>
            </a:r>
            <a:endParaRPr lang="en-US" dirty="0">
              <a:solidFill>
                <a:srgbClr val="000099"/>
              </a:solidFill>
            </a:endParaRP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Combining concepts of packages and TPLs for large meta-projects (</a:t>
            </a:r>
            <a:r>
              <a:rPr lang="en-US" dirty="0" err="1">
                <a:hlinkClick r:id="rId3"/>
              </a:rPr>
              <a:t>TriBITS</a:t>
            </a:r>
            <a:r>
              <a:rPr lang="en-US" dirty="0">
                <a:hlinkClick r:id="rId3"/>
              </a:rPr>
              <a:t> #63</a:t>
            </a:r>
            <a:r>
              <a:rPr lang="en-US" dirty="0"/>
              <a:t>) </a:t>
            </a: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High-level and tutorial documentation</a:t>
            </a: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Enable usage of `</a:t>
            </a:r>
            <a:r>
              <a:rPr lang="en-US" dirty="0" err="1"/>
              <a:t>git</a:t>
            </a:r>
            <a:r>
              <a:rPr lang="en-US" dirty="0"/>
              <a:t> bisect` with </a:t>
            </a:r>
            <a:r>
              <a:rPr lang="en-US" dirty="0" err="1"/>
              <a:t>gitdist</a:t>
            </a:r>
            <a:r>
              <a:rPr lang="en-US" dirty="0"/>
              <a:t> (automate with checkin-test.py)</a:t>
            </a:r>
          </a:p>
          <a:p>
            <a:pPr marL="457200" indent="-285750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A few of the backlog issues (see </a:t>
            </a:r>
            <a:r>
              <a:rPr lang="en-US" dirty="0" err="1">
                <a:hlinkClick r:id="rId4"/>
              </a:rPr>
              <a:t>TriBITS</a:t>
            </a:r>
            <a:r>
              <a:rPr lang="en-US" dirty="0">
                <a:hlinkClick r:id="rId4"/>
              </a:rPr>
              <a:t> Issues</a:t>
            </a:r>
            <a:r>
              <a:rPr lang="en-US" dirty="0"/>
              <a:t> and </a:t>
            </a:r>
            <a:r>
              <a:rPr lang="en-US" dirty="0" err="1">
                <a:hlinkClick r:id="rId5"/>
              </a:rPr>
              <a:t>TriBITS</a:t>
            </a:r>
            <a:r>
              <a:rPr lang="en-US" dirty="0">
                <a:hlinkClick r:id="rId5"/>
              </a:rPr>
              <a:t> Backlog</a:t>
            </a:r>
            <a:r>
              <a:rPr lang="en-US" dirty="0"/>
              <a:t>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>
              <a:spcBef>
                <a:spcPts val="6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Once these are done =&gt;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TriBITS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will be a good candidate for a universal meta-build and installation system for 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very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large amount of CSE software</a:t>
            </a:r>
          </a:p>
        </p:txBody>
      </p:sp>
    </p:spTree>
    <p:extLst>
      <p:ext uri="{BB962C8B-B14F-4D97-AF65-F5344CB8AC3E}">
        <p14:creationId xmlns:p14="http://schemas.microsoft.com/office/powerpoint/2010/main" val="96436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275" y="24075"/>
            <a:ext cx="8526065" cy="499266"/>
          </a:xfrm>
        </p:spPr>
        <p:txBody>
          <a:bodyPr/>
          <a:lstStyle/>
          <a:p>
            <a:r>
              <a:rPr lang="en-US" altLang="en-US" sz="2400" dirty="0"/>
              <a:t>TriBITS Partitioning and Dependencies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6710" y="3088047"/>
            <a:ext cx="8756650" cy="318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dirty="0"/>
              <a:t>TriBITS Core</a:t>
            </a:r>
            <a:r>
              <a:rPr lang="en-US" sz="1600" dirty="0"/>
              <a:t> (</a:t>
            </a:r>
            <a:r>
              <a:rPr lang="en-US" sz="1600" dirty="0" err="1">
                <a:solidFill>
                  <a:srgbClr val="000099"/>
                </a:solidFill>
              </a:rPr>
              <a:t>tribits</a:t>
            </a:r>
            <a:r>
              <a:rPr lang="en-US" sz="1600" dirty="0">
                <a:solidFill>
                  <a:srgbClr val="000099"/>
                </a:solidFill>
              </a:rPr>
              <a:t>/core/</a:t>
            </a:r>
            <a:r>
              <a:rPr lang="en-US" sz="1600" dirty="0"/>
              <a:t>): Core TriBITS package-based architecture for CMake projects includes configure, build, test, install, deploy (</a:t>
            </a:r>
            <a:r>
              <a:rPr lang="en-US" sz="1600" dirty="0" err="1"/>
              <a:t>tarballs</a:t>
            </a:r>
            <a:r>
              <a:rPr lang="en-US" sz="1600" dirty="0"/>
              <a:t>) for multi-repo projects.  (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1M size</a:t>
            </a:r>
            <a:r>
              <a:rPr lang="en-US" sz="1600" dirty="0"/>
              <a:t>)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dirty="0"/>
              <a:t>TriBITS Python </a:t>
            </a:r>
            <a:r>
              <a:rPr lang="en-US" sz="1600" b="1" dirty="0" err="1"/>
              <a:t>Utils</a:t>
            </a:r>
            <a:r>
              <a:rPr lang="en-US" sz="1600" dirty="0"/>
              <a:t> (</a:t>
            </a:r>
            <a:r>
              <a:rPr lang="en-US" sz="1600" dirty="0" err="1">
                <a:solidFill>
                  <a:srgbClr val="000099"/>
                </a:solidFill>
              </a:rPr>
              <a:t>tribits</a:t>
            </a:r>
            <a:r>
              <a:rPr lang="en-US" sz="1600" dirty="0">
                <a:solidFill>
                  <a:srgbClr val="000099"/>
                </a:solidFill>
              </a:rPr>
              <a:t>/</a:t>
            </a:r>
            <a:r>
              <a:rPr lang="en-US" sz="1600" dirty="0" err="1">
                <a:solidFill>
                  <a:srgbClr val="000099"/>
                </a:solidFill>
              </a:rPr>
              <a:t>python_utils</a:t>
            </a:r>
            <a:r>
              <a:rPr lang="en-US" sz="1600" dirty="0">
                <a:solidFill>
                  <a:srgbClr val="000099"/>
                </a:solidFill>
              </a:rPr>
              <a:t>/</a:t>
            </a:r>
            <a:r>
              <a:rPr lang="en-US" sz="1600" dirty="0"/>
              <a:t>): Some basic Python utilities that are not specific to TriBITS (e.g. </a:t>
            </a:r>
            <a:r>
              <a:rPr lang="en-US" sz="1600" dirty="0" err="1">
                <a:solidFill>
                  <a:srgbClr val="D30AA5"/>
                </a:solidFill>
              </a:rPr>
              <a:t>gitdist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D30AA5"/>
                </a:solidFill>
              </a:rPr>
              <a:t>snapshot_dir.py</a:t>
            </a:r>
            <a:r>
              <a:rPr lang="en-US" sz="1600" dirty="0"/>
              <a:t>).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dirty="0"/>
              <a:t>TriBITS CI Support</a:t>
            </a:r>
            <a:r>
              <a:rPr lang="en-US" sz="1600" dirty="0"/>
              <a:t> (</a:t>
            </a:r>
            <a:r>
              <a:rPr lang="en-US" sz="1600" dirty="0" err="1">
                <a:solidFill>
                  <a:srgbClr val="000099"/>
                </a:solidFill>
              </a:rPr>
              <a:t>tribits</a:t>
            </a:r>
            <a:r>
              <a:rPr lang="en-US" sz="1600" dirty="0">
                <a:solidFill>
                  <a:srgbClr val="000099"/>
                </a:solidFill>
              </a:rPr>
              <a:t>/</a:t>
            </a:r>
            <a:r>
              <a:rPr lang="en-US" sz="1600" dirty="0" err="1">
                <a:solidFill>
                  <a:srgbClr val="000099"/>
                </a:solidFill>
              </a:rPr>
              <a:t>ci_support</a:t>
            </a:r>
            <a:r>
              <a:rPr lang="en-US" sz="1600" dirty="0">
                <a:solidFill>
                  <a:srgbClr val="000099"/>
                </a:solidFill>
              </a:rPr>
              <a:t>/</a:t>
            </a:r>
            <a:r>
              <a:rPr lang="en-US" sz="1600" dirty="0"/>
              <a:t>): Support code for pre-push continuous integration testing (e.g. </a:t>
            </a:r>
            <a:r>
              <a:rPr lang="en-US" sz="1600" dirty="0">
                <a:solidFill>
                  <a:srgbClr val="D30AA5"/>
                </a:solidFill>
              </a:rPr>
              <a:t>checkin-test.py</a:t>
            </a:r>
            <a:r>
              <a:rPr lang="en-US" sz="1600" dirty="0"/>
              <a:t>).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dirty="0"/>
              <a:t>TriBITS </a:t>
            </a:r>
            <a:r>
              <a:rPr lang="en-US" sz="1600" b="1" dirty="0" err="1"/>
              <a:t>CTest</a:t>
            </a:r>
            <a:r>
              <a:rPr lang="en-US" sz="1600" b="1" dirty="0"/>
              <a:t> Driver</a:t>
            </a:r>
            <a:r>
              <a:rPr lang="en-US" sz="1600" dirty="0"/>
              <a:t> (</a:t>
            </a:r>
            <a:r>
              <a:rPr lang="en-US" sz="1600" dirty="0" err="1">
                <a:solidFill>
                  <a:srgbClr val="000099"/>
                </a:solidFill>
              </a:rPr>
              <a:t>tribits</a:t>
            </a:r>
            <a:r>
              <a:rPr lang="en-US" sz="1600" dirty="0">
                <a:solidFill>
                  <a:srgbClr val="000099"/>
                </a:solidFill>
              </a:rPr>
              <a:t>/</a:t>
            </a:r>
            <a:r>
              <a:rPr lang="en-US" sz="1600" dirty="0" err="1">
                <a:solidFill>
                  <a:srgbClr val="000099"/>
                </a:solidFill>
              </a:rPr>
              <a:t>ctest_driver</a:t>
            </a:r>
            <a:r>
              <a:rPr lang="en-US" sz="1600" dirty="0">
                <a:solidFill>
                  <a:srgbClr val="000099"/>
                </a:solidFill>
              </a:rPr>
              <a:t>/</a:t>
            </a:r>
            <a:r>
              <a:rPr lang="en-US" sz="1600" dirty="0"/>
              <a:t>): Support for package-by-package testing driven by </a:t>
            </a:r>
            <a:r>
              <a:rPr lang="en-US" sz="1600" dirty="0" err="1"/>
              <a:t>CTest</a:t>
            </a:r>
            <a:r>
              <a:rPr lang="en-US" sz="1600" dirty="0"/>
              <a:t> submitting to CDash (e.g. </a:t>
            </a:r>
            <a:r>
              <a:rPr lang="en-US" sz="1600" dirty="0" err="1">
                <a:solidFill>
                  <a:srgbClr val="D30AA5"/>
                </a:solidFill>
              </a:rPr>
              <a:t>TribitsCTestDriverCore.cmake</a:t>
            </a:r>
            <a:r>
              <a:rPr lang="en-US" sz="1600" dirty="0"/>
              <a:t>).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dirty="0"/>
              <a:t>TriBITS Common TPLs</a:t>
            </a:r>
            <a:r>
              <a:rPr lang="en-US" sz="1600" dirty="0"/>
              <a:t> (</a:t>
            </a:r>
            <a:r>
              <a:rPr lang="en-US" sz="1600" dirty="0" err="1">
                <a:solidFill>
                  <a:srgbClr val="000099"/>
                </a:solidFill>
              </a:rPr>
              <a:t>tribits</a:t>
            </a:r>
            <a:r>
              <a:rPr lang="en-US" sz="1600" dirty="0">
                <a:solidFill>
                  <a:srgbClr val="000099"/>
                </a:solidFill>
              </a:rPr>
              <a:t>/</a:t>
            </a:r>
            <a:r>
              <a:rPr lang="en-US" sz="1600" dirty="0" err="1">
                <a:solidFill>
                  <a:srgbClr val="000099"/>
                </a:solidFill>
              </a:rPr>
              <a:t>common_tpls</a:t>
            </a:r>
            <a:r>
              <a:rPr lang="en-US" sz="1600" dirty="0">
                <a:solidFill>
                  <a:srgbClr val="000099"/>
                </a:solidFill>
              </a:rPr>
              <a:t>/</a:t>
            </a:r>
            <a:r>
              <a:rPr lang="en-US" sz="1600" dirty="0"/>
              <a:t>): Used by many independent TriBITS projects (e.g. </a:t>
            </a:r>
            <a:r>
              <a:rPr lang="en-US" sz="1600" dirty="0" err="1">
                <a:solidFill>
                  <a:srgbClr val="D30AA5"/>
                </a:solidFill>
              </a:rPr>
              <a:t>FindTPLBLAS.cmake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D30AA5"/>
                </a:solidFill>
              </a:rPr>
              <a:t>FindTPLLAPACK.cmake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D30AA5"/>
                </a:solidFill>
              </a:rPr>
              <a:t>FindTPLHDF5.cmake</a:t>
            </a:r>
            <a:r>
              <a:rPr lang="en-US" sz="1600" dirty="0"/>
              <a:t>, …)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…</a:t>
            </a:r>
          </a:p>
        </p:txBody>
      </p:sp>
      <p:sp>
        <p:nvSpPr>
          <p:cNvPr id="4" name="Rectangle 41"/>
          <p:cNvSpPr>
            <a:spLocks noChangeArrowheads="1"/>
          </p:cNvSpPr>
          <p:nvPr/>
        </p:nvSpPr>
        <p:spPr bwMode="auto">
          <a:xfrm>
            <a:off x="2037272" y="1009172"/>
            <a:ext cx="5107863" cy="1920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2037270" y="670931"/>
            <a:ext cx="1076035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 dirty="0"/>
              <a:t>TriBITS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532125" y="2084825"/>
            <a:ext cx="1461025" cy="538162"/>
            <a:chOff x="2381279" y="2046420"/>
            <a:chExt cx="1461025" cy="538162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8" name="Rectangle 47"/>
            <p:cNvSpPr>
              <a:spLocks noChangeArrowheads="1"/>
            </p:cNvSpPr>
            <p:nvPr/>
          </p:nvSpPr>
          <p:spPr bwMode="auto">
            <a:xfrm>
              <a:off x="2381279" y="2159902"/>
              <a:ext cx="1461025" cy="424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 err="1"/>
                <a:t>CTest</a:t>
              </a:r>
              <a:r>
                <a:rPr lang="en-US" altLang="en-US" dirty="0"/>
                <a:t> Driver</a:t>
              </a:r>
            </a:p>
          </p:txBody>
        </p:sp>
        <p:sp>
          <p:nvSpPr>
            <p:cNvPr id="19" name="Rectangle 48"/>
            <p:cNvSpPr>
              <a:spLocks noChangeArrowheads="1"/>
            </p:cNvSpPr>
            <p:nvPr/>
          </p:nvSpPr>
          <p:spPr bwMode="auto">
            <a:xfrm>
              <a:off x="2381281" y="2046420"/>
              <a:ext cx="324259" cy="11348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4" name="AutoShape 68"/>
          <p:cNvCxnSpPr>
            <a:cxnSpLocks noChangeShapeType="1"/>
            <a:stCxn id="16" idx="0"/>
            <a:endCxn id="50" idx="2"/>
          </p:cNvCxnSpPr>
          <p:nvPr/>
        </p:nvCxnSpPr>
        <p:spPr bwMode="auto">
          <a:xfrm rot="16200000" flipV="1">
            <a:off x="3425001" y="1353896"/>
            <a:ext cx="342220" cy="112062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" name="Group 25"/>
          <p:cNvGrpSpPr/>
          <p:nvPr/>
        </p:nvGrpSpPr>
        <p:grpSpPr>
          <a:xfrm>
            <a:off x="232235" y="701753"/>
            <a:ext cx="1613010" cy="538162"/>
            <a:chOff x="6492250" y="740090"/>
            <a:chExt cx="1613010" cy="538162"/>
          </a:xfrm>
        </p:grpSpPr>
        <p:sp>
          <p:nvSpPr>
            <p:cNvPr id="28" name="Rectangle 47"/>
            <p:cNvSpPr>
              <a:spLocks noChangeArrowheads="1"/>
            </p:cNvSpPr>
            <p:nvPr/>
          </p:nvSpPr>
          <p:spPr bwMode="auto">
            <a:xfrm>
              <a:off x="6492250" y="853572"/>
              <a:ext cx="1613010" cy="42468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CMake 2.8.11+</a:t>
              </a:r>
            </a:p>
          </p:txBody>
        </p:sp>
        <p:sp>
          <p:nvSpPr>
            <p:cNvPr id="29" name="Rectangle 48"/>
            <p:cNvSpPr>
              <a:spLocks noChangeArrowheads="1"/>
            </p:cNvSpPr>
            <p:nvPr/>
          </p:nvSpPr>
          <p:spPr bwMode="auto">
            <a:xfrm>
              <a:off x="6492251" y="740090"/>
              <a:ext cx="324259" cy="11348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7337160" y="587030"/>
            <a:ext cx="1459390" cy="538162"/>
            <a:chOff x="7260350" y="1405205"/>
            <a:chExt cx="1459390" cy="538162"/>
          </a:xfrm>
        </p:grpSpPr>
        <p:sp>
          <p:nvSpPr>
            <p:cNvPr id="30" name="Rectangle 47"/>
            <p:cNvSpPr>
              <a:spLocks noChangeArrowheads="1"/>
            </p:cNvSpPr>
            <p:nvPr/>
          </p:nvSpPr>
          <p:spPr bwMode="auto">
            <a:xfrm>
              <a:off x="7260350" y="1518687"/>
              <a:ext cx="1459390" cy="42468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python 2.4+</a:t>
              </a:r>
            </a:p>
          </p:txBody>
        </p:sp>
        <p:sp>
          <p:nvSpPr>
            <p:cNvPr id="31" name="Rectangle 48"/>
            <p:cNvSpPr>
              <a:spLocks noChangeArrowheads="1"/>
            </p:cNvSpPr>
            <p:nvPr/>
          </p:nvSpPr>
          <p:spPr bwMode="auto">
            <a:xfrm>
              <a:off x="7260350" y="1405205"/>
              <a:ext cx="324259" cy="11348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073" name="Rectangle 3072"/>
          <p:cNvSpPr/>
          <p:nvPr/>
        </p:nvSpPr>
        <p:spPr bwMode="auto">
          <a:xfrm>
            <a:off x="4418380" y="2200040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264760" y="1547155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6" name="AutoShape 68"/>
          <p:cNvCxnSpPr>
            <a:cxnSpLocks noChangeShapeType="1"/>
            <a:stCxn id="8" idx="1"/>
            <a:endCxn id="28" idx="2"/>
          </p:cNvCxnSpPr>
          <p:nvPr/>
        </p:nvCxnSpPr>
        <p:spPr bwMode="auto">
          <a:xfrm rot="10800000">
            <a:off x="1038740" y="1239916"/>
            <a:ext cx="1113330" cy="287909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68"/>
          <p:cNvCxnSpPr>
            <a:cxnSpLocks noChangeShapeType="1"/>
            <a:stCxn id="3073" idx="0"/>
            <a:endCxn id="35" idx="2"/>
          </p:cNvCxnSpPr>
          <p:nvPr/>
        </p:nvCxnSpPr>
        <p:spPr bwMode="auto">
          <a:xfrm rot="16200000" flipV="1">
            <a:off x="4228314" y="1894759"/>
            <a:ext cx="456943" cy="15362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49"/>
          <p:cNvSpPr/>
          <p:nvPr/>
        </p:nvSpPr>
        <p:spPr bwMode="auto">
          <a:xfrm>
            <a:off x="2920585" y="1547155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690155" y="1547155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90155" y="2200040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4" name="AutoShape 68"/>
          <p:cNvCxnSpPr>
            <a:cxnSpLocks noChangeShapeType="1"/>
            <a:endCxn id="51" idx="2"/>
          </p:cNvCxnSpPr>
          <p:nvPr/>
        </p:nvCxnSpPr>
        <p:spPr bwMode="auto">
          <a:xfrm rot="16200000" flipV="1">
            <a:off x="2605890" y="1942577"/>
            <a:ext cx="398962" cy="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68"/>
          <p:cNvCxnSpPr>
            <a:cxnSpLocks noChangeShapeType="1"/>
            <a:stCxn id="18" idx="1"/>
            <a:endCxn id="15" idx="3"/>
          </p:cNvCxnSpPr>
          <p:nvPr/>
        </p:nvCxnSpPr>
        <p:spPr bwMode="auto">
          <a:xfrm rot="10800000" flipV="1">
            <a:off x="5263291" y="2410647"/>
            <a:ext cx="268835" cy="49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68"/>
          <p:cNvCxnSpPr>
            <a:cxnSpLocks noChangeShapeType="1"/>
            <a:stCxn id="77" idx="3"/>
            <a:endCxn id="30" idx="2"/>
          </p:cNvCxnSpPr>
          <p:nvPr/>
        </p:nvCxnSpPr>
        <p:spPr bwMode="auto">
          <a:xfrm flipV="1">
            <a:off x="4725620" y="1125192"/>
            <a:ext cx="3341235" cy="289504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8" name="Group 67"/>
          <p:cNvGrpSpPr/>
          <p:nvPr/>
        </p:nvGrpSpPr>
        <p:grpSpPr>
          <a:xfrm>
            <a:off x="7499289" y="1641397"/>
            <a:ext cx="998945" cy="538162"/>
            <a:chOff x="2228880" y="1239360"/>
            <a:chExt cx="998945" cy="538162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69" name="Rectangle 47"/>
            <p:cNvSpPr>
              <a:spLocks noChangeArrowheads="1"/>
            </p:cNvSpPr>
            <p:nvPr/>
          </p:nvSpPr>
          <p:spPr bwMode="auto">
            <a:xfrm>
              <a:off x="2228880" y="1352842"/>
              <a:ext cx="998945" cy="424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 err="1"/>
                <a:t>git</a:t>
              </a:r>
              <a:endParaRPr lang="en-US" altLang="en-US" dirty="0"/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2228881" y="1239360"/>
              <a:ext cx="324259" cy="11348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4917645" y="2200040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2" name="AutoShape 68"/>
          <p:cNvCxnSpPr>
            <a:cxnSpLocks noChangeShapeType="1"/>
            <a:stCxn id="75" idx="3"/>
            <a:endCxn id="69" idx="1"/>
          </p:cNvCxnSpPr>
          <p:nvPr/>
        </p:nvCxnSpPr>
        <p:spPr bwMode="auto">
          <a:xfrm>
            <a:off x="4725620" y="1645126"/>
            <a:ext cx="2773669" cy="32209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Rectangle 74"/>
          <p:cNvSpPr/>
          <p:nvPr/>
        </p:nvSpPr>
        <p:spPr bwMode="auto">
          <a:xfrm>
            <a:off x="4495190" y="1547155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495190" y="1316725"/>
            <a:ext cx="230430" cy="1959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52070" y="1202002"/>
            <a:ext cx="998945" cy="538162"/>
            <a:chOff x="2228880" y="1239360"/>
            <a:chExt cx="998945" cy="538162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8" name="Rectangle 47"/>
            <p:cNvSpPr>
              <a:spLocks noChangeArrowheads="1"/>
            </p:cNvSpPr>
            <p:nvPr/>
          </p:nvSpPr>
          <p:spPr bwMode="auto">
            <a:xfrm>
              <a:off x="2228880" y="1352842"/>
              <a:ext cx="998945" cy="424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Core</a:t>
              </a:r>
            </a:p>
          </p:txBody>
        </p:sp>
        <p:sp>
          <p:nvSpPr>
            <p:cNvPr id="9" name="Rectangle 48"/>
            <p:cNvSpPr>
              <a:spLocks noChangeArrowheads="1"/>
            </p:cNvSpPr>
            <p:nvPr/>
          </p:nvSpPr>
          <p:spPr bwMode="auto">
            <a:xfrm>
              <a:off x="2228881" y="1239360"/>
              <a:ext cx="324259" cy="11348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56620" y="1201510"/>
            <a:ext cx="1269000" cy="538162"/>
            <a:chOff x="2381280" y="2045928"/>
            <a:chExt cx="1269000" cy="538162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1" name="Rectangle 47"/>
            <p:cNvSpPr>
              <a:spLocks noChangeArrowheads="1"/>
            </p:cNvSpPr>
            <p:nvPr/>
          </p:nvSpPr>
          <p:spPr bwMode="auto">
            <a:xfrm>
              <a:off x="2381280" y="2159410"/>
              <a:ext cx="1269000" cy="424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 err="1"/>
                <a:t>PythonUtils</a:t>
              </a:r>
              <a:endParaRPr lang="en-US" altLang="en-US" dirty="0"/>
            </a:p>
          </p:txBody>
        </p:sp>
        <p:sp>
          <p:nvSpPr>
            <p:cNvPr id="12" name="Rectangle 48"/>
            <p:cNvSpPr>
              <a:spLocks noChangeArrowheads="1"/>
            </p:cNvSpPr>
            <p:nvPr/>
          </p:nvSpPr>
          <p:spPr bwMode="auto">
            <a:xfrm>
              <a:off x="2381281" y="2045928"/>
              <a:ext cx="324259" cy="11348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94290" y="2085317"/>
            <a:ext cx="1269000" cy="538162"/>
            <a:chOff x="2381280" y="2045928"/>
            <a:chExt cx="1269000" cy="538162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2381280" y="2159410"/>
              <a:ext cx="1269000" cy="424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CI Support</a:t>
              </a:r>
            </a:p>
          </p:txBody>
        </p:sp>
        <p:sp>
          <p:nvSpPr>
            <p:cNvPr id="16" name="Rectangle 48"/>
            <p:cNvSpPr>
              <a:spLocks noChangeArrowheads="1"/>
            </p:cNvSpPr>
            <p:nvPr/>
          </p:nvSpPr>
          <p:spPr bwMode="auto">
            <a:xfrm>
              <a:off x="2381281" y="2045928"/>
              <a:ext cx="324259" cy="11348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101" name="Group 3100"/>
          <p:cNvGrpSpPr/>
          <p:nvPr/>
        </p:nvGrpSpPr>
        <p:grpSpPr>
          <a:xfrm>
            <a:off x="2229294" y="2086558"/>
            <a:ext cx="1460207" cy="536921"/>
            <a:chOff x="2229294" y="2086558"/>
            <a:chExt cx="1460207" cy="536921"/>
          </a:xfrm>
        </p:grpSpPr>
        <p:sp>
          <p:nvSpPr>
            <p:cNvPr id="23" name="Rectangle 48"/>
            <p:cNvSpPr>
              <a:spLocks noChangeArrowheads="1"/>
            </p:cNvSpPr>
            <p:nvPr/>
          </p:nvSpPr>
          <p:spPr bwMode="auto">
            <a:xfrm>
              <a:off x="2229296" y="2086558"/>
              <a:ext cx="324259" cy="11348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Rectangle 47"/>
            <p:cNvSpPr>
              <a:spLocks noChangeArrowheads="1"/>
            </p:cNvSpPr>
            <p:nvPr/>
          </p:nvSpPr>
          <p:spPr bwMode="auto">
            <a:xfrm>
              <a:off x="2229294" y="2198799"/>
              <a:ext cx="1460207" cy="42468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Com. TPLs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9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26170"/>
            <a:ext cx="9144000" cy="381000"/>
          </a:xfrm>
        </p:spPr>
        <p:txBody>
          <a:bodyPr/>
          <a:lstStyle/>
          <a:p>
            <a:pPr algn="ctr"/>
            <a:r>
              <a:rPr lang="en-US" altLang="en-US" sz="2400" dirty="0" err="1"/>
              <a:t>TriBITS</a:t>
            </a:r>
            <a:r>
              <a:rPr lang="en-US" altLang="en-US" sz="2400" dirty="0"/>
              <a:t> Summary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5425" y="725393"/>
            <a:ext cx="8756650" cy="60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System Partitioning and Dependencies: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TriBITS Core: Basic configure, build, test, install, and creating distributions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1600" b="1" dirty="0"/>
              <a:t>=&gt;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8657"/>
                </a:solidFill>
              </a:rPr>
              <a:t>Only requires raw CMake 2.8.11+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1600" b="1" dirty="0"/>
              <a:t>=&gt; </a:t>
            </a:r>
            <a:r>
              <a:rPr lang="en-US" sz="1600" dirty="0">
                <a:solidFill>
                  <a:srgbClr val="008657"/>
                </a:solidFill>
              </a:rPr>
              <a:t>10K lines of CMake code (1M of disk space)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TriBITS CI Support (checkin-test.py, clone_extra_repos.py,…)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1600" b="1" dirty="0"/>
              <a:t>=&gt;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8657"/>
                </a:solidFill>
              </a:rPr>
              <a:t>Requires </a:t>
            </a:r>
            <a:r>
              <a:rPr lang="en-US" sz="1600" dirty="0" err="1">
                <a:solidFill>
                  <a:srgbClr val="008657"/>
                </a:solidFill>
              </a:rPr>
              <a:t>Git</a:t>
            </a:r>
            <a:r>
              <a:rPr lang="en-US" sz="1600" dirty="0">
                <a:solidFill>
                  <a:srgbClr val="008657"/>
                </a:solidFill>
              </a:rPr>
              <a:t>  (1.7.0.4+) and Python 2.4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See TriBITS Developers Guide for more details (</a:t>
            </a:r>
            <a:r>
              <a:rPr lang="en-US" dirty="0">
                <a:hlinkClick r:id="rId3"/>
              </a:rPr>
              <a:t>http://tribits.org</a:t>
            </a:r>
            <a:r>
              <a:rPr lang="en-US" dirty="0"/>
              <a:t> 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Usage of TriBITS: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Trilinos (SNL, originating project)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ORNL: SCALE, </a:t>
            </a:r>
            <a:r>
              <a:rPr lang="en-US" sz="1600" dirty="0" err="1"/>
              <a:t>Exnihilo</a:t>
            </a:r>
            <a:r>
              <a:rPr lang="en-US" sz="1600" dirty="0"/>
              <a:t>, </a:t>
            </a:r>
            <a:r>
              <a:rPr lang="en-US" sz="1600" dirty="0" err="1"/>
              <a:t>DataTransferKit</a:t>
            </a:r>
            <a:endParaRPr lang="en-US" sz="16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Non-ORNL: MPACT (Univ. of Misc.), COBRA-TF (Penn. State)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CASL-Related: VERA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TriBITS Development &amp; Distribution: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3-clause BSD-like license, Copyright SNL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Main source hosted on GitHub (</a:t>
            </a:r>
            <a:r>
              <a:rPr lang="en-US" sz="1600" dirty="0">
                <a:hlinkClick r:id="rId4"/>
              </a:rPr>
              <a:t>https://github.com/TriBITSPub/TriBITS</a:t>
            </a:r>
            <a:r>
              <a:rPr lang="en-US" sz="1600" dirty="0"/>
              <a:t> 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Documentation hosted on </a:t>
            </a:r>
            <a:r>
              <a:rPr lang="en-US" sz="1600" dirty="0">
                <a:hlinkClick r:id="rId3"/>
              </a:rPr>
              <a:t>http://tribits.org</a:t>
            </a:r>
            <a:r>
              <a:rPr lang="en-US" sz="1600" dirty="0"/>
              <a:t> 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99"/>
                </a:solidFill>
              </a:rPr>
              <a:t>Near-term Future Work: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Support for Ninja with Fortran, NVCC, etc.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More flexibility on pre-building packages and linking in as TPLs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Define a standard installation of TriBITS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Put out a </a:t>
            </a:r>
            <a:r>
              <a:rPr lang="en-US" dirty="0" err="1"/>
              <a:t>TriBITS</a:t>
            </a:r>
            <a:r>
              <a:rPr lang="en-US" dirty="0"/>
              <a:t> release (release with CMake in the future?)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Finish overview document and tutorials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More error checking to catch user mistakes</a:t>
            </a:r>
          </a:p>
        </p:txBody>
      </p:sp>
    </p:spTree>
    <p:extLst>
      <p:ext uri="{BB962C8B-B14F-4D97-AF65-F5344CB8AC3E}">
        <p14:creationId xmlns:p14="http://schemas.microsoft.com/office/powerpoint/2010/main" val="25721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1"/>
          <p:cNvSpPr txBox="1">
            <a:spLocks noChangeArrowheads="1"/>
          </p:cNvSpPr>
          <p:nvPr/>
        </p:nvSpPr>
        <p:spPr bwMode="auto">
          <a:xfrm>
            <a:off x="107950" y="2430463"/>
            <a:ext cx="8804275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5401" tIns="62700" rIns="125401" bIns="62700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Multi-Repository</a:t>
            </a:r>
            <a:b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Integration Models and Processes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591">
        <p:fade/>
      </p:transition>
    </mc:Choice>
    <mc:Fallback xmlns="">
      <p:transition spd="med" advTm="9591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75" y="90488"/>
            <a:ext cx="8874125" cy="688975"/>
          </a:xfrm>
        </p:spPr>
        <p:txBody>
          <a:bodyPr/>
          <a:lstStyle/>
          <a:p>
            <a:r>
              <a:rPr lang="en-US" altLang="en-US" sz="2400"/>
              <a:t>Integrating Repos into Project: External and Internal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84363" y="1123950"/>
            <a:ext cx="1752600" cy="976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External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843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External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Native</a:t>
            </a:r>
          </a:p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960563" y="16843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806700" y="16700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974850" y="313848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8209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761163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37363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683500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33810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33811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16200000" flipV="1">
            <a:off x="7456488" y="2359025"/>
            <a:ext cx="400050" cy="38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3" name="Rectangle 4"/>
          <p:cNvSpPr>
            <a:spLocks noChangeArrowheads="1"/>
          </p:cNvSpPr>
          <p:nvPr/>
        </p:nvSpPr>
        <p:spPr bwMode="auto">
          <a:xfrm>
            <a:off x="155575" y="338296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Repo2 Devs</a:t>
            </a:r>
          </a:p>
        </p:txBody>
      </p:sp>
      <p:cxnSp>
        <p:nvCxnSpPr>
          <p:cNvPr id="33814" name="AutoShape 17"/>
          <p:cNvCxnSpPr>
            <a:cxnSpLocks noChangeShapeType="1"/>
            <a:stCxn id="193" idx="3"/>
            <a:endCxn id="33816" idx="1"/>
          </p:cNvCxnSpPr>
          <p:nvPr/>
        </p:nvCxnSpPr>
        <p:spPr bwMode="auto">
          <a:xfrm flipV="1">
            <a:off x="5183188" y="4641850"/>
            <a:ext cx="1214437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5" name="Rectangle 4"/>
          <p:cNvSpPr>
            <a:spLocks noChangeArrowheads="1"/>
          </p:cNvSpPr>
          <p:nvPr/>
        </p:nvSpPr>
        <p:spPr bwMode="auto">
          <a:xfrm>
            <a:off x="4624388" y="1830388"/>
            <a:ext cx="1227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Repo1 Integrator</a:t>
            </a:r>
          </a:p>
        </p:txBody>
      </p:sp>
      <p:sp>
        <p:nvSpPr>
          <p:cNvPr id="33816" name="Rectangle 66"/>
          <p:cNvSpPr>
            <a:spLocks noChangeArrowheads="1"/>
          </p:cNvSpPr>
          <p:nvPr/>
        </p:nvSpPr>
        <p:spPr bwMode="auto">
          <a:xfrm flipV="1">
            <a:off x="6397625" y="4433888"/>
            <a:ext cx="1333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33817" name="AutoShape 17"/>
          <p:cNvCxnSpPr>
            <a:cxnSpLocks noChangeShapeType="1"/>
            <a:stCxn id="131" idx="1"/>
            <a:endCxn id="7" idx="3"/>
          </p:cNvCxnSpPr>
          <p:nvPr/>
        </p:nvCxnSpPr>
        <p:spPr bwMode="auto">
          <a:xfrm flipH="1" flipV="1">
            <a:off x="3636963" y="3081338"/>
            <a:ext cx="1095375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17"/>
          <p:cNvCxnSpPr>
            <a:cxnSpLocks noChangeShapeType="1"/>
            <a:stCxn id="141" idx="1"/>
            <a:endCxn id="6" idx="3"/>
          </p:cNvCxnSpPr>
          <p:nvPr/>
        </p:nvCxnSpPr>
        <p:spPr bwMode="auto">
          <a:xfrm flipH="1">
            <a:off x="3636963" y="1455738"/>
            <a:ext cx="1371600" cy="15716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17"/>
          <p:cNvCxnSpPr>
            <a:cxnSpLocks noChangeShapeType="1"/>
            <a:stCxn id="141" idx="3"/>
            <a:endCxn id="23" idx="1"/>
          </p:cNvCxnSpPr>
          <p:nvPr/>
        </p:nvCxnSpPr>
        <p:spPr bwMode="auto">
          <a:xfrm>
            <a:off x="5467350" y="1455738"/>
            <a:ext cx="1293813" cy="233362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AutoShape 17"/>
          <p:cNvCxnSpPr>
            <a:cxnSpLocks noChangeShapeType="1"/>
            <a:stCxn id="131" idx="3"/>
            <a:endCxn id="24" idx="1"/>
          </p:cNvCxnSpPr>
          <p:nvPr/>
        </p:nvCxnSpPr>
        <p:spPr bwMode="auto">
          <a:xfrm flipV="1">
            <a:off x="5191125" y="3081338"/>
            <a:ext cx="1608138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AutoShape 17"/>
          <p:cNvCxnSpPr>
            <a:cxnSpLocks noChangeShapeType="1"/>
            <a:stCxn id="151" idx="3"/>
            <a:endCxn id="6" idx="1"/>
          </p:cNvCxnSpPr>
          <p:nvPr/>
        </p:nvCxnSpPr>
        <p:spPr bwMode="auto">
          <a:xfrm>
            <a:off x="996950" y="1566863"/>
            <a:ext cx="887413" cy="460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17"/>
          <p:cNvCxnSpPr>
            <a:cxnSpLocks noChangeShapeType="1"/>
            <a:stCxn id="161" idx="3"/>
            <a:endCxn id="7" idx="1"/>
          </p:cNvCxnSpPr>
          <p:nvPr/>
        </p:nvCxnSpPr>
        <p:spPr bwMode="auto">
          <a:xfrm>
            <a:off x="996950" y="3006725"/>
            <a:ext cx="887413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3" name="Rectangle 4"/>
          <p:cNvSpPr>
            <a:spLocks noChangeArrowheads="1"/>
          </p:cNvSpPr>
          <p:nvPr/>
        </p:nvSpPr>
        <p:spPr bwMode="auto">
          <a:xfrm>
            <a:off x="4349750" y="354330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Repo2 Integrator</a:t>
            </a:r>
          </a:p>
        </p:txBody>
      </p:sp>
      <p:grpSp>
        <p:nvGrpSpPr>
          <p:cNvPr id="33824" name="Group 3095"/>
          <p:cNvGrpSpPr>
            <a:grpSpLocks/>
          </p:cNvGrpSpPr>
          <p:nvPr/>
        </p:nvGrpSpPr>
        <p:grpSpPr bwMode="auto">
          <a:xfrm>
            <a:off x="4732338" y="2909888"/>
            <a:ext cx="458787" cy="601662"/>
            <a:chOff x="4732422" y="2910152"/>
            <a:chExt cx="458857" cy="602063"/>
          </a:xfrm>
        </p:grpSpPr>
        <p:grpSp>
          <p:nvGrpSpPr>
            <p:cNvPr id="33877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3879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80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1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2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3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3825" name="Group 6"/>
          <p:cNvGrpSpPr>
            <a:grpSpLocks/>
          </p:cNvGrpSpPr>
          <p:nvPr/>
        </p:nvGrpSpPr>
        <p:grpSpPr bwMode="auto">
          <a:xfrm>
            <a:off x="5086350" y="1158875"/>
            <a:ext cx="271463" cy="601663"/>
            <a:chOff x="4211" y="781"/>
            <a:chExt cx="338" cy="774"/>
          </a:xfrm>
        </p:grpSpPr>
        <p:sp>
          <p:nvSpPr>
            <p:cNvPr id="33872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873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5008563" y="1406525"/>
            <a:ext cx="458787" cy="100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3827" name="Group 3089"/>
          <p:cNvGrpSpPr>
            <a:grpSpLocks/>
          </p:cNvGrpSpPr>
          <p:nvPr/>
        </p:nvGrpSpPr>
        <p:grpSpPr bwMode="auto">
          <a:xfrm>
            <a:off x="155575" y="1268413"/>
            <a:ext cx="1225550" cy="969962"/>
            <a:chOff x="155425" y="1268456"/>
            <a:chExt cx="1225668" cy="969989"/>
          </a:xfrm>
        </p:grpSpPr>
        <p:sp>
          <p:nvSpPr>
            <p:cNvPr id="33863" name="Rectangle 4"/>
            <p:cNvSpPr>
              <a:spLocks noChangeArrowheads="1"/>
            </p:cNvSpPr>
            <p:nvPr/>
          </p:nvSpPr>
          <p:spPr bwMode="auto">
            <a:xfrm>
              <a:off x="155425" y="1961446"/>
              <a:ext cx="12256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200"/>
                <a:t>Repo1 Devs</a:t>
              </a:r>
            </a:p>
          </p:txBody>
        </p:sp>
        <p:grpSp>
          <p:nvGrpSpPr>
            <p:cNvPr id="33864" name="Group 148"/>
            <p:cNvGrpSpPr>
              <a:grpSpLocks/>
            </p:cNvGrpSpPr>
            <p:nvPr/>
          </p:nvGrpSpPr>
          <p:grpSpPr bwMode="auto">
            <a:xfrm>
              <a:off x="538831" y="1268456"/>
              <a:ext cx="458857" cy="602063"/>
              <a:chOff x="7272300" y="5228122"/>
              <a:chExt cx="602530" cy="790575"/>
            </a:xfrm>
          </p:grpSpPr>
          <p:grpSp>
            <p:nvGrpSpPr>
              <p:cNvPr id="33865" name="Group 6"/>
              <p:cNvGrpSpPr>
                <a:grpSpLocks/>
              </p:cNvGrpSpPr>
              <p:nvPr/>
            </p:nvGrpSpPr>
            <p:grpSpPr bwMode="auto">
              <a:xfrm>
                <a:off x="7373970" y="5228122"/>
                <a:ext cx="357187" cy="790575"/>
                <a:chOff x="4211" y="781"/>
                <a:chExt cx="338" cy="774"/>
              </a:xfrm>
            </p:grpSpPr>
            <p:sp>
              <p:nvSpPr>
                <p:cNvPr id="33867" name="Oval 7"/>
                <p:cNvSpPr>
                  <a:spLocks noChangeArrowheads="1"/>
                </p:cNvSpPr>
                <p:nvPr/>
              </p:nvSpPr>
              <p:spPr bwMode="auto">
                <a:xfrm>
                  <a:off x="4259" y="781"/>
                  <a:ext cx="242" cy="24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3868" name="Line 8"/>
                <p:cNvSpPr>
                  <a:spLocks noChangeShapeType="1"/>
                </p:cNvSpPr>
                <p:nvPr/>
              </p:nvSpPr>
              <p:spPr bwMode="auto">
                <a:xfrm>
                  <a:off x="4380" y="1023"/>
                  <a:ext cx="0" cy="4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69" name="Line 9"/>
                <p:cNvSpPr>
                  <a:spLocks noChangeShapeType="1"/>
                </p:cNvSpPr>
                <p:nvPr/>
              </p:nvSpPr>
              <p:spPr bwMode="auto">
                <a:xfrm>
                  <a:off x="4211" y="1168"/>
                  <a:ext cx="33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70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259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71" name="Line 11"/>
                <p:cNvSpPr>
                  <a:spLocks noChangeShapeType="1"/>
                </p:cNvSpPr>
                <p:nvPr/>
              </p:nvSpPr>
              <p:spPr bwMode="auto">
                <a:xfrm>
                  <a:off x="4380" y="1434"/>
                  <a:ext cx="121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1" name="Rectangle 150"/>
              <p:cNvSpPr/>
              <p:nvPr/>
            </p:nvSpPr>
            <p:spPr>
              <a:xfrm>
                <a:off x="7271274" y="5553323"/>
                <a:ext cx="604581" cy="1313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3828" name="Group 6"/>
          <p:cNvGrpSpPr>
            <a:grpSpLocks/>
          </p:cNvGrpSpPr>
          <p:nvPr/>
        </p:nvGrpSpPr>
        <p:grpSpPr bwMode="auto">
          <a:xfrm>
            <a:off x="615950" y="2709863"/>
            <a:ext cx="273050" cy="601662"/>
            <a:chOff x="4211" y="781"/>
            <a:chExt cx="338" cy="774"/>
          </a:xfrm>
        </p:grpSpPr>
        <p:sp>
          <p:nvSpPr>
            <p:cNvPr id="33858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859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0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1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538163" y="2957513"/>
            <a:ext cx="458787" cy="10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830" name="Rectangle 4"/>
          <p:cNvSpPr>
            <a:spLocks noChangeArrowheads="1"/>
          </p:cNvSpPr>
          <p:nvPr/>
        </p:nvSpPr>
        <p:spPr bwMode="auto">
          <a:xfrm>
            <a:off x="4341813" y="527208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33831" name="Group 190"/>
          <p:cNvGrpSpPr>
            <a:grpSpLocks/>
          </p:cNvGrpSpPr>
          <p:nvPr/>
        </p:nvGrpSpPr>
        <p:grpSpPr bwMode="auto">
          <a:xfrm>
            <a:off x="4724400" y="4638675"/>
            <a:ext cx="458788" cy="603250"/>
            <a:chOff x="4732422" y="2910152"/>
            <a:chExt cx="458857" cy="602063"/>
          </a:xfrm>
        </p:grpSpPr>
        <p:grpSp>
          <p:nvGrpSpPr>
            <p:cNvPr id="33851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3853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54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5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6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7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3" name="Rectangle 192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3832" name="Rectangle 4"/>
          <p:cNvSpPr>
            <a:spLocks noChangeArrowheads="1"/>
          </p:cNvSpPr>
          <p:nvPr/>
        </p:nvSpPr>
        <p:spPr bwMode="auto">
          <a:xfrm>
            <a:off x="5689600" y="6289675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Releaser</a:t>
            </a:r>
          </a:p>
        </p:txBody>
      </p:sp>
      <p:grpSp>
        <p:nvGrpSpPr>
          <p:cNvPr id="33833" name="Group 200"/>
          <p:cNvGrpSpPr>
            <a:grpSpLocks/>
          </p:cNvGrpSpPr>
          <p:nvPr/>
        </p:nvGrpSpPr>
        <p:grpSpPr bwMode="auto">
          <a:xfrm>
            <a:off x="6072188" y="5580063"/>
            <a:ext cx="458787" cy="601662"/>
            <a:chOff x="4732422" y="2910152"/>
            <a:chExt cx="458857" cy="602063"/>
          </a:xfrm>
        </p:grpSpPr>
        <p:grpSp>
          <p:nvGrpSpPr>
            <p:cNvPr id="33844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3846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47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8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9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0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Rectangle 202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3834" name="AutoShape 17"/>
          <p:cNvCxnSpPr>
            <a:cxnSpLocks noChangeShapeType="1"/>
            <a:stCxn id="203" idx="3"/>
          </p:cNvCxnSpPr>
          <p:nvPr/>
        </p:nvCxnSpPr>
        <p:spPr bwMode="auto">
          <a:xfrm flipV="1">
            <a:off x="6530975" y="5346700"/>
            <a:ext cx="1152525" cy="53022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404813" y="3717925"/>
            <a:ext cx="38862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Project must  contain </a:t>
            </a:r>
            <a:r>
              <a:rPr lang="en-US" dirty="0">
                <a:solidFill>
                  <a:schemeClr val="accent6"/>
                </a:solidFill>
              </a:rPr>
              <a:t>consistent</a:t>
            </a:r>
            <a:r>
              <a:rPr lang="en-US" dirty="0"/>
              <a:t> clones of all the repos in the master branches of each!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Processes enforce that code pulled from the master branch of the project’s interval repo’s is working code!</a:t>
            </a:r>
          </a:p>
          <a:p>
            <a:pPr marL="457200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Core developers for Repo1 and Repo2 may be in different organizations/regions.</a:t>
            </a:r>
          </a:p>
        </p:txBody>
      </p:sp>
      <p:sp>
        <p:nvSpPr>
          <p:cNvPr id="33836" name="Rectangle 4"/>
          <p:cNvSpPr>
            <a:spLocks noChangeArrowheads="1"/>
          </p:cNvSpPr>
          <p:nvPr/>
        </p:nvSpPr>
        <p:spPr bwMode="auto">
          <a:xfrm>
            <a:off x="808038" y="1123950"/>
            <a:ext cx="122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3837" name="Rectangle 4"/>
          <p:cNvSpPr>
            <a:spLocks noChangeArrowheads="1"/>
          </p:cNvSpPr>
          <p:nvPr/>
        </p:nvSpPr>
        <p:spPr bwMode="auto">
          <a:xfrm>
            <a:off x="811213" y="2544763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3838" name="Rectangle 4"/>
          <p:cNvSpPr>
            <a:spLocks noChangeArrowheads="1"/>
          </p:cNvSpPr>
          <p:nvPr/>
        </p:nvSpPr>
        <p:spPr bwMode="auto">
          <a:xfrm>
            <a:off x="3768725" y="862013"/>
            <a:ext cx="1225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 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3839" name="Rectangle 4"/>
          <p:cNvSpPr>
            <a:spLocks noChangeArrowheads="1"/>
          </p:cNvSpPr>
          <p:nvPr/>
        </p:nvSpPr>
        <p:spPr bwMode="auto">
          <a:xfrm>
            <a:off x="5378450" y="855663"/>
            <a:ext cx="1225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3840" name="Rectangle 4"/>
          <p:cNvSpPr>
            <a:spLocks noChangeArrowheads="1"/>
          </p:cNvSpPr>
          <p:nvPr/>
        </p:nvSpPr>
        <p:spPr bwMode="auto">
          <a:xfrm>
            <a:off x="3727450" y="2514600"/>
            <a:ext cx="1225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 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3841" name="Rectangle 4"/>
          <p:cNvSpPr>
            <a:spLocks noChangeArrowheads="1"/>
          </p:cNvSpPr>
          <p:nvPr/>
        </p:nvSpPr>
        <p:spPr bwMode="auto">
          <a:xfrm>
            <a:off x="5337175" y="2506663"/>
            <a:ext cx="1225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3842" name="Rectangle 4"/>
          <p:cNvSpPr>
            <a:spLocks noChangeArrowheads="1"/>
          </p:cNvSpPr>
          <p:nvPr/>
        </p:nvSpPr>
        <p:spPr bwMode="auto">
          <a:xfrm>
            <a:off x="5148263" y="4127500"/>
            <a:ext cx="1225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and/or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3843" name="Rectangle 4"/>
          <p:cNvSpPr>
            <a:spLocks noChangeArrowheads="1"/>
          </p:cNvSpPr>
          <p:nvPr/>
        </p:nvSpPr>
        <p:spPr bwMode="auto">
          <a:xfrm>
            <a:off x="6935788" y="562451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69">
        <p:fade/>
      </p:transition>
    </mc:Choice>
    <mc:Fallback xmlns="">
      <p:transition spd="med" advTm="80069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r>
              <a:rPr lang="en-US" altLang="en-US" sz="2400" dirty="0"/>
              <a:t>Multi-Repository Integration Models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93675" y="757238"/>
            <a:ext cx="8756650" cy="535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en-US" altLang="en-US" dirty="0"/>
              <a:t>Range of development and sync models (external dev to internal dev):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External repo is manually synced</a:t>
            </a:r>
            <a:r>
              <a:rPr lang="en-US" altLang="en-US" dirty="0"/>
              <a:t> into project/master as needed.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External repo is synced automatically using sync server </a:t>
            </a:r>
            <a:r>
              <a:rPr lang="en-US" altLang="en-US" dirty="0"/>
              <a:t>into project/master.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Both external and internal repos pushed to</a:t>
            </a:r>
            <a:r>
              <a:rPr lang="en-US" altLang="en-US" dirty="0"/>
              <a:t> by different development groups with </a:t>
            </a:r>
            <a:r>
              <a:rPr lang="en-US" altLang="en-US" dirty="0">
                <a:solidFill>
                  <a:srgbClr val="D30AA5"/>
                </a:solidFill>
              </a:rPr>
              <a:t>sync servers running one way or both ways</a:t>
            </a:r>
            <a:r>
              <a:rPr lang="en-US" altLang="en-US" dirty="0"/>
              <a:t>.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Internally managed repo is synced to an external repo </a:t>
            </a:r>
            <a:r>
              <a:rPr lang="en-US" altLang="en-US" dirty="0"/>
              <a:t>on some schedule to make available to other developers and users and changes from external repo may or may not be synced back into internal repo.</a:t>
            </a:r>
          </a:p>
          <a:p>
            <a:pPr lvl="1">
              <a:buSzPct val="100000"/>
              <a:buFont typeface="Arial" charset="0"/>
              <a:buChar char="•"/>
            </a:pPr>
            <a:r>
              <a:rPr lang="en-US" altLang="en-US" dirty="0">
                <a:solidFill>
                  <a:srgbClr val="000099"/>
                </a:solidFill>
              </a:rPr>
              <a:t>Internally managed repo</a:t>
            </a:r>
            <a:r>
              <a:rPr lang="en-US" altLang="en-US" dirty="0"/>
              <a:t> not shared externally</a:t>
            </a:r>
          </a:p>
          <a:p>
            <a:pPr>
              <a:buSzPct val="100000"/>
              <a:buFont typeface="Arial" charset="0"/>
              <a:buChar char="•"/>
            </a:pPr>
            <a:endParaRPr lang="en-US" altLang="en-US" dirty="0"/>
          </a:p>
          <a:p>
            <a:pPr>
              <a:buSzPct val="100000"/>
              <a:buFont typeface="Arial" charset="0"/>
              <a:buChar char="•"/>
            </a:pPr>
            <a:r>
              <a:rPr lang="en-US" altLang="en-US" dirty="0"/>
              <a:t>A given repo may shift between different integration models at different periods of time (e.g. Trilinos, COBRA-TF, </a:t>
            </a:r>
            <a:r>
              <a:rPr lang="en-US" altLang="en-US" dirty="0" err="1"/>
              <a:t>VERAIn</a:t>
            </a:r>
            <a:r>
              <a:rPr lang="en-US" altLang="en-US" dirty="0"/>
              <a:t>)</a:t>
            </a:r>
          </a:p>
          <a:p>
            <a:pPr>
              <a:buSzPct val="100000"/>
              <a:buFont typeface="Arial" charset="0"/>
              <a:buChar char="•"/>
            </a:pPr>
            <a:endParaRPr lang="en-US" altLang="en-US" dirty="0"/>
          </a:p>
          <a:p>
            <a:pPr>
              <a:buSzPct val="100000"/>
              <a:buFont typeface="Arial" charset="0"/>
              <a:buChar char="•"/>
            </a:pPr>
            <a:r>
              <a:rPr lang="en-US" altLang="en-US" dirty="0"/>
              <a:t>Integration of different repos should be done independently if possible (e.g. errors trying to integrate new MPACT version should not stop integration of new versions of SCALE/</a:t>
            </a:r>
            <a:r>
              <a:rPr lang="en-US" altLang="en-US" dirty="0" err="1"/>
              <a:t>Exnihilo</a:t>
            </a:r>
            <a:r>
              <a:rPr lang="en-US" altLang="en-US" dirty="0"/>
              <a:t> and visa versa).</a:t>
            </a:r>
          </a:p>
          <a:p>
            <a:pPr>
              <a:buSzPct val="100000"/>
              <a:buFont typeface="Arial" charset="0"/>
              <a:buChar char="•"/>
            </a:pPr>
            <a:endParaRPr lang="en-US" altLang="en-US" dirty="0"/>
          </a:p>
          <a:p>
            <a:pPr>
              <a:buSzPct val="100000"/>
              <a:buFont typeface="Arial" charset="0"/>
              <a:buChar char="•"/>
            </a:pPr>
            <a:r>
              <a:rPr lang="en-US" altLang="en-US" dirty="0"/>
              <a:t>Non-backward compatible changes for multiple repos </a:t>
            </a:r>
            <a:r>
              <a:rPr lang="en-US" altLang="en-US" dirty="0" err="1"/>
              <a:t>repos</a:t>
            </a:r>
            <a:r>
              <a:rPr lang="en-US" altLang="en-US" dirty="0"/>
              <a:t> require coordinated development and combined pushing to project/master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7765">
        <p:fade/>
      </p:transition>
    </mc:Choice>
    <mc:Fallback xmlns="">
      <p:transition spd="med" advTm="87765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6"/>
          <p:cNvSpPr>
            <a:spLocks noChangeArrowheads="1"/>
          </p:cNvSpPr>
          <p:nvPr/>
        </p:nvSpPr>
        <p:spPr bwMode="auto">
          <a:xfrm>
            <a:off x="6799490" y="269398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43" name="Rectangle 66"/>
          <p:cNvSpPr>
            <a:spLocks noChangeArrowheads="1"/>
          </p:cNvSpPr>
          <p:nvPr/>
        </p:nvSpPr>
        <p:spPr bwMode="auto">
          <a:xfrm>
            <a:off x="6799263" y="323373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r>
              <a:rPr lang="en-US" altLang="en-US" sz="2400"/>
              <a:t>External Repo is manually synced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84363" y="1201738"/>
            <a:ext cx="175260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External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/>
              <a:t>Project Native</a:t>
            </a:r>
            <a:endParaRPr lang="en-US" sz="1400" dirty="0"/>
          </a:p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974850" y="1760538"/>
            <a:ext cx="774700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820988" y="174783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799490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75690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721827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35857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35858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5400000" flipH="1" flipV="1">
            <a:off x="7475651" y="2377962"/>
            <a:ext cx="400050" cy="22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AutoShape 17"/>
          <p:cNvCxnSpPr>
            <a:cxnSpLocks noChangeShapeType="1"/>
            <a:stCxn id="131" idx="1"/>
            <a:endCxn id="7" idx="3"/>
          </p:cNvCxnSpPr>
          <p:nvPr/>
        </p:nvCxnSpPr>
        <p:spPr bwMode="auto">
          <a:xfrm flipH="1" flipV="1">
            <a:off x="3636963" y="1703388"/>
            <a:ext cx="1095375" cy="127000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AutoShape 17"/>
          <p:cNvCxnSpPr>
            <a:cxnSpLocks noChangeShapeType="1"/>
            <a:endCxn id="35842" idx="1"/>
          </p:cNvCxnSpPr>
          <p:nvPr/>
        </p:nvCxnSpPr>
        <p:spPr bwMode="auto">
          <a:xfrm>
            <a:off x="5191125" y="1934369"/>
            <a:ext cx="1608365" cy="857250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2" name="Rectangle 4"/>
          <p:cNvSpPr>
            <a:spLocks noChangeArrowheads="1"/>
          </p:cNvSpPr>
          <p:nvPr/>
        </p:nvSpPr>
        <p:spPr bwMode="auto">
          <a:xfrm>
            <a:off x="4349750" y="2165350"/>
            <a:ext cx="122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accent2">
                    <a:lumMod val="75000"/>
                  </a:schemeClr>
                </a:solidFill>
              </a:rPr>
              <a:t>Repo2 Integrator</a:t>
            </a:r>
          </a:p>
        </p:txBody>
      </p:sp>
      <p:grpSp>
        <p:nvGrpSpPr>
          <p:cNvPr id="35863" name="Group 3095"/>
          <p:cNvGrpSpPr>
            <a:grpSpLocks/>
          </p:cNvGrpSpPr>
          <p:nvPr/>
        </p:nvGrpSpPr>
        <p:grpSpPr bwMode="auto">
          <a:xfrm>
            <a:off x="4732338" y="1533525"/>
            <a:ext cx="458787" cy="601663"/>
            <a:chOff x="4732422" y="2910152"/>
            <a:chExt cx="458857" cy="602063"/>
          </a:xfrm>
        </p:grpSpPr>
        <p:grpSp>
          <p:nvGrpSpPr>
            <p:cNvPr id="35890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5892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93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4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5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6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-5490" y="2605088"/>
            <a:ext cx="4577490" cy="329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dirty="0"/>
              <a:t>A person (Repo2 Integrator) as needed: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Clones all repos from “Project Internal Repos”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Merges in changes from “External Repo2” (fast-forward or no-fast-forward)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Tests against all downstream packages and pushes to “Project Copy Repo2”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b="1" dirty="0"/>
              <a:t>Notes: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No-one else pushes changes to “Project Copy Repo2”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Good when changes are </a:t>
            </a:r>
            <a:r>
              <a:rPr lang="en-US" sz="1600" b="1" dirty="0"/>
              <a:t>not</a:t>
            </a:r>
            <a:r>
              <a:rPr lang="en-US" sz="1600" dirty="0"/>
              <a:t> urgent for Project or when “External Repo2” is </a:t>
            </a:r>
            <a:r>
              <a:rPr lang="en-US" sz="1600" b="1" dirty="0"/>
              <a:t>not</a:t>
            </a:r>
            <a:r>
              <a:rPr lang="en-US" sz="1600" dirty="0"/>
              <a:t> stable</a:t>
            </a:r>
          </a:p>
        </p:txBody>
      </p:sp>
      <p:sp>
        <p:nvSpPr>
          <p:cNvPr id="35865" name="Rectangle 4"/>
          <p:cNvSpPr>
            <a:spLocks noChangeArrowheads="1"/>
          </p:cNvSpPr>
          <p:nvPr/>
        </p:nvSpPr>
        <p:spPr bwMode="auto">
          <a:xfrm>
            <a:off x="193675" y="184626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Repo2 Devs</a:t>
            </a:r>
          </a:p>
        </p:txBody>
      </p:sp>
      <p:cxnSp>
        <p:nvCxnSpPr>
          <p:cNvPr id="35866" name="AutoShape 17"/>
          <p:cNvCxnSpPr>
            <a:cxnSpLocks noChangeShapeType="1"/>
            <a:stCxn id="96" idx="3"/>
            <a:endCxn id="7" idx="1"/>
          </p:cNvCxnSpPr>
          <p:nvPr/>
        </p:nvCxnSpPr>
        <p:spPr bwMode="auto">
          <a:xfrm>
            <a:off x="1036638" y="1471613"/>
            <a:ext cx="847725" cy="231775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867" name="Group 6"/>
          <p:cNvGrpSpPr>
            <a:grpSpLocks/>
          </p:cNvGrpSpPr>
          <p:nvPr/>
        </p:nvGrpSpPr>
        <p:grpSpPr bwMode="auto">
          <a:xfrm>
            <a:off x="654050" y="1173163"/>
            <a:ext cx="273050" cy="601662"/>
            <a:chOff x="4211" y="781"/>
            <a:chExt cx="338" cy="774"/>
          </a:xfrm>
        </p:grpSpPr>
        <p:sp>
          <p:nvSpPr>
            <p:cNvPr id="35885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86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577850" y="1420813"/>
            <a:ext cx="458788" cy="10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869" name="AutoShape 17"/>
          <p:cNvCxnSpPr>
            <a:cxnSpLocks noChangeShapeType="1"/>
            <a:stCxn id="104" idx="3"/>
            <a:endCxn id="35843" idx="1"/>
          </p:cNvCxnSpPr>
          <p:nvPr/>
        </p:nvCxnSpPr>
        <p:spPr bwMode="auto">
          <a:xfrm flipV="1">
            <a:off x="5183188" y="3330575"/>
            <a:ext cx="1616075" cy="1606550"/>
          </a:xfrm>
          <a:prstGeom prst="straightConnector1">
            <a:avLst/>
          </a:prstGeom>
          <a:noFill/>
          <a:ln w="317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0" name="Rectangle 66"/>
          <p:cNvSpPr>
            <a:spLocks noChangeArrowheads="1"/>
          </p:cNvSpPr>
          <p:nvPr/>
        </p:nvSpPr>
        <p:spPr bwMode="auto">
          <a:xfrm flipV="1">
            <a:off x="6397625" y="4433888"/>
            <a:ext cx="1333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71" name="Rectangle 4"/>
          <p:cNvSpPr>
            <a:spLocks noChangeArrowheads="1"/>
          </p:cNvSpPr>
          <p:nvPr/>
        </p:nvSpPr>
        <p:spPr bwMode="auto">
          <a:xfrm>
            <a:off x="4341813" y="527208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35872" name="Group 100"/>
          <p:cNvGrpSpPr>
            <a:grpSpLocks/>
          </p:cNvGrpSpPr>
          <p:nvPr/>
        </p:nvGrpSpPr>
        <p:grpSpPr bwMode="auto">
          <a:xfrm>
            <a:off x="4724400" y="4638675"/>
            <a:ext cx="458788" cy="603250"/>
            <a:chOff x="4732422" y="2910152"/>
            <a:chExt cx="458857" cy="602063"/>
          </a:xfrm>
        </p:grpSpPr>
        <p:grpSp>
          <p:nvGrpSpPr>
            <p:cNvPr id="35878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5880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81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2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3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4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5873" name="Rectangle 4"/>
          <p:cNvSpPr>
            <a:spLocks noChangeArrowheads="1"/>
          </p:cNvSpPr>
          <p:nvPr/>
        </p:nvSpPr>
        <p:spPr bwMode="auto">
          <a:xfrm>
            <a:off x="885825" y="104775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5874" name="Rectangle 4"/>
          <p:cNvSpPr>
            <a:spLocks noChangeArrowheads="1"/>
          </p:cNvSpPr>
          <p:nvPr/>
        </p:nvSpPr>
        <p:spPr bwMode="auto">
          <a:xfrm>
            <a:off x="3663950" y="1462088"/>
            <a:ext cx="1225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5875" name="Rectangle 4"/>
          <p:cNvSpPr>
            <a:spLocks noChangeArrowheads="1"/>
          </p:cNvSpPr>
          <p:nvPr/>
        </p:nvSpPr>
        <p:spPr bwMode="auto">
          <a:xfrm>
            <a:off x="5302250" y="187801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5876" name="Rectangle 4"/>
          <p:cNvSpPr>
            <a:spLocks noChangeArrowheads="1"/>
          </p:cNvSpPr>
          <p:nvPr/>
        </p:nvSpPr>
        <p:spPr bwMode="auto">
          <a:xfrm>
            <a:off x="4956175" y="384333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5877" name="Rectangle 4"/>
          <p:cNvSpPr>
            <a:spLocks noChangeArrowheads="1"/>
          </p:cNvSpPr>
          <p:nvPr/>
        </p:nvSpPr>
        <p:spPr bwMode="auto">
          <a:xfrm>
            <a:off x="4495800" y="5734050"/>
            <a:ext cx="445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600" b="1" dirty="0">
                <a:solidFill>
                  <a:srgbClr val="000099"/>
                </a:solidFill>
              </a:rPr>
              <a:t>VERA Repos:</a:t>
            </a:r>
            <a:r>
              <a:rPr lang="en-US" altLang="en-US" sz="1600" b="1" dirty="0">
                <a:solidFill>
                  <a:srgbClr val="D30AA5"/>
                </a:solidFill>
              </a:rPr>
              <a:t> Trilinos, </a:t>
            </a:r>
            <a:r>
              <a:rPr lang="en-US" altLang="en-US" sz="1600" b="1" dirty="0" err="1">
                <a:solidFill>
                  <a:srgbClr val="D30AA5"/>
                </a:solidFill>
              </a:rPr>
              <a:t>DataTransferKit</a:t>
            </a:r>
            <a:r>
              <a:rPr lang="en-US" altLang="en-US" sz="1600" b="1" dirty="0">
                <a:solidFill>
                  <a:srgbClr val="D30AA5"/>
                </a:solidFill>
              </a:rPr>
              <a:t>, MAMBA</a:t>
            </a:r>
            <a:endParaRPr lang="en-US" altLang="en-US" sz="16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526">
        <p:fade/>
      </p:transition>
    </mc:Choice>
    <mc:Fallback xmlns="">
      <p:transition spd="med" advTm="65526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6"/>
          <p:cNvSpPr>
            <a:spLocks noChangeArrowheads="1"/>
          </p:cNvSpPr>
          <p:nvPr/>
        </p:nvSpPr>
        <p:spPr bwMode="auto">
          <a:xfrm>
            <a:off x="6799490" y="269398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67" name="Rectangle 66"/>
          <p:cNvSpPr>
            <a:spLocks noChangeArrowheads="1"/>
          </p:cNvSpPr>
          <p:nvPr/>
        </p:nvSpPr>
        <p:spPr bwMode="auto">
          <a:xfrm>
            <a:off x="6799263" y="323373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5980" y="90488"/>
            <a:ext cx="7112220" cy="688975"/>
          </a:xfrm>
        </p:spPr>
        <p:txBody>
          <a:bodyPr/>
          <a:lstStyle/>
          <a:p>
            <a:r>
              <a:rPr lang="en-US" altLang="en-US" sz="2400" dirty="0"/>
              <a:t>External repo is synced automatically using sync server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84363" y="1201738"/>
            <a:ext cx="175260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External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Native</a:t>
            </a:r>
          </a:p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974850" y="1760538"/>
            <a:ext cx="774700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820988" y="174783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799490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75690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721827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36881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36882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5400000" flipH="1" flipV="1">
            <a:off x="7475651" y="2377962"/>
            <a:ext cx="400050" cy="22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AutoShape 17"/>
          <p:cNvCxnSpPr>
            <a:cxnSpLocks noChangeShapeType="1"/>
            <a:stCxn id="131" idx="1"/>
            <a:endCxn id="7" idx="3"/>
          </p:cNvCxnSpPr>
          <p:nvPr/>
        </p:nvCxnSpPr>
        <p:spPr bwMode="auto">
          <a:xfrm flipH="1" flipV="1">
            <a:off x="3636963" y="1703388"/>
            <a:ext cx="1095375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17"/>
          <p:cNvCxnSpPr>
            <a:cxnSpLocks noChangeShapeType="1"/>
            <a:stCxn id="131" idx="3"/>
            <a:endCxn id="36866" idx="1"/>
          </p:cNvCxnSpPr>
          <p:nvPr/>
        </p:nvCxnSpPr>
        <p:spPr bwMode="auto">
          <a:xfrm>
            <a:off x="5191125" y="1831182"/>
            <a:ext cx="1608365" cy="9604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6" name="Rectangle 4"/>
          <p:cNvSpPr>
            <a:spLocks noChangeArrowheads="1"/>
          </p:cNvSpPr>
          <p:nvPr/>
        </p:nvSpPr>
        <p:spPr bwMode="auto">
          <a:xfrm>
            <a:off x="4349750" y="2165350"/>
            <a:ext cx="1225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 err="1">
                <a:solidFill>
                  <a:schemeClr val="accent2">
                    <a:lumMod val="75000"/>
                  </a:schemeClr>
                </a:solidFill>
              </a:rPr>
              <a:t>Cron</a:t>
            </a:r>
            <a:r>
              <a:rPr lang="en-US" altLang="en-US" sz="1200" dirty="0">
                <a:solidFill>
                  <a:schemeClr val="accent2">
                    <a:lumMod val="75000"/>
                  </a:schemeClr>
                </a:solidFill>
              </a:rPr>
              <a:t> job</a:t>
            </a:r>
          </a:p>
          <a:p>
            <a:pPr algn="ctr"/>
            <a:r>
              <a:rPr lang="en-US" altLang="en-US" sz="1200" dirty="0">
                <a:solidFill>
                  <a:schemeClr val="accent2">
                    <a:lumMod val="75000"/>
                  </a:schemeClr>
                </a:solidFill>
              </a:rPr>
              <a:t>Repo2 Integrator</a:t>
            </a:r>
          </a:p>
        </p:txBody>
      </p:sp>
      <p:grpSp>
        <p:nvGrpSpPr>
          <p:cNvPr id="36887" name="Group 3095"/>
          <p:cNvGrpSpPr>
            <a:grpSpLocks/>
          </p:cNvGrpSpPr>
          <p:nvPr/>
        </p:nvGrpSpPr>
        <p:grpSpPr bwMode="auto">
          <a:xfrm>
            <a:off x="4732338" y="1533525"/>
            <a:ext cx="458787" cy="601663"/>
            <a:chOff x="4732422" y="2910152"/>
            <a:chExt cx="458857" cy="602063"/>
          </a:xfrm>
        </p:grpSpPr>
        <p:grpSp>
          <p:nvGrpSpPr>
            <p:cNvPr id="36913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6915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916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7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8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9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39688" y="2581275"/>
            <a:ext cx="4570717" cy="353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dirty="0"/>
              <a:t>A </a:t>
            </a:r>
            <a:r>
              <a:rPr lang="en-US" sz="1600" dirty="0" err="1"/>
              <a:t>cron</a:t>
            </a:r>
            <a:r>
              <a:rPr lang="en-US" sz="1600" dirty="0"/>
              <a:t> job running a script (Repo2 Integrator) on a hourly/daily/weekly basis: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Clones all repos from “Project Internal Repos”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Merges in changes from “External Repo2” (fast-forward or no-fast-forward)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Tests against all downstream packages and pushes to “Project Copy Repo2”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b="1" dirty="0"/>
              <a:t>Notes: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No-one else pushes changes to “Project Copy Repo2”.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Good when changes are important or urgent to Project and “External Repo2” is fairly stable.</a:t>
            </a:r>
          </a:p>
        </p:txBody>
      </p:sp>
      <p:sp>
        <p:nvSpPr>
          <p:cNvPr id="36889" name="Rectangle 4"/>
          <p:cNvSpPr>
            <a:spLocks noChangeArrowheads="1"/>
          </p:cNvSpPr>
          <p:nvPr/>
        </p:nvSpPr>
        <p:spPr bwMode="auto">
          <a:xfrm>
            <a:off x="423863" y="184626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Repo2 Devs</a:t>
            </a:r>
          </a:p>
        </p:txBody>
      </p:sp>
      <p:cxnSp>
        <p:nvCxnSpPr>
          <p:cNvPr id="36890" name="AutoShape 17"/>
          <p:cNvCxnSpPr>
            <a:cxnSpLocks noChangeShapeType="1"/>
            <a:stCxn id="96" idx="3"/>
            <a:endCxn id="7" idx="1"/>
          </p:cNvCxnSpPr>
          <p:nvPr/>
        </p:nvCxnSpPr>
        <p:spPr bwMode="auto">
          <a:xfrm>
            <a:off x="1112838" y="1471613"/>
            <a:ext cx="771525" cy="2317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891" name="Group 6"/>
          <p:cNvGrpSpPr>
            <a:grpSpLocks/>
          </p:cNvGrpSpPr>
          <p:nvPr/>
        </p:nvGrpSpPr>
        <p:grpSpPr bwMode="auto">
          <a:xfrm>
            <a:off x="731838" y="1173163"/>
            <a:ext cx="273050" cy="601662"/>
            <a:chOff x="4211" y="781"/>
            <a:chExt cx="338" cy="774"/>
          </a:xfrm>
        </p:grpSpPr>
        <p:sp>
          <p:nvSpPr>
            <p:cNvPr id="36908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909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2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654050" y="1420813"/>
            <a:ext cx="458788" cy="10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6893" name="AutoShape 17"/>
          <p:cNvCxnSpPr>
            <a:cxnSpLocks noChangeShapeType="1"/>
            <a:stCxn id="44" idx="3"/>
            <a:endCxn id="36867" idx="1"/>
          </p:cNvCxnSpPr>
          <p:nvPr/>
        </p:nvCxnSpPr>
        <p:spPr bwMode="auto">
          <a:xfrm flipV="1">
            <a:off x="5183188" y="3330575"/>
            <a:ext cx="1616075" cy="160655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4" name="Rectangle 4"/>
          <p:cNvSpPr>
            <a:spLocks noChangeArrowheads="1"/>
          </p:cNvSpPr>
          <p:nvPr/>
        </p:nvSpPr>
        <p:spPr bwMode="auto">
          <a:xfrm>
            <a:off x="4341813" y="527208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36895" name="Group 41"/>
          <p:cNvGrpSpPr>
            <a:grpSpLocks/>
          </p:cNvGrpSpPr>
          <p:nvPr/>
        </p:nvGrpSpPr>
        <p:grpSpPr bwMode="auto">
          <a:xfrm>
            <a:off x="4724400" y="4638675"/>
            <a:ext cx="458788" cy="603250"/>
            <a:chOff x="4732422" y="2910152"/>
            <a:chExt cx="458857" cy="602063"/>
          </a:xfrm>
        </p:grpSpPr>
        <p:grpSp>
          <p:nvGrpSpPr>
            <p:cNvPr id="36901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6903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904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5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6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7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6896" name="Rectangle 4"/>
          <p:cNvSpPr>
            <a:spLocks noChangeArrowheads="1"/>
          </p:cNvSpPr>
          <p:nvPr/>
        </p:nvSpPr>
        <p:spPr bwMode="auto">
          <a:xfrm>
            <a:off x="885825" y="104775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6897" name="Rectangle 4"/>
          <p:cNvSpPr>
            <a:spLocks noChangeArrowheads="1"/>
          </p:cNvSpPr>
          <p:nvPr/>
        </p:nvSpPr>
        <p:spPr bwMode="auto">
          <a:xfrm>
            <a:off x="3663950" y="1462088"/>
            <a:ext cx="1225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6898" name="Rectangle 4"/>
          <p:cNvSpPr>
            <a:spLocks noChangeArrowheads="1"/>
          </p:cNvSpPr>
          <p:nvPr/>
        </p:nvSpPr>
        <p:spPr bwMode="auto">
          <a:xfrm>
            <a:off x="5302250" y="187801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6899" name="Rectangle 4"/>
          <p:cNvSpPr>
            <a:spLocks noChangeArrowheads="1"/>
          </p:cNvSpPr>
          <p:nvPr/>
        </p:nvSpPr>
        <p:spPr bwMode="auto">
          <a:xfrm>
            <a:off x="4956175" y="384333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6900" name="Rectangle 4"/>
          <p:cNvSpPr>
            <a:spLocks noChangeArrowheads="1"/>
          </p:cNvSpPr>
          <p:nvPr/>
        </p:nvSpPr>
        <p:spPr bwMode="auto">
          <a:xfrm>
            <a:off x="4495800" y="5618085"/>
            <a:ext cx="445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600" b="1" dirty="0">
                <a:solidFill>
                  <a:srgbClr val="000099"/>
                </a:solidFill>
              </a:rPr>
              <a:t>VERA Repos: </a:t>
            </a:r>
            <a:r>
              <a:rPr lang="en-US" altLang="en-US" sz="1600" b="1" dirty="0">
                <a:solidFill>
                  <a:srgbClr val="D30AA5"/>
                </a:solidFill>
              </a:rPr>
              <a:t>SCALE/</a:t>
            </a:r>
            <a:r>
              <a:rPr lang="en-US" altLang="en-US" sz="1600" b="1" dirty="0" err="1">
                <a:solidFill>
                  <a:srgbClr val="D30AA5"/>
                </a:solidFill>
              </a:rPr>
              <a:t>Exnihilo</a:t>
            </a:r>
            <a:r>
              <a:rPr lang="en-US" altLang="en-US" sz="1600" b="1" dirty="0">
                <a:solidFill>
                  <a:srgbClr val="D30AA5"/>
                </a:solidFill>
              </a:rPr>
              <a:t>, MPACT, MOOSE/Bison</a:t>
            </a:r>
            <a:endParaRPr lang="en-US" altLang="en-US" sz="16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792">
        <p:fade/>
      </p:transition>
    </mc:Choice>
    <mc:Fallback xmlns="">
      <p:transition spd="med" advTm="33792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6"/>
          <p:cNvSpPr>
            <a:spLocks noChangeArrowheads="1"/>
          </p:cNvSpPr>
          <p:nvPr/>
        </p:nvSpPr>
        <p:spPr bwMode="auto">
          <a:xfrm>
            <a:off x="6799490" y="269398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1" name="Rectangle 66"/>
          <p:cNvSpPr>
            <a:spLocks noChangeArrowheads="1"/>
          </p:cNvSpPr>
          <p:nvPr/>
        </p:nvSpPr>
        <p:spPr bwMode="auto">
          <a:xfrm>
            <a:off x="6799263" y="323373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488"/>
            <a:ext cx="7772400" cy="381000"/>
          </a:xfrm>
        </p:spPr>
        <p:txBody>
          <a:bodyPr/>
          <a:lstStyle/>
          <a:p>
            <a:r>
              <a:rPr lang="en-US" altLang="en-US" sz="2400" dirty="0"/>
              <a:t>Both external and internal repos pushed to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84363" y="1201738"/>
            <a:ext cx="175260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External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Native</a:t>
            </a:r>
          </a:p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974850" y="1760538"/>
            <a:ext cx="774700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820988" y="174783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799490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75690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721827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37905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37906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5400000" flipH="1" flipV="1">
            <a:off x="7475651" y="2377962"/>
            <a:ext cx="400050" cy="22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17"/>
          <p:cNvCxnSpPr>
            <a:cxnSpLocks noChangeShapeType="1"/>
            <a:stCxn id="131" idx="1"/>
            <a:endCxn id="7" idx="3"/>
          </p:cNvCxnSpPr>
          <p:nvPr/>
        </p:nvCxnSpPr>
        <p:spPr bwMode="auto">
          <a:xfrm flipH="1" flipV="1">
            <a:off x="3636963" y="1703388"/>
            <a:ext cx="1095375" cy="10366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17"/>
          <p:cNvCxnSpPr>
            <a:cxnSpLocks noChangeShapeType="1"/>
            <a:stCxn id="131" idx="3"/>
            <a:endCxn id="24" idx="1"/>
          </p:cNvCxnSpPr>
          <p:nvPr/>
        </p:nvCxnSpPr>
        <p:spPr bwMode="auto">
          <a:xfrm>
            <a:off x="5191125" y="2740025"/>
            <a:ext cx="1608138" cy="3413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0" name="Rectangle 4"/>
          <p:cNvSpPr>
            <a:spLocks noChangeArrowheads="1"/>
          </p:cNvSpPr>
          <p:nvPr/>
        </p:nvSpPr>
        <p:spPr bwMode="auto">
          <a:xfrm>
            <a:off x="4186238" y="3089275"/>
            <a:ext cx="15414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/>
              <a:t>[</a:t>
            </a:r>
            <a:r>
              <a:rPr lang="en-US" altLang="en-US" sz="1200" dirty="0" err="1"/>
              <a:t>Cron</a:t>
            </a:r>
            <a:r>
              <a:rPr lang="en-US" altLang="en-US" sz="1200" dirty="0"/>
              <a:t> job?]</a:t>
            </a:r>
          </a:p>
          <a:p>
            <a:pPr algn="ctr"/>
            <a:r>
              <a:rPr lang="en-US" altLang="en-US" sz="1200" dirty="0">
                <a:solidFill>
                  <a:schemeClr val="accent2">
                    <a:lumMod val="75000"/>
                  </a:schemeClr>
                </a:solidFill>
              </a:rPr>
              <a:t>External to Internal Integrator</a:t>
            </a:r>
          </a:p>
        </p:txBody>
      </p:sp>
      <p:grpSp>
        <p:nvGrpSpPr>
          <p:cNvPr id="37911" name="Group 3095"/>
          <p:cNvGrpSpPr>
            <a:grpSpLocks/>
          </p:cNvGrpSpPr>
          <p:nvPr/>
        </p:nvGrpSpPr>
        <p:grpSpPr bwMode="auto">
          <a:xfrm>
            <a:off x="4732338" y="2443163"/>
            <a:ext cx="458787" cy="601662"/>
            <a:chOff x="4732422" y="2910152"/>
            <a:chExt cx="458857" cy="602063"/>
          </a:xfrm>
        </p:grpSpPr>
        <p:grpSp>
          <p:nvGrpSpPr>
            <p:cNvPr id="37951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7953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54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5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6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7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-36513" y="2622550"/>
            <a:ext cx="4297363" cy="402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Different sets of developers make changes and push to the different Repo2 clones.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Sync servers (or people when manual) pull/push changes both ways (fast-forward or no-fast-forward).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b="1" dirty="0"/>
              <a:t>Notes: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Good when subsets of developers can not push to each other’s repos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Good when changes are important or urgent to Project.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Good when changes tend to be independent</a:t>
            </a:r>
            <a:r>
              <a:rPr lang="en-US" sz="1600" dirty="0"/>
              <a:t>  made to Internal and External repos.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C00000"/>
                </a:solidFill>
              </a:rPr>
              <a:t>Most complex and danger of merge conflicts that someone has to resolve!</a:t>
            </a:r>
          </a:p>
        </p:txBody>
      </p:sp>
      <p:sp>
        <p:nvSpPr>
          <p:cNvPr id="37913" name="Rectangle 4"/>
          <p:cNvSpPr>
            <a:spLocks noChangeArrowheads="1"/>
          </p:cNvSpPr>
          <p:nvPr/>
        </p:nvSpPr>
        <p:spPr bwMode="auto">
          <a:xfrm>
            <a:off x="423863" y="184626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Repo2 Devs</a:t>
            </a:r>
          </a:p>
        </p:txBody>
      </p:sp>
      <p:cxnSp>
        <p:nvCxnSpPr>
          <p:cNvPr id="37914" name="AutoShape 17"/>
          <p:cNvCxnSpPr>
            <a:cxnSpLocks noChangeShapeType="1"/>
            <a:stCxn id="96" idx="3"/>
            <a:endCxn id="7" idx="1"/>
          </p:cNvCxnSpPr>
          <p:nvPr/>
        </p:nvCxnSpPr>
        <p:spPr bwMode="auto">
          <a:xfrm>
            <a:off x="1266825" y="1471613"/>
            <a:ext cx="617538" cy="2317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915" name="Group 2"/>
          <p:cNvGrpSpPr>
            <a:grpSpLocks/>
          </p:cNvGrpSpPr>
          <p:nvPr/>
        </p:nvGrpSpPr>
        <p:grpSpPr bwMode="auto">
          <a:xfrm>
            <a:off x="808038" y="1173163"/>
            <a:ext cx="458787" cy="601662"/>
            <a:chOff x="807666" y="1173095"/>
            <a:chExt cx="458857" cy="602063"/>
          </a:xfrm>
        </p:grpSpPr>
        <p:grpSp>
          <p:nvGrpSpPr>
            <p:cNvPr id="37944" name="Group 6"/>
            <p:cNvGrpSpPr>
              <a:grpSpLocks/>
            </p:cNvGrpSpPr>
            <p:nvPr/>
          </p:nvGrpSpPr>
          <p:grpSpPr bwMode="auto">
            <a:xfrm>
              <a:off x="885093" y="1173095"/>
              <a:ext cx="272016" cy="602063"/>
              <a:chOff x="4211" y="781"/>
              <a:chExt cx="338" cy="774"/>
            </a:xfrm>
          </p:grpSpPr>
          <p:sp>
            <p:nvSpPr>
              <p:cNvPr id="37946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47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8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9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0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807666" y="1420910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7916" name="AutoShape 17"/>
          <p:cNvCxnSpPr>
            <a:cxnSpLocks noChangeShapeType="1"/>
            <a:stCxn id="61" idx="3"/>
          </p:cNvCxnSpPr>
          <p:nvPr/>
        </p:nvCxnSpPr>
        <p:spPr bwMode="auto">
          <a:xfrm flipV="1">
            <a:off x="5183188" y="3311525"/>
            <a:ext cx="1616075" cy="16256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7" name="Rectangle 4"/>
          <p:cNvSpPr>
            <a:spLocks noChangeArrowheads="1"/>
          </p:cNvSpPr>
          <p:nvPr/>
        </p:nvSpPr>
        <p:spPr bwMode="auto">
          <a:xfrm>
            <a:off x="4341813" y="527208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37918" name="Group 58"/>
          <p:cNvGrpSpPr>
            <a:grpSpLocks/>
          </p:cNvGrpSpPr>
          <p:nvPr/>
        </p:nvGrpSpPr>
        <p:grpSpPr bwMode="auto">
          <a:xfrm>
            <a:off x="4724400" y="4638675"/>
            <a:ext cx="458788" cy="603250"/>
            <a:chOff x="4732422" y="2910152"/>
            <a:chExt cx="458857" cy="602063"/>
          </a:xfrm>
        </p:grpSpPr>
        <p:grpSp>
          <p:nvGrpSpPr>
            <p:cNvPr id="37937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7939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40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1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2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3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7919" name="Rectangle 4"/>
          <p:cNvSpPr>
            <a:spLocks noChangeArrowheads="1"/>
          </p:cNvSpPr>
          <p:nvPr/>
        </p:nvSpPr>
        <p:spPr bwMode="auto">
          <a:xfrm>
            <a:off x="885825" y="104775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7920" name="Rectangle 4"/>
          <p:cNvSpPr>
            <a:spLocks noChangeArrowheads="1"/>
          </p:cNvSpPr>
          <p:nvPr/>
        </p:nvSpPr>
        <p:spPr bwMode="auto">
          <a:xfrm>
            <a:off x="3419475" y="2192338"/>
            <a:ext cx="1227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7921" name="Rectangle 4"/>
          <p:cNvSpPr>
            <a:spLocks noChangeArrowheads="1"/>
          </p:cNvSpPr>
          <p:nvPr/>
        </p:nvSpPr>
        <p:spPr bwMode="auto">
          <a:xfrm>
            <a:off x="5262563" y="2960688"/>
            <a:ext cx="1227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7922" name="Rectangle 4"/>
          <p:cNvSpPr>
            <a:spLocks noChangeArrowheads="1"/>
          </p:cNvSpPr>
          <p:nvPr/>
        </p:nvSpPr>
        <p:spPr bwMode="auto">
          <a:xfrm>
            <a:off x="5151485" y="4541643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/>
              <a:t>pull</a:t>
            </a:r>
          </a:p>
          <a:p>
            <a:pPr algn="ctr"/>
            <a:r>
              <a:rPr lang="en-US" altLang="en-US" sz="1200" dirty="0"/>
              <a:t>push</a:t>
            </a:r>
          </a:p>
        </p:txBody>
      </p:sp>
      <p:sp>
        <p:nvSpPr>
          <p:cNvPr id="37923" name="Rectangle 4"/>
          <p:cNvSpPr>
            <a:spLocks noChangeArrowheads="1"/>
          </p:cNvSpPr>
          <p:nvPr/>
        </p:nvSpPr>
        <p:spPr bwMode="auto">
          <a:xfrm>
            <a:off x="4260850" y="1362075"/>
            <a:ext cx="1466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/>
              <a:t>[</a:t>
            </a:r>
            <a:r>
              <a:rPr lang="en-US" altLang="en-US" sz="1200" dirty="0" err="1"/>
              <a:t>Cron</a:t>
            </a:r>
            <a:r>
              <a:rPr lang="en-US" altLang="en-US" sz="1200" dirty="0"/>
              <a:t> job?] </a:t>
            </a:r>
            <a:r>
              <a:rPr lang="en-US" altLang="en-US" sz="1200" dirty="0">
                <a:solidFill>
                  <a:schemeClr val="accent2">
                    <a:lumMod val="75000"/>
                  </a:schemeClr>
                </a:solidFill>
              </a:rPr>
              <a:t>Internal to External Integrator</a:t>
            </a:r>
          </a:p>
        </p:txBody>
      </p:sp>
      <p:grpSp>
        <p:nvGrpSpPr>
          <p:cNvPr id="37924" name="Group 71"/>
          <p:cNvGrpSpPr>
            <a:grpSpLocks/>
          </p:cNvGrpSpPr>
          <p:nvPr/>
        </p:nvGrpSpPr>
        <p:grpSpPr bwMode="auto">
          <a:xfrm>
            <a:off x="4884738" y="714375"/>
            <a:ext cx="458787" cy="601663"/>
            <a:chOff x="4732422" y="2910152"/>
            <a:chExt cx="458857" cy="602063"/>
          </a:xfrm>
        </p:grpSpPr>
        <p:grpSp>
          <p:nvGrpSpPr>
            <p:cNvPr id="37930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7932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33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4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5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6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37925" name="AutoShape 17"/>
          <p:cNvCxnSpPr>
            <a:cxnSpLocks noChangeShapeType="1"/>
            <a:stCxn id="74" idx="1"/>
            <a:endCxn id="7" idx="3"/>
          </p:cNvCxnSpPr>
          <p:nvPr/>
        </p:nvCxnSpPr>
        <p:spPr bwMode="auto">
          <a:xfrm flipH="1">
            <a:off x="3636963" y="1012825"/>
            <a:ext cx="1247775" cy="69056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6" name="AutoShape 17"/>
          <p:cNvCxnSpPr>
            <a:cxnSpLocks noChangeShapeType="1"/>
            <a:stCxn id="74" idx="3"/>
            <a:endCxn id="37890" idx="1"/>
          </p:cNvCxnSpPr>
          <p:nvPr/>
        </p:nvCxnSpPr>
        <p:spPr bwMode="auto">
          <a:xfrm>
            <a:off x="5343525" y="1012032"/>
            <a:ext cx="1455965" cy="177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7" name="Rectangle 4"/>
          <p:cNvSpPr>
            <a:spLocks noChangeArrowheads="1"/>
          </p:cNvSpPr>
          <p:nvPr/>
        </p:nvSpPr>
        <p:spPr bwMode="auto">
          <a:xfrm>
            <a:off x="3573463" y="1077913"/>
            <a:ext cx="1225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7928" name="Rectangle 4"/>
          <p:cNvSpPr>
            <a:spLocks noChangeArrowheads="1"/>
          </p:cNvSpPr>
          <p:nvPr/>
        </p:nvSpPr>
        <p:spPr bwMode="auto">
          <a:xfrm>
            <a:off x="5419725" y="1355725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7929" name="Rectangle 4"/>
          <p:cNvSpPr>
            <a:spLocks noChangeArrowheads="1"/>
          </p:cNvSpPr>
          <p:nvPr/>
        </p:nvSpPr>
        <p:spPr bwMode="auto">
          <a:xfrm>
            <a:off x="4260850" y="5579680"/>
            <a:ext cx="4689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600" b="1" dirty="0">
                <a:solidFill>
                  <a:srgbClr val="000099"/>
                </a:solidFill>
              </a:rPr>
              <a:t>VERA Repos: </a:t>
            </a:r>
            <a:r>
              <a:rPr lang="en-US" altLang="en-US" sz="1600" b="1" dirty="0" err="1">
                <a:solidFill>
                  <a:srgbClr val="D30AA5"/>
                </a:solidFill>
              </a:rPr>
              <a:t>TriBITS</a:t>
            </a:r>
            <a:endParaRPr lang="en-US" altLang="en-US" sz="1600" b="1" dirty="0">
              <a:solidFill>
                <a:srgbClr val="D30AA5"/>
              </a:solidFill>
            </a:endParaRPr>
          </a:p>
          <a:p>
            <a:pPr algn="r"/>
            <a:r>
              <a:rPr lang="en-US" altLang="en-US" sz="1600" b="1" dirty="0"/>
              <a:t>(sometimes</a:t>
            </a:r>
            <a:r>
              <a:rPr lang="en-US" altLang="en-US" sz="1600" b="1" dirty="0">
                <a:solidFill>
                  <a:srgbClr val="D30AA5"/>
                </a:solidFill>
              </a:rPr>
              <a:t> COBRA-TF, MPACT, Trilinos, …</a:t>
            </a:r>
            <a:r>
              <a:rPr lang="en-US" altLang="en-US" sz="1600" b="1" dirty="0"/>
              <a:t>)</a:t>
            </a:r>
            <a:r>
              <a:rPr lang="en-US" altLang="en-US" sz="1600" b="1" dirty="0">
                <a:solidFill>
                  <a:srgbClr val="D30AA5"/>
                </a:solidFill>
              </a:rPr>
              <a:t> </a:t>
            </a:r>
            <a:endParaRPr lang="en-US" altLang="en-US" sz="16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663">
        <p:fade/>
      </p:transition>
    </mc:Choice>
    <mc:Fallback xmlns="">
      <p:transition spd="med" advTm="53663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6"/>
          <p:cNvSpPr>
            <a:spLocks noChangeArrowheads="1"/>
          </p:cNvSpPr>
          <p:nvPr/>
        </p:nvSpPr>
        <p:spPr bwMode="auto">
          <a:xfrm>
            <a:off x="6799490" y="269398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15" name="Rectangle 66"/>
          <p:cNvSpPr>
            <a:spLocks noChangeArrowheads="1"/>
          </p:cNvSpPr>
          <p:nvPr/>
        </p:nvSpPr>
        <p:spPr bwMode="auto">
          <a:xfrm>
            <a:off x="6799263" y="323373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84363" y="1201738"/>
            <a:ext cx="175260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External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Native</a:t>
            </a:r>
          </a:p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974850" y="1760538"/>
            <a:ext cx="774700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820988" y="174783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799490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75690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721827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38928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38929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5400000" flipH="1" flipV="1">
            <a:off x="7475651" y="2377962"/>
            <a:ext cx="400050" cy="22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0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AutoShape 17"/>
          <p:cNvCxnSpPr>
            <a:cxnSpLocks noChangeShapeType="1"/>
            <a:stCxn id="131" idx="1"/>
            <a:endCxn id="7" idx="3"/>
          </p:cNvCxnSpPr>
          <p:nvPr/>
        </p:nvCxnSpPr>
        <p:spPr bwMode="auto">
          <a:xfrm flipH="1" flipV="1">
            <a:off x="3636963" y="1703388"/>
            <a:ext cx="1095375" cy="1270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AutoShape 17"/>
          <p:cNvCxnSpPr>
            <a:cxnSpLocks noChangeShapeType="1"/>
            <a:stCxn id="131" idx="3"/>
            <a:endCxn id="38914" idx="1"/>
          </p:cNvCxnSpPr>
          <p:nvPr/>
        </p:nvCxnSpPr>
        <p:spPr bwMode="auto">
          <a:xfrm>
            <a:off x="5191125" y="1831182"/>
            <a:ext cx="1608365" cy="9604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3" name="Rectangle 4"/>
          <p:cNvSpPr>
            <a:spLocks noChangeArrowheads="1"/>
          </p:cNvSpPr>
          <p:nvPr/>
        </p:nvSpPr>
        <p:spPr bwMode="auto">
          <a:xfrm>
            <a:off x="4349750" y="2165350"/>
            <a:ext cx="1225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/>
              <a:t>[</a:t>
            </a:r>
            <a:r>
              <a:rPr lang="en-US" altLang="en-US" sz="1200" dirty="0" err="1"/>
              <a:t>Cron</a:t>
            </a:r>
            <a:r>
              <a:rPr lang="en-US" altLang="en-US" sz="1200" dirty="0"/>
              <a:t> job?]</a:t>
            </a:r>
          </a:p>
          <a:p>
            <a:pPr algn="ctr"/>
            <a:r>
              <a:rPr lang="en-US" altLang="en-US" sz="1200" dirty="0">
                <a:solidFill>
                  <a:schemeClr val="accent2">
                    <a:lumMod val="75000"/>
                  </a:schemeClr>
                </a:solidFill>
              </a:rPr>
              <a:t>Repo2 Integrator</a:t>
            </a:r>
          </a:p>
        </p:txBody>
      </p:sp>
      <p:grpSp>
        <p:nvGrpSpPr>
          <p:cNvPr id="38934" name="Group 3095"/>
          <p:cNvGrpSpPr>
            <a:grpSpLocks/>
          </p:cNvGrpSpPr>
          <p:nvPr/>
        </p:nvGrpSpPr>
        <p:grpSpPr bwMode="auto">
          <a:xfrm>
            <a:off x="4732338" y="1533525"/>
            <a:ext cx="458787" cy="601663"/>
            <a:chOff x="4732422" y="2910152"/>
            <a:chExt cx="458857" cy="602063"/>
          </a:xfrm>
        </p:grpSpPr>
        <p:grpSp>
          <p:nvGrpSpPr>
            <p:cNvPr id="38961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8963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64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5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6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7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404813" y="2468563"/>
            <a:ext cx="3886200" cy="37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dirty="0"/>
              <a:t>A </a:t>
            </a:r>
            <a:r>
              <a:rPr lang="en-US" sz="1600" dirty="0" err="1"/>
              <a:t>cron</a:t>
            </a:r>
            <a:r>
              <a:rPr lang="en-US" sz="1600" dirty="0"/>
              <a:t> job running a script (Repo2 Integrator) on a hourly/daily/weekly basis (or a person when manual):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Clones “External Repo2”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Merges in changes from “Project Copy Repo2” (fast-forward or non-fast-forward)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Tests against just Repo2 tests and push to “External Repo2”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b="1" dirty="0"/>
              <a:t>Notes: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No-one else directly pushes changes to “External Repo2”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Good when you just want to make changes available to external users on a continuous/frequent basis.</a:t>
            </a:r>
          </a:p>
        </p:txBody>
      </p:sp>
      <p:sp>
        <p:nvSpPr>
          <p:cNvPr id="38936" name="Rectangle 4"/>
          <p:cNvSpPr>
            <a:spLocks noChangeArrowheads="1"/>
          </p:cNvSpPr>
          <p:nvPr/>
        </p:nvSpPr>
        <p:spPr bwMode="auto">
          <a:xfrm>
            <a:off x="423863" y="1846263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External Repo2 User</a:t>
            </a:r>
          </a:p>
        </p:txBody>
      </p:sp>
      <p:cxnSp>
        <p:nvCxnSpPr>
          <p:cNvPr id="38937" name="AutoShape 17"/>
          <p:cNvCxnSpPr>
            <a:cxnSpLocks noChangeShapeType="1"/>
            <a:stCxn id="96" idx="3"/>
            <a:endCxn id="7" idx="1"/>
          </p:cNvCxnSpPr>
          <p:nvPr/>
        </p:nvCxnSpPr>
        <p:spPr bwMode="auto">
          <a:xfrm>
            <a:off x="1112838" y="1471613"/>
            <a:ext cx="771525" cy="2317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8938" name="Group 6"/>
          <p:cNvGrpSpPr>
            <a:grpSpLocks/>
          </p:cNvGrpSpPr>
          <p:nvPr/>
        </p:nvGrpSpPr>
        <p:grpSpPr bwMode="auto">
          <a:xfrm>
            <a:off x="731838" y="1173163"/>
            <a:ext cx="273050" cy="601662"/>
            <a:chOff x="4211" y="781"/>
            <a:chExt cx="338" cy="774"/>
          </a:xfrm>
        </p:grpSpPr>
        <p:sp>
          <p:nvSpPr>
            <p:cNvPr id="38956" name="Oval 7"/>
            <p:cNvSpPr>
              <a:spLocks noChangeArrowheads="1"/>
            </p:cNvSpPr>
            <p:nvPr/>
          </p:nvSpPr>
          <p:spPr bwMode="auto">
            <a:xfrm>
              <a:off x="4259" y="781"/>
              <a:ext cx="242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7" name="Line 8"/>
            <p:cNvSpPr>
              <a:spLocks noChangeShapeType="1"/>
            </p:cNvSpPr>
            <p:nvPr/>
          </p:nvSpPr>
          <p:spPr bwMode="auto">
            <a:xfrm>
              <a:off x="4380" y="1023"/>
              <a:ext cx="0" cy="4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8" name="Line 9"/>
            <p:cNvSpPr>
              <a:spLocks noChangeShapeType="1"/>
            </p:cNvSpPr>
            <p:nvPr/>
          </p:nvSpPr>
          <p:spPr bwMode="auto">
            <a:xfrm>
              <a:off x="4211" y="116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9" name="Line 10"/>
            <p:cNvSpPr>
              <a:spLocks noChangeShapeType="1"/>
            </p:cNvSpPr>
            <p:nvPr/>
          </p:nvSpPr>
          <p:spPr bwMode="auto">
            <a:xfrm flipH="1">
              <a:off x="4259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0" name="Line 11"/>
            <p:cNvSpPr>
              <a:spLocks noChangeShapeType="1"/>
            </p:cNvSpPr>
            <p:nvPr/>
          </p:nvSpPr>
          <p:spPr bwMode="auto">
            <a:xfrm>
              <a:off x="4380" y="1434"/>
              <a:ext cx="12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654050" y="1420813"/>
            <a:ext cx="458788" cy="10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940" name="AutoShape 17"/>
          <p:cNvCxnSpPr>
            <a:cxnSpLocks noChangeShapeType="1"/>
            <a:stCxn id="44" idx="3"/>
            <a:endCxn id="38915" idx="1"/>
          </p:cNvCxnSpPr>
          <p:nvPr/>
        </p:nvCxnSpPr>
        <p:spPr bwMode="auto">
          <a:xfrm flipV="1">
            <a:off x="5416550" y="3330575"/>
            <a:ext cx="1382713" cy="14716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1" name="Rectangle 4"/>
          <p:cNvSpPr>
            <a:spLocks noChangeArrowheads="1"/>
          </p:cNvSpPr>
          <p:nvPr/>
        </p:nvSpPr>
        <p:spPr bwMode="auto">
          <a:xfrm>
            <a:off x="4575175" y="5137150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38942" name="Group 41"/>
          <p:cNvGrpSpPr>
            <a:grpSpLocks/>
          </p:cNvGrpSpPr>
          <p:nvPr/>
        </p:nvGrpSpPr>
        <p:grpSpPr bwMode="auto">
          <a:xfrm>
            <a:off x="4957763" y="4503738"/>
            <a:ext cx="458787" cy="603250"/>
            <a:chOff x="4732422" y="2910152"/>
            <a:chExt cx="458857" cy="602063"/>
          </a:xfrm>
        </p:grpSpPr>
        <p:grpSp>
          <p:nvGrpSpPr>
            <p:cNvPr id="38949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8951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52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3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4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5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8943" name="Rectangle 4"/>
          <p:cNvSpPr>
            <a:spLocks noChangeArrowheads="1"/>
          </p:cNvSpPr>
          <p:nvPr/>
        </p:nvSpPr>
        <p:spPr bwMode="auto">
          <a:xfrm>
            <a:off x="885825" y="1116013"/>
            <a:ext cx="1225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8944" name="Rectangle 4"/>
          <p:cNvSpPr>
            <a:spLocks noChangeArrowheads="1"/>
          </p:cNvSpPr>
          <p:nvPr/>
        </p:nvSpPr>
        <p:spPr bwMode="auto">
          <a:xfrm>
            <a:off x="3663950" y="1462088"/>
            <a:ext cx="1225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8945" name="Rectangle 4"/>
          <p:cNvSpPr>
            <a:spLocks noChangeArrowheads="1"/>
          </p:cNvSpPr>
          <p:nvPr/>
        </p:nvSpPr>
        <p:spPr bwMode="auto">
          <a:xfrm>
            <a:off x="5302250" y="187801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  <p:sp>
        <p:nvSpPr>
          <p:cNvPr id="38946" name="Rectangle 4"/>
          <p:cNvSpPr>
            <a:spLocks noChangeArrowheads="1"/>
          </p:cNvSpPr>
          <p:nvPr/>
        </p:nvSpPr>
        <p:spPr bwMode="auto">
          <a:xfrm>
            <a:off x="4956175" y="3843338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8947" name="Rectangle 4"/>
          <p:cNvSpPr>
            <a:spLocks noChangeArrowheads="1"/>
          </p:cNvSpPr>
          <p:nvPr/>
        </p:nvSpPr>
        <p:spPr bwMode="auto">
          <a:xfrm>
            <a:off x="4184650" y="5618163"/>
            <a:ext cx="4535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600" b="1" dirty="0">
                <a:solidFill>
                  <a:srgbClr val="000099"/>
                </a:solidFill>
              </a:rPr>
              <a:t>VERA Repos: </a:t>
            </a:r>
            <a:r>
              <a:rPr lang="en-US" altLang="en-US" sz="1600" b="1" dirty="0">
                <a:solidFill>
                  <a:srgbClr val="D30AA5"/>
                </a:solidFill>
              </a:rPr>
              <a:t>COBRA-TF, </a:t>
            </a:r>
            <a:r>
              <a:rPr lang="en-US" altLang="en-US" sz="1600" b="1" dirty="0" err="1">
                <a:solidFill>
                  <a:srgbClr val="D30AA5"/>
                </a:solidFill>
              </a:rPr>
              <a:t>TeuchosWrappersExt</a:t>
            </a:r>
            <a:r>
              <a:rPr lang="en-US" altLang="en-US" sz="1600" b="1" dirty="0">
                <a:solidFill>
                  <a:srgbClr val="D30AA5"/>
                </a:solidFill>
              </a:rPr>
              <a:t>, </a:t>
            </a:r>
            <a:r>
              <a:rPr lang="en-US" altLang="en-US" sz="1600" b="1" dirty="0" err="1">
                <a:solidFill>
                  <a:srgbClr val="D30AA5"/>
                </a:solidFill>
              </a:rPr>
              <a:t>VERAIn</a:t>
            </a:r>
            <a:endParaRPr lang="en-US" altLang="en-US" sz="1600" b="1" dirty="0">
              <a:solidFill>
                <a:srgbClr val="000099"/>
              </a:solidFill>
            </a:endParaRPr>
          </a:p>
        </p:txBody>
      </p:sp>
      <p:sp>
        <p:nvSpPr>
          <p:cNvPr id="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90488"/>
            <a:ext cx="8302775" cy="381000"/>
          </a:xfrm>
        </p:spPr>
        <p:txBody>
          <a:bodyPr/>
          <a:lstStyle/>
          <a:p>
            <a:r>
              <a:rPr lang="en-US" altLang="en-US" sz="2400" dirty="0"/>
              <a:t>Internally managed repo is synced to an external repo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261">
        <p:fade/>
      </p:transition>
    </mc:Choice>
    <mc:Fallback xmlns="">
      <p:transition spd="med" advTm="3926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46715" y="90488"/>
            <a:ext cx="8103610" cy="381000"/>
          </a:xfrm>
        </p:spPr>
        <p:txBody>
          <a:bodyPr/>
          <a:lstStyle/>
          <a:p>
            <a:r>
              <a:rPr lang="en-US" altLang="en-US" sz="2400" dirty="0"/>
              <a:t>Componentized CMake-based Projects Approaches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587030"/>
            <a:ext cx="8756650" cy="602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91440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371600" indent="-28575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4305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171450" indent="0">
              <a:buSzPct val="100000"/>
              <a:defRPr/>
            </a:pPr>
            <a:r>
              <a:rPr lang="en-US" altLang="en-US" b="1" dirty="0"/>
              <a:t>CMake, </a:t>
            </a:r>
            <a:r>
              <a:rPr lang="en-US" altLang="en-US" b="1" dirty="0" err="1"/>
              <a:t>CTest</a:t>
            </a:r>
            <a:r>
              <a:rPr lang="en-US" altLang="en-US" b="1" dirty="0"/>
              <a:t>, and </a:t>
            </a:r>
            <a:r>
              <a:rPr lang="en-US" altLang="en-US" b="1" dirty="0" err="1"/>
              <a:t>CDash</a:t>
            </a:r>
            <a:r>
              <a:rPr lang="en-US" altLang="en-US" b="1" dirty="0"/>
              <a:t> are great, </a:t>
            </a:r>
            <a:r>
              <a:rPr lang="en-US" altLang="en-US" b="1" dirty="0">
                <a:solidFill>
                  <a:srgbClr val="FF0000"/>
                </a:solidFill>
              </a:rPr>
              <a:t>but raw usage does not  scale very well to large projects and multiple repositories and teams</a:t>
            </a:r>
            <a:r>
              <a:rPr lang="en-US" altLang="en-US" b="1" dirty="0"/>
              <a:t>!</a:t>
            </a:r>
            <a:endParaRPr lang="en-US" altLang="en-US" b="1" dirty="0">
              <a:solidFill>
                <a:srgbClr val="000099"/>
              </a:solidFill>
            </a:endParaRPr>
          </a:p>
          <a:p>
            <a:pPr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altLang="en-US" b="1" dirty="0">
                <a:solidFill>
                  <a:srgbClr val="000099"/>
                </a:solidFill>
              </a:rPr>
              <a:t>Multiple CMake projects: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/>
              <a:t>Manual builds and linking through &lt;Package&gt;</a:t>
            </a:r>
            <a:r>
              <a:rPr lang="en-US" altLang="en-US" sz="1600" dirty="0" err="1"/>
              <a:t>Config.cmake</a:t>
            </a:r>
            <a:r>
              <a:rPr lang="en-US" altLang="en-US" sz="1600" dirty="0"/>
              <a:t> files (e.g. Albany &amp; Trilinos)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hlinkClick r:id="rId4"/>
              </a:rPr>
              <a:t>CMake </a:t>
            </a:r>
            <a:r>
              <a:rPr lang="en-US" altLang="en-US" sz="1600" dirty="0" err="1">
                <a:hlinkClick r:id="rId4"/>
              </a:rPr>
              <a:t>ExternalProject</a:t>
            </a:r>
            <a:r>
              <a:rPr lang="en-US" altLang="en-US" sz="1600" dirty="0"/>
              <a:t>:</a:t>
            </a:r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+ Provided as standard CMake module </a:t>
            </a:r>
            <a:r>
              <a:rPr lang="en-US" altLang="en-US" sz="1600" dirty="0" err="1"/>
              <a:t>ExternalProject.cmake</a:t>
            </a:r>
            <a:endParaRPr lang="en-US" altLang="en-US" sz="1600" dirty="0"/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+ Allows non-CMake subprojects</a:t>
            </a:r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- Does not do full dependency tracking between component CMake projects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hlinkClick r:id="rId5"/>
              </a:rPr>
              <a:t>Google Catkin </a:t>
            </a:r>
            <a:r>
              <a:rPr lang="en-US" altLang="en-US" sz="1600" dirty="0"/>
              <a:t>(used for the Google Robotics Operating System (ROS) project)</a:t>
            </a:r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+ </a:t>
            </a:r>
            <a:r>
              <a:rPr lang="en-US" altLang="en-US" sz="1600"/>
              <a:t>Automatic dependency </a:t>
            </a:r>
            <a:r>
              <a:rPr lang="en-US" altLang="en-US" sz="1600" dirty="0"/>
              <a:t>handling logic (implemented in Python)</a:t>
            </a:r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+ Parallel builds of CMake (sub)projects and posting to </a:t>
            </a:r>
            <a:r>
              <a:rPr lang="en-US" altLang="en-US" sz="1600" dirty="0" err="1"/>
              <a:t>CDash</a:t>
            </a:r>
            <a:endParaRPr lang="en-US" altLang="en-US" sz="1600" dirty="0"/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- Requires Python for basic usage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hlinkClick r:id="rId6"/>
              </a:rPr>
              <a:t>CMakeBasis</a:t>
            </a:r>
            <a:endParaRPr lang="en-US" altLang="en-US" sz="1600" dirty="0"/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+ Standardize creation and usage of &lt;Package&gt;</a:t>
            </a:r>
            <a:r>
              <a:rPr lang="en-US" altLang="en-US" sz="1600" dirty="0" err="1"/>
              <a:t>Config.cmake</a:t>
            </a:r>
            <a:r>
              <a:rPr lang="en-US" altLang="en-US" sz="1600" dirty="0"/>
              <a:t> files</a:t>
            </a:r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- Core functionality requires Python</a:t>
            </a:r>
            <a:endParaRPr lang="en-US" altLang="en-US" b="1" dirty="0">
              <a:solidFill>
                <a:srgbClr val="000099"/>
              </a:solidFill>
            </a:endParaRPr>
          </a:p>
          <a:p>
            <a:pPr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altLang="en-US" b="1" dirty="0">
                <a:solidFill>
                  <a:srgbClr val="000099"/>
                </a:solidFill>
              </a:rPr>
              <a:t>Single CMake project:</a:t>
            </a:r>
            <a:endParaRPr lang="en-US" altLang="en-US" dirty="0"/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err="1"/>
              <a:t>Kitwawe</a:t>
            </a:r>
            <a:r>
              <a:rPr lang="en-US" altLang="en-US" sz="1600" dirty="0"/>
              <a:t> </a:t>
            </a:r>
            <a:r>
              <a:rPr lang="en-US" altLang="en-US" sz="1600" dirty="0">
                <a:hlinkClick r:id="rId7"/>
              </a:rPr>
              <a:t>VTK Modules</a:t>
            </a:r>
            <a:r>
              <a:rPr lang="en-US" altLang="en-US" sz="1600" dirty="0"/>
              <a:t>:</a:t>
            </a:r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- Does not support optional dependencies</a:t>
            </a:r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- Slow due to need to sort submodules based on dependencies</a:t>
            </a:r>
          </a:p>
          <a:p>
            <a:pPr lvl="1"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 err="1"/>
              <a:t>TriBITS</a:t>
            </a:r>
            <a:r>
              <a:rPr lang="en-US" altLang="en-US" sz="1600" dirty="0"/>
              <a:t>:</a:t>
            </a:r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+ Support multiple repos</a:t>
            </a:r>
          </a:p>
          <a:p>
            <a:pPr marL="1085850" lvl="2" indent="0">
              <a:buSzPct val="100000"/>
              <a:defRPr/>
            </a:pPr>
            <a:r>
              <a:rPr lang="en-US" altLang="en-US" sz="1600" dirty="0"/>
              <a:t>+ Core functionality depends only on CMake 2.8.11+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6900">
        <p:fade/>
      </p:transition>
    </mc:Choice>
    <mc:Fallback xmlns="">
      <p:transition spd="med" advTm="1369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Native</a:t>
            </a:r>
          </a:p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799490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75690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721827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39947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39948" name="AutoShape 17"/>
          <p:cNvCxnSpPr>
            <a:cxnSpLocks noChangeShapeType="1"/>
            <a:stCxn id="24" idx="0"/>
            <a:endCxn id="23" idx="2"/>
          </p:cNvCxnSpPr>
          <p:nvPr/>
        </p:nvCxnSpPr>
        <p:spPr bwMode="auto">
          <a:xfrm rot="5400000" flipH="1" flipV="1">
            <a:off x="7475651" y="2377962"/>
            <a:ext cx="400050" cy="22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AutoShape 17"/>
          <p:cNvCxnSpPr>
            <a:cxnSpLocks noChangeShapeType="1"/>
            <a:stCxn id="8" idx="0"/>
            <a:endCxn id="2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" name="Rectangle 3"/>
          <p:cNvSpPr>
            <a:spLocks noChangeArrowheads="1"/>
          </p:cNvSpPr>
          <p:nvPr/>
        </p:nvSpPr>
        <p:spPr bwMode="auto">
          <a:xfrm>
            <a:off x="404813" y="2605088"/>
            <a:ext cx="388620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Simple single-repo development model</a:t>
            </a:r>
          </a:p>
          <a:p>
            <a:pPr marL="171450">
              <a:spcAft>
                <a:spcPts val="0"/>
              </a:spcAft>
              <a:buSzPct val="100000"/>
              <a:defRPr/>
            </a:pPr>
            <a:r>
              <a:rPr lang="en-US" sz="1600" b="1" dirty="0"/>
              <a:t>Notes:</a:t>
            </a:r>
          </a:p>
          <a:p>
            <a:pPr marL="457200" indent="-2857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Good when you don’t need to coordinate with developers outside of the Project</a:t>
            </a:r>
          </a:p>
        </p:txBody>
      </p:sp>
      <p:cxnSp>
        <p:nvCxnSpPr>
          <p:cNvPr id="39951" name="AutoShape 17"/>
          <p:cNvCxnSpPr>
            <a:cxnSpLocks noChangeShapeType="1"/>
            <a:stCxn id="44" idx="3"/>
            <a:endCxn id="24" idx="1"/>
          </p:cNvCxnSpPr>
          <p:nvPr/>
        </p:nvCxnSpPr>
        <p:spPr bwMode="auto">
          <a:xfrm flipV="1">
            <a:off x="5183188" y="3081338"/>
            <a:ext cx="1616075" cy="185578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2" name="Rectangle 4"/>
          <p:cNvSpPr>
            <a:spLocks noChangeArrowheads="1"/>
          </p:cNvSpPr>
          <p:nvPr/>
        </p:nvSpPr>
        <p:spPr bwMode="auto">
          <a:xfrm>
            <a:off x="4341813" y="527208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39953" name="Group 41"/>
          <p:cNvGrpSpPr>
            <a:grpSpLocks/>
          </p:cNvGrpSpPr>
          <p:nvPr/>
        </p:nvGrpSpPr>
        <p:grpSpPr bwMode="auto">
          <a:xfrm>
            <a:off x="4724400" y="4638675"/>
            <a:ext cx="458788" cy="603250"/>
            <a:chOff x="4732422" y="2910152"/>
            <a:chExt cx="458857" cy="602063"/>
          </a:xfrm>
        </p:grpSpPr>
        <p:grpSp>
          <p:nvGrpSpPr>
            <p:cNvPr id="39957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39959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0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1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2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3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9954" name="Rectangle 4"/>
          <p:cNvSpPr>
            <a:spLocks noChangeArrowheads="1"/>
          </p:cNvSpPr>
          <p:nvPr/>
        </p:nvSpPr>
        <p:spPr bwMode="auto">
          <a:xfrm>
            <a:off x="4956175" y="3843338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39955" name="Rectangle 4"/>
          <p:cNvSpPr>
            <a:spLocks noChangeArrowheads="1"/>
          </p:cNvSpPr>
          <p:nvPr/>
        </p:nvSpPr>
        <p:spPr bwMode="auto">
          <a:xfrm>
            <a:off x="3636963" y="5618085"/>
            <a:ext cx="53133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600" b="1" dirty="0">
                <a:solidFill>
                  <a:srgbClr val="000099"/>
                </a:solidFill>
              </a:rPr>
              <a:t>VERA Repos:</a:t>
            </a:r>
            <a:r>
              <a:rPr lang="en-US" altLang="en-US" sz="1600" b="1" dirty="0">
                <a:solidFill>
                  <a:srgbClr val="D30AA5"/>
                </a:solidFill>
              </a:rPr>
              <a:t> </a:t>
            </a:r>
            <a:r>
              <a:rPr lang="en-US" altLang="en-US" sz="1600" b="1" dirty="0" err="1">
                <a:solidFill>
                  <a:srgbClr val="D30AA5"/>
                </a:solidFill>
              </a:rPr>
              <a:t>MOOSEExt</a:t>
            </a:r>
            <a:r>
              <a:rPr lang="en-US" altLang="en-US" sz="1600" b="1" dirty="0">
                <a:solidFill>
                  <a:srgbClr val="D30AA5"/>
                </a:solidFill>
              </a:rPr>
              <a:t>, </a:t>
            </a:r>
            <a:r>
              <a:rPr lang="en-US" altLang="en-US" sz="1600" b="1" dirty="0" err="1">
                <a:solidFill>
                  <a:srgbClr val="D30AA5"/>
                </a:solidFill>
              </a:rPr>
              <a:t>PSSDriversExt</a:t>
            </a:r>
            <a:r>
              <a:rPr lang="en-US" altLang="en-US" sz="1600" b="1" dirty="0">
                <a:solidFill>
                  <a:srgbClr val="000099"/>
                </a:solidFill>
              </a:rPr>
              <a:t> </a:t>
            </a:r>
            <a:r>
              <a:rPr lang="en-US" altLang="en-US" sz="1600" b="1" dirty="0">
                <a:solidFill>
                  <a:srgbClr val="D30AA5"/>
                </a:solidFill>
              </a:rPr>
              <a:t>, </a:t>
            </a:r>
            <a:r>
              <a:rPr lang="en-US" altLang="en-US" sz="1600" b="1" dirty="0" err="1">
                <a:solidFill>
                  <a:srgbClr val="D30AA5"/>
                </a:solidFill>
              </a:rPr>
              <a:t>DakotaExt</a:t>
            </a:r>
            <a:r>
              <a:rPr lang="en-US" altLang="en-US" sz="1600" b="1" dirty="0">
                <a:solidFill>
                  <a:srgbClr val="D30AA5"/>
                </a:solidFill>
              </a:rPr>
              <a:t>, </a:t>
            </a:r>
            <a:r>
              <a:rPr lang="en-US" altLang="en-US" sz="1600" b="1" dirty="0" err="1">
                <a:solidFill>
                  <a:srgbClr val="D30AA5"/>
                </a:solidFill>
              </a:rPr>
              <a:t>VUQDemos</a:t>
            </a:r>
            <a:endParaRPr lang="en-US" altLang="en-US" sz="1600" b="1" dirty="0">
              <a:solidFill>
                <a:srgbClr val="D30AA5"/>
              </a:solidFill>
            </a:endParaRPr>
          </a:p>
        </p:txBody>
      </p:sp>
      <p:sp>
        <p:nvSpPr>
          <p:cNvPr id="399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Internally managed repo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705">
        <p:fade/>
      </p:transition>
    </mc:Choice>
    <mc:Fallback xmlns="">
      <p:transition spd="med" advTm="8705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93095" y="126170"/>
            <a:ext cx="8450905" cy="381000"/>
          </a:xfrm>
        </p:spPr>
        <p:txBody>
          <a:bodyPr/>
          <a:lstStyle/>
          <a:p>
            <a:pPr algn="ctr"/>
            <a:r>
              <a:rPr lang="en-US" altLang="en-US" sz="2400" dirty="0" err="1"/>
              <a:t>TriBITS</a:t>
            </a:r>
            <a:r>
              <a:rPr lang="en-US" altLang="en-US" sz="2400" dirty="0"/>
              <a:t> Multi-Repository Integration Processes Support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22175" y="2717911"/>
            <a:ext cx="4624326" cy="376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Initial local repo clones and remote setup: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</a:rPr>
              <a:t>$ </a:t>
            </a:r>
            <a:r>
              <a:rPr lang="en-US" sz="1600" dirty="0" err="1">
                <a:solidFill>
                  <a:srgbClr val="D30AA5"/>
                </a:solidFill>
              </a:rPr>
              <a:t>git</a:t>
            </a:r>
            <a:r>
              <a:rPr lang="en-US" sz="1600" dirty="0">
                <a:solidFill>
                  <a:srgbClr val="D30AA5"/>
                </a:solidFill>
              </a:rPr>
              <a:t> clone &lt;</a:t>
            </a:r>
            <a:r>
              <a:rPr lang="en-US" sz="1600" dirty="0" err="1">
                <a:solidFill>
                  <a:srgbClr val="D30AA5"/>
                </a:solidFill>
              </a:rPr>
              <a:t>url</a:t>
            </a:r>
            <a:r>
              <a:rPr lang="en-US" sz="1600" dirty="0">
                <a:solidFill>
                  <a:srgbClr val="D30AA5"/>
                </a:solidFill>
              </a:rPr>
              <a:t>&gt;:&lt;base-repo&gt;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D30AA5"/>
                </a:solidFill>
              </a:rPr>
              <a:t>$ ./clone_extra_repos.py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600" dirty="0"/>
              <a:t>… Set up </a:t>
            </a:r>
            <a:r>
              <a:rPr lang="en-US" sz="1600" dirty="0" err="1"/>
              <a:t>git</a:t>
            </a:r>
            <a:r>
              <a:rPr lang="en-US" sz="1600" dirty="0"/>
              <a:t> remotes …</a:t>
            </a:r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/>
              <a:t>Single script call to perform integration: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$ checkin-test.py \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  --extra-pull-from=&lt;repo&gt;:&lt;remote&gt;:&lt;branch&gt; \</a:t>
            </a:r>
          </a:p>
          <a:p>
            <a:pPr marL="628650" lvl="2"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rgbClr val="D30AA5"/>
                </a:solidFill>
              </a:rPr>
              <a:t>  [other options] --do-all --push</a:t>
            </a:r>
            <a:endParaRPr lang="en-US" sz="1400" dirty="0"/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dirty="0"/>
              <a:t>Setting up an external-to-internal or internal-to-external integration process takes hours, not days or weeks!</a:t>
            </a:r>
            <a:endParaRPr lang="en-US" sz="1600" dirty="0"/>
          </a:p>
          <a:p>
            <a:pPr lvl="1" indent="-285750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Integration Owners</a:t>
            </a:r>
            <a:r>
              <a:rPr lang="en-US" sz="1600" dirty="0"/>
              <a:t> for the integration processes watch over the process, triage issues, and make sure they are addressed.</a:t>
            </a:r>
          </a:p>
        </p:txBody>
      </p:sp>
      <p:sp>
        <p:nvSpPr>
          <p:cNvPr id="4" name="Rectangle 66"/>
          <p:cNvSpPr>
            <a:spLocks noChangeArrowheads="1"/>
          </p:cNvSpPr>
          <p:nvPr/>
        </p:nvSpPr>
        <p:spPr bwMode="auto">
          <a:xfrm>
            <a:off x="6799490" y="269398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6"/>
          <p:cNvSpPr>
            <a:spLocks noChangeArrowheads="1"/>
          </p:cNvSpPr>
          <p:nvPr/>
        </p:nvSpPr>
        <p:spPr bwMode="auto">
          <a:xfrm>
            <a:off x="6799490" y="3233738"/>
            <a:ext cx="239712" cy="195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84363" y="1201738"/>
            <a:ext cx="175260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External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799263" y="4051300"/>
            <a:ext cx="1752600" cy="10493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Native</a:t>
            </a:r>
          </a:p>
          <a:p>
            <a:pPr algn="ctr">
              <a:defRPr/>
            </a:pPr>
            <a:r>
              <a:rPr lang="en-US" sz="1400" dirty="0"/>
              <a:t>Repo3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74850" y="1760538"/>
            <a:ext cx="774700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820988" y="174783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70700" y="466090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715250" y="4646613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PkgF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6799490" y="1201738"/>
            <a:ext cx="1752600" cy="976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799263" y="2578100"/>
            <a:ext cx="1752600" cy="1004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/>
              <a:t>Project Copy</a:t>
            </a:r>
          </a:p>
          <a:p>
            <a:pPr algn="ctr">
              <a:defRPr/>
            </a:pPr>
            <a:r>
              <a:rPr lang="en-US" sz="1400" dirty="0"/>
              <a:t>Repo2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875690" y="1760538"/>
            <a:ext cx="774700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7721827" y="1746250"/>
            <a:ext cx="773113" cy="373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PkgB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6891338" y="3138488"/>
            <a:ext cx="773112" cy="373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PkgC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7735888" y="3124200"/>
            <a:ext cx="773112" cy="3746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 err="1"/>
              <a:t>PkgD</a:t>
            </a:r>
            <a:endParaRPr lang="en-US" sz="1400" dirty="0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6376988" y="779463"/>
            <a:ext cx="2343150" cy="4567237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Project Internal Repos</a:t>
            </a:r>
          </a:p>
        </p:txBody>
      </p:sp>
      <p:cxnSp>
        <p:nvCxnSpPr>
          <p:cNvPr id="20" name="AutoShape 17"/>
          <p:cNvCxnSpPr>
            <a:cxnSpLocks noChangeShapeType="1"/>
            <a:stCxn id="14" idx="0"/>
            <a:endCxn id="13" idx="2"/>
          </p:cNvCxnSpPr>
          <p:nvPr/>
        </p:nvCxnSpPr>
        <p:spPr bwMode="auto">
          <a:xfrm rot="5400000" flipH="1" flipV="1">
            <a:off x="7475651" y="2377962"/>
            <a:ext cx="400050" cy="22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7"/>
          <p:cNvCxnSpPr>
            <a:cxnSpLocks noChangeShapeType="1"/>
            <a:stCxn id="8" idx="0"/>
            <a:endCxn id="14" idx="2"/>
          </p:cNvCxnSpPr>
          <p:nvPr/>
        </p:nvCxnSpPr>
        <p:spPr bwMode="auto">
          <a:xfrm rot="16200000" flipV="1">
            <a:off x="7441407" y="3817144"/>
            <a:ext cx="468312" cy="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7"/>
          <p:cNvCxnSpPr>
            <a:cxnSpLocks noChangeShapeType="1"/>
            <a:stCxn id="27" idx="1"/>
            <a:endCxn id="7" idx="3"/>
          </p:cNvCxnSpPr>
          <p:nvPr/>
        </p:nvCxnSpPr>
        <p:spPr bwMode="auto">
          <a:xfrm flipH="1" flipV="1">
            <a:off x="3636963" y="1703388"/>
            <a:ext cx="1095375" cy="103663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7"/>
          <p:cNvCxnSpPr>
            <a:cxnSpLocks noChangeShapeType="1"/>
            <a:stCxn id="27" idx="3"/>
            <a:endCxn id="14" idx="1"/>
          </p:cNvCxnSpPr>
          <p:nvPr/>
        </p:nvCxnSpPr>
        <p:spPr bwMode="auto">
          <a:xfrm>
            <a:off x="5191125" y="2740025"/>
            <a:ext cx="1608138" cy="34131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186239" y="3080544"/>
            <a:ext cx="15379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/>
              <a:t>[</a:t>
            </a:r>
            <a:r>
              <a:rPr lang="en-US" altLang="en-US" sz="1200" dirty="0" err="1"/>
              <a:t>Cron</a:t>
            </a:r>
            <a:r>
              <a:rPr lang="en-US" altLang="en-US" sz="1200" dirty="0"/>
              <a:t> job] </a:t>
            </a:r>
          </a:p>
          <a:p>
            <a:pPr algn="ctr"/>
            <a:r>
              <a:rPr lang="en-US" altLang="en-US" sz="1200" dirty="0">
                <a:solidFill>
                  <a:srgbClr val="D30AA5"/>
                </a:solidFill>
              </a:rPr>
              <a:t>checkin-test.py</a:t>
            </a:r>
          </a:p>
          <a:p>
            <a:pPr algn="ctr"/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</a:rPr>
              <a:t>External to Internal Integration Owner</a:t>
            </a:r>
          </a:p>
        </p:txBody>
      </p:sp>
      <p:grpSp>
        <p:nvGrpSpPr>
          <p:cNvPr id="25" name="Group 3095"/>
          <p:cNvGrpSpPr>
            <a:grpSpLocks/>
          </p:cNvGrpSpPr>
          <p:nvPr/>
        </p:nvGrpSpPr>
        <p:grpSpPr bwMode="auto">
          <a:xfrm>
            <a:off x="4732338" y="2443163"/>
            <a:ext cx="458787" cy="601662"/>
            <a:chOff x="4732422" y="2910152"/>
            <a:chExt cx="458857" cy="602063"/>
          </a:xfrm>
        </p:grpSpPr>
        <p:grpSp>
          <p:nvGrpSpPr>
            <p:cNvPr id="26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23863" y="1846263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Repo2 Devs</a:t>
            </a:r>
          </a:p>
        </p:txBody>
      </p:sp>
      <p:cxnSp>
        <p:nvCxnSpPr>
          <p:cNvPr id="34" name="AutoShape 17"/>
          <p:cNvCxnSpPr>
            <a:cxnSpLocks noChangeShapeType="1"/>
            <a:stCxn id="37" idx="3"/>
            <a:endCxn id="7" idx="1"/>
          </p:cNvCxnSpPr>
          <p:nvPr/>
        </p:nvCxnSpPr>
        <p:spPr bwMode="auto">
          <a:xfrm>
            <a:off x="1266825" y="1471613"/>
            <a:ext cx="617538" cy="231775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2"/>
          <p:cNvGrpSpPr>
            <a:grpSpLocks/>
          </p:cNvGrpSpPr>
          <p:nvPr/>
        </p:nvGrpSpPr>
        <p:grpSpPr bwMode="auto">
          <a:xfrm>
            <a:off x="808038" y="1173163"/>
            <a:ext cx="458787" cy="601662"/>
            <a:chOff x="807666" y="1173095"/>
            <a:chExt cx="458857" cy="602063"/>
          </a:xfrm>
        </p:grpSpPr>
        <p:grpSp>
          <p:nvGrpSpPr>
            <p:cNvPr id="36" name="Group 6"/>
            <p:cNvGrpSpPr>
              <a:grpSpLocks/>
            </p:cNvGrpSpPr>
            <p:nvPr/>
          </p:nvGrpSpPr>
          <p:grpSpPr bwMode="auto">
            <a:xfrm>
              <a:off x="885093" y="1173095"/>
              <a:ext cx="272016" cy="602063"/>
              <a:chOff x="4211" y="781"/>
              <a:chExt cx="338" cy="774"/>
            </a:xfrm>
          </p:grpSpPr>
          <p:sp>
            <p:nvSpPr>
              <p:cNvPr id="38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807666" y="1420910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43" name="AutoShape 17"/>
          <p:cNvCxnSpPr>
            <a:cxnSpLocks noChangeShapeType="1"/>
            <a:stCxn id="47" idx="3"/>
          </p:cNvCxnSpPr>
          <p:nvPr/>
        </p:nvCxnSpPr>
        <p:spPr bwMode="auto">
          <a:xfrm flipV="1">
            <a:off x="5183188" y="3311525"/>
            <a:ext cx="1616075" cy="1625600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4341813" y="5272088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Project Devs</a:t>
            </a:r>
          </a:p>
        </p:txBody>
      </p:sp>
      <p:grpSp>
        <p:nvGrpSpPr>
          <p:cNvPr id="45" name="Group 58"/>
          <p:cNvGrpSpPr>
            <a:grpSpLocks/>
          </p:cNvGrpSpPr>
          <p:nvPr/>
        </p:nvGrpSpPr>
        <p:grpSpPr bwMode="auto">
          <a:xfrm>
            <a:off x="4724400" y="4638675"/>
            <a:ext cx="458788" cy="603250"/>
            <a:chOff x="4732422" y="2910152"/>
            <a:chExt cx="458857" cy="602063"/>
          </a:xfrm>
        </p:grpSpPr>
        <p:grpSp>
          <p:nvGrpSpPr>
            <p:cNvPr id="46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48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732422" y="3157315"/>
              <a:ext cx="458857" cy="101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885825" y="1047750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3421672" y="2307865"/>
            <a:ext cx="1227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/>
              <a:t>pull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262563" y="2960688"/>
            <a:ext cx="1227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5151485" y="4504340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/>
              <a:t>pull</a:t>
            </a:r>
          </a:p>
          <a:p>
            <a:pPr algn="ctr"/>
            <a:r>
              <a:rPr lang="en-US" altLang="en-US" sz="1200" dirty="0"/>
              <a:t>push</a:t>
            </a:r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4186239" y="1362075"/>
            <a:ext cx="16147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dirty="0"/>
              <a:t>[</a:t>
            </a:r>
            <a:r>
              <a:rPr lang="en-US" altLang="en-US" sz="1200" dirty="0" err="1"/>
              <a:t>Cron</a:t>
            </a:r>
            <a:r>
              <a:rPr lang="en-US" altLang="en-US" sz="1200" dirty="0"/>
              <a:t> job]</a:t>
            </a:r>
          </a:p>
          <a:p>
            <a:pPr algn="ctr"/>
            <a:r>
              <a:rPr lang="en-US" altLang="en-US" sz="1200" dirty="0">
                <a:solidFill>
                  <a:srgbClr val="D30AA5"/>
                </a:solidFill>
              </a:rPr>
              <a:t>checkin-test.py</a:t>
            </a:r>
          </a:p>
          <a:p>
            <a:pPr algn="ctr"/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</a:rPr>
              <a:t>Internal to External Integration Owner</a:t>
            </a:r>
          </a:p>
        </p:txBody>
      </p:sp>
      <p:grpSp>
        <p:nvGrpSpPr>
          <p:cNvPr id="58" name="Group 71"/>
          <p:cNvGrpSpPr>
            <a:grpSpLocks/>
          </p:cNvGrpSpPr>
          <p:nvPr/>
        </p:nvGrpSpPr>
        <p:grpSpPr bwMode="auto">
          <a:xfrm>
            <a:off x="4884738" y="714375"/>
            <a:ext cx="458787" cy="601663"/>
            <a:chOff x="4732422" y="2910152"/>
            <a:chExt cx="458857" cy="602063"/>
          </a:xfrm>
        </p:grpSpPr>
        <p:grpSp>
          <p:nvGrpSpPr>
            <p:cNvPr id="59" name="Group 6"/>
            <p:cNvGrpSpPr>
              <a:grpSpLocks/>
            </p:cNvGrpSpPr>
            <p:nvPr/>
          </p:nvGrpSpPr>
          <p:grpSpPr bwMode="auto">
            <a:xfrm>
              <a:off x="4809849" y="2910152"/>
              <a:ext cx="272016" cy="602063"/>
              <a:chOff x="4211" y="781"/>
              <a:chExt cx="338" cy="774"/>
            </a:xfrm>
          </p:grpSpPr>
          <p:sp>
            <p:nvSpPr>
              <p:cNvPr id="61" name="Oval 7"/>
              <p:cNvSpPr>
                <a:spLocks noChangeArrowheads="1"/>
              </p:cNvSpPr>
              <p:nvPr/>
            </p:nvSpPr>
            <p:spPr bwMode="auto">
              <a:xfrm>
                <a:off x="4259" y="781"/>
                <a:ext cx="242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" name="Line 8"/>
              <p:cNvSpPr>
                <a:spLocks noChangeShapeType="1"/>
              </p:cNvSpPr>
              <p:nvPr/>
            </p:nvSpPr>
            <p:spPr bwMode="auto">
              <a:xfrm>
                <a:off x="4380" y="1023"/>
                <a:ext cx="0" cy="4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9"/>
              <p:cNvSpPr>
                <a:spLocks noChangeShapeType="1"/>
              </p:cNvSpPr>
              <p:nvPr/>
            </p:nvSpPr>
            <p:spPr bwMode="auto">
              <a:xfrm>
                <a:off x="4211" y="1168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10"/>
              <p:cNvSpPr>
                <a:spLocks noChangeShapeType="1"/>
              </p:cNvSpPr>
              <p:nvPr/>
            </p:nvSpPr>
            <p:spPr bwMode="auto">
              <a:xfrm flipH="1">
                <a:off x="4259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1"/>
              <p:cNvSpPr>
                <a:spLocks noChangeShapeType="1"/>
              </p:cNvSpPr>
              <p:nvPr/>
            </p:nvSpPr>
            <p:spPr bwMode="auto">
              <a:xfrm>
                <a:off x="4380" y="1434"/>
                <a:ext cx="121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4732422" y="3157967"/>
              <a:ext cx="458857" cy="100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66" name="AutoShape 17"/>
          <p:cNvCxnSpPr>
            <a:cxnSpLocks noChangeShapeType="1"/>
            <a:stCxn id="60" idx="1"/>
            <a:endCxn id="7" idx="3"/>
          </p:cNvCxnSpPr>
          <p:nvPr/>
        </p:nvCxnSpPr>
        <p:spPr bwMode="auto">
          <a:xfrm flipH="1">
            <a:off x="3636963" y="1012825"/>
            <a:ext cx="1247775" cy="690563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17"/>
          <p:cNvCxnSpPr>
            <a:cxnSpLocks noChangeShapeType="1"/>
            <a:stCxn id="60" idx="3"/>
            <a:endCxn id="4" idx="1"/>
          </p:cNvCxnSpPr>
          <p:nvPr/>
        </p:nvCxnSpPr>
        <p:spPr bwMode="auto">
          <a:xfrm>
            <a:off x="5343525" y="1012032"/>
            <a:ext cx="1455965" cy="1779587"/>
          </a:xfrm>
          <a:prstGeom prst="straightConnector1">
            <a:avLst/>
          </a:prstGeom>
          <a:noFill/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3573463" y="1077913"/>
            <a:ext cx="12255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push</a:t>
            </a: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5419725" y="1355725"/>
            <a:ext cx="1225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04879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2316163"/>
            <a:ext cx="8256587" cy="2228850"/>
          </a:xfrm>
          <a:noFill/>
        </p:spPr>
        <p:txBody>
          <a:bodyPr/>
          <a:lstStyle/>
          <a:p>
            <a:pPr eaLnBrk="1" hangingPunct="1"/>
            <a:r>
              <a:rPr lang="en-US" altLang="en-US" sz="9600"/>
              <a:t>THE END</a:t>
            </a:r>
          </a:p>
        </p:txBody>
      </p:sp>
      <p:pic>
        <p:nvPicPr>
          <p:cNvPr id="5325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1588"/>
            <a:ext cx="1679575" cy="10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400" dirty="0"/>
              <a:t>Why TriBITS?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702245"/>
            <a:ext cx="8756650" cy="60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171450" lvl="1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TriBITS</a:t>
            </a:r>
            <a:r>
              <a:rPr lang="en-US" sz="2000" dirty="0"/>
              <a:t>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Tri</a:t>
            </a:r>
            <a:r>
              <a:rPr lang="en-US" sz="2000" dirty="0"/>
              <a:t>bal (or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Tri</a:t>
            </a:r>
            <a:r>
              <a:rPr lang="en-US" sz="2000" dirty="0"/>
              <a:t>linos)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000" dirty="0"/>
              <a:t>uild,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/>
              <a:t>ntegration, and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000" dirty="0"/>
              <a:t>est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dirty="0"/>
              <a:t>ystem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Framework for large, distributed multi-repository CMake projects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Reduce boiler-plate CMake code and enforce consistency across large distributed projects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Subproject dependencies and namespacing architecture (packages)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Automatic package dependency handling (directed acyclic graph)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Additional functionality missing in raw CMake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Change default CMake behavior when necessary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Additional tools for agile software development processes (e.g. Continuous Integration (CI))</a:t>
            </a:r>
          </a:p>
          <a:p>
            <a:pPr marL="171450" lvl="1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lang="en-US" sz="2000" dirty="0">
                <a:solidFill>
                  <a:srgbClr val="002A7E"/>
                </a:solidFill>
              </a:rPr>
              <a:t>History of TriBITS: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2007: Initially developed as a CMake package architecture for Trilinos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2011: Generalized and extended for CASL VERA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/>
              <a:t>2014: Source code hosted on GitHub</a:t>
            </a:r>
          </a:p>
        </p:txBody>
      </p:sp>
    </p:spTree>
    <p:extLst>
      <p:ext uri="{BB962C8B-B14F-4D97-AF65-F5344CB8AC3E}">
        <p14:creationId xmlns:p14="http://schemas.microsoft.com/office/powerpoint/2010/main" val="37786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766">
        <p:fade/>
      </p:transition>
    </mc:Choice>
    <mc:Fallback xmlns="">
      <p:transition spd="med" advTm="7576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BARTL@YDZDBOKFUVWXY5MJ" val="30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27.5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21687</TotalTime>
  <Words>10173</Words>
  <Application>Microsoft Office PowerPoint</Application>
  <PresentationFormat>On-screen Show (4:3)</PresentationFormat>
  <Paragraphs>1534</Paragraphs>
  <Slides>82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Arial</vt:lpstr>
      <vt:lpstr>Cordia New</vt:lpstr>
      <vt:lpstr>Courier New</vt:lpstr>
      <vt:lpstr>Helvetica</vt:lpstr>
      <vt:lpstr>Source Sans Pro</vt:lpstr>
      <vt:lpstr>Times</vt:lpstr>
      <vt:lpstr>Times New Roman</vt:lpstr>
      <vt:lpstr>Wingdings</vt:lpstr>
      <vt:lpstr>Default Design</vt:lpstr>
      <vt:lpstr>The application of TriBITS to the Software Development and Integration Processes of Larger Componentized Multi-Organization Scientific and Engineering Software Projects</vt:lpstr>
      <vt:lpstr>PowerPoint Presentation</vt:lpstr>
      <vt:lpstr>Overview of CASL</vt:lpstr>
      <vt:lpstr>CASL VERA Development Overview</vt:lpstr>
      <vt:lpstr>Dependencies Between Selected VERA Repositories</vt:lpstr>
      <vt:lpstr>PowerPoint Presentation</vt:lpstr>
      <vt:lpstr>Why CMake?</vt:lpstr>
      <vt:lpstr>Componentized CMake-based Projects Approaches</vt:lpstr>
      <vt:lpstr>Why TriBITS?</vt:lpstr>
      <vt:lpstr>PowerPoint Presentation</vt:lpstr>
      <vt:lpstr>Example Raw CMakeLists.txt File</vt:lpstr>
      <vt:lpstr>Example TriBITS Package CMakeList.txt File</vt:lpstr>
      <vt:lpstr>PowerPoint Presentation</vt:lpstr>
      <vt:lpstr>TriBITS Structural Units</vt:lpstr>
      <vt:lpstr>TriBITS and VC Repos for CASL VERA</vt:lpstr>
      <vt:lpstr>VERA/cmake/ExtraRepositoriesList.cmake</vt:lpstr>
      <vt:lpstr>VERA Meta-Project, Repositories, Packages &amp; Subpackages</vt:lpstr>
      <vt:lpstr>Current Adoption and Usage of TriBITS in CASL</vt:lpstr>
      <vt:lpstr>Flexibility in TriBITS Projects and Repositories</vt:lpstr>
      <vt:lpstr>PowerPoint Presentation</vt:lpstr>
      <vt:lpstr>Package Dependency Structure (Example: Trilinos)</vt:lpstr>
      <vt:lpstr>Package Dependencies.cmake Files</vt:lpstr>
      <vt:lpstr>Enabling a Package its Tests</vt:lpstr>
      <vt:lpstr>CI Testing: Change Epetra</vt:lpstr>
      <vt:lpstr>CI Testing: Change RTOp</vt:lpstr>
      <vt:lpstr>PowerPoint Presentation</vt:lpstr>
      <vt:lpstr>Software Engineering Theory about Packaging</vt:lpstr>
      <vt:lpstr>TriBITS Packages and Subpackages: Overview</vt:lpstr>
      <vt:lpstr>TriBITS Packages and Subpackages: Dependencies</vt:lpstr>
      <vt:lpstr>PowerPoint Presentation</vt:lpstr>
      <vt:lpstr>TriBITS and VC Repos for CASL VERA</vt:lpstr>
      <vt:lpstr>Managing Compatible Repos and Repo Versions</vt:lpstr>
      <vt:lpstr>Managing Multiple Compatible Git Repositories</vt:lpstr>
      <vt:lpstr>gitdist: Treat collection of git repos as one</vt:lpstr>
      <vt:lpstr>gitdist: Show summary status table</vt:lpstr>
      <vt:lpstr>gitdist: Show summary status table, modified only</vt:lpstr>
      <vt:lpstr>gitdist: Run commands only on modified repos</vt:lpstr>
      <vt:lpstr>TriBITS: clone_extra_repos.py</vt:lpstr>
      <vt:lpstr>TriBITS: Keeping track of compatible sets of repos</vt:lpstr>
      <vt:lpstr>Using &lt;Project&gt;RepoVersion.txt for Dev Distributions</vt:lpstr>
      <vt:lpstr>Dealing with Missing Repos giving Missing Packages</vt:lpstr>
      <vt:lpstr>Primary Meta-Project Packages (PMPP)</vt:lpstr>
      <vt:lpstr>Incorporating Externally Configured/Built Software</vt:lpstr>
      <vt:lpstr>PowerPoint Presentation</vt:lpstr>
      <vt:lpstr>COBRA-TF: Clone, Configure, Build, Test</vt:lpstr>
      <vt:lpstr>COBRA-TF: Pull, Change, Test, Commit, Push</vt:lpstr>
      <vt:lpstr>VERA: Clone, Configure, Build, Test</vt:lpstr>
      <vt:lpstr>VERA: Pull, Change, Test, Commit, Push</vt:lpstr>
      <vt:lpstr>PowerPoint Presentation</vt:lpstr>
      <vt:lpstr>Example Trilinos Configure for Downstream APP</vt:lpstr>
      <vt:lpstr>APP + Trilinos: Clone, Configure, Build, Test</vt:lpstr>
      <vt:lpstr>APP+Triilnos: Pull, Change, Commit, Test, Push</vt:lpstr>
      <vt:lpstr>PowerPoint Presentation</vt:lpstr>
      <vt:lpstr>TriBITS Standardized CTest Handling</vt:lpstr>
      <vt:lpstr>TriBITS CTest Extensions</vt:lpstr>
      <vt:lpstr>Standard TriBITS Test Categories and Layers</vt:lpstr>
      <vt:lpstr>Pre-Push CI Testing: checkin-test.py</vt:lpstr>
      <vt:lpstr>CDash: VERA Packages</vt:lpstr>
      <vt:lpstr>CDash: VERA Package Builds (VeraAPI) </vt:lpstr>
      <vt:lpstr>CDash: VERA (Collapsed) Builds </vt:lpstr>
      <vt:lpstr>Package-by-Package Build/Test Results</vt:lpstr>
      <vt:lpstr> Post-Push Testing: TRIBITS_CTEST_DRIVER()</vt:lpstr>
      <vt:lpstr>CDash Queries: Killer Feature</vt:lpstr>
      <vt:lpstr>CDash Queries: Killer Feature</vt:lpstr>
      <vt:lpstr>CDash Queries: Killer Feature</vt:lpstr>
      <vt:lpstr>TriBITS Specialized CDash Support</vt:lpstr>
      <vt:lpstr>Multi-Repo Git Updates Shown on CDash</vt:lpstr>
      <vt:lpstr>PowerPoint Presentation</vt:lpstr>
      <vt:lpstr>Recent CMake/TriBITS Progress</vt:lpstr>
      <vt:lpstr>In Progress and Upcoming work</vt:lpstr>
      <vt:lpstr>TriBITS Partitioning and Dependencies</vt:lpstr>
      <vt:lpstr>TriBITS Summary</vt:lpstr>
      <vt:lpstr>PowerPoint Presentation</vt:lpstr>
      <vt:lpstr>Integrating Repos into Project: External and Internal</vt:lpstr>
      <vt:lpstr>Multi-Repository Integration Models</vt:lpstr>
      <vt:lpstr>External Repo is manually synced</vt:lpstr>
      <vt:lpstr>External repo is synced automatically using sync server </vt:lpstr>
      <vt:lpstr>Both external and internal repos pushed to</vt:lpstr>
      <vt:lpstr>Internally managed repo is synced to an external repo</vt:lpstr>
      <vt:lpstr>Internally managed repo</vt:lpstr>
      <vt:lpstr>TriBITS Multi-Repository Integration Processes Support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32pt</dc:title>
  <dc:creator>Bartlett, Roscoe A</dc:creator>
  <cp:lastModifiedBy>Bartlett, Roscoe A</cp:lastModifiedBy>
  <cp:revision>2772</cp:revision>
  <dcterms:modified xsi:type="dcterms:W3CDTF">2018-10-01T00:30:22Z</dcterms:modified>
</cp:coreProperties>
</file>