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7" r:id="rId4"/>
    <p:sldId id="258" r:id="rId5"/>
    <p:sldId id="259" r:id="rId6"/>
    <p:sldId id="260" r:id="rId7"/>
    <p:sldId id="261" r:id="rId8"/>
    <p:sldId id="262" r:id="rId9"/>
    <p:sldId id="266" r:id="rId10"/>
    <p:sldId id="269" r:id="rId11"/>
    <p:sldId id="271" r:id="rId12"/>
    <p:sldId id="27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242E3-3E9B-450F-ADB1-A4BBA0B895CD}" type="datetimeFigureOut">
              <a:rPr lang="en-US" smtClean="0"/>
              <a:t>9/21/2018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25D52-A07E-40A7-9805-46073D42E4C7}" type="slidenum">
              <a:rPr lang="en-US" smtClean="0"/>
              <a:t>‹#›</a:t>
            </a:fld>
            <a:endParaRPr lang="en-US"/>
          </a:p>
        </p:txBody>
      </p:sp>
    </p:spTree>
    <p:extLst>
      <p:ext uri="{BB962C8B-B14F-4D97-AF65-F5344CB8AC3E}">
        <p14:creationId xmlns:p14="http://schemas.microsoft.com/office/powerpoint/2010/main" val="246707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49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1743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5DBB-C6CD-4512-BC14-EFB533000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454022-CF41-427A-97A7-4583B3739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525A1-BCD4-4F05-90CE-BDA8407054CE}"/>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5" name="Footer Placeholder 4">
            <a:extLst>
              <a:ext uri="{FF2B5EF4-FFF2-40B4-BE49-F238E27FC236}">
                <a16:creationId xmlns:a16="http://schemas.microsoft.com/office/drawing/2014/main" id="{6BA8A94E-4DFF-4725-8608-FDA1CA625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1112F-6476-4904-B09F-4FD3684B40D0}"/>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94380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9C3A-140E-4FB0-AD7E-0D2F58E7AE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E3F5B4-32ED-4E87-ACEF-5801403403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95E7D-EDF5-4FB0-9147-269800D2258F}"/>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5" name="Footer Placeholder 4">
            <a:extLst>
              <a:ext uri="{FF2B5EF4-FFF2-40B4-BE49-F238E27FC236}">
                <a16:creationId xmlns:a16="http://schemas.microsoft.com/office/drawing/2014/main" id="{1CAE849B-C8B7-4C0F-8292-5AC943447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6CF2-B333-46F6-805F-257EB6494AC3}"/>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288144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0D6EA-E2DF-4084-B800-3F0955C2E2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AF6085-05C1-4555-A5D2-496C96F2F5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7FC09-2D2F-4966-B901-06F9E2DAD92D}"/>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5" name="Footer Placeholder 4">
            <a:extLst>
              <a:ext uri="{FF2B5EF4-FFF2-40B4-BE49-F238E27FC236}">
                <a16:creationId xmlns:a16="http://schemas.microsoft.com/office/drawing/2014/main" id="{EAF600FF-805B-4C55-9D90-7C31C9BEB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622ED-DDE4-41BE-B244-CD3F16F1E77B}"/>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69574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6538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46899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02989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Shape 30"/>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Shape 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7642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Shape 3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956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7" name="Shape 37"/>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Shape 38"/>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Shape 3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Shape 4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36308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0092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endParaRPr/>
          </a:p>
        </p:txBody>
      </p:sp>
      <p:sp>
        <p:nvSpPr>
          <p:cNvPr id="46" name="Shape 46"/>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Shape 4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070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5C2D-37C4-4906-9EA4-B602842C1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3284C-9995-4FC5-9BBA-337F5CB8F7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2E18E-9580-4BC0-965C-8880CBA41CE4}"/>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5" name="Footer Placeholder 4">
            <a:extLst>
              <a:ext uri="{FF2B5EF4-FFF2-40B4-BE49-F238E27FC236}">
                <a16:creationId xmlns:a16="http://schemas.microsoft.com/office/drawing/2014/main" id="{27FA7F18-EFFA-4DE4-868C-C25BD5D05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7A0D3-4DCA-434B-8746-EC847AD0CE7B}"/>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29455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4513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D6CF-2EF1-4166-BF71-999A88FC2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1B03F-933B-4660-9786-CEBEECBE6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3AE600-D91B-4A11-97C2-F3DA74C6FF14}"/>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5" name="Footer Placeholder 4">
            <a:extLst>
              <a:ext uri="{FF2B5EF4-FFF2-40B4-BE49-F238E27FC236}">
                <a16:creationId xmlns:a16="http://schemas.microsoft.com/office/drawing/2014/main" id="{88A4592B-89F5-42C4-973C-2AB33C87C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A869F-703C-47AB-ACEA-9A333B5D4D44}"/>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84112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0181-5990-4560-8DEA-CE0DBE3798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1C417-11DC-4CF7-B9C3-5F7533E603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B96A4-5FBD-4087-91A9-56B979F42E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03BC27-8BE6-4EB2-9FCE-ABA45F42A22C}"/>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6" name="Footer Placeholder 5">
            <a:extLst>
              <a:ext uri="{FF2B5EF4-FFF2-40B4-BE49-F238E27FC236}">
                <a16:creationId xmlns:a16="http://schemas.microsoft.com/office/drawing/2014/main" id="{9A56F830-EC25-4CAA-AF50-1D71737E2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7BF9E-95A6-4552-846B-30AD644D50D0}"/>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52126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CD01-4F13-4EFD-9940-15A455FE7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4B7CD-2497-4358-A86C-805CD17C0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36C47A-1CF2-43D2-BA5B-E7AB926829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96D664-BC6F-4E9A-9291-8CBC4C145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7427B2-8FA6-412C-AD70-583B0BBA8C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7E8636-58D7-41F6-A65D-071679763FBB}"/>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8" name="Footer Placeholder 7">
            <a:extLst>
              <a:ext uri="{FF2B5EF4-FFF2-40B4-BE49-F238E27FC236}">
                <a16:creationId xmlns:a16="http://schemas.microsoft.com/office/drawing/2014/main" id="{99303D27-0D99-4AAF-A6F2-0BD6355E84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9CDB9A-248D-4B0B-9B2B-AE5DEE70AE74}"/>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324213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C54A-4683-44ED-A4A5-74241B375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7A7A34-A52C-4186-B755-662E6839D74A}"/>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4" name="Footer Placeholder 3">
            <a:extLst>
              <a:ext uri="{FF2B5EF4-FFF2-40B4-BE49-F238E27FC236}">
                <a16:creationId xmlns:a16="http://schemas.microsoft.com/office/drawing/2014/main" id="{981C7757-427F-420C-90D5-FA9A0A07B0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1A4D40-8E49-4EF3-A6AC-87216CF9B20E}"/>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331062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66D14D-61C2-4725-9980-9D06CF843644}"/>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3" name="Footer Placeholder 2">
            <a:extLst>
              <a:ext uri="{FF2B5EF4-FFF2-40B4-BE49-F238E27FC236}">
                <a16:creationId xmlns:a16="http://schemas.microsoft.com/office/drawing/2014/main" id="{9769C3B7-07D3-41B4-9793-B826AD187F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C3197B-495F-48FC-94CD-B7E7304E92D2}"/>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68439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FE65-353A-421F-94CD-A57506E16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640F7-2588-47EA-95B8-EC658990A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D76F66-7E1E-47FB-9828-5D6547914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E4EF13-C48F-4099-9924-AED40E60EE41}"/>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6" name="Footer Placeholder 5">
            <a:extLst>
              <a:ext uri="{FF2B5EF4-FFF2-40B4-BE49-F238E27FC236}">
                <a16:creationId xmlns:a16="http://schemas.microsoft.com/office/drawing/2014/main" id="{722BA5BA-77D6-4509-AD31-A8C46EA6A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DBED5-594C-47A5-8B8F-5A8A86D90844}"/>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27652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C468-E010-4787-A9A4-9ABD05288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D30E80-BD8A-4180-AEB2-BB9FFF0A0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267AB-A0CE-46CF-8C61-8ABF122A0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FEABF7-C484-4786-9B18-E17B0003F52E}"/>
              </a:ext>
            </a:extLst>
          </p:cNvPr>
          <p:cNvSpPr>
            <a:spLocks noGrp="1"/>
          </p:cNvSpPr>
          <p:nvPr>
            <p:ph type="dt" sz="half" idx="10"/>
          </p:nvPr>
        </p:nvSpPr>
        <p:spPr/>
        <p:txBody>
          <a:bodyPr/>
          <a:lstStyle/>
          <a:p>
            <a:fld id="{40FF3660-7B7A-47C0-9499-DFA86642BAB2}" type="datetimeFigureOut">
              <a:rPr lang="en-US" smtClean="0"/>
              <a:t>9/21/2018</a:t>
            </a:fld>
            <a:endParaRPr lang="en-US"/>
          </a:p>
        </p:txBody>
      </p:sp>
      <p:sp>
        <p:nvSpPr>
          <p:cNvPr id="6" name="Footer Placeholder 5">
            <a:extLst>
              <a:ext uri="{FF2B5EF4-FFF2-40B4-BE49-F238E27FC236}">
                <a16:creationId xmlns:a16="http://schemas.microsoft.com/office/drawing/2014/main" id="{5FC1D384-0CB4-41E9-80F7-AE31EE60B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91F2-E722-4E3D-985B-2ABD721641AA}"/>
              </a:ext>
            </a:extLst>
          </p:cNvPr>
          <p:cNvSpPr>
            <a:spLocks noGrp="1"/>
          </p:cNvSpPr>
          <p:nvPr>
            <p:ph type="sldNum" sz="quarter" idx="12"/>
          </p:nvPr>
        </p:nvSpPr>
        <p:spPr/>
        <p:txBody>
          <a:bodyPr/>
          <a:lstStyle/>
          <a:p>
            <a:fld id="{1C602DCE-C320-4643-A542-C45A78F1C8EB}" type="slidenum">
              <a:rPr lang="en-US" smtClean="0"/>
              <a:t>‹#›</a:t>
            </a:fld>
            <a:endParaRPr lang="en-US"/>
          </a:p>
        </p:txBody>
      </p:sp>
    </p:spTree>
    <p:extLst>
      <p:ext uri="{BB962C8B-B14F-4D97-AF65-F5344CB8AC3E}">
        <p14:creationId xmlns:p14="http://schemas.microsoft.com/office/powerpoint/2010/main" val="153887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3D4C3-8D61-4BEB-B811-05082D866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106EF-CB7D-47A5-A1E8-BB8E11AB5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BE2E8-079D-44D8-99A3-6954B2D6C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F3660-7B7A-47C0-9499-DFA86642BAB2}" type="datetimeFigureOut">
              <a:rPr lang="en-US" smtClean="0"/>
              <a:t>9/21/2018</a:t>
            </a:fld>
            <a:endParaRPr lang="en-US"/>
          </a:p>
        </p:txBody>
      </p:sp>
      <p:sp>
        <p:nvSpPr>
          <p:cNvPr id="5" name="Footer Placeholder 4">
            <a:extLst>
              <a:ext uri="{FF2B5EF4-FFF2-40B4-BE49-F238E27FC236}">
                <a16:creationId xmlns:a16="http://schemas.microsoft.com/office/drawing/2014/main" id="{ED484187-5090-4C2B-B3E5-C85A5C545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B1830D-4EDA-428F-B63D-3DAA82E78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02DCE-C320-4643-A542-C45A78F1C8EB}" type="slidenum">
              <a:rPr lang="en-US" smtClean="0"/>
              <a:t>‹#›</a:t>
            </a:fld>
            <a:endParaRPr lang="en-US"/>
          </a:p>
        </p:txBody>
      </p:sp>
    </p:spTree>
    <p:extLst>
      <p:ext uri="{BB962C8B-B14F-4D97-AF65-F5344CB8AC3E}">
        <p14:creationId xmlns:p14="http://schemas.microsoft.com/office/powerpoint/2010/main" val="231138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2492355"/>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651E-0154-4B9D-9E97-4679832A3396}"/>
              </a:ext>
            </a:extLst>
          </p:cNvPr>
          <p:cNvSpPr>
            <a:spLocks noGrp="1"/>
          </p:cNvSpPr>
          <p:nvPr>
            <p:ph type="ctrTitle"/>
          </p:nvPr>
        </p:nvSpPr>
        <p:spPr/>
        <p:txBody>
          <a:bodyPr/>
          <a:lstStyle/>
          <a:p>
            <a:r>
              <a:rPr lang="en-US" dirty="0"/>
              <a:t>Primary Technical Documentation</a:t>
            </a:r>
          </a:p>
        </p:txBody>
      </p:sp>
      <p:sp>
        <p:nvSpPr>
          <p:cNvPr id="3" name="Subtitle 2">
            <a:extLst>
              <a:ext uri="{FF2B5EF4-FFF2-40B4-BE49-F238E27FC236}">
                <a16:creationId xmlns:a16="http://schemas.microsoft.com/office/drawing/2014/main" id="{0972777A-7D08-4C74-B4F2-7767D43DB2BE}"/>
              </a:ext>
            </a:extLst>
          </p:cNvPr>
          <p:cNvSpPr>
            <a:spLocks noGrp="1"/>
          </p:cNvSpPr>
          <p:nvPr>
            <p:ph type="subTitle" idx="1"/>
          </p:nvPr>
        </p:nvSpPr>
        <p:spPr/>
        <p:txBody>
          <a:bodyPr/>
          <a:lstStyle/>
          <a:p>
            <a:endParaRPr lang="en-US" dirty="0"/>
          </a:p>
          <a:p>
            <a:r>
              <a:rPr lang="en-US" dirty="0"/>
              <a:t>Joshua Bartle</a:t>
            </a:r>
          </a:p>
        </p:txBody>
      </p:sp>
    </p:spTree>
    <p:extLst>
      <p:ext uri="{BB962C8B-B14F-4D97-AF65-F5344CB8AC3E}">
        <p14:creationId xmlns:p14="http://schemas.microsoft.com/office/powerpoint/2010/main" val="177242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DBF8-2E05-46A8-8305-A2E8F750B4F6}"/>
              </a:ext>
            </a:extLst>
          </p:cNvPr>
          <p:cNvSpPr>
            <a:spLocks noGrp="1"/>
          </p:cNvSpPr>
          <p:nvPr>
            <p:ph type="title"/>
          </p:nvPr>
        </p:nvSpPr>
        <p:spPr>
          <a:xfrm>
            <a:off x="838200" y="365125"/>
            <a:ext cx="10298502" cy="1325563"/>
          </a:xfrm>
        </p:spPr>
        <p:txBody>
          <a:bodyPr/>
          <a:lstStyle/>
          <a:p>
            <a:pPr algn="ctr"/>
            <a:r>
              <a:rPr lang="en-US" dirty="0"/>
              <a:t>Experiment Design</a:t>
            </a:r>
          </a:p>
        </p:txBody>
      </p:sp>
      <p:sp>
        <p:nvSpPr>
          <p:cNvPr id="3" name="Content Placeholder 2">
            <a:extLst>
              <a:ext uri="{FF2B5EF4-FFF2-40B4-BE49-F238E27FC236}">
                <a16:creationId xmlns:a16="http://schemas.microsoft.com/office/drawing/2014/main" id="{38D35E3A-AEFE-4588-AE81-1C2A9F4B98C4}"/>
              </a:ext>
            </a:extLst>
          </p:cNvPr>
          <p:cNvSpPr>
            <a:spLocks noGrp="1"/>
          </p:cNvSpPr>
          <p:nvPr>
            <p:ph idx="1"/>
          </p:nvPr>
        </p:nvSpPr>
        <p:spPr/>
        <p:txBody>
          <a:bodyPr>
            <a:normAutofit fontScale="85000" lnSpcReduction="20000"/>
          </a:bodyPr>
          <a:lstStyle/>
          <a:p>
            <a:pPr marL="0" indent="0">
              <a:buNone/>
            </a:pPr>
            <a:br>
              <a:rPr lang="en-US" dirty="0"/>
            </a:br>
            <a:r>
              <a:rPr lang="en-US" b="1" dirty="0"/>
              <a:t>Description:</a:t>
            </a:r>
            <a:r>
              <a:rPr lang="en-US" dirty="0"/>
              <a:t> A finite state machine is created from a dictionary containing all words in the English language. The finite state machine is then used along with 2/3 of a set of random test documents to correct random errors in the document using edit distance and the n-gram model using different values of n for each test.</a:t>
            </a:r>
          </a:p>
          <a:p>
            <a:pPr marL="0" indent="0">
              <a:buNone/>
            </a:pPr>
            <a:r>
              <a:rPr lang="en-US" dirty="0"/>
              <a:t>Each n-gram run will use 1/3 random documents for testing correction, but will also use the other 2/3 of those documents for training. Training involves calculating frequencies and probabilities that a sequence of n words will appear in text. These sequence probabilities will then be used in the 2/3 size set of test documents to determine corrections for incorrectly spelled words.</a:t>
            </a:r>
          </a:p>
          <a:p>
            <a:pPr marL="0" indent="0">
              <a:buNone/>
            </a:pPr>
            <a:r>
              <a:rPr lang="en-US" dirty="0"/>
              <a:t>The n-gram model will be tested with values of 1-4 for n and there will be a total of 10 trials comparing edit distance by itself versus n-gram techniques as an enhancement with edit distance. </a:t>
            </a:r>
          </a:p>
          <a:p>
            <a:pPr marL="0" indent="0">
              <a:buNone/>
            </a:pPr>
            <a:br>
              <a:rPr lang="en-US" dirty="0"/>
            </a:br>
            <a:endParaRPr lang="en-US" dirty="0"/>
          </a:p>
        </p:txBody>
      </p:sp>
    </p:spTree>
    <p:extLst>
      <p:ext uri="{BB962C8B-B14F-4D97-AF65-F5344CB8AC3E}">
        <p14:creationId xmlns:p14="http://schemas.microsoft.com/office/powerpoint/2010/main" val="374908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CCC7-4783-4B63-A93F-FDF056154667}"/>
              </a:ext>
            </a:extLst>
          </p:cNvPr>
          <p:cNvSpPr>
            <a:spLocks noGrp="1"/>
          </p:cNvSpPr>
          <p:nvPr>
            <p:ph type="title"/>
          </p:nvPr>
        </p:nvSpPr>
        <p:spPr/>
        <p:txBody>
          <a:bodyPr/>
          <a:lstStyle/>
          <a:p>
            <a:pPr algn="ctr"/>
            <a:r>
              <a:rPr lang="en-US" dirty="0"/>
              <a:t>Current Progress</a:t>
            </a:r>
          </a:p>
        </p:txBody>
      </p:sp>
      <p:sp>
        <p:nvSpPr>
          <p:cNvPr id="3" name="Content Placeholder 2">
            <a:extLst>
              <a:ext uri="{FF2B5EF4-FFF2-40B4-BE49-F238E27FC236}">
                <a16:creationId xmlns:a16="http://schemas.microsoft.com/office/drawing/2014/main" id="{2E800615-A8E5-4125-85F4-9F0AB9983EC4}"/>
              </a:ext>
            </a:extLst>
          </p:cNvPr>
          <p:cNvSpPr>
            <a:spLocks noGrp="1"/>
          </p:cNvSpPr>
          <p:nvPr>
            <p:ph idx="1"/>
          </p:nvPr>
        </p:nvSpPr>
        <p:spPr/>
        <p:txBody>
          <a:bodyPr>
            <a:normAutofit lnSpcReduction="10000"/>
          </a:bodyPr>
          <a:lstStyle/>
          <a:p>
            <a:r>
              <a:rPr lang="en-US" dirty="0"/>
              <a:t>Finite State machine created and tested with JUnit</a:t>
            </a:r>
          </a:p>
          <a:p>
            <a:r>
              <a:rPr lang="en-US" dirty="0"/>
              <a:t>Edit Distance Algorithm created and tested with Junit</a:t>
            </a:r>
          </a:p>
          <a:p>
            <a:endParaRPr lang="en-US" dirty="0"/>
          </a:p>
          <a:p>
            <a:endParaRPr lang="en-US" dirty="0"/>
          </a:p>
          <a:p>
            <a:endParaRPr lang="en-US" dirty="0"/>
          </a:p>
          <a:p>
            <a:r>
              <a:rPr lang="en-US" dirty="0"/>
              <a:t>Begin implementation of the n-gram model. </a:t>
            </a:r>
          </a:p>
          <a:p>
            <a:r>
              <a:rPr lang="en-US" dirty="0"/>
              <a:t>Create a class that runs all parts together (FSM, edit distance, n-gram model) on text</a:t>
            </a:r>
          </a:p>
          <a:p>
            <a:r>
              <a:rPr lang="en-US" dirty="0"/>
              <a:t>Once everything is verified to be working, tests can be run</a:t>
            </a:r>
          </a:p>
          <a:p>
            <a:pPr marL="0" indent="0">
              <a:buNone/>
            </a:pPr>
            <a:endParaRPr lang="en-US" dirty="0"/>
          </a:p>
          <a:p>
            <a:pPr marL="0" indent="0">
              <a:buNone/>
            </a:pPr>
            <a:endParaRPr lang="en-US" dirty="0"/>
          </a:p>
          <a:p>
            <a:endParaRPr lang="en-US" dirty="0"/>
          </a:p>
        </p:txBody>
      </p:sp>
      <p:sp>
        <p:nvSpPr>
          <p:cNvPr id="4" name="Title 1">
            <a:extLst>
              <a:ext uri="{FF2B5EF4-FFF2-40B4-BE49-F238E27FC236}">
                <a16:creationId xmlns:a16="http://schemas.microsoft.com/office/drawing/2014/main" id="{C0E80FAC-FF7D-4FC3-8B1B-16B63E0739E2}"/>
              </a:ext>
            </a:extLst>
          </p:cNvPr>
          <p:cNvSpPr txBox="1">
            <a:spLocks/>
          </p:cNvSpPr>
          <p:nvPr/>
        </p:nvSpPr>
        <p:spPr>
          <a:xfrm>
            <a:off x="688676" y="3139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What’s next</a:t>
            </a:r>
          </a:p>
          <a:p>
            <a:pPr algn="ctr"/>
            <a:endParaRPr lang="en-US" dirty="0"/>
          </a:p>
        </p:txBody>
      </p:sp>
    </p:spTree>
    <p:extLst>
      <p:ext uri="{BB962C8B-B14F-4D97-AF65-F5344CB8AC3E}">
        <p14:creationId xmlns:p14="http://schemas.microsoft.com/office/powerpoint/2010/main" val="2763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922A-AA62-4F0A-BF84-03F1984E0B7C}"/>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C97704C-65B9-42E2-BAB9-543065C515D9}"/>
              </a:ext>
            </a:extLst>
          </p:cNvPr>
          <p:cNvSpPr>
            <a:spLocks noGrp="1"/>
          </p:cNvSpPr>
          <p:nvPr>
            <p:ph idx="1"/>
          </p:nvPr>
        </p:nvSpPr>
        <p:spPr>
          <a:xfrm>
            <a:off x="576943" y="1508385"/>
            <a:ext cx="10515600" cy="4351338"/>
          </a:xfrm>
        </p:spPr>
        <p:txBody>
          <a:bodyPr>
            <a:normAutofit/>
          </a:bodyPr>
          <a:lstStyle/>
          <a:p>
            <a:pPr marL="0" indent="-457200">
              <a:buNone/>
            </a:pPr>
            <a:r>
              <a:rPr lang="en-US" sz="1400" dirty="0"/>
              <a:t>Bickel, Steffen et al. “Predicting Sentences Using N-Gram Language Models.” </a:t>
            </a:r>
            <a:r>
              <a:rPr lang="en-US" sz="1400" i="1" dirty="0"/>
              <a:t>Proceedings of the conference on Human Language Technology 	and Empirical Methods in Natural Language Processing - HLT ’05</a:t>
            </a:r>
            <a:r>
              <a:rPr lang="en-US" sz="1400" dirty="0"/>
              <a:t> October (2005): 193–200. Web.</a:t>
            </a:r>
            <a:endParaRPr lang="en-US" sz="1400" b="0" dirty="0">
              <a:effectLst/>
            </a:endParaRPr>
          </a:p>
          <a:p>
            <a:pPr marL="0" indent="-457200">
              <a:buNone/>
            </a:pPr>
            <a:r>
              <a:rPr lang="en-US" sz="1400" dirty="0"/>
              <a:t>Brown, Peter F., et al. “Class-Based N-Gram Models of Natural Language" </a:t>
            </a:r>
            <a:r>
              <a:rPr lang="en-US" sz="1400" i="1" dirty="0"/>
              <a:t>Computational Linguistics</a:t>
            </a:r>
            <a:r>
              <a:rPr lang="en-US" sz="1400" dirty="0"/>
              <a:t> 1950 (1992): Print.</a:t>
            </a:r>
            <a:endParaRPr lang="en-US" sz="1400" b="0" dirty="0">
              <a:effectLst/>
            </a:endParaRPr>
          </a:p>
          <a:p>
            <a:pPr marL="0" indent="-457200">
              <a:buNone/>
            </a:pPr>
            <a:r>
              <a:rPr lang="en-US" sz="1400" dirty="0" err="1"/>
              <a:t>Daciuk</a:t>
            </a:r>
            <a:r>
              <a:rPr lang="en-US" sz="1400" dirty="0"/>
              <a:t>, Jan. “Finite State Tools for Natural Language Processing.” </a:t>
            </a:r>
            <a:r>
              <a:rPr lang="en-US" sz="1400" i="1" dirty="0"/>
              <a:t>Proceedings of the COLING-2000 Workshop on Using Toolsets and 	Architectures To Build NLP Systems</a:t>
            </a:r>
            <a:r>
              <a:rPr lang="en-US" sz="1400" dirty="0"/>
              <a:t> (2000). Print.</a:t>
            </a:r>
            <a:endParaRPr lang="en-US" sz="1400" b="0" dirty="0">
              <a:effectLst/>
            </a:endParaRPr>
          </a:p>
          <a:p>
            <a:pPr marL="0" indent="-457200">
              <a:buNone/>
            </a:pPr>
            <a:r>
              <a:rPr lang="en-US" sz="1400" dirty="0"/>
              <a:t>Nandi, Arnab, and H. V. Jagadish. “Effective Phrase Prediction.” </a:t>
            </a:r>
            <a:r>
              <a:rPr lang="en-US" sz="1400" i="1" dirty="0"/>
              <a:t>Proceedings of the 33rd International Conference on Very Large Data Bases</a:t>
            </a:r>
            <a:r>
              <a:rPr lang="en-US" sz="1400" dirty="0"/>
              <a:t> 	(2007): 219-230. Web.</a:t>
            </a:r>
            <a:endParaRPr lang="en-US" sz="1400" b="0" dirty="0">
              <a:effectLst/>
            </a:endParaRPr>
          </a:p>
          <a:p>
            <a:pPr marL="0" indent="-457200">
              <a:buNone/>
            </a:pPr>
            <a:r>
              <a:rPr lang="en-US" sz="1400" dirty="0" err="1"/>
              <a:t>Oflazer</a:t>
            </a:r>
            <a:r>
              <a:rPr lang="en-US" sz="1400" dirty="0"/>
              <a:t>, Kemal. “Error-Tolerant Finite-State Recognition with Applications to Morphological Analysis and Spelling Correction.” </a:t>
            </a:r>
            <a:r>
              <a:rPr lang="en-US" sz="1400" i="1" dirty="0"/>
              <a:t>Computational 	Linguistics</a:t>
            </a:r>
            <a:r>
              <a:rPr lang="en-US" sz="1400" dirty="0"/>
              <a:t> 22.1 (1996): 73–89. Web.</a:t>
            </a:r>
            <a:endParaRPr lang="en-US" sz="1400" b="0" dirty="0">
              <a:effectLst/>
            </a:endParaRPr>
          </a:p>
          <a:p>
            <a:pPr marL="0" indent="-457200">
              <a:buNone/>
            </a:pPr>
            <a:r>
              <a:rPr lang="en-US" sz="1400" dirty="0"/>
              <a:t>Wong, Wilson et al. “Integrated Scoring for Spelling Error Correction, Abbreviation Expansion and Case Restoration in Dirty Text.” </a:t>
            </a:r>
            <a:r>
              <a:rPr lang="en-US" sz="1400" i="1" dirty="0"/>
              <a:t>Conferences   	in Research and Practice in Information Technology Series</a:t>
            </a:r>
            <a:r>
              <a:rPr lang="en-US" sz="1400" dirty="0"/>
              <a:t> 61 (2006): 83–89. Print.</a:t>
            </a:r>
          </a:p>
          <a:p>
            <a:pPr marL="0" indent="0">
              <a:buNone/>
            </a:pPr>
            <a:endParaRPr lang="en-US" sz="1400" dirty="0"/>
          </a:p>
        </p:txBody>
      </p:sp>
    </p:spTree>
    <p:extLst>
      <p:ext uri="{BB962C8B-B14F-4D97-AF65-F5344CB8AC3E}">
        <p14:creationId xmlns:p14="http://schemas.microsoft.com/office/powerpoint/2010/main" val="282750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BF56-2157-43EA-BE3E-702F6A1614D6}"/>
              </a:ext>
            </a:extLst>
          </p:cNvPr>
          <p:cNvSpPr>
            <a:spLocks noGrp="1"/>
          </p:cNvSpPr>
          <p:nvPr>
            <p:ph type="title"/>
          </p:nvPr>
        </p:nvSpPr>
        <p:spPr/>
        <p:txBody>
          <a:bodyPr/>
          <a:lstStyle/>
          <a:p>
            <a:r>
              <a:rPr lang="en-US" dirty="0"/>
              <a:t>Natural Language Processing: Text Error Detection and Auto-completion</a:t>
            </a:r>
          </a:p>
        </p:txBody>
      </p:sp>
      <p:sp>
        <p:nvSpPr>
          <p:cNvPr id="3" name="Content Placeholder 2">
            <a:extLst>
              <a:ext uri="{FF2B5EF4-FFF2-40B4-BE49-F238E27FC236}">
                <a16:creationId xmlns:a16="http://schemas.microsoft.com/office/drawing/2014/main" id="{C9FC07B5-FFC8-4AD9-AACB-39EAE4C486B1}"/>
              </a:ext>
            </a:extLst>
          </p:cNvPr>
          <p:cNvSpPr>
            <a:spLocks noGrp="1"/>
          </p:cNvSpPr>
          <p:nvPr>
            <p:ph idx="1"/>
          </p:nvPr>
        </p:nvSpPr>
        <p:spPr/>
        <p:txBody>
          <a:bodyPr anchor="t">
            <a:normAutofit/>
          </a:bodyPr>
          <a:lstStyle/>
          <a:p>
            <a:r>
              <a:rPr lang="en-US" dirty="0"/>
              <a:t>Building Blocks</a:t>
            </a:r>
          </a:p>
          <a:p>
            <a:pPr lvl="1"/>
            <a:r>
              <a:rPr lang="en-US" dirty="0"/>
              <a:t>Finite State Machines to Define a language and detect Errors</a:t>
            </a:r>
          </a:p>
          <a:p>
            <a:pPr marL="0" indent="0">
              <a:buNone/>
            </a:pPr>
            <a:r>
              <a:rPr lang="en-US" sz="1200" dirty="0"/>
              <a:t>	“Finite-state automata (both acceptors and transducers) play increasingly important role in natural language processing. There main 		advantages are their small size as compared with the data they hold . . . and the very fast lookup of string in an automaton -- proportional to the length 	of the string. . . In natural language processing, they are used for tasks like spelling correction . . .” (</a:t>
            </a:r>
            <a:r>
              <a:rPr lang="en-US" sz="1200" dirty="0" err="1"/>
              <a:t>Dakiuk</a:t>
            </a:r>
            <a:r>
              <a:rPr lang="en-US" sz="1200" dirty="0"/>
              <a:t>, Jan)</a:t>
            </a:r>
            <a:endParaRPr lang="en-US" sz="1200" b="0" dirty="0">
              <a:effectLst/>
            </a:endParaRPr>
          </a:p>
          <a:p>
            <a:pPr marL="0" indent="0">
              <a:buNone/>
            </a:pPr>
            <a:r>
              <a:rPr lang="en-US" dirty="0"/>
              <a:t>	</a:t>
            </a:r>
            <a:r>
              <a:rPr lang="en-US" sz="1200" dirty="0"/>
              <a:t>“For error-tolerant recognition, one needs to find all paths from the start node to one of the final nodes, so that when the labels on the links along a 	path are concatenated, the resulting string is within a given edit distance threshold t, . . . “(</a:t>
            </a:r>
            <a:r>
              <a:rPr lang="en-US" sz="1200" dirty="0" err="1"/>
              <a:t>Oflazer</a:t>
            </a:r>
            <a:r>
              <a:rPr lang="en-US" sz="1200" dirty="0"/>
              <a:t>, Kemal 75)</a:t>
            </a:r>
            <a:br>
              <a:rPr lang="en-US" dirty="0"/>
            </a:br>
            <a:endParaRPr lang="en-US" dirty="0"/>
          </a:p>
          <a:p>
            <a:pPr lvl="1"/>
            <a:r>
              <a:rPr lang="en-US" dirty="0"/>
              <a:t>Summary of quotes/Algorithms</a:t>
            </a:r>
          </a:p>
          <a:p>
            <a:pPr lvl="2"/>
            <a:r>
              <a:rPr lang="en-US" sz="1200" dirty="0"/>
              <a:t>The best way to define a language is to implement it in terms of states, this reduces size and increases speed of processing strings in a language</a:t>
            </a:r>
          </a:p>
          <a:p>
            <a:pPr lvl="2"/>
            <a:r>
              <a:rPr lang="en-US" sz="1200" dirty="0"/>
              <a:t>Finite State machines can also be used to measure the edit distance between incorrectly spelled words to a correctly spelled word in our dictionary. This can be done by measuring how many operations (insertions, deletions, transpositions) are required to reach an accepting state. </a:t>
            </a:r>
          </a:p>
        </p:txBody>
      </p:sp>
    </p:spTree>
    <p:extLst>
      <p:ext uri="{BB962C8B-B14F-4D97-AF65-F5344CB8AC3E}">
        <p14:creationId xmlns:p14="http://schemas.microsoft.com/office/powerpoint/2010/main" val="71950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246A-2CD0-4BE0-9BED-3DAC59B82DEA}"/>
              </a:ext>
            </a:extLst>
          </p:cNvPr>
          <p:cNvSpPr>
            <a:spLocks noGrp="1"/>
          </p:cNvSpPr>
          <p:nvPr>
            <p:ph type="title"/>
          </p:nvPr>
        </p:nvSpPr>
        <p:spPr/>
        <p:txBody>
          <a:bodyPr/>
          <a:lstStyle/>
          <a:p>
            <a:r>
              <a:rPr lang="en-US" dirty="0"/>
              <a:t>State Machine Diagram</a:t>
            </a:r>
          </a:p>
        </p:txBody>
      </p:sp>
      <p:pic>
        <p:nvPicPr>
          <p:cNvPr id="1026" name="Picture 2" descr="https://lh3.googleusercontent.com/3eek8-_nPY1Mk5N-g1Vi8otjwei8SSFM_GU2dsAOSTuM3FzHDCQMlh8-c8wa7Sbma_MWBMhAIaRUaB0F5WYzU_5baJI4QXi14vsQSquWzVLoZDnMg2CUDXPINGV7IVUJ-a5jHPDq">
            <a:extLst>
              <a:ext uri="{FF2B5EF4-FFF2-40B4-BE49-F238E27FC236}">
                <a16:creationId xmlns:a16="http://schemas.microsoft.com/office/drawing/2014/main" id="{D7253FD3-351D-49AF-8259-DD894F0C53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9743" y="1447914"/>
            <a:ext cx="3624854" cy="2713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8E22E9-4CA6-4FBA-8A85-C9318DCD51EC}"/>
              </a:ext>
            </a:extLst>
          </p:cNvPr>
          <p:cNvSpPr txBox="1"/>
          <p:nvPr/>
        </p:nvSpPr>
        <p:spPr>
          <a:xfrm>
            <a:off x="4571999" y="1690688"/>
            <a:ext cx="5578679" cy="1477328"/>
          </a:xfrm>
          <a:prstGeom prst="rect">
            <a:avLst/>
          </a:prstGeom>
          <a:noFill/>
        </p:spPr>
        <p:txBody>
          <a:bodyPr wrap="square" rtlCol="0">
            <a:spAutoFit/>
          </a:bodyPr>
          <a:lstStyle/>
          <a:p>
            <a:r>
              <a:rPr lang="en-US" dirty="0"/>
              <a:t>Visual representation of a Finite State Machine</a:t>
            </a:r>
          </a:p>
          <a:p>
            <a:pPr marL="285750" indent="-285750">
              <a:buFontTx/>
              <a:buChar char="-"/>
            </a:pPr>
            <a:r>
              <a:rPr lang="en-US" dirty="0"/>
              <a:t>When a dead state is reached (a state that has no way to reach an accepted state), the path that requires the least amount of changed to reach an accepted state is chosen.</a:t>
            </a:r>
          </a:p>
        </p:txBody>
      </p:sp>
      <p:sp>
        <p:nvSpPr>
          <p:cNvPr id="5" name="TextBox 4">
            <a:extLst>
              <a:ext uri="{FF2B5EF4-FFF2-40B4-BE49-F238E27FC236}">
                <a16:creationId xmlns:a16="http://schemas.microsoft.com/office/drawing/2014/main" id="{2C388EFA-8437-4D20-966C-DABDFAD879DE}"/>
              </a:ext>
            </a:extLst>
          </p:cNvPr>
          <p:cNvSpPr txBox="1"/>
          <p:nvPr/>
        </p:nvSpPr>
        <p:spPr>
          <a:xfrm>
            <a:off x="2141514" y="4161454"/>
            <a:ext cx="2223083" cy="276999"/>
          </a:xfrm>
          <a:prstGeom prst="rect">
            <a:avLst/>
          </a:prstGeom>
          <a:noFill/>
        </p:spPr>
        <p:txBody>
          <a:bodyPr wrap="square" rtlCol="0">
            <a:spAutoFit/>
          </a:bodyPr>
          <a:lstStyle/>
          <a:p>
            <a:r>
              <a:rPr lang="en-US" sz="1200" dirty="0"/>
              <a:t>(</a:t>
            </a:r>
            <a:r>
              <a:rPr lang="en-US" sz="1200" dirty="0" err="1"/>
              <a:t>Oflazer</a:t>
            </a:r>
            <a:r>
              <a:rPr lang="en-US" sz="1200" dirty="0"/>
              <a:t>, Kemal 75)</a:t>
            </a:r>
          </a:p>
        </p:txBody>
      </p:sp>
    </p:spTree>
    <p:extLst>
      <p:ext uri="{BB962C8B-B14F-4D97-AF65-F5344CB8AC3E}">
        <p14:creationId xmlns:p14="http://schemas.microsoft.com/office/powerpoint/2010/main" val="142463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EDF7-D34C-47D3-A779-D258367FED9E}"/>
              </a:ext>
            </a:extLst>
          </p:cNvPr>
          <p:cNvSpPr>
            <a:spLocks noGrp="1"/>
          </p:cNvSpPr>
          <p:nvPr>
            <p:ph type="title"/>
          </p:nvPr>
        </p:nvSpPr>
        <p:spPr/>
        <p:txBody>
          <a:bodyPr/>
          <a:lstStyle/>
          <a:p>
            <a:r>
              <a:rPr lang="en-US" dirty="0"/>
              <a:t>Multi-Word Models for Error Detection and Auto-Completion</a:t>
            </a:r>
          </a:p>
        </p:txBody>
      </p:sp>
      <p:sp>
        <p:nvSpPr>
          <p:cNvPr id="3" name="Content Placeholder 2">
            <a:extLst>
              <a:ext uri="{FF2B5EF4-FFF2-40B4-BE49-F238E27FC236}">
                <a16:creationId xmlns:a16="http://schemas.microsoft.com/office/drawing/2014/main" id="{B5774D15-0CD8-4A13-BF15-79827B531B12}"/>
              </a:ext>
            </a:extLst>
          </p:cNvPr>
          <p:cNvSpPr>
            <a:spLocks noGrp="1"/>
          </p:cNvSpPr>
          <p:nvPr>
            <p:ph idx="1"/>
          </p:nvPr>
        </p:nvSpPr>
        <p:spPr/>
        <p:txBody>
          <a:bodyPr>
            <a:normAutofit fontScale="92500" lnSpcReduction="20000"/>
          </a:bodyPr>
          <a:lstStyle/>
          <a:p>
            <a:r>
              <a:rPr lang="en-US" sz="1500" dirty="0"/>
              <a:t>“First, we use it to find pairs of words that function together as a single lexical entity. Then, by examining the probability that two words will appear within a reasonable distance of one another, we use it to find classes that have some loose semantic coherence.” (Brown, Peter F., et al 467)</a:t>
            </a:r>
          </a:p>
          <a:p>
            <a:endParaRPr lang="en-US" sz="1500" dirty="0"/>
          </a:p>
          <a:p>
            <a:r>
              <a:rPr lang="en-US" sz="1500" b="1" dirty="0"/>
              <a:t>NOTE: </a:t>
            </a:r>
            <a:r>
              <a:rPr lang="en-US" sz="1500" dirty="0"/>
              <a:t>Using N-Gram models for auto-correct and auto-complete work similarly, we can use probabilities of word combinations in training text to determine spelling correction actions or auto-complete actions. </a:t>
            </a:r>
          </a:p>
          <a:p>
            <a:endParaRPr lang="en-US" dirty="0"/>
          </a:p>
          <a:p>
            <a:endParaRPr lang="en-US" dirty="0"/>
          </a:p>
          <a:p>
            <a:endParaRPr lang="en-US" dirty="0"/>
          </a:p>
          <a:p>
            <a:endParaRPr lang="en-US" dirty="0"/>
          </a:p>
          <a:p>
            <a:pPr marL="0" indent="0">
              <a:buNone/>
            </a:pPr>
            <a:endParaRPr lang="en-US" sz="1200" dirty="0"/>
          </a:p>
          <a:p>
            <a:pPr marL="0" indent="0">
              <a:buNone/>
            </a:pPr>
            <a:r>
              <a:rPr lang="en-US" sz="1200" dirty="0"/>
              <a:t>	</a:t>
            </a:r>
          </a:p>
          <a:p>
            <a:pPr marL="0" indent="0">
              <a:buNone/>
            </a:pPr>
            <a:r>
              <a:rPr lang="en-US" sz="1200" dirty="0"/>
              <a:t>(Bickel, Steffen et al. 198)</a:t>
            </a:r>
            <a:endParaRPr lang="en-US" sz="1200" dirty="0">
              <a:effectLst/>
            </a:endParaRPr>
          </a:p>
          <a:p>
            <a:pPr marL="0" indent="0">
              <a:buNone/>
            </a:pPr>
            <a:br>
              <a:rPr lang="en-US" dirty="0"/>
            </a:br>
            <a:endParaRPr lang="en-US" dirty="0"/>
          </a:p>
        </p:txBody>
      </p:sp>
      <p:pic>
        <p:nvPicPr>
          <p:cNvPr id="2050" name="Picture 2" descr="https://lh6.googleusercontent.com/pptdxw9expoYkiUSWbJhLBSCGmOaj1wvTv8fbKQiSUnQwjwJIdV-pOIu9bcL2LAl8dodLvk0jeyB9MPfKE6X2YFJGn3rIoM5CmqROir6NEoIMYxZTW-JI-C8vJx-L4X7KKDguv4c">
            <a:extLst>
              <a:ext uri="{FF2B5EF4-FFF2-40B4-BE49-F238E27FC236}">
                <a16:creationId xmlns:a16="http://schemas.microsoft.com/office/drawing/2014/main" id="{A5FFA50A-E5E5-4BEC-8924-D32590F54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88" y="3120620"/>
            <a:ext cx="6060217" cy="200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42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53377-5692-4730-9110-C97367FBB5DB}"/>
              </a:ext>
            </a:extLst>
          </p:cNvPr>
          <p:cNvSpPr>
            <a:spLocks noGrp="1"/>
          </p:cNvSpPr>
          <p:nvPr>
            <p:ph type="title"/>
          </p:nvPr>
        </p:nvSpPr>
        <p:spPr/>
        <p:txBody>
          <a:bodyPr>
            <a:normAutofit fontScale="90000"/>
          </a:bodyPr>
          <a:lstStyle/>
          <a:p>
            <a:r>
              <a:rPr lang="en-US" dirty="0"/>
              <a:t>Using State Machines AND N-Gram Algorithms Together: How I intend to combine them</a:t>
            </a:r>
          </a:p>
        </p:txBody>
      </p:sp>
      <p:pic>
        <p:nvPicPr>
          <p:cNvPr id="7" name="Content Placeholder 6">
            <a:extLst>
              <a:ext uri="{FF2B5EF4-FFF2-40B4-BE49-F238E27FC236}">
                <a16:creationId xmlns:a16="http://schemas.microsoft.com/office/drawing/2014/main" id="{E963BE17-4EB6-4710-B8A8-AE02154A8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736" y="3563067"/>
            <a:ext cx="5115019" cy="2877198"/>
          </a:xfrm>
        </p:spPr>
      </p:pic>
      <p:sp>
        <p:nvSpPr>
          <p:cNvPr id="8" name="TextBox 7">
            <a:extLst>
              <a:ext uri="{FF2B5EF4-FFF2-40B4-BE49-F238E27FC236}">
                <a16:creationId xmlns:a16="http://schemas.microsoft.com/office/drawing/2014/main" id="{8341440D-FFC4-4258-BE10-403FCA30686A}"/>
              </a:ext>
            </a:extLst>
          </p:cNvPr>
          <p:cNvSpPr txBox="1"/>
          <p:nvPr/>
        </p:nvSpPr>
        <p:spPr>
          <a:xfrm>
            <a:off x="838200" y="1770077"/>
            <a:ext cx="7482980" cy="1754326"/>
          </a:xfrm>
          <a:prstGeom prst="rect">
            <a:avLst/>
          </a:prstGeom>
          <a:noFill/>
        </p:spPr>
        <p:txBody>
          <a:bodyPr wrap="square" rtlCol="0">
            <a:spAutoFit/>
          </a:bodyPr>
          <a:lstStyle/>
          <a:p>
            <a:r>
              <a:rPr lang="en-US" dirty="0"/>
              <a:t>Given this example created in MS PAINT you can see where using a multi-word analysis with FSM would be useful</a:t>
            </a:r>
          </a:p>
          <a:p>
            <a:pPr marL="285750" indent="-285750">
              <a:buFontTx/>
              <a:buChar char="-"/>
            </a:pPr>
            <a:r>
              <a:rPr lang="en-US" dirty="0"/>
              <a:t>Given user input: HVLO, we can generate HELLO with one insertion of L and one transposition of V to E. We can also generate HELL by transposing V and E and O to L. Both of these changes require to operations, which makes it difficult to choose which word the user intended to input</a:t>
            </a:r>
          </a:p>
        </p:txBody>
      </p:sp>
      <p:sp>
        <p:nvSpPr>
          <p:cNvPr id="9" name="TextBox 8">
            <a:extLst>
              <a:ext uri="{FF2B5EF4-FFF2-40B4-BE49-F238E27FC236}">
                <a16:creationId xmlns:a16="http://schemas.microsoft.com/office/drawing/2014/main" id="{E478AB08-EC64-4E22-86BA-ADC560DDDF90}"/>
              </a:ext>
            </a:extLst>
          </p:cNvPr>
          <p:cNvSpPr txBox="1"/>
          <p:nvPr/>
        </p:nvSpPr>
        <p:spPr>
          <a:xfrm>
            <a:off x="6834916" y="4086808"/>
            <a:ext cx="2972528" cy="2031325"/>
          </a:xfrm>
          <a:prstGeom prst="rect">
            <a:avLst/>
          </a:prstGeom>
          <a:noFill/>
        </p:spPr>
        <p:txBody>
          <a:bodyPr wrap="square" rtlCol="0">
            <a:spAutoFit/>
          </a:bodyPr>
          <a:lstStyle/>
          <a:p>
            <a:r>
              <a:rPr lang="en-US" dirty="0"/>
              <a:t>By analyzing various texts from user history or other documents, one can train our N-Gram modeled algorithm on data to calculated the probability that the user would use HELL vs HELLO. </a:t>
            </a:r>
          </a:p>
        </p:txBody>
      </p:sp>
    </p:spTree>
    <p:extLst>
      <p:ext uri="{BB962C8B-B14F-4D97-AF65-F5344CB8AC3E}">
        <p14:creationId xmlns:p14="http://schemas.microsoft.com/office/powerpoint/2010/main" val="192923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5AEB-9610-4BEF-8775-C301EFAA6510}"/>
              </a:ext>
            </a:extLst>
          </p:cNvPr>
          <p:cNvSpPr>
            <a:spLocks noGrp="1"/>
          </p:cNvSpPr>
          <p:nvPr>
            <p:ph type="title"/>
          </p:nvPr>
        </p:nvSpPr>
        <p:spPr/>
        <p:txBody>
          <a:bodyPr/>
          <a:lstStyle/>
          <a:p>
            <a:r>
              <a:rPr lang="en-US" dirty="0"/>
              <a:t>Creating search trees for phrases</a:t>
            </a:r>
          </a:p>
        </p:txBody>
      </p:sp>
      <p:sp>
        <p:nvSpPr>
          <p:cNvPr id="3" name="Content Placeholder 2">
            <a:extLst>
              <a:ext uri="{FF2B5EF4-FFF2-40B4-BE49-F238E27FC236}">
                <a16:creationId xmlns:a16="http://schemas.microsoft.com/office/drawing/2014/main" id="{BD1506A6-3E68-4BDC-A464-6488EB3CD121}"/>
              </a:ext>
            </a:extLst>
          </p:cNvPr>
          <p:cNvSpPr>
            <a:spLocks noGrp="1"/>
          </p:cNvSpPr>
          <p:nvPr>
            <p:ph idx="1"/>
          </p:nvPr>
        </p:nvSpPr>
        <p:spPr>
          <a:xfrm>
            <a:off x="838200" y="1825625"/>
            <a:ext cx="10515600" cy="4351338"/>
          </a:xfrm>
        </p:spPr>
        <p:txBody>
          <a:bodyPr/>
          <a:lstStyle/>
          <a:p>
            <a:r>
              <a:rPr lang="en-US" sz="1600" dirty="0"/>
              <a:t>“Suﬃx trees are widely used, and are ideal data structures to determine completions of given strings of characters. Since our concern is to ﬁnd multi-word phrases, we propose to deﬁne a suﬃx tree data structure over an alphabet of words.” (Nandi, Arnab, and H. V. Jagadish. 222)</a:t>
            </a:r>
          </a:p>
          <a:p>
            <a:r>
              <a:rPr lang="en-US" sz="1600" dirty="0"/>
              <a:t>“The construction of suﬃx trees typically uses a sliding window approach.”  (Nandi, Arnab, and H. V. Jagadish. 223)</a:t>
            </a:r>
          </a:p>
          <a:p>
            <a:endParaRPr lang="en-US" sz="1600" dirty="0"/>
          </a:p>
          <a:p>
            <a:pPr marL="0" indent="0">
              <a:buNone/>
            </a:pPr>
            <a:endParaRPr lang="en-US" sz="1600" dirty="0"/>
          </a:p>
          <a:p>
            <a:endParaRPr lang="en-US" dirty="0"/>
          </a:p>
        </p:txBody>
      </p:sp>
      <p:pic>
        <p:nvPicPr>
          <p:cNvPr id="3076" name="Picture 4" descr="https://lh5.googleusercontent.com/Ac8FEK4bNZwhbZORCTXsg-nTwZrxpjSOgrWCss9AJ2P7c1OU3uRspwBqjgl2CM4zM09o5xh7toh1unvhqMdody2QjofJpqUuzAbyevcRykgsDgf1dcqvyypL_-LDYlhZLaX8-ZFp">
            <a:extLst>
              <a:ext uri="{FF2B5EF4-FFF2-40B4-BE49-F238E27FC236}">
                <a16:creationId xmlns:a16="http://schemas.microsoft.com/office/drawing/2014/main" id="{3707BE06-5789-43FC-9D40-FD103123D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22" y="3225087"/>
            <a:ext cx="3867150" cy="2505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F77E6D-99F0-44A1-9CE5-D1EA365306BD}"/>
              </a:ext>
            </a:extLst>
          </p:cNvPr>
          <p:cNvSpPr txBox="1"/>
          <p:nvPr/>
        </p:nvSpPr>
        <p:spPr>
          <a:xfrm>
            <a:off x="1862355" y="5815063"/>
            <a:ext cx="3967993" cy="276999"/>
          </a:xfrm>
          <a:prstGeom prst="rect">
            <a:avLst/>
          </a:prstGeom>
          <a:noFill/>
        </p:spPr>
        <p:txBody>
          <a:bodyPr wrap="square" rtlCol="0">
            <a:spAutoFit/>
          </a:bodyPr>
          <a:lstStyle/>
          <a:p>
            <a:r>
              <a:rPr lang="en-US" sz="1200"/>
              <a:t>(Nandi, Arnab, and H. V. Jagadish. 224)</a:t>
            </a:r>
            <a:endParaRPr lang="en-US" sz="1200" dirty="0"/>
          </a:p>
        </p:txBody>
      </p:sp>
      <p:sp>
        <p:nvSpPr>
          <p:cNvPr id="5" name="Rectangle 4">
            <a:extLst>
              <a:ext uri="{FF2B5EF4-FFF2-40B4-BE49-F238E27FC236}">
                <a16:creationId xmlns:a16="http://schemas.microsoft.com/office/drawing/2014/main" id="{B74ABFED-3324-46FF-A3E5-6968AE15F327}"/>
              </a:ext>
            </a:extLst>
          </p:cNvPr>
          <p:cNvSpPr/>
          <p:nvPr/>
        </p:nvSpPr>
        <p:spPr>
          <a:xfrm>
            <a:off x="5610399" y="5491897"/>
            <a:ext cx="4345497" cy="553998"/>
          </a:xfrm>
          <a:prstGeom prst="rect">
            <a:avLst/>
          </a:prstGeom>
        </p:spPr>
        <p:txBody>
          <a:bodyPr wrap="square">
            <a:spAutoFit/>
          </a:bodyPr>
          <a:lstStyle/>
          <a:p>
            <a:endParaRPr lang="en-US" dirty="0"/>
          </a:p>
          <a:p>
            <a:r>
              <a:rPr lang="en-US" sz="1200" dirty="0"/>
              <a:t>(Nandi, Arnab, and H. V. Jagadish. 222)</a:t>
            </a:r>
          </a:p>
        </p:txBody>
      </p:sp>
      <p:pic>
        <p:nvPicPr>
          <p:cNvPr id="3078" name="Picture 6" descr="https://lh3.googleusercontent.com/xtQZMmVRoSIV03IVDDuZLuE80voTkPqeY4tV3ceJwbnCW3NLzlbaLr5x6eu_gYwJfQ5RJKXqiTHvq0b4XapdezC7Y3_bL6n-w2UqwXzW4UtH2PDFMpCTfga9KnW51Sg-5eFi5Kz-">
            <a:extLst>
              <a:ext uri="{FF2B5EF4-FFF2-40B4-BE49-F238E27FC236}">
                <a16:creationId xmlns:a16="http://schemas.microsoft.com/office/drawing/2014/main" id="{B7A2F6F8-F7F9-4F53-977B-6AC6AED9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283" y="3643705"/>
            <a:ext cx="2486025" cy="2009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7D5094-5AA6-4FF6-B1E4-6615A394FB02}"/>
              </a:ext>
            </a:extLst>
          </p:cNvPr>
          <p:cNvSpPr txBox="1"/>
          <p:nvPr/>
        </p:nvSpPr>
        <p:spPr>
          <a:xfrm>
            <a:off x="8713453" y="3264912"/>
            <a:ext cx="2994869" cy="3046988"/>
          </a:xfrm>
          <a:prstGeom prst="rect">
            <a:avLst/>
          </a:prstGeom>
          <a:noFill/>
        </p:spPr>
        <p:txBody>
          <a:bodyPr wrap="square" rtlCol="0">
            <a:spAutoFit/>
          </a:bodyPr>
          <a:lstStyle/>
          <a:p>
            <a:r>
              <a:rPr lang="en-US" sz="1200" b="1" dirty="0"/>
              <a:t>Summary of Diagrams</a:t>
            </a:r>
          </a:p>
          <a:p>
            <a:r>
              <a:rPr lang="en-US" sz="1200" dirty="0"/>
              <a:t>Creating a suffix tree for phrases allows one to efficiently store common phrases and word combinations in the form of a search tree. </a:t>
            </a:r>
          </a:p>
          <a:p>
            <a:endParaRPr lang="en-US" sz="1200" dirty="0"/>
          </a:p>
          <a:p>
            <a:r>
              <a:rPr lang="en-US" sz="1200" dirty="0"/>
              <a:t>This can be created by taking a phrase or words and expanding all other combinations of phrases as nodes in a search tree.</a:t>
            </a:r>
          </a:p>
          <a:p>
            <a:endParaRPr lang="en-US" sz="1200" dirty="0"/>
          </a:p>
          <a:p>
            <a:r>
              <a:rPr lang="en-US" sz="1200" dirty="0"/>
              <a:t>Frequencies of words and combinations of words can be stored with their probabilities.</a:t>
            </a:r>
          </a:p>
          <a:p>
            <a:r>
              <a:rPr lang="en-US" sz="1200" dirty="0"/>
              <a:t>The * after each word denotes the end of a phrase or word group. This can be used to determine which phrases have probabilities associated with them.</a:t>
            </a:r>
          </a:p>
        </p:txBody>
      </p:sp>
    </p:spTree>
    <p:extLst>
      <p:ext uri="{BB962C8B-B14F-4D97-AF65-F5344CB8AC3E}">
        <p14:creationId xmlns:p14="http://schemas.microsoft.com/office/powerpoint/2010/main" val="390924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9EC9-3EA5-4EC8-8679-0DBEEFEF3A2C}"/>
              </a:ext>
            </a:extLst>
          </p:cNvPr>
          <p:cNvSpPr>
            <a:spLocks noGrp="1"/>
          </p:cNvSpPr>
          <p:nvPr>
            <p:ph type="title"/>
          </p:nvPr>
        </p:nvSpPr>
        <p:spPr/>
        <p:txBody>
          <a:bodyPr/>
          <a:lstStyle/>
          <a:p>
            <a:r>
              <a:rPr lang="en-US" dirty="0"/>
              <a:t>Other Enhancements</a:t>
            </a:r>
          </a:p>
        </p:txBody>
      </p:sp>
      <p:sp>
        <p:nvSpPr>
          <p:cNvPr id="3" name="Content Placeholder 2">
            <a:extLst>
              <a:ext uri="{FF2B5EF4-FFF2-40B4-BE49-F238E27FC236}">
                <a16:creationId xmlns:a16="http://schemas.microsoft.com/office/drawing/2014/main" id="{E308936E-AC7F-43CA-A1CF-142D3449D631}"/>
              </a:ext>
            </a:extLst>
          </p:cNvPr>
          <p:cNvSpPr>
            <a:spLocks noGrp="1"/>
          </p:cNvSpPr>
          <p:nvPr>
            <p:ph idx="1"/>
          </p:nvPr>
        </p:nvSpPr>
        <p:spPr/>
        <p:txBody>
          <a:bodyPr/>
          <a:lstStyle/>
          <a:p>
            <a:pPr marL="0" indent="0">
              <a:buNone/>
            </a:pPr>
            <a:r>
              <a:rPr lang="en-US" sz="1800" dirty="0"/>
              <a:t>Identifying Casing Errors</a:t>
            </a:r>
          </a:p>
          <a:p>
            <a:r>
              <a:rPr lang="en-US" sz="1600" dirty="0"/>
              <a:t>“For example, consider the phrase with improper casing, “shipping TIME frame”. Appearing as an independent word, “TIME” has an equally likely chance of being a word (with improper casing) or an acronym for “Timed Interactive Multimedia Extensions”” (Wong, Wilson et al. 85)</a:t>
            </a:r>
          </a:p>
          <a:p>
            <a:r>
              <a:rPr lang="en-US" sz="1600" dirty="0"/>
              <a:t>“When the neighboring words “shipping” and “frame” are taken into considerations, then the probability of “TIME” being an acronym becomes signiﬁcantly less.” (Wong, Wilson et al. 85)  </a:t>
            </a:r>
          </a:p>
          <a:p>
            <a:pPr marL="0" indent="0">
              <a:buNone/>
            </a:pPr>
            <a:r>
              <a:rPr lang="en-US" sz="1600" dirty="0"/>
              <a:t>The previous quotes discuss detection casing errors. This can be something very useful in error detection. This also using N-gram or multiword probabilities to assess if a word such as “TIME” has incorrect casing or may be an acronym </a:t>
            </a:r>
            <a:endParaRPr lang="en-US" sz="1600" b="0" dirty="0">
              <a:effectLst/>
            </a:endParaRPr>
          </a:p>
          <a:p>
            <a:pPr marL="0" indent="0">
              <a:buNone/>
            </a:pPr>
            <a:br>
              <a:rPr lang="en-US" sz="1600" dirty="0"/>
            </a:br>
            <a:endParaRPr lang="en-US" sz="1600" dirty="0"/>
          </a:p>
          <a:p>
            <a:pPr marL="0" indent="0">
              <a:buNone/>
            </a:pPr>
            <a:br>
              <a:rPr lang="en-US" dirty="0"/>
            </a:br>
            <a:endParaRPr lang="en-US" dirty="0"/>
          </a:p>
        </p:txBody>
      </p:sp>
    </p:spTree>
    <p:extLst>
      <p:ext uri="{BB962C8B-B14F-4D97-AF65-F5344CB8AC3E}">
        <p14:creationId xmlns:p14="http://schemas.microsoft.com/office/powerpoint/2010/main" val="350155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pPr algn="ctr"/>
            <a:r>
              <a:rPr lang="en" sz="3600" b="1" dirty="0"/>
              <a:t>Final Objective</a:t>
            </a:r>
            <a:endParaRPr sz="3600" b="1" dirty="0"/>
          </a:p>
        </p:txBody>
      </p:sp>
      <p:sp>
        <p:nvSpPr>
          <p:cNvPr id="61" name="Shape 61"/>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buNone/>
            </a:pPr>
            <a:r>
              <a:rPr lang="en" sz="3200" dirty="0">
                <a:solidFill>
                  <a:srgbClr val="000000"/>
                </a:solidFill>
              </a:rPr>
              <a:t>Statement: </a:t>
            </a:r>
            <a:r>
              <a:rPr lang="en" sz="3200" dirty="0">
                <a:solidFill>
                  <a:srgbClr val="FFFF00"/>
                </a:solidFill>
              </a:rPr>
              <a:t>To compare the effectiveness of </a:t>
            </a:r>
            <a:r>
              <a:rPr lang="en-US" sz="3200" dirty="0">
                <a:solidFill>
                  <a:srgbClr val="FFFF00"/>
                </a:solidFill>
              </a:rPr>
              <a:t>the </a:t>
            </a:r>
            <a:r>
              <a:rPr lang="en" sz="3200" dirty="0">
                <a:solidFill>
                  <a:srgbClr val="FFFF00"/>
                </a:solidFill>
              </a:rPr>
              <a:t>n-gram techniques </a:t>
            </a:r>
            <a:r>
              <a:rPr lang="en-US" sz="3200" dirty="0">
                <a:solidFill>
                  <a:srgbClr val="FFFF00"/>
                </a:solidFill>
              </a:rPr>
              <a:t>and compare the accuracy using different values of n</a:t>
            </a:r>
            <a:r>
              <a:rPr lang="en" sz="3200" dirty="0">
                <a:solidFill>
                  <a:srgbClr val="FFFF00"/>
                </a:solidFill>
              </a:rPr>
              <a:t> by using the methods described in “Predicting Sentences Using N-Gram Language Models.” by Bickel, Steffen et al., for text error correction.(1.5 person-weeks over 1 semester)</a:t>
            </a:r>
            <a:endParaRPr sz="3200" dirty="0">
              <a:solidFill>
                <a:srgbClr val="FFFF00"/>
              </a:solidFill>
            </a:endParaRPr>
          </a:p>
          <a:p>
            <a:pPr marL="0" indent="0">
              <a:spcBef>
                <a:spcPts val="2133"/>
              </a:spcBef>
              <a:spcAft>
                <a:spcPts val="2133"/>
              </a:spcAft>
              <a:buNone/>
            </a:pPr>
            <a:r>
              <a:rPr lang="en" sz="1867" dirty="0">
                <a:solidFill>
                  <a:srgbClr val="000000"/>
                </a:solidFill>
              </a:rPr>
              <a:t>	</a:t>
            </a:r>
            <a:endParaRPr sz="1867" dirty="0">
              <a:solidFill>
                <a:srgbClr val="000000"/>
              </a:solidFill>
            </a:endParaRPr>
          </a:p>
        </p:txBody>
      </p:sp>
    </p:spTree>
    <p:extLst>
      <p:ext uri="{BB962C8B-B14F-4D97-AF65-F5344CB8AC3E}">
        <p14:creationId xmlns:p14="http://schemas.microsoft.com/office/powerpoint/2010/main" val="361568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pPr algn="ctr"/>
            <a:r>
              <a:rPr lang="en" sz="3600" dirty="0"/>
              <a:t>What will be measured</a:t>
            </a:r>
            <a:endParaRPr sz="3600" dirty="0"/>
          </a:p>
        </p:txBody>
      </p:sp>
      <p:sp>
        <p:nvSpPr>
          <p:cNvPr id="79" name="Shape 79"/>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152396" indent="0">
              <a:buClr>
                <a:srgbClr val="000000"/>
              </a:buClr>
              <a:buNone/>
            </a:pPr>
            <a:r>
              <a:rPr lang="en" sz="2800" dirty="0">
                <a:solidFill>
                  <a:srgbClr val="000000"/>
                </a:solidFill>
              </a:rPr>
              <a:t>Accuracy of using n-gram probabilities from training text</a:t>
            </a:r>
          </a:p>
          <a:p>
            <a:pPr marL="152396" indent="0">
              <a:buClr>
                <a:srgbClr val="000000"/>
              </a:buClr>
              <a:buNone/>
            </a:pPr>
            <a:endParaRPr sz="2800" dirty="0">
              <a:solidFill>
                <a:srgbClr val="000000"/>
              </a:solidFill>
            </a:endParaRPr>
          </a:p>
          <a:p>
            <a:pPr lvl="1">
              <a:spcBef>
                <a:spcPts val="0"/>
              </a:spcBef>
              <a:buClr>
                <a:srgbClr val="000000"/>
              </a:buClr>
              <a:buAutoNum type="alphaLcPeriod"/>
            </a:pPr>
            <a:r>
              <a:rPr lang="en" sz="2800" dirty="0">
                <a:solidFill>
                  <a:srgbClr val="000000"/>
                </a:solidFill>
              </a:rPr>
              <a:t>Get Accuracy when considering 1, 2, … , n words in a sequence (Words will be corrected based on the probability of word sequences)</a:t>
            </a:r>
          </a:p>
          <a:p>
            <a:pPr lvl="1">
              <a:spcBef>
                <a:spcPts val="0"/>
              </a:spcBef>
              <a:buClr>
                <a:srgbClr val="000000"/>
              </a:buClr>
              <a:buAutoNum type="alphaLcPeriod"/>
            </a:pPr>
            <a:r>
              <a:rPr lang="en" sz="2800" dirty="0">
                <a:solidFill>
                  <a:srgbClr val="000000"/>
                </a:solidFill>
              </a:rPr>
              <a:t>Determine w</a:t>
            </a:r>
            <a:r>
              <a:rPr lang="en-US" sz="2800" dirty="0" err="1">
                <a:solidFill>
                  <a:srgbClr val="000000"/>
                </a:solidFill>
              </a:rPr>
              <a:t>hich</a:t>
            </a:r>
            <a:r>
              <a:rPr lang="en-US" sz="2800" dirty="0">
                <a:solidFill>
                  <a:srgbClr val="000000"/>
                </a:solidFill>
              </a:rPr>
              <a:t> value of n provides the greatest accuracy in corrections</a:t>
            </a:r>
            <a:endParaRPr sz="2800" dirty="0">
              <a:solidFill>
                <a:srgbClr val="000000"/>
              </a:solidFill>
            </a:endParaRPr>
          </a:p>
        </p:txBody>
      </p:sp>
    </p:spTree>
    <p:extLst>
      <p:ext uri="{BB962C8B-B14F-4D97-AF65-F5344CB8AC3E}">
        <p14:creationId xmlns:p14="http://schemas.microsoft.com/office/powerpoint/2010/main" val="3924347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808</Words>
  <Application>Microsoft Office PowerPoint</Application>
  <PresentationFormat>Widescreen</PresentationFormat>
  <Paragraphs>83</Paragraphs>
  <Slides>12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Calibri Light</vt:lpstr>
      <vt:lpstr>Office Theme</vt:lpstr>
      <vt:lpstr>Simple Light</vt:lpstr>
      <vt:lpstr>Primary Technical Documentation</vt:lpstr>
      <vt:lpstr>Natural Language Processing: Text Error Detection and Auto-completion</vt:lpstr>
      <vt:lpstr>State Machine Diagram</vt:lpstr>
      <vt:lpstr>Multi-Word Models for Error Detection and Auto-Completion</vt:lpstr>
      <vt:lpstr>Using State Machines AND N-Gram Algorithms Together: How I intend to combine them</vt:lpstr>
      <vt:lpstr>Creating search trees for phrases</vt:lpstr>
      <vt:lpstr>Other Enhancements</vt:lpstr>
      <vt:lpstr>Final Objective</vt:lpstr>
      <vt:lpstr>What will be measured</vt:lpstr>
      <vt:lpstr>Experiment Design</vt:lpstr>
      <vt:lpstr>Current Progress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Technical Documentation</dc:title>
  <dc:creator>Josh Bartle</dc:creator>
  <cp:lastModifiedBy>Josh Bartle</cp:lastModifiedBy>
  <cp:revision>25</cp:revision>
  <dcterms:created xsi:type="dcterms:W3CDTF">2018-03-01T16:34:08Z</dcterms:created>
  <dcterms:modified xsi:type="dcterms:W3CDTF">2018-09-21T14:23:45Z</dcterms:modified>
</cp:coreProperties>
</file>