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4pPr>
    <a:lvl5pPr marL="1881505" indent="-52705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1D42"/>
    <a:srgbClr val="660033"/>
    <a:srgbClr val="00FFFF"/>
    <a:srgbClr val="0033CC"/>
    <a:srgbClr val="046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79" d="100"/>
          <a:sy n="79" d="100"/>
        </p:scale>
        <p:origin x="16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493" cy="14961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855263" y="0"/>
            <a:ext cx="9069493" cy="14961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18920" y="3727450"/>
            <a:ext cx="17891760" cy="1006411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92960" y="14350683"/>
            <a:ext cx="16743680" cy="1174146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8323445"/>
            <a:ext cx="9069493" cy="14961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855263" y="28323445"/>
            <a:ext cx="9069493" cy="14961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535" indent="0" algn="ctr">
              <a:buNone/>
              <a:defRPr/>
            </a:lvl2pPr>
            <a:lvl3pPr marL="940435" indent="0" algn="ctr">
              <a:buNone/>
              <a:defRPr/>
            </a:lvl3pPr>
            <a:lvl4pPr marL="1410970" indent="0" algn="ctr">
              <a:buNone/>
              <a:defRPr/>
            </a:lvl4pPr>
            <a:lvl5pPr marL="1881505" indent="0" algn="ctr">
              <a:buNone/>
              <a:defRPr/>
            </a:lvl5pPr>
            <a:lvl6pPr marL="2351405" indent="0" algn="ctr">
              <a:buNone/>
              <a:defRPr/>
            </a:lvl6pPr>
            <a:lvl7pPr marL="2821940" indent="0" algn="ctr">
              <a:buNone/>
              <a:defRPr/>
            </a:lvl7pPr>
            <a:lvl8pPr marL="3292475" indent="0" algn="ctr">
              <a:buNone/>
              <a:defRPr/>
            </a:lvl8pPr>
            <a:lvl9pPr marL="376237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535" indent="0">
              <a:buNone/>
              <a:defRPr sz="1900"/>
            </a:lvl2pPr>
            <a:lvl3pPr marL="940435" indent="0">
              <a:buNone/>
              <a:defRPr sz="1600"/>
            </a:lvl3pPr>
            <a:lvl4pPr marL="1410970" indent="0">
              <a:buNone/>
              <a:defRPr sz="1400"/>
            </a:lvl4pPr>
            <a:lvl5pPr marL="1881505" indent="0">
              <a:buNone/>
              <a:defRPr sz="1400"/>
            </a:lvl5pPr>
            <a:lvl6pPr marL="2351405" indent="0">
              <a:buNone/>
              <a:defRPr sz="1400"/>
            </a:lvl6pPr>
            <a:lvl7pPr marL="2821940" indent="0">
              <a:buNone/>
              <a:defRPr sz="1400"/>
            </a:lvl7pPr>
            <a:lvl8pPr marL="3292475" indent="0">
              <a:buNone/>
              <a:defRPr sz="1400"/>
            </a:lvl8pPr>
            <a:lvl9pPr marL="376237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535" indent="0">
              <a:buNone/>
              <a:defRPr sz="2100" b="1"/>
            </a:lvl2pPr>
            <a:lvl3pPr marL="940435" indent="0">
              <a:buNone/>
              <a:defRPr sz="1900" b="1"/>
            </a:lvl3pPr>
            <a:lvl4pPr marL="1410970" indent="0">
              <a:buNone/>
              <a:defRPr sz="1600" b="1"/>
            </a:lvl4pPr>
            <a:lvl5pPr marL="1881505" indent="0">
              <a:buNone/>
              <a:defRPr sz="1600" b="1"/>
            </a:lvl5pPr>
            <a:lvl6pPr marL="2351405" indent="0">
              <a:buNone/>
              <a:defRPr sz="1600" b="1"/>
            </a:lvl6pPr>
            <a:lvl7pPr marL="2821940" indent="0">
              <a:buNone/>
              <a:defRPr sz="1600" b="1"/>
            </a:lvl7pPr>
            <a:lvl8pPr marL="3292475" indent="0">
              <a:buNone/>
              <a:defRPr sz="1600" b="1"/>
            </a:lvl8pPr>
            <a:lvl9pPr marL="376237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535" indent="0">
              <a:buNone/>
              <a:defRPr sz="2100" b="1"/>
            </a:lvl2pPr>
            <a:lvl3pPr marL="940435" indent="0">
              <a:buNone/>
              <a:defRPr sz="1900" b="1"/>
            </a:lvl3pPr>
            <a:lvl4pPr marL="1410970" indent="0">
              <a:buNone/>
              <a:defRPr sz="1600" b="1"/>
            </a:lvl4pPr>
            <a:lvl5pPr marL="1881505" indent="0">
              <a:buNone/>
              <a:defRPr sz="1600" b="1"/>
            </a:lvl5pPr>
            <a:lvl6pPr marL="2351405" indent="0">
              <a:buNone/>
              <a:defRPr sz="1600" b="1"/>
            </a:lvl6pPr>
            <a:lvl7pPr marL="2821940" indent="0">
              <a:buNone/>
              <a:defRPr sz="1600" b="1"/>
            </a:lvl7pPr>
            <a:lvl8pPr marL="3292475" indent="0">
              <a:buNone/>
              <a:defRPr sz="1600" b="1"/>
            </a:lvl8pPr>
            <a:lvl9pPr marL="376237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535" indent="0">
              <a:buNone/>
              <a:defRPr sz="1200"/>
            </a:lvl2pPr>
            <a:lvl3pPr marL="940435" indent="0">
              <a:buNone/>
              <a:defRPr sz="1000"/>
            </a:lvl3pPr>
            <a:lvl4pPr marL="1410970" indent="0">
              <a:buNone/>
              <a:defRPr sz="900"/>
            </a:lvl4pPr>
            <a:lvl5pPr marL="1881505" indent="0">
              <a:buNone/>
              <a:defRPr sz="900"/>
            </a:lvl5pPr>
            <a:lvl6pPr marL="2351405" indent="0">
              <a:buNone/>
              <a:defRPr sz="900"/>
            </a:lvl6pPr>
            <a:lvl7pPr marL="2821940" indent="0">
              <a:buNone/>
              <a:defRPr sz="900"/>
            </a:lvl7pPr>
            <a:lvl8pPr marL="3292475" indent="0">
              <a:buNone/>
              <a:defRPr sz="900"/>
            </a:lvl8pPr>
            <a:lvl9pPr marL="376237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535" indent="0">
              <a:buNone/>
              <a:defRPr sz="2900"/>
            </a:lvl2pPr>
            <a:lvl3pPr marL="940435" indent="0">
              <a:buNone/>
              <a:defRPr sz="2500"/>
            </a:lvl3pPr>
            <a:lvl4pPr marL="1410970" indent="0">
              <a:buNone/>
              <a:defRPr sz="2100"/>
            </a:lvl4pPr>
            <a:lvl5pPr marL="1881505" indent="0">
              <a:buNone/>
              <a:defRPr sz="2100"/>
            </a:lvl5pPr>
            <a:lvl6pPr marL="2351405" indent="0">
              <a:buNone/>
              <a:defRPr sz="2100"/>
            </a:lvl6pPr>
            <a:lvl7pPr marL="2821940" indent="0">
              <a:buNone/>
              <a:defRPr sz="2100"/>
            </a:lvl7pPr>
            <a:lvl8pPr marL="3292475" indent="0">
              <a:buNone/>
              <a:defRPr sz="2100"/>
            </a:lvl8pPr>
            <a:lvl9pPr marL="3762375" indent="0">
              <a:buNone/>
              <a:defRPr sz="21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535" indent="0">
              <a:buNone/>
              <a:defRPr sz="1200"/>
            </a:lvl2pPr>
            <a:lvl3pPr marL="940435" indent="0">
              <a:buNone/>
              <a:defRPr sz="1000"/>
            </a:lvl3pPr>
            <a:lvl4pPr marL="1410970" indent="0">
              <a:buNone/>
              <a:defRPr sz="900"/>
            </a:lvl4pPr>
            <a:lvl5pPr marL="1881505" indent="0">
              <a:buNone/>
              <a:defRPr sz="900"/>
            </a:lvl5pPr>
            <a:lvl6pPr marL="2351405" indent="0">
              <a:buNone/>
              <a:defRPr sz="900"/>
            </a:lvl6pPr>
            <a:lvl7pPr marL="2821940" indent="0">
              <a:buNone/>
              <a:defRPr sz="900"/>
            </a:lvl7pPr>
            <a:lvl8pPr marL="3292475" indent="0">
              <a:buNone/>
              <a:defRPr sz="900"/>
            </a:lvl8pPr>
            <a:lvl9pPr marL="376237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</a:fld>
            <a:endParaRPr lang="en-US" alt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7408" tIns="73708" rIns="147408" bIns="73708" numCol="1" anchor="ctr" anchorCtr="0" compatLnSpc="1"/>
          <a:lstStyle/>
          <a:p>
            <a:pPr lvl="0"/>
            <a:r>
              <a:rPr lang="en-US" altLang="x-none" smtClean="0"/>
              <a:t>Click to edit Master title style</a:t>
            </a:r>
            <a:endParaRPr lang="en-US" altLang="x-non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7408" tIns="73708" rIns="147408" bIns="73708" numCol="1" anchor="t" anchorCtr="0" compatLnSpc="1"/>
          <a:lstStyle/>
          <a:p>
            <a:pPr lvl="0"/>
            <a:r>
              <a:rPr lang="en-US" altLang="x-none" smtClean="0"/>
              <a:t>Click to edit Master text styles</a:t>
            </a:r>
            <a:endParaRPr lang="en-US" altLang="x-none" smtClean="0"/>
          </a:p>
          <a:p>
            <a:pPr lvl="1"/>
            <a:r>
              <a:rPr lang="en-US" altLang="x-none" smtClean="0"/>
              <a:t>Second level</a:t>
            </a:r>
            <a:endParaRPr lang="en-US" altLang="x-none" smtClean="0"/>
          </a:p>
          <a:p>
            <a:pPr lvl="2"/>
            <a:r>
              <a:rPr lang="en-US" altLang="x-none" smtClean="0"/>
              <a:t>Third level</a:t>
            </a:r>
            <a:endParaRPr lang="en-US" altLang="x-none" smtClean="0"/>
          </a:p>
          <a:p>
            <a:pPr lvl="3"/>
            <a:r>
              <a:rPr lang="en-US" altLang="x-none" smtClean="0"/>
              <a:t>Fourth level</a:t>
            </a:r>
            <a:endParaRPr lang="en-US" altLang="x-none" smtClean="0"/>
          </a:p>
          <a:p>
            <a:pPr lvl="4"/>
            <a:r>
              <a:rPr lang="en-US" altLang="x-none" smtClean="0"/>
              <a:t>Fifth level</a:t>
            </a:r>
            <a:endParaRPr lang="en-US" altLang="x-non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47408" tIns="73708" rIns="147408" bIns="73708" numCol="1" anchor="t" anchorCtr="0" compatLnSpc="1"/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47408" tIns="73708" rIns="147408" bIns="73708" numCol="1" anchor="t" anchorCtr="0" compatLnSpc="1"/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47408" tIns="73708" rIns="147408" bIns="73708" numCol="1" anchor="t" anchorCtr="0" compatLnSpc="1"/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panose="020B0604020202020204" pitchFamily="34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panose="020B0604020202020204" pitchFamily="34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panose="020B0604020202020204" pitchFamily="34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panose="020B0604020202020204" pitchFamily="34" charset="0"/>
        </a:defRPr>
      </a:lvl5pPr>
      <a:lvl6pPr marL="470535" algn="ctr" defTabSz="294132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panose="020B0604020202020204" pitchFamily="34" charset="0"/>
        </a:defRPr>
      </a:lvl6pPr>
      <a:lvl7pPr marL="940435" algn="ctr" defTabSz="294132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panose="020B0604020202020204" pitchFamily="34" charset="0"/>
        </a:defRPr>
      </a:lvl7pPr>
      <a:lvl8pPr marL="1410970" algn="ctr" defTabSz="294132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panose="020B0604020202020204" pitchFamily="34" charset="0"/>
        </a:defRPr>
      </a:lvl8pPr>
      <a:lvl9pPr marL="1881505" algn="ctr" defTabSz="294132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554355" indent="-554355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880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405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40" indent="-734695" algn="l" defTabSz="2941320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675" indent="-734695" algn="l" defTabSz="2941320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575" indent="-734695" algn="l" defTabSz="2941320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110" indent="-734695" algn="l" defTabSz="2941320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4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535" algn="l" defTabSz="9404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435" algn="l" defTabSz="9404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70" algn="l" defTabSz="9404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505" algn="l" defTabSz="9404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405" algn="l" defTabSz="9404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40" algn="l" defTabSz="9404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475" algn="l" defTabSz="9404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375" algn="l" defTabSz="9404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12700" y="1425575"/>
            <a:ext cx="15122525" cy="9267825"/>
          </a:xfrm>
          <a:prstGeom prst="rect">
            <a:avLst/>
          </a:prstGeom>
          <a:solidFill>
            <a:srgbClr val="0463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165" tIns="23582" rIns="47165" bIns="23582" anchor="ctr"/>
          <a:lstStyle>
            <a:lvl1pPr defTabSz="471805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1805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1805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1805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1805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180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180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180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180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x-none"/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431540" y="1595755"/>
            <a:ext cx="8260715" cy="49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83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3383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3383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3383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3383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3383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3383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3383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3383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>
                <a:solidFill>
                  <a:schemeClr val="bg1"/>
                </a:solidFill>
              </a:rPr>
              <a:t>Bartosz Markiewicz</a:t>
            </a:r>
            <a:r>
              <a:rPr lang="en-US" altLang="x-none">
                <a:solidFill>
                  <a:schemeClr val="bg1"/>
                </a:solidFill>
              </a:rPr>
              <a:t> Superviso</a:t>
            </a:r>
            <a:r>
              <a:rPr lang="en-GB" altLang="en-US">
                <a:solidFill>
                  <a:schemeClr val="bg1"/>
                </a:solidFill>
              </a:rPr>
              <a:t>r: Dr Faiyaz Doctor</a:t>
            </a:r>
            <a:endParaRPr lang="en-GB" altLang="en-US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0" y="2301240"/>
            <a:ext cx="14677390" cy="82429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35" y="4626610"/>
            <a:ext cx="4425315" cy="2465070"/>
          </a:xfrm>
          <a:prstGeom prst="rect">
            <a:avLst/>
          </a:prstGeom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16535" y="2322195"/>
            <a:ext cx="8976995" cy="875030"/>
          </a:xfrm>
          <a:prstGeom prst="rect">
            <a:avLst/>
          </a:prstGeom>
          <a:solidFill>
            <a:schemeClr val="bg1">
              <a:alpha val="7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800" b="1"/>
              <a:t>What?</a:t>
            </a:r>
            <a:endParaRPr lang="en-US" altLang="x-none" sz="1800" b="1"/>
          </a:p>
          <a:p>
            <a:pPr algn="just" eaLnBrk="1" hangingPunct="1"/>
            <a:r>
              <a:rPr lang="en-US" altLang="x-none" sz="1600"/>
              <a:t>My project goals have been to create a </a:t>
            </a:r>
            <a:r>
              <a:rPr lang="en-GB" altLang="en-US" sz="1600"/>
              <a:t>side-scrolling 2D platformer </a:t>
            </a:r>
            <a:r>
              <a:rPr lang="en-US" altLang="x-none" sz="1600"/>
              <a:t>Mario</a:t>
            </a:r>
            <a:r>
              <a:rPr lang="en-GB" altLang="en-US" sz="1600"/>
              <a:t>-</a:t>
            </a:r>
            <a:r>
              <a:rPr lang="en-GB" sz="1600"/>
              <a:t>inspired </a:t>
            </a:r>
            <a:r>
              <a:rPr lang="en-US" altLang="x-none" sz="1600"/>
              <a:t>game with lite RPG-elements such as friendly NPCs, a text based story narrative and a basic inventory system. </a:t>
            </a:r>
            <a:endParaRPr lang="en-US" altLang="x-none" sz="1600"/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989513" y="346075"/>
            <a:ext cx="5286375" cy="983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/>
              <a:t>Recreate a classic arcade game</a:t>
            </a:r>
            <a:endParaRPr lang="en-GB" alt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0155" y="5074920"/>
            <a:ext cx="4143375" cy="2016760"/>
          </a:xfrm>
          <a:prstGeom prst="rect">
            <a:avLst/>
          </a:prstGeom>
        </p:spPr>
      </p:pic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16535" y="3284220"/>
            <a:ext cx="8976995" cy="2182495"/>
          </a:xfrm>
          <a:prstGeom prst="rect">
            <a:avLst/>
          </a:prstGeom>
          <a:solidFill>
            <a:schemeClr val="bg1">
              <a:alpha val="7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800" b="1"/>
              <a:t>Why</a:t>
            </a:r>
            <a:r>
              <a:rPr lang="en-GB" altLang="en-US" sz="2000" b="1"/>
              <a:t>?</a:t>
            </a:r>
            <a:endParaRPr lang="en-GB" altLang="en-US" sz="2000" b="1"/>
          </a:p>
          <a:p>
            <a:pPr algn="just" eaLnBrk="1" hangingPunct="1"/>
            <a:r>
              <a:rPr lang="en-GB" altLang="en-US" sz="1600">
                <a:sym typeface="+mn-ea"/>
              </a:rPr>
              <a:t>When I was younger I enjoyed platformers such as Donkey Kong and Mario. Although my issue with these games was that they were too basic </a:t>
            </a:r>
            <a:r>
              <a:rPr lang="en-GB" altLang="en-US" sz="1600">
                <a:sym typeface="+mn-ea"/>
              </a:rPr>
              <a:t>and felt that they were missing something </a:t>
            </a:r>
            <a:r>
              <a:rPr lang="en-GB" altLang="en-US" sz="1600">
                <a:sym typeface="+mn-ea"/>
              </a:rPr>
              <a:t>due to having a low amount of interactivity with the game world, eg there were no NPCs to talk to or anything other than avoiding/killing your enemies and reaching the end of the level. . </a:t>
            </a:r>
            <a:r>
              <a:rPr lang="en-US" altLang="x-none" sz="1600">
                <a:sym typeface="+mn-ea"/>
              </a:rPr>
              <a:t>This had </a:t>
            </a:r>
            <a:r>
              <a:rPr lang="en-GB" altLang="en-US" sz="1600">
                <a:sym typeface="+mn-ea"/>
              </a:rPr>
              <a:t>influenced </a:t>
            </a:r>
            <a:r>
              <a:rPr lang="en-US" altLang="x-none" sz="1600">
                <a:sym typeface="+mn-ea"/>
              </a:rPr>
              <a:t>me to to recreate the classic side-scrolling Super Mario Bros experience with my own</a:t>
            </a:r>
            <a:r>
              <a:rPr lang="en-GB" altLang="en-US" sz="1600">
                <a:sym typeface="+mn-ea"/>
              </a:rPr>
              <a:t> RPG</a:t>
            </a:r>
            <a:r>
              <a:rPr lang="en-US" altLang="x-none" sz="1600">
                <a:sym typeface="+mn-ea"/>
              </a:rPr>
              <a:t> twist on the formula</a:t>
            </a:r>
            <a:r>
              <a:rPr lang="en-GB" altLang="en-US" sz="1600">
                <a:sym typeface="+mn-ea"/>
              </a:rPr>
              <a:t> and releasing the game on Android which doesn’t actually have many side-scrolling platformers despite being a perfect fit for the genre.</a:t>
            </a:r>
            <a:endParaRPr lang="en-US" altLang="x-none" sz="1600"/>
          </a:p>
          <a:p>
            <a:pPr algn="ctr" eaLnBrk="1" hangingPunct="1"/>
            <a:endParaRPr lang="en-US" altLang="x-none" sz="160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16535" y="8922385"/>
            <a:ext cx="8976995" cy="1533525"/>
          </a:xfrm>
          <a:prstGeom prst="rect">
            <a:avLst/>
          </a:prstGeom>
          <a:solidFill>
            <a:schemeClr val="bg1">
              <a:alpha val="7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0" algn="ctr" eaLnBrk="1" hangingPunct="1">
              <a:buFont typeface="Arial" panose="020B0604020202020204" pitchFamily="34" charset="0"/>
              <a:buNone/>
            </a:pPr>
            <a:r>
              <a:rPr lang="en-US" altLang="en-GB" sz="1800" b="1">
                <a:sym typeface="+mn-ea"/>
              </a:rPr>
              <a:t>Ongoing work</a:t>
            </a:r>
            <a:endParaRPr lang="en-US" altLang="en-GB" sz="1800" b="1">
              <a:sym typeface="+mn-ea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en-US" altLang="en-GB" sz="1600">
                <a:sym typeface="+mn-ea"/>
              </a:rPr>
              <a:t>Online highscores saving using an SQL database.</a:t>
            </a:r>
            <a:endParaRPr lang="en-US" altLang="en-GB" sz="1600">
              <a:sym typeface="+mn-ea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en-US" altLang="en-GB" sz="1600">
                <a:sym typeface="+mn-ea"/>
              </a:rPr>
              <a:t>More levels.</a:t>
            </a:r>
            <a:endParaRPr lang="en-US" altLang="en-GB" sz="1600">
              <a:sym typeface="+mn-ea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en-US" altLang="en-GB" sz="1600">
                <a:sym typeface="+mn-ea"/>
              </a:rPr>
              <a:t>Endless ‘survival’ game-mode with an infinite procedureally generated map.</a:t>
            </a:r>
            <a:endParaRPr lang="en-US" altLang="en-GB" sz="1600">
              <a:sym typeface="+mn-ea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en-US" altLang="en-GB" sz="1600">
                <a:sym typeface="+mn-ea"/>
              </a:rPr>
              <a:t>More types of and better enemy AI agents.</a:t>
            </a:r>
            <a:endParaRPr lang="en-US" altLang="en-GB" sz="1600">
              <a:sym typeface="+mn-ea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en-GB" altLang="en-US" sz="1600">
                <a:sym typeface="+mn-ea"/>
              </a:rPr>
              <a:t>More power-ups.</a:t>
            </a:r>
            <a:endParaRPr lang="en-US" altLang="en-GB" sz="1600">
              <a:sym typeface="+mn-ea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en-US" altLang="en-GB" sz="1800">
              <a:sym typeface="+mn-ea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en-GB" altLang="en-US" sz="1800">
              <a:sym typeface="+mn-ea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en-GB" altLang="en-US" sz="1800">
              <a:sym typeface="+mn-ea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en-GB" altLang="en-US" sz="1800">
              <a:sym typeface="+mn-ea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en-GB" altLang="en-US" sz="1800">
              <a:sym typeface="+mn-ea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en-GB" altLang="en-US" sz="1800">
              <a:sym typeface="+mn-ea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en-US" altLang="x-none" sz="1800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9289415" y="2301240"/>
            <a:ext cx="5534660" cy="137033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x-none" sz="1800" b="1">
                <a:solidFill>
                  <a:schemeClr val="tx1"/>
                </a:solidFill>
              </a:rPr>
              <a:t>Technical Achievements</a:t>
            </a:r>
            <a:endParaRPr lang="en-GB" altLang="x-none" sz="180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GB" altLang="x-none" sz="1600">
                <a:solidFill>
                  <a:schemeClr val="tx1"/>
                </a:solidFill>
              </a:rPr>
              <a:t>All moving objects are animated using my own animation code.</a:t>
            </a:r>
            <a:endParaRPr lang="en-GB" altLang="x-none" sz="160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GB" altLang="x-none" sz="1600">
                <a:solidFill>
                  <a:schemeClr val="tx1"/>
                </a:solidFill>
              </a:rPr>
              <a:t>Works on  </a:t>
            </a:r>
            <a:endParaRPr lang="en-GB" altLang="x-none" sz="1600">
              <a:solidFill>
                <a:schemeClr val="tx1"/>
              </a:solidFill>
            </a:endParaRPr>
          </a:p>
          <a:p>
            <a:pPr marL="342900" lvl="0" indent="-342900" algn="l" eaLnBrk="1" hangingPunct="1">
              <a:buFont typeface="Arial" panose="020B0604020202020204" pitchFamily="34" charset="0"/>
              <a:buChar char="•"/>
            </a:pPr>
            <a:r>
              <a:rPr lang="en-GB" altLang="x-none" sz="1600">
                <a:solidFill>
                  <a:schemeClr val="tx1"/>
                </a:solidFill>
              </a:rPr>
              <a:t>Wide range of texture assets</a:t>
            </a:r>
            <a:r>
              <a:rPr lang="en-US" altLang="en-GB" sz="1600">
                <a:solidFill>
                  <a:schemeClr val="tx1"/>
                </a:solidFill>
              </a:rPr>
              <a:t> &amp;</a:t>
            </a:r>
            <a:r>
              <a:rPr lang="en-GB" altLang="x-none" sz="1600">
                <a:solidFill>
                  <a:schemeClr val="tx1"/>
                </a:solidFill>
              </a:rPr>
              <a:t> sound effects employed.</a:t>
            </a:r>
            <a:endParaRPr lang="en-GB" altLang="x-none" sz="160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289415" y="8922385"/>
            <a:ext cx="5510530" cy="1516380"/>
            <a:chOff x="14629" y="13987"/>
            <a:chExt cx="8768" cy="2452"/>
          </a:xfrm>
        </p:grpSpPr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14629" y="13987"/>
              <a:ext cx="8768" cy="2453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 eaLnBrk="0" hangingPunct="0"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457200" lvl="1" indent="0" algn="ctr" eaLnBrk="1" hangingPunct="1">
                <a:buFont typeface="Arial" panose="020B0604020202020204" pitchFamily="34" charset="0"/>
                <a:buNone/>
              </a:pPr>
              <a:r>
                <a:rPr lang="en-US" altLang="en-GB" sz="2000" b="1">
                  <a:sym typeface="+mn-ea"/>
                </a:rPr>
                <a:t>How?</a:t>
              </a:r>
              <a:r>
                <a:rPr lang="en-US" altLang="en-GB" sz="1800">
                  <a:sym typeface="+mn-ea"/>
                </a:rPr>
                <a:t> </a:t>
              </a:r>
              <a:endParaRPr lang="en-US" altLang="en-GB" sz="1800">
                <a:sym typeface="+mn-ea"/>
              </a:endParaRPr>
            </a:p>
            <a:p>
              <a:pPr marL="285750" indent="-285750" algn="just" eaLnBrk="1" hangingPunct="1">
                <a:buFont typeface="Arial" panose="020B0604020202020204" pitchFamily="34" charset="0"/>
                <a:buChar char="•"/>
              </a:pPr>
              <a:r>
                <a:rPr lang="en-US" altLang="en-GB" sz="1800">
                  <a:sym typeface="+mn-ea"/>
                </a:rPr>
                <a:t>Built on</a:t>
              </a:r>
              <a:endParaRPr lang="en-GB" altLang="en-US" sz="1800">
                <a:sym typeface="+mn-ea"/>
              </a:endParaRPr>
            </a:p>
            <a:p>
              <a:pPr marL="285750" indent="-285750" algn="just" eaLnBrk="1" hangingPunct="1">
                <a:buFont typeface="Arial" panose="020B0604020202020204" pitchFamily="34" charset="0"/>
                <a:buChar char="•"/>
              </a:pPr>
              <a:r>
                <a:rPr lang="en-US" altLang="en-GB" sz="1800">
                  <a:sym typeface="+mn-ea"/>
                </a:rPr>
                <a:t>Using</a:t>
              </a:r>
              <a:endParaRPr lang="en-GB" altLang="en-US" sz="1800">
                <a:sym typeface="+mn-ea"/>
              </a:endParaRPr>
            </a:p>
            <a:p>
              <a:pPr marL="285750" indent="-285750" algn="just" eaLnBrk="1" hangingPunct="1">
                <a:buFont typeface="Arial" panose="020B0604020202020204" pitchFamily="34" charset="0"/>
                <a:buChar char="•"/>
              </a:pPr>
              <a:endParaRPr lang="en-GB" altLang="en-US" sz="1800">
                <a:sym typeface="+mn-ea"/>
              </a:endParaRPr>
            </a:p>
            <a:p>
              <a:pPr marL="285750" indent="-285750" algn="just" eaLnBrk="1" hangingPunct="1">
                <a:buFont typeface="Arial" panose="020B0604020202020204" pitchFamily="34" charset="0"/>
                <a:buChar char="•"/>
              </a:pPr>
              <a:endParaRPr lang="en-US" altLang="x-none" sz="180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6402" y="14358"/>
              <a:ext cx="3402" cy="1358"/>
              <a:chOff x="13835" y="11864"/>
              <a:chExt cx="3402" cy="1358"/>
            </a:xfrm>
          </p:grpSpPr>
          <p:pic>
            <p:nvPicPr>
              <p:cNvPr id="37" name="Picture 36" descr="opengl-es-khronos-group-webgl-opengl-shading-language-others-08ee3a821bc684ef3ad7ee877a3ed2a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17" y="11864"/>
                <a:ext cx="1020" cy="766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03" y="12049"/>
                <a:ext cx="2000" cy="397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629" y="12530"/>
                <a:ext cx="410" cy="693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835" y="12530"/>
                <a:ext cx="607" cy="607"/>
              </a:xfrm>
              <a:prstGeom prst="rect">
                <a:avLst/>
              </a:prstGeom>
            </p:spPr>
          </p:pic>
        </p:grp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85475" y="3114675"/>
            <a:ext cx="1423035" cy="2698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13285" y="3042285"/>
            <a:ext cx="319405" cy="319405"/>
          </a:xfrm>
          <a:prstGeom prst="rect">
            <a:avLst/>
          </a:prstGeom>
        </p:spPr>
      </p:pic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216535" y="6973570"/>
            <a:ext cx="8976995" cy="1816100"/>
          </a:xfrm>
          <a:prstGeom prst="rect">
            <a:avLst/>
          </a:prstGeom>
          <a:solidFill>
            <a:schemeClr val="bg1">
              <a:alpha val="7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0" algn="ctr" eaLnBrk="1" hangingPunct="1">
              <a:buFont typeface="Arial" panose="020B0604020202020204" pitchFamily="34" charset="0"/>
              <a:buNone/>
            </a:pPr>
            <a:r>
              <a:rPr lang="en-GB" altLang="en-US" sz="1800" b="1">
                <a:sym typeface="+mn-ea"/>
              </a:rPr>
              <a:t>Aims and Objectives</a:t>
            </a:r>
            <a:endParaRPr lang="en-GB" altLang="en-US" sz="1600">
              <a:sym typeface="+mn-ea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en-GB" altLang="en-US" sz="1600">
                <a:sym typeface="+mn-ea"/>
              </a:rPr>
              <a:t>To create a fun and engaging experience.</a:t>
            </a:r>
            <a:endParaRPr lang="en-GB" altLang="en-US" sz="1600">
              <a:sym typeface="+mn-ea"/>
            </a:endParaRPr>
          </a:p>
          <a:p>
            <a:pPr marL="742950" lvl="1" indent="-285750" algn="just" eaLnBrk="1" hangingPunct="1">
              <a:buFont typeface="Arial" panose="020B0604020202020204" pitchFamily="34" charset="0"/>
              <a:buChar char="•"/>
            </a:pPr>
            <a:r>
              <a:rPr lang="en-GB" altLang="en-US" sz="1600">
                <a:sym typeface="+mn-ea"/>
              </a:rPr>
              <a:t>By finishing ongoing work, having 3 working campaign levels with a coherent storyline and giving the player variety of content by having many different enemy agents, power-ups and dynamic interactive world features. </a:t>
            </a:r>
            <a:endParaRPr lang="en-US" altLang="en-GB" sz="1600">
              <a:sym typeface="+mn-ea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en-US" altLang="en-GB" sz="1600">
                <a:sym typeface="+mn-ea"/>
              </a:rPr>
              <a:t>R</a:t>
            </a:r>
            <a:r>
              <a:rPr lang="en-GB" altLang="en-US" sz="1600">
                <a:sym typeface="+mn-ea"/>
              </a:rPr>
              <a:t>elease the game on the Android Google app store and itch.io or something similar on Windows.</a:t>
            </a:r>
            <a:endParaRPr lang="en-GB" altLang="en-US" sz="1600">
              <a:sym typeface="+mn-ea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en-US" altLang="x-none" sz="1800"/>
          </a:p>
        </p:txBody>
      </p:sp>
      <p:grpSp>
        <p:nvGrpSpPr>
          <p:cNvPr id="6" name="Group 5"/>
          <p:cNvGrpSpPr/>
          <p:nvPr/>
        </p:nvGrpSpPr>
        <p:grpSpPr>
          <a:xfrm>
            <a:off x="9276715" y="3753485"/>
            <a:ext cx="5549900" cy="5046980"/>
            <a:chOff x="14609" y="5894"/>
            <a:chExt cx="8740" cy="7625"/>
          </a:xfrm>
        </p:grpSpPr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14609" y="5894"/>
              <a:ext cx="8740" cy="76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 eaLnBrk="0" hangingPunct="0"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GB" sz="1800" b="1"/>
                <a:t>Feature Diagram</a:t>
              </a:r>
              <a:endParaRPr lang="en-US" altLang="en-GB" sz="1800" b="1"/>
            </a:p>
          </p:txBody>
        </p:sp>
        <p:pic>
          <p:nvPicPr>
            <p:cNvPr id="5" name="Picture 4" descr="lol (2)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4639" y="6343"/>
              <a:ext cx="8668" cy="70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285940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285940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0</TotalTime>
  <Words>1659</Words>
  <Application>WPS Presentation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Microsoft YaHei</vt:lpstr>
      <vt:lpstr>Arial Unicode MS</vt:lpstr>
      <vt:lpstr>Calibri</vt:lpstr>
      <vt:lpstr>Default Design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darkn</cp:lastModifiedBy>
  <cp:revision>80</cp:revision>
  <dcterms:created xsi:type="dcterms:W3CDTF">2017-01-16T10:10:00Z</dcterms:created>
  <dcterms:modified xsi:type="dcterms:W3CDTF">2021-03-17T02:49:00Z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2057-11.2.0.10017</vt:lpwstr>
  </property>
</Properties>
</file>