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c2aca1f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9c2aca1f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1bdff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9c1bdff1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c2aca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9c2aca1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c2aca1fe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9c2aca1fe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c1bdff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9c1bdff1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2aca1fe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9c2aca1fe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8e3ab47f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8e3ab47f5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e3ab47f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8e3ab47f5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e3ab47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88e3ab47f5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c2aca1fe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9c2aca1fe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c2aca1f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9c2aca1fe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c2aca1fe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9c2aca1fe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c2aca1f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9c2aca1fe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c2aca1f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9c2aca1fe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e3ab44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8e3ab449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c1bdff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9c1bdff1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e3ab47f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8e3ab47f5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4.jpg"/><Relationship Id="rId6" Type="http://schemas.openxmlformats.org/officeDocument/2006/relationships/image" Target="../media/image14.jpg"/><Relationship Id="rId7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82848" y="1068153"/>
            <a:ext cx="6533965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" sz="2700"/>
              <a:t>Rapporto sull’implementazione</a:t>
            </a:r>
            <a:endParaRPr sz="11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5246702" y="3748597"/>
            <a:ext cx="34158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Arial"/>
                <a:ea typeface="Arial"/>
                <a:cs typeface="Arial"/>
                <a:sym typeface="Arial"/>
              </a:rPr>
              <a:t>Luca Bartolomei 0000825005</a:t>
            </a:r>
            <a:endParaRPr sz="1100"/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Arial"/>
                <a:ea typeface="Arial"/>
                <a:cs typeface="Arial"/>
                <a:sym typeface="Arial"/>
              </a:rPr>
              <a:t>Luigi di Nuzzo 0000824873</a:t>
            </a:r>
            <a:endParaRPr sz="1100"/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it" sz="1500">
                <a:latin typeface="Arial"/>
                <a:ea typeface="Arial"/>
                <a:cs typeface="Arial"/>
                <a:sym typeface="Arial"/>
              </a:rPr>
              <a:t>Filippo Veronesi 0000832244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Immagine che contiene segnale, cibo, disegnando&#10;&#10;Descrizione generata automaticamente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05" y="1375634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Strato</a:t>
            </a:r>
            <a:r>
              <a:rPr lang="it" sz="4500"/>
              <a:t> </a:t>
            </a:r>
            <a:r>
              <a:rPr b="1" lang="it" sz="4500"/>
              <a:t>frontend Android</a:t>
            </a:r>
            <a:endParaRPr sz="450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di </a:t>
            </a:r>
            <a:r>
              <a:rPr b="1" lang="it" sz="1800"/>
              <a:t>Java </a:t>
            </a:r>
            <a:r>
              <a:rPr lang="it" sz="1800"/>
              <a:t>come linguaggio di programmazione.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di </a:t>
            </a:r>
            <a:r>
              <a:rPr b="1" lang="it" sz="1800"/>
              <a:t>Gradle </a:t>
            </a:r>
            <a:r>
              <a:rPr lang="it" sz="1800"/>
              <a:t>per la gestione delle librerie.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Android semplifica l’utilizzo del pattern MVVM: le viste sono t</a:t>
            </a:r>
            <a:r>
              <a:rPr b="1" lang="it" sz="1800"/>
              <a:t>otalmente separate</a:t>
            </a:r>
            <a:r>
              <a:rPr lang="it" sz="1800"/>
              <a:t> dal ViewModel, descritte in una semantica </a:t>
            </a:r>
            <a:r>
              <a:rPr b="1" lang="it" sz="1800"/>
              <a:t>XML </a:t>
            </a:r>
            <a:r>
              <a:rPr lang="it" sz="1800"/>
              <a:t>specifica.</a:t>
            </a:r>
            <a:endParaRPr sz="1800"/>
          </a:p>
        </p:txBody>
      </p:sp>
      <p:pic>
        <p:nvPicPr>
          <p:cNvPr descr="Immagine che contiene segnale, cibo, disegnando&#10;&#10;Descrizione generata automaticamente"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628650" y="5523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MVVM</a:t>
            </a:r>
            <a:br>
              <a:rPr lang="it" sz="2200"/>
            </a:br>
            <a:br>
              <a:rPr lang="it" sz="2200"/>
            </a:br>
            <a:endParaRPr sz="2200"/>
          </a:p>
        </p:txBody>
      </p:sp>
      <p:sp>
        <p:nvSpPr>
          <p:cNvPr id="206" name="Google Shape;206;p35"/>
          <p:cNvSpPr txBox="1"/>
          <p:nvPr>
            <p:ph idx="2" type="body"/>
          </p:nvPr>
        </p:nvSpPr>
        <p:spPr>
          <a:xfrm>
            <a:off x="339576" y="1418375"/>
            <a:ext cx="82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La parte frontend </a:t>
            </a:r>
            <a:r>
              <a:rPr lang="it" sz="1800"/>
              <a:t>è stata realizzata tramite l’utilizzo del pattern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Model View ViewModel. 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it" sz="1500"/>
              <a:t>Model</a:t>
            </a:r>
            <a:r>
              <a:rPr lang="it" sz="1500"/>
              <a:t>: parte che gestisce l’interazione con la parte middleware.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it" sz="1500"/>
              <a:t>View</a:t>
            </a:r>
            <a:r>
              <a:rPr lang="it" sz="1500"/>
              <a:t>: gestisce le varie interfacce utente.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it" sz="1500"/>
              <a:t>ViewModel</a:t>
            </a:r>
            <a:r>
              <a:rPr lang="it" sz="1500"/>
              <a:t>: associata ad una View (binding), verifica l’input e richiama il model a seconda dei comandi dell’utente.</a:t>
            </a:r>
            <a:endParaRPr sz="1500"/>
          </a:p>
        </p:txBody>
      </p:sp>
      <p:pic>
        <p:nvPicPr>
          <p:cNvPr descr="Immagine che contiene segnale, cibo, disegnando&#10;&#10;Descrizione generata automaticamente"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175" y="3218500"/>
            <a:ext cx="5982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Librerie utilizzate</a:t>
            </a:r>
            <a:br>
              <a:rPr lang="it" sz="1100"/>
            </a:br>
            <a:endParaRPr sz="1100"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 sz="1800"/>
              <a:t>Volley</a:t>
            </a:r>
            <a:r>
              <a:rPr lang="it" sz="1800"/>
              <a:t>: Libreria Android per HTTP. Permette di gestire code di richieste, cookie, cache. Semplifica il lavoro per la gestione delle richieste al servitore.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 sz="1800"/>
              <a:t>GSON</a:t>
            </a:r>
            <a:r>
              <a:rPr lang="it" sz="1800"/>
              <a:t>: Libreria multipiattaforma per la formattazione dei dati in JSON. Utilizzata per la comunicazione tra frontend e middleware.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 sz="1800"/>
              <a:t>ZXING</a:t>
            </a:r>
            <a:r>
              <a:rPr lang="it" sz="1800"/>
              <a:t>: Libreria per la generazione e scansione di codici QR per Android. Viene utilizzata dal cassiere per leggere la prevendita e dal PR per generare la prevendita.</a:t>
            </a:r>
            <a:endParaRPr sz="1800"/>
          </a:p>
        </p:txBody>
      </p:sp>
      <p:pic>
        <p:nvPicPr>
          <p:cNvPr descr="Immagine che contiene segnale, cibo, disegnando&#10;&#10;Descrizione generata automaticamente"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Trasmissione remota</a:t>
            </a:r>
            <a:br>
              <a:rPr lang="it" sz="1100"/>
            </a:br>
            <a:endParaRPr sz="1100"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Connessione sicura tra frontend e middleware grazie al protocollo </a:t>
            </a:r>
            <a:r>
              <a:rPr b="1" lang="it" sz="1800"/>
              <a:t>HTTPS</a:t>
            </a:r>
            <a:r>
              <a:rPr lang="it" sz="1800"/>
              <a:t>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di certificati riconosciuti, ottenuti mediante il servizio gratuito di hosting.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Attivazione del servizio HTTPS direttamente nel web server del servizio di hosting: nessuna azione ulteriore da effettuare a livello middleware.</a:t>
            </a:r>
            <a:endParaRPr sz="1800"/>
          </a:p>
        </p:txBody>
      </p:sp>
      <p:pic>
        <p:nvPicPr>
          <p:cNvPr descr="Immagine che contiene segnale, cibo, disegnando&#10;&#10;Descrizione generata automaticamente" id="222" name="Google Shape;2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163" y="2943138"/>
            <a:ext cx="64293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QR Code</a:t>
            </a:r>
            <a:endParaRPr b="1" sz="4500"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Documento utilizzato per consegnare la prevendita elettronica al cliente.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Contiene informazioni per verificare l’autenticità della prevendita: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magine che contiene segnale, cibo, disegnando&#10;&#10;Descrizione generata automaticamente"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25" y="2064825"/>
            <a:ext cx="2449000" cy="28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3162725" y="2545850"/>
            <a:ext cx="5352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ID Prevendita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: utilizzato per estrarre la prevendita dal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ID Evento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: viene effettuato un controllo incr dal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: codice associato alla prevendita per verificarne l’autenticità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Form: Login e Scelta</a:t>
            </a:r>
            <a:endParaRPr b="1" sz="4500"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Permette il login e la scelta dello staff e dell’evento della sessione corrente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magine che contiene segnale, cibo, disegnando&#10;&#10;Descrizione generata automaticamente"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799425"/>
            <a:ext cx="1751150" cy="31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6425" y="1799425"/>
            <a:ext cx="1751150" cy="31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4200" y="1799425"/>
            <a:ext cx="1751150" cy="311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9"/>
          <p:cNvCxnSpPr>
            <a:stCxn id="240" idx="3"/>
            <a:endCxn id="241" idx="1"/>
          </p:cNvCxnSpPr>
          <p:nvPr/>
        </p:nvCxnSpPr>
        <p:spPr>
          <a:xfrm>
            <a:off x="2379800" y="3356012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9"/>
          <p:cNvCxnSpPr>
            <a:stCxn id="241" idx="3"/>
            <a:endCxn id="242" idx="1"/>
          </p:cNvCxnSpPr>
          <p:nvPr/>
        </p:nvCxnSpPr>
        <p:spPr>
          <a:xfrm>
            <a:off x="5447575" y="3356012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Form: Crea Prevendita</a:t>
            </a:r>
            <a:endParaRPr b="1" sz="4500"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Permette la creazione di una nuova prevendita.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magine che contiene segnale, cibo, disegnando&#10;&#10;Descrizione generata automaticamente" id="251" name="Google Shape;2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050" y="1799425"/>
            <a:ext cx="1751150" cy="31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7425" y="1799425"/>
            <a:ext cx="1751150" cy="311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0"/>
          <p:cNvCxnSpPr/>
          <p:nvPr/>
        </p:nvCxnSpPr>
        <p:spPr>
          <a:xfrm>
            <a:off x="2518425" y="2428425"/>
            <a:ext cx="16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0"/>
          <p:cNvCxnSpPr/>
          <p:nvPr/>
        </p:nvCxnSpPr>
        <p:spPr>
          <a:xfrm rot="10800000">
            <a:off x="2534200" y="3805875"/>
            <a:ext cx="15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40"/>
          <p:cNvSpPr txBox="1"/>
          <p:nvPr/>
        </p:nvSpPr>
        <p:spPr>
          <a:xfrm>
            <a:off x="5866925" y="21608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La vista a destra permette di scegliere il tipo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alibri"/>
                <a:ea typeface="Calibri"/>
                <a:cs typeface="Calibri"/>
                <a:sym typeface="Calibri"/>
              </a:rPr>
              <a:t>di prevendita da associare alla nuova prevendita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Form: Timbra Prevendita</a:t>
            </a:r>
            <a:endParaRPr b="1" sz="4500"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Permette l’entrata di un cliente all’evento.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magine che contiene segnale, cibo, disegnando&#10;&#10;Descrizione generata automaticamente"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 rotWithShape="1">
          <a:blip r:embed="rId4">
            <a:alphaModFix/>
          </a:blip>
          <a:srcRect b="29" l="0" r="0" t="19"/>
          <a:stretch/>
        </p:blipFill>
        <p:spPr>
          <a:xfrm>
            <a:off x="729200" y="1784600"/>
            <a:ext cx="1751151" cy="31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 rotWithShape="1">
          <a:blip r:embed="rId5">
            <a:alphaModFix/>
          </a:blip>
          <a:srcRect b="29" l="0" r="0" t="19"/>
          <a:stretch/>
        </p:blipFill>
        <p:spPr>
          <a:xfrm>
            <a:off x="2776175" y="1784600"/>
            <a:ext cx="1751151" cy="31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 rotWithShape="1">
          <a:blip r:embed="rId6">
            <a:alphaModFix/>
          </a:blip>
          <a:srcRect b="29" l="0" r="0" t="19"/>
          <a:stretch/>
        </p:blipFill>
        <p:spPr>
          <a:xfrm>
            <a:off x="4778750" y="1784600"/>
            <a:ext cx="1751151" cy="31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 rotWithShape="1">
          <a:blip r:embed="rId7">
            <a:alphaModFix/>
          </a:blip>
          <a:srcRect b="29" l="0" r="0" t="19"/>
          <a:stretch/>
        </p:blipFill>
        <p:spPr>
          <a:xfrm>
            <a:off x="6810950" y="1784600"/>
            <a:ext cx="1751151" cy="311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Cos’è PRApp?</a:t>
            </a:r>
            <a:endParaRPr sz="450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Applicativo </a:t>
            </a:r>
            <a:r>
              <a:rPr b="1" lang="it" sz="1800"/>
              <a:t>software</a:t>
            </a:r>
            <a:r>
              <a:rPr lang="it" sz="1800"/>
              <a:t> </a:t>
            </a:r>
            <a:r>
              <a:rPr b="1" lang="it" sz="1800"/>
              <a:t>gestionale</a:t>
            </a:r>
            <a:r>
              <a:rPr lang="it" sz="1800"/>
              <a:t> per prevendite elettroniche.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800"/>
              <a:t>Obiettivi</a:t>
            </a:r>
            <a:r>
              <a:rPr lang="it" sz="1800"/>
              <a:t> cardine:</a:t>
            </a:r>
            <a:endParaRPr sz="1100"/>
          </a:p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Abbattimento dei costi.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Ottimizzazione dell’entrata dei partecipanti all’evento.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Semplificazione dei conti di bilancio.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800"/>
              <a:t>Gestione della </a:t>
            </a:r>
            <a:r>
              <a:rPr b="1" lang="it" sz="1800"/>
              <a:t>pianificazione</a:t>
            </a:r>
            <a:r>
              <a:rPr lang="it" sz="1800"/>
              <a:t> dell’evento e dei vari membri organizzativi, con relativa </a:t>
            </a:r>
            <a:r>
              <a:rPr b="1" lang="it" sz="1800"/>
              <a:t>suddivisione</a:t>
            </a:r>
            <a:r>
              <a:rPr lang="it" sz="1800"/>
              <a:t> dei ruoli.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800"/>
              <a:t>Disponibilità di una sezione in cui è possibile ricavare </a:t>
            </a:r>
            <a:r>
              <a:rPr b="1" lang="it" sz="1800"/>
              <a:t>statistiche</a:t>
            </a:r>
            <a:r>
              <a:rPr lang="it" sz="1800"/>
              <a:t> sull’andamento dell’evento.</a:t>
            </a:r>
            <a:endParaRPr sz="11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descr="Immagine che contiene segnale, cibo, disegnando&#10;&#10;Descrizione generata automaticamente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t" sz="4500"/>
              <a:t>Servizio di hosting</a:t>
            </a:r>
            <a:br>
              <a:rPr lang="it" sz="1100"/>
            </a:br>
            <a:endParaRPr sz="11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del servizio di hosting gratuito </a:t>
            </a:r>
            <a:r>
              <a:rPr b="1" lang="it" sz="1800"/>
              <a:t>Altervista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Evita i costi di gestione di un servizio fatto in casa con una macchina personale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Vincola il linguaggio di programmazione per la parte server-side e la scelta dell’ RDBMS: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/>
              <a:t>PHP 7</a:t>
            </a:r>
            <a:r>
              <a:rPr lang="it"/>
              <a:t> per la scrittura del codice server-side.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it"/>
              <a:t>MySQL</a:t>
            </a:r>
            <a:r>
              <a:rPr lang="it"/>
              <a:t> come RDBMS.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magine che contiene segnale, cibo, disegnando&#10;&#10;Descrizione generata automaticamente"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Strato</a:t>
            </a:r>
            <a:r>
              <a:rPr lang="it" sz="4500"/>
              <a:t> </a:t>
            </a:r>
            <a:r>
              <a:rPr b="1" lang="it" sz="4500"/>
              <a:t>middleware</a:t>
            </a:r>
            <a:endParaRPr sz="45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di </a:t>
            </a:r>
            <a:r>
              <a:rPr b="1" lang="it" sz="1800"/>
              <a:t>PHP 7</a:t>
            </a:r>
            <a:r>
              <a:rPr lang="it" sz="1800"/>
              <a:t> per lo sviluppo dello strato middleware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Semplificato il package di sessione: viene utilizzata la </a:t>
            </a:r>
            <a:r>
              <a:rPr b="1" lang="it" sz="1800"/>
              <a:t>sessione di PHP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Semplificato il package DAO: non è necessario implementare una Factory per ogni RDBMS: utilizzo di </a:t>
            </a:r>
            <a:r>
              <a:rPr b="1" lang="it" sz="1800"/>
              <a:t>PDO </a:t>
            </a:r>
            <a:r>
              <a:rPr lang="it" sz="1800"/>
              <a:t>che si interfaccia a più RDBMS.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Non viene utilizzato </a:t>
            </a:r>
            <a:r>
              <a:rPr b="1" lang="it" sz="1800"/>
              <a:t>SHA256+Salt</a:t>
            </a:r>
            <a:r>
              <a:rPr lang="it" sz="1800"/>
              <a:t> come descritto nel documento di progetto (pag 91), bensì </a:t>
            </a:r>
            <a:r>
              <a:rPr b="1" lang="it" sz="1800"/>
              <a:t>BCRYPT</a:t>
            </a:r>
            <a:r>
              <a:rPr lang="it" sz="1800"/>
              <a:t>, direttamente integrato in PHP.</a:t>
            </a:r>
            <a:endParaRPr sz="1800"/>
          </a:p>
        </p:txBody>
      </p:sp>
      <p:pic>
        <p:nvPicPr>
          <p:cNvPr descr="Immagine che contiene segnale, cibo, disegnando&#10;&#10;Descrizione generata automaticamente"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55236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MVP</a:t>
            </a:r>
            <a:br>
              <a:rPr lang="it" sz="2200"/>
            </a:br>
            <a:br>
              <a:rPr lang="it" sz="2200"/>
            </a:br>
            <a:endParaRPr sz="2200"/>
          </a:p>
        </p:txBody>
      </p:sp>
      <p:pic>
        <p:nvPicPr>
          <p:cNvPr id="158" name="Google Shape;15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4" y="1796075"/>
            <a:ext cx="2861100" cy="2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339574" y="1418375"/>
            <a:ext cx="5679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it" sz="1800"/>
              <a:t>La parte middleware </a:t>
            </a:r>
            <a:r>
              <a:rPr lang="it" sz="1800"/>
              <a:t>è </a:t>
            </a:r>
            <a:r>
              <a:rPr lang="it" sz="1800"/>
              <a:t>stata realizzata tramite l’utilizzo del pattern </a:t>
            </a:r>
            <a:r>
              <a:rPr lang="it" sz="1800"/>
              <a:t>M</a:t>
            </a:r>
            <a:r>
              <a:rPr lang="it" sz="1800"/>
              <a:t>odel </a:t>
            </a:r>
            <a:r>
              <a:rPr lang="it" sz="1800"/>
              <a:t>V</a:t>
            </a:r>
            <a:r>
              <a:rPr lang="it" sz="1800"/>
              <a:t>iew </a:t>
            </a:r>
            <a:r>
              <a:rPr lang="it" sz="1800"/>
              <a:t>P</a:t>
            </a:r>
            <a:r>
              <a:rPr lang="it" sz="1800"/>
              <a:t>resenter. 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it" sz="1500"/>
              <a:t>Model</a:t>
            </a:r>
            <a:r>
              <a:rPr lang="it" sz="1500"/>
              <a:t>: gestisce il database.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it" sz="1500"/>
              <a:t>View</a:t>
            </a:r>
            <a:r>
              <a:rPr lang="it" sz="1500"/>
              <a:t>: gestisce la risposta al client, formattando i dati nel formato JSON. Si tratta di una vista passiva.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it" sz="1500"/>
              <a:t>Presenter</a:t>
            </a:r>
            <a:r>
              <a:rPr lang="it" sz="1500"/>
              <a:t>: collante tra Model e View, con tutta la business logic di supporto. Riceve istruzioni dall’Handler del comando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500"/>
              <a:t>Si tratta di una versione leggermente modificata: abbiamo una sola vista passiva, quella responsabile alla formattazione dei dati. Il Presenter viene comunque diviso in base alle specifiche di progetto.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Immagine che contiene segnale, cibo, disegnando&#10;&#10;Descrizione generata automaticamente"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-472737" y="346485"/>
            <a:ext cx="4558684" cy="9210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/>
              <a:t>Database</a:t>
            </a:r>
            <a:endParaRPr/>
          </a:p>
        </p:txBody>
      </p:sp>
      <p:pic>
        <p:nvPicPr>
          <p:cNvPr descr="Immagine che contiene segnale, cibo, disegnando&#10;&#10;Descrizione generata automaticamente"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>
            <p:ph idx="4294967295" type="body"/>
          </p:nvPr>
        </p:nvSpPr>
        <p:spPr>
          <a:xfrm>
            <a:off x="339576" y="1418375"/>
            <a:ext cx="82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Persistenza utilizzando il RDBMS </a:t>
            </a:r>
            <a:r>
              <a:rPr b="1" lang="it" sz="1800"/>
              <a:t>MySQL</a:t>
            </a:r>
            <a:r>
              <a:rPr lang="it" sz="1800"/>
              <a:t>.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Uso di </a:t>
            </a:r>
            <a:r>
              <a:rPr b="1" lang="it" sz="1800"/>
              <a:t>PDO</a:t>
            </a:r>
            <a:r>
              <a:rPr lang="it" sz="1800"/>
              <a:t>, con driver mysql integrato.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 sz="1800"/>
              <a:t>Sincronizzazione </a:t>
            </a:r>
            <a:r>
              <a:rPr lang="it" sz="1800"/>
              <a:t>del fuso orario tra middleware e database: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51" y="2478125"/>
            <a:ext cx="4348150" cy="2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-472737" y="346485"/>
            <a:ext cx="4558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/>
              <a:t>Database</a:t>
            </a:r>
            <a:endParaRPr/>
          </a:p>
        </p:txBody>
      </p:sp>
      <p:pic>
        <p:nvPicPr>
          <p:cNvPr descr="Immagine che contiene segnale, cibo, disegnando&#10;&#10;Descrizione generata automaticamente"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idx="4294967295" type="body"/>
          </p:nvPr>
        </p:nvSpPr>
        <p:spPr>
          <a:xfrm>
            <a:off x="339576" y="1418375"/>
            <a:ext cx="82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Non permette l’uso delle </a:t>
            </a:r>
            <a:r>
              <a:rPr b="1" lang="it" sz="1800"/>
              <a:t>viste</a:t>
            </a:r>
            <a:r>
              <a:rPr lang="it" sz="1800"/>
              <a:t>: necessità di query più articolate.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Il servizio di hosting consente l’utilizzo di un </a:t>
            </a:r>
            <a:r>
              <a:rPr b="1" lang="it" sz="1800"/>
              <a:t>unico database</a:t>
            </a:r>
            <a:r>
              <a:rPr lang="it" sz="1800"/>
              <a:t>: non è possibile separare il database degli amministratori di sistema da quello degli utenti.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Il </a:t>
            </a:r>
            <a:r>
              <a:rPr b="1" lang="it" sz="1800"/>
              <a:t>database non è accessibile dall’esterno</a:t>
            </a:r>
            <a:r>
              <a:rPr lang="it" sz="1800"/>
              <a:t>: necessità di copia del database per la procedura di backup locale prima dell’evento.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di </a:t>
            </a:r>
            <a:r>
              <a:rPr b="1" lang="it" sz="1800"/>
              <a:t>salted hash</a:t>
            </a:r>
            <a:r>
              <a:rPr lang="it" sz="1800"/>
              <a:t> per la persistenza delle credenziali, mediante le funzioni integrate in PHP </a:t>
            </a:r>
            <a:r>
              <a:rPr i="1" lang="it" sz="1800"/>
              <a:t>password_hash</a:t>
            </a:r>
            <a:r>
              <a:rPr lang="it" sz="1800"/>
              <a:t> e </a:t>
            </a:r>
            <a:r>
              <a:rPr i="1" lang="it" sz="1800"/>
              <a:t>password_verify, </a:t>
            </a:r>
            <a:r>
              <a:rPr lang="it" sz="1800"/>
              <a:t>le quali utilizzano </a:t>
            </a:r>
            <a:r>
              <a:rPr b="1" lang="it" sz="1800"/>
              <a:t>BCRYPT</a:t>
            </a:r>
            <a:r>
              <a:rPr lang="it" sz="1800"/>
              <a:t>: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6" name="Google Shape;176;p31"/>
          <p:cNvSpPr txBox="1"/>
          <p:nvPr/>
        </p:nvSpPr>
        <p:spPr>
          <a:xfrm>
            <a:off x="1814250" y="3522750"/>
            <a:ext cx="5587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$2y$10$S2MlUb12hg/TlOudoDHRQu.QSJQArMh3co94BcS7xKa75Jck1fzzi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28650" y="5523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ISO 8061</a:t>
            </a:r>
            <a:br>
              <a:rPr lang="it" sz="2200"/>
            </a:br>
            <a:br>
              <a:rPr lang="it" sz="2200"/>
            </a:br>
            <a:endParaRPr sz="2200"/>
          </a:p>
        </p:txBody>
      </p:sp>
      <p:sp>
        <p:nvSpPr>
          <p:cNvPr id="182" name="Google Shape;182;p32"/>
          <p:cNvSpPr txBox="1"/>
          <p:nvPr>
            <p:ph idx="2" type="body"/>
          </p:nvPr>
        </p:nvSpPr>
        <p:spPr>
          <a:xfrm>
            <a:off x="339576" y="1418375"/>
            <a:ext cx="82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Standard riconosciuto dal consorzio W3C per il formato delle date.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it" sz="1800"/>
              <a:t>Facilmente utilizzabile</a:t>
            </a:r>
            <a:r>
              <a:rPr lang="it" sz="1800"/>
              <a:t> visto il grande supporto da parte delle piattaforme comuni.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Utilizzo del formato completo </a:t>
            </a:r>
            <a:r>
              <a:rPr b="1" lang="it" sz="1800"/>
              <a:t>con fuso orario</a:t>
            </a:r>
            <a:r>
              <a:rPr lang="it" sz="1800"/>
              <a:t>: permette di sincronizzare le vendite e le entrate a livello globale, evitando problemi temporali e riducendo la complessità.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Immagine che contiene segnale, cibo, disegnando&#10;&#10;Descrizione generata automaticamente"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525" y="3823475"/>
            <a:ext cx="68389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2451025" y="29655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alibri"/>
                <a:ea typeface="Calibri"/>
                <a:cs typeface="Calibri"/>
                <a:sym typeface="Calibri"/>
              </a:rPr>
              <a:t>2020-06-14T22:59:10+02:00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628650" y="5523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it" sz="4500"/>
              <a:t>Replicazione del servizio</a:t>
            </a:r>
            <a:br>
              <a:rPr lang="it" sz="2200"/>
            </a:br>
            <a:br>
              <a:rPr lang="it" sz="2200"/>
            </a:br>
            <a:endParaRPr sz="2200"/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339576" y="1418375"/>
            <a:ext cx="82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Necessità di replicare il servizio middleware in caso di attacco DoS (R26NF).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Sviluppo di una </a:t>
            </a:r>
            <a:r>
              <a:rPr b="1" lang="it" sz="1800"/>
              <a:t>procedura </a:t>
            </a:r>
            <a:r>
              <a:rPr lang="it" sz="1800"/>
              <a:t>che l’amministratore di sistema dovrà effettuare:</a:t>
            </a:r>
            <a:endParaRPr sz="18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L’amministratore esegue un backup del database delle sole informazioni necessarie per lo svolgimento dell’evento.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Utilizza XAMPP per replicare un server composto da middleware e database, inserendo il backup precedentemente creato.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Configura il broker dei  client: nel caso di un attacco, il broker utilizzerà tale servizio locale.</a:t>
            </a:r>
            <a:endParaRPr sz="15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Immagine che contiene segnale, cibo, disegnando&#10;&#10;Descrizione generata automaticamente"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755" y="147109"/>
            <a:ext cx="1535075" cy="9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75" y="3595925"/>
            <a:ext cx="71056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