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59" r:id="rId4"/>
    <p:sldId id="261" r:id="rId5"/>
    <p:sldId id="257"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241947-C66B-4423-A861-364D52032258}"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CBCAF-E029-4AAF-A9F5-D0991010DB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473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241947-C66B-4423-A861-364D52032258}"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CBCAF-E029-4AAF-A9F5-D0991010DB6B}" type="slidenum">
              <a:rPr lang="en-US" smtClean="0"/>
              <a:t>‹#›</a:t>
            </a:fld>
            <a:endParaRPr lang="en-US"/>
          </a:p>
        </p:txBody>
      </p:sp>
    </p:spTree>
    <p:extLst>
      <p:ext uri="{BB962C8B-B14F-4D97-AF65-F5344CB8AC3E}">
        <p14:creationId xmlns:p14="http://schemas.microsoft.com/office/powerpoint/2010/main" val="937058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241947-C66B-4423-A861-364D52032258}"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CBCAF-E029-4AAF-A9F5-D0991010DB6B}" type="slidenum">
              <a:rPr lang="en-US" smtClean="0"/>
              <a:t>‹#›</a:t>
            </a:fld>
            <a:endParaRPr lang="en-US"/>
          </a:p>
        </p:txBody>
      </p:sp>
    </p:spTree>
    <p:extLst>
      <p:ext uri="{BB962C8B-B14F-4D97-AF65-F5344CB8AC3E}">
        <p14:creationId xmlns:p14="http://schemas.microsoft.com/office/powerpoint/2010/main" val="111717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241947-C66B-4423-A861-364D52032258}"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CBCAF-E029-4AAF-A9F5-D0991010DB6B}" type="slidenum">
              <a:rPr lang="en-US" smtClean="0"/>
              <a:t>‹#›</a:t>
            </a:fld>
            <a:endParaRPr lang="en-US"/>
          </a:p>
        </p:txBody>
      </p:sp>
    </p:spTree>
    <p:extLst>
      <p:ext uri="{BB962C8B-B14F-4D97-AF65-F5344CB8AC3E}">
        <p14:creationId xmlns:p14="http://schemas.microsoft.com/office/powerpoint/2010/main" val="178189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241947-C66B-4423-A861-364D52032258}"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CBCAF-E029-4AAF-A9F5-D0991010DB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591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241947-C66B-4423-A861-364D52032258}"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4CBCAF-E029-4AAF-A9F5-D0991010DB6B}" type="slidenum">
              <a:rPr lang="en-US" smtClean="0"/>
              <a:t>‹#›</a:t>
            </a:fld>
            <a:endParaRPr lang="en-US"/>
          </a:p>
        </p:txBody>
      </p:sp>
    </p:spTree>
    <p:extLst>
      <p:ext uri="{BB962C8B-B14F-4D97-AF65-F5344CB8AC3E}">
        <p14:creationId xmlns:p14="http://schemas.microsoft.com/office/powerpoint/2010/main" val="86783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241947-C66B-4423-A861-364D52032258}" type="datetimeFigureOut">
              <a:rPr lang="en-US" smtClean="0"/>
              <a:t>9/1/2020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4CBCAF-E029-4AAF-A9F5-D0991010DB6B}" type="slidenum">
              <a:rPr lang="en-US" smtClean="0"/>
              <a:t>‹#›</a:t>
            </a:fld>
            <a:endParaRPr lang="en-US"/>
          </a:p>
        </p:txBody>
      </p:sp>
    </p:spTree>
    <p:extLst>
      <p:ext uri="{BB962C8B-B14F-4D97-AF65-F5344CB8AC3E}">
        <p14:creationId xmlns:p14="http://schemas.microsoft.com/office/powerpoint/2010/main" val="1532339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241947-C66B-4423-A861-364D52032258}" type="datetimeFigureOut">
              <a:rPr lang="en-US" smtClean="0"/>
              <a:t>9/1/2020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4CBCAF-E029-4AAF-A9F5-D0991010DB6B}" type="slidenum">
              <a:rPr lang="en-US" smtClean="0"/>
              <a:t>‹#›</a:t>
            </a:fld>
            <a:endParaRPr lang="en-US"/>
          </a:p>
        </p:txBody>
      </p:sp>
    </p:spTree>
    <p:extLst>
      <p:ext uri="{BB962C8B-B14F-4D97-AF65-F5344CB8AC3E}">
        <p14:creationId xmlns:p14="http://schemas.microsoft.com/office/powerpoint/2010/main" val="143467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1241947-C66B-4423-A861-364D52032258}" type="datetimeFigureOut">
              <a:rPr lang="en-US" smtClean="0"/>
              <a:t>9/1/2020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D4CBCAF-E029-4AAF-A9F5-D0991010DB6B}" type="slidenum">
              <a:rPr lang="en-US" smtClean="0"/>
              <a:t>‹#›</a:t>
            </a:fld>
            <a:endParaRPr lang="en-US"/>
          </a:p>
        </p:txBody>
      </p:sp>
    </p:spTree>
    <p:extLst>
      <p:ext uri="{BB962C8B-B14F-4D97-AF65-F5344CB8AC3E}">
        <p14:creationId xmlns:p14="http://schemas.microsoft.com/office/powerpoint/2010/main" val="3953602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1241947-C66B-4423-A861-364D52032258}" type="datetimeFigureOut">
              <a:rPr lang="en-US" smtClean="0"/>
              <a:t>9/1/2020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D4CBCAF-E029-4AAF-A9F5-D0991010DB6B}" type="slidenum">
              <a:rPr lang="en-US" smtClean="0"/>
              <a:t>‹#›</a:t>
            </a:fld>
            <a:endParaRPr lang="en-US"/>
          </a:p>
        </p:txBody>
      </p:sp>
    </p:spTree>
    <p:extLst>
      <p:ext uri="{BB962C8B-B14F-4D97-AF65-F5344CB8AC3E}">
        <p14:creationId xmlns:p14="http://schemas.microsoft.com/office/powerpoint/2010/main" val="185402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241947-C66B-4423-A861-364D52032258}"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4CBCAF-E029-4AAF-A9F5-D0991010DB6B}" type="slidenum">
              <a:rPr lang="en-US" smtClean="0"/>
              <a:t>‹#›</a:t>
            </a:fld>
            <a:endParaRPr lang="en-US"/>
          </a:p>
        </p:txBody>
      </p:sp>
    </p:spTree>
    <p:extLst>
      <p:ext uri="{BB962C8B-B14F-4D97-AF65-F5344CB8AC3E}">
        <p14:creationId xmlns:p14="http://schemas.microsoft.com/office/powerpoint/2010/main" val="30496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241947-C66B-4423-A861-364D52032258}" type="datetimeFigureOut">
              <a:rPr lang="en-US" smtClean="0"/>
              <a:t>9/1/2020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D4CBCAF-E029-4AAF-A9F5-D0991010DB6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1451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ao.org/aquastat/en/data-analysis/irrig-water-use/irrig-water-require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fao.org/aquastat/en/data-analysis/irrig-water-use/irrig-water-requiremen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www.fao.org/3/X0490E/X0490E00.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landscape11.arcgis.com/arcgis/rest/services/USA_Cropland/ImageServer" TargetMode="External"/><Relationship Id="rId4" Type="http://schemas.openxmlformats.org/officeDocument/2006/relationships/hyperlink" Target="https://nassgeodata.gmu.edu/CropScap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arthobs2.arcgis.com/arcgis/rest/services/GLDAS_SoilMoisture/ImageServer" TargetMode="External"/><Relationship Id="rId2" Type="http://schemas.openxmlformats.org/officeDocument/2006/relationships/hyperlink" Target="https://hydro1.gesdisc.eosdis.nasa.gov/data/GLDAS/GLDAS_NOAH025_M.2.1/"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7ECE9CE4-D490-4A8F-B1C9-8C1F5FB45664}"/>
              </a:ext>
            </a:extLst>
          </p:cNvPr>
          <p:cNvSpPr txBox="1">
            <a:spLocks/>
          </p:cNvSpPr>
          <p:nvPr/>
        </p:nvSpPr>
        <p:spPr>
          <a:xfrm>
            <a:off x="1066800" y="1985574"/>
            <a:ext cx="10058400" cy="401150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marL="287338" indent="-287338">
              <a:buFont typeface="Arial" panose="020B0604020202020204" pitchFamily="34" charset="0"/>
              <a:buChar char="•"/>
              <a:tabLst>
                <a:tab pos="227013" algn="l"/>
              </a:tabLst>
            </a:pPr>
            <a:r>
              <a:rPr lang="en-US" sz="1800" cap="none" dirty="0">
                <a:latin typeface="Arial" panose="020B0604020202020204" pitchFamily="34" charset="0"/>
                <a:cs typeface="Arial" panose="020B0604020202020204" pitchFamily="34" charset="0"/>
              </a:rPr>
              <a:t>Precipitation, and in particular its effective portion, provides part of the water crops need to satisfy their transpiration requirements. The soil, acting as a buffer, stores part of the precipitation water and returns it to the crops in times of deficit. </a:t>
            </a:r>
          </a:p>
          <a:p>
            <a:pPr marL="287338" indent="-287338">
              <a:buFont typeface="Arial" panose="020B0604020202020204" pitchFamily="34" charset="0"/>
              <a:buChar char="•"/>
              <a:tabLst>
                <a:tab pos="227013" algn="l"/>
              </a:tabLst>
            </a:pPr>
            <a:r>
              <a:rPr lang="en-US" sz="1800" cap="none" dirty="0">
                <a:latin typeface="Arial" panose="020B0604020202020204" pitchFamily="34" charset="0"/>
                <a:cs typeface="Arial" panose="020B0604020202020204" pitchFamily="34" charset="0"/>
              </a:rPr>
              <a:t>In humid climates, this mechanism is sufficient to ensure satisfactory growth in rainfed agriculture. In arid climates or during extended dry seasons, irrigation is necessary to compensate for the evapotranspiration (crop transpiration and soil evaporation) deficit due to insufficient or erratic precipitation.</a:t>
            </a:r>
          </a:p>
          <a:p>
            <a:pPr marL="287338" indent="-287338">
              <a:buFont typeface="Arial" panose="020B0604020202020204" pitchFamily="34" charset="0"/>
              <a:buChar char="•"/>
              <a:tabLst>
                <a:tab pos="227013" algn="l"/>
              </a:tabLst>
            </a:pPr>
            <a:r>
              <a:rPr lang="en-US" sz="1800" cap="none" dirty="0">
                <a:latin typeface="Arial" panose="020B0604020202020204" pitchFamily="34" charset="0"/>
                <a:cs typeface="Arial" panose="020B0604020202020204" pitchFamily="34" charset="0"/>
              </a:rPr>
              <a:t>Irrigation consumptive water use is defined as the volume of water needed to compensate for the deficit between potential evapotranspiration on the one side and effective precipitation over the crop growing period and change in soil moisture content on the other side. It varies considerably with climatic conditions, seasons, crops and soil types.</a:t>
            </a:r>
          </a:p>
        </p:txBody>
      </p:sp>
      <p:sp>
        <p:nvSpPr>
          <p:cNvPr id="19" name="Title 18">
            <a:extLst>
              <a:ext uri="{FF2B5EF4-FFF2-40B4-BE49-F238E27FC236}">
                <a16:creationId xmlns:a16="http://schemas.microsoft.com/office/drawing/2014/main" id="{A3A4D106-75F3-409A-B70B-59DB020EB3EA}"/>
              </a:ext>
            </a:extLst>
          </p:cNvPr>
          <p:cNvSpPr>
            <a:spLocks noGrp="1"/>
          </p:cNvSpPr>
          <p:nvPr>
            <p:ph type="title"/>
          </p:nvPr>
        </p:nvSpPr>
        <p:spPr>
          <a:xfrm>
            <a:off x="1066800" y="741469"/>
            <a:ext cx="10058400" cy="859892"/>
          </a:xfrm>
        </p:spPr>
        <p:txBody>
          <a:bodyPr>
            <a:noAutofit/>
          </a:bodyPr>
          <a:lstStyle/>
          <a:p>
            <a:r>
              <a:rPr lang="en-US" sz="3600" b="1" dirty="0"/>
              <a:t>Mapping Irrigation consumptive water use</a:t>
            </a:r>
            <a:br>
              <a:rPr lang="en-US" sz="3600" b="1" dirty="0"/>
            </a:br>
            <a:r>
              <a:rPr lang="en-US" sz="3600" b="1" dirty="0"/>
              <a:t> in the Lower Yakima Basin</a:t>
            </a:r>
            <a:endParaRPr lang="en-US" sz="3600" dirty="0"/>
          </a:p>
        </p:txBody>
      </p:sp>
      <p:sp>
        <p:nvSpPr>
          <p:cNvPr id="21" name="Rectangle 20">
            <a:extLst>
              <a:ext uri="{FF2B5EF4-FFF2-40B4-BE49-F238E27FC236}">
                <a16:creationId xmlns:a16="http://schemas.microsoft.com/office/drawing/2014/main" id="{491B554B-0229-4EE3-9B81-0D249DA1F442}"/>
              </a:ext>
            </a:extLst>
          </p:cNvPr>
          <p:cNvSpPr/>
          <p:nvPr/>
        </p:nvSpPr>
        <p:spPr>
          <a:xfrm>
            <a:off x="6096000" y="5997081"/>
            <a:ext cx="5781675" cy="276999"/>
          </a:xfrm>
          <a:prstGeom prst="rect">
            <a:avLst/>
          </a:prstGeom>
        </p:spPr>
        <p:txBody>
          <a:bodyPr wrap="square">
            <a:spAutoFit/>
          </a:bodyPr>
          <a:lstStyle/>
          <a:p>
            <a:r>
              <a:rPr lang="en-US" sz="1200" dirty="0">
                <a:hlinkClick r:id="rId2"/>
              </a:rPr>
              <a:t>http://www.fao.org/aquastat/en/data-analysis/irrig-water-use/irrig-water-requirement/</a:t>
            </a:r>
            <a:endParaRPr lang="en-US" sz="1200" dirty="0"/>
          </a:p>
        </p:txBody>
      </p:sp>
    </p:spTree>
    <p:extLst>
      <p:ext uri="{BB962C8B-B14F-4D97-AF65-F5344CB8AC3E}">
        <p14:creationId xmlns:p14="http://schemas.microsoft.com/office/powerpoint/2010/main" val="1344012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5BD587-B2AA-4E6D-8C95-4C9E2BCF185F}"/>
              </a:ext>
            </a:extLst>
          </p:cNvPr>
          <p:cNvSpPr/>
          <p:nvPr/>
        </p:nvSpPr>
        <p:spPr>
          <a:xfrm>
            <a:off x="2952207" y="514077"/>
            <a:ext cx="5620566" cy="600619"/>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latin typeface="+mj-lt"/>
              </a:rPr>
              <a:t>Mapping Irrigation consumptive water use</a:t>
            </a:r>
          </a:p>
          <a:p>
            <a:pPr algn="ctr"/>
            <a:r>
              <a:rPr lang="en-US" b="1" dirty="0">
                <a:latin typeface="+mj-lt"/>
              </a:rPr>
              <a:t> in the Lower Yakima Basin</a:t>
            </a:r>
          </a:p>
        </p:txBody>
      </p:sp>
      <p:sp>
        <p:nvSpPr>
          <p:cNvPr id="15" name="Rectangle 14">
            <a:extLst>
              <a:ext uri="{FF2B5EF4-FFF2-40B4-BE49-F238E27FC236}">
                <a16:creationId xmlns:a16="http://schemas.microsoft.com/office/drawing/2014/main" id="{51885993-AA09-411C-B7E2-2C021B5330DE}"/>
              </a:ext>
            </a:extLst>
          </p:cNvPr>
          <p:cNvSpPr/>
          <p:nvPr/>
        </p:nvSpPr>
        <p:spPr>
          <a:xfrm>
            <a:off x="1662861" y="2033726"/>
            <a:ext cx="8866277" cy="2031325"/>
          </a:xfrm>
          <a:prstGeom prst="rect">
            <a:avLst/>
          </a:prstGeom>
        </p:spPr>
        <p:txBody>
          <a:bodyPr wrap="square">
            <a:spAutoFit/>
          </a:bodyPr>
          <a:lstStyle/>
          <a:p>
            <a:pPr algn="ctr"/>
            <a:r>
              <a:rPr lang="en-US" b="1" i="0" dirty="0">
                <a:solidFill>
                  <a:srgbClr val="003B43"/>
                </a:solidFill>
                <a:effectLst/>
                <a:latin typeface="Open Sans"/>
              </a:rPr>
              <a:t>ICU = </a:t>
            </a:r>
            <a:r>
              <a:rPr lang="en-US" b="1" i="0" dirty="0" err="1">
                <a:solidFill>
                  <a:srgbClr val="003B43"/>
                </a:solidFill>
                <a:effectLst/>
                <a:latin typeface="Open Sans"/>
              </a:rPr>
              <a:t>ETc</a:t>
            </a:r>
            <a:r>
              <a:rPr lang="en-US" b="1" i="0" dirty="0">
                <a:solidFill>
                  <a:srgbClr val="003B43"/>
                </a:solidFill>
                <a:effectLst/>
                <a:latin typeface="Open Sans"/>
              </a:rPr>
              <a:t> - P – DS</a:t>
            </a:r>
          </a:p>
          <a:p>
            <a:endParaRPr lang="en-US" b="0" i="0" dirty="0">
              <a:solidFill>
                <a:srgbClr val="003B43"/>
              </a:solidFill>
              <a:effectLst/>
              <a:latin typeface="Open Sans"/>
            </a:endParaRPr>
          </a:p>
          <a:p>
            <a:r>
              <a:rPr lang="en-US" dirty="0">
                <a:solidFill>
                  <a:srgbClr val="003B43"/>
                </a:solidFill>
                <a:latin typeface="Open Sans"/>
              </a:rPr>
              <a:t>Where:</a:t>
            </a:r>
          </a:p>
          <a:p>
            <a:r>
              <a:rPr lang="en-US" b="0" i="0" dirty="0">
                <a:solidFill>
                  <a:srgbClr val="003B43"/>
                </a:solidFill>
                <a:effectLst/>
                <a:latin typeface="Open Sans"/>
              </a:rPr>
              <a:t>ICU = irrigation consumptive water use needed to satisfy crop water demand (mm)</a:t>
            </a:r>
          </a:p>
          <a:p>
            <a:r>
              <a:rPr lang="en-US" b="0" i="0" dirty="0" err="1">
                <a:solidFill>
                  <a:srgbClr val="003B43"/>
                </a:solidFill>
                <a:effectLst/>
                <a:latin typeface="Open Sans"/>
              </a:rPr>
              <a:t>ETc</a:t>
            </a:r>
            <a:r>
              <a:rPr lang="en-US" b="0" i="0" dirty="0">
                <a:solidFill>
                  <a:srgbClr val="003B43"/>
                </a:solidFill>
                <a:effectLst/>
                <a:latin typeface="Open Sans"/>
              </a:rPr>
              <a:t> = potential crop evapotranspiration (mm)</a:t>
            </a:r>
          </a:p>
          <a:p>
            <a:r>
              <a:rPr lang="en-US" b="0" i="0" dirty="0">
                <a:solidFill>
                  <a:srgbClr val="003B43"/>
                </a:solidFill>
                <a:effectLst/>
                <a:latin typeface="Open Sans"/>
              </a:rPr>
              <a:t>P = effective precipitation (mm)</a:t>
            </a:r>
          </a:p>
          <a:p>
            <a:r>
              <a:rPr lang="en-US" b="0" i="0" dirty="0">
                <a:solidFill>
                  <a:srgbClr val="003B43"/>
                </a:solidFill>
                <a:effectLst/>
                <a:latin typeface="Open Sans"/>
              </a:rPr>
              <a:t>DS = change in soil moisture (mm)</a:t>
            </a:r>
          </a:p>
        </p:txBody>
      </p:sp>
      <p:sp>
        <p:nvSpPr>
          <p:cNvPr id="5" name="Rectangle 4">
            <a:extLst>
              <a:ext uri="{FF2B5EF4-FFF2-40B4-BE49-F238E27FC236}">
                <a16:creationId xmlns:a16="http://schemas.microsoft.com/office/drawing/2014/main" id="{F9EF9F14-4F99-4B8F-B390-F44A965DD6C0}"/>
              </a:ext>
            </a:extLst>
          </p:cNvPr>
          <p:cNvSpPr/>
          <p:nvPr/>
        </p:nvSpPr>
        <p:spPr>
          <a:xfrm>
            <a:off x="6096000" y="5997081"/>
            <a:ext cx="5781675" cy="276999"/>
          </a:xfrm>
          <a:prstGeom prst="rect">
            <a:avLst/>
          </a:prstGeom>
        </p:spPr>
        <p:txBody>
          <a:bodyPr wrap="square">
            <a:spAutoFit/>
          </a:bodyPr>
          <a:lstStyle/>
          <a:p>
            <a:r>
              <a:rPr lang="en-US" sz="1200" dirty="0">
                <a:hlinkClick r:id="rId2"/>
              </a:rPr>
              <a:t>http://www.fao.org/aquastat/en/data-analysis/irrig-water-use/irrig-water-requirement/</a:t>
            </a:r>
            <a:endParaRPr lang="en-US" sz="1200" dirty="0"/>
          </a:p>
        </p:txBody>
      </p:sp>
    </p:spTree>
    <p:extLst>
      <p:ext uri="{BB962C8B-B14F-4D97-AF65-F5344CB8AC3E}">
        <p14:creationId xmlns:p14="http://schemas.microsoft.com/office/powerpoint/2010/main" val="273910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DF77-CA21-4727-B07B-C5DA9FFFE0A3}"/>
              </a:ext>
            </a:extLst>
          </p:cNvPr>
          <p:cNvSpPr>
            <a:spLocks noGrp="1"/>
          </p:cNvSpPr>
          <p:nvPr>
            <p:ph type="title"/>
          </p:nvPr>
        </p:nvSpPr>
        <p:spPr>
          <a:xfrm>
            <a:off x="838200" y="889000"/>
            <a:ext cx="10515600" cy="645069"/>
          </a:xfrm>
        </p:spPr>
        <p:txBody>
          <a:bodyPr>
            <a:normAutofit fontScale="90000"/>
          </a:bodyPr>
          <a:lstStyle/>
          <a:p>
            <a:r>
              <a:rPr lang="en-US" b="0" i="0" dirty="0">
                <a:solidFill>
                  <a:srgbClr val="003B43"/>
                </a:solidFill>
                <a:effectLst/>
                <a:latin typeface="Open Sans"/>
              </a:rPr>
              <a:t>Potential crop evapotranspiration</a:t>
            </a:r>
            <a:endParaRPr lang="en-US" dirty="0"/>
          </a:p>
        </p:txBody>
      </p:sp>
      <p:sp>
        <p:nvSpPr>
          <p:cNvPr id="3" name="Content Placeholder 2">
            <a:extLst>
              <a:ext uri="{FF2B5EF4-FFF2-40B4-BE49-F238E27FC236}">
                <a16:creationId xmlns:a16="http://schemas.microsoft.com/office/drawing/2014/main" id="{3131F1B2-75EB-4406-883B-E17A3C33D6E9}"/>
              </a:ext>
            </a:extLst>
          </p:cNvPr>
          <p:cNvSpPr>
            <a:spLocks noGrp="1"/>
          </p:cNvSpPr>
          <p:nvPr>
            <p:ph idx="1"/>
          </p:nvPr>
        </p:nvSpPr>
        <p:spPr/>
        <p:txBody>
          <a:bodyPr/>
          <a:lstStyle/>
          <a:p>
            <a:pPr>
              <a:buFont typeface="Arial" panose="020B0604020202020204" pitchFamily="34" charset="0"/>
              <a:buChar char="•"/>
            </a:pPr>
            <a:r>
              <a:rPr lang="en-US" dirty="0"/>
              <a:t>Available here: </a:t>
            </a:r>
            <a:r>
              <a:rPr lang="en-US" dirty="0">
                <a:hlinkClick r:id="rId2"/>
              </a:rPr>
              <a:t>http://www.fao.org/3/X0490E/X0490E00.htm</a:t>
            </a:r>
            <a:endParaRPr lang="en-US" dirty="0"/>
          </a:p>
          <a:p>
            <a:pPr>
              <a:buFont typeface="Arial" panose="020B0604020202020204" pitchFamily="34" charset="0"/>
              <a:buChar char="•"/>
            </a:pPr>
            <a:r>
              <a:rPr lang="en-US" dirty="0"/>
              <a:t>Alternatively, we could use ET values</a:t>
            </a:r>
          </a:p>
        </p:txBody>
      </p:sp>
    </p:spTree>
    <p:extLst>
      <p:ext uri="{BB962C8B-B14F-4D97-AF65-F5344CB8AC3E}">
        <p14:creationId xmlns:p14="http://schemas.microsoft.com/office/powerpoint/2010/main" val="4083382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DF77-CA21-4727-B07B-C5DA9FFFE0A3}"/>
              </a:ext>
            </a:extLst>
          </p:cNvPr>
          <p:cNvSpPr>
            <a:spLocks noGrp="1"/>
          </p:cNvSpPr>
          <p:nvPr>
            <p:ph type="title"/>
          </p:nvPr>
        </p:nvSpPr>
        <p:spPr>
          <a:xfrm>
            <a:off x="838200" y="869950"/>
            <a:ext cx="10515600" cy="645069"/>
          </a:xfrm>
        </p:spPr>
        <p:txBody>
          <a:bodyPr>
            <a:normAutofit fontScale="90000"/>
          </a:bodyPr>
          <a:lstStyle/>
          <a:p>
            <a:r>
              <a:rPr lang="en-US" b="0" i="0" dirty="0">
                <a:solidFill>
                  <a:srgbClr val="003B43"/>
                </a:solidFill>
                <a:effectLst/>
                <a:latin typeface="Open Sans"/>
              </a:rPr>
              <a:t>Precipitation</a:t>
            </a:r>
            <a:endParaRPr lang="en-US" dirty="0"/>
          </a:p>
        </p:txBody>
      </p:sp>
      <p:sp>
        <p:nvSpPr>
          <p:cNvPr id="3" name="Content Placeholder 2">
            <a:extLst>
              <a:ext uri="{FF2B5EF4-FFF2-40B4-BE49-F238E27FC236}">
                <a16:creationId xmlns:a16="http://schemas.microsoft.com/office/drawing/2014/main" id="{3131F1B2-75EB-4406-883B-E17A3C33D6E9}"/>
              </a:ext>
            </a:extLst>
          </p:cNvPr>
          <p:cNvSpPr>
            <a:spLocks noGrp="1"/>
          </p:cNvSpPr>
          <p:nvPr>
            <p:ph idx="1"/>
          </p:nvPr>
        </p:nvSpPr>
        <p:spPr/>
        <p:txBody>
          <a:bodyPr/>
          <a:lstStyle/>
          <a:p>
            <a:pPr>
              <a:buFont typeface="Arial" panose="020B0604020202020204" pitchFamily="34" charset="0"/>
              <a:buChar char="•"/>
            </a:pPr>
            <a:r>
              <a:rPr lang="en-US" dirty="0"/>
              <a:t>Available from </a:t>
            </a:r>
            <a:r>
              <a:rPr lang="en-US" dirty="0" err="1"/>
              <a:t>DayMet</a:t>
            </a:r>
            <a:r>
              <a:rPr lang="en-US" dirty="0"/>
              <a:t> (see Emilio ’s Tuesday tutorial)</a:t>
            </a:r>
          </a:p>
        </p:txBody>
      </p:sp>
    </p:spTree>
    <p:extLst>
      <p:ext uri="{BB962C8B-B14F-4D97-AF65-F5344CB8AC3E}">
        <p14:creationId xmlns:p14="http://schemas.microsoft.com/office/powerpoint/2010/main" val="161815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52F6B7-BEE0-4EB4-AA1B-2DBBF47C7943}"/>
              </a:ext>
            </a:extLst>
          </p:cNvPr>
          <p:cNvPicPr>
            <a:picLocks noChangeAspect="1"/>
          </p:cNvPicPr>
          <p:nvPr/>
        </p:nvPicPr>
        <p:blipFill>
          <a:blip r:embed="rId2"/>
          <a:stretch>
            <a:fillRect/>
          </a:stretch>
        </p:blipFill>
        <p:spPr>
          <a:xfrm>
            <a:off x="2847701" y="740461"/>
            <a:ext cx="8428213" cy="4900280"/>
          </a:xfrm>
          <a:prstGeom prst="rect">
            <a:avLst/>
          </a:prstGeom>
        </p:spPr>
      </p:pic>
      <p:pic>
        <p:nvPicPr>
          <p:cNvPr id="5" name="Picture 4">
            <a:extLst>
              <a:ext uri="{FF2B5EF4-FFF2-40B4-BE49-F238E27FC236}">
                <a16:creationId xmlns:a16="http://schemas.microsoft.com/office/drawing/2014/main" id="{ACE0DABC-79DD-4BD5-99E5-3F5FD62D2A0E}"/>
              </a:ext>
            </a:extLst>
          </p:cNvPr>
          <p:cNvPicPr>
            <a:picLocks noChangeAspect="1"/>
          </p:cNvPicPr>
          <p:nvPr/>
        </p:nvPicPr>
        <p:blipFill>
          <a:blip r:embed="rId3"/>
          <a:stretch>
            <a:fillRect/>
          </a:stretch>
        </p:blipFill>
        <p:spPr>
          <a:xfrm>
            <a:off x="757646" y="740461"/>
            <a:ext cx="2090056" cy="4947733"/>
          </a:xfrm>
          <a:prstGeom prst="rect">
            <a:avLst/>
          </a:prstGeom>
        </p:spPr>
      </p:pic>
      <p:sp>
        <p:nvSpPr>
          <p:cNvPr id="6" name="Rectangle 5">
            <a:extLst>
              <a:ext uri="{FF2B5EF4-FFF2-40B4-BE49-F238E27FC236}">
                <a16:creationId xmlns:a16="http://schemas.microsoft.com/office/drawing/2014/main" id="{78299C6E-7321-4AF6-B86B-3758CA8545A2}"/>
              </a:ext>
            </a:extLst>
          </p:cNvPr>
          <p:cNvSpPr/>
          <p:nvPr/>
        </p:nvSpPr>
        <p:spPr>
          <a:xfrm>
            <a:off x="2475518" y="5688194"/>
            <a:ext cx="9022085" cy="646331"/>
          </a:xfrm>
          <a:prstGeom prst="rect">
            <a:avLst/>
          </a:prstGeom>
        </p:spPr>
        <p:txBody>
          <a:bodyPr wrap="none">
            <a:spAutoFit/>
          </a:bodyPr>
          <a:lstStyle/>
          <a:p>
            <a:r>
              <a:rPr lang="en-US" dirty="0">
                <a:hlinkClick r:id="rId4"/>
              </a:rPr>
              <a:t>Source: https://nassgeodata.gmu.edu/CropScape/</a:t>
            </a:r>
            <a:endParaRPr lang="en-US" dirty="0"/>
          </a:p>
          <a:p>
            <a:r>
              <a:rPr lang="en-US" dirty="0"/>
              <a:t>REST service: </a:t>
            </a:r>
            <a:r>
              <a:rPr lang="en-US" dirty="0">
                <a:hlinkClick r:id="rId5"/>
              </a:rPr>
              <a:t>https://landscape11.arcgis.com/arcgis/rest/services/USA_Cropland/ImageServer</a:t>
            </a:r>
            <a:endParaRPr lang="en-US" dirty="0"/>
          </a:p>
        </p:txBody>
      </p:sp>
      <p:sp>
        <p:nvSpPr>
          <p:cNvPr id="7" name="Rectangle 6">
            <a:extLst>
              <a:ext uri="{FF2B5EF4-FFF2-40B4-BE49-F238E27FC236}">
                <a16:creationId xmlns:a16="http://schemas.microsoft.com/office/drawing/2014/main" id="{04B2A26C-119F-4EF0-9F82-C83FA13735C5}"/>
              </a:ext>
            </a:extLst>
          </p:cNvPr>
          <p:cNvSpPr/>
          <p:nvPr/>
        </p:nvSpPr>
        <p:spPr>
          <a:xfrm>
            <a:off x="661850" y="61469"/>
            <a:ext cx="7445829" cy="461665"/>
          </a:xfrm>
          <a:prstGeom prst="rect">
            <a:avLst/>
          </a:prstGeom>
        </p:spPr>
        <p:txBody>
          <a:bodyPr wrap="square">
            <a:spAutoFit/>
          </a:bodyPr>
          <a:lstStyle/>
          <a:p>
            <a:r>
              <a:rPr lang="en-US" sz="2400" dirty="0"/>
              <a:t>Crop data (annual 2008-present; 30-meter resolution)</a:t>
            </a:r>
          </a:p>
        </p:txBody>
      </p:sp>
    </p:spTree>
    <p:extLst>
      <p:ext uri="{BB962C8B-B14F-4D97-AF65-F5344CB8AC3E}">
        <p14:creationId xmlns:p14="http://schemas.microsoft.com/office/powerpoint/2010/main" val="413918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299C6E-7321-4AF6-B86B-3758CA8545A2}"/>
              </a:ext>
            </a:extLst>
          </p:cNvPr>
          <p:cNvSpPr/>
          <p:nvPr/>
        </p:nvSpPr>
        <p:spPr>
          <a:xfrm>
            <a:off x="1562206" y="5536380"/>
            <a:ext cx="9367757" cy="646331"/>
          </a:xfrm>
          <a:prstGeom prst="rect">
            <a:avLst/>
          </a:prstGeom>
        </p:spPr>
        <p:txBody>
          <a:bodyPr wrap="none">
            <a:spAutoFit/>
          </a:bodyPr>
          <a:lstStyle/>
          <a:p>
            <a:r>
              <a:rPr lang="en-US" dirty="0"/>
              <a:t>Source: </a:t>
            </a:r>
            <a:r>
              <a:rPr lang="en-US" dirty="0">
                <a:hlinkClick r:id="rId2"/>
              </a:rPr>
              <a:t>https://hydro1.gesdisc.eosdis.nasa.gov/data/GLDAS/GLDAS_NOAH025_M.2.1/</a:t>
            </a:r>
            <a:endParaRPr lang="en-US" dirty="0"/>
          </a:p>
          <a:p>
            <a:r>
              <a:rPr lang="en-US" dirty="0"/>
              <a:t>REST service: </a:t>
            </a:r>
            <a:r>
              <a:rPr lang="en-US" dirty="0">
                <a:hlinkClick r:id="rId3"/>
              </a:rPr>
              <a:t>https://earthobs2.arcgis.com/arcgis/rest/services/GLDAS_SoilMoisture/ImageServer</a:t>
            </a:r>
            <a:endParaRPr lang="en-US" dirty="0"/>
          </a:p>
        </p:txBody>
      </p:sp>
      <p:sp>
        <p:nvSpPr>
          <p:cNvPr id="7" name="Rectangle 6">
            <a:extLst>
              <a:ext uri="{FF2B5EF4-FFF2-40B4-BE49-F238E27FC236}">
                <a16:creationId xmlns:a16="http://schemas.microsoft.com/office/drawing/2014/main" id="{04B2A26C-119F-4EF0-9F82-C83FA13735C5}"/>
              </a:ext>
            </a:extLst>
          </p:cNvPr>
          <p:cNvSpPr/>
          <p:nvPr/>
        </p:nvSpPr>
        <p:spPr>
          <a:xfrm>
            <a:off x="661851" y="232471"/>
            <a:ext cx="9466218" cy="461665"/>
          </a:xfrm>
          <a:prstGeom prst="rect">
            <a:avLst/>
          </a:prstGeom>
        </p:spPr>
        <p:txBody>
          <a:bodyPr wrap="square">
            <a:spAutoFit/>
          </a:bodyPr>
          <a:lstStyle/>
          <a:p>
            <a:r>
              <a:rPr lang="en-US" sz="2400" dirty="0"/>
              <a:t>Change in soil moisture (monthly 2000-present; 0.25-degree resolution)</a:t>
            </a:r>
          </a:p>
        </p:txBody>
      </p:sp>
      <p:pic>
        <p:nvPicPr>
          <p:cNvPr id="2" name="Picture 1">
            <a:extLst>
              <a:ext uri="{FF2B5EF4-FFF2-40B4-BE49-F238E27FC236}">
                <a16:creationId xmlns:a16="http://schemas.microsoft.com/office/drawing/2014/main" id="{9DBB9685-DA06-4A37-A799-DAD28447E242}"/>
              </a:ext>
            </a:extLst>
          </p:cNvPr>
          <p:cNvPicPr>
            <a:picLocks noChangeAspect="1"/>
          </p:cNvPicPr>
          <p:nvPr/>
        </p:nvPicPr>
        <p:blipFill>
          <a:blip r:embed="rId4"/>
          <a:stretch>
            <a:fillRect/>
          </a:stretch>
        </p:blipFill>
        <p:spPr>
          <a:xfrm>
            <a:off x="1262743" y="1104900"/>
            <a:ext cx="10581594" cy="4278225"/>
          </a:xfrm>
          <a:prstGeom prst="rect">
            <a:avLst/>
          </a:prstGeom>
        </p:spPr>
      </p:pic>
    </p:spTree>
    <p:extLst>
      <p:ext uri="{BB962C8B-B14F-4D97-AF65-F5344CB8AC3E}">
        <p14:creationId xmlns:p14="http://schemas.microsoft.com/office/powerpoint/2010/main" val="247767371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84</TotalTime>
  <Words>400</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Open Sans</vt:lpstr>
      <vt:lpstr>Retrospect</vt:lpstr>
      <vt:lpstr>Mapping Irrigation consumptive water use  in the Lower Yakima Basin</vt:lpstr>
      <vt:lpstr>PowerPoint Presentation</vt:lpstr>
      <vt:lpstr>Potential crop evapotranspiration</vt:lpstr>
      <vt:lpstr>Precipitation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Ayman Alafifi</dc:creator>
  <cp:lastModifiedBy>Ayman Alafifi</cp:lastModifiedBy>
  <cp:revision>10</cp:revision>
  <dcterms:created xsi:type="dcterms:W3CDTF">2020-09-02T03:38:29Z</dcterms:created>
  <dcterms:modified xsi:type="dcterms:W3CDTF">2020-09-02T05:03:22Z</dcterms:modified>
</cp:coreProperties>
</file>