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6"/>
  </p:notesMasterIdLst>
  <p:sldIdLst>
    <p:sldId id="262" r:id="rId2"/>
    <p:sldId id="261" r:id="rId3"/>
    <p:sldId id="257" r:id="rId4"/>
    <p:sldId id="260" r:id="rId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68673"/>
  </p:normalViewPr>
  <p:slideViewPr>
    <p:cSldViewPr snapToGrid="0" snapToObjects="1">
      <p:cViewPr varScale="1">
        <p:scale>
          <a:sx n="100" d="100"/>
          <a:sy n="100" d="100"/>
        </p:scale>
        <p:origin x="76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gdalena.seraszek/Documents/projekt/projek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gdalena.seraszek/Documents/projekt/projek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gdalena.seraszek/Documents/projekt/projek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pPr>
            <a:r>
              <a:rPr lang="pl-PL" sz="1400" b="0" dirty="0">
                <a:solidFill>
                  <a:schemeClr val="bg2"/>
                </a:solidFill>
              </a:rPr>
              <a:t>TOP 5 </a:t>
            </a:r>
            <a:r>
              <a:rPr lang="pl-PL" sz="1400" b="0" dirty="0" err="1">
                <a:solidFill>
                  <a:schemeClr val="bg2"/>
                </a:solidFill>
              </a:rPr>
              <a:t>categories</a:t>
            </a:r>
            <a:r>
              <a:rPr lang="pl-PL" sz="1400" b="0" dirty="0">
                <a:solidFill>
                  <a:schemeClr val="bg2"/>
                </a:solidFill>
              </a:rPr>
              <a:t> </a:t>
            </a:r>
            <a:r>
              <a:rPr lang="pl-PL" sz="1400" b="0" dirty="0" err="1">
                <a:solidFill>
                  <a:schemeClr val="bg2"/>
                </a:solidFill>
              </a:rPr>
              <a:t>based</a:t>
            </a:r>
            <a:r>
              <a:rPr lang="pl-PL" sz="1400" b="0" dirty="0">
                <a:solidFill>
                  <a:schemeClr val="bg2"/>
                </a:solidFill>
              </a:rPr>
              <a:t> on </a:t>
            </a:r>
            <a:r>
              <a:rPr lang="pl-PL" sz="1400" b="0" dirty="0" err="1">
                <a:solidFill>
                  <a:schemeClr val="bg2"/>
                </a:solidFill>
              </a:rPr>
              <a:t>revenue</a:t>
            </a:r>
            <a:r>
              <a:rPr lang="pl-PL" sz="1400" b="0" dirty="0">
                <a:solidFill>
                  <a:schemeClr val="bg2"/>
                </a:solidFill>
              </a:rPr>
              <a:t> </a:t>
            </a:r>
            <a:endParaRPr lang="en-US" sz="1400" b="0" dirty="0">
              <a:solidFill>
                <a:schemeClr val="bg2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defRPr>
          </a:pPr>
          <a:endParaRPr lang="pl-P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pl-P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Sheet1!$F$2:$F$6</c:f>
              <c:strCache>
                <c:ptCount val="5"/>
                <c:pt idx="0">
                  <c:v>Sports</c:v>
                </c:pt>
                <c:pt idx="1">
                  <c:v>Sci-Fi</c:v>
                </c:pt>
                <c:pt idx="2">
                  <c:v>Animation</c:v>
                </c:pt>
                <c:pt idx="3">
                  <c:v>Drama</c:v>
                </c:pt>
                <c:pt idx="4">
                  <c:v>Comedy</c:v>
                </c:pt>
              </c:strCache>
            </c:strRef>
          </c:cat>
          <c:val>
            <c:numRef>
              <c:f>Sheet1!$G$2:$G$6</c:f>
              <c:numCache>
                <c:formatCode>#,##0.00</c:formatCode>
                <c:ptCount val="5"/>
                <c:pt idx="0">
                  <c:v>4892.1899999999996</c:v>
                </c:pt>
                <c:pt idx="1">
                  <c:v>4336.01</c:v>
                </c:pt>
                <c:pt idx="2">
                  <c:v>4245.3100000000004</c:v>
                </c:pt>
                <c:pt idx="3">
                  <c:v>4118.46</c:v>
                </c:pt>
                <c:pt idx="4">
                  <c:v>4002.48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4C-5348-BBD3-3C2D5ADAFC0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2040624815"/>
        <c:axId val="2041370255"/>
      </c:barChart>
      <c:catAx>
        <c:axId val="20406248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r>
                  <a:rPr lang="en-US"/>
                  <a:t>Category</a:t>
                </a:r>
              </a:p>
            </c:rich>
          </c:tx>
          <c:layout>
            <c:manualLayout>
              <c:xMode val="edge"/>
              <c:yMode val="edge"/>
              <c:x val="0.46707206436152005"/>
              <c:y val="0.919307692307692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pl-PL"/>
          </a:p>
        </c:txPr>
        <c:crossAx val="2041370255"/>
        <c:crosses val="autoZero"/>
        <c:auto val="1"/>
        <c:lblAlgn val="ctr"/>
        <c:lblOffset val="100"/>
        <c:noMultiLvlLbl val="0"/>
      </c:catAx>
      <c:valAx>
        <c:axId val="2041370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r>
                  <a:rPr lang="en-US" dirty="0"/>
                  <a:t>Revenue [$]</a:t>
                </a:r>
              </a:p>
            </c:rich>
          </c:tx>
          <c:layout>
            <c:manualLayout>
              <c:xMode val="edge"/>
              <c:yMode val="edge"/>
              <c:x val="1.0869565217391304E-2"/>
              <c:y val="0.4084133858267716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pl-PL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pl-PL"/>
          </a:p>
        </c:txPr>
        <c:crossAx val="2040624815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>
          <a:latin typeface="Calibri" panose="020F0502020204030204" pitchFamily="34" charset="0"/>
          <a:cs typeface="Calibri" panose="020F0502020204030204" pitchFamily="34" charset="0"/>
        </a:defRPr>
      </a:pPr>
      <a:endParaRPr lang="pl-P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r>
              <a:rPr lang="pl-PL" sz="1400" dirty="0" err="1">
                <a:solidFill>
                  <a:schemeClr val="bg2"/>
                </a:solidFill>
              </a:rPr>
              <a:t>Amount</a:t>
            </a:r>
            <a:r>
              <a:rPr lang="pl-PL" sz="1400" dirty="0">
                <a:solidFill>
                  <a:schemeClr val="bg2"/>
                </a:solidFill>
              </a:rPr>
              <a:t> (</a:t>
            </a:r>
            <a:r>
              <a:rPr lang="pl-PL" sz="1400" dirty="0" err="1">
                <a:solidFill>
                  <a:schemeClr val="bg2"/>
                </a:solidFill>
              </a:rPr>
              <a:t>percentage</a:t>
            </a:r>
            <a:r>
              <a:rPr lang="pl-PL" sz="1400" dirty="0">
                <a:solidFill>
                  <a:schemeClr val="bg2"/>
                </a:solidFill>
              </a:rPr>
              <a:t>) of </a:t>
            </a:r>
            <a:r>
              <a:rPr lang="pl-PL" sz="1400" dirty="0" err="1">
                <a:solidFill>
                  <a:schemeClr val="bg2"/>
                </a:solidFill>
              </a:rPr>
              <a:t>countries</a:t>
            </a:r>
            <a:r>
              <a:rPr lang="pl-PL" sz="1400" dirty="0">
                <a:solidFill>
                  <a:schemeClr val="bg2"/>
                </a:solidFill>
              </a:rPr>
              <a:t> </a:t>
            </a:r>
            <a:r>
              <a:rPr lang="pl-PL" sz="1400" dirty="0" err="1">
                <a:solidFill>
                  <a:schemeClr val="bg2"/>
                </a:solidFill>
              </a:rPr>
              <a:t>that</a:t>
            </a:r>
            <a:r>
              <a:rPr lang="pl-PL" sz="1400" dirty="0">
                <a:solidFill>
                  <a:schemeClr val="bg2"/>
                </a:solidFill>
              </a:rPr>
              <a:t> </a:t>
            </a:r>
            <a:r>
              <a:rPr lang="pl-PL" sz="1400" dirty="0" err="1">
                <a:solidFill>
                  <a:schemeClr val="bg2"/>
                </a:solidFill>
              </a:rPr>
              <a:t>rented</a:t>
            </a:r>
            <a:r>
              <a:rPr lang="pl-PL" sz="1400" dirty="0">
                <a:solidFill>
                  <a:schemeClr val="bg2"/>
                </a:solidFill>
              </a:rPr>
              <a:t> a </a:t>
            </a:r>
            <a:r>
              <a:rPr lang="pl-PL" sz="1400" dirty="0" err="1">
                <a:solidFill>
                  <a:schemeClr val="bg2"/>
                </a:solidFill>
              </a:rPr>
              <a:t>particular</a:t>
            </a:r>
            <a:r>
              <a:rPr lang="pl-PL" sz="1400" dirty="0">
                <a:solidFill>
                  <a:schemeClr val="bg2"/>
                </a:solidFill>
              </a:rPr>
              <a:t> </a:t>
            </a:r>
            <a:r>
              <a:rPr lang="pl-PL" sz="1400" dirty="0" err="1">
                <a:solidFill>
                  <a:schemeClr val="bg2"/>
                </a:solidFill>
              </a:rPr>
              <a:t>number</a:t>
            </a:r>
            <a:r>
              <a:rPr lang="pl-PL" sz="1400" dirty="0">
                <a:solidFill>
                  <a:schemeClr val="bg2"/>
                </a:solidFill>
              </a:rPr>
              <a:t> of</a:t>
            </a:r>
            <a:r>
              <a:rPr lang="pl-PL" sz="1400" baseline="0" dirty="0">
                <a:solidFill>
                  <a:schemeClr val="bg2"/>
                </a:solidFill>
              </a:rPr>
              <a:t> </a:t>
            </a:r>
            <a:r>
              <a:rPr lang="pl-PL" sz="1400" baseline="0" dirty="0" err="1">
                <a:solidFill>
                  <a:schemeClr val="bg2"/>
                </a:solidFill>
              </a:rPr>
              <a:t>movies</a:t>
            </a:r>
            <a:endParaRPr lang="pl-PL" sz="1400" dirty="0">
              <a:solidFill>
                <a:schemeClr val="bg2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2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pl-PL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Sheet1!$J$1</c:f>
              <c:strCache>
                <c:ptCount val="1"/>
                <c:pt idx="0">
                  <c:v>country_count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F7A-1F40-9B5A-5EA92923EDBF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F7A-1F40-9B5A-5EA92923EDBF}"/>
              </c:ext>
            </c:extLst>
          </c:dPt>
          <c:dPt>
            <c:idx val="2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F7A-1F40-9B5A-5EA92923EDBF}"/>
              </c:ext>
            </c:extLst>
          </c:dPt>
          <c:dPt>
            <c:idx val="3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F7A-1F40-9B5A-5EA92923EDBF}"/>
              </c:ext>
            </c:extLst>
          </c:dPt>
          <c:dPt>
            <c:idx val="4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F7A-1F40-9B5A-5EA92923EDBF}"/>
              </c:ext>
            </c:extLst>
          </c:dPt>
          <c:dLbls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defRPr>
                  </a:pPr>
                  <a:endParaRPr lang="pl-PL"/>
                </a:p>
              </c:txPr>
              <c:dLblPos val="inEnd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BF7A-1F40-9B5A-5EA92923ED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pl-PL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Sheet1!$I$2:$I$6</c:f>
              <c:strCache>
                <c:ptCount val="5"/>
                <c:pt idx="0">
                  <c:v>1. less than 50</c:v>
                </c:pt>
                <c:pt idx="1">
                  <c:v>2. between 50 and 99</c:v>
                </c:pt>
                <c:pt idx="2">
                  <c:v>3. between 100 and 499</c:v>
                </c:pt>
                <c:pt idx="3">
                  <c:v>4. between 500 and 999</c:v>
                </c:pt>
                <c:pt idx="4">
                  <c:v>5. more than 999</c:v>
                </c:pt>
              </c:strCache>
            </c:strRef>
          </c:cat>
          <c:val>
            <c:numRef>
              <c:f>Sheet1!$J$2:$J$6</c:f>
              <c:numCache>
                <c:formatCode>General</c:formatCode>
                <c:ptCount val="5"/>
                <c:pt idx="0">
                  <c:v>42</c:v>
                </c:pt>
                <c:pt idx="1">
                  <c:v>34</c:v>
                </c:pt>
                <c:pt idx="2">
                  <c:v>24</c:v>
                </c:pt>
                <c:pt idx="3">
                  <c:v>6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F7A-1F40-9B5A-5EA92923ED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pl-P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alibri" panose="020F0502020204030204" pitchFamily="34" charset="0"/>
          <a:cs typeface="Calibri" panose="020F0502020204030204" pitchFamily="34" charset="0"/>
        </a:defRPr>
      </a:pPr>
      <a:endParaRPr lang="pl-P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[projekt.xlsx]Sheet1!PivotTable28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r>
              <a:rPr lang="pl-PL" sz="1400"/>
              <a:t>Profit made by each store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pl-PL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</c:pivotFmt>
      <c:pivotFmt>
        <c:idx val="9"/>
        <c:spPr>
          <a:solidFill>
            <a:schemeClr val="accent6"/>
          </a:solidFill>
          <a:ln>
            <a:noFill/>
          </a:ln>
          <a:effectLst/>
        </c:spPr>
      </c:pivotFmt>
      <c:pivotFmt>
        <c:idx val="10"/>
        <c:spPr>
          <a:solidFill>
            <a:schemeClr val="accent6"/>
          </a:solidFill>
          <a:ln>
            <a:noFill/>
          </a:ln>
          <a:effectLst/>
        </c:spPr>
      </c:pivotFmt>
      <c:pivotFmt>
        <c:idx val="11"/>
        <c:spPr>
          <a:solidFill>
            <a:schemeClr val="accent6"/>
          </a:solidFill>
          <a:ln>
            <a:noFill/>
          </a:ln>
          <a:effectLst/>
        </c:spPr>
      </c:pivotFmt>
      <c:pivotFmt>
        <c:idx val="12"/>
        <c:spPr>
          <a:solidFill>
            <a:schemeClr val="accent6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Sheet1!$S$1:$S$3</c:f>
              <c:strCache>
                <c:ptCount val="1"/>
                <c:pt idx="0">
                  <c:v>Jon Stephens - store 2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Sheet1!$R$4:$R$8</c:f>
              <c:strCache>
                <c:ptCount val="4"/>
                <c:pt idx="0">
                  <c:v>Feb</c:v>
                </c:pt>
                <c:pt idx="1">
                  <c:v>Mar</c:v>
                </c:pt>
                <c:pt idx="2">
                  <c:v>Apr</c:v>
                </c:pt>
                <c:pt idx="3">
                  <c:v>May</c:v>
                </c:pt>
              </c:strCache>
            </c:strRef>
          </c:cat>
          <c:val>
            <c:numRef>
              <c:f>Sheet1!$S$4:$S$8</c:f>
              <c:numCache>
                <c:formatCode>_(* #,##0.00_);_(* \(#,##0.00\);_(* "-"??_);_(@_)</c:formatCode>
                <c:ptCount val="4"/>
                <c:pt idx="0">
                  <c:v>33544764</c:v>
                </c:pt>
                <c:pt idx="1">
                  <c:v>96926278.920000002</c:v>
                </c:pt>
                <c:pt idx="2">
                  <c:v>115890716.40000001</c:v>
                </c:pt>
                <c:pt idx="3">
                  <c:v>2241840.36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5E-7144-91D2-F009B942983D}"/>
            </c:ext>
          </c:extLst>
        </c:ser>
        <c:ser>
          <c:idx val="1"/>
          <c:order val="1"/>
          <c:tx>
            <c:strRef>
              <c:f>Sheet1!$U$1:$U$3</c:f>
              <c:strCache>
                <c:ptCount val="1"/>
                <c:pt idx="0">
                  <c:v>Mike Hillyer - store 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Sheet1!$R$4:$R$8</c:f>
              <c:strCache>
                <c:ptCount val="4"/>
                <c:pt idx="0">
                  <c:v>Feb</c:v>
                </c:pt>
                <c:pt idx="1">
                  <c:v>Mar</c:v>
                </c:pt>
                <c:pt idx="2">
                  <c:v>Apr</c:v>
                </c:pt>
                <c:pt idx="3">
                  <c:v>May</c:v>
                </c:pt>
              </c:strCache>
            </c:strRef>
          </c:cat>
          <c:val>
            <c:numRef>
              <c:f>Sheet1!$U$4:$U$8</c:f>
              <c:numCache>
                <c:formatCode>_(* #,##0.00_);_(* \(#,##0.00\);_(* "-"??_);_(@_)</c:formatCode>
                <c:ptCount val="4"/>
                <c:pt idx="0">
                  <c:v>33453153.600000001</c:v>
                </c:pt>
                <c:pt idx="1">
                  <c:v>94685713.200000003</c:v>
                </c:pt>
                <c:pt idx="2">
                  <c:v>113206094.40000001</c:v>
                </c:pt>
                <c:pt idx="3">
                  <c:v>1882083.6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5E-7144-91D2-F009B942983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643483375"/>
        <c:axId val="643579887"/>
      </c:barChart>
      <c:catAx>
        <c:axId val="64348337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r>
                  <a:rPr lang="en-US" b="1" dirty="0"/>
                  <a:t>2007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pl-PL"/>
          </a:p>
        </c:txPr>
        <c:crossAx val="643579887"/>
        <c:crosses val="autoZero"/>
        <c:auto val="1"/>
        <c:lblAlgn val="ctr"/>
        <c:lblOffset val="100"/>
        <c:noMultiLvlLbl val="0"/>
      </c:catAx>
      <c:valAx>
        <c:axId val="6435798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r>
                  <a:rPr lang="en-US" b="1" dirty="0"/>
                  <a:t>Revenue [$]</a:t>
                </a:r>
              </a:p>
            </c:rich>
          </c:tx>
          <c:layout>
            <c:manualLayout>
              <c:xMode val="edge"/>
              <c:yMode val="edge"/>
              <c:x val="0.47422880963408987"/>
              <c:y val="0.8409499715577377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pl-PL"/>
            </a:p>
          </c:txPr>
        </c:title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pl-PL"/>
          </a:p>
        </c:txPr>
        <c:crossAx val="6434833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pl-P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latin typeface="Calibri" panose="020F0502020204030204" pitchFamily="34" charset="0"/>
          <a:cs typeface="Calibri" panose="020F0502020204030204" pitchFamily="34" charset="0"/>
        </a:defRPr>
      </a:pPr>
      <a:endParaRPr lang="pl-PL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WITH CTE_1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(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	SELECT </a:t>
            </a:r>
            <a:r>
              <a:rPr lang="pl-PL" dirty="0" err="1"/>
              <a:t>c.name</a:t>
            </a:r>
            <a:r>
              <a:rPr lang="pl-PL" dirty="0"/>
              <a:t>, SUM(</a:t>
            </a:r>
            <a:r>
              <a:rPr lang="pl-PL" dirty="0" err="1"/>
              <a:t>p.amount</a:t>
            </a:r>
            <a:r>
              <a:rPr lang="pl-PL" dirty="0"/>
              <a:t>) AS </a:t>
            </a:r>
            <a:r>
              <a:rPr lang="pl-PL" dirty="0" err="1"/>
              <a:t>revenue</a:t>
            </a: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	FROM film AS 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	JOIN </a:t>
            </a:r>
            <a:r>
              <a:rPr lang="pl-PL" dirty="0" err="1"/>
              <a:t>inventory</a:t>
            </a:r>
            <a:r>
              <a:rPr lang="pl-PL" dirty="0"/>
              <a:t> AS 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	ON </a:t>
            </a:r>
            <a:r>
              <a:rPr lang="pl-PL" dirty="0" err="1"/>
              <a:t>f.film_id</a:t>
            </a:r>
            <a:r>
              <a:rPr lang="pl-PL" dirty="0"/>
              <a:t> = </a:t>
            </a:r>
            <a:r>
              <a:rPr lang="pl-PL" dirty="0" err="1"/>
              <a:t>i.film_id</a:t>
            </a: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	JOIN </a:t>
            </a:r>
            <a:r>
              <a:rPr lang="pl-PL" dirty="0" err="1"/>
              <a:t>rental</a:t>
            </a:r>
            <a:r>
              <a:rPr lang="pl-PL" dirty="0"/>
              <a:t> AS 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	ON </a:t>
            </a:r>
            <a:r>
              <a:rPr lang="pl-PL" dirty="0" err="1"/>
              <a:t>i.inventory_id</a:t>
            </a:r>
            <a:r>
              <a:rPr lang="pl-PL" dirty="0"/>
              <a:t> = </a:t>
            </a:r>
            <a:r>
              <a:rPr lang="pl-PL" dirty="0" err="1"/>
              <a:t>r.inventory_id</a:t>
            </a: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	JOIN </a:t>
            </a:r>
            <a:r>
              <a:rPr lang="pl-PL" dirty="0" err="1"/>
              <a:t>payment</a:t>
            </a:r>
            <a:r>
              <a:rPr lang="pl-PL" dirty="0"/>
              <a:t> AS 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	ON </a:t>
            </a:r>
            <a:r>
              <a:rPr lang="pl-PL" dirty="0" err="1"/>
              <a:t>p.rental_id</a:t>
            </a:r>
            <a:r>
              <a:rPr lang="pl-PL" dirty="0"/>
              <a:t> = </a:t>
            </a:r>
            <a:r>
              <a:rPr lang="pl-PL" dirty="0" err="1"/>
              <a:t>r.rental_id</a:t>
            </a: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	JOIN </a:t>
            </a:r>
            <a:r>
              <a:rPr lang="pl-PL" dirty="0" err="1"/>
              <a:t>film_category</a:t>
            </a:r>
            <a:r>
              <a:rPr lang="pl-PL" dirty="0"/>
              <a:t> AS </a:t>
            </a:r>
            <a:r>
              <a:rPr lang="pl-PL" dirty="0" err="1"/>
              <a:t>fc</a:t>
            </a: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	ON </a:t>
            </a:r>
            <a:r>
              <a:rPr lang="pl-PL" dirty="0" err="1"/>
              <a:t>f.film_id</a:t>
            </a:r>
            <a:r>
              <a:rPr lang="pl-PL" dirty="0"/>
              <a:t> = </a:t>
            </a:r>
            <a:r>
              <a:rPr lang="pl-PL" dirty="0" err="1"/>
              <a:t>fc.film_id</a:t>
            </a: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	JOIN </a:t>
            </a:r>
            <a:r>
              <a:rPr lang="pl-PL" dirty="0" err="1"/>
              <a:t>category</a:t>
            </a:r>
            <a:r>
              <a:rPr lang="pl-PL" dirty="0"/>
              <a:t> AS 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	ON </a:t>
            </a:r>
            <a:r>
              <a:rPr lang="pl-PL" dirty="0" err="1"/>
              <a:t>fc.category_id</a:t>
            </a:r>
            <a:r>
              <a:rPr lang="pl-PL" dirty="0"/>
              <a:t> = </a:t>
            </a:r>
            <a:r>
              <a:rPr lang="pl-PL" dirty="0" err="1"/>
              <a:t>c.category_id</a:t>
            </a: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	GROUP BY </a:t>
            </a:r>
            <a:r>
              <a:rPr lang="pl-PL" dirty="0" err="1"/>
              <a:t>c.name</a:t>
            </a: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	ORDER BY </a:t>
            </a:r>
            <a:r>
              <a:rPr lang="pl-PL" dirty="0" err="1"/>
              <a:t>revenue</a:t>
            </a:r>
            <a:r>
              <a:rPr lang="pl-PL" dirty="0"/>
              <a:t> DESC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SELECT 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FROM CTE_1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LIMIT 5;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426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SELECT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CASE WHEN </a:t>
            </a:r>
            <a:r>
              <a:rPr lang="pl-PL" dirty="0" err="1"/>
              <a:t>rental_count</a:t>
            </a:r>
            <a:r>
              <a:rPr lang="pl-PL" dirty="0"/>
              <a:t> &lt; 50 THEN '1. less </a:t>
            </a:r>
            <a:r>
              <a:rPr lang="pl-PL" dirty="0" err="1"/>
              <a:t>than</a:t>
            </a:r>
            <a:r>
              <a:rPr lang="pl-PL" dirty="0"/>
              <a:t> 50'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WHEN </a:t>
            </a:r>
            <a:r>
              <a:rPr lang="pl-PL" dirty="0" err="1"/>
              <a:t>rental_count</a:t>
            </a:r>
            <a:r>
              <a:rPr lang="pl-PL" dirty="0"/>
              <a:t> &gt;= 50 AND </a:t>
            </a:r>
            <a:r>
              <a:rPr lang="pl-PL" dirty="0" err="1"/>
              <a:t>rental_count</a:t>
            </a:r>
            <a:r>
              <a:rPr lang="pl-PL" dirty="0"/>
              <a:t> &lt; 100 THEN '2. </a:t>
            </a:r>
            <a:r>
              <a:rPr lang="pl-PL" dirty="0" err="1"/>
              <a:t>between</a:t>
            </a:r>
            <a:r>
              <a:rPr lang="pl-PL" dirty="0"/>
              <a:t> 50 and 99'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WHEN </a:t>
            </a:r>
            <a:r>
              <a:rPr lang="pl-PL" dirty="0" err="1"/>
              <a:t>rental_count</a:t>
            </a:r>
            <a:r>
              <a:rPr lang="pl-PL" dirty="0"/>
              <a:t> &gt;= 100 AND </a:t>
            </a:r>
            <a:r>
              <a:rPr lang="pl-PL" dirty="0" err="1"/>
              <a:t>rental_count</a:t>
            </a:r>
            <a:r>
              <a:rPr lang="pl-PL" dirty="0"/>
              <a:t> &lt; 500 THEN '3. </a:t>
            </a:r>
            <a:r>
              <a:rPr lang="pl-PL" dirty="0" err="1"/>
              <a:t>between</a:t>
            </a:r>
            <a:r>
              <a:rPr lang="pl-PL" dirty="0"/>
              <a:t> 100 and 499'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WHEN </a:t>
            </a:r>
            <a:r>
              <a:rPr lang="pl-PL" dirty="0" err="1"/>
              <a:t>rental_count</a:t>
            </a:r>
            <a:r>
              <a:rPr lang="pl-PL" dirty="0"/>
              <a:t> &gt;= 500 AND </a:t>
            </a:r>
            <a:r>
              <a:rPr lang="pl-PL" dirty="0" err="1"/>
              <a:t>rental_count</a:t>
            </a:r>
            <a:r>
              <a:rPr lang="pl-PL" dirty="0"/>
              <a:t> &lt; 1000 THEN '4. </a:t>
            </a:r>
            <a:r>
              <a:rPr lang="pl-PL" dirty="0" err="1"/>
              <a:t>between</a:t>
            </a:r>
            <a:r>
              <a:rPr lang="pl-PL" dirty="0"/>
              <a:t> 500 and 999'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WHEN </a:t>
            </a:r>
            <a:r>
              <a:rPr lang="pl-PL" dirty="0" err="1"/>
              <a:t>rental_count</a:t>
            </a:r>
            <a:r>
              <a:rPr lang="pl-PL" dirty="0"/>
              <a:t> &gt;= 1000 THEN '5. </a:t>
            </a: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than</a:t>
            </a:r>
            <a:r>
              <a:rPr lang="pl-PL" dirty="0"/>
              <a:t> 999' END AS </a:t>
            </a:r>
            <a:r>
              <a:rPr lang="pl-PL" dirty="0" err="1"/>
              <a:t>count</a:t>
            </a:r>
            <a:r>
              <a:rPr lang="pl-PL" dirty="0"/>
              <a:t>_,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COUNT(DISTINCT country) AS </a:t>
            </a:r>
            <a:r>
              <a:rPr lang="pl-PL" dirty="0" err="1"/>
              <a:t>country_count</a:t>
            </a: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FROM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(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	SELECT COUNT(DISTINCT </a:t>
            </a:r>
            <a:r>
              <a:rPr lang="pl-PL" dirty="0" err="1"/>
              <a:t>r.rental_id</a:t>
            </a:r>
            <a:r>
              <a:rPr lang="pl-PL" dirty="0"/>
              <a:t>) AS </a:t>
            </a:r>
            <a:r>
              <a:rPr lang="pl-PL" dirty="0" err="1"/>
              <a:t>rental_count</a:t>
            </a:r>
            <a:r>
              <a:rPr lang="pl-PL" dirty="0"/>
              <a:t>, </a:t>
            </a:r>
            <a:r>
              <a:rPr lang="pl-PL" dirty="0" err="1"/>
              <a:t>cr.country</a:t>
            </a: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	FROM </a:t>
            </a:r>
            <a:r>
              <a:rPr lang="pl-PL" dirty="0" err="1"/>
              <a:t>rental</a:t>
            </a:r>
            <a:r>
              <a:rPr lang="pl-PL" dirty="0"/>
              <a:t> AS 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	JOIN </a:t>
            </a:r>
            <a:r>
              <a:rPr lang="pl-PL" dirty="0" err="1"/>
              <a:t>customer</a:t>
            </a:r>
            <a:r>
              <a:rPr lang="pl-PL" dirty="0"/>
              <a:t> AS 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	ON </a:t>
            </a:r>
            <a:r>
              <a:rPr lang="pl-PL" dirty="0" err="1"/>
              <a:t>r.customer_id</a:t>
            </a:r>
            <a:r>
              <a:rPr lang="pl-PL" dirty="0"/>
              <a:t> = </a:t>
            </a:r>
            <a:r>
              <a:rPr lang="pl-PL" dirty="0" err="1"/>
              <a:t>c.customer_id</a:t>
            </a: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	JOIN </a:t>
            </a:r>
            <a:r>
              <a:rPr lang="pl-PL" dirty="0" err="1"/>
              <a:t>address</a:t>
            </a:r>
            <a:r>
              <a:rPr lang="pl-PL" dirty="0"/>
              <a:t> AS 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	ON </a:t>
            </a:r>
            <a:r>
              <a:rPr lang="pl-PL" dirty="0" err="1"/>
              <a:t>c.address_id</a:t>
            </a:r>
            <a:r>
              <a:rPr lang="pl-PL" dirty="0"/>
              <a:t> = </a:t>
            </a:r>
            <a:r>
              <a:rPr lang="pl-PL" dirty="0" err="1"/>
              <a:t>a.address_id</a:t>
            </a: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	JOIN </a:t>
            </a:r>
            <a:r>
              <a:rPr lang="pl-PL" dirty="0" err="1"/>
              <a:t>city</a:t>
            </a:r>
            <a:r>
              <a:rPr lang="pl-PL" dirty="0"/>
              <a:t> AS </a:t>
            </a:r>
            <a:r>
              <a:rPr lang="pl-PL" dirty="0" err="1"/>
              <a:t>ct</a:t>
            </a: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	ON </a:t>
            </a:r>
            <a:r>
              <a:rPr lang="pl-PL" dirty="0" err="1"/>
              <a:t>a.city_id</a:t>
            </a:r>
            <a:r>
              <a:rPr lang="pl-PL" dirty="0"/>
              <a:t> = </a:t>
            </a:r>
            <a:r>
              <a:rPr lang="pl-PL" dirty="0" err="1"/>
              <a:t>ct.city_id</a:t>
            </a: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	JOIN country AS </a:t>
            </a:r>
            <a:r>
              <a:rPr lang="pl-PL" dirty="0" err="1"/>
              <a:t>cr</a:t>
            </a: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	ON </a:t>
            </a:r>
            <a:r>
              <a:rPr lang="pl-PL" dirty="0" err="1"/>
              <a:t>ct.country_id</a:t>
            </a:r>
            <a:r>
              <a:rPr lang="pl-PL" dirty="0"/>
              <a:t> = </a:t>
            </a:r>
            <a:r>
              <a:rPr lang="pl-PL" dirty="0" err="1"/>
              <a:t>cr.country_id</a:t>
            </a: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	GROUP BY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) AS </a:t>
            </a:r>
            <a:r>
              <a:rPr lang="pl-PL" dirty="0" err="1"/>
              <a:t>subq</a:t>
            </a: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GROUP BY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ORDER BY 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9131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WITH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CTE_R_movies</a:t>
            </a:r>
            <a:r>
              <a:rPr lang="pl-PL" dirty="0"/>
              <a:t> 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(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	SELECT </a:t>
            </a:r>
            <a:r>
              <a:rPr lang="pl-PL" dirty="0" err="1"/>
              <a:t>f.film_id</a:t>
            </a:r>
            <a:r>
              <a:rPr lang="pl-PL" dirty="0"/>
              <a:t>, </a:t>
            </a:r>
            <a:r>
              <a:rPr lang="pl-PL" dirty="0" err="1"/>
              <a:t>f.title</a:t>
            </a:r>
            <a:r>
              <a:rPr lang="pl-PL" dirty="0"/>
              <a:t>, </a:t>
            </a:r>
            <a:r>
              <a:rPr lang="pl-PL" dirty="0" err="1"/>
              <a:t>f.rating</a:t>
            </a:r>
            <a:r>
              <a:rPr lang="pl-PL" dirty="0"/>
              <a:t>, </a:t>
            </a:r>
            <a:r>
              <a:rPr lang="pl-PL" dirty="0" err="1"/>
              <a:t>r.rental_id</a:t>
            </a: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	FROM film AS 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	JOIN </a:t>
            </a:r>
            <a:r>
              <a:rPr lang="pl-PL" dirty="0" err="1"/>
              <a:t>inventory</a:t>
            </a:r>
            <a:r>
              <a:rPr lang="pl-PL" dirty="0"/>
              <a:t> AS 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	ON </a:t>
            </a:r>
            <a:r>
              <a:rPr lang="pl-PL" dirty="0" err="1"/>
              <a:t>f.film_id</a:t>
            </a:r>
            <a:r>
              <a:rPr lang="pl-PL" dirty="0"/>
              <a:t> = </a:t>
            </a:r>
            <a:r>
              <a:rPr lang="pl-PL" dirty="0" err="1"/>
              <a:t>i.film_id</a:t>
            </a: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	JOIN </a:t>
            </a:r>
            <a:r>
              <a:rPr lang="pl-PL" dirty="0" err="1"/>
              <a:t>rental</a:t>
            </a:r>
            <a:r>
              <a:rPr lang="pl-PL" dirty="0"/>
              <a:t> AS 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	ON </a:t>
            </a:r>
            <a:r>
              <a:rPr lang="pl-PL" dirty="0" err="1"/>
              <a:t>i.inventory_id</a:t>
            </a:r>
            <a:r>
              <a:rPr lang="pl-PL" dirty="0"/>
              <a:t> = </a:t>
            </a:r>
            <a:r>
              <a:rPr lang="pl-PL" dirty="0" err="1"/>
              <a:t>r.inventory_id</a:t>
            </a: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	WHERE rating = 'R'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CTE_2 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(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	SELECT </a:t>
            </a:r>
            <a:r>
              <a:rPr lang="pl-PL" dirty="0" err="1"/>
              <a:t>film_id</a:t>
            </a:r>
            <a:r>
              <a:rPr lang="pl-PL" dirty="0"/>
              <a:t>, </a:t>
            </a:r>
            <a:r>
              <a:rPr lang="pl-PL" dirty="0" err="1"/>
              <a:t>title</a:t>
            </a:r>
            <a:r>
              <a:rPr lang="pl-PL" dirty="0"/>
              <a:t>, COUNT(DISTINCT </a:t>
            </a:r>
            <a:r>
              <a:rPr lang="pl-PL" dirty="0" err="1"/>
              <a:t>rental_id</a:t>
            </a:r>
            <a:r>
              <a:rPr lang="pl-PL" dirty="0"/>
              <a:t>) AS </a:t>
            </a:r>
            <a:r>
              <a:rPr lang="pl-PL" dirty="0" err="1"/>
              <a:t>rental_count</a:t>
            </a: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	FROM </a:t>
            </a:r>
            <a:r>
              <a:rPr lang="pl-PL" dirty="0" err="1"/>
              <a:t>CTE_R_movies</a:t>
            </a: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	GROUP BY 1,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	ORDER BY 3 DESC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SELECT * FROM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	(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		SELECT *, DENSE_RANK() OVER (ORDER BY </a:t>
            </a:r>
            <a:r>
              <a:rPr lang="pl-PL" dirty="0" err="1"/>
              <a:t>rental_count</a:t>
            </a:r>
            <a:r>
              <a:rPr lang="pl-PL" dirty="0"/>
              <a:t> DESC) AS </a:t>
            </a:r>
            <a:r>
              <a:rPr lang="pl-PL" dirty="0" err="1"/>
              <a:t>rank</a:t>
            </a:r>
            <a:r>
              <a:rPr lang="pl-PL" dirty="0"/>
              <a:t>_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		FROM CTE_2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	) AS </a:t>
            </a:r>
            <a:r>
              <a:rPr lang="pl-PL" dirty="0" err="1"/>
              <a:t>subq</a:t>
            </a: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	WHERE </a:t>
            </a:r>
            <a:r>
              <a:rPr lang="pl-PL" dirty="0" err="1"/>
              <a:t>rank</a:t>
            </a:r>
            <a:r>
              <a:rPr lang="pl-PL" dirty="0"/>
              <a:t>_ &lt;= 3;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SELECT SUM(</a:t>
            </a:r>
            <a:r>
              <a:rPr lang="pl-PL" dirty="0" err="1"/>
              <a:t>p.amount</a:t>
            </a:r>
            <a:r>
              <a:rPr lang="pl-PL" dirty="0"/>
              <a:t>) </a:t>
            </a:r>
            <a:r>
              <a:rPr lang="pl-PL" dirty="0" err="1"/>
              <a:t>revenue</a:t>
            </a:r>
            <a:r>
              <a:rPr lang="pl-PL" dirty="0"/>
              <a:t>, DATE_TRUNC('</a:t>
            </a:r>
            <a:r>
              <a:rPr lang="pl-PL" dirty="0" err="1"/>
              <a:t>month</a:t>
            </a:r>
            <a:r>
              <a:rPr lang="pl-PL" dirty="0"/>
              <a:t>', </a:t>
            </a:r>
            <a:r>
              <a:rPr lang="pl-PL" dirty="0" err="1"/>
              <a:t>payment_date</a:t>
            </a:r>
            <a:r>
              <a:rPr lang="pl-PL" dirty="0"/>
              <a:t>) AS </a:t>
            </a:r>
            <a:r>
              <a:rPr lang="pl-PL" dirty="0" err="1"/>
              <a:t>month</a:t>
            </a:r>
            <a:r>
              <a:rPr lang="pl-PL" dirty="0"/>
              <a:t>_, </a:t>
            </a:r>
            <a:r>
              <a:rPr lang="pl-PL" dirty="0" err="1"/>
              <a:t>st.store_id</a:t>
            </a:r>
            <a:r>
              <a:rPr lang="pl-PL" dirty="0"/>
              <a:t>, </a:t>
            </a:r>
            <a:r>
              <a:rPr lang="pl-PL" dirty="0" err="1"/>
              <a:t>st.manager_staff_id</a:t>
            </a:r>
            <a:r>
              <a:rPr lang="pl-PL" dirty="0"/>
              <a:t>, CONCAT(</a:t>
            </a:r>
            <a:r>
              <a:rPr lang="pl-PL" dirty="0" err="1"/>
              <a:t>s.first_name</a:t>
            </a:r>
            <a:r>
              <a:rPr lang="pl-PL" dirty="0"/>
              <a:t>, ' ', </a:t>
            </a:r>
            <a:r>
              <a:rPr lang="pl-PL" dirty="0" err="1"/>
              <a:t>s.last_name</a:t>
            </a:r>
            <a:r>
              <a:rPr lang="pl-PL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FROM </a:t>
            </a:r>
            <a:r>
              <a:rPr lang="pl-PL" dirty="0" err="1"/>
              <a:t>staff</a:t>
            </a:r>
            <a:r>
              <a:rPr lang="pl-PL" dirty="0"/>
              <a:t> 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JOIN </a:t>
            </a:r>
            <a:r>
              <a:rPr lang="pl-PL" dirty="0" err="1"/>
              <a:t>rental</a:t>
            </a:r>
            <a:r>
              <a:rPr lang="pl-PL" dirty="0"/>
              <a:t> 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ON </a:t>
            </a:r>
            <a:r>
              <a:rPr lang="pl-PL" dirty="0" err="1"/>
              <a:t>s.staff_id</a:t>
            </a:r>
            <a:r>
              <a:rPr lang="pl-PL" dirty="0"/>
              <a:t> = </a:t>
            </a:r>
            <a:r>
              <a:rPr lang="pl-PL" dirty="0" err="1"/>
              <a:t>r.staff_id</a:t>
            </a: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JOIN </a:t>
            </a:r>
            <a:r>
              <a:rPr lang="pl-PL" dirty="0" err="1"/>
              <a:t>payment</a:t>
            </a:r>
            <a:r>
              <a:rPr lang="pl-PL" dirty="0"/>
              <a:t> 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ON </a:t>
            </a:r>
            <a:r>
              <a:rPr lang="pl-PL" dirty="0" err="1"/>
              <a:t>p.staff_id</a:t>
            </a:r>
            <a:r>
              <a:rPr lang="pl-PL" dirty="0"/>
              <a:t> = </a:t>
            </a:r>
            <a:r>
              <a:rPr lang="pl-PL" dirty="0" err="1"/>
              <a:t>s.staff_id</a:t>
            </a: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JOIN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st</a:t>
            </a: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ON </a:t>
            </a:r>
            <a:r>
              <a:rPr lang="pl-PL" dirty="0" err="1"/>
              <a:t>s.store_id</a:t>
            </a:r>
            <a:r>
              <a:rPr lang="pl-PL" dirty="0"/>
              <a:t> = </a:t>
            </a:r>
            <a:r>
              <a:rPr lang="pl-PL" dirty="0" err="1"/>
              <a:t>st.store_id</a:t>
            </a: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GROUP BY 2, 3, 4, 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ORDER BY </a:t>
            </a:r>
            <a:r>
              <a:rPr lang="pl-PL" dirty="0" err="1"/>
              <a:t>month</a:t>
            </a:r>
            <a:r>
              <a:rPr lang="pl-PL" dirty="0"/>
              <a:t>_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0001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The most profitable category based on total revenue is </a:t>
            </a:r>
            <a:r>
              <a:rPr lang="en" i="1" dirty="0">
                <a:latin typeface="Open Sans"/>
                <a:ea typeface="Open Sans"/>
                <a:cs typeface="Open Sans"/>
                <a:sym typeface="Open Sans"/>
              </a:rPr>
              <a:t>Sports. 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en" dirty="0" err="1">
                <a:latin typeface="Open Sans"/>
                <a:ea typeface="Open Sans"/>
                <a:cs typeface="Open Sans"/>
                <a:sym typeface="Open Sans"/>
              </a:rPr>
              <a:t>followin</a:t>
            </a: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g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are: </a:t>
            </a:r>
            <a:r>
              <a:rPr lang="en" i="1" dirty="0">
                <a:latin typeface="Open Sans"/>
                <a:ea typeface="Open Sans"/>
                <a:cs typeface="Open Sans"/>
                <a:sym typeface="Open Sans"/>
              </a:rPr>
              <a:t>Sci-fi, Animation, Drama 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and </a:t>
            </a:r>
            <a:r>
              <a:rPr lang="en" i="1" dirty="0">
                <a:latin typeface="Open Sans"/>
                <a:ea typeface="Open Sans"/>
                <a:cs typeface="Open Sans"/>
                <a:sym typeface="Open Sans"/>
              </a:rPr>
              <a:t>Comedy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Every category brought more than $4000 in revenue since the database has been created.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l-PL" dirty="0">
                <a:solidFill>
                  <a:srgbClr val="FFFFF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What</a:t>
            </a:r>
            <a:r>
              <a:rPr lang="pl-PL" dirty="0">
                <a:solidFill>
                  <a:srgbClr val="FFFFF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are</a:t>
            </a:r>
            <a:r>
              <a:rPr lang="pl-PL" dirty="0">
                <a:solidFill>
                  <a:srgbClr val="FFFFF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the TOP 5 </a:t>
            </a:r>
            <a:r>
              <a:rPr lang="pl-PL" dirty="0" err="1">
                <a:solidFill>
                  <a:srgbClr val="FFFFF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categories</a:t>
            </a:r>
            <a:r>
              <a:rPr lang="pl-PL" dirty="0">
                <a:solidFill>
                  <a:srgbClr val="FFFFF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based</a:t>
            </a:r>
            <a:r>
              <a:rPr lang="pl-PL" dirty="0">
                <a:solidFill>
                  <a:srgbClr val="FFFFF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on </a:t>
            </a:r>
            <a:r>
              <a:rPr lang="pl-PL" dirty="0" err="1">
                <a:solidFill>
                  <a:srgbClr val="FFFFF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revenue</a:t>
            </a:r>
            <a:r>
              <a:rPr lang="pl-PL" dirty="0">
                <a:solidFill>
                  <a:srgbClr val="FFFFF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?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22BF3CA-0A18-0144-B15F-F960F6B4E0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9958542"/>
              </p:ext>
            </p:extLst>
          </p:nvPr>
        </p:nvGraphicFramePr>
        <p:xfrm>
          <a:off x="114300" y="1066800"/>
          <a:ext cx="48514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9069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5638800" y="1418450"/>
            <a:ext cx="31107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pl-PL" dirty="0" err="1">
                <a:latin typeface="Open Sans"/>
                <a:ea typeface="Open Sans"/>
                <a:cs typeface="Open Sans"/>
                <a:sym typeface="Open Sans"/>
              </a:rPr>
              <a:t>Only</a:t>
            </a: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 in 2 </a:t>
            </a:r>
            <a:r>
              <a:rPr lang="pl-PL" dirty="0" err="1">
                <a:latin typeface="Open Sans"/>
                <a:ea typeface="Open Sans"/>
                <a:cs typeface="Open Sans"/>
                <a:sym typeface="Open Sans"/>
              </a:rPr>
              <a:t>countries</a:t>
            </a: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l-PL" dirty="0" err="1">
                <a:latin typeface="Open Sans"/>
                <a:ea typeface="Open Sans"/>
                <a:cs typeface="Open Sans"/>
                <a:sym typeface="Open Sans"/>
              </a:rPr>
              <a:t>customers</a:t>
            </a: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l-PL" dirty="0" err="1">
                <a:latin typeface="Open Sans"/>
                <a:ea typeface="Open Sans"/>
                <a:cs typeface="Open Sans"/>
                <a:sym typeface="Open Sans"/>
              </a:rPr>
              <a:t>rented</a:t>
            </a: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l-PL" dirty="0" err="1">
                <a:latin typeface="Open Sans"/>
                <a:ea typeface="Open Sans"/>
                <a:cs typeface="Open Sans"/>
                <a:sym typeface="Open Sans"/>
              </a:rPr>
              <a:t>at</a:t>
            </a: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l-PL" dirty="0" err="1">
                <a:latin typeface="Open Sans"/>
                <a:ea typeface="Open Sans"/>
                <a:cs typeface="Open Sans"/>
                <a:sym typeface="Open Sans"/>
              </a:rPr>
              <a:t>least</a:t>
            </a: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 a </a:t>
            </a:r>
            <a:r>
              <a:rPr lang="pl-PL" dirty="0" err="1">
                <a:latin typeface="Open Sans"/>
                <a:ea typeface="Open Sans"/>
                <a:cs typeface="Open Sans"/>
                <a:sym typeface="Open Sans"/>
              </a:rPr>
              <a:t>thousand</a:t>
            </a: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l-PL" dirty="0" err="1">
                <a:latin typeface="Open Sans"/>
                <a:ea typeface="Open Sans"/>
                <a:cs typeface="Open Sans"/>
                <a:sym typeface="Open Sans"/>
              </a:rPr>
              <a:t>movies</a:t>
            </a: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. In </a:t>
            </a:r>
            <a:r>
              <a:rPr lang="pl-PL" dirty="0" err="1">
                <a:latin typeface="Open Sans"/>
                <a:ea typeface="Open Sans"/>
                <a:cs typeface="Open Sans"/>
                <a:sym typeface="Open Sans"/>
              </a:rPr>
              <a:t>just</a:t>
            </a: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 6 </a:t>
            </a:r>
            <a:r>
              <a:rPr lang="pl-PL" dirty="0" err="1">
                <a:latin typeface="Open Sans"/>
                <a:ea typeface="Open Sans"/>
                <a:cs typeface="Open Sans"/>
                <a:sym typeface="Open Sans"/>
              </a:rPr>
              <a:t>different</a:t>
            </a: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l-PL" dirty="0" err="1">
                <a:latin typeface="Open Sans"/>
                <a:ea typeface="Open Sans"/>
                <a:cs typeface="Open Sans"/>
                <a:sym typeface="Open Sans"/>
              </a:rPr>
              <a:t>ones</a:t>
            </a: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l-PL" dirty="0" err="1">
                <a:latin typeface="Open Sans"/>
                <a:ea typeface="Open Sans"/>
                <a:cs typeface="Open Sans"/>
                <a:sym typeface="Open Sans"/>
              </a:rPr>
              <a:t>customers</a:t>
            </a: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l-PL" dirty="0" err="1">
                <a:latin typeface="Open Sans"/>
                <a:ea typeface="Open Sans"/>
                <a:cs typeface="Open Sans"/>
                <a:sym typeface="Open Sans"/>
              </a:rPr>
              <a:t>rented</a:t>
            </a: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l-PL" dirty="0" err="1">
                <a:latin typeface="Open Sans"/>
                <a:ea typeface="Open Sans"/>
                <a:cs typeface="Open Sans"/>
              </a:rPr>
              <a:t>more</a:t>
            </a:r>
            <a:r>
              <a:rPr lang="pl-PL" dirty="0">
                <a:latin typeface="Open Sans"/>
                <a:ea typeface="Open Sans"/>
                <a:cs typeface="Open Sans"/>
              </a:rPr>
              <a:t> </a:t>
            </a:r>
            <a:r>
              <a:rPr lang="pl-PL" dirty="0" err="1">
                <a:latin typeface="Open Sans"/>
                <a:ea typeface="Open Sans"/>
                <a:cs typeface="Open Sans"/>
              </a:rPr>
              <a:t>than</a:t>
            </a:r>
            <a:r>
              <a:rPr lang="pl-PL" dirty="0">
                <a:latin typeface="Open Sans"/>
                <a:ea typeface="Open Sans"/>
                <a:cs typeface="Open Sans"/>
              </a:rPr>
              <a:t> 499 and less </a:t>
            </a:r>
            <a:r>
              <a:rPr lang="pl-PL" dirty="0" err="1">
                <a:latin typeface="Open Sans"/>
                <a:ea typeface="Open Sans"/>
                <a:cs typeface="Open Sans"/>
              </a:rPr>
              <a:t>than</a:t>
            </a:r>
            <a:r>
              <a:rPr lang="pl-PL" dirty="0">
                <a:latin typeface="Open Sans"/>
                <a:ea typeface="Open Sans"/>
                <a:cs typeface="Open Sans"/>
              </a:rPr>
              <a:t> 1000 </a:t>
            </a:r>
            <a:r>
              <a:rPr lang="pl-PL" dirty="0" err="1">
                <a:latin typeface="Open Sans"/>
                <a:ea typeface="Open Sans"/>
                <a:cs typeface="Open Sans"/>
              </a:rPr>
              <a:t>movies</a:t>
            </a:r>
            <a:r>
              <a:rPr lang="pl-PL" dirty="0">
                <a:latin typeface="Open Sans"/>
                <a:ea typeface="Open Sans"/>
                <a:cs typeface="Open Sans"/>
              </a:rPr>
              <a:t>. 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pl-PL" dirty="0">
                <a:latin typeface="Open Sans"/>
                <a:ea typeface="Open Sans"/>
                <a:cs typeface="Open Sans"/>
              </a:rPr>
              <a:t>The </a:t>
            </a:r>
            <a:r>
              <a:rPr lang="pl-PL" dirty="0" err="1">
                <a:latin typeface="Open Sans"/>
                <a:ea typeface="Open Sans"/>
                <a:cs typeface="Open Sans"/>
              </a:rPr>
              <a:t>vast</a:t>
            </a:r>
            <a:r>
              <a:rPr lang="pl-PL" dirty="0">
                <a:latin typeface="Open Sans"/>
                <a:ea typeface="Open Sans"/>
                <a:cs typeface="Open Sans"/>
              </a:rPr>
              <a:t> </a:t>
            </a:r>
            <a:r>
              <a:rPr lang="pl-PL" dirty="0" err="1">
                <a:latin typeface="Open Sans"/>
                <a:ea typeface="Open Sans"/>
                <a:cs typeface="Open Sans"/>
              </a:rPr>
              <a:t>majority</a:t>
            </a:r>
            <a:r>
              <a:rPr lang="pl-PL" dirty="0">
                <a:latin typeface="Open Sans"/>
                <a:ea typeface="Open Sans"/>
                <a:cs typeface="Open Sans"/>
              </a:rPr>
              <a:t> (a </a:t>
            </a:r>
            <a:r>
              <a:rPr lang="pl-PL" dirty="0" err="1">
                <a:latin typeface="Open Sans"/>
                <a:ea typeface="Open Sans"/>
                <a:cs typeface="Open Sans"/>
              </a:rPr>
              <a:t>hundered</a:t>
            </a:r>
            <a:r>
              <a:rPr lang="pl-PL" dirty="0">
                <a:latin typeface="Open Sans"/>
                <a:ea typeface="Open Sans"/>
                <a:cs typeface="Open Sans"/>
              </a:rPr>
              <a:t> </a:t>
            </a:r>
            <a:r>
              <a:rPr lang="pl-PL" dirty="0" err="1">
                <a:latin typeface="Open Sans"/>
                <a:ea typeface="Open Sans"/>
                <a:cs typeface="Open Sans"/>
              </a:rPr>
              <a:t>countries</a:t>
            </a:r>
            <a:r>
              <a:rPr lang="pl-PL" dirty="0">
                <a:latin typeface="Open Sans"/>
                <a:ea typeface="Open Sans"/>
                <a:cs typeface="Open Sans"/>
              </a:rPr>
              <a:t> – 92%) </a:t>
            </a:r>
            <a:r>
              <a:rPr lang="pl-PL" dirty="0" err="1">
                <a:latin typeface="Open Sans"/>
                <a:ea typeface="Open Sans"/>
                <a:cs typeface="Open Sans"/>
              </a:rPr>
              <a:t>are</a:t>
            </a:r>
            <a:r>
              <a:rPr lang="pl-PL" dirty="0">
                <a:latin typeface="Open Sans"/>
                <a:ea typeface="Open Sans"/>
                <a:cs typeface="Open Sans"/>
              </a:rPr>
              <a:t> in the </a:t>
            </a:r>
            <a:r>
              <a:rPr lang="pl-PL" dirty="0" err="1">
                <a:latin typeface="Open Sans"/>
                <a:ea typeface="Open Sans"/>
                <a:cs typeface="Open Sans"/>
              </a:rPr>
              <a:t>range</a:t>
            </a:r>
            <a:r>
              <a:rPr lang="pl-PL" dirty="0">
                <a:latin typeface="Open Sans"/>
                <a:ea typeface="Open Sans"/>
                <a:cs typeface="Open Sans"/>
              </a:rPr>
              <a:t> </a:t>
            </a:r>
            <a:r>
              <a:rPr lang="pl-PL" dirty="0" err="1">
                <a:latin typeface="Open Sans"/>
                <a:ea typeface="Open Sans"/>
                <a:cs typeface="Open Sans"/>
              </a:rPr>
              <a:t>between</a:t>
            </a:r>
            <a:r>
              <a:rPr lang="pl-PL" dirty="0">
                <a:latin typeface="Open Sans"/>
                <a:ea typeface="Open Sans"/>
                <a:cs typeface="Open Sans"/>
              </a:rPr>
              <a:t> 0 and 500 </a:t>
            </a:r>
            <a:r>
              <a:rPr lang="pl-PL" dirty="0" err="1">
                <a:latin typeface="Open Sans"/>
                <a:ea typeface="Open Sans"/>
                <a:cs typeface="Open Sans"/>
              </a:rPr>
              <a:t>rented</a:t>
            </a:r>
            <a:r>
              <a:rPr lang="pl-PL" dirty="0">
                <a:latin typeface="Open Sans"/>
                <a:ea typeface="Open Sans"/>
                <a:cs typeface="Open Sans"/>
              </a:rPr>
              <a:t> </a:t>
            </a:r>
            <a:r>
              <a:rPr lang="pl-PL" dirty="0" err="1">
                <a:latin typeface="Open Sans"/>
                <a:ea typeface="Open Sans"/>
                <a:cs typeface="Open Sans"/>
              </a:rPr>
              <a:t>movies</a:t>
            </a:r>
            <a:r>
              <a:rPr lang="pl-PL" dirty="0">
                <a:latin typeface="Open Sans"/>
                <a:ea typeface="Open Sans"/>
                <a:cs typeface="Open Sans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l-PL" dirty="0">
                <a:solidFill>
                  <a:srgbClr val="FFFFF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How </a:t>
            </a:r>
            <a:r>
              <a:rPr lang="pl-PL" dirty="0" err="1">
                <a:solidFill>
                  <a:srgbClr val="FFFFF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many</a:t>
            </a:r>
            <a:r>
              <a:rPr lang="pl-PL" dirty="0">
                <a:solidFill>
                  <a:srgbClr val="FFFFF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countries</a:t>
            </a:r>
            <a:r>
              <a:rPr lang="pl-PL" dirty="0">
                <a:solidFill>
                  <a:srgbClr val="FFFFF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rent a </a:t>
            </a:r>
            <a:r>
              <a:rPr lang="pl-PL" dirty="0" err="1">
                <a:solidFill>
                  <a:srgbClr val="FFFFF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particular</a:t>
            </a:r>
            <a:r>
              <a:rPr lang="pl-PL" dirty="0">
                <a:solidFill>
                  <a:srgbClr val="FFFFF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number</a:t>
            </a:r>
            <a:r>
              <a:rPr lang="pl-PL" dirty="0">
                <a:solidFill>
                  <a:srgbClr val="FFFFF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of </a:t>
            </a:r>
            <a:r>
              <a:rPr lang="pl-PL" dirty="0" err="1">
                <a:solidFill>
                  <a:srgbClr val="FFFFF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movies</a:t>
            </a:r>
            <a:r>
              <a:rPr lang="pl-PL" dirty="0">
                <a:solidFill>
                  <a:srgbClr val="FFFFF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?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5C85199-3253-8348-BC0D-5A6374CCDF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2891851"/>
              </p:ext>
            </p:extLst>
          </p:nvPr>
        </p:nvGraphicFramePr>
        <p:xfrm>
          <a:off x="254000" y="1028700"/>
          <a:ext cx="5041900" cy="3748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33370C7-11EA-1846-95C8-DE8B1A912BCB}"/>
              </a:ext>
            </a:extLst>
          </p:cNvPr>
          <p:cNvSpPr txBox="1"/>
          <p:nvPr/>
        </p:nvSpPr>
        <p:spPr>
          <a:xfrm>
            <a:off x="3492500" y="2260600"/>
            <a:ext cx="180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pl-PL" sz="1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pl-PL" sz="1200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movies</a:t>
            </a:r>
            <a:r>
              <a:rPr lang="pl-PL" sz="1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242864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pl-PL" dirty="0" err="1">
                <a:latin typeface="Open Sans"/>
                <a:ea typeface="Open Sans"/>
                <a:cs typeface="Open Sans"/>
                <a:sym typeface="Open Sans"/>
              </a:rPr>
              <a:t>There</a:t>
            </a: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l-PL" dirty="0" err="1">
                <a:latin typeface="Open Sans"/>
                <a:ea typeface="Open Sans"/>
                <a:cs typeface="Open Sans"/>
                <a:sym typeface="Open Sans"/>
              </a:rPr>
              <a:t>is</a:t>
            </a: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 one No.1 </a:t>
            </a:r>
            <a:r>
              <a:rPr lang="pl-PL" dirty="0" err="1">
                <a:latin typeface="Open Sans"/>
                <a:ea typeface="Open Sans"/>
                <a:cs typeface="Open Sans"/>
                <a:sym typeface="Open Sans"/>
              </a:rPr>
              <a:t>title</a:t>
            </a: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 on </a:t>
            </a:r>
            <a:r>
              <a:rPr lang="pl-PL" dirty="0" err="1">
                <a:latin typeface="Open Sans"/>
                <a:ea typeface="Open Sans"/>
                <a:cs typeface="Open Sans"/>
                <a:sym typeface="Open Sans"/>
              </a:rPr>
              <a:t>that</a:t>
            </a: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 list and </a:t>
            </a:r>
            <a:r>
              <a:rPr lang="pl-PL" dirty="0" err="1">
                <a:latin typeface="Open Sans"/>
                <a:ea typeface="Open Sans"/>
                <a:cs typeface="Open Sans"/>
                <a:sym typeface="Open Sans"/>
              </a:rPr>
              <a:t>it</a:t>
            </a: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l-PL" dirty="0" err="1">
                <a:latin typeface="Open Sans"/>
                <a:ea typeface="Open Sans"/>
                <a:cs typeface="Open Sans"/>
                <a:sym typeface="Open Sans"/>
              </a:rPr>
              <a:t>is</a:t>
            </a: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l-PL" i="1" dirty="0" err="1">
                <a:latin typeface="Open Sans"/>
                <a:ea typeface="Open Sans"/>
                <a:cs typeface="Open Sans"/>
              </a:rPr>
              <a:t>Massacre</a:t>
            </a:r>
            <a:r>
              <a:rPr lang="pl-PL" i="1" dirty="0">
                <a:latin typeface="Open Sans"/>
                <a:ea typeface="Open Sans"/>
                <a:cs typeface="Open Sans"/>
              </a:rPr>
              <a:t> </a:t>
            </a:r>
            <a:r>
              <a:rPr lang="pl-PL" i="1" dirty="0" err="1">
                <a:latin typeface="Open Sans"/>
                <a:ea typeface="Open Sans"/>
                <a:cs typeface="Open Sans"/>
              </a:rPr>
              <a:t>Usual</a:t>
            </a:r>
            <a:r>
              <a:rPr lang="pl-PL" dirty="0">
                <a:latin typeface="Open Sans"/>
                <a:ea typeface="Open Sans"/>
                <a:cs typeface="Open Sans"/>
              </a:rPr>
              <a:t> </a:t>
            </a:r>
            <a:r>
              <a:rPr lang="pl-PL" dirty="0" err="1">
                <a:latin typeface="Open Sans"/>
                <a:ea typeface="Open Sans"/>
                <a:cs typeface="Open Sans"/>
              </a:rPr>
              <a:t>which</a:t>
            </a:r>
            <a:r>
              <a:rPr lang="pl-PL" dirty="0">
                <a:latin typeface="Open Sans"/>
                <a:ea typeface="Open Sans"/>
                <a:cs typeface="Open Sans"/>
              </a:rPr>
              <a:t> </a:t>
            </a:r>
            <a:r>
              <a:rPr lang="pl-PL" dirty="0" err="1">
                <a:latin typeface="Open Sans"/>
                <a:ea typeface="Open Sans"/>
                <a:cs typeface="Open Sans"/>
              </a:rPr>
              <a:t>has</a:t>
            </a:r>
            <a:r>
              <a:rPr lang="pl-PL" dirty="0">
                <a:latin typeface="Open Sans"/>
                <a:ea typeface="Open Sans"/>
                <a:cs typeface="Open Sans"/>
              </a:rPr>
              <a:t> </a:t>
            </a:r>
            <a:r>
              <a:rPr lang="pl-PL" dirty="0" err="1">
                <a:latin typeface="Open Sans"/>
                <a:ea typeface="Open Sans"/>
                <a:cs typeface="Open Sans"/>
              </a:rPr>
              <a:t>been</a:t>
            </a:r>
            <a:r>
              <a:rPr lang="pl-PL" i="1" dirty="0">
                <a:latin typeface="Open Sans"/>
                <a:ea typeface="Open Sans"/>
                <a:cs typeface="Open Sans"/>
              </a:rPr>
              <a:t> </a:t>
            </a:r>
            <a:r>
              <a:rPr lang="pl-PL" dirty="0" err="1">
                <a:latin typeface="Open Sans"/>
                <a:ea typeface="Open Sans"/>
                <a:cs typeface="Open Sans"/>
              </a:rPr>
              <a:t>rented</a:t>
            </a:r>
            <a:r>
              <a:rPr lang="pl-PL" dirty="0">
                <a:latin typeface="Open Sans"/>
                <a:ea typeface="Open Sans"/>
                <a:cs typeface="Open Sans"/>
              </a:rPr>
              <a:t> 30 </a:t>
            </a:r>
            <a:r>
              <a:rPr lang="pl-PL" dirty="0" err="1">
                <a:latin typeface="Open Sans"/>
                <a:ea typeface="Open Sans"/>
                <a:cs typeface="Open Sans"/>
              </a:rPr>
              <a:t>times</a:t>
            </a:r>
            <a:r>
              <a:rPr lang="pl-PL" dirty="0">
                <a:latin typeface="Open Sans"/>
                <a:ea typeface="Open Sans"/>
                <a:cs typeface="Open Sans"/>
              </a:rPr>
              <a:t>. 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pl-PL" dirty="0" err="1">
                <a:latin typeface="Open Sans"/>
                <a:ea typeface="Open Sans"/>
                <a:cs typeface="Open Sans"/>
              </a:rPr>
              <a:t>There</a:t>
            </a:r>
            <a:r>
              <a:rPr lang="pl-PL" dirty="0">
                <a:latin typeface="Open Sans"/>
                <a:ea typeface="Open Sans"/>
                <a:cs typeface="Open Sans"/>
              </a:rPr>
              <a:t> </a:t>
            </a:r>
            <a:r>
              <a:rPr lang="pl-PL" dirty="0" err="1">
                <a:latin typeface="Open Sans"/>
                <a:ea typeface="Open Sans"/>
                <a:cs typeface="Open Sans"/>
              </a:rPr>
              <a:t>are</a:t>
            </a:r>
            <a:r>
              <a:rPr lang="pl-PL" dirty="0">
                <a:latin typeface="Open Sans"/>
                <a:ea typeface="Open Sans"/>
                <a:cs typeface="Open Sans"/>
              </a:rPr>
              <a:t> as </a:t>
            </a:r>
            <a:r>
              <a:rPr lang="pl-PL" dirty="0" err="1">
                <a:latin typeface="Open Sans"/>
                <a:ea typeface="Open Sans"/>
                <a:cs typeface="Open Sans"/>
              </a:rPr>
              <a:t>many</a:t>
            </a:r>
            <a:r>
              <a:rPr lang="pl-PL" dirty="0">
                <a:latin typeface="Open Sans"/>
                <a:ea typeface="Open Sans"/>
                <a:cs typeface="Open Sans"/>
              </a:rPr>
              <a:t> as 3 </a:t>
            </a:r>
            <a:r>
              <a:rPr lang="pl-PL" dirty="0" err="1">
                <a:latin typeface="Open Sans"/>
                <a:ea typeface="Open Sans"/>
                <a:cs typeface="Open Sans"/>
              </a:rPr>
              <a:t>movies</a:t>
            </a:r>
            <a:r>
              <a:rPr lang="pl-PL" dirty="0">
                <a:latin typeface="Open Sans"/>
                <a:ea typeface="Open Sans"/>
                <a:cs typeface="Open Sans"/>
              </a:rPr>
              <a:t> in 2nd place and </a:t>
            </a:r>
            <a:r>
              <a:rPr lang="pl-PL" dirty="0" err="1">
                <a:latin typeface="Open Sans"/>
                <a:ea typeface="Open Sans"/>
                <a:cs typeface="Open Sans"/>
              </a:rPr>
              <a:t>even</a:t>
            </a:r>
            <a:r>
              <a:rPr lang="pl-PL" dirty="0">
                <a:latin typeface="Open Sans"/>
                <a:ea typeface="Open Sans"/>
                <a:cs typeface="Open Sans"/>
              </a:rPr>
              <a:t> 5 in 3rd </a:t>
            </a:r>
            <a:r>
              <a:rPr lang="pl-PL" dirty="0" err="1">
                <a:latin typeface="Open Sans"/>
                <a:ea typeface="Open Sans"/>
                <a:cs typeface="Open Sans"/>
              </a:rPr>
              <a:t>position</a:t>
            </a:r>
            <a:r>
              <a:rPr lang="pl-PL" dirty="0">
                <a:latin typeface="Open Sans"/>
                <a:ea typeface="Open Sans"/>
                <a:cs typeface="Open Sans"/>
              </a:rPr>
              <a:t> – </a:t>
            </a:r>
            <a:r>
              <a:rPr lang="pl-PL" dirty="0" err="1">
                <a:latin typeface="Open Sans"/>
                <a:ea typeface="Open Sans"/>
                <a:cs typeface="Open Sans"/>
              </a:rPr>
              <a:t>every</a:t>
            </a:r>
            <a:r>
              <a:rPr lang="pl-PL" dirty="0">
                <a:latin typeface="Open Sans"/>
                <a:ea typeface="Open Sans"/>
                <a:cs typeface="Open Sans"/>
              </a:rPr>
              <a:t> </a:t>
            </a:r>
            <a:r>
              <a:rPr lang="pl-PL" dirty="0" err="1">
                <a:latin typeface="Open Sans"/>
                <a:ea typeface="Open Sans"/>
                <a:cs typeface="Open Sans"/>
              </a:rPr>
              <a:t>title</a:t>
            </a:r>
            <a:r>
              <a:rPr lang="pl-PL" dirty="0">
                <a:latin typeface="Open Sans"/>
                <a:ea typeface="Open Sans"/>
                <a:cs typeface="Open Sans"/>
              </a:rPr>
              <a:t> on the list was </a:t>
            </a:r>
            <a:r>
              <a:rPr lang="pl-PL" dirty="0" err="1">
                <a:latin typeface="Open Sans"/>
                <a:ea typeface="Open Sans"/>
                <a:cs typeface="Open Sans"/>
              </a:rPr>
              <a:t>rented</a:t>
            </a:r>
            <a:r>
              <a:rPr lang="pl-PL" dirty="0">
                <a:latin typeface="Open Sans"/>
                <a:ea typeface="Open Sans"/>
                <a:cs typeface="Open Sans"/>
              </a:rPr>
              <a:t> </a:t>
            </a:r>
            <a:r>
              <a:rPr lang="pl-PL" dirty="0" err="1">
                <a:latin typeface="Open Sans"/>
                <a:ea typeface="Open Sans"/>
                <a:cs typeface="Open Sans"/>
              </a:rPr>
              <a:t>at</a:t>
            </a:r>
            <a:r>
              <a:rPr lang="pl-PL" dirty="0">
                <a:latin typeface="Open Sans"/>
                <a:ea typeface="Open Sans"/>
                <a:cs typeface="Open Sans"/>
              </a:rPr>
              <a:t> </a:t>
            </a:r>
            <a:r>
              <a:rPr lang="pl-PL" dirty="0" err="1">
                <a:latin typeface="Open Sans"/>
                <a:ea typeface="Open Sans"/>
                <a:cs typeface="Open Sans"/>
              </a:rPr>
              <a:t>least</a:t>
            </a:r>
            <a:r>
              <a:rPr lang="pl-PL" dirty="0">
                <a:latin typeface="Open Sans"/>
                <a:ea typeface="Open Sans"/>
                <a:cs typeface="Open Sans"/>
              </a:rPr>
              <a:t> 28 </a:t>
            </a:r>
            <a:r>
              <a:rPr lang="pl-PL" dirty="0" err="1">
                <a:latin typeface="Open Sans"/>
                <a:ea typeface="Open Sans"/>
                <a:cs typeface="Open Sans"/>
              </a:rPr>
              <a:t>times</a:t>
            </a:r>
            <a:r>
              <a:rPr lang="pl-PL" dirty="0">
                <a:latin typeface="Open Sans"/>
                <a:ea typeface="Open Sans"/>
                <a:cs typeface="Open Sans"/>
              </a:rPr>
              <a:t>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l-PL" dirty="0">
                <a:solidFill>
                  <a:srgbClr val="FFFFF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What</a:t>
            </a:r>
            <a:r>
              <a:rPr lang="pl-PL" dirty="0">
                <a:solidFill>
                  <a:srgbClr val="FFFFF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are</a:t>
            </a:r>
            <a:r>
              <a:rPr lang="pl-PL" dirty="0">
                <a:solidFill>
                  <a:srgbClr val="FFFFF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the TOP 3 R-</a:t>
            </a:r>
            <a:r>
              <a:rPr lang="pl-PL" dirty="0" err="1">
                <a:solidFill>
                  <a:srgbClr val="FFFFF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rated</a:t>
            </a:r>
            <a:r>
              <a:rPr lang="pl-PL" dirty="0">
                <a:solidFill>
                  <a:srgbClr val="FFFFF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movies</a:t>
            </a:r>
            <a:r>
              <a:rPr lang="pl-PL" dirty="0">
                <a:solidFill>
                  <a:srgbClr val="FFFFF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by </a:t>
            </a:r>
            <a:r>
              <a:rPr lang="pl-PL" dirty="0" err="1">
                <a:solidFill>
                  <a:srgbClr val="FFFFF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rental</a:t>
            </a:r>
            <a:r>
              <a:rPr lang="pl-PL" dirty="0">
                <a:solidFill>
                  <a:srgbClr val="FFFFF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count</a:t>
            </a:r>
            <a:r>
              <a:rPr lang="pl-PL" dirty="0">
                <a:solidFill>
                  <a:srgbClr val="FFFFF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8FD84D3-36F3-C844-B037-D1ED916A0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078271"/>
              </p:ext>
            </p:extLst>
          </p:nvPr>
        </p:nvGraphicFramePr>
        <p:xfrm>
          <a:off x="406400" y="1418450"/>
          <a:ext cx="4330699" cy="3209454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4111165505"/>
                    </a:ext>
                  </a:extLst>
                </a:gridCol>
                <a:gridCol w="2159000">
                  <a:extLst>
                    <a:ext uri="{9D8B030D-6E8A-4147-A177-3AD203B41FA5}">
                      <a16:colId xmlns:a16="http://schemas.microsoft.com/office/drawing/2014/main" val="3344703977"/>
                    </a:ext>
                  </a:extLst>
                </a:gridCol>
                <a:gridCol w="1308099">
                  <a:extLst>
                    <a:ext uri="{9D8B030D-6E8A-4147-A177-3AD203B41FA5}">
                      <a16:colId xmlns:a16="http://schemas.microsoft.com/office/drawing/2014/main" val="4060616042"/>
                    </a:ext>
                  </a:extLst>
                </a:gridCol>
              </a:tblGrid>
              <a:tr h="452990">
                <a:tc>
                  <a:txBody>
                    <a:bodyPr/>
                    <a:lstStyle/>
                    <a:p>
                      <a:pPr lvl="2" algn="ctr" fontAlgn="b"/>
                      <a:r>
                        <a:rPr lang="pl-PL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Ranking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vl="2" algn="ctr" fontAlgn="b"/>
                      <a:r>
                        <a:rPr lang="pl-PL" sz="16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Title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vl="2" algn="ctr" fontAlgn="b"/>
                      <a:r>
                        <a:rPr lang="pl-PL" sz="16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Rental</a:t>
                      </a:r>
                      <a:r>
                        <a:rPr lang="pl-PL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l-PL" sz="16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count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518369"/>
                  </a:ext>
                </a:extLst>
              </a:tr>
              <a:tr h="316621"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pl-PL" sz="13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 dirty="0" err="1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Massacre</a:t>
                      </a:r>
                      <a:r>
                        <a:rPr lang="pl-PL" sz="130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l-PL" sz="1300" u="none" strike="noStrike" dirty="0" err="1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Usual</a:t>
                      </a:r>
                      <a:endParaRPr lang="pl-PL" sz="13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  <a:endParaRPr lang="pl-PL" sz="13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8554791"/>
                  </a:ext>
                </a:extLst>
              </a:tr>
              <a:tr h="316621"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pl-PL" sz="13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 dirty="0" err="1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Virginian</a:t>
                      </a:r>
                      <a:r>
                        <a:rPr lang="pl-PL" sz="130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Pluto</a:t>
                      </a:r>
                      <a:endParaRPr lang="pl-PL" sz="13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</a:t>
                      </a:r>
                      <a:endParaRPr lang="pl-PL" sz="13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798889"/>
                  </a:ext>
                </a:extLst>
              </a:tr>
              <a:tr h="297996"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pl-PL" sz="13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Family </a:t>
                      </a:r>
                      <a:r>
                        <a:rPr lang="pl-PL" sz="1300" u="none" strike="noStrike" dirty="0" err="1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Sweet</a:t>
                      </a:r>
                      <a:endParaRPr lang="pl-PL" sz="13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</a:t>
                      </a:r>
                      <a:endParaRPr lang="pl-PL" sz="13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5791324"/>
                  </a:ext>
                </a:extLst>
              </a:tr>
              <a:tr h="316621"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pl-PL" sz="13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Boogie Amelie</a:t>
                      </a:r>
                      <a:endParaRPr lang="pl-PL" sz="13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</a:t>
                      </a:r>
                      <a:endParaRPr lang="pl-PL" sz="13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8573677"/>
                  </a:ext>
                </a:extLst>
              </a:tr>
              <a:tr h="316621"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pl-PL" sz="13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 dirty="0" err="1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Gilmore</a:t>
                      </a:r>
                      <a:r>
                        <a:rPr lang="pl-PL" sz="130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l-PL" sz="1300" u="none" strike="noStrike" dirty="0" err="1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Boiled</a:t>
                      </a:r>
                      <a:endParaRPr lang="pl-PL" sz="13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  <a:endParaRPr lang="pl-PL" sz="13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5494701"/>
                  </a:ext>
                </a:extLst>
              </a:tr>
              <a:tr h="297996"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pl-PL" sz="13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 dirty="0" err="1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Giant</a:t>
                      </a:r>
                      <a:r>
                        <a:rPr lang="pl-PL" sz="130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l-PL" sz="1300" u="none" strike="noStrike" dirty="0" err="1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Troopers</a:t>
                      </a:r>
                      <a:endParaRPr lang="pl-PL" sz="13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  <a:endParaRPr lang="pl-PL" sz="13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756611"/>
                  </a:ext>
                </a:extLst>
              </a:tr>
              <a:tr h="297996"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pl-PL" sz="13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Story </a:t>
                      </a:r>
                      <a:r>
                        <a:rPr lang="pl-PL" sz="1300" u="none" strike="noStrike" dirty="0" err="1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Side</a:t>
                      </a:r>
                      <a:endParaRPr lang="pl-PL" sz="13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  <a:endParaRPr lang="pl-PL" sz="13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7139625"/>
                  </a:ext>
                </a:extLst>
              </a:tr>
              <a:tr h="297996"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pl-PL" sz="13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Handicap </a:t>
                      </a:r>
                      <a:r>
                        <a:rPr lang="pl-PL" sz="1300" u="none" strike="noStrike" dirty="0" err="1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Boondock</a:t>
                      </a:r>
                      <a:endParaRPr lang="pl-PL" sz="13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  <a:endParaRPr lang="pl-PL" sz="13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7472136"/>
                  </a:ext>
                </a:extLst>
              </a:tr>
              <a:tr h="297996"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pl-PL" sz="13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 dirty="0" err="1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Closer</a:t>
                      </a:r>
                      <a:r>
                        <a:rPr lang="pl-PL" sz="130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l-PL" sz="1300" u="none" strike="noStrike" dirty="0" err="1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Bang</a:t>
                      </a:r>
                      <a:endParaRPr lang="pl-PL" sz="13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30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  <a:endParaRPr lang="pl-PL" sz="13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15807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3A93CA76-FDE4-194A-A8C8-A4F91E3FDA68}"/>
              </a:ext>
            </a:extLst>
          </p:cNvPr>
          <p:cNvSpPr/>
          <p:nvPr/>
        </p:nvSpPr>
        <p:spPr>
          <a:xfrm>
            <a:off x="970990" y="953136"/>
            <a:ext cx="30043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2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TOP 3 R-</a:t>
            </a:r>
            <a:r>
              <a:rPr lang="pl-PL" dirty="0" err="1">
                <a:solidFill>
                  <a:schemeClr val="bg2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rated</a:t>
            </a:r>
            <a:r>
              <a:rPr lang="pl-PL" dirty="0">
                <a:solidFill>
                  <a:schemeClr val="bg2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pl-PL" dirty="0" err="1">
                <a:solidFill>
                  <a:schemeClr val="bg2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movies</a:t>
            </a:r>
            <a:r>
              <a:rPr lang="pl-PL" dirty="0">
                <a:solidFill>
                  <a:schemeClr val="bg2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by </a:t>
            </a:r>
            <a:r>
              <a:rPr lang="pl-PL" dirty="0" err="1">
                <a:solidFill>
                  <a:schemeClr val="bg2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rental</a:t>
            </a:r>
            <a:r>
              <a:rPr lang="pl-PL" dirty="0">
                <a:solidFill>
                  <a:schemeClr val="bg2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pl-PL" dirty="0" err="1">
                <a:solidFill>
                  <a:schemeClr val="bg2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count</a:t>
            </a:r>
            <a:endParaRPr lang="pl-PL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In </a:t>
            </a:r>
            <a:r>
              <a:rPr lang="pl-PL" dirty="0" err="1">
                <a:latin typeface="Open Sans"/>
                <a:ea typeface="Open Sans"/>
                <a:cs typeface="Open Sans"/>
                <a:sym typeface="Open Sans"/>
              </a:rPr>
              <a:t>each</a:t>
            </a: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l-PL" dirty="0" err="1">
                <a:latin typeface="Open Sans"/>
                <a:ea typeface="Open Sans"/>
                <a:cs typeface="Open Sans"/>
                <a:sym typeface="Open Sans"/>
              </a:rPr>
              <a:t>month</a:t>
            </a: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 (from </a:t>
            </a:r>
            <a:r>
              <a:rPr lang="pl-PL" dirty="0" err="1">
                <a:latin typeface="Open Sans"/>
                <a:ea typeface="Open Sans"/>
                <a:cs typeface="Open Sans"/>
                <a:sym typeface="Open Sans"/>
              </a:rPr>
              <a:t>February</a:t>
            </a: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 to May) in 2007 the </a:t>
            </a:r>
            <a:r>
              <a:rPr lang="pl-PL" dirty="0" err="1">
                <a:latin typeface="Open Sans"/>
                <a:ea typeface="Open Sans"/>
                <a:cs typeface="Open Sans"/>
                <a:sym typeface="Open Sans"/>
              </a:rPr>
              <a:t>store</a:t>
            </a: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 with id 2 </a:t>
            </a:r>
            <a:r>
              <a:rPr lang="pl-PL" dirty="0" err="1">
                <a:latin typeface="Open Sans"/>
                <a:ea typeface="Open Sans"/>
                <a:cs typeface="Open Sans"/>
                <a:sym typeface="Open Sans"/>
              </a:rPr>
              <a:t>has</a:t>
            </a: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l-PL" dirty="0" err="1">
                <a:latin typeface="Open Sans"/>
                <a:ea typeface="Open Sans"/>
                <a:cs typeface="Open Sans"/>
                <a:sym typeface="Open Sans"/>
              </a:rPr>
              <a:t>had</a:t>
            </a: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 a </a:t>
            </a:r>
            <a:r>
              <a:rPr lang="pl-PL" dirty="0" err="1">
                <a:latin typeface="Open Sans"/>
                <a:ea typeface="Open Sans"/>
                <a:cs typeface="Open Sans"/>
                <a:sym typeface="Open Sans"/>
              </a:rPr>
              <a:t>little</a:t>
            </a: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 bit </a:t>
            </a:r>
            <a:r>
              <a:rPr lang="pl-PL" dirty="0" err="1">
                <a:latin typeface="Open Sans"/>
                <a:ea typeface="Open Sans"/>
                <a:cs typeface="Open Sans"/>
                <a:sym typeface="Open Sans"/>
              </a:rPr>
              <a:t>better</a:t>
            </a: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l-PL" dirty="0" err="1">
                <a:latin typeface="Open Sans"/>
                <a:ea typeface="Open Sans"/>
                <a:cs typeface="Open Sans"/>
                <a:sym typeface="Open Sans"/>
              </a:rPr>
              <a:t>financial</a:t>
            </a: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l-PL" dirty="0" err="1">
                <a:latin typeface="Open Sans"/>
                <a:ea typeface="Open Sans"/>
                <a:cs typeface="Open Sans"/>
                <a:sym typeface="Open Sans"/>
              </a:rPr>
              <a:t>results</a:t>
            </a: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. 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l-PL" i="1" dirty="0" err="1">
                <a:latin typeface="Open Sans"/>
                <a:ea typeface="Open Sans"/>
                <a:cs typeface="Open Sans"/>
                <a:sym typeface="Open Sans"/>
              </a:rPr>
              <a:t>Kudos</a:t>
            </a: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 to Jon Stephens – the manager of the </a:t>
            </a:r>
            <a:r>
              <a:rPr lang="pl-PL" dirty="0" err="1">
                <a:latin typeface="Open Sans"/>
                <a:ea typeface="Open Sans"/>
                <a:cs typeface="Open Sans"/>
                <a:sym typeface="Open Sans"/>
              </a:rPr>
              <a:t>store</a:t>
            </a: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l-PL" dirty="0">
                <a:solidFill>
                  <a:srgbClr val="FFFFF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Which</a:t>
            </a:r>
            <a:r>
              <a:rPr lang="pl-PL" dirty="0">
                <a:solidFill>
                  <a:srgbClr val="FFFFF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store</a:t>
            </a:r>
            <a:r>
              <a:rPr lang="pl-PL" dirty="0">
                <a:solidFill>
                  <a:srgbClr val="FFFFF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is</a:t>
            </a:r>
            <a:r>
              <a:rPr lang="pl-PL" dirty="0">
                <a:solidFill>
                  <a:srgbClr val="FFFFF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more</a:t>
            </a:r>
            <a:r>
              <a:rPr lang="pl-PL" dirty="0">
                <a:solidFill>
                  <a:srgbClr val="FFFFF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profitable</a:t>
            </a:r>
            <a:r>
              <a:rPr lang="pl-PL" dirty="0">
                <a:solidFill>
                  <a:srgbClr val="FFFFF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?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0209C6F-86C0-F944-869E-7EE8322062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7644346"/>
              </p:ext>
            </p:extLst>
          </p:nvPr>
        </p:nvGraphicFramePr>
        <p:xfrm>
          <a:off x="0" y="952500"/>
          <a:ext cx="4953000" cy="3898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3905967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</TotalTime>
  <Words>528</Words>
  <Application>Microsoft Macintosh PowerPoint</Application>
  <PresentationFormat>On-screen Show (16:9)</PresentationFormat>
  <Paragraphs>129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Open Sans</vt:lpstr>
      <vt:lpstr>Calibri</vt:lpstr>
      <vt:lpstr>Arial</vt:lpstr>
      <vt:lpstr>Simple Light</vt:lpstr>
      <vt:lpstr> What are the TOP 5 categories based on revenue?</vt:lpstr>
      <vt:lpstr> How many countries rent a particular number of movies?</vt:lpstr>
      <vt:lpstr> What are the TOP 3 R-rated movies by rental count?</vt:lpstr>
      <vt:lpstr> Which store is more profitable?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5 categories based on income</dc:title>
  <cp:lastModifiedBy>Microsoft Office User</cp:lastModifiedBy>
  <cp:revision>40</cp:revision>
  <dcterms:modified xsi:type="dcterms:W3CDTF">2019-04-21T17:58:59Z</dcterms:modified>
</cp:coreProperties>
</file>