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97257-E667-334F-BE39-248860406045}"/>
              </a:ext>
            </a:extLst>
          </p:cNvPr>
          <p:cNvSpPr>
            <a:spLocks noGrp="1"/>
          </p:cNvSpPr>
          <p:nvPr>
            <p:ph type="ctrTitle"/>
          </p:nvPr>
        </p:nvSpPr>
        <p:spPr>
          <a:xfrm>
            <a:off x="1751012" y="2174393"/>
            <a:ext cx="8689976" cy="2509213"/>
          </a:xfrm>
        </p:spPr>
        <p:txBody>
          <a:bodyPr/>
          <a:lstStyle/>
          <a:p>
            <a:r>
              <a:rPr lang="es-US" sz="7200" b="1">
                <a:latin typeface="Arial Nova Cond Light" panose="020F0302020204030204" pitchFamily="34" charset="0"/>
              </a:rPr>
              <a:t>MANTENIMIENTO Y REDES DE COMPUTO</a:t>
            </a:r>
            <a:r>
              <a:rPr lang="es-US"/>
              <a:t> </a:t>
            </a:r>
          </a:p>
        </p:txBody>
      </p:sp>
    </p:spTree>
    <p:extLst>
      <p:ext uri="{BB962C8B-B14F-4D97-AF65-F5344CB8AC3E}">
        <p14:creationId xmlns:p14="http://schemas.microsoft.com/office/powerpoint/2010/main" val="354744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7A5EB-6D83-9349-A72A-B42A67651C49}"/>
              </a:ext>
            </a:extLst>
          </p:cNvPr>
          <p:cNvSpPr>
            <a:spLocks noGrp="1"/>
          </p:cNvSpPr>
          <p:nvPr>
            <p:ph type="title"/>
          </p:nvPr>
        </p:nvSpPr>
        <p:spPr/>
        <p:txBody>
          <a:bodyPr/>
          <a:lstStyle/>
          <a:p>
            <a:pPr algn="l"/>
            <a:r>
              <a:rPr lang="es-US" b="1">
                <a:latin typeface="Arial Nova Cond Light" panose="020B0306020202020204" pitchFamily="34" charset="0"/>
              </a:rPr>
              <a:t>Definición:</a:t>
            </a:r>
          </a:p>
        </p:txBody>
      </p:sp>
      <p:sp>
        <p:nvSpPr>
          <p:cNvPr id="3" name="Marcador de contenido 2">
            <a:extLst>
              <a:ext uri="{FF2B5EF4-FFF2-40B4-BE49-F238E27FC236}">
                <a16:creationId xmlns:a16="http://schemas.microsoft.com/office/drawing/2014/main" id="{408B5293-4E26-A647-AA69-C6B1457C9B26}"/>
              </a:ext>
            </a:extLst>
          </p:cNvPr>
          <p:cNvSpPr>
            <a:spLocks noGrp="1"/>
          </p:cNvSpPr>
          <p:nvPr>
            <p:ph sz="quarter" idx="13"/>
          </p:nvPr>
        </p:nvSpPr>
        <p:spPr>
          <a:xfrm>
            <a:off x="914399" y="2214694"/>
            <a:ext cx="5535387" cy="2874377"/>
          </a:xfrm>
        </p:spPr>
        <p:txBody>
          <a:bodyPr>
            <a:normAutofit/>
          </a:bodyPr>
          <a:lstStyle/>
          <a:p>
            <a:r>
              <a:rPr lang="es-US" sz="1600" b="0" i="0">
                <a:effectLst/>
                <a:latin typeface="Arial" panose="020B0604020202020204" pitchFamily="34" charset="0"/>
                <a:cs typeface="Arial" panose="020B0604020202020204" pitchFamily="34" charset="0"/>
              </a:rPr>
              <a:t>Cuando hablamos de mantenimiento de una computadora, nos referimos a las medidas y acciones que se toman para mantener a una PC funcionando adecuadamente, sin que se cuelgue o emita mensajes de errores con frecuencia y esté siempre limpia.</a:t>
            </a:r>
          </a:p>
        </p:txBody>
      </p:sp>
      <p:pic>
        <p:nvPicPr>
          <p:cNvPr id="4" name="Imagen 4">
            <a:extLst>
              <a:ext uri="{FF2B5EF4-FFF2-40B4-BE49-F238E27FC236}">
                <a16:creationId xmlns:a16="http://schemas.microsoft.com/office/drawing/2014/main" id="{6D4CEBCF-FD00-AD4A-8EF2-2091644FF802}"/>
              </a:ext>
            </a:extLst>
          </p:cNvPr>
          <p:cNvPicPr>
            <a:picLocks noChangeAspect="1"/>
          </p:cNvPicPr>
          <p:nvPr/>
        </p:nvPicPr>
        <p:blipFill>
          <a:blip r:embed="rId2"/>
          <a:stretch>
            <a:fillRect/>
          </a:stretch>
        </p:blipFill>
        <p:spPr>
          <a:xfrm>
            <a:off x="6772770" y="2029773"/>
            <a:ext cx="4182471" cy="2798453"/>
          </a:xfrm>
          <a:prstGeom prst="rect">
            <a:avLst/>
          </a:prstGeom>
        </p:spPr>
      </p:pic>
    </p:spTree>
    <p:extLst>
      <p:ext uri="{BB962C8B-B14F-4D97-AF65-F5344CB8AC3E}">
        <p14:creationId xmlns:p14="http://schemas.microsoft.com/office/powerpoint/2010/main" val="911188145"/>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03DCC-56E7-4A41-B8E3-4F687F25FC6E}"/>
              </a:ext>
            </a:extLst>
          </p:cNvPr>
          <p:cNvSpPr>
            <a:spLocks noGrp="1"/>
          </p:cNvSpPr>
          <p:nvPr>
            <p:ph type="title"/>
          </p:nvPr>
        </p:nvSpPr>
        <p:spPr/>
        <p:txBody>
          <a:bodyPr/>
          <a:lstStyle/>
          <a:p>
            <a:pPr algn="l"/>
            <a:r>
              <a:rPr lang="es-US" b="1">
                <a:latin typeface="Arial Nova Cond Light" panose="020B0306020202020204" pitchFamily="34" charset="0"/>
              </a:rPr>
              <a:t>TOPOLOGÍA:</a:t>
            </a:r>
          </a:p>
        </p:txBody>
      </p:sp>
      <p:sp>
        <p:nvSpPr>
          <p:cNvPr id="3" name="Marcador de contenido 2">
            <a:extLst>
              <a:ext uri="{FF2B5EF4-FFF2-40B4-BE49-F238E27FC236}">
                <a16:creationId xmlns:a16="http://schemas.microsoft.com/office/drawing/2014/main" id="{239C94DA-A292-A44B-974D-CAC37BA4AC94}"/>
              </a:ext>
            </a:extLst>
          </p:cNvPr>
          <p:cNvSpPr>
            <a:spLocks noGrp="1"/>
          </p:cNvSpPr>
          <p:nvPr>
            <p:ph sz="quarter" idx="13"/>
          </p:nvPr>
        </p:nvSpPr>
        <p:spPr>
          <a:xfrm>
            <a:off x="659776" y="2394473"/>
            <a:ext cx="6815082" cy="3231087"/>
          </a:xfrm>
        </p:spPr>
        <p:txBody>
          <a:bodyPr/>
          <a:lstStyle/>
          <a:p>
            <a:pPr algn="just"/>
            <a:r>
              <a:rPr lang="es-US" b="0" i="0">
                <a:effectLst/>
                <a:latin typeface="Open Sans"/>
              </a:rPr>
              <a:t>Bus o línea </a:t>
            </a:r>
          </a:p>
          <a:p>
            <a:pPr marL="0" indent="0" algn="just">
              <a:buNone/>
            </a:pPr>
            <a:r>
              <a:rPr lang="es-US" b="0" i="0">
                <a:effectLst/>
                <a:latin typeface="Open Sans"/>
              </a:rPr>
              <a:t>Son aquellas que están conectadas a un mismo </a:t>
            </a:r>
            <a:r>
              <a:rPr lang="es-US" b="1" i="0">
                <a:effectLst/>
                <a:latin typeface="Open Sans"/>
              </a:rPr>
              <a:t>tronco o canal de comunicación</a:t>
            </a:r>
            <a:r>
              <a:rPr lang="es-US" b="0" i="0">
                <a:effectLst/>
                <a:latin typeface="Open Sans"/>
              </a:rPr>
              <a:t>, a través del cual pasan los datos. Los dos extremos del cable coaxial acaban con un “terminador”, que lleva una resistencia que impide la “impedancia”. Además habrá una serie de derivadores T, que son las ramas a las que se conectan los equipos informáticos.</a:t>
            </a:r>
            <a:endParaRPr lang="es-US"/>
          </a:p>
        </p:txBody>
      </p:sp>
      <p:pic>
        <p:nvPicPr>
          <p:cNvPr id="4" name="Imagen 4">
            <a:extLst>
              <a:ext uri="{FF2B5EF4-FFF2-40B4-BE49-F238E27FC236}">
                <a16:creationId xmlns:a16="http://schemas.microsoft.com/office/drawing/2014/main" id="{E750974F-CE33-0647-B023-72485B4E453E}"/>
              </a:ext>
            </a:extLst>
          </p:cNvPr>
          <p:cNvPicPr>
            <a:picLocks noChangeAspect="1"/>
          </p:cNvPicPr>
          <p:nvPr/>
        </p:nvPicPr>
        <p:blipFill>
          <a:blip r:embed="rId2"/>
          <a:stretch>
            <a:fillRect/>
          </a:stretch>
        </p:blipFill>
        <p:spPr>
          <a:xfrm>
            <a:off x="8124684" y="2847983"/>
            <a:ext cx="2757714" cy="1162034"/>
          </a:xfrm>
          <a:prstGeom prst="rect">
            <a:avLst/>
          </a:prstGeom>
        </p:spPr>
      </p:pic>
    </p:spTree>
    <p:extLst>
      <p:ext uri="{BB962C8B-B14F-4D97-AF65-F5344CB8AC3E}">
        <p14:creationId xmlns:p14="http://schemas.microsoft.com/office/powerpoint/2010/main" val="3524157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A8ABFF-C7C1-ED40-9776-82FD3ACCB832}"/>
              </a:ext>
            </a:extLst>
          </p:cNvPr>
          <p:cNvSpPr>
            <a:spLocks noGrp="1"/>
          </p:cNvSpPr>
          <p:nvPr>
            <p:ph sz="quarter" idx="13"/>
          </p:nvPr>
        </p:nvSpPr>
        <p:spPr>
          <a:xfrm>
            <a:off x="878862" y="381000"/>
            <a:ext cx="6461298" cy="6096000"/>
          </a:xfrm>
        </p:spPr>
        <p:txBody>
          <a:bodyPr>
            <a:normAutofit/>
          </a:bodyPr>
          <a:lstStyle/>
          <a:p>
            <a:pPr algn="just"/>
            <a:r>
              <a:rPr lang="es-US" b="0" i="0">
                <a:effectLst/>
                <a:latin typeface="Open Sans"/>
              </a:rPr>
              <a:t>Anillo</a:t>
            </a:r>
          </a:p>
          <a:p>
            <a:pPr marL="0" indent="0" algn="just">
              <a:buNone/>
            </a:pPr>
            <a:r>
              <a:rPr lang="es-US" b="0" i="0">
                <a:effectLst/>
                <a:latin typeface="Open Sans"/>
              </a:rPr>
              <a:t>Es aquella donde un equipo está conectado a otro, y éste al siguiente, en forma de círculo o anillo, hasta volver a conectarse con el primero. Cada estación tiene un transmisor y un receptor. En ocasiones, pueden venir unidas por dos cables, y se llaman de </a:t>
            </a:r>
            <a:r>
              <a:rPr lang="es-US" b="1" i="0">
                <a:effectLst/>
                <a:latin typeface="Open Sans"/>
              </a:rPr>
              <a:t>doble anillo</a:t>
            </a:r>
          </a:p>
          <a:p>
            <a:pPr algn="just"/>
            <a:r>
              <a:rPr lang="es-US">
                <a:latin typeface="Open Sans"/>
              </a:rPr>
              <a:t>Estrella</a:t>
            </a:r>
            <a:r>
              <a:rPr lang="es-US" b="1">
                <a:latin typeface="Open Sans"/>
              </a:rPr>
              <a:t> </a:t>
            </a:r>
          </a:p>
          <a:p>
            <a:pPr marL="0" indent="0" algn="just">
              <a:buNone/>
            </a:pPr>
            <a:r>
              <a:rPr lang="es-US" b="0" i="0">
                <a:effectLst/>
                <a:latin typeface="Open Sans"/>
              </a:rPr>
              <a:t>La topología en estrella es donde los nodos están conectados a un “hub”. Hablamos de un dispositivo que recibe las señales de datos de todos los equipos y las transmite a través de los distintos puertos Tienee la ventaja de que cuando algún cable se rompe, </a:t>
            </a:r>
            <a:r>
              <a:rPr lang="es-US" b="1" i="0">
                <a:effectLst/>
                <a:latin typeface="Open Sans"/>
              </a:rPr>
              <a:t>sólo una computadora quedaría aislada de la red</a:t>
            </a:r>
            <a:r>
              <a:rPr lang="es-US" b="0" i="0">
                <a:effectLst/>
                <a:latin typeface="Open Sans"/>
              </a:rPr>
              <a:t> y la reparación es más fácil.</a:t>
            </a:r>
          </a:p>
          <a:p>
            <a:pPr marL="0" indent="0">
              <a:buNone/>
            </a:pPr>
            <a:endParaRPr lang="es-US"/>
          </a:p>
        </p:txBody>
      </p:sp>
      <p:pic>
        <p:nvPicPr>
          <p:cNvPr id="4" name="Imagen 4">
            <a:extLst>
              <a:ext uri="{FF2B5EF4-FFF2-40B4-BE49-F238E27FC236}">
                <a16:creationId xmlns:a16="http://schemas.microsoft.com/office/drawing/2014/main" id="{BA88C92A-B3D1-B240-8C4A-24154101A47B}"/>
              </a:ext>
            </a:extLst>
          </p:cNvPr>
          <p:cNvPicPr>
            <a:picLocks noChangeAspect="1"/>
          </p:cNvPicPr>
          <p:nvPr/>
        </p:nvPicPr>
        <p:blipFill>
          <a:blip r:embed="rId2"/>
          <a:stretch>
            <a:fillRect/>
          </a:stretch>
        </p:blipFill>
        <p:spPr>
          <a:xfrm>
            <a:off x="7864929" y="1332593"/>
            <a:ext cx="3195583" cy="1814710"/>
          </a:xfrm>
          <a:prstGeom prst="rect">
            <a:avLst/>
          </a:prstGeom>
        </p:spPr>
      </p:pic>
      <p:pic>
        <p:nvPicPr>
          <p:cNvPr id="6" name="Imagen 6">
            <a:extLst>
              <a:ext uri="{FF2B5EF4-FFF2-40B4-BE49-F238E27FC236}">
                <a16:creationId xmlns:a16="http://schemas.microsoft.com/office/drawing/2014/main" id="{58DBB867-EE7A-2F40-B427-325E6880CF7C}"/>
              </a:ext>
            </a:extLst>
          </p:cNvPr>
          <p:cNvPicPr>
            <a:picLocks noChangeAspect="1"/>
          </p:cNvPicPr>
          <p:nvPr/>
        </p:nvPicPr>
        <p:blipFill>
          <a:blip r:embed="rId3"/>
          <a:stretch>
            <a:fillRect/>
          </a:stretch>
        </p:blipFill>
        <p:spPr>
          <a:xfrm>
            <a:off x="7864929" y="3710698"/>
            <a:ext cx="3339352" cy="1896354"/>
          </a:xfrm>
          <a:prstGeom prst="rect">
            <a:avLst/>
          </a:prstGeom>
        </p:spPr>
      </p:pic>
    </p:spTree>
    <p:extLst>
      <p:ext uri="{BB962C8B-B14F-4D97-AF65-F5344CB8AC3E}">
        <p14:creationId xmlns:p14="http://schemas.microsoft.com/office/powerpoint/2010/main" val="35117161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C1D035-9B62-4A42-9360-33291A51864D}"/>
              </a:ext>
            </a:extLst>
          </p:cNvPr>
          <p:cNvSpPr>
            <a:spLocks noGrp="1"/>
          </p:cNvSpPr>
          <p:nvPr>
            <p:ph sz="quarter" idx="13"/>
          </p:nvPr>
        </p:nvSpPr>
        <p:spPr>
          <a:xfrm>
            <a:off x="879593" y="724173"/>
            <a:ext cx="6924981" cy="5409653"/>
          </a:xfrm>
        </p:spPr>
        <p:txBody>
          <a:bodyPr>
            <a:normAutofit lnSpcReduction="10000"/>
          </a:bodyPr>
          <a:lstStyle/>
          <a:p>
            <a:r>
              <a:rPr lang="es-US">
                <a:latin typeface="Open Sans"/>
              </a:rPr>
              <a:t>Estrella extendida </a:t>
            </a:r>
          </a:p>
          <a:p>
            <a:pPr marL="0" indent="0" algn="just">
              <a:buNone/>
            </a:pPr>
            <a:r>
              <a:rPr lang="es-US" i="0">
                <a:effectLst/>
                <a:latin typeface="Open Sans"/>
              </a:rPr>
              <a:t>Muy parecida a la anterior, pero en este caso algunas de las computadoras se convierten en el nodo principal o transmisor de datos de otras computadoras que dependen de ésta.</a:t>
            </a:r>
          </a:p>
          <a:p>
            <a:pPr algn="just"/>
            <a:r>
              <a:rPr lang="es-US">
                <a:latin typeface="Open Sans"/>
              </a:rPr>
              <a:t>ARBOL</a:t>
            </a:r>
          </a:p>
          <a:p>
            <a:pPr marL="0" indent="0" algn="just">
              <a:buNone/>
            </a:pPr>
            <a:r>
              <a:rPr lang="es-US" i="0">
                <a:effectLst/>
                <a:latin typeface="Open Sans"/>
              </a:rPr>
              <a:t>Es muy parecida a la red en estrella, pero no tiene un nodo central. Tenemos varios hub o switch, cada uno transmitiendo datos a una red en estrella. La principal desventaja es que requiere varios hub y gran cantidad de cable, por lo que resulta más costosa, pero al no estar centralizado, se evita el problema de la interferencia de señales y una mejor jerarquía de la red.</a:t>
            </a:r>
            <a:endParaRPr lang="es-US"/>
          </a:p>
        </p:txBody>
      </p:sp>
      <p:pic>
        <p:nvPicPr>
          <p:cNvPr id="4" name="Imagen 4">
            <a:extLst>
              <a:ext uri="{FF2B5EF4-FFF2-40B4-BE49-F238E27FC236}">
                <a16:creationId xmlns:a16="http://schemas.microsoft.com/office/drawing/2014/main" id="{0FDE9906-9748-9047-A6AA-852523057912}"/>
              </a:ext>
            </a:extLst>
          </p:cNvPr>
          <p:cNvPicPr>
            <a:picLocks noChangeAspect="1"/>
          </p:cNvPicPr>
          <p:nvPr/>
        </p:nvPicPr>
        <p:blipFill>
          <a:blip r:embed="rId2"/>
          <a:stretch>
            <a:fillRect/>
          </a:stretch>
        </p:blipFill>
        <p:spPr>
          <a:xfrm>
            <a:off x="8339128" y="1080951"/>
            <a:ext cx="2973279" cy="1688468"/>
          </a:xfrm>
          <a:prstGeom prst="rect">
            <a:avLst/>
          </a:prstGeom>
        </p:spPr>
      </p:pic>
      <p:pic>
        <p:nvPicPr>
          <p:cNvPr id="6" name="Imagen 6">
            <a:extLst>
              <a:ext uri="{FF2B5EF4-FFF2-40B4-BE49-F238E27FC236}">
                <a16:creationId xmlns:a16="http://schemas.microsoft.com/office/drawing/2014/main" id="{4CBEBD78-28BB-B74F-A861-82DF75A4F7F8}"/>
              </a:ext>
            </a:extLst>
          </p:cNvPr>
          <p:cNvPicPr>
            <a:picLocks noChangeAspect="1"/>
          </p:cNvPicPr>
          <p:nvPr/>
        </p:nvPicPr>
        <p:blipFill>
          <a:blip r:embed="rId3"/>
          <a:stretch>
            <a:fillRect/>
          </a:stretch>
        </p:blipFill>
        <p:spPr>
          <a:xfrm>
            <a:off x="8339128" y="3774132"/>
            <a:ext cx="2483708" cy="1749306"/>
          </a:xfrm>
          <a:prstGeom prst="rect">
            <a:avLst/>
          </a:prstGeom>
        </p:spPr>
      </p:pic>
    </p:spTree>
    <p:extLst>
      <p:ext uri="{BB962C8B-B14F-4D97-AF65-F5344CB8AC3E}">
        <p14:creationId xmlns:p14="http://schemas.microsoft.com/office/powerpoint/2010/main" val="214568014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65559-DEF6-EE40-B66A-082685D99AEE}"/>
              </a:ext>
            </a:extLst>
          </p:cNvPr>
          <p:cNvSpPr>
            <a:spLocks noGrp="1"/>
          </p:cNvSpPr>
          <p:nvPr>
            <p:ph sz="quarter" idx="13"/>
          </p:nvPr>
        </p:nvSpPr>
        <p:spPr>
          <a:xfrm>
            <a:off x="913775" y="932088"/>
            <a:ext cx="5536012" cy="4993821"/>
          </a:xfrm>
        </p:spPr>
        <p:txBody>
          <a:bodyPr>
            <a:normAutofit lnSpcReduction="10000"/>
          </a:bodyPr>
          <a:lstStyle/>
          <a:p>
            <a:pPr algn="just"/>
            <a:r>
              <a:rPr lang="es-US" b="0" i="0">
                <a:effectLst/>
                <a:latin typeface="Open Sans"/>
              </a:rPr>
              <a:t>Red de malla</a:t>
            </a:r>
          </a:p>
          <a:p>
            <a:pPr marL="0" indent="0" algn="just">
              <a:buNone/>
            </a:pPr>
            <a:r>
              <a:rPr lang="es-US" b="0" i="0">
                <a:effectLst/>
                <a:latin typeface="Open Sans"/>
              </a:rPr>
              <a:t>Todos los nodos están interconectados entre sí. De esta forma, los datos pueden transmitirse por múltiples vías, por lo que </a:t>
            </a:r>
            <a:r>
              <a:rPr lang="es-US" b="1" i="0">
                <a:effectLst/>
                <a:latin typeface="Open Sans"/>
              </a:rPr>
              <a:t>el riesgo de rotura de uno de los cables no amenaza al funcionamiento</a:t>
            </a:r>
            <a:r>
              <a:rPr lang="es-US" b="0" i="0">
                <a:effectLst/>
                <a:latin typeface="Open Sans"/>
              </a:rPr>
              <a:t> de la red. Tampoco requiere de un hub o nodo central y se evita el riesgo de interrupciones e interferencias.</a:t>
            </a:r>
          </a:p>
          <a:p>
            <a:pPr marL="0" indent="0" algn="just">
              <a:buNone/>
            </a:pPr>
            <a:r>
              <a:rPr lang="es-US" b="0" i="0">
                <a:effectLst/>
                <a:latin typeface="Open Sans"/>
              </a:rPr>
              <a:t>El principal problema, claro está, es que en las redes por cable el coste puede ser muy alto, aunque en temas de mantenimiento daría muchos menos problemas.</a:t>
            </a:r>
          </a:p>
        </p:txBody>
      </p:sp>
      <p:pic>
        <p:nvPicPr>
          <p:cNvPr id="4" name="Imagen 4">
            <a:extLst>
              <a:ext uri="{FF2B5EF4-FFF2-40B4-BE49-F238E27FC236}">
                <a16:creationId xmlns:a16="http://schemas.microsoft.com/office/drawing/2014/main" id="{66E67782-B990-7F4E-A4BC-CFA784943E5C}"/>
              </a:ext>
            </a:extLst>
          </p:cNvPr>
          <p:cNvPicPr>
            <a:picLocks noChangeAspect="1"/>
          </p:cNvPicPr>
          <p:nvPr/>
        </p:nvPicPr>
        <p:blipFill>
          <a:blip r:embed="rId2"/>
          <a:stretch>
            <a:fillRect/>
          </a:stretch>
        </p:blipFill>
        <p:spPr>
          <a:xfrm>
            <a:off x="7566570" y="2123734"/>
            <a:ext cx="3711655" cy="2610531"/>
          </a:xfrm>
          <a:prstGeom prst="rect">
            <a:avLst/>
          </a:prstGeom>
        </p:spPr>
      </p:pic>
    </p:spTree>
    <p:extLst>
      <p:ext uri="{BB962C8B-B14F-4D97-AF65-F5344CB8AC3E}">
        <p14:creationId xmlns:p14="http://schemas.microsoft.com/office/powerpoint/2010/main" val="3261545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F155A-61B9-3446-A74E-15DE498A1FC6}"/>
              </a:ext>
            </a:extLst>
          </p:cNvPr>
          <p:cNvSpPr>
            <a:spLocks noGrp="1"/>
          </p:cNvSpPr>
          <p:nvPr>
            <p:ph type="title"/>
          </p:nvPr>
        </p:nvSpPr>
        <p:spPr>
          <a:xfrm>
            <a:off x="913774" y="373588"/>
            <a:ext cx="10364451" cy="1596177"/>
          </a:xfrm>
        </p:spPr>
        <p:txBody>
          <a:bodyPr/>
          <a:lstStyle/>
          <a:p>
            <a:pPr algn="l"/>
            <a:r>
              <a:rPr lang="es-US"/>
              <a:t>Tipos de mantenimiento:</a:t>
            </a:r>
          </a:p>
        </p:txBody>
      </p:sp>
      <p:sp>
        <p:nvSpPr>
          <p:cNvPr id="3" name="Marcador de contenido 2">
            <a:extLst>
              <a:ext uri="{FF2B5EF4-FFF2-40B4-BE49-F238E27FC236}">
                <a16:creationId xmlns:a16="http://schemas.microsoft.com/office/drawing/2014/main" id="{A8F27536-82AB-934C-8741-C8B37F4D030B}"/>
              </a:ext>
            </a:extLst>
          </p:cNvPr>
          <p:cNvSpPr>
            <a:spLocks noGrp="1"/>
          </p:cNvSpPr>
          <p:nvPr>
            <p:ph sz="quarter" idx="13"/>
          </p:nvPr>
        </p:nvSpPr>
        <p:spPr>
          <a:xfrm>
            <a:off x="913774" y="1464129"/>
            <a:ext cx="7196083" cy="5020283"/>
          </a:xfrm>
        </p:spPr>
        <p:txBody>
          <a:bodyPr/>
          <a:lstStyle/>
          <a:p>
            <a:pPr marL="0" indent="0" algn="just">
              <a:buNone/>
            </a:pPr>
            <a:r>
              <a:rPr lang="es-US" b="0" i="0">
                <a:solidFill>
                  <a:srgbClr val="333333"/>
                </a:solidFill>
                <a:effectLst/>
                <a:latin typeface="UnitSlabPro"/>
              </a:rPr>
              <a:t>Existen dos tipos de mantenimiento que se le puede aplicar a una computadora.</a:t>
            </a:r>
          </a:p>
          <a:p>
            <a:pPr algn="just"/>
            <a:r>
              <a:rPr lang="es-US" b="1">
                <a:solidFill>
                  <a:srgbClr val="333333"/>
                </a:solidFill>
                <a:latin typeface="UnitSlabPro"/>
              </a:rPr>
              <a:t>Mantenimiento</a:t>
            </a:r>
            <a:r>
              <a:rPr lang="es-US" b="1" i="0">
                <a:solidFill>
                  <a:srgbClr val="333333"/>
                </a:solidFill>
                <a:effectLst/>
                <a:latin typeface="UnitSlabPro"/>
              </a:rPr>
              <a:t> preventivo.</a:t>
            </a:r>
            <a:r>
              <a:rPr lang="es-US" b="0" i="0">
                <a:solidFill>
                  <a:srgbClr val="333333"/>
                </a:solidFill>
                <a:effectLst/>
                <a:latin typeface="UnitSlabPro"/>
              </a:rPr>
              <a:t>Es el que se le aplica a una PC para evitar futuros errores y problemas técnicos, como por ejemplo: buscar y eliminar virus del disco duro, buscar y corregir errores lógicos y físicos en el disco, desfragmentar el disco, limpiar la placa base y demás tarjetas para evitar fallas técnicas por el polvo, otros.</a:t>
            </a:r>
          </a:p>
          <a:p>
            <a:pPr algn="just"/>
            <a:r>
              <a:rPr lang="es-US" b="1" i="0">
                <a:solidFill>
                  <a:srgbClr val="333333"/>
                </a:solidFill>
                <a:effectLst/>
                <a:latin typeface="UnitSlabPro"/>
              </a:rPr>
              <a:t>Mantenimiento correctivo.</a:t>
            </a:r>
            <a:r>
              <a:rPr lang="es-US" b="0" i="0">
                <a:solidFill>
                  <a:srgbClr val="333333"/>
                </a:solidFill>
                <a:effectLst/>
                <a:latin typeface="UnitSlabPro"/>
              </a:rPr>
              <a:t> Es aquel que está orientado al diagnóstico y reparación del equipo cuando se presenta un problema técnico.</a:t>
            </a:r>
          </a:p>
        </p:txBody>
      </p:sp>
      <p:pic>
        <p:nvPicPr>
          <p:cNvPr id="4" name="Imagen 4">
            <a:extLst>
              <a:ext uri="{FF2B5EF4-FFF2-40B4-BE49-F238E27FC236}">
                <a16:creationId xmlns:a16="http://schemas.microsoft.com/office/drawing/2014/main" id="{6973645C-2D86-684D-93EF-2CFBA1EB488D}"/>
              </a:ext>
            </a:extLst>
          </p:cNvPr>
          <p:cNvPicPr>
            <a:picLocks noChangeAspect="1"/>
          </p:cNvPicPr>
          <p:nvPr/>
        </p:nvPicPr>
        <p:blipFill>
          <a:blip r:embed="rId2"/>
          <a:stretch>
            <a:fillRect/>
          </a:stretch>
        </p:blipFill>
        <p:spPr>
          <a:xfrm>
            <a:off x="8420100" y="1171676"/>
            <a:ext cx="3309257" cy="2206861"/>
          </a:xfrm>
          <a:prstGeom prst="rect">
            <a:avLst/>
          </a:prstGeom>
        </p:spPr>
      </p:pic>
      <p:pic>
        <p:nvPicPr>
          <p:cNvPr id="6" name="Imagen 6">
            <a:extLst>
              <a:ext uri="{FF2B5EF4-FFF2-40B4-BE49-F238E27FC236}">
                <a16:creationId xmlns:a16="http://schemas.microsoft.com/office/drawing/2014/main" id="{647E8211-ED57-7740-9B75-8DDD4E4F46AC}"/>
              </a:ext>
            </a:extLst>
          </p:cNvPr>
          <p:cNvPicPr>
            <a:picLocks noChangeAspect="1"/>
          </p:cNvPicPr>
          <p:nvPr/>
        </p:nvPicPr>
        <p:blipFill>
          <a:blip r:embed="rId3"/>
          <a:stretch>
            <a:fillRect/>
          </a:stretch>
        </p:blipFill>
        <p:spPr>
          <a:xfrm rot="10800000" flipV="1">
            <a:off x="8420100" y="4247932"/>
            <a:ext cx="2944059" cy="1596177"/>
          </a:xfrm>
          <a:prstGeom prst="rect">
            <a:avLst/>
          </a:prstGeom>
        </p:spPr>
      </p:pic>
    </p:spTree>
    <p:extLst>
      <p:ext uri="{BB962C8B-B14F-4D97-AF65-F5344CB8AC3E}">
        <p14:creationId xmlns:p14="http://schemas.microsoft.com/office/powerpoint/2010/main" val="36349343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734BF-8FC3-174F-9054-752E84C00F43}"/>
              </a:ext>
            </a:extLst>
          </p:cNvPr>
          <p:cNvSpPr>
            <a:spLocks noGrp="1"/>
          </p:cNvSpPr>
          <p:nvPr>
            <p:ph type="title"/>
          </p:nvPr>
        </p:nvSpPr>
        <p:spPr/>
        <p:txBody>
          <a:bodyPr/>
          <a:lstStyle/>
          <a:p>
            <a:pPr algn="l"/>
            <a:r>
              <a:rPr lang="es-US"/>
              <a:t>Características </a:t>
            </a:r>
          </a:p>
        </p:txBody>
      </p:sp>
      <p:sp>
        <p:nvSpPr>
          <p:cNvPr id="3" name="Marcador de contenido 2">
            <a:extLst>
              <a:ext uri="{FF2B5EF4-FFF2-40B4-BE49-F238E27FC236}">
                <a16:creationId xmlns:a16="http://schemas.microsoft.com/office/drawing/2014/main" id="{684EAAD4-6D2C-9F48-93DC-1A25CEE8AA29}"/>
              </a:ext>
            </a:extLst>
          </p:cNvPr>
          <p:cNvSpPr>
            <a:spLocks noGrp="1"/>
          </p:cNvSpPr>
          <p:nvPr>
            <p:ph sz="quarter" idx="13"/>
          </p:nvPr>
        </p:nvSpPr>
        <p:spPr>
          <a:xfrm>
            <a:off x="913775" y="1959429"/>
            <a:ext cx="7767582" cy="4280053"/>
          </a:xfrm>
        </p:spPr>
        <p:txBody>
          <a:bodyPr>
            <a:normAutofit fontScale="92500" lnSpcReduction="20000"/>
          </a:bodyPr>
          <a:lstStyle/>
          <a:p>
            <a:pPr fontAlgn="base"/>
            <a:r>
              <a:rPr lang="es-US" b="0" i="0">
                <a:solidFill>
                  <a:srgbClr val="444444"/>
                </a:solidFill>
                <a:effectLst/>
                <a:latin typeface="Arial" panose="020B0604020202020204" pitchFamily="34" charset="0"/>
              </a:rPr>
              <a:t>Solucionar problemas de Hardware y software.</a:t>
            </a:r>
          </a:p>
          <a:p>
            <a:pPr fontAlgn="base"/>
            <a:r>
              <a:rPr lang="es-US" b="0" i="0">
                <a:solidFill>
                  <a:srgbClr val="444444"/>
                </a:solidFill>
                <a:effectLst/>
                <a:latin typeface="Arial" panose="020B0604020202020204" pitchFamily="34" charset="0"/>
              </a:rPr>
              <a:t>Desinfectar ordenadores de virus, troyanos o spywares.</a:t>
            </a:r>
          </a:p>
          <a:p>
            <a:pPr fontAlgn="base"/>
            <a:r>
              <a:rPr lang="es-US" b="0" i="0">
                <a:solidFill>
                  <a:srgbClr val="444444"/>
                </a:solidFill>
                <a:effectLst/>
                <a:latin typeface="Arial" panose="020B0604020202020204" pitchFamily="34" charset="0"/>
              </a:rPr>
              <a:t>Formateo o instalación de Sistemas Operativos.</a:t>
            </a:r>
          </a:p>
          <a:p>
            <a:pPr fontAlgn="base"/>
            <a:r>
              <a:rPr lang="es-US" b="0" i="0">
                <a:solidFill>
                  <a:srgbClr val="444444"/>
                </a:solidFill>
                <a:effectLst/>
                <a:latin typeface="Arial" panose="020B0604020202020204" pitchFamily="34" charset="0"/>
              </a:rPr>
              <a:t>Configurar gestores de correo.</a:t>
            </a:r>
          </a:p>
          <a:p>
            <a:pPr fontAlgn="base"/>
            <a:r>
              <a:rPr lang="es-US" b="0" i="0">
                <a:solidFill>
                  <a:srgbClr val="444444"/>
                </a:solidFill>
                <a:effectLst/>
                <a:latin typeface="Arial" panose="020B0604020202020204" pitchFamily="34" charset="0"/>
              </a:rPr>
              <a:t>Realizar copias de seguridad de archivos.</a:t>
            </a:r>
          </a:p>
          <a:p>
            <a:pPr fontAlgn="base"/>
            <a:r>
              <a:rPr lang="es-US" b="0" i="0">
                <a:solidFill>
                  <a:srgbClr val="444444"/>
                </a:solidFill>
                <a:effectLst/>
                <a:latin typeface="Arial" panose="020B0604020202020204" pitchFamily="34" charset="0"/>
              </a:rPr>
              <a:t>Configuración de periféricos (por ejemplo impresoras, scanners, etc).</a:t>
            </a:r>
          </a:p>
          <a:p>
            <a:pPr fontAlgn="base"/>
            <a:r>
              <a:rPr lang="es-US" b="0" i="0">
                <a:solidFill>
                  <a:srgbClr val="444444"/>
                </a:solidFill>
                <a:effectLst/>
                <a:latin typeface="Arial" panose="020B0604020202020204" pitchFamily="34" charset="0"/>
              </a:rPr>
              <a:t>Configuración y mantenimiento de Internet.</a:t>
            </a:r>
          </a:p>
          <a:p>
            <a:pPr fontAlgn="base"/>
            <a:r>
              <a:rPr lang="es-US" b="0" i="0">
                <a:solidFill>
                  <a:srgbClr val="444444"/>
                </a:solidFill>
                <a:effectLst/>
                <a:latin typeface="Arial" panose="020B0604020202020204" pitchFamily="34" charset="0"/>
              </a:rPr>
              <a:t>Reemplazo de piezas o partes internas de un ordenador o portátil (laptop).</a:t>
            </a:r>
          </a:p>
        </p:txBody>
      </p:sp>
      <p:pic>
        <p:nvPicPr>
          <p:cNvPr id="4" name="Imagen 4">
            <a:extLst>
              <a:ext uri="{FF2B5EF4-FFF2-40B4-BE49-F238E27FC236}">
                <a16:creationId xmlns:a16="http://schemas.microsoft.com/office/drawing/2014/main" id="{3BA5D020-585E-ED4D-89BF-342F457F50B9}"/>
              </a:ext>
            </a:extLst>
          </p:cNvPr>
          <p:cNvPicPr>
            <a:picLocks noChangeAspect="1"/>
          </p:cNvPicPr>
          <p:nvPr/>
        </p:nvPicPr>
        <p:blipFill>
          <a:blip r:embed="rId2"/>
          <a:stretch>
            <a:fillRect/>
          </a:stretch>
        </p:blipFill>
        <p:spPr>
          <a:xfrm>
            <a:off x="8681357" y="1636128"/>
            <a:ext cx="3048000" cy="2952750"/>
          </a:xfrm>
          <a:prstGeom prst="rect">
            <a:avLst/>
          </a:prstGeom>
        </p:spPr>
      </p:pic>
    </p:spTree>
    <p:extLst>
      <p:ext uri="{BB962C8B-B14F-4D97-AF65-F5344CB8AC3E}">
        <p14:creationId xmlns:p14="http://schemas.microsoft.com/office/powerpoint/2010/main" val="2089008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8</Slides>
  <Notes>0</Notes>
  <HiddenSlides>0</HiddenSlide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Gota</vt:lpstr>
      <vt:lpstr>MANTENIMIENTO Y REDES DE COMPUTO </vt:lpstr>
      <vt:lpstr>Definición:</vt:lpstr>
      <vt:lpstr>TOPOLOGÍA:</vt:lpstr>
      <vt:lpstr>Presentación de PowerPoint</vt:lpstr>
      <vt:lpstr>Presentación de PowerPoint</vt:lpstr>
      <vt:lpstr>Presentación de PowerPoint</vt:lpstr>
      <vt:lpstr>Tipos de mantenimiento:</vt:lpstr>
      <vt:lpstr>Características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Y REDES DE COMPUTO </dc:title>
  <dc:creator>Usuario desconocido</dc:creator>
  <cp:lastModifiedBy>Naghelly Garcia Rojas</cp:lastModifiedBy>
  <cp:revision>4</cp:revision>
  <dcterms:created xsi:type="dcterms:W3CDTF">2019-06-20T22:11:46Z</dcterms:created>
  <dcterms:modified xsi:type="dcterms:W3CDTF">2019-06-21T04:12:38Z</dcterms:modified>
</cp:coreProperties>
</file>