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702" r:id="rId2"/>
    <p:sldMasterId id="2147483677" r:id="rId3"/>
  </p:sldMasterIdLst>
  <p:notesMasterIdLst>
    <p:notesMasterId r:id="rId15"/>
  </p:notesMasterIdLst>
  <p:sldIdLst>
    <p:sldId id="269" r:id="rId4"/>
    <p:sldId id="626" r:id="rId5"/>
    <p:sldId id="655" r:id="rId6"/>
    <p:sldId id="657" r:id="rId7"/>
    <p:sldId id="598" r:id="rId8"/>
    <p:sldId id="478" r:id="rId9"/>
    <p:sldId id="454" r:id="rId10"/>
    <p:sldId id="455" r:id="rId11"/>
    <p:sldId id="456" r:id="rId12"/>
    <p:sldId id="457" r:id="rId13"/>
    <p:sldId id="571" r:id="rId14"/>
  </p:sldIdLst>
  <p:sldSz cx="18288000" cy="10287000"/>
  <p:notesSz cx="6858000" cy="9144000"/>
  <p:defaultTextStyle>
    <a:defPPr>
      <a:defRPr lang="uk-UA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B6C"/>
    <a:srgbClr val="64D4EA"/>
    <a:srgbClr val="4CCCE6"/>
    <a:srgbClr val="6CD5EA"/>
    <a:srgbClr val="2BC3E1"/>
    <a:srgbClr val="57CFE7"/>
    <a:srgbClr val="AAC42C"/>
    <a:srgbClr val="A156F4"/>
    <a:srgbClr val="C0C0C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6740" autoAdjust="0"/>
  </p:normalViewPr>
  <p:slideViewPr>
    <p:cSldViewPr>
      <p:cViewPr varScale="1">
        <p:scale>
          <a:sx n="71" d="100"/>
          <a:sy n="71" d="100"/>
        </p:scale>
        <p:origin x="894" y="60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67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7185-10FB-4A57-B3F0-45136A811A24}" type="datetimeFigureOut">
              <a:rPr lang="uk-UA" smtClean="0"/>
              <a:t>20.06.2019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3A12-1E0F-412B-B376-8089A55D94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58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0336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43200" y="3200400"/>
            <a:ext cx="3886200" cy="3886200"/>
          </a:xfrm>
          <a:prstGeom prst="ellipse">
            <a:avLst/>
          </a:prstGeom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15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273552" y="2779776"/>
            <a:ext cx="1444752" cy="1444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3780008" y="5779008"/>
            <a:ext cx="1444752" cy="1444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53937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772400" y="2093976"/>
            <a:ext cx="2743200" cy="27432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1179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532888" y="2587752"/>
            <a:ext cx="2706624" cy="2706624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029272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502152" y="2587752"/>
            <a:ext cx="2706624" cy="2706624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02221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053328" y="2633472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784080" y="2633472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92331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00984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7918704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2527280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280969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37560" y="2935224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337560" y="5980176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811512" y="2935224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811512" y="5981700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635797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733436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G-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4400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49509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29812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G-SLIDE OP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8869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100584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69304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1915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06040" y="3255264"/>
            <a:ext cx="2542032" cy="45262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571165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138928" y="3648456"/>
            <a:ext cx="2075688" cy="375818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563624" y="3648456"/>
            <a:ext cx="2075688" cy="375818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163824" y="3355848"/>
            <a:ext cx="2423160" cy="43159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317247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06040" y="2999232"/>
            <a:ext cx="3730752" cy="49834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8229608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121408" y="2953512"/>
            <a:ext cx="6519672" cy="373075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57686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002536" y="2788920"/>
            <a:ext cx="7178040" cy="4105656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213430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51760" y="2990088"/>
            <a:ext cx="6400800" cy="39410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4779751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438144" y="3054096"/>
            <a:ext cx="5276088" cy="32552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707744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61888" y="2441448"/>
            <a:ext cx="5705856" cy="3246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57600" y="5753100"/>
            <a:ext cx="685800" cy="12161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90872" y="4754880"/>
            <a:ext cx="1645920" cy="217627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1055096" y="4334256"/>
            <a:ext cx="3886200" cy="240487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1799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1435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521493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07208" y="3200400"/>
            <a:ext cx="3886200" cy="3886200"/>
          </a:xfrm>
          <a:prstGeom prst="roundRect">
            <a:avLst/>
          </a:prstGeom>
          <a:effectLst>
            <a:outerShdw blurRad="292100" dist="38100" dir="5400000" algn="t" rotWithShape="0">
              <a:schemeClr val="accent1">
                <a:alpha val="67000"/>
              </a:schemeClr>
            </a:outerShdw>
          </a:effec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799537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29384" y="3218688"/>
            <a:ext cx="2423160" cy="43159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6150183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01952" y="3584448"/>
            <a:ext cx="2194560" cy="3886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468112" y="3584448"/>
            <a:ext cx="2194560" cy="3886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520440" y="3264408"/>
            <a:ext cx="2542032" cy="45262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5685958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24328" y="2990088"/>
            <a:ext cx="3730752" cy="49834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557463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05500" y="2628900"/>
            <a:ext cx="6477000" cy="3962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286810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55064" y="2788920"/>
            <a:ext cx="6967728" cy="3986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97952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46320" y="3200400"/>
            <a:ext cx="8622792" cy="484632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0857641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87552" y="2478024"/>
            <a:ext cx="9052560" cy="5998464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340191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71600" y="2400300"/>
            <a:ext cx="7315200" cy="54864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601200" y="2400300"/>
            <a:ext cx="7315200" cy="54864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2348581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67472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400300"/>
            <a:ext cx="18288000" cy="54864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813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998396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1148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8509339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576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576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3152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152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9728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9728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46304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6304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846816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0" y="2400300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5148072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72000" y="5148072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73552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51435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0" y="24003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144000" y="51435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3716000" y="24003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6770696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677200"/>
            <a:ext cx="18288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15659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18288000" cy="36576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04488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18288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913603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499616" y="3346704"/>
            <a:ext cx="3593592" cy="359359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268737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4400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19705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93481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8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80" r:id="rId3"/>
    <p:sldLayoutId id="2147483697" r:id="rId4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20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668" r:id="rId2"/>
    <p:sldLayoutId id="2147483699" r:id="rId3"/>
    <p:sldLayoutId id="2147483670" r:id="rId4"/>
    <p:sldLayoutId id="2147483671" r:id="rId5"/>
    <p:sldLayoutId id="2147483741" r:id="rId6"/>
    <p:sldLayoutId id="2147483701" r:id="rId7"/>
    <p:sldLayoutId id="2147483700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676" r:id="rId14"/>
    <p:sldLayoutId id="2147483695" r:id="rId15"/>
    <p:sldLayoutId id="2147483696" r:id="rId16"/>
    <p:sldLayoutId id="2147483780" r:id="rId1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7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9" r:id="rId4"/>
    <p:sldLayoutId id="2147483720" r:id="rId5"/>
    <p:sldLayoutId id="2147483717" r:id="rId6"/>
    <p:sldLayoutId id="2147483718" r:id="rId7"/>
    <p:sldLayoutId id="2147483726" r:id="rId8"/>
    <p:sldLayoutId id="2147483727" r:id="rId9"/>
    <p:sldLayoutId id="2147483721" r:id="rId10"/>
    <p:sldLayoutId id="2147483722" r:id="rId11"/>
    <p:sldLayoutId id="2147483723" r:id="rId12"/>
    <p:sldLayoutId id="2147483679" r:id="rId13"/>
    <p:sldLayoutId id="2147483724" r:id="rId14"/>
    <p:sldLayoutId id="2147483689" r:id="rId15"/>
    <p:sldLayoutId id="2147483682" r:id="rId16"/>
    <p:sldLayoutId id="2147483683" r:id="rId17"/>
    <p:sldLayoutId id="2147483685" r:id="rId18"/>
    <p:sldLayoutId id="2147483686" r:id="rId19"/>
    <p:sldLayoutId id="2147483688" r:id="rId20"/>
    <p:sldLayoutId id="2147483687" r:id="rId21"/>
    <p:sldLayoutId id="2147483684" r:id="rId22"/>
    <p:sldLayoutId id="2147483667" r:id="rId23"/>
    <p:sldLayoutId id="2147483779" r:id="rId24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2" y="4589502"/>
            <a:ext cx="109727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King County House Prices</a:t>
            </a:r>
            <a:endParaRPr lang="ru-RU" sz="6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81400" y="4457700"/>
            <a:ext cx="685800" cy="685800"/>
            <a:chOff x="6324600" y="4114799"/>
            <a:chExt cx="685800" cy="6858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rot="10800000">
            <a:off x="14020800" y="5143500"/>
            <a:ext cx="685800" cy="685800"/>
            <a:chOff x="6324600" y="4114799"/>
            <a:chExt cx="685800" cy="685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885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rot="16200000">
            <a:off x="13173075" y="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20600" y="0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0" b="1">
                <a:solidFill>
                  <a:schemeClr val="bg1"/>
                </a:solidFill>
                <a:latin typeface="+mj-lt"/>
              </a:rPr>
              <a:t>04</a:t>
            </a:r>
            <a:endParaRPr lang="uk-UA" sz="225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4567D-78BA-47C8-A331-D7E28FACD0EC}"/>
              </a:ext>
            </a:extLst>
          </p:cNvPr>
          <p:cNvSpPr txBox="1"/>
          <p:nvPr/>
        </p:nvSpPr>
        <p:spPr>
          <a:xfrm>
            <a:off x="723900" y="330859"/>
            <a:ext cx="3390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grade</a:t>
            </a:r>
          </a:p>
          <a:p>
            <a:r>
              <a:rPr lang="en-US" sz="4400" b="1" dirty="0">
                <a:solidFill>
                  <a:srgbClr val="F26B6C"/>
                </a:solidFill>
              </a:rPr>
              <a:t>condition</a:t>
            </a:r>
            <a:endParaRPr lang="uk-UA" sz="4400" b="1" dirty="0">
              <a:solidFill>
                <a:srgbClr val="F26B6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6A2D6-2AA4-4EEB-B05F-BDE3C8A10517}"/>
              </a:ext>
            </a:extLst>
          </p:cNvPr>
          <p:cNvSpPr txBox="1"/>
          <p:nvPr/>
        </p:nvSpPr>
        <p:spPr>
          <a:xfrm>
            <a:off x="723900" y="2164259"/>
            <a:ext cx="10968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Grade can increase price up to </a:t>
            </a:r>
            <a:r>
              <a:rPr lang="en-US" sz="4400" b="1" dirty="0">
                <a:solidFill>
                  <a:srgbClr val="F26B6C"/>
                </a:solidFill>
              </a:rPr>
              <a:t>180%</a:t>
            </a:r>
            <a:endParaRPr lang="uk-UA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2BD102-E7F5-419D-B799-5889630E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34" y="3554819"/>
            <a:ext cx="5578732" cy="3554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A688BC-2574-4A07-AE96-29D996D6454D}"/>
              </a:ext>
            </a:extLst>
          </p:cNvPr>
          <p:cNvSpPr txBox="1"/>
          <p:nvPr/>
        </p:nvSpPr>
        <p:spPr>
          <a:xfrm>
            <a:off x="723900" y="7738020"/>
            <a:ext cx="10968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Condition can increase price up to </a:t>
            </a:r>
            <a:r>
              <a:rPr lang="en-US" sz="4400" b="1" dirty="0">
                <a:solidFill>
                  <a:srgbClr val="F26B6C"/>
                </a:solidFill>
              </a:rPr>
              <a:t>12%</a:t>
            </a:r>
            <a:endParaRPr lang="uk-UA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15715-969A-4487-89FB-BB33E851BD61}"/>
              </a:ext>
            </a:extLst>
          </p:cNvPr>
          <p:cNvSpPr/>
          <p:nvPr/>
        </p:nvSpPr>
        <p:spPr>
          <a:xfrm>
            <a:off x="7162800" y="3345203"/>
            <a:ext cx="6858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Open Sans"/>
              </a:rPr>
              <a:t>1.</a:t>
            </a:r>
            <a:r>
              <a:rPr lang="en-US" sz="2800" dirty="0">
                <a:latin typeface="Open Sans"/>
              </a:rPr>
              <a:t> </a:t>
            </a:r>
            <a:r>
              <a:rPr lang="en-US" dirty="0">
                <a:solidFill>
                  <a:srgbClr val="23221F"/>
                </a:solidFill>
                <a:latin typeface="Open Sans"/>
              </a:rPr>
              <a:t>Falls short of minimum building standards. Normally cabin or inferior structure.</a:t>
            </a:r>
          </a:p>
          <a:p>
            <a:r>
              <a:rPr lang="en-US" dirty="0"/>
              <a:t>...</a:t>
            </a:r>
          </a:p>
          <a:p>
            <a:r>
              <a:rPr lang="en-US" sz="4400" dirty="0"/>
              <a:t>13. </a:t>
            </a:r>
            <a:r>
              <a:rPr lang="en-US" dirty="0"/>
              <a:t>Generally custom designed and built. Mansion level. Large amount of highest quality cabinet work, wood trim, marble, entry ways etc.</a:t>
            </a:r>
          </a:p>
        </p:txBody>
      </p:sp>
    </p:spTree>
    <p:extLst>
      <p:ext uri="{BB962C8B-B14F-4D97-AF65-F5344CB8AC3E}">
        <p14:creationId xmlns:p14="http://schemas.microsoft.com/office/powerpoint/2010/main" val="5094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="">
      <p:transition spd="slow">
        <p:push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81700" y="4589502"/>
            <a:ext cx="632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thank </a:t>
            </a:r>
            <a:r>
              <a:rPr lang="en-US" sz="6600" b="1" dirty="0">
                <a:solidFill>
                  <a:schemeClr val="accent5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you.</a:t>
            </a:r>
            <a:endParaRPr lang="ru-RU" sz="6600" b="1" dirty="0">
              <a:solidFill>
                <a:schemeClr val="accent5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56325" y="4457700"/>
            <a:ext cx="685800" cy="685800"/>
            <a:chOff x="6324600" y="4114799"/>
            <a:chExt cx="685800" cy="6858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rot="10800000">
            <a:off x="11445875" y="5143500"/>
            <a:ext cx="685800" cy="685800"/>
            <a:chOff x="6324600" y="4114799"/>
            <a:chExt cx="685800" cy="685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0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58101" y="3619500"/>
            <a:ext cx="9029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3600">
                <a:latin typeface="+mj-lt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Hi there! I’m a software engineer based in NY and working for the UN, and an </a:t>
            </a:r>
            <a:r>
              <a:rPr lang="en-US" dirty="0">
                <a:solidFill>
                  <a:schemeClr val="accent1"/>
                </a:solidFill>
              </a:rPr>
              <a:t>aspiring data scientist</a:t>
            </a:r>
            <a:r>
              <a:rPr lang="en-US" dirty="0">
                <a:solidFill>
                  <a:schemeClr val="accent2"/>
                </a:solidFill>
              </a:rPr>
              <a:t> at Flatiron Academy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58101" y="6134100"/>
            <a:ext cx="990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Barto Molina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accent2"/>
                </a:solidFill>
              </a:rPr>
              <a:t>Flatiron DS, April 2019 cohort</a:t>
            </a:r>
          </a:p>
        </p:txBody>
      </p:sp>
      <p:pic>
        <p:nvPicPr>
          <p:cNvPr id="4" name="Picture Placeholder 3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7BA39BDC-BFB5-4B65-8E26-122B579737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" r="2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823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</a:t>
            </a:r>
            <a:br>
              <a:rPr lang="en-US" dirty="0"/>
            </a:br>
            <a:r>
              <a:rPr lang="en-US" dirty="0"/>
              <a:t>project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952750" y="2777322"/>
            <a:ext cx="11144250" cy="1143000"/>
            <a:chOff x="3429000" y="3046511"/>
            <a:chExt cx="11144250" cy="1143000"/>
          </a:xfrm>
        </p:grpSpPr>
        <p:sp>
          <p:nvSpPr>
            <p:cNvPr id="8" name="Freeform 29"/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24450" y="3289022"/>
              <a:ext cx="944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</a:rPr>
                <a:t>House Prices King County </a:t>
              </a:r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Sept ‘14 – Oct ‘15</a:t>
              </a:r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849497-9A36-4FD9-9532-EF5238A85784}"/>
              </a:ext>
            </a:extLst>
          </p:cNvPr>
          <p:cNvGrpSpPr/>
          <p:nvPr/>
        </p:nvGrpSpPr>
        <p:grpSpPr>
          <a:xfrm>
            <a:off x="2966197" y="4353448"/>
            <a:ext cx="10884555" cy="1442840"/>
            <a:chOff x="3429000" y="3046511"/>
            <a:chExt cx="10884555" cy="1442840"/>
          </a:xfrm>
        </p:grpSpPr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DC881332-0D34-46BE-8FB0-E53C6711D4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637D19-B8BA-492B-A329-1D29B75AAF3A}"/>
                </a:ext>
              </a:extLst>
            </p:cNvPr>
            <p:cNvSpPr txBox="1"/>
            <p:nvPr/>
          </p:nvSpPr>
          <p:spPr>
            <a:xfrm>
              <a:off x="5124450" y="3289022"/>
              <a:ext cx="91891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21,597</a:t>
              </a:r>
              <a:r>
                <a:rPr lang="en-US" sz="3600" dirty="0">
                  <a:latin typeface="+mj-lt"/>
                </a:rPr>
                <a:t> rows of data</a:t>
              </a:r>
              <a:endParaRPr lang="uk-UA" sz="3600" dirty="0">
                <a:solidFill>
                  <a:schemeClr val="accent1"/>
                </a:solidFill>
              </a:endParaRPr>
            </a:p>
            <a:p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A5F824-E4E3-47D0-8086-EA25DCA4988F}"/>
              </a:ext>
            </a:extLst>
          </p:cNvPr>
          <p:cNvGrpSpPr/>
          <p:nvPr/>
        </p:nvGrpSpPr>
        <p:grpSpPr>
          <a:xfrm>
            <a:off x="2966197" y="5929574"/>
            <a:ext cx="10884555" cy="1143000"/>
            <a:chOff x="3429000" y="3046511"/>
            <a:chExt cx="10884555" cy="1143000"/>
          </a:xfrm>
        </p:grpSpPr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B067D5B-47B1-453B-B731-0476D0354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E0CBB9-EB26-45B2-9726-9FABD4F05877}"/>
                </a:ext>
              </a:extLst>
            </p:cNvPr>
            <p:cNvSpPr txBox="1"/>
            <p:nvPr/>
          </p:nvSpPr>
          <p:spPr>
            <a:xfrm>
              <a:off x="5124450" y="3289022"/>
              <a:ext cx="9189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3%</a:t>
              </a:r>
              <a:r>
                <a:rPr lang="en-US" sz="3600" dirty="0">
                  <a:latin typeface="+mj-lt"/>
                </a:rPr>
                <a:t> of the total number of houses in KC</a:t>
              </a:r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19EB98-8C75-439A-9133-4F316DAB9713}"/>
              </a:ext>
            </a:extLst>
          </p:cNvPr>
          <p:cNvGrpSpPr/>
          <p:nvPr/>
        </p:nvGrpSpPr>
        <p:grpSpPr>
          <a:xfrm>
            <a:off x="2966197" y="7505700"/>
            <a:ext cx="10884555" cy="1143000"/>
            <a:chOff x="3429000" y="3046511"/>
            <a:chExt cx="10884555" cy="1143000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EE954227-565E-4953-9909-5BA9C37AF6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D1A21A-E01A-4330-B581-35921DCAF1AD}"/>
                </a:ext>
              </a:extLst>
            </p:cNvPr>
            <p:cNvSpPr txBox="1"/>
            <p:nvPr/>
          </p:nvSpPr>
          <p:spPr>
            <a:xfrm>
              <a:off x="5124450" y="3289022"/>
              <a:ext cx="9189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</a:rPr>
                <a:t>predict house </a:t>
              </a:r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prices</a:t>
              </a:r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20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C8E8BF94-D455-452D-988D-E5B3B9AEB64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412246"/>
            <a:ext cx="18288000" cy="3657599"/>
          </a:xfrm>
        </p:spPr>
      </p:pic>
      <p:sp>
        <p:nvSpPr>
          <p:cNvPr id="7" name="Rectangle 6"/>
          <p:cNvSpPr>
            <a:spLocks/>
          </p:cNvSpPr>
          <p:nvPr/>
        </p:nvSpPr>
        <p:spPr>
          <a:xfrm>
            <a:off x="0" y="2400300"/>
            <a:ext cx="18288000" cy="3657600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3600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process</a:t>
            </a:r>
            <a:endParaRPr lang="uk-UA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626600" y="5372100"/>
            <a:ext cx="2984500" cy="2245180"/>
            <a:chOff x="9626600" y="5372100"/>
            <a:chExt cx="2984500" cy="2245180"/>
          </a:xfrm>
        </p:grpSpPr>
        <p:sp>
          <p:nvSpPr>
            <p:cNvPr id="39" name="TextBox 38"/>
            <p:cNvSpPr txBox="1"/>
            <p:nvPr/>
          </p:nvSpPr>
          <p:spPr>
            <a:xfrm>
              <a:off x="9626600" y="6970949"/>
              <a:ext cx="2984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 algn="ctr">
                <a:defRPr sz="3600">
                  <a:latin typeface="+mj-lt"/>
                </a:defRPr>
              </a:lvl1pPr>
            </a:lstStyle>
            <a:p>
              <a:r>
                <a:rPr lang="en-US" dirty="0"/>
                <a:t>Model</a:t>
              </a:r>
              <a:endParaRPr lang="uk-UA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0433050" y="5372100"/>
              <a:ext cx="1371600" cy="13716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487400" y="5372100"/>
            <a:ext cx="2984500" cy="2245180"/>
            <a:chOff x="13487400" y="5372100"/>
            <a:chExt cx="2984500" cy="2245180"/>
          </a:xfrm>
        </p:grpSpPr>
        <p:sp>
          <p:nvSpPr>
            <p:cNvPr id="44" name="TextBox 43"/>
            <p:cNvSpPr txBox="1"/>
            <p:nvPr/>
          </p:nvSpPr>
          <p:spPr>
            <a:xfrm>
              <a:off x="13487400" y="6970949"/>
              <a:ext cx="2984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 algn="ctr">
                <a:defRPr sz="3600">
                  <a:latin typeface="+mj-lt"/>
                </a:defRPr>
              </a:lvl1pPr>
            </a:lstStyle>
            <a:p>
              <a:r>
                <a:rPr lang="en-US" dirty="0"/>
                <a:t>Interpret</a:t>
              </a:r>
              <a:endParaRPr lang="uk-UA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14293850" y="5372100"/>
              <a:ext cx="1371600" cy="13716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65800" y="5372100"/>
            <a:ext cx="2984500" cy="2245180"/>
            <a:chOff x="5765800" y="5372100"/>
            <a:chExt cx="2984500" cy="2245180"/>
          </a:xfrm>
        </p:grpSpPr>
        <p:sp>
          <p:nvSpPr>
            <p:cNvPr id="34" name="TextBox 33"/>
            <p:cNvSpPr txBox="1"/>
            <p:nvPr/>
          </p:nvSpPr>
          <p:spPr>
            <a:xfrm>
              <a:off x="5765800" y="6970949"/>
              <a:ext cx="2984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 algn="ctr">
                <a:defRPr sz="3600">
                  <a:latin typeface="+mj-lt"/>
                </a:defRPr>
              </a:lvl1pPr>
            </a:lstStyle>
            <a:p>
              <a:r>
                <a:rPr lang="en-US" dirty="0"/>
                <a:t>Explore</a:t>
              </a:r>
              <a:endParaRPr lang="uk-UA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572250" y="5372100"/>
              <a:ext cx="1371600" cy="13716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05000" y="5372100"/>
            <a:ext cx="2984500" cy="2245180"/>
            <a:chOff x="1905000" y="5372100"/>
            <a:chExt cx="2984500" cy="2245180"/>
          </a:xfrm>
        </p:grpSpPr>
        <p:sp>
          <p:nvSpPr>
            <p:cNvPr id="9" name="TextBox 8"/>
            <p:cNvSpPr txBox="1"/>
            <p:nvPr/>
          </p:nvSpPr>
          <p:spPr>
            <a:xfrm>
              <a:off x="1905000" y="6970949"/>
              <a:ext cx="2984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 algn="ctr">
                <a:defRPr sz="3600">
                  <a:latin typeface="+mj-lt"/>
                </a:defRPr>
              </a:lvl1pPr>
            </a:lstStyle>
            <a:p>
              <a:r>
                <a:rPr lang="en-US" dirty="0"/>
                <a:t>Scrub</a:t>
              </a:r>
              <a:endParaRPr lang="uk-UA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711450" y="5372100"/>
              <a:ext cx="1371600" cy="13716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4</a:t>
            </a:fld>
            <a:endParaRPr/>
          </a:p>
        </p:txBody>
      </p:sp>
      <p:sp>
        <p:nvSpPr>
          <p:cNvPr id="94" name="Freeform 158">
            <a:extLst>
              <a:ext uri="{FF2B5EF4-FFF2-40B4-BE49-F238E27FC236}">
                <a16:creationId xmlns:a16="http://schemas.microsoft.com/office/drawing/2014/main" id="{AA9F5707-4248-42E2-AFF0-8D6AECE2E8D0}"/>
              </a:ext>
            </a:extLst>
          </p:cNvPr>
          <p:cNvSpPr>
            <a:spLocks noEditPoints="1"/>
          </p:cNvSpPr>
          <p:nvPr/>
        </p:nvSpPr>
        <p:spPr bwMode="auto">
          <a:xfrm>
            <a:off x="3176823" y="5844296"/>
            <a:ext cx="440853" cy="440853"/>
          </a:xfrm>
          <a:custGeom>
            <a:avLst/>
            <a:gdLst>
              <a:gd name="T0" fmla="*/ 32 w 176"/>
              <a:gd name="T1" fmla="*/ 0 h 176"/>
              <a:gd name="T2" fmla="*/ 16 w 176"/>
              <a:gd name="T3" fmla="*/ 65 h 176"/>
              <a:gd name="T4" fmla="*/ 0 w 176"/>
              <a:gd name="T5" fmla="*/ 8 h 176"/>
              <a:gd name="T6" fmla="*/ 8 w 176"/>
              <a:gd name="T7" fmla="*/ 128 h 176"/>
              <a:gd name="T8" fmla="*/ 0 w 176"/>
              <a:gd name="T9" fmla="*/ 8 h 176"/>
              <a:gd name="T10" fmla="*/ 40 w 176"/>
              <a:gd name="T11" fmla="*/ 0 h 176"/>
              <a:gd name="T12" fmla="*/ 48 w 176"/>
              <a:gd name="T13" fmla="*/ 37 h 176"/>
              <a:gd name="T14" fmla="*/ 76 w 176"/>
              <a:gd name="T15" fmla="*/ 32 h 176"/>
              <a:gd name="T16" fmla="*/ 56 w 176"/>
              <a:gd name="T17" fmla="*/ 0 h 176"/>
              <a:gd name="T18" fmla="*/ 72 w 176"/>
              <a:gd name="T19" fmla="*/ 32 h 176"/>
              <a:gd name="T20" fmla="*/ 108 w 176"/>
              <a:gd name="T21" fmla="*/ 0 h 176"/>
              <a:gd name="T22" fmla="*/ 100 w 176"/>
              <a:gd name="T23" fmla="*/ 39 h 176"/>
              <a:gd name="T24" fmla="*/ 108 w 176"/>
              <a:gd name="T25" fmla="*/ 0 h 176"/>
              <a:gd name="T26" fmla="*/ 17 w 176"/>
              <a:gd name="T27" fmla="*/ 128 h 176"/>
              <a:gd name="T28" fmla="*/ 16 w 176"/>
              <a:gd name="T29" fmla="*/ 128 h 176"/>
              <a:gd name="T30" fmla="*/ 84 w 176"/>
              <a:gd name="T31" fmla="*/ 0 h 176"/>
              <a:gd name="T32" fmla="*/ 92 w 176"/>
              <a:gd name="T33" fmla="*/ 35 h 176"/>
              <a:gd name="T34" fmla="*/ 136 w 176"/>
              <a:gd name="T35" fmla="*/ 0 h 176"/>
              <a:gd name="T36" fmla="*/ 116 w 176"/>
              <a:gd name="T37" fmla="*/ 50 h 176"/>
              <a:gd name="T38" fmla="*/ 136 w 176"/>
              <a:gd name="T39" fmla="*/ 0 h 176"/>
              <a:gd name="T40" fmla="*/ 136 w 176"/>
              <a:gd name="T41" fmla="*/ 96 h 176"/>
              <a:gd name="T42" fmla="*/ 136 w 176"/>
              <a:gd name="T43" fmla="*/ 128 h 176"/>
              <a:gd name="T44" fmla="*/ 152 w 176"/>
              <a:gd name="T45" fmla="*/ 128 h 176"/>
              <a:gd name="T46" fmla="*/ 144 w 176"/>
              <a:gd name="T47" fmla="*/ 0 h 176"/>
              <a:gd name="T48" fmla="*/ 114 w 176"/>
              <a:gd name="T49" fmla="*/ 133 h 176"/>
              <a:gd name="T50" fmla="*/ 72 w 176"/>
              <a:gd name="T51" fmla="*/ 40 h 176"/>
              <a:gd name="T52" fmla="*/ 72 w 176"/>
              <a:gd name="T53" fmla="*/ 152 h 176"/>
              <a:gd name="T54" fmla="*/ 145 w 176"/>
              <a:gd name="T55" fmla="*/ 175 h 176"/>
              <a:gd name="T56" fmla="*/ 152 w 176"/>
              <a:gd name="T57" fmla="*/ 172 h 176"/>
              <a:gd name="T58" fmla="*/ 114 w 176"/>
              <a:gd name="T59" fmla="*/ 133 h 176"/>
              <a:gd name="T60" fmla="*/ 24 w 176"/>
              <a:gd name="T61" fmla="*/ 96 h 176"/>
              <a:gd name="T62" fmla="*/ 120 w 176"/>
              <a:gd name="T63" fmla="*/ 96 h 176"/>
              <a:gd name="T64" fmla="*/ 168 w 176"/>
              <a:gd name="T65" fmla="*/ 0 h 176"/>
              <a:gd name="T66" fmla="*/ 160 w 176"/>
              <a:gd name="T67" fmla="*/ 128 h 176"/>
              <a:gd name="T68" fmla="*/ 176 w 176"/>
              <a:gd name="T69" fmla="*/ 120 h 176"/>
              <a:gd name="T70" fmla="*/ 168 w 176"/>
              <a:gd name="T71" fmla="*/ 0 h 176"/>
              <a:gd name="T72" fmla="*/ 56 w 176"/>
              <a:gd name="T73" fmla="*/ 124 h 176"/>
              <a:gd name="T74" fmla="*/ 76 w 176"/>
              <a:gd name="T75" fmla="*/ 128 h 176"/>
              <a:gd name="T76" fmla="*/ 72 w 176"/>
              <a:gd name="T77" fmla="*/ 64 h 176"/>
              <a:gd name="T78" fmla="*/ 48 w 176"/>
              <a:gd name="T79" fmla="*/ 117 h 176"/>
              <a:gd name="T80" fmla="*/ 40 w 176"/>
              <a:gd name="T81" fmla="*/ 96 h 176"/>
              <a:gd name="T82" fmla="*/ 100 w 176"/>
              <a:gd name="T83" fmla="*/ 111 h 176"/>
              <a:gd name="T84" fmla="*/ 100 w 176"/>
              <a:gd name="T85" fmla="*/ 81 h 176"/>
              <a:gd name="T86" fmla="*/ 84 w 176"/>
              <a:gd name="T87" fmla="*/ 126 h 176"/>
              <a:gd name="T88" fmla="*/ 92 w 176"/>
              <a:gd name="T89" fmla="*/ 71 h 176"/>
              <a:gd name="T90" fmla="*/ 84 w 176"/>
              <a:gd name="T91" fmla="*/ 12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6" h="176">
                <a:moveTo>
                  <a:pt x="32" y="46"/>
                </a:move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65"/>
                  <a:pt x="16" y="65"/>
                  <a:pt x="16" y="65"/>
                </a:cubicBezTo>
                <a:cubicBezTo>
                  <a:pt x="20" y="58"/>
                  <a:pt x="26" y="51"/>
                  <a:pt x="32" y="46"/>
                </a:cubicBezTo>
                <a:moveTo>
                  <a:pt x="0" y="8"/>
                </a:move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moveTo>
                  <a:pt x="48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41"/>
                  <a:pt x="40" y="41"/>
                  <a:pt x="40" y="41"/>
                </a:cubicBezTo>
                <a:cubicBezTo>
                  <a:pt x="43" y="39"/>
                  <a:pt x="45" y="38"/>
                  <a:pt x="48" y="37"/>
                </a:cubicBezTo>
                <a:lnTo>
                  <a:pt x="48" y="0"/>
                </a:lnTo>
                <a:close/>
                <a:moveTo>
                  <a:pt x="76" y="32"/>
                </a:moveTo>
                <a:cubicBezTo>
                  <a:pt x="76" y="0"/>
                  <a:pt x="76" y="0"/>
                  <a:pt x="7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34"/>
                  <a:pt x="56" y="34"/>
                  <a:pt x="56" y="34"/>
                </a:cubicBezTo>
                <a:cubicBezTo>
                  <a:pt x="61" y="33"/>
                  <a:pt x="66" y="32"/>
                  <a:pt x="72" y="32"/>
                </a:cubicBezTo>
                <a:cubicBezTo>
                  <a:pt x="73" y="32"/>
                  <a:pt x="75" y="32"/>
                  <a:pt x="76" y="32"/>
                </a:cubicBezTo>
                <a:moveTo>
                  <a:pt x="108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3" y="40"/>
                  <a:pt x="105" y="41"/>
                  <a:pt x="108" y="43"/>
                </a:cubicBezTo>
                <a:lnTo>
                  <a:pt x="108" y="0"/>
                </a:lnTo>
                <a:close/>
                <a:moveTo>
                  <a:pt x="16" y="128"/>
                </a:moveTo>
                <a:cubicBezTo>
                  <a:pt x="17" y="128"/>
                  <a:pt x="17" y="128"/>
                  <a:pt x="17" y="128"/>
                </a:cubicBezTo>
                <a:cubicBezTo>
                  <a:pt x="16" y="128"/>
                  <a:pt x="16" y="127"/>
                  <a:pt x="16" y="127"/>
                </a:cubicBezTo>
                <a:lnTo>
                  <a:pt x="16" y="128"/>
                </a:lnTo>
                <a:close/>
                <a:moveTo>
                  <a:pt x="92" y="0"/>
                </a:moveTo>
                <a:cubicBezTo>
                  <a:pt x="84" y="0"/>
                  <a:pt x="84" y="0"/>
                  <a:pt x="84" y="0"/>
                </a:cubicBezTo>
                <a:cubicBezTo>
                  <a:pt x="84" y="33"/>
                  <a:pt x="84" y="33"/>
                  <a:pt x="84" y="33"/>
                </a:cubicBezTo>
                <a:cubicBezTo>
                  <a:pt x="87" y="34"/>
                  <a:pt x="89" y="34"/>
                  <a:pt x="92" y="35"/>
                </a:cubicBezTo>
                <a:lnTo>
                  <a:pt x="92" y="0"/>
                </a:lnTo>
                <a:close/>
                <a:moveTo>
                  <a:pt x="136" y="0"/>
                </a:moveTo>
                <a:cubicBezTo>
                  <a:pt x="116" y="0"/>
                  <a:pt x="116" y="0"/>
                  <a:pt x="116" y="0"/>
                </a:cubicBezTo>
                <a:cubicBezTo>
                  <a:pt x="116" y="50"/>
                  <a:pt x="116" y="50"/>
                  <a:pt x="116" y="50"/>
                </a:cubicBezTo>
                <a:cubicBezTo>
                  <a:pt x="128" y="61"/>
                  <a:pt x="136" y="78"/>
                  <a:pt x="136" y="96"/>
                </a:cubicBezTo>
                <a:lnTo>
                  <a:pt x="136" y="0"/>
                </a:lnTo>
                <a:close/>
                <a:moveTo>
                  <a:pt x="136" y="128"/>
                </a:moveTo>
                <a:cubicBezTo>
                  <a:pt x="136" y="96"/>
                  <a:pt x="136" y="96"/>
                  <a:pt x="136" y="96"/>
                </a:cubicBezTo>
                <a:cubicBezTo>
                  <a:pt x="136" y="108"/>
                  <a:pt x="133" y="119"/>
                  <a:pt x="127" y="128"/>
                </a:cubicBezTo>
                <a:lnTo>
                  <a:pt x="136" y="128"/>
                </a:lnTo>
                <a:close/>
                <a:moveTo>
                  <a:pt x="144" y="128"/>
                </a:moveTo>
                <a:cubicBezTo>
                  <a:pt x="152" y="128"/>
                  <a:pt x="152" y="128"/>
                  <a:pt x="152" y="128"/>
                </a:cubicBezTo>
                <a:cubicBezTo>
                  <a:pt x="152" y="0"/>
                  <a:pt x="152" y="0"/>
                  <a:pt x="152" y="0"/>
                </a:cubicBezTo>
                <a:cubicBezTo>
                  <a:pt x="144" y="0"/>
                  <a:pt x="144" y="0"/>
                  <a:pt x="144" y="0"/>
                </a:cubicBezTo>
                <a:lnTo>
                  <a:pt x="144" y="128"/>
                </a:lnTo>
                <a:close/>
                <a:moveTo>
                  <a:pt x="114" y="133"/>
                </a:moveTo>
                <a:cubicBezTo>
                  <a:pt x="123" y="123"/>
                  <a:pt x="128" y="110"/>
                  <a:pt x="128" y="96"/>
                </a:cubicBezTo>
                <a:cubicBezTo>
                  <a:pt x="128" y="65"/>
                  <a:pt x="103" y="40"/>
                  <a:pt x="72" y="40"/>
                </a:cubicBezTo>
                <a:cubicBezTo>
                  <a:pt x="41" y="40"/>
                  <a:pt x="16" y="65"/>
                  <a:pt x="16" y="96"/>
                </a:cubicBezTo>
                <a:cubicBezTo>
                  <a:pt x="16" y="127"/>
                  <a:pt x="41" y="152"/>
                  <a:pt x="72" y="152"/>
                </a:cubicBezTo>
                <a:cubicBezTo>
                  <a:pt x="86" y="152"/>
                  <a:pt x="99" y="147"/>
                  <a:pt x="109" y="138"/>
                </a:cubicBezTo>
                <a:cubicBezTo>
                  <a:pt x="145" y="175"/>
                  <a:pt x="145" y="175"/>
                  <a:pt x="145" y="175"/>
                </a:cubicBezTo>
                <a:cubicBezTo>
                  <a:pt x="146" y="176"/>
                  <a:pt x="147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71"/>
                  <a:pt x="152" y="170"/>
                  <a:pt x="151" y="169"/>
                </a:cubicBezTo>
                <a:lnTo>
                  <a:pt x="114" y="133"/>
                </a:lnTo>
                <a:close/>
                <a:moveTo>
                  <a:pt x="72" y="144"/>
                </a:moveTo>
                <a:cubicBezTo>
                  <a:pt x="45" y="144"/>
                  <a:pt x="24" y="123"/>
                  <a:pt x="24" y="96"/>
                </a:cubicBezTo>
                <a:cubicBezTo>
                  <a:pt x="24" y="69"/>
                  <a:pt x="45" y="48"/>
                  <a:pt x="72" y="48"/>
                </a:cubicBezTo>
                <a:cubicBezTo>
                  <a:pt x="99" y="48"/>
                  <a:pt x="120" y="69"/>
                  <a:pt x="120" y="96"/>
                </a:cubicBezTo>
                <a:cubicBezTo>
                  <a:pt x="120" y="123"/>
                  <a:pt x="99" y="144"/>
                  <a:pt x="72" y="144"/>
                </a:cubicBezTo>
                <a:moveTo>
                  <a:pt x="168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2" y="128"/>
                  <a:pt x="176" y="124"/>
                  <a:pt x="176" y="120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56" y="68"/>
                </a:moveTo>
                <a:cubicBezTo>
                  <a:pt x="56" y="124"/>
                  <a:pt x="56" y="124"/>
                  <a:pt x="56" y="124"/>
                </a:cubicBezTo>
                <a:cubicBezTo>
                  <a:pt x="61" y="126"/>
                  <a:pt x="66" y="128"/>
                  <a:pt x="72" y="128"/>
                </a:cubicBezTo>
                <a:cubicBezTo>
                  <a:pt x="73" y="128"/>
                  <a:pt x="75" y="128"/>
                  <a:pt x="76" y="128"/>
                </a:cubicBezTo>
                <a:cubicBezTo>
                  <a:pt x="76" y="64"/>
                  <a:pt x="76" y="64"/>
                  <a:pt x="76" y="64"/>
                </a:cubicBezTo>
                <a:cubicBezTo>
                  <a:pt x="75" y="64"/>
                  <a:pt x="73" y="64"/>
                  <a:pt x="72" y="64"/>
                </a:cubicBezTo>
                <a:cubicBezTo>
                  <a:pt x="66" y="64"/>
                  <a:pt x="61" y="66"/>
                  <a:pt x="56" y="68"/>
                </a:cubicBezTo>
                <a:moveTo>
                  <a:pt x="48" y="117"/>
                </a:moveTo>
                <a:cubicBezTo>
                  <a:pt x="48" y="75"/>
                  <a:pt x="48" y="75"/>
                  <a:pt x="48" y="75"/>
                </a:cubicBezTo>
                <a:cubicBezTo>
                  <a:pt x="43" y="81"/>
                  <a:pt x="40" y="88"/>
                  <a:pt x="40" y="96"/>
                </a:cubicBezTo>
                <a:cubicBezTo>
                  <a:pt x="40" y="104"/>
                  <a:pt x="43" y="111"/>
                  <a:pt x="48" y="117"/>
                </a:cubicBezTo>
                <a:moveTo>
                  <a:pt x="100" y="111"/>
                </a:moveTo>
                <a:cubicBezTo>
                  <a:pt x="103" y="107"/>
                  <a:pt x="104" y="102"/>
                  <a:pt x="104" y="96"/>
                </a:cubicBezTo>
                <a:cubicBezTo>
                  <a:pt x="104" y="90"/>
                  <a:pt x="103" y="85"/>
                  <a:pt x="100" y="81"/>
                </a:cubicBezTo>
                <a:lnTo>
                  <a:pt x="100" y="111"/>
                </a:lnTo>
                <a:close/>
                <a:moveTo>
                  <a:pt x="84" y="126"/>
                </a:moveTo>
                <a:cubicBezTo>
                  <a:pt x="87" y="124"/>
                  <a:pt x="90" y="123"/>
                  <a:pt x="92" y="121"/>
                </a:cubicBezTo>
                <a:cubicBezTo>
                  <a:pt x="92" y="71"/>
                  <a:pt x="92" y="71"/>
                  <a:pt x="92" y="71"/>
                </a:cubicBezTo>
                <a:cubicBezTo>
                  <a:pt x="90" y="69"/>
                  <a:pt x="87" y="68"/>
                  <a:pt x="84" y="66"/>
                </a:cubicBezTo>
                <a:lnTo>
                  <a:pt x="84" y="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5" name="Freeform 463">
            <a:extLst>
              <a:ext uri="{FF2B5EF4-FFF2-40B4-BE49-F238E27FC236}">
                <a16:creationId xmlns:a16="http://schemas.microsoft.com/office/drawing/2014/main" id="{F45EA5F8-D55C-4B26-BCB0-823FC3C87DBA}"/>
              </a:ext>
            </a:extLst>
          </p:cNvPr>
          <p:cNvSpPr>
            <a:spLocks noEditPoints="1"/>
          </p:cNvSpPr>
          <p:nvPr/>
        </p:nvSpPr>
        <p:spPr bwMode="auto">
          <a:xfrm>
            <a:off x="6964409" y="5810766"/>
            <a:ext cx="587282" cy="472383"/>
          </a:xfrm>
          <a:custGeom>
            <a:avLst/>
            <a:gdLst>
              <a:gd name="T0" fmla="*/ 16 w 176"/>
              <a:gd name="T1" fmla="*/ 104 h 144"/>
              <a:gd name="T2" fmla="*/ 24 w 176"/>
              <a:gd name="T3" fmla="*/ 104 h 144"/>
              <a:gd name="T4" fmla="*/ 44 w 176"/>
              <a:gd name="T5" fmla="*/ 84 h 144"/>
              <a:gd name="T6" fmla="*/ 136 w 176"/>
              <a:gd name="T7" fmla="*/ 80 h 144"/>
              <a:gd name="T8" fmla="*/ 116 w 176"/>
              <a:gd name="T9" fmla="*/ 108 h 144"/>
              <a:gd name="T10" fmla="*/ 136 w 176"/>
              <a:gd name="T11" fmla="*/ 88 h 144"/>
              <a:gd name="T12" fmla="*/ 136 w 176"/>
              <a:gd name="T13" fmla="*/ 80 h 144"/>
              <a:gd name="T14" fmla="*/ 143 w 176"/>
              <a:gd name="T15" fmla="*/ 16 h 144"/>
              <a:gd name="T16" fmla="*/ 120 w 176"/>
              <a:gd name="T17" fmla="*/ 0 h 144"/>
              <a:gd name="T18" fmla="*/ 80 w 176"/>
              <a:gd name="T19" fmla="*/ 24 h 144"/>
              <a:gd name="T20" fmla="*/ 33 w 176"/>
              <a:gd name="T21" fmla="*/ 16 h 144"/>
              <a:gd name="T22" fmla="*/ 4 w 176"/>
              <a:gd name="T23" fmla="*/ 87 h 144"/>
              <a:gd name="T24" fmla="*/ 40 w 176"/>
              <a:gd name="T25" fmla="*/ 144 h 144"/>
              <a:gd name="T26" fmla="*/ 97 w 176"/>
              <a:gd name="T27" fmla="*/ 112 h 144"/>
              <a:gd name="T28" fmla="*/ 176 w 176"/>
              <a:gd name="T29" fmla="*/ 104 h 144"/>
              <a:gd name="T30" fmla="*/ 40 w 176"/>
              <a:gd name="T31" fmla="*/ 136 h 144"/>
              <a:gd name="T32" fmla="*/ 40 w 176"/>
              <a:gd name="T33" fmla="*/ 72 h 144"/>
              <a:gd name="T34" fmla="*/ 40 w 176"/>
              <a:gd name="T35" fmla="*/ 136 h 144"/>
              <a:gd name="T36" fmla="*/ 40 w 176"/>
              <a:gd name="T37" fmla="*/ 64 h 144"/>
              <a:gd name="T38" fmla="*/ 41 w 176"/>
              <a:gd name="T39" fmla="*/ 17 h 144"/>
              <a:gd name="T40" fmla="*/ 56 w 176"/>
              <a:gd name="T41" fmla="*/ 8 h 144"/>
              <a:gd name="T42" fmla="*/ 72 w 176"/>
              <a:gd name="T43" fmla="*/ 23 h 144"/>
              <a:gd name="T44" fmla="*/ 96 w 176"/>
              <a:gd name="T45" fmla="*/ 104 h 144"/>
              <a:gd name="T46" fmla="*/ 80 w 176"/>
              <a:gd name="T47" fmla="*/ 96 h 144"/>
              <a:gd name="T48" fmla="*/ 96 w 176"/>
              <a:gd name="T49" fmla="*/ 104 h 144"/>
              <a:gd name="T50" fmla="*/ 80 w 176"/>
              <a:gd name="T51" fmla="*/ 88 h 144"/>
              <a:gd name="T52" fmla="*/ 96 w 176"/>
              <a:gd name="T53" fmla="*/ 32 h 144"/>
              <a:gd name="T54" fmla="*/ 104 w 176"/>
              <a:gd name="T55" fmla="*/ 23 h 144"/>
              <a:gd name="T56" fmla="*/ 120 w 176"/>
              <a:gd name="T57" fmla="*/ 8 h 144"/>
              <a:gd name="T58" fmla="*/ 135 w 176"/>
              <a:gd name="T59" fmla="*/ 17 h 144"/>
              <a:gd name="T60" fmla="*/ 136 w 176"/>
              <a:gd name="T61" fmla="*/ 64 h 144"/>
              <a:gd name="T62" fmla="*/ 104 w 176"/>
              <a:gd name="T63" fmla="*/ 23 h 144"/>
              <a:gd name="T64" fmla="*/ 104 w 176"/>
              <a:gd name="T65" fmla="*/ 104 h 144"/>
              <a:gd name="T66" fmla="*/ 168 w 176"/>
              <a:gd name="T67" fmla="*/ 10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44">
                <a:moveTo>
                  <a:pt x="40" y="80"/>
                </a:moveTo>
                <a:cubicBezTo>
                  <a:pt x="27" y="80"/>
                  <a:pt x="16" y="91"/>
                  <a:pt x="16" y="104"/>
                </a:cubicBezTo>
                <a:cubicBezTo>
                  <a:pt x="16" y="106"/>
                  <a:pt x="18" y="108"/>
                  <a:pt x="20" y="108"/>
                </a:cubicBezTo>
                <a:cubicBezTo>
                  <a:pt x="22" y="108"/>
                  <a:pt x="24" y="106"/>
                  <a:pt x="24" y="104"/>
                </a:cubicBezTo>
                <a:cubicBezTo>
                  <a:pt x="24" y="95"/>
                  <a:pt x="31" y="88"/>
                  <a:pt x="40" y="88"/>
                </a:cubicBezTo>
                <a:cubicBezTo>
                  <a:pt x="42" y="88"/>
                  <a:pt x="44" y="86"/>
                  <a:pt x="44" y="84"/>
                </a:cubicBezTo>
                <a:cubicBezTo>
                  <a:pt x="44" y="82"/>
                  <a:pt x="42" y="80"/>
                  <a:pt x="40" y="80"/>
                </a:cubicBezTo>
                <a:moveTo>
                  <a:pt x="136" y="80"/>
                </a:moveTo>
                <a:cubicBezTo>
                  <a:pt x="123" y="80"/>
                  <a:pt x="112" y="91"/>
                  <a:pt x="112" y="104"/>
                </a:cubicBezTo>
                <a:cubicBezTo>
                  <a:pt x="112" y="106"/>
                  <a:pt x="114" y="108"/>
                  <a:pt x="116" y="108"/>
                </a:cubicBezTo>
                <a:cubicBezTo>
                  <a:pt x="118" y="108"/>
                  <a:pt x="120" y="106"/>
                  <a:pt x="120" y="104"/>
                </a:cubicBezTo>
                <a:cubicBezTo>
                  <a:pt x="120" y="95"/>
                  <a:pt x="127" y="88"/>
                  <a:pt x="136" y="88"/>
                </a:cubicBezTo>
                <a:cubicBezTo>
                  <a:pt x="138" y="88"/>
                  <a:pt x="140" y="86"/>
                  <a:pt x="140" y="84"/>
                </a:cubicBezTo>
                <a:cubicBezTo>
                  <a:pt x="140" y="82"/>
                  <a:pt x="138" y="80"/>
                  <a:pt x="136" y="80"/>
                </a:cubicBezTo>
                <a:moveTo>
                  <a:pt x="172" y="87"/>
                </a:moveTo>
                <a:cubicBezTo>
                  <a:pt x="143" y="16"/>
                  <a:pt x="143" y="16"/>
                  <a:pt x="143" y="16"/>
                </a:cubicBezTo>
                <a:cubicBezTo>
                  <a:pt x="143" y="16"/>
                  <a:pt x="143" y="16"/>
                  <a:pt x="143" y="16"/>
                </a:cubicBezTo>
                <a:cubicBezTo>
                  <a:pt x="139" y="7"/>
                  <a:pt x="130" y="0"/>
                  <a:pt x="120" y="0"/>
                </a:cubicBezTo>
                <a:cubicBezTo>
                  <a:pt x="107" y="0"/>
                  <a:pt x="96" y="11"/>
                  <a:pt x="96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1"/>
                  <a:pt x="69" y="0"/>
                  <a:pt x="56" y="0"/>
                </a:cubicBezTo>
                <a:cubicBezTo>
                  <a:pt x="46" y="0"/>
                  <a:pt x="37" y="7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4" y="87"/>
                  <a:pt x="4" y="87"/>
                  <a:pt x="4" y="87"/>
                </a:cubicBezTo>
                <a:cubicBezTo>
                  <a:pt x="1" y="92"/>
                  <a:pt x="0" y="98"/>
                  <a:pt x="0" y="104"/>
                </a:cubicBezTo>
                <a:cubicBezTo>
                  <a:pt x="0" y="126"/>
                  <a:pt x="18" y="144"/>
                  <a:pt x="40" y="144"/>
                </a:cubicBezTo>
                <a:cubicBezTo>
                  <a:pt x="59" y="144"/>
                  <a:pt x="75" y="130"/>
                  <a:pt x="79" y="112"/>
                </a:cubicBezTo>
                <a:cubicBezTo>
                  <a:pt x="97" y="112"/>
                  <a:pt x="97" y="112"/>
                  <a:pt x="97" y="112"/>
                </a:cubicBezTo>
                <a:cubicBezTo>
                  <a:pt x="101" y="130"/>
                  <a:pt x="117" y="144"/>
                  <a:pt x="136" y="144"/>
                </a:cubicBezTo>
                <a:cubicBezTo>
                  <a:pt x="158" y="144"/>
                  <a:pt x="176" y="126"/>
                  <a:pt x="176" y="104"/>
                </a:cubicBezTo>
                <a:cubicBezTo>
                  <a:pt x="176" y="98"/>
                  <a:pt x="175" y="92"/>
                  <a:pt x="172" y="87"/>
                </a:cubicBezTo>
                <a:moveTo>
                  <a:pt x="40" y="136"/>
                </a:moveTo>
                <a:cubicBezTo>
                  <a:pt x="22" y="136"/>
                  <a:pt x="8" y="122"/>
                  <a:pt x="8" y="104"/>
                </a:cubicBezTo>
                <a:cubicBezTo>
                  <a:pt x="8" y="86"/>
                  <a:pt x="22" y="72"/>
                  <a:pt x="40" y="72"/>
                </a:cubicBezTo>
                <a:cubicBezTo>
                  <a:pt x="58" y="72"/>
                  <a:pt x="72" y="86"/>
                  <a:pt x="72" y="104"/>
                </a:cubicBezTo>
                <a:cubicBezTo>
                  <a:pt x="72" y="122"/>
                  <a:pt x="58" y="136"/>
                  <a:pt x="40" y="136"/>
                </a:cubicBezTo>
                <a:moveTo>
                  <a:pt x="72" y="80"/>
                </a:moveTo>
                <a:cubicBezTo>
                  <a:pt x="65" y="70"/>
                  <a:pt x="53" y="64"/>
                  <a:pt x="40" y="64"/>
                </a:cubicBezTo>
                <a:cubicBezTo>
                  <a:pt x="33" y="64"/>
                  <a:pt x="26" y="66"/>
                  <a:pt x="20" y="69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4" y="12"/>
                  <a:pt x="50" y="8"/>
                  <a:pt x="56" y="8"/>
                </a:cubicBezTo>
                <a:cubicBezTo>
                  <a:pt x="64" y="8"/>
                  <a:pt x="71" y="14"/>
                  <a:pt x="72" y="23"/>
                </a:cubicBezTo>
                <a:cubicBezTo>
                  <a:pt x="72" y="23"/>
                  <a:pt x="72" y="23"/>
                  <a:pt x="72" y="23"/>
                </a:cubicBezTo>
                <a:lnTo>
                  <a:pt x="72" y="80"/>
                </a:lnTo>
                <a:close/>
                <a:moveTo>
                  <a:pt x="96" y="104"/>
                </a:moveTo>
                <a:cubicBezTo>
                  <a:pt x="80" y="104"/>
                  <a:pt x="80" y="104"/>
                  <a:pt x="80" y="104"/>
                </a:cubicBezTo>
                <a:cubicBezTo>
                  <a:pt x="80" y="96"/>
                  <a:pt x="80" y="96"/>
                  <a:pt x="80" y="96"/>
                </a:cubicBezTo>
                <a:cubicBezTo>
                  <a:pt x="96" y="96"/>
                  <a:pt x="96" y="96"/>
                  <a:pt x="96" y="96"/>
                </a:cubicBezTo>
                <a:lnTo>
                  <a:pt x="96" y="104"/>
                </a:lnTo>
                <a:close/>
                <a:moveTo>
                  <a:pt x="96" y="88"/>
                </a:moveTo>
                <a:cubicBezTo>
                  <a:pt x="80" y="88"/>
                  <a:pt x="80" y="88"/>
                  <a:pt x="80" y="88"/>
                </a:cubicBezTo>
                <a:cubicBezTo>
                  <a:pt x="80" y="32"/>
                  <a:pt x="80" y="32"/>
                  <a:pt x="80" y="32"/>
                </a:cubicBezTo>
                <a:cubicBezTo>
                  <a:pt x="96" y="32"/>
                  <a:pt x="96" y="32"/>
                  <a:pt x="96" y="32"/>
                </a:cubicBezTo>
                <a:lnTo>
                  <a:pt x="96" y="88"/>
                </a:lnTo>
                <a:close/>
                <a:moveTo>
                  <a:pt x="104" y="23"/>
                </a:moveTo>
                <a:cubicBezTo>
                  <a:pt x="104" y="23"/>
                  <a:pt x="104" y="23"/>
                  <a:pt x="104" y="23"/>
                </a:cubicBezTo>
                <a:cubicBezTo>
                  <a:pt x="105" y="14"/>
                  <a:pt x="112" y="8"/>
                  <a:pt x="120" y="8"/>
                </a:cubicBezTo>
                <a:cubicBezTo>
                  <a:pt x="126" y="8"/>
                  <a:pt x="132" y="12"/>
                  <a:pt x="135" y="17"/>
                </a:cubicBezTo>
                <a:cubicBezTo>
                  <a:pt x="135" y="17"/>
                  <a:pt x="135" y="17"/>
                  <a:pt x="135" y="17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0" y="66"/>
                  <a:pt x="143" y="64"/>
                  <a:pt x="136" y="64"/>
                </a:cubicBezTo>
                <a:cubicBezTo>
                  <a:pt x="123" y="64"/>
                  <a:pt x="111" y="70"/>
                  <a:pt x="104" y="80"/>
                </a:cubicBezTo>
                <a:lnTo>
                  <a:pt x="104" y="23"/>
                </a:lnTo>
                <a:close/>
                <a:moveTo>
                  <a:pt x="136" y="136"/>
                </a:moveTo>
                <a:cubicBezTo>
                  <a:pt x="118" y="136"/>
                  <a:pt x="104" y="122"/>
                  <a:pt x="104" y="104"/>
                </a:cubicBezTo>
                <a:cubicBezTo>
                  <a:pt x="104" y="86"/>
                  <a:pt x="118" y="72"/>
                  <a:pt x="136" y="72"/>
                </a:cubicBezTo>
                <a:cubicBezTo>
                  <a:pt x="154" y="72"/>
                  <a:pt x="168" y="86"/>
                  <a:pt x="168" y="104"/>
                </a:cubicBezTo>
                <a:cubicBezTo>
                  <a:pt x="168" y="122"/>
                  <a:pt x="154" y="136"/>
                  <a:pt x="136" y="13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6" name="Freeform 429">
            <a:extLst>
              <a:ext uri="{FF2B5EF4-FFF2-40B4-BE49-F238E27FC236}">
                <a16:creationId xmlns:a16="http://schemas.microsoft.com/office/drawing/2014/main" id="{F994307A-7FA5-4B56-A326-FD1339FA9D5E}"/>
              </a:ext>
            </a:extLst>
          </p:cNvPr>
          <p:cNvSpPr>
            <a:spLocks noEditPoints="1"/>
          </p:cNvSpPr>
          <p:nvPr/>
        </p:nvSpPr>
        <p:spPr bwMode="auto">
          <a:xfrm>
            <a:off x="10933726" y="5770232"/>
            <a:ext cx="370247" cy="587282"/>
          </a:xfrm>
          <a:custGeom>
            <a:avLst/>
            <a:gdLst>
              <a:gd name="T0" fmla="*/ 104 w 112"/>
              <a:gd name="T1" fmla="*/ 0 h 176"/>
              <a:gd name="T2" fmla="*/ 8 w 112"/>
              <a:gd name="T3" fmla="*/ 0 h 176"/>
              <a:gd name="T4" fmla="*/ 0 w 112"/>
              <a:gd name="T5" fmla="*/ 8 h 176"/>
              <a:gd name="T6" fmla="*/ 0 w 112"/>
              <a:gd name="T7" fmla="*/ 16 h 176"/>
              <a:gd name="T8" fmla="*/ 8 w 112"/>
              <a:gd name="T9" fmla="*/ 24 h 176"/>
              <a:gd name="T10" fmla="*/ 16 w 112"/>
              <a:gd name="T11" fmla="*/ 24 h 176"/>
              <a:gd name="T12" fmla="*/ 16 w 112"/>
              <a:gd name="T13" fmla="*/ 136 h 176"/>
              <a:gd name="T14" fmla="*/ 56 w 112"/>
              <a:gd name="T15" fmla="*/ 176 h 176"/>
              <a:gd name="T16" fmla="*/ 96 w 112"/>
              <a:gd name="T17" fmla="*/ 136 h 176"/>
              <a:gd name="T18" fmla="*/ 96 w 112"/>
              <a:gd name="T19" fmla="*/ 24 h 176"/>
              <a:gd name="T20" fmla="*/ 104 w 112"/>
              <a:gd name="T21" fmla="*/ 24 h 176"/>
              <a:gd name="T22" fmla="*/ 112 w 112"/>
              <a:gd name="T23" fmla="*/ 16 h 176"/>
              <a:gd name="T24" fmla="*/ 112 w 112"/>
              <a:gd name="T25" fmla="*/ 8 h 176"/>
              <a:gd name="T26" fmla="*/ 104 w 112"/>
              <a:gd name="T27" fmla="*/ 0 h 176"/>
              <a:gd name="T28" fmla="*/ 88 w 112"/>
              <a:gd name="T29" fmla="*/ 136 h 176"/>
              <a:gd name="T30" fmla="*/ 56 w 112"/>
              <a:gd name="T31" fmla="*/ 168 h 176"/>
              <a:gd name="T32" fmla="*/ 24 w 112"/>
              <a:gd name="T33" fmla="*/ 136 h 176"/>
              <a:gd name="T34" fmla="*/ 24 w 112"/>
              <a:gd name="T35" fmla="*/ 52 h 176"/>
              <a:gd name="T36" fmla="*/ 43 w 112"/>
              <a:gd name="T37" fmla="*/ 56 h 176"/>
              <a:gd name="T38" fmla="*/ 54 w 112"/>
              <a:gd name="T39" fmla="*/ 54 h 176"/>
              <a:gd name="T40" fmla="*/ 78 w 112"/>
              <a:gd name="T41" fmla="*/ 45 h 176"/>
              <a:gd name="T42" fmla="*/ 88 w 112"/>
              <a:gd name="T43" fmla="*/ 41 h 176"/>
              <a:gd name="T44" fmla="*/ 88 w 112"/>
              <a:gd name="T45" fmla="*/ 136 h 176"/>
              <a:gd name="T46" fmla="*/ 88 w 112"/>
              <a:gd name="T47" fmla="*/ 33 h 176"/>
              <a:gd name="T48" fmla="*/ 74 w 112"/>
              <a:gd name="T49" fmla="*/ 38 h 176"/>
              <a:gd name="T50" fmla="*/ 52 w 112"/>
              <a:gd name="T51" fmla="*/ 47 h 176"/>
              <a:gd name="T52" fmla="*/ 24 w 112"/>
              <a:gd name="T53" fmla="*/ 44 h 176"/>
              <a:gd name="T54" fmla="*/ 24 w 112"/>
              <a:gd name="T55" fmla="*/ 24 h 176"/>
              <a:gd name="T56" fmla="*/ 88 w 112"/>
              <a:gd name="T57" fmla="*/ 24 h 176"/>
              <a:gd name="T58" fmla="*/ 88 w 112"/>
              <a:gd name="T59" fmla="*/ 33 h 176"/>
              <a:gd name="T60" fmla="*/ 104 w 112"/>
              <a:gd name="T61" fmla="*/ 16 h 176"/>
              <a:gd name="T62" fmla="*/ 8 w 112"/>
              <a:gd name="T63" fmla="*/ 16 h 176"/>
              <a:gd name="T64" fmla="*/ 8 w 112"/>
              <a:gd name="T65" fmla="*/ 8 h 176"/>
              <a:gd name="T66" fmla="*/ 104 w 112"/>
              <a:gd name="T67" fmla="*/ 8 h 176"/>
              <a:gd name="T68" fmla="*/ 104 w 112"/>
              <a:gd name="T69" fmla="*/ 16 h 176"/>
              <a:gd name="T70" fmla="*/ 52 w 112"/>
              <a:gd name="T71" fmla="*/ 112 h 176"/>
              <a:gd name="T72" fmla="*/ 48 w 112"/>
              <a:gd name="T73" fmla="*/ 116 h 176"/>
              <a:gd name="T74" fmla="*/ 52 w 112"/>
              <a:gd name="T75" fmla="*/ 120 h 176"/>
              <a:gd name="T76" fmla="*/ 56 w 112"/>
              <a:gd name="T77" fmla="*/ 116 h 176"/>
              <a:gd name="T78" fmla="*/ 52 w 112"/>
              <a:gd name="T79" fmla="*/ 112 h 176"/>
              <a:gd name="T80" fmla="*/ 48 w 112"/>
              <a:gd name="T81" fmla="*/ 88 h 176"/>
              <a:gd name="T82" fmla="*/ 40 w 112"/>
              <a:gd name="T83" fmla="*/ 80 h 176"/>
              <a:gd name="T84" fmla="*/ 32 w 112"/>
              <a:gd name="T85" fmla="*/ 88 h 176"/>
              <a:gd name="T86" fmla="*/ 40 w 112"/>
              <a:gd name="T87" fmla="*/ 96 h 176"/>
              <a:gd name="T88" fmla="*/ 48 w 112"/>
              <a:gd name="T89" fmla="*/ 88 h 176"/>
              <a:gd name="T90" fmla="*/ 44 w 112"/>
              <a:gd name="T91" fmla="*/ 144 h 176"/>
              <a:gd name="T92" fmla="*/ 40 w 112"/>
              <a:gd name="T93" fmla="*/ 148 h 176"/>
              <a:gd name="T94" fmla="*/ 44 w 112"/>
              <a:gd name="T95" fmla="*/ 152 h 176"/>
              <a:gd name="T96" fmla="*/ 48 w 112"/>
              <a:gd name="T97" fmla="*/ 148 h 176"/>
              <a:gd name="T98" fmla="*/ 44 w 112"/>
              <a:gd name="T99" fmla="*/ 144 h 176"/>
              <a:gd name="T100" fmla="*/ 72 w 112"/>
              <a:gd name="T101" fmla="*/ 64 h 176"/>
              <a:gd name="T102" fmla="*/ 64 w 112"/>
              <a:gd name="T103" fmla="*/ 72 h 176"/>
              <a:gd name="T104" fmla="*/ 72 w 112"/>
              <a:gd name="T105" fmla="*/ 80 h 176"/>
              <a:gd name="T106" fmla="*/ 80 w 112"/>
              <a:gd name="T107" fmla="*/ 72 h 176"/>
              <a:gd name="T108" fmla="*/ 72 w 112"/>
              <a:gd name="T109" fmla="*/ 64 h 176"/>
              <a:gd name="T110" fmla="*/ 68 w 112"/>
              <a:gd name="T111" fmla="*/ 128 h 176"/>
              <a:gd name="T112" fmla="*/ 64 w 112"/>
              <a:gd name="T113" fmla="*/ 132 h 176"/>
              <a:gd name="T114" fmla="*/ 68 w 112"/>
              <a:gd name="T115" fmla="*/ 136 h 176"/>
              <a:gd name="T116" fmla="*/ 72 w 112"/>
              <a:gd name="T117" fmla="*/ 132 h 176"/>
              <a:gd name="T118" fmla="*/ 68 w 112"/>
              <a:gd name="T119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2" h="176">
                <a:moveTo>
                  <a:pt x="104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0"/>
                  <a:pt x="4" y="24"/>
                  <a:pt x="8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6" y="158"/>
                  <a:pt x="34" y="176"/>
                  <a:pt x="56" y="176"/>
                </a:cubicBezTo>
                <a:cubicBezTo>
                  <a:pt x="78" y="176"/>
                  <a:pt x="96" y="158"/>
                  <a:pt x="96" y="136"/>
                </a:cubicBezTo>
                <a:cubicBezTo>
                  <a:pt x="96" y="24"/>
                  <a:pt x="96" y="24"/>
                  <a:pt x="96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8" y="24"/>
                  <a:pt x="112" y="20"/>
                  <a:pt x="112" y="16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moveTo>
                  <a:pt x="88" y="136"/>
                </a:moveTo>
                <a:cubicBezTo>
                  <a:pt x="88" y="154"/>
                  <a:pt x="74" y="168"/>
                  <a:pt x="56" y="168"/>
                </a:cubicBezTo>
                <a:cubicBezTo>
                  <a:pt x="38" y="168"/>
                  <a:pt x="24" y="154"/>
                  <a:pt x="24" y="136"/>
                </a:cubicBezTo>
                <a:cubicBezTo>
                  <a:pt x="24" y="52"/>
                  <a:pt x="24" y="52"/>
                  <a:pt x="24" y="52"/>
                </a:cubicBezTo>
                <a:cubicBezTo>
                  <a:pt x="30" y="54"/>
                  <a:pt x="36" y="56"/>
                  <a:pt x="43" y="56"/>
                </a:cubicBezTo>
                <a:cubicBezTo>
                  <a:pt x="47" y="56"/>
                  <a:pt x="50" y="55"/>
                  <a:pt x="54" y="54"/>
                </a:cubicBezTo>
                <a:cubicBezTo>
                  <a:pt x="65" y="51"/>
                  <a:pt x="72" y="48"/>
                  <a:pt x="78" y="45"/>
                </a:cubicBezTo>
                <a:cubicBezTo>
                  <a:pt x="82" y="43"/>
                  <a:pt x="85" y="42"/>
                  <a:pt x="88" y="41"/>
                </a:cubicBezTo>
                <a:lnTo>
                  <a:pt x="88" y="136"/>
                </a:lnTo>
                <a:close/>
                <a:moveTo>
                  <a:pt x="88" y="33"/>
                </a:moveTo>
                <a:cubicBezTo>
                  <a:pt x="83" y="34"/>
                  <a:pt x="79" y="36"/>
                  <a:pt x="74" y="38"/>
                </a:cubicBezTo>
                <a:cubicBezTo>
                  <a:pt x="68" y="41"/>
                  <a:pt x="62" y="44"/>
                  <a:pt x="52" y="47"/>
                </a:cubicBezTo>
                <a:cubicBezTo>
                  <a:pt x="42" y="50"/>
                  <a:pt x="32" y="48"/>
                  <a:pt x="24" y="44"/>
                </a:cubicBezTo>
                <a:cubicBezTo>
                  <a:pt x="24" y="24"/>
                  <a:pt x="24" y="24"/>
                  <a:pt x="24" y="24"/>
                </a:cubicBezTo>
                <a:cubicBezTo>
                  <a:pt x="88" y="24"/>
                  <a:pt x="88" y="24"/>
                  <a:pt x="88" y="24"/>
                </a:cubicBezTo>
                <a:lnTo>
                  <a:pt x="88" y="33"/>
                </a:lnTo>
                <a:close/>
                <a:moveTo>
                  <a:pt x="104" y="16"/>
                </a:moveTo>
                <a:cubicBezTo>
                  <a:pt x="8" y="16"/>
                  <a:pt x="8" y="16"/>
                  <a:pt x="8" y="16"/>
                </a:cubicBezTo>
                <a:cubicBezTo>
                  <a:pt x="8" y="8"/>
                  <a:pt x="8" y="8"/>
                  <a:pt x="8" y="8"/>
                </a:cubicBezTo>
                <a:cubicBezTo>
                  <a:pt x="104" y="8"/>
                  <a:pt x="104" y="8"/>
                  <a:pt x="104" y="8"/>
                </a:cubicBezTo>
                <a:lnTo>
                  <a:pt x="104" y="16"/>
                </a:lnTo>
                <a:close/>
                <a:moveTo>
                  <a:pt x="52" y="112"/>
                </a:move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cubicBezTo>
                  <a:pt x="54" y="120"/>
                  <a:pt x="56" y="118"/>
                  <a:pt x="56" y="116"/>
                </a:cubicBezTo>
                <a:cubicBezTo>
                  <a:pt x="56" y="114"/>
                  <a:pt x="54" y="112"/>
                  <a:pt x="52" y="112"/>
                </a:cubicBezTo>
                <a:moveTo>
                  <a:pt x="48" y="88"/>
                </a:moveTo>
                <a:cubicBezTo>
                  <a:pt x="48" y="84"/>
                  <a:pt x="44" y="80"/>
                  <a:pt x="40" y="80"/>
                </a:cubicBezTo>
                <a:cubicBezTo>
                  <a:pt x="36" y="80"/>
                  <a:pt x="32" y="84"/>
                  <a:pt x="32" y="88"/>
                </a:cubicBezTo>
                <a:cubicBezTo>
                  <a:pt x="32" y="92"/>
                  <a:pt x="36" y="96"/>
                  <a:pt x="40" y="96"/>
                </a:cubicBezTo>
                <a:cubicBezTo>
                  <a:pt x="44" y="96"/>
                  <a:pt x="48" y="92"/>
                  <a:pt x="48" y="88"/>
                </a:cubicBezTo>
                <a:moveTo>
                  <a:pt x="44" y="144"/>
                </a:moveTo>
                <a:cubicBezTo>
                  <a:pt x="42" y="144"/>
                  <a:pt x="40" y="146"/>
                  <a:pt x="40" y="148"/>
                </a:cubicBezTo>
                <a:cubicBezTo>
                  <a:pt x="40" y="150"/>
                  <a:pt x="42" y="152"/>
                  <a:pt x="44" y="152"/>
                </a:cubicBezTo>
                <a:cubicBezTo>
                  <a:pt x="46" y="152"/>
                  <a:pt x="48" y="150"/>
                  <a:pt x="48" y="148"/>
                </a:cubicBezTo>
                <a:cubicBezTo>
                  <a:pt x="48" y="146"/>
                  <a:pt x="46" y="144"/>
                  <a:pt x="44" y="144"/>
                </a:cubicBezTo>
                <a:moveTo>
                  <a:pt x="72" y="64"/>
                </a:moveTo>
                <a:cubicBezTo>
                  <a:pt x="68" y="64"/>
                  <a:pt x="64" y="68"/>
                  <a:pt x="64" y="72"/>
                </a:cubicBezTo>
                <a:cubicBezTo>
                  <a:pt x="64" y="76"/>
                  <a:pt x="68" y="80"/>
                  <a:pt x="72" y="80"/>
                </a:cubicBezTo>
                <a:cubicBezTo>
                  <a:pt x="76" y="80"/>
                  <a:pt x="80" y="76"/>
                  <a:pt x="80" y="72"/>
                </a:cubicBezTo>
                <a:cubicBezTo>
                  <a:pt x="80" y="68"/>
                  <a:pt x="76" y="64"/>
                  <a:pt x="72" y="64"/>
                </a:cubicBezTo>
                <a:moveTo>
                  <a:pt x="68" y="128"/>
                </a:moveTo>
                <a:cubicBezTo>
                  <a:pt x="66" y="128"/>
                  <a:pt x="64" y="130"/>
                  <a:pt x="64" y="132"/>
                </a:cubicBezTo>
                <a:cubicBezTo>
                  <a:pt x="64" y="134"/>
                  <a:pt x="66" y="136"/>
                  <a:pt x="68" y="136"/>
                </a:cubicBezTo>
                <a:cubicBezTo>
                  <a:pt x="70" y="136"/>
                  <a:pt x="72" y="134"/>
                  <a:pt x="72" y="132"/>
                </a:cubicBezTo>
                <a:cubicBezTo>
                  <a:pt x="72" y="130"/>
                  <a:pt x="70" y="128"/>
                  <a:pt x="68" y="12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7" name="Freeform 450">
            <a:extLst>
              <a:ext uri="{FF2B5EF4-FFF2-40B4-BE49-F238E27FC236}">
                <a16:creationId xmlns:a16="http://schemas.microsoft.com/office/drawing/2014/main" id="{401A8DEA-47C1-454F-90A4-67F2F80F7C87}"/>
              </a:ext>
            </a:extLst>
          </p:cNvPr>
          <p:cNvSpPr>
            <a:spLocks noEditPoints="1"/>
          </p:cNvSpPr>
          <p:nvPr/>
        </p:nvSpPr>
        <p:spPr bwMode="auto">
          <a:xfrm>
            <a:off x="14692390" y="5759697"/>
            <a:ext cx="574519" cy="574519"/>
          </a:xfrm>
          <a:custGeom>
            <a:avLst/>
            <a:gdLst>
              <a:gd name="T0" fmla="*/ 140 w 176"/>
              <a:gd name="T1" fmla="*/ 72 h 176"/>
              <a:gd name="T2" fmla="*/ 140 w 176"/>
              <a:gd name="T3" fmla="*/ 64 h 176"/>
              <a:gd name="T4" fmla="*/ 96 w 176"/>
              <a:gd name="T5" fmla="*/ 68 h 176"/>
              <a:gd name="T6" fmla="*/ 100 w 176"/>
              <a:gd name="T7" fmla="*/ 56 h 176"/>
              <a:gd name="T8" fmla="*/ 128 w 176"/>
              <a:gd name="T9" fmla="*/ 52 h 176"/>
              <a:gd name="T10" fmla="*/ 100 w 176"/>
              <a:gd name="T11" fmla="*/ 48 h 176"/>
              <a:gd name="T12" fmla="*/ 100 w 176"/>
              <a:gd name="T13" fmla="*/ 56 h 176"/>
              <a:gd name="T14" fmla="*/ 116 w 176"/>
              <a:gd name="T15" fmla="*/ 88 h 176"/>
              <a:gd name="T16" fmla="*/ 116 w 176"/>
              <a:gd name="T17" fmla="*/ 80 h 176"/>
              <a:gd name="T18" fmla="*/ 96 w 176"/>
              <a:gd name="T19" fmla="*/ 84 h 176"/>
              <a:gd name="T20" fmla="*/ 40 w 176"/>
              <a:gd name="T21" fmla="*/ 104 h 176"/>
              <a:gd name="T22" fmla="*/ 80 w 176"/>
              <a:gd name="T23" fmla="*/ 96 h 176"/>
              <a:gd name="T24" fmla="*/ 72 w 176"/>
              <a:gd name="T25" fmla="*/ 48 h 176"/>
              <a:gd name="T26" fmla="*/ 32 w 176"/>
              <a:gd name="T27" fmla="*/ 56 h 176"/>
              <a:gd name="T28" fmla="*/ 40 w 176"/>
              <a:gd name="T29" fmla="*/ 104 h 176"/>
              <a:gd name="T30" fmla="*/ 72 w 176"/>
              <a:gd name="T31" fmla="*/ 56 h 176"/>
              <a:gd name="T32" fmla="*/ 40 w 176"/>
              <a:gd name="T33" fmla="*/ 96 h 176"/>
              <a:gd name="T34" fmla="*/ 100 w 176"/>
              <a:gd name="T35" fmla="*/ 104 h 176"/>
              <a:gd name="T36" fmla="*/ 144 w 176"/>
              <a:gd name="T37" fmla="*/ 100 h 176"/>
              <a:gd name="T38" fmla="*/ 100 w 176"/>
              <a:gd name="T39" fmla="*/ 96 h 176"/>
              <a:gd name="T40" fmla="*/ 100 w 176"/>
              <a:gd name="T41" fmla="*/ 104 h 176"/>
              <a:gd name="T42" fmla="*/ 96 w 176"/>
              <a:gd name="T43" fmla="*/ 8 h 176"/>
              <a:gd name="T44" fmla="*/ 80 w 176"/>
              <a:gd name="T45" fmla="*/ 8 h 176"/>
              <a:gd name="T46" fmla="*/ 0 w 176"/>
              <a:gd name="T47" fmla="*/ 16 h 176"/>
              <a:gd name="T48" fmla="*/ 8 w 176"/>
              <a:gd name="T49" fmla="*/ 32 h 176"/>
              <a:gd name="T50" fmla="*/ 16 w 176"/>
              <a:gd name="T51" fmla="*/ 136 h 176"/>
              <a:gd name="T52" fmla="*/ 84 w 176"/>
              <a:gd name="T53" fmla="*/ 146 h 176"/>
              <a:gd name="T54" fmla="*/ 60 w 176"/>
              <a:gd name="T55" fmla="*/ 172 h 176"/>
              <a:gd name="T56" fmla="*/ 67 w 176"/>
              <a:gd name="T57" fmla="*/ 175 h 176"/>
              <a:gd name="T58" fmla="*/ 109 w 176"/>
              <a:gd name="T59" fmla="*/ 175 h 176"/>
              <a:gd name="T60" fmla="*/ 116 w 176"/>
              <a:gd name="T61" fmla="*/ 172 h 176"/>
              <a:gd name="T62" fmla="*/ 92 w 176"/>
              <a:gd name="T63" fmla="*/ 146 h 176"/>
              <a:gd name="T64" fmla="*/ 160 w 176"/>
              <a:gd name="T65" fmla="*/ 136 h 176"/>
              <a:gd name="T66" fmla="*/ 168 w 176"/>
              <a:gd name="T67" fmla="*/ 32 h 176"/>
              <a:gd name="T68" fmla="*/ 176 w 176"/>
              <a:gd name="T69" fmla="*/ 16 h 176"/>
              <a:gd name="T70" fmla="*/ 160 w 176"/>
              <a:gd name="T71" fmla="*/ 128 h 176"/>
              <a:gd name="T72" fmla="*/ 16 w 176"/>
              <a:gd name="T73" fmla="*/ 32 h 176"/>
              <a:gd name="T74" fmla="*/ 160 w 176"/>
              <a:gd name="T75" fmla="*/ 128 h 176"/>
              <a:gd name="T76" fmla="*/ 8 w 176"/>
              <a:gd name="T77" fmla="*/ 24 h 176"/>
              <a:gd name="T78" fmla="*/ 168 w 176"/>
              <a:gd name="T79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482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4">
            <a:extLst>
              <a:ext uri="{FF2B5EF4-FFF2-40B4-BE49-F238E27FC236}">
                <a16:creationId xmlns:a16="http://schemas.microsoft.com/office/drawing/2014/main" id="{1BA90577-2CCF-4E4D-82E2-DD9F452B8E98}"/>
              </a:ext>
            </a:extLst>
          </p:cNvPr>
          <p:cNvGrpSpPr/>
          <p:nvPr/>
        </p:nvGrpSpPr>
        <p:grpSpPr>
          <a:xfrm>
            <a:off x="10450650" y="2785845"/>
            <a:ext cx="4680858" cy="4680858"/>
            <a:chOff x="-5703790" y="1088571"/>
            <a:chExt cx="4680858" cy="4680858"/>
          </a:xfrm>
        </p:grpSpPr>
        <p:sp>
          <p:nvSpPr>
            <p:cNvPr id="9" name="Freihandform 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www.PresentationLoad.com">
              <a:extLst>
                <a:ext uri="{FF2B5EF4-FFF2-40B4-BE49-F238E27FC236}">
                  <a16:creationId xmlns:a16="http://schemas.microsoft.com/office/drawing/2014/main" id="{155825F0-24C4-48A8-9B7B-4AE28A7B8DFB}"/>
                </a:ext>
              </a:extLst>
            </p:cNvPr>
            <p:cNvSpPr/>
            <p:nvPr/>
          </p:nvSpPr>
          <p:spPr bwMode="auto">
            <a:xfrm>
              <a:off x="-5703790" y="1088571"/>
              <a:ext cx="4680858" cy="4680858"/>
            </a:xfrm>
            <a:custGeom>
              <a:avLst/>
              <a:gdLst>
                <a:gd name="connsiteX0" fmla="*/ 453757 w 907514"/>
                <a:gd name="connsiteY0" fmla="*/ 0 h 907514"/>
                <a:gd name="connsiteX1" fmla="*/ 907514 w 907514"/>
                <a:gd name="connsiteY1" fmla="*/ 453757 h 907514"/>
                <a:gd name="connsiteX2" fmla="*/ 453757 w 907514"/>
                <a:gd name="connsiteY2" fmla="*/ 907514 h 907514"/>
                <a:gd name="connsiteX3" fmla="*/ 0 w 907514"/>
                <a:gd name="connsiteY3" fmla="*/ 453757 h 907514"/>
                <a:gd name="connsiteX4" fmla="*/ 453757 w 907514"/>
                <a:gd name="connsiteY4" fmla="*/ 0 h 90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514" h="907514">
                  <a:moveTo>
                    <a:pt x="453757" y="0"/>
                  </a:moveTo>
                  <a:cubicBezTo>
                    <a:pt x="704360" y="0"/>
                    <a:pt x="907514" y="203154"/>
                    <a:pt x="907514" y="453757"/>
                  </a:cubicBezTo>
                  <a:cubicBezTo>
                    <a:pt x="907514" y="704360"/>
                    <a:pt x="704360" y="907514"/>
                    <a:pt x="453757" y="907514"/>
                  </a:cubicBezTo>
                  <a:cubicBezTo>
                    <a:pt x="203154" y="907514"/>
                    <a:pt x="0" y="704360"/>
                    <a:pt x="0" y="453757"/>
                  </a:cubicBezTo>
                  <a:cubicBezTo>
                    <a:pt x="0" y="203154"/>
                    <a:pt x="203154" y="0"/>
                    <a:pt x="453757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ihandform 6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www.PresentationLoad.com">
              <a:extLst>
                <a:ext uri="{FF2B5EF4-FFF2-40B4-BE49-F238E27FC236}">
                  <a16:creationId xmlns:a16="http://schemas.microsoft.com/office/drawing/2014/main" id="{EB9D2558-830C-43C7-8E83-393015EABD58}"/>
                </a:ext>
              </a:extLst>
            </p:cNvPr>
            <p:cNvSpPr/>
            <p:nvPr/>
          </p:nvSpPr>
          <p:spPr bwMode="auto">
            <a:xfrm>
              <a:off x="-5636894" y="1160213"/>
              <a:ext cx="4537572" cy="4537572"/>
            </a:xfrm>
            <a:custGeom>
              <a:avLst/>
              <a:gdLst>
                <a:gd name="connsiteX0" fmla="*/ 2268786 w 4537572"/>
                <a:gd name="connsiteY0" fmla="*/ 0 h 4537572"/>
                <a:gd name="connsiteX1" fmla="*/ 4537572 w 4537572"/>
                <a:gd name="connsiteY1" fmla="*/ 2268786 h 4537572"/>
                <a:gd name="connsiteX2" fmla="*/ 2268786 w 4537572"/>
                <a:gd name="connsiteY2" fmla="*/ 4537572 h 4537572"/>
                <a:gd name="connsiteX3" fmla="*/ 0 w 4537572"/>
                <a:gd name="connsiteY3" fmla="*/ 2268786 h 4537572"/>
                <a:gd name="connsiteX4" fmla="*/ 2268786 w 4537572"/>
                <a:gd name="connsiteY4" fmla="*/ 0 h 4537572"/>
                <a:gd name="connsiteX5" fmla="*/ 2268786 w 4537572"/>
                <a:gd name="connsiteY5" fmla="*/ 453757 h 4537572"/>
                <a:gd name="connsiteX6" fmla="*/ 453757 w 4537572"/>
                <a:gd name="connsiteY6" fmla="*/ 2268786 h 4537572"/>
                <a:gd name="connsiteX7" fmla="*/ 2268786 w 4537572"/>
                <a:gd name="connsiteY7" fmla="*/ 4083815 h 4537572"/>
                <a:gd name="connsiteX8" fmla="*/ 4083815 w 4537572"/>
                <a:gd name="connsiteY8" fmla="*/ 2268786 h 4537572"/>
                <a:gd name="connsiteX9" fmla="*/ 2268786 w 4537572"/>
                <a:gd name="connsiteY9" fmla="*/ 453757 h 453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37572" h="4537572">
                  <a:moveTo>
                    <a:pt x="2268786" y="0"/>
                  </a:moveTo>
                  <a:cubicBezTo>
                    <a:pt x="3521802" y="0"/>
                    <a:pt x="4537572" y="1015770"/>
                    <a:pt x="4537572" y="2268786"/>
                  </a:cubicBezTo>
                  <a:cubicBezTo>
                    <a:pt x="4537572" y="3521802"/>
                    <a:pt x="3521802" y="4537572"/>
                    <a:pt x="2268786" y="4537572"/>
                  </a:cubicBezTo>
                  <a:cubicBezTo>
                    <a:pt x="1015770" y="4537572"/>
                    <a:pt x="0" y="3521802"/>
                    <a:pt x="0" y="2268786"/>
                  </a:cubicBezTo>
                  <a:cubicBezTo>
                    <a:pt x="0" y="1015770"/>
                    <a:pt x="1015770" y="0"/>
                    <a:pt x="2268786" y="0"/>
                  </a:cubicBezTo>
                  <a:close/>
                  <a:moveTo>
                    <a:pt x="2268786" y="453757"/>
                  </a:moveTo>
                  <a:cubicBezTo>
                    <a:pt x="1266373" y="453757"/>
                    <a:pt x="453757" y="1266373"/>
                    <a:pt x="453757" y="2268786"/>
                  </a:cubicBezTo>
                  <a:cubicBezTo>
                    <a:pt x="453757" y="3271199"/>
                    <a:pt x="1266373" y="4083815"/>
                    <a:pt x="2268786" y="4083815"/>
                  </a:cubicBezTo>
                  <a:cubicBezTo>
                    <a:pt x="3271199" y="4083815"/>
                    <a:pt x="4083815" y="3271199"/>
                    <a:pt x="4083815" y="2268786"/>
                  </a:cubicBezTo>
                  <a:cubicBezTo>
                    <a:pt x="4083815" y="1266373"/>
                    <a:pt x="3271199" y="453757"/>
                    <a:pt x="2268786" y="45375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ihandform 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www.PresentationLoad.com">
              <a:extLst>
                <a:ext uri="{FF2B5EF4-FFF2-40B4-BE49-F238E27FC236}">
                  <a16:creationId xmlns:a16="http://schemas.microsoft.com/office/drawing/2014/main" id="{1CEDD39E-EDA7-4673-BA26-C16684D0E43B}"/>
                </a:ext>
              </a:extLst>
            </p:cNvPr>
            <p:cNvSpPr/>
            <p:nvPr/>
          </p:nvSpPr>
          <p:spPr bwMode="auto">
            <a:xfrm>
              <a:off x="-4729380" y="2067728"/>
              <a:ext cx="2722544" cy="2722544"/>
            </a:xfrm>
            <a:custGeom>
              <a:avLst/>
              <a:gdLst>
                <a:gd name="connsiteX0" fmla="*/ 1361272 w 2722544"/>
                <a:gd name="connsiteY0" fmla="*/ 0 h 2722544"/>
                <a:gd name="connsiteX1" fmla="*/ 2722544 w 2722544"/>
                <a:gd name="connsiteY1" fmla="*/ 1361272 h 2722544"/>
                <a:gd name="connsiteX2" fmla="*/ 1361272 w 2722544"/>
                <a:gd name="connsiteY2" fmla="*/ 2722544 h 2722544"/>
                <a:gd name="connsiteX3" fmla="*/ 0 w 2722544"/>
                <a:gd name="connsiteY3" fmla="*/ 1361272 h 2722544"/>
                <a:gd name="connsiteX4" fmla="*/ 1361272 w 2722544"/>
                <a:gd name="connsiteY4" fmla="*/ 0 h 2722544"/>
                <a:gd name="connsiteX5" fmla="*/ 1361272 w 2722544"/>
                <a:gd name="connsiteY5" fmla="*/ 453758 h 2722544"/>
                <a:gd name="connsiteX6" fmla="*/ 453758 w 2722544"/>
                <a:gd name="connsiteY6" fmla="*/ 1361272 h 2722544"/>
                <a:gd name="connsiteX7" fmla="*/ 1361272 w 2722544"/>
                <a:gd name="connsiteY7" fmla="*/ 2268786 h 2722544"/>
                <a:gd name="connsiteX8" fmla="*/ 2268786 w 2722544"/>
                <a:gd name="connsiteY8" fmla="*/ 1361272 h 2722544"/>
                <a:gd name="connsiteX9" fmla="*/ 1361272 w 2722544"/>
                <a:gd name="connsiteY9" fmla="*/ 453758 h 272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2544" h="2722544">
                  <a:moveTo>
                    <a:pt x="1361272" y="0"/>
                  </a:moveTo>
                  <a:cubicBezTo>
                    <a:pt x="2113082" y="0"/>
                    <a:pt x="2722544" y="609462"/>
                    <a:pt x="2722544" y="1361272"/>
                  </a:cubicBezTo>
                  <a:cubicBezTo>
                    <a:pt x="2722544" y="2113082"/>
                    <a:pt x="2113082" y="2722544"/>
                    <a:pt x="1361272" y="2722544"/>
                  </a:cubicBezTo>
                  <a:cubicBezTo>
                    <a:pt x="609462" y="2722544"/>
                    <a:pt x="0" y="2113082"/>
                    <a:pt x="0" y="1361272"/>
                  </a:cubicBezTo>
                  <a:cubicBezTo>
                    <a:pt x="0" y="609462"/>
                    <a:pt x="609462" y="0"/>
                    <a:pt x="1361272" y="0"/>
                  </a:cubicBezTo>
                  <a:close/>
                  <a:moveTo>
                    <a:pt x="1361272" y="453758"/>
                  </a:moveTo>
                  <a:cubicBezTo>
                    <a:pt x="860066" y="453758"/>
                    <a:pt x="453758" y="860066"/>
                    <a:pt x="453758" y="1361272"/>
                  </a:cubicBezTo>
                  <a:cubicBezTo>
                    <a:pt x="453758" y="1862478"/>
                    <a:pt x="860066" y="2268786"/>
                    <a:pt x="1361272" y="2268786"/>
                  </a:cubicBezTo>
                  <a:cubicBezTo>
                    <a:pt x="1862478" y="2268786"/>
                    <a:pt x="2268786" y="1862478"/>
                    <a:pt x="2268786" y="1361272"/>
                  </a:cubicBezTo>
                  <a:cubicBezTo>
                    <a:pt x="2268786" y="860066"/>
                    <a:pt x="1862478" y="453758"/>
                    <a:pt x="1361272" y="45375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ihandform 8">
              <a:extLst>
                <a:ext uri="{FF2B5EF4-FFF2-40B4-BE49-F238E27FC236}">
                  <a16:creationId xmlns:a16="http://schemas.microsoft.com/office/drawing/2014/main" id="{145B20A9-1B53-41B8-807F-521AF95F668C}"/>
                </a:ext>
              </a:extLst>
            </p:cNvPr>
            <p:cNvSpPr/>
            <p:nvPr/>
          </p:nvSpPr>
          <p:spPr bwMode="auto">
            <a:xfrm>
              <a:off x="-3821865" y="2975243"/>
              <a:ext cx="907514" cy="907514"/>
            </a:xfrm>
            <a:custGeom>
              <a:avLst/>
              <a:gdLst>
                <a:gd name="connsiteX0" fmla="*/ 453757 w 907514"/>
                <a:gd name="connsiteY0" fmla="*/ 0 h 907514"/>
                <a:gd name="connsiteX1" fmla="*/ 907514 w 907514"/>
                <a:gd name="connsiteY1" fmla="*/ 453757 h 907514"/>
                <a:gd name="connsiteX2" fmla="*/ 453757 w 907514"/>
                <a:gd name="connsiteY2" fmla="*/ 907514 h 907514"/>
                <a:gd name="connsiteX3" fmla="*/ 0 w 907514"/>
                <a:gd name="connsiteY3" fmla="*/ 453757 h 907514"/>
                <a:gd name="connsiteX4" fmla="*/ 453757 w 907514"/>
                <a:gd name="connsiteY4" fmla="*/ 0 h 90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514" h="907514">
                  <a:moveTo>
                    <a:pt x="453757" y="0"/>
                  </a:moveTo>
                  <a:cubicBezTo>
                    <a:pt x="704360" y="0"/>
                    <a:pt x="907514" y="203154"/>
                    <a:pt x="907514" y="453757"/>
                  </a:cubicBezTo>
                  <a:cubicBezTo>
                    <a:pt x="907514" y="704360"/>
                    <a:pt x="704360" y="907514"/>
                    <a:pt x="453757" y="907514"/>
                  </a:cubicBezTo>
                  <a:cubicBezTo>
                    <a:pt x="203154" y="907514"/>
                    <a:pt x="0" y="704360"/>
                    <a:pt x="0" y="453757"/>
                  </a:cubicBezTo>
                  <a:cubicBezTo>
                    <a:pt x="0" y="203154"/>
                    <a:pt x="203154" y="0"/>
                    <a:pt x="453757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5" name="Straight Connector 14"/>
          <p:cNvCxnSpPr>
            <a:cxnSpLocks/>
            <a:endCxn id="10" idx="1"/>
          </p:cNvCxnSpPr>
          <p:nvPr/>
        </p:nvCxnSpPr>
        <p:spPr>
          <a:xfrm flipH="1" flipV="1">
            <a:off x="15055118" y="5126273"/>
            <a:ext cx="3232884" cy="17228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our</a:t>
            </a:r>
            <a:br>
              <a:rPr lang="en-US" dirty="0"/>
            </a:br>
            <a:r>
              <a:rPr lang="en-US" dirty="0"/>
              <a:t>target</a:t>
            </a:r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5</a:t>
            </a:fld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051AA3-0795-46CD-99E8-5BDC746AC229}"/>
              </a:ext>
            </a:extLst>
          </p:cNvPr>
          <p:cNvGrpSpPr/>
          <p:nvPr/>
        </p:nvGrpSpPr>
        <p:grpSpPr>
          <a:xfrm>
            <a:off x="0" y="4154524"/>
            <a:ext cx="12791079" cy="1943500"/>
            <a:chOff x="0" y="4154524"/>
            <a:chExt cx="12791079" cy="19435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EF5A68-2069-4705-9AA7-8913253BADA6}"/>
                </a:ext>
              </a:extLst>
            </p:cNvPr>
            <p:cNvGrpSpPr/>
            <p:nvPr/>
          </p:nvGrpSpPr>
          <p:grpSpPr>
            <a:xfrm>
              <a:off x="0" y="4154524"/>
              <a:ext cx="12791079" cy="1943500"/>
              <a:chOff x="-3124200" y="4135195"/>
              <a:chExt cx="12791079" cy="19435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E80C16-A013-4519-90C1-AB8A92917324}"/>
                  </a:ext>
                </a:extLst>
              </p:cNvPr>
              <p:cNvSpPr/>
              <p:nvPr/>
            </p:nvSpPr>
            <p:spPr>
              <a:xfrm>
                <a:off x="-3124200" y="4135195"/>
                <a:ext cx="11389890" cy="1943499"/>
              </a:xfrm>
              <a:prstGeom prst="rect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uk-UA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F7F6AB4A-86CC-404C-A44E-21FDAAB58BBB}"/>
                  </a:ext>
                </a:extLst>
              </p:cNvPr>
              <p:cNvSpPr/>
              <p:nvPr/>
            </p:nvSpPr>
            <p:spPr>
              <a:xfrm rot="5400000">
                <a:off x="7994534" y="4406350"/>
                <a:ext cx="1943499" cy="1401191"/>
              </a:xfrm>
              <a:prstGeom prst="triangle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uk-UA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FF43F9-08E8-46B5-BF0C-16EC3392911E}"/>
                </a:ext>
              </a:extLst>
            </p:cNvPr>
            <p:cNvSpPr txBox="1"/>
            <p:nvPr/>
          </p:nvSpPr>
          <p:spPr>
            <a:xfrm>
              <a:off x="3067613" y="4618441"/>
              <a:ext cx="61525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+mj-lt"/>
                </a:rPr>
                <a:t>House Price</a:t>
              </a:r>
              <a:endParaRPr lang="uk-UA" sz="60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91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58DEAF11-7D61-4D56-AB40-4901991BA641}"/>
              </a:ext>
            </a:extLst>
          </p:cNvPr>
          <p:cNvSpPr/>
          <p:nvPr/>
        </p:nvSpPr>
        <p:spPr>
          <a:xfrm>
            <a:off x="6935882" y="981417"/>
            <a:ext cx="2286000" cy="2286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0" y="5143500"/>
            <a:ext cx="3581400" cy="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23" idx="2"/>
          </p:cNvCxnSpPr>
          <p:nvPr/>
        </p:nvCxnSpPr>
        <p:spPr>
          <a:xfrm flipV="1">
            <a:off x="3583082" y="2124417"/>
            <a:ext cx="3352800" cy="2242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/>
              <a:t>feature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selection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6</a:t>
            </a:fld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7240682" y="1790046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  <a:latin typeface="+mj-lt"/>
              </a:rPr>
              <a:t>location</a:t>
            </a:r>
            <a:endParaRPr lang="uk-UA" sz="36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29800" y="963117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5"/>
                </a:solidFill>
              </a:rPr>
              <a:t>zipcode</a:t>
            </a:r>
            <a:endParaRPr lang="en-US" sz="2800" dirty="0">
              <a:solidFill>
                <a:schemeClr val="accent5"/>
              </a:solidFill>
            </a:endParaRPr>
          </a:p>
          <a:p>
            <a:r>
              <a:rPr lang="en-US" sz="2800" dirty="0">
                <a:solidFill>
                  <a:schemeClr val="accent5"/>
                </a:solidFill>
              </a:rPr>
              <a:t>latitude</a:t>
            </a:r>
          </a:p>
          <a:p>
            <a:r>
              <a:rPr lang="en-US" sz="2800" dirty="0">
                <a:solidFill>
                  <a:schemeClr val="tx2"/>
                </a:solidFill>
              </a:rPr>
              <a:t>longitude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waterfront</a:t>
            </a:r>
          </a:p>
          <a:p>
            <a:r>
              <a:rPr lang="en-US" sz="2800" dirty="0" err="1">
                <a:solidFill>
                  <a:schemeClr val="tx2"/>
                </a:solidFill>
              </a:rPr>
              <a:t>sq</a:t>
            </a:r>
            <a:r>
              <a:rPr lang="en-US" sz="2800" dirty="0">
                <a:solidFill>
                  <a:schemeClr val="tx2"/>
                </a:solidFill>
              </a:rPr>
              <a:t> ft nearest neighbors</a:t>
            </a:r>
            <a:endParaRPr lang="uk-UA" sz="2800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9307CB-3D7D-410C-ADC4-226808ACB5B0}"/>
              </a:ext>
            </a:extLst>
          </p:cNvPr>
          <p:cNvCxnSpPr>
            <a:cxnSpLocks/>
          </p:cNvCxnSpPr>
          <p:nvPr/>
        </p:nvCxnSpPr>
        <p:spPr>
          <a:xfrm flipH="1" flipV="1">
            <a:off x="3578208" y="2124417"/>
            <a:ext cx="22242" cy="6049371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619179-CDC0-4193-9D21-F00737DB4E5A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578207" y="5143500"/>
            <a:ext cx="3355993" cy="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EE59E2-CF39-459A-AB19-7D877F83DED4}"/>
              </a:ext>
            </a:extLst>
          </p:cNvPr>
          <p:cNvSpPr/>
          <p:nvPr/>
        </p:nvSpPr>
        <p:spPr>
          <a:xfrm>
            <a:off x="6934200" y="4000500"/>
            <a:ext cx="2286000" cy="2286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4C06A7-17A1-409D-A8F8-8EC350882BDA}"/>
              </a:ext>
            </a:extLst>
          </p:cNvPr>
          <p:cNvSpPr/>
          <p:nvPr/>
        </p:nvSpPr>
        <p:spPr>
          <a:xfrm>
            <a:off x="7050740" y="4820334"/>
            <a:ext cx="201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condition</a:t>
            </a:r>
            <a:endParaRPr lang="uk-UA" sz="3600" dirty="0">
              <a:latin typeface="+mj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B5A5BA-88A4-4B65-9D23-77E8AB89D4E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609976" y="8162583"/>
            <a:ext cx="3324224" cy="11208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B8C4BF6-9A70-456A-B0B7-2E4000DA2180}"/>
              </a:ext>
            </a:extLst>
          </p:cNvPr>
          <p:cNvSpPr/>
          <p:nvPr/>
        </p:nvSpPr>
        <p:spPr>
          <a:xfrm>
            <a:off x="6934200" y="7019583"/>
            <a:ext cx="2286000" cy="2286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1C66D0-C51E-4C3C-AC74-5F170469A329}"/>
              </a:ext>
            </a:extLst>
          </p:cNvPr>
          <p:cNvSpPr/>
          <p:nvPr/>
        </p:nvSpPr>
        <p:spPr>
          <a:xfrm>
            <a:off x="7189694" y="7850623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features</a:t>
            </a:r>
            <a:endParaRPr lang="uk-UA" sz="3600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22FDDC-35B7-4CAE-9BF8-684AE87F865D}"/>
              </a:ext>
            </a:extLst>
          </p:cNvPr>
          <p:cNvSpPr txBox="1"/>
          <p:nvPr/>
        </p:nvSpPr>
        <p:spPr>
          <a:xfrm>
            <a:off x="9829800" y="4305300"/>
            <a:ext cx="556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year built</a:t>
            </a:r>
          </a:p>
          <a:p>
            <a:r>
              <a:rPr lang="en-US" sz="2800" dirty="0">
                <a:solidFill>
                  <a:schemeClr val="tx2"/>
                </a:solidFill>
              </a:rPr>
              <a:t>year renovated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grade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condition</a:t>
            </a:r>
            <a:endParaRPr lang="uk-UA" sz="2800" dirty="0">
              <a:solidFill>
                <a:schemeClr val="accent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D6C99D-228B-4972-931A-AE10FFCBC1AC}"/>
              </a:ext>
            </a:extLst>
          </p:cNvPr>
          <p:cNvSpPr txBox="1"/>
          <p:nvPr/>
        </p:nvSpPr>
        <p:spPr>
          <a:xfrm>
            <a:off x="9829800" y="7039198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bedrooms</a:t>
            </a:r>
          </a:p>
          <a:p>
            <a:r>
              <a:rPr lang="en-US" sz="2800" dirty="0">
                <a:solidFill>
                  <a:schemeClr val="tx2"/>
                </a:solidFill>
              </a:rPr>
              <a:t>bathrooms</a:t>
            </a:r>
          </a:p>
          <a:p>
            <a:r>
              <a:rPr lang="en-US" sz="2800" dirty="0">
                <a:solidFill>
                  <a:schemeClr val="tx2"/>
                </a:solidFill>
              </a:rPr>
              <a:t>floors</a:t>
            </a:r>
          </a:p>
          <a:p>
            <a:r>
              <a:rPr lang="en-US" sz="2800" dirty="0" err="1">
                <a:solidFill>
                  <a:schemeClr val="tx2"/>
                </a:solidFill>
              </a:rPr>
              <a:t>sq</a:t>
            </a:r>
            <a:r>
              <a:rPr lang="en-US" sz="2800" dirty="0">
                <a:solidFill>
                  <a:schemeClr val="tx2"/>
                </a:solidFill>
              </a:rPr>
              <a:t> feet (living, </a:t>
            </a:r>
            <a:r>
              <a:rPr lang="en-US" sz="2800" dirty="0">
                <a:solidFill>
                  <a:schemeClr val="accent5"/>
                </a:solidFill>
              </a:rPr>
              <a:t>above</a:t>
            </a:r>
            <a:r>
              <a:rPr lang="en-US" sz="2800" dirty="0">
                <a:solidFill>
                  <a:schemeClr val="tx2"/>
                </a:solidFill>
              </a:rPr>
              <a:t>, basement)</a:t>
            </a:r>
          </a:p>
          <a:p>
            <a:r>
              <a:rPr lang="en-US" sz="2800" dirty="0" err="1">
                <a:solidFill>
                  <a:schemeClr val="tx2"/>
                </a:solidFill>
              </a:rPr>
              <a:t>sq</a:t>
            </a:r>
            <a:r>
              <a:rPr lang="en-US" sz="2800" dirty="0">
                <a:solidFill>
                  <a:schemeClr val="tx2"/>
                </a:solidFill>
              </a:rPr>
              <a:t> feet lot</a:t>
            </a:r>
            <a:endParaRPr lang="uk-UA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7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sh/>
      </p:transition>
    </mc:Choice>
    <mc:Fallback xmlns="">
      <p:transition spd="slow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3144500" y="514350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01600" y="6732181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0" b="1" dirty="0">
                <a:solidFill>
                  <a:schemeClr val="bg1"/>
                </a:solidFill>
                <a:latin typeface="+mj-lt"/>
              </a:rPr>
              <a:t>01</a:t>
            </a:r>
            <a:endParaRPr lang="uk-UA" sz="2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4325600" y="419100"/>
            <a:ext cx="3390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/>
              <a:t>waterfront</a:t>
            </a:r>
          </a:p>
          <a:p>
            <a:pPr algn="r"/>
            <a:r>
              <a:rPr lang="en-US" sz="4400" b="1" dirty="0">
                <a:solidFill>
                  <a:srgbClr val="F26B6C"/>
                </a:solidFill>
              </a:rPr>
              <a:t>properties</a:t>
            </a:r>
            <a:endParaRPr lang="uk-UA" sz="4400" b="1" dirty="0">
              <a:solidFill>
                <a:srgbClr val="F26B6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AAD87-9AE0-416C-B9C1-AE114184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5" y="419100"/>
            <a:ext cx="12320156" cy="7724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9790CC-9AF6-4AEF-BE22-3AD6A98A1CCD}"/>
              </a:ext>
            </a:extLst>
          </p:cNvPr>
          <p:cNvSpPr txBox="1"/>
          <p:nvPr/>
        </p:nvSpPr>
        <p:spPr>
          <a:xfrm>
            <a:off x="342900" y="8414626"/>
            <a:ext cx="137162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waterfront houses</a:t>
            </a:r>
            <a:r>
              <a:rPr lang="en-US" sz="4400" b="1" dirty="0">
                <a:solidFill>
                  <a:srgbClr val="F26B6C"/>
                </a:solidFill>
              </a:rPr>
              <a:t> 75% </a:t>
            </a:r>
            <a:r>
              <a:rPr lang="en-US" sz="4400" b="1" dirty="0"/>
              <a:t>more expensive</a:t>
            </a:r>
          </a:p>
          <a:p>
            <a:r>
              <a:rPr lang="en-US" sz="4400" b="1" dirty="0"/>
              <a:t>moving </a:t>
            </a:r>
            <a:r>
              <a:rPr lang="en-US" sz="4400" b="1" dirty="0">
                <a:solidFill>
                  <a:schemeClr val="accent5"/>
                </a:solidFill>
              </a:rPr>
              <a:t>32 miles</a:t>
            </a:r>
            <a:r>
              <a:rPr lang="en-US" sz="4400" b="1" dirty="0"/>
              <a:t> north increases price </a:t>
            </a:r>
            <a:r>
              <a:rPr lang="en-US" sz="4400" b="1" dirty="0">
                <a:solidFill>
                  <a:schemeClr val="accent5"/>
                </a:solidFill>
              </a:rPr>
              <a:t>1.5%</a:t>
            </a:r>
            <a:endParaRPr lang="uk-UA" sz="4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21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6947B0-E99F-40D5-B2FA-F8E246E2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586803"/>
            <a:ext cx="10668000" cy="5936031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rot="5400000">
            <a:off x="0" y="514350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6732181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 b="1">
                <a:solidFill>
                  <a:schemeClr val="bg1"/>
                </a:solidFill>
                <a:latin typeface="+mj-lt"/>
              </a:rPr>
              <a:t>02</a:t>
            </a:r>
            <a:endParaRPr lang="uk-UA" sz="225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879AD-F471-4F35-89C1-9A346770F3F0}"/>
              </a:ext>
            </a:extLst>
          </p:cNvPr>
          <p:cNvSpPr txBox="1"/>
          <p:nvPr/>
        </p:nvSpPr>
        <p:spPr>
          <a:xfrm>
            <a:off x="14325600" y="419100"/>
            <a:ext cx="3390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/>
              <a:t>prime</a:t>
            </a:r>
          </a:p>
          <a:p>
            <a:pPr algn="r"/>
            <a:r>
              <a:rPr lang="en-US" sz="4400" b="1" dirty="0">
                <a:solidFill>
                  <a:srgbClr val="F26B6C"/>
                </a:solidFill>
              </a:rPr>
              <a:t>location</a:t>
            </a:r>
            <a:endParaRPr lang="uk-UA" sz="4400" b="1" dirty="0">
              <a:solidFill>
                <a:srgbClr val="F26B6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D4116-A6CA-4B73-897E-5A1A120D31F3}"/>
              </a:ext>
            </a:extLst>
          </p:cNvPr>
          <p:cNvSpPr txBox="1"/>
          <p:nvPr/>
        </p:nvSpPr>
        <p:spPr>
          <a:xfrm>
            <a:off x="11743141" y="3390900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rgbClr val="F26B6C"/>
                </a:solidFill>
              </a:rPr>
              <a:t>54% </a:t>
            </a:r>
            <a:r>
              <a:rPr lang="en-US" sz="4400" b="1" dirty="0"/>
              <a:t>price increase</a:t>
            </a:r>
            <a:endParaRPr lang="uk-UA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D4A9B-4573-431E-AE23-D7EE217E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973781"/>
            <a:ext cx="7704541" cy="49316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1AC263-8094-45BB-B767-7E28427662E6}"/>
              </a:ext>
            </a:extLst>
          </p:cNvPr>
          <p:cNvSpPr/>
          <p:nvPr/>
        </p:nvSpPr>
        <p:spPr>
          <a:xfrm>
            <a:off x="14676841" y="4485412"/>
            <a:ext cx="36111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Bellevue</a:t>
            </a:r>
          </a:p>
          <a:p>
            <a:r>
              <a:rPr lang="en-US" sz="2800" b="1" dirty="0"/>
              <a:t>Medina</a:t>
            </a:r>
          </a:p>
          <a:p>
            <a:r>
              <a:rPr lang="en-US" sz="2800" b="1" dirty="0"/>
              <a:t>Clyde Hill</a:t>
            </a:r>
          </a:p>
          <a:p>
            <a:r>
              <a:rPr lang="en-US" sz="2800" b="1" dirty="0"/>
              <a:t>Mercer Island</a:t>
            </a:r>
          </a:p>
          <a:p>
            <a:r>
              <a:rPr lang="en-US" sz="2800" b="1" dirty="0"/>
              <a:t>East Seattle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98356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sh/>
      </p:transition>
    </mc:Choice>
    <mc:Fallback xmlns=""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1A566C-3B27-4AB2-B52D-A0CB05D3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686464"/>
            <a:ext cx="7307311" cy="489999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rot="10800000">
            <a:off x="0" y="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0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 b="1">
                <a:solidFill>
                  <a:schemeClr val="bg1"/>
                </a:solidFill>
                <a:latin typeface="+mj-lt"/>
              </a:rPr>
              <a:t>03</a:t>
            </a:r>
            <a:endParaRPr lang="uk-UA" sz="225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83E69-AC9A-482F-82DB-75936A41F226}"/>
              </a:ext>
            </a:extLst>
          </p:cNvPr>
          <p:cNvSpPr txBox="1"/>
          <p:nvPr/>
        </p:nvSpPr>
        <p:spPr>
          <a:xfrm>
            <a:off x="14325600" y="419100"/>
            <a:ext cx="3390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/>
              <a:t>square</a:t>
            </a:r>
          </a:p>
          <a:p>
            <a:pPr algn="r"/>
            <a:r>
              <a:rPr lang="en-US" sz="4400" b="1" dirty="0">
                <a:solidFill>
                  <a:srgbClr val="F26B6C"/>
                </a:solidFill>
              </a:rPr>
              <a:t>footage</a:t>
            </a:r>
            <a:endParaRPr lang="uk-UA" sz="4400" b="1" dirty="0">
              <a:solidFill>
                <a:srgbClr val="F26B6C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1027B0-E30E-4D7D-8E88-ACAE4A5F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460" y="4589520"/>
            <a:ext cx="7425111" cy="50497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0C3C77-2885-48B5-B593-8EC47E0C2C34}"/>
              </a:ext>
            </a:extLst>
          </p:cNvPr>
          <p:cNvSpPr txBox="1"/>
          <p:nvPr/>
        </p:nvSpPr>
        <p:spPr>
          <a:xfrm>
            <a:off x="6095999" y="764669"/>
            <a:ext cx="64389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1,000 </a:t>
            </a:r>
            <a:r>
              <a:rPr lang="en-US" sz="4400" b="1" dirty="0" err="1"/>
              <a:t>sqft</a:t>
            </a:r>
            <a:r>
              <a:rPr lang="en-US" sz="4400" b="1" dirty="0"/>
              <a:t> to 1,100 </a:t>
            </a:r>
            <a:r>
              <a:rPr lang="en-US" sz="4400" b="1" dirty="0" err="1"/>
              <a:t>sqft</a:t>
            </a:r>
            <a:r>
              <a:rPr lang="en-US" sz="4400" b="1" dirty="0"/>
              <a:t>:</a:t>
            </a:r>
          </a:p>
          <a:p>
            <a:r>
              <a:rPr lang="en-US" sz="4400" b="1" dirty="0">
                <a:solidFill>
                  <a:srgbClr val="F26B6C"/>
                </a:solidFill>
              </a:rPr>
              <a:t>15% </a:t>
            </a:r>
            <a:r>
              <a:rPr lang="en-US" sz="4400" b="1" dirty="0"/>
              <a:t>price increase</a:t>
            </a:r>
            <a:endParaRPr lang="uk-UA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58D31-3AEA-4FD3-8619-B8D76336BF55}"/>
              </a:ext>
            </a:extLst>
          </p:cNvPr>
          <p:cNvSpPr txBox="1"/>
          <p:nvPr/>
        </p:nvSpPr>
        <p:spPr>
          <a:xfrm>
            <a:off x="7453593" y="2926497"/>
            <a:ext cx="4295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/>
              <a:t>However</a:t>
            </a:r>
            <a:r>
              <a:rPr lang="en-US" sz="4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6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SIMPLICITY 3.0 - bi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FF625D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AM SLIDES">
  <a:themeElements>
    <a:clrScheme name="SIMPLICITY 3.0 - bi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FF625D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ORTFOLIO">
  <a:themeElements>
    <a:clrScheme name="SIMPLICITY 3.0 - bi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FF625D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8855</TotalTime>
  <Words>233</Words>
  <Application>Microsoft Office PowerPoint</Application>
  <PresentationFormat>Custom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Open Sans</vt:lpstr>
      <vt:lpstr>Roboto</vt:lpstr>
      <vt:lpstr>Roboto Condensed</vt:lpstr>
      <vt:lpstr>GENARAL LAYOUTS</vt:lpstr>
      <vt:lpstr>TEAM SLIDES</vt:lpstr>
      <vt:lpstr>PORTFOLIO</vt:lpstr>
      <vt:lpstr>PowerPoint Presentation</vt:lpstr>
      <vt:lpstr>PowerPoint Presentation</vt:lpstr>
      <vt:lpstr>the project</vt:lpstr>
      <vt:lpstr>the  process</vt:lpstr>
      <vt:lpstr>our target</vt:lpstr>
      <vt:lpstr>feature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bartomolina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House Prices</dc:title>
  <dc:creator/>
  <cp:lastModifiedBy>Bartolomé Molina</cp:lastModifiedBy>
  <cp:revision>1065</cp:revision>
  <dcterms:created xsi:type="dcterms:W3CDTF">2015-01-20T11:47:48Z</dcterms:created>
  <dcterms:modified xsi:type="dcterms:W3CDTF">2019-06-20T13:53:11Z</dcterms:modified>
</cp:coreProperties>
</file>