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2" r:id="rId2"/>
    <p:sldMasterId id="2147483677" r:id="rId3"/>
  </p:sldMasterIdLst>
  <p:notesMasterIdLst>
    <p:notesMasterId r:id="rId14"/>
  </p:notesMasterIdLst>
  <p:sldIdLst>
    <p:sldId id="269" r:id="rId4"/>
    <p:sldId id="626" r:id="rId5"/>
    <p:sldId id="655" r:id="rId6"/>
    <p:sldId id="598" r:id="rId7"/>
    <p:sldId id="478" r:id="rId8"/>
    <p:sldId id="454" r:id="rId9"/>
    <p:sldId id="455" r:id="rId10"/>
    <p:sldId id="457" r:id="rId11"/>
    <p:sldId id="456" r:id="rId12"/>
    <p:sldId id="571" r:id="rId13"/>
  </p:sldIdLst>
  <p:sldSz cx="18288000" cy="10287000"/>
  <p:notesSz cx="6858000" cy="9144000"/>
  <p:defaultTextStyle>
    <a:defPPr>
      <a:defRPr lang="uk-UA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B6C"/>
    <a:srgbClr val="64D4EA"/>
    <a:srgbClr val="4CCCE6"/>
    <a:srgbClr val="6CD5EA"/>
    <a:srgbClr val="2BC3E1"/>
    <a:srgbClr val="57CFE7"/>
    <a:srgbClr val="AAC42C"/>
    <a:srgbClr val="A156F4"/>
    <a:srgbClr val="C0C0C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3" autoAdjust="0"/>
    <p:restoredTop sz="95777" autoAdjust="0"/>
  </p:normalViewPr>
  <p:slideViewPr>
    <p:cSldViewPr>
      <p:cViewPr varScale="1">
        <p:scale>
          <a:sx n="73" d="100"/>
          <a:sy n="73" d="100"/>
        </p:scale>
        <p:origin x="864" y="20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67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7185-10FB-4A57-B3F0-45136A811A24}" type="datetimeFigureOut">
              <a:rPr lang="uk-UA" smtClean="0"/>
              <a:t>21.06.19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3A12-1E0F-412B-B376-8089A55D94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3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273552" y="2779776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3780008" y="5779008"/>
            <a:ext cx="1444752" cy="144475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5393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72400" y="2093976"/>
            <a:ext cx="2743200" cy="27432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1179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532888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2927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02152" y="2587752"/>
            <a:ext cx="2706624" cy="2706624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221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53328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784080" y="2633472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9233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0098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918704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2527280" y="2715768"/>
            <a:ext cx="2450592" cy="2450592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280969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337560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337560" y="5980176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811512" y="2935224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811512" y="5981700"/>
            <a:ext cx="1591056" cy="1591056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635797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733436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G-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9509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G-SLIDE OP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7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98869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100584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6930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9812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915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3255264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71165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5138928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63624" y="3648456"/>
            <a:ext cx="2075688" cy="375818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163824" y="335584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1724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06040" y="2999232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822960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21408" y="2953512"/>
            <a:ext cx="6519672" cy="373075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768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002536" y="2788920"/>
            <a:ext cx="7178040" cy="41056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13430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51760" y="2990088"/>
            <a:ext cx="6400800" cy="39410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7797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438144" y="3054096"/>
            <a:ext cx="5276088" cy="325526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707744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61888" y="2441448"/>
            <a:ext cx="5705856" cy="32461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57600" y="5753100"/>
            <a:ext cx="685800" cy="121615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90872" y="4754880"/>
            <a:ext cx="1645920" cy="21762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055096" y="4334256"/>
            <a:ext cx="3886200" cy="240487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17993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807208" y="3200400"/>
            <a:ext cx="3886200" cy="38862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99537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O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1435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52149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29384" y="3218688"/>
            <a:ext cx="2423160" cy="43159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615018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0195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468112" y="3584448"/>
            <a:ext cx="2194560" cy="3886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20440" y="3264408"/>
            <a:ext cx="2542032" cy="45262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568595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624328" y="2990088"/>
            <a:ext cx="3730752" cy="49834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5746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05500" y="2628900"/>
            <a:ext cx="6477000" cy="3962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286810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5064" y="2788920"/>
            <a:ext cx="6967728" cy="398678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795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8288000" cy="5596128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846320" y="3200400"/>
            <a:ext cx="8622792" cy="4846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857641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87552" y="2478024"/>
            <a:ext cx="9052560" cy="5998464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34019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716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01200" y="2400300"/>
            <a:ext cx="7315200" cy="54864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348581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752623"/>
            <a:ext cx="5029200" cy="27432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6747259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573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015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29400" y="2400300"/>
            <a:ext cx="5029200" cy="50292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9983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400300"/>
            <a:ext cx="18288000" cy="5486400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860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860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2860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1148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1148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943600" y="24048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59436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5943600" y="60624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114800" y="4233672"/>
            <a:ext cx="1828800" cy="1828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850933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576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6576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152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152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9728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09728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4630400" y="2400300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4630400" y="5148072"/>
            <a:ext cx="3657600" cy="27432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4681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72000" y="5148072"/>
            <a:ext cx="4572000" cy="2743200"/>
          </a:xfrm>
          <a:prstGeom prst="rect">
            <a:avLst/>
          </a:prstGeom>
          <a:effectLst/>
        </p:spPr>
        <p:txBody>
          <a:bodyPr/>
          <a:lstStyle>
            <a:lvl1pPr>
              <a:defRPr sz="20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73552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9144000" y="51435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716000" y="2400300"/>
            <a:ext cx="4572000" cy="27432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770696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6772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5659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18288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91360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99616" y="3346704"/>
            <a:ext cx="3593592" cy="359359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6873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4400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705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704850" y="685800"/>
            <a:ext cx="0" cy="10287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76300" y="571411"/>
            <a:ext cx="5448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45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2400300"/>
            <a:ext cx="9144000" cy="5486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93481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IMAG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43200" y="3200400"/>
            <a:ext cx="3886200" cy="3886200"/>
          </a:xfrm>
          <a:prstGeom prst="ellipse">
            <a:avLst/>
          </a:prstGeom>
          <a:ln w="38100">
            <a:solidFill>
              <a:schemeClr val="accent1"/>
            </a:solidFill>
          </a:ln>
          <a:effectLst/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157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4.xml"/><Relationship Id="rId2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dirty="0"/>
              <a:t>page</a:t>
            </a:r>
          </a:p>
          <a:p>
            <a:pPr algn="l"/>
            <a:r>
              <a:rPr lang="en-US" dirty="0"/>
              <a:t>0</a:t>
            </a:r>
            <a:fld id="{37D409AB-2201-4E18-8A34-C31753AD9B06}" type="slidenum">
              <a:rPr smtClean="0"/>
              <a:pPr algn="l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87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0" r:id="rId3"/>
    <p:sldLayoutId id="2147483697" r:id="rId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6916400" y="9072685"/>
            <a:ext cx="1733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2800" b="1" smtClean="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2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9" r:id="rId2"/>
    <p:sldLayoutId id="2147483670" r:id="rId3"/>
    <p:sldLayoutId id="2147483671" r:id="rId4"/>
    <p:sldLayoutId id="2147483741" r:id="rId5"/>
    <p:sldLayoutId id="2147483701" r:id="rId6"/>
    <p:sldLayoutId id="2147483700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676" r:id="rId13"/>
    <p:sldLayoutId id="2147483695" r:id="rId14"/>
    <p:sldLayoutId id="2147483696" r:id="rId15"/>
    <p:sldLayoutId id="2147483780" r:id="rId1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6744950" y="9186985"/>
            <a:ext cx="0" cy="74295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9" r:id="rId4"/>
    <p:sldLayoutId id="2147483720" r:id="rId5"/>
    <p:sldLayoutId id="2147483717" r:id="rId6"/>
    <p:sldLayoutId id="2147483718" r:id="rId7"/>
    <p:sldLayoutId id="2147483726" r:id="rId8"/>
    <p:sldLayoutId id="2147483727" r:id="rId9"/>
    <p:sldLayoutId id="2147483721" r:id="rId10"/>
    <p:sldLayoutId id="2147483722" r:id="rId11"/>
    <p:sldLayoutId id="2147483723" r:id="rId12"/>
    <p:sldLayoutId id="2147483679" r:id="rId13"/>
    <p:sldLayoutId id="2147483724" r:id="rId14"/>
    <p:sldLayoutId id="2147483689" r:id="rId15"/>
    <p:sldLayoutId id="2147483682" r:id="rId16"/>
    <p:sldLayoutId id="2147483683" r:id="rId17"/>
    <p:sldLayoutId id="2147483685" r:id="rId18"/>
    <p:sldLayoutId id="2147483686" r:id="rId19"/>
    <p:sldLayoutId id="2147483688" r:id="rId20"/>
    <p:sldLayoutId id="2147483687" r:id="rId21"/>
    <p:sldLayoutId id="2147483684" r:id="rId22"/>
    <p:sldLayoutId id="2147483667" r:id="rId23"/>
    <p:sldLayoutId id="2147483779" r:id="rId24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23">
            <a:extLst>
              <a:ext uri="{FF2B5EF4-FFF2-40B4-BE49-F238E27FC236}">
                <a16:creationId xmlns:a16="http://schemas.microsoft.com/office/drawing/2014/main" xmlns="" id="{C8E8BF94-D455-452D-988D-E5B3B9AE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95501"/>
            <a:ext cx="18288000" cy="3657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2" y="6342102"/>
            <a:ext cx="10972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Roboto Condensed" panose="02000000000000000000" pitchFamily="2" charset="0"/>
                <a:cs typeface="Lato Semibold" panose="020F0502020204030203" pitchFamily="34" charset="0"/>
              </a:rPr>
              <a:t>King County House Prices</a:t>
            </a:r>
            <a:endParaRPr lang="ru-RU" sz="6600" b="1" dirty="0">
              <a:solidFill>
                <a:schemeClr val="accent1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81400" y="62103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>
            <a:spLocks/>
          </p:cNvSpPr>
          <p:nvPr/>
        </p:nvSpPr>
        <p:spPr>
          <a:xfrm>
            <a:off x="0" y="2083555"/>
            <a:ext cx="182880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3600" b="1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4020800" y="68961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885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81700" y="4589502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thank </a:t>
            </a:r>
            <a:r>
              <a:rPr lang="en-US" sz="6600" b="1" dirty="0">
                <a:solidFill>
                  <a:schemeClr val="accent5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you.</a:t>
            </a:r>
            <a:endParaRPr lang="ru-RU" sz="6600" b="1" dirty="0">
              <a:solidFill>
                <a:schemeClr val="accent5"/>
              </a:solidFill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156325" y="4457700"/>
            <a:ext cx="685800" cy="685800"/>
            <a:chOff x="6324600" y="4114799"/>
            <a:chExt cx="685800" cy="68580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0800000">
            <a:off x="11445875" y="5143500"/>
            <a:ext cx="685800" cy="685800"/>
            <a:chOff x="6324600" y="4114799"/>
            <a:chExt cx="685800" cy="685800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6324600" y="4114799"/>
              <a:ext cx="0" cy="68580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4114799"/>
              <a:ext cx="685800" cy="0"/>
            </a:xfrm>
            <a:prstGeom prst="line">
              <a:avLst/>
            </a:prstGeom>
            <a:ln w="38100" cap="sq">
              <a:solidFill>
                <a:schemeClr val="accent1"/>
              </a:solidFill>
              <a:bevel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58101" y="3619500"/>
            <a:ext cx="902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latin typeface="+mj-lt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Hi there! I’m a software engineer based in NY and working for the UN, and an aspiring</a:t>
            </a:r>
            <a:r>
              <a:rPr lang="en-US" dirty="0">
                <a:solidFill>
                  <a:schemeClr val="accent1"/>
                </a:solidFill>
              </a:rPr>
              <a:t> data scientist</a:t>
            </a:r>
            <a:r>
              <a:rPr lang="en-US" dirty="0">
                <a:solidFill>
                  <a:schemeClr val="accent2"/>
                </a:solidFill>
              </a:rPr>
              <a:t> at Flatiron Academy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8101" y="6134100"/>
            <a:ext cx="990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Barto Molina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accent2"/>
                </a:solidFill>
              </a:rPr>
              <a:t>Flatiron DS, April 2019 cohort</a:t>
            </a:r>
          </a:p>
        </p:txBody>
      </p:sp>
      <p:pic>
        <p:nvPicPr>
          <p:cNvPr id="4" name="Picture Placeholder 3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xmlns="" id="{7BA39BDC-BFB5-4B65-8E26-122B579737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r="2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823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952750" y="2777322"/>
            <a:ext cx="11144250" cy="1143000"/>
            <a:chOff x="3429000" y="3046511"/>
            <a:chExt cx="11144250" cy="1143000"/>
          </a:xfrm>
        </p:grpSpPr>
        <p:sp>
          <p:nvSpPr>
            <p:cNvPr id="8" name="Freeform 29"/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24450" y="3289022"/>
              <a:ext cx="944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+mj-lt"/>
                </a:rPr>
                <a:t>sales in King County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Sept ‘14 – Oct ‘15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1849497-9A36-4FD9-9532-EF5238A85784}"/>
              </a:ext>
            </a:extLst>
          </p:cNvPr>
          <p:cNvGrpSpPr/>
          <p:nvPr/>
        </p:nvGrpSpPr>
        <p:grpSpPr>
          <a:xfrm>
            <a:off x="2966197" y="4353448"/>
            <a:ext cx="10884555" cy="1442840"/>
            <a:chOff x="3429000" y="3046511"/>
            <a:chExt cx="10884555" cy="1442840"/>
          </a:xfrm>
        </p:grpSpPr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xmlns="" id="{DC881332-0D34-46BE-8FB0-E53C6711D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D637D19-B8BA-492B-A329-1D29B75AAF3A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21,597</a:t>
              </a:r>
              <a:r>
                <a:rPr lang="en-US" sz="3600" dirty="0">
                  <a:latin typeface="+mj-lt"/>
                </a:rPr>
                <a:t> </a:t>
              </a:r>
              <a:r>
                <a:rPr lang="en-US" sz="3600" dirty="0" smtClean="0">
                  <a:latin typeface="+mj-lt"/>
                </a:rPr>
                <a:t>sales</a:t>
              </a:r>
              <a:endParaRPr lang="uk-UA" sz="3600" dirty="0">
                <a:solidFill>
                  <a:schemeClr val="accent1"/>
                </a:solidFill>
              </a:endParaRPr>
            </a:p>
            <a:p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DA5F824-E4E3-47D0-8086-EA25DCA4988F}"/>
              </a:ext>
            </a:extLst>
          </p:cNvPr>
          <p:cNvGrpSpPr/>
          <p:nvPr/>
        </p:nvGrpSpPr>
        <p:grpSpPr>
          <a:xfrm>
            <a:off x="2966197" y="5929574"/>
            <a:ext cx="10884555" cy="1143000"/>
            <a:chOff x="3429000" y="3046511"/>
            <a:chExt cx="10884555" cy="1143000"/>
          </a:xfrm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xmlns="" id="{8B067D5B-47B1-453B-B731-0476D0354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BE0CBB9-EB26-45B2-9726-9FABD4F05877}"/>
                </a:ext>
              </a:extLst>
            </p:cNvPr>
            <p:cNvSpPr txBox="1"/>
            <p:nvPr/>
          </p:nvSpPr>
          <p:spPr>
            <a:xfrm>
              <a:off x="5124450" y="3289022"/>
              <a:ext cx="9189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3%</a:t>
              </a:r>
              <a:r>
                <a:rPr lang="en-US" sz="3600" dirty="0">
                  <a:latin typeface="+mj-lt"/>
                </a:rPr>
                <a:t> of the total number of houses in KC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819EB98-8C75-439A-9133-4F316DAB9713}"/>
              </a:ext>
            </a:extLst>
          </p:cNvPr>
          <p:cNvGrpSpPr/>
          <p:nvPr/>
        </p:nvGrpSpPr>
        <p:grpSpPr>
          <a:xfrm>
            <a:off x="2966197" y="7505700"/>
            <a:ext cx="11664203" cy="1143000"/>
            <a:chOff x="3429000" y="3046511"/>
            <a:chExt cx="11664203" cy="11430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EE954227-565E-4953-9909-5BA9C37AF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9000" y="3046511"/>
              <a:ext cx="1143000" cy="1143000"/>
            </a:xfrm>
            <a:custGeom>
              <a:avLst/>
              <a:gdLst>
                <a:gd name="T0" fmla="*/ 88 w 176"/>
                <a:gd name="T1" fmla="*/ 110 h 176"/>
                <a:gd name="T2" fmla="*/ 51 w 176"/>
                <a:gd name="T3" fmla="*/ 73 h 176"/>
                <a:gd name="T4" fmla="*/ 48 w 176"/>
                <a:gd name="T5" fmla="*/ 72 h 176"/>
                <a:gd name="T6" fmla="*/ 44 w 176"/>
                <a:gd name="T7" fmla="*/ 76 h 176"/>
                <a:gd name="T8" fmla="*/ 45 w 176"/>
                <a:gd name="T9" fmla="*/ 79 h 176"/>
                <a:gd name="T10" fmla="*/ 85 w 176"/>
                <a:gd name="T11" fmla="*/ 119 h 176"/>
                <a:gd name="T12" fmla="*/ 88 w 176"/>
                <a:gd name="T13" fmla="*/ 120 h 176"/>
                <a:gd name="T14" fmla="*/ 91 w 176"/>
                <a:gd name="T15" fmla="*/ 119 h 176"/>
                <a:gd name="T16" fmla="*/ 91 w 176"/>
                <a:gd name="T17" fmla="*/ 119 h 176"/>
                <a:gd name="T18" fmla="*/ 158 w 176"/>
                <a:gd name="T19" fmla="*/ 49 h 176"/>
                <a:gd name="T20" fmla="*/ 158 w 176"/>
                <a:gd name="T21" fmla="*/ 49 h 176"/>
                <a:gd name="T22" fmla="*/ 163 w 176"/>
                <a:gd name="T23" fmla="*/ 43 h 176"/>
                <a:gd name="T24" fmla="*/ 163 w 176"/>
                <a:gd name="T25" fmla="*/ 43 h 176"/>
                <a:gd name="T26" fmla="*/ 175 w 176"/>
                <a:gd name="T27" fmla="*/ 31 h 176"/>
                <a:gd name="T28" fmla="*/ 175 w 176"/>
                <a:gd name="T29" fmla="*/ 31 h 176"/>
                <a:gd name="T30" fmla="*/ 176 w 176"/>
                <a:gd name="T31" fmla="*/ 28 h 176"/>
                <a:gd name="T32" fmla="*/ 172 w 176"/>
                <a:gd name="T33" fmla="*/ 24 h 176"/>
                <a:gd name="T34" fmla="*/ 169 w 176"/>
                <a:gd name="T35" fmla="*/ 25 h 176"/>
                <a:gd name="T36" fmla="*/ 169 w 176"/>
                <a:gd name="T37" fmla="*/ 25 h 176"/>
                <a:gd name="T38" fmla="*/ 159 w 176"/>
                <a:gd name="T39" fmla="*/ 36 h 176"/>
                <a:gd name="T40" fmla="*/ 159 w 176"/>
                <a:gd name="T41" fmla="*/ 36 h 176"/>
                <a:gd name="T42" fmla="*/ 153 w 176"/>
                <a:gd name="T43" fmla="*/ 42 h 176"/>
                <a:gd name="T44" fmla="*/ 153 w 176"/>
                <a:gd name="T45" fmla="*/ 42 h 176"/>
                <a:gd name="T46" fmla="*/ 88 w 176"/>
                <a:gd name="T47" fmla="*/ 110 h 176"/>
                <a:gd name="T48" fmla="*/ 169 w 176"/>
                <a:gd name="T49" fmla="*/ 54 h 176"/>
                <a:gd name="T50" fmla="*/ 163 w 176"/>
                <a:gd name="T51" fmla="*/ 54 h 176"/>
                <a:gd name="T52" fmla="*/ 162 w 176"/>
                <a:gd name="T53" fmla="*/ 58 h 176"/>
                <a:gd name="T54" fmla="*/ 162 w 176"/>
                <a:gd name="T55" fmla="*/ 58 h 176"/>
                <a:gd name="T56" fmla="*/ 168 w 176"/>
                <a:gd name="T57" fmla="*/ 88 h 176"/>
                <a:gd name="T58" fmla="*/ 88 w 176"/>
                <a:gd name="T59" fmla="*/ 168 h 176"/>
                <a:gd name="T60" fmla="*/ 8 w 176"/>
                <a:gd name="T61" fmla="*/ 88 h 176"/>
                <a:gd name="T62" fmla="*/ 88 w 176"/>
                <a:gd name="T63" fmla="*/ 8 h 176"/>
                <a:gd name="T64" fmla="*/ 146 w 176"/>
                <a:gd name="T65" fmla="*/ 33 h 176"/>
                <a:gd name="T66" fmla="*/ 146 w 176"/>
                <a:gd name="T67" fmla="*/ 32 h 176"/>
                <a:gd name="T68" fmla="*/ 151 w 176"/>
                <a:gd name="T69" fmla="*/ 32 h 176"/>
                <a:gd name="T70" fmla="*/ 151 w 176"/>
                <a:gd name="T71" fmla="*/ 27 h 176"/>
                <a:gd name="T72" fmla="*/ 151 w 176"/>
                <a:gd name="T73" fmla="*/ 26 h 176"/>
                <a:gd name="T74" fmla="*/ 88 w 176"/>
                <a:gd name="T75" fmla="*/ 0 h 176"/>
                <a:gd name="T76" fmla="*/ 0 w 176"/>
                <a:gd name="T77" fmla="*/ 88 h 176"/>
                <a:gd name="T78" fmla="*/ 88 w 176"/>
                <a:gd name="T79" fmla="*/ 176 h 176"/>
                <a:gd name="T80" fmla="*/ 176 w 176"/>
                <a:gd name="T81" fmla="*/ 88 h 176"/>
                <a:gd name="T82" fmla="*/ 170 w 176"/>
                <a:gd name="T83" fmla="*/ 56 h 176"/>
                <a:gd name="T84" fmla="*/ 169 w 176"/>
                <a:gd name="T85" fmla="*/ 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6" h="176">
                  <a:moveTo>
                    <a:pt x="88" y="110"/>
                  </a:moveTo>
                  <a:cubicBezTo>
                    <a:pt x="51" y="73"/>
                    <a:pt x="51" y="73"/>
                    <a:pt x="51" y="73"/>
                  </a:cubicBezTo>
                  <a:cubicBezTo>
                    <a:pt x="50" y="72"/>
                    <a:pt x="49" y="72"/>
                    <a:pt x="48" y="72"/>
                  </a:cubicBezTo>
                  <a:cubicBezTo>
                    <a:pt x="46" y="72"/>
                    <a:pt x="44" y="74"/>
                    <a:pt x="44" y="76"/>
                  </a:cubicBezTo>
                  <a:cubicBezTo>
                    <a:pt x="44" y="77"/>
                    <a:pt x="44" y="78"/>
                    <a:pt x="45" y="7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7" y="120"/>
                    <a:pt x="88" y="120"/>
                  </a:cubicBezTo>
                  <a:cubicBezTo>
                    <a:pt x="89" y="120"/>
                    <a:pt x="90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71" y="24"/>
                    <a:pt x="170" y="24"/>
                    <a:pt x="169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lnTo>
                    <a:pt x="88" y="110"/>
                  </a:lnTo>
                  <a:close/>
                  <a:moveTo>
                    <a:pt x="169" y="54"/>
                  </a:moveTo>
                  <a:cubicBezTo>
                    <a:pt x="167" y="53"/>
                    <a:pt x="165" y="53"/>
                    <a:pt x="163" y="54"/>
                  </a:cubicBezTo>
                  <a:cubicBezTo>
                    <a:pt x="162" y="55"/>
                    <a:pt x="162" y="57"/>
                    <a:pt x="162" y="58"/>
                  </a:cubicBezTo>
                  <a:cubicBezTo>
                    <a:pt x="162" y="58"/>
                    <a:pt x="162" y="58"/>
                    <a:pt x="162" y="58"/>
                  </a:cubicBezTo>
                  <a:cubicBezTo>
                    <a:pt x="166" y="68"/>
                    <a:pt x="168" y="78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cubicBezTo>
                    <a:pt x="111" y="8"/>
                    <a:pt x="131" y="17"/>
                    <a:pt x="146" y="33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7" y="34"/>
                    <a:pt x="150" y="34"/>
                    <a:pt x="151" y="32"/>
                  </a:cubicBezTo>
                  <a:cubicBezTo>
                    <a:pt x="153" y="31"/>
                    <a:pt x="153" y="28"/>
                    <a:pt x="151" y="27"/>
                  </a:cubicBezTo>
                  <a:cubicBezTo>
                    <a:pt x="151" y="27"/>
                    <a:pt x="151" y="26"/>
                    <a:pt x="151" y="26"/>
                  </a:cubicBezTo>
                  <a:cubicBezTo>
                    <a:pt x="135" y="10"/>
                    <a:pt x="113" y="0"/>
                    <a:pt x="88" y="0"/>
                  </a:cubicBez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77"/>
                    <a:pt x="174" y="66"/>
                    <a:pt x="170" y="56"/>
                  </a:cubicBezTo>
                  <a:cubicBezTo>
                    <a:pt x="170" y="55"/>
                    <a:pt x="169" y="55"/>
                    <a:pt x="169" y="5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BD1A21A-E01A-4330-B581-35921DCAF1AD}"/>
                </a:ext>
              </a:extLst>
            </p:cNvPr>
            <p:cNvSpPr txBox="1"/>
            <p:nvPr/>
          </p:nvSpPr>
          <p:spPr>
            <a:xfrm>
              <a:off x="5124450" y="3289022"/>
              <a:ext cx="9968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+mj-lt"/>
                </a:rPr>
                <a:t>top factors influencing the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price</a:t>
              </a:r>
              <a:r>
                <a:rPr lang="en-US" sz="3600" dirty="0" smtClean="0">
                  <a:latin typeface="+mj-lt"/>
                </a:rPr>
                <a:t> and best </a:t>
              </a:r>
              <a:r>
                <a:rPr lang="en-US" sz="3600" dirty="0">
                  <a:solidFill>
                    <a:schemeClr val="accent1"/>
                  </a:solidFill>
                  <a:latin typeface="+mj-lt"/>
                </a:rPr>
                <a:t>locations</a:t>
              </a:r>
              <a:endParaRPr lang="uk-UA" sz="3600" dirty="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0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4">
            <a:extLst>
              <a:ext uri="{FF2B5EF4-FFF2-40B4-BE49-F238E27FC236}">
                <a16:creationId xmlns:a16="http://schemas.microsoft.com/office/drawing/2014/main" xmlns="" id="{1BA90577-2CCF-4E4D-82E2-DD9F452B8E98}"/>
              </a:ext>
            </a:extLst>
          </p:cNvPr>
          <p:cNvGrpSpPr/>
          <p:nvPr/>
        </p:nvGrpSpPr>
        <p:grpSpPr>
          <a:xfrm>
            <a:off x="10450650" y="2785845"/>
            <a:ext cx="4680858" cy="4680858"/>
            <a:chOff x="-5703790" y="1088571"/>
            <a:chExt cx="4680858" cy="4680858"/>
          </a:xfrm>
        </p:grpSpPr>
        <p:sp>
          <p:nvSpPr>
            <p:cNvPr id="9" name="Freihandform 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xmlns="" id="{155825F0-24C4-48A8-9B7B-4AE28A7B8DFB}"/>
                </a:ext>
              </a:extLst>
            </p:cNvPr>
            <p:cNvSpPr/>
            <p:nvPr/>
          </p:nvSpPr>
          <p:spPr bwMode="auto">
            <a:xfrm>
              <a:off x="-5703790" y="1088571"/>
              <a:ext cx="4680858" cy="4680858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ihandform 6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xmlns="" id="{EB9D2558-830C-43C7-8E83-393015EABD58}"/>
                </a:ext>
              </a:extLst>
            </p:cNvPr>
            <p:cNvSpPr/>
            <p:nvPr/>
          </p:nvSpPr>
          <p:spPr bwMode="auto">
            <a:xfrm>
              <a:off x="-5636894" y="1160213"/>
              <a:ext cx="4537572" cy="4537572"/>
            </a:xfrm>
            <a:custGeom>
              <a:avLst/>
              <a:gdLst>
                <a:gd name="connsiteX0" fmla="*/ 2268786 w 4537572"/>
                <a:gd name="connsiteY0" fmla="*/ 0 h 4537572"/>
                <a:gd name="connsiteX1" fmla="*/ 4537572 w 4537572"/>
                <a:gd name="connsiteY1" fmla="*/ 2268786 h 4537572"/>
                <a:gd name="connsiteX2" fmla="*/ 2268786 w 4537572"/>
                <a:gd name="connsiteY2" fmla="*/ 4537572 h 4537572"/>
                <a:gd name="connsiteX3" fmla="*/ 0 w 4537572"/>
                <a:gd name="connsiteY3" fmla="*/ 2268786 h 4537572"/>
                <a:gd name="connsiteX4" fmla="*/ 2268786 w 4537572"/>
                <a:gd name="connsiteY4" fmla="*/ 0 h 4537572"/>
                <a:gd name="connsiteX5" fmla="*/ 2268786 w 4537572"/>
                <a:gd name="connsiteY5" fmla="*/ 453757 h 4537572"/>
                <a:gd name="connsiteX6" fmla="*/ 453757 w 4537572"/>
                <a:gd name="connsiteY6" fmla="*/ 2268786 h 4537572"/>
                <a:gd name="connsiteX7" fmla="*/ 2268786 w 4537572"/>
                <a:gd name="connsiteY7" fmla="*/ 4083815 h 4537572"/>
                <a:gd name="connsiteX8" fmla="*/ 4083815 w 4537572"/>
                <a:gd name="connsiteY8" fmla="*/ 2268786 h 4537572"/>
                <a:gd name="connsiteX9" fmla="*/ 2268786 w 4537572"/>
                <a:gd name="connsiteY9" fmla="*/ 453757 h 453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572" h="4537572">
                  <a:moveTo>
                    <a:pt x="2268786" y="0"/>
                  </a:moveTo>
                  <a:cubicBezTo>
                    <a:pt x="3521802" y="0"/>
                    <a:pt x="4537572" y="1015770"/>
                    <a:pt x="4537572" y="2268786"/>
                  </a:cubicBezTo>
                  <a:cubicBezTo>
                    <a:pt x="4537572" y="3521802"/>
                    <a:pt x="3521802" y="4537572"/>
                    <a:pt x="2268786" y="4537572"/>
                  </a:cubicBezTo>
                  <a:cubicBezTo>
                    <a:pt x="1015770" y="4537572"/>
                    <a:pt x="0" y="3521802"/>
                    <a:pt x="0" y="2268786"/>
                  </a:cubicBezTo>
                  <a:cubicBezTo>
                    <a:pt x="0" y="1015770"/>
                    <a:pt x="1015770" y="0"/>
                    <a:pt x="2268786" y="0"/>
                  </a:cubicBezTo>
                  <a:close/>
                  <a:moveTo>
                    <a:pt x="2268786" y="453757"/>
                  </a:moveTo>
                  <a:cubicBezTo>
                    <a:pt x="1266373" y="453757"/>
                    <a:pt x="453757" y="1266373"/>
                    <a:pt x="453757" y="2268786"/>
                  </a:cubicBezTo>
                  <a:cubicBezTo>
                    <a:pt x="453757" y="3271199"/>
                    <a:pt x="1266373" y="4083815"/>
                    <a:pt x="2268786" y="4083815"/>
                  </a:cubicBezTo>
                  <a:cubicBezTo>
                    <a:pt x="3271199" y="4083815"/>
                    <a:pt x="4083815" y="3271199"/>
                    <a:pt x="4083815" y="2268786"/>
                  </a:cubicBezTo>
                  <a:cubicBezTo>
                    <a:pt x="4083815" y="1266373"/>
                    <a:pt x="3271199" y="453757"/>
                    <a:pt x="2268786" y="45375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ihandform 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www.PresentationLoad.com">
              <a:extLst>
                <a:ext uri="{FF2B5EF4-FFF2-40B4-BE49-F238E27FC236}">
                  <a16:creationId xmlns:a16="http://schemas.microsoft.com/office/drawing/2014/main" xmlns="" id="{1CEDD39E-EDA7-4673-BA26-C16684D0E43B}"/>
                </a:ext>
              </a:extLst>
            </p:cNvPr>
            <p:cNvSpPr/>
            <p:nvPr/>
          </p:nvSpPr>
          <p:spPr bwMode="auto">
            <a:xfrm>
              <a:off x="-4729380" y="2067728"/>
              <a:ext cx="2722544" cy="2722544"/>
            </a:xfrm>
            <a:custGeom>
              <a:avLst/>
              <a:gdLst>
                <a:gd name="connsiteX0" fmla="*/ 1361272 w 2722544"/>
                <a:gd name="connsiteY0" fmla="*/ 0 h 2722544"/>
                <a:gd name="connsiteX1" fmla="*/ 2722544 w 2722544"/>
                <a:gd name="connsiteY1" fmla="*/ 1361272 h 2722544"/>
                <a:gd name="connsiteX2" fmla="*/ 1361272 w 2722544"/>
                <a:gd name="connsiteY2" fmla="*/ 2722544 h 2722544"/>
                <a:gd name="connsiteX3" fmla="*/ 0 w 2722544"/>
                <a:gd name="connsiteY3" fmla="*/ 1361272 h 2722544"/>
                <a:gd name="connsiteX4" fmla="*/ 1361272 w 2722544"/>
                <a:gd name="connsiteY4" fmla="*/ 0 h 2722544"/>
                <a:gd name="connsiteX5" fmla="*/ 1361272 w 2722544"/>
                <a:gd name="connsiteY5" fmla="*/ 453758 h 2722544"/>
                <a:gd name="connsiteX6" fmla="*/ 453758 w 2722544"/>
                <a:gd name="connsiteY6" fmla="*/ 1361272 h 2722544"/>
                <a:gd name="connsiteX7" fmla="*/ 1361272 w 2722544"/>
                <a:gd name="connsiteY7" fmla="*/ 2268786 h 2722544"/>
                <a:gd name="connsiteX8" fmla="*/ 2268786 w 2722544"/>
                <a:gd name="connsiteY8" fmla="*/ 1361272 h 2722544"/>
                <a:gd name="connsiteX9" fmla="*/ 1361272 w 2722544"/>
                <a:gd name="connsiteY9" fmla="*/ 453758 h 272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2544" h="2722544">
                  <a:moveTo>
                    <a:pt x="1361272" y="0"/>
                  </a:moveTo>
                  <a:cubicBezTo>
                    <a:pt x="2113082" y="0"/>
                    <a:pt x="2722544" y="609462"/>
                    <a:pt x="2722544" y="1361272"/>
                  </a:cubicBezTo>
                  <a:cubicBezTo>
                    <a:pt x="2722544" y="2113082"/>
                    <a:pt x="2113082" y="2722544"/>
                    <a:pt x="1361272" y="2722544"/>
                  </a:cubicBezTo>
                  <a:cubicBezTo>
                    <a:pt x="609462" y="2722544"/>
                    <a:pt x="0" y="2113082"/>
                    <a:pt x="0" y="1361272"/>
                  </a:cubicBezTo>
                  <a:cubicBezTo>
                    <a:pt x="0" y="609462"/>
                    <a:pt x="609462" y="0"/>
                    <a:pt x="1361272" y="0"/>
                  </a:cubicBezTo>
                  <a:close/>
                  <a:moveTo>
                    <a:pt x="1361272" y="453758"/>
                  </a:moveTo>
                  <a:cubicBezTo>
                    <a:pt x="860066" y="453758"/>
                    <a:pt x="453758" y="860066"/>
                    <a:pt x="453758" y="1361272"/>
                  </a:cubicBezTo>
                  <a:cubicBezTo>
                    <a:pt x="453758" y="1862478"/>
                    <a:pt x="860066" y="2268786"/>
                    <a:pt x="1361272" y="2268786"/>
                  </a:cubicBezTo>
                  <a:cubicBezTo>
                    <a:pt x="1862478" y="2268786"/>
                    <a:pt x="2268786" y="1862478"/>
                    <a:pt x="2268786" y="1361272"/>
                  </a:cubicBezTo>
                  <a:cubicBezTo>
                    <a:pt x="2268786" y="860066"/>
                    <a:pt x="1862478" y="453758"/>
                    <a:pt x="1361272" y="45375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ihandform 8">
              <a:extLst>
                <a:ext uri="{FF2B5EF4-FFF2-40B4-BE49-F238E27FC236}">
                  <a16:creationId xmlns:a16="http://schemas.microsoft.com/office/drawing/2014/main" xmlns="" id="{145B20A9-1B53-41B8-807F-521AF95F668C}"/>
                </a:ext>
              </a:extLst>
            </p:cNvPr>
            <p:cNvSpPr/>
            <p:nvPr/>
          </p:nvSpPr>
          <p:spPr bwMode="auto">
            <a:xfrm>
              <a:off x="-3821865" y="2975243"/>
              <a:ext cx="907514" cy="907514"/>
            </a:xfrm>
            <a:custGeom>
              <a:avLst/>
              <a:gdLst>
                <a:gd name="connsiteX0" fmla="*/ 453757 w 907514"/>
                <a:gd name="connsiteY0" fmla="*/ 0 h 907514"/>
                <a:gd name="connsiteX1" fmla="*/ 907514 w 907514"/>
                <a:gd name="connsiteY1" fmla="*/ 453757 h 907514"/>
                <a:gd name="connsiteX2" fmla="*/ 453757 w 907514"/>
                <a:gd name="connsiteY2" fmla="*/ 907514 h 907514"/>
                <a:gd name="connsiteX3" fmla="*/ 0 w 907514"/>
                <a:gd name="connsiteY3" fmla="*/ 453757 h 907514"/>
                <a:gd name="connsiteX4" fmla="*/ 453757 w 907514"/>
                <a:gd name="connsiteY4" fmla="*/ 0 h 90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514" h="907514">
                  <a:moveTo>
                    <a:pt x="453757" y="0"/>
                  </a:moveTo>
                  <a:cubicBezTo>
                    <a:pt x="704360" y="0"/>
                    <a:pt x="907514" y="203154"/>
                    <a:pt x="907514" y="453757"/>
                  </a:cubicBezTo>
                  <a:cubicBezTo>
                    <a:pt x="907514" y="704360"/>
                    <a:pt x="704360" y="907514"/>
                    <a:pt x="453757" y="907514"/>
                  </a:cubicBezTo>
                  <a:cubicBezTo>
                    <a:pt x="203154" y="907514"/>
                    <a:pt x="0" y="704360"/>
                    <a:pt x="0" y="453757"/>
                  </a:cubicBezTo>
                  <a:cubicBezTo>
                    <a:pt x="0" y="203154"/>
                    <a:pt x="203154" y="0"/>
                    <a:pt x="453757" y="0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Connector 14"/>
          <p:cNvCxnSpPr>
            <a:cxnSpLocks/>
            <a:endCxn id="10" idx="1"/>
          </p:cNvCxnSpPr>
          <p:nvPr/>
        </p:nvCxnSpPr>
        <p:spPr>
          <a:xfrm flipH="1" flipV="1">
            <a:off x="15055118" y="5126273"/>
            <a:ext cx="3232884" cy="1722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target</a:t>
            </a:r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4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2051AA3-0795-46CD-99E8-5BDC746AC229}"/>
              </a:ext>
            </a:extLst>
          </p:cNvPr>
          <p:cNvGrpSpPr/>
          <p:nvPr/>
        </p:nvGrpSpPr>
        <p:grpSpPr>
          <a:xfrm>
            <a:off x="0" y="4154524"/>
            <a:ext cx="12791079" cy="1943500"/>
            <a:chOff x="0" y="4154524"/>
            <a:chExt cx="12791079" cy="19435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AEF5A68-2069-4705-9AA7-8913253BADA6}"/>
                </a:ext>
              </a:extLst>
            </p:cNvPr>
            <p:cNvGrpSpPr/>
            <p:nvPr/>
          </p:nvGrpSpPr>
          <p:grpSpPr>
            <a:xfrm>
              <a:off x="0" y="4154524"/>
              <a:ext cx="12791079" cy="1943500"/>
              <a:chOff x="-3124200" y="4135195"/>
              <a:chExt cx="12791079" cy="19435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62E80C16-A013-4519-90C1-AB8A92917324}"/>
                  </a:ext>
                </a:extLst>
              </p:cNvPr>
              <p:cNvSpPr/>
              <p:nvPr/>
            </p:nvSpPr>
            <p:spPr>
              <a:xfrm>
                <a:off x="-3124200" y="4135195"/>
                <a:ext cx="11389890" cy="1943499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F7F6AB4A-86CC-404C-A44E-21FDAAB58BBB}"/>
                  </a:ext>
                </a:extLst>
              </p:cNvPr>
              <p:cNvSpPr/>
              <p:nvPr/>
            </p:nvSpPr>
            <p:spPr>
              <a:xfrm rot="5400000">
                <a:off x="7994534" y="4406350"/>
                <a:ext cx="1943499" cy="1401191"/>
              </a:xfrm>
              <a:prstGeom prst="triangle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uk-UA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2FF43F9-08E8-46B5-BF0C-16EC3392911E}"/>
                </a:ext>
              </a:extLst>
            </p:cNvPr>
            <p:cNvSpPr txBox="1"/>
            <p:nvPr/>
          </p:nvSpPr>
          <p:spPr>
            <a:xfrm>
              <a:off x="3067613" y="4618441"/>
              <a:ext cx="61525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+mj-lt"/>
                </a:rPr>
                <a:t>House Price</a:t>
              </a:r>
              <a:endParaRPr lang="uk-UA" sz="6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9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58DEAF11-7D61-4D56-AB40-4901991BA641}"/>
              </a:ext>
            </a:extLst>
          </p:cNvPr>
          <p:cNvSpPr/>
          <p:nvPr/>
        </p:nvSpPr>
        <p:spPr>
          <a:xfrm>
            <a:off x="6935882" y="981417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5143500"/>
            <a:ext cx="3581400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23" idx="2"/>
          </p:cNvCxnSpPr>
          <p:nvPr/>
        </p:nvCxnSpPr>
        <p:spPr>
          <a:xfrm flipV="1">
            <a:off x="3583082" y="2124417"/>
            <a:ext cx="3352800" cy="2242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71411"/>
            <a:ext cx="5448300" cy="1338828"/>
          </a:xfrm>
        </p:spPr>
        <p:txBody>
          <a:bodyPr/>
          <a:lstStyle/>
          <a:p>
            <a:r>
              <a:rPr lang="en-US" dirty="0" smtClean="0"/>
              <a:t>price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1"/>
                </a:solidFill>
              </a:rPr>
              <a:t>predictors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en-US"/>
              <a:t>page</a:t>
            </a:r>
          </a:p>
          <a:p>
            <a:pPr algn="l"/>
            <a:r>
              <a:rPr lang="en-US"/>
              <a:t>0</a:t>
            </a:r>
            <a:fld id="{37D409AB-2201-4E18-8A34-C31753AD9B06}" type="slidenum">
              <a:rPr smtClean="0"/>
              <a:pPr algn="l"/>
              <a:t>5</a:t>
            </a:fld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240682" y="2211169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+mj-lt"/>
              </a:rPr>
              <a:t>location</a:t>
            </a:r>
            <a:endParaRPr lang="uk-UA" sz="36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29800" y="963117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/>
                </a:solidFill>
              </a:rPr>
              <a:t>zipcode</a:t>
            </a:r>
            <a:endParaRPr lang="en-US" sz="2800" dirty="0">
              <a:solidFill>
                <a:schemeClr val="accent5"/>
              </a:solidFill>
            </a:endParaRPr>
          </a:p>
          <a:p>
            <a:r>
              <a:rPr lang="en-US" sz="2800" dirty="0">
                <a:solidFill>
                  <a:schemeClr val="accent5"/>
                </a:solidFill>
              </a:rPr>
              <a:t>latitude</a:t>
            </a:r>
          </a:p>
          <a:p>
            <a:r>
              <a:rPr lang="en-US" sz="2800" dirty="0">
                <a:solidFill>
                  <a:schemeClr val="tx2"/>
                </a:solidFill>
              </a:rPr>
              <a:t>longitude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waterfront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ft nearest neighbors</a:t>
            </a:r>
            <a:endParaRPr lang="uk-UA" sz="28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E9307CB-3D7D-410C-ADC4-226808ACB5B0}"/>
              </a:ext>
            </a:extLst>
          </p:cNvPr>
          <p:cNvCxnSpPr>
            <a:cxnSpLocks/>
          </p:cNvCxnSpPr>
          <p:nvPr/>
        </p:nvCxnSpPr>
        <p:spPr>
          <a:xfrm flipH="1" flipV="1">
            <a:off x="3578208" y="2124417"/>
            <a:ext cx="22242" cy="6049371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E619179-CDC0-4193-9D21-F00737DB4E5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578207" y="5143500"/>
            <a:ext cx="3355993" cy="0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1EE59E2-CF39-459A-AB19-7D877F83DED4}"/>
              </a:ext>
            </a:extLst>
          </p:cNvPr>
          <p:cNvSpPr/>
          <p:nvPr/>
        </p:nvSpPr>
        <p:spPr>
          <a:xfrm>
            <a:off x="6934200" y="4000500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44C06A7-17A1-409D-A8F8-8EC350882BDA}"/>
              </a:ext>
            </a:extLst>
          </p:cNvPr>
          <p:cNvSpPr/>
          <p:nvPr/>
        </p:nvSpPr>
        <p:spPr>
          <a:xfrm>
            <a:off x="7126940" y="4820334"/>
            <a:ext cx="201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condition</a:t>
            </a:r>
            <a:endParaRPr lang="uk-UA" sz="3600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CB5A5BA-88A4-4B65-9D23-77E8AB89D4E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09976" y="8162583"/>
            <a:ext cx="3324224" cy="11208"/>
          </a:xfrm>
          <a:prstGeom prst="line">
            <a:avLst/>
          </a:prstGeom>
          <a:ln w="25400" cap="sq">
            <a:solidFill>
              <a:schemeClr val="accent2"/>
            </a:solidFill>
            <a:bevel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AB8C4BF6-9A70-456A-B0B7-2E4000DA2180}"/>
              </a:ext>
            </a:extLst>
          </p:cNvPr>
          <p:cNvSpPr/>
          <p:nvPr/>
        </p:nvSpPr>
        <p:spPr>
          <a:xfrm>
            <a:off x="6934200" y="7019583"/>
            <a:ext cx="2286000" cy="2286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E1C66D0-C51E-4C3C-AC74-5F170469A329}"/>
              </a:ext>
            </a:extLst>
          </p:cNvPr>
          <p:cNvSpPr/>
          <p:nvPr/>
        </p:nvSpPr>
        <p:spPr>
          <a:xfrm>
            <a:off x="7239000" y="8154769"/>
            <a:ext cx="190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features</a:t>
            </a:r>
            <a:endParaRPr lang="uk-UA" sz="36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E22FDDC-35B7-4CAE-9BF8-684AE87F865D}"/>
              </a:ext>
            </a:extLst>
          </p:cNvPr>
          <p:cNvSpPr txBox="1"/>
          <p:nvPr/>
        </p:nvSpPr>
        <p:spPr>
          <a:xfrm>
            <a:off x="9829800" y="4305300"/>
            <a:ext cx="556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year built</a:t>
            </a:r>
          </a:p>
          <a:p>
            <a:r>
              <a:rPr lang="en-US" sz="2800" dirty="0">
                <a:solidFill>
                  <a:schemeClr val="tx2"/>
                </a:solidFill>
              </a:rPr>
              <a:t>year renovated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grade</a:t>
            </a:r>
          </a:p>
          <a:p>
            <a:r>
              <a:rPr lang="en-US" sz="2800" dirty="0">
                <a:solidFill>
                  <a:schemeClr val="accent5"/>
                </a:solidFill>
              </a:rPr>
              <a:t>condition</a:t>
            </a:r>
            <a:endParaRPr lang="uk-UA" sz="2800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5D6C99D-228B-4972-931A-AE10FFCBC1AC}"/>
              </a:ext>
            </a:extLst>
          </p:cNvPr>
          <p:cNvSpPr txBox="1"/>
          <p:nvPr/>
        </p:nvSpPr>
        <p:spPr>
          <a:xfrm>
            <a:off x="9829800" y="7039198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bedrooms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bathrooms</a:t>
            </a:r>
          </a:p>
          <a:p>
            <a:r>
              <a:rPr lang="en-US" sz="2800" dirty="0">
                <a:solidFill>
                  <a:schemeClr val="tx2"/>
                </a:solidFill>
              </a:rPr>
              <a:t>floors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(living, </a:t>
            </a:r>
            <a:r>
              <a:rPr lang="en-US" sz="2800" dirty="0">
                <a:solidFill>
                  <a:schemeClr val="accent5"/>
                </a:solidFill>
              </a:rPr>
              <a:t>above</a:t>
            </a:r>
            <a:r>
              <a:rPr lang="en-US" sz="2800" dirty="0">
                <a:solidFill>
                  <a:schemeClr val="tx2"/>
                </a:solidFill>
              </a:rPr>
              <a:t>, basement)</a:t>
            </a:r>
          </a:p>
          <a:p>
            <a:r>
              <a:rPr lang="en-US" sz="2800" dirty="0" err="1">
                <a:solidFill>
                  <a:schemeClr val="tx2"/>
                </a:solidFill>
              </a:rPr>
              <a:t>sq</a:t>
            </a:r>
            <a:r>
              <a:rPr lang="en-US" sz="2800" dirty="0">
                <a:solidFill>
                  <a:schemeClr val="tx2"/>
                </a:solidFill>
              </a:rPr>
              <a:t> feet lot</a:t>
            </a:r>
            <a:endParaRPr lang="uk-UA" sz="2800" dirty="0">
              <a:solidFill>
                <a:schemeClr val="tx2"/>
              </a:solidFill>
            </a:endParaRPr>
          </a:p>
        </p:txBody>
      </p:sp>
      <p:sp>
        <p:nvSpPr>
          <p:cNvPr id="20" name="Freeform 295"/>
          <p:cNvSpPr>
            <a:spLocks noEditPoints="1"/>
          </p:cNvSpPr>
          <p:nvPr/>
        </p:nvSpPr>
        <p:spPr bwMode="auto">
          <a:xfrm>
            <a:off x="7806626" y="1333500"/>
            <a:ext cx="541148" cy="737927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98"/>
          <p:cNvSpPr>
            <a:spLocks noEditPoints="1"/>
          </p:cNvSpPr>
          <p:nvPr/>
        </p:nvSpPr>
        <p:spPr bwMode="auto">
          <a:xfrm>
            <a:off x="7769480" y="7423841"/>
            <a:ext cx="536320" cy="452889"/>
          </a:xfrm>
          <a:custGeom>
            <a:avLst/>
            <a:gdLst>
              <a:gd name="T0" fmla="*/ 12 w 176"/>
              <a:gd name="T1" fmla="*/ 80 h 144"/>
              <a:gd name="T2" fmla="*/ 0 w 176"/>
              <a:gd name="T3" fmla="*/ 92 h 144"/>
              <a:gd name="T4" fmla="*/ 12 w 176"/>
              <a:gd name="T5" fmla="*/ 104 h 144"/>
              <a:gd name="T6" fmla="*/ 24 w 176"/>
              <a:gd name="T7" fmla="*/ 92 h 144"/>
              <a:gd name="T8" fmla="*/ 12 w 176"/>
              <a:gd name="T9" fmla="*/ 80 h 144"/>
              <a:gd name="T10" fmla="*/ 12 w 176"/>
              <a:gd name="T11" fmla="*/ 40 h 144"/>
              <a:gd name="T12" fmla="*/ 0 w 176"/>
              <a:gd name="T13" fmla="*/ 52 h 144"/>
              <a:gd name="T14" fmla="*/ 12 w 176"/>
              <a:gd name="T15" fmla="*/ 64 h 144"/>
              <a:gd name="T16" fmla="*/ 24 w 176"/>
              <a:gd name="T17" fmla="*/ 52 h 144"/>
              <a:gd name="T18" fmla="*/ 12 w 176"/>
              <a:gd name="T19" fmla="*/ 40 h 144"/>
              <a:gd name="T20" fmla="*/ 12 w 176"/>
              <a:gd name="T21" fmla="*/ 120 h 144"/>
              <a:gd name="T22" fmla="*/ 0 w 176"/>
              <a:gd name="T23" fmla="*/ 132 h 144"/>
              <a:gd name="T24" fmla="*/ 12 w 176"/>
              <a:gd name="T25" fmla="*/ 144 h 144"/>
              <a:gd name="T26" fmla="*/ 24 w 176"/>
              <a:gd name="T27" fmla="*/ 132 h 144"/>
              <a:gd name="T28" fmla="*/ 12 w 176"/>
              <a:gd name="T29" fmla="*/ 120 h 144"/>
              <a:gd name="T30" fmla="*/ 44 w 176"/>
              <a:gd name="T31" fmla="*/ 16 h 144"/>
              <a:gd name="T32" fmla="*/ 172 w 176"/>
              <a:gd name="T33" fmla="*/ 16 h 144"/>
              <a:gd name="T34" fmla="*/ 176 w 176"/>
              <a:gd name="T35" fmla="*/ 12 h 144"/>
              <a:gd name="T36" fmla="*/ 172 w 176"/>
              <a:gd name="T37" fmla="*/ 8 h 144"/>
              <a:gd name="T38" fmla="*/ 44 w 176"/>
              <a:gd name="T39" fmla="*/ 8 h 144"/>
              <a:gd name="T40" fmla="*/ 40 w 176"/>
              <a:gd name="T41" fmla="*/ 12 h 144"/>
              <a:gd name="T42" fmla="*/ 44 w 176"/>
              <a:gd name="T43" fmla="*/ 16 h 144"/>
              <a:gd name="T44" fmla="*/ 172 w 176"/>
              <a:gd name="T45" fmla="*/ 128 h 144"/>
              <a:gd name="T46" fmla="*/ 44 w 176"/>
              <a:gd name="T47" fmla="*/ 128 h 144"/>
              <a:gd name="T48" fmla="*/ 40 w 176"/>
              <a:gd name="T49" fmla="*/ 132 h 144"/>
              <a:gd name="T50" fmla="*/ 44 w 176"/>
              <a:gd name="T51" fmla="*/ 136 h 144"/>
              <a:gd name="T52" fmla="*/ 172 w 176"/>
              <a:gd name="T53" fmla="*/ 136 h 144"/>
              <a:gd name="T54" fmla="*/ 176 w 176"/>
              <a:gd name="T55" fmla="*/ 132 h 144"/>
              <a:gd name="T56" fmla="*/ 172 w 176"/>
              <a:gd name="T57" fmla="*/ 128 h 144"/>
              <a:gd name="T58" fmla="*/ 12 w 176"/>
              <a:gd name="T59" fmla="*/ 0 h 144"/>
              <a:gd name="T60" fmla="*/ 0 w 176"/>
              <a:gd name="T61" fmla="*/ 12 h 144"/>
              <a:gd name="T62" fmla="*/ 12 w 176"/>
              <a:gd name="T63" fmla="*/ 24 h 144"/>
              <a:gd name="T64" fmla="*/ 24 w 176"/>
              <a:gd name="T65" fmla="*/ 12 h 144"/>
              <a:gd name="T66" fmla="*/ 12 w 176"/>
              <a:gd name="T67" fmla="*/ 0 h 144"/>
              <a:gd name="T68" fmla="*/ 172 w 176"/>
              <a:gd name="T69" fmla="*/ 48 h 144"/>
              <a:gd name="T70" fmla="*/ 44 w 176"/>
              <a:gd name="T71" fmla="*/ 48 h 144"/>
              <a:gd name="T72" fmla="*/ 40 w 176"/>
              <a:gd name="T73" fmla="*/ 52 h 144"/>
              <a:gd name="T74" fmla="*/ 44 w 176"/>
              <a:gd name="T75" fmla="*/ 56 h 144"/>
              <a:gd name="T76" fmla="*/ 172 w 176"/>
              <a:gd name="T77" fmla="*/ 56 h 144"/>
              <a:gd name="T78" fmla="*/ 176 w 176"/>
              <a:gd name="T79" fmla="*/ 52 h 144"/>
              <a:gd name="T80" fmla="*/ 172 w 176"/>
              <a:gd name="T81" fmla="*/ 48 h 144"/>
              <a:gd name="T82" fmla="*/ 172 w 176"/>
              <a:gd name="T83" fmla="*/ 88 h 144"/>
              <a:gd name="T84" fmla="*/ 44 w 176"/>
              <a:gd name="T85" fmla="*/ 88 h 144"/>
              <a:gd name="T86" fmla="*/ 40 w 176"/>
              <a:gd name="T87" fmla="*/ 92 h 144"/>
              <a:gd name="T88" fmla="*/ 44 w 176"/>
              <a:gd name="T89" fmla="*/ 96 h 144"/>
              <a:gd name="T90" fmla="*/ 172 w 176"/>
              <a:gd name="T91" fmla="*/ 96 h 144"/>
              <a:gd name="T92" fmla="*/ 176 w 176"/>
              <a:gd name="T93" fmla="*/ 92 h 144"/>
              <a:gd name="T94" fmla="*/ 172 w 176"/>
              <a:gd name="T95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2" y="80"/>
                </a:moveTo>
                <a:cubicBezTo>
                  <a:pt x="5" y="80"/>
                  <a:pt x="0" y="85"/>
                  <a:pt x="0" y="92"/>
                </a:cubicBezTo>
                <a:cubicBezTo>
                  <a:pt x="0" y="99"/>
                  <a:pt x="5" y="104"/>
                  <a:pt x="12" y="104"/>
                </a:cubicBezTo>
                <a:cubicBezTo>
                  <a:pt x="19" y="104"/>
                  <a:pt x="24" y="99"/>
                  <a:pt x="24" y="92"/>
                </a:cubicBezTo>
                <a:cubicBezTo>
                  <a:pt x="24" y="85"/>
                  <a:pt x="19" y="80"/>
                  <a:pt x="12" y="80"/>
                </a:cubicBezTo>
                <a:moveTo>
                  <a:pt x="12" y="40"/>
                </a:moveTo>
                <a:cubicBezTo>
                  <a:pt x="5" y="40"/>
                  <a:pt x="0" y="45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19" y="64"/>
                  <a:pt x="24" y="59"/>
                  <a:pt x="24" y="52"/>
                </a:cubicBezTo>
                <a:cubicBezTo>
                  <a:pt x="24" y="45"/>
                  <a:pt x="19" y="40"/>
                  <a:pt x="12" y="40"/>
                </a:cubicBezTo>
                <a:moveTo>
                  <a:pt x="12" y="120"/>
                </a:moveTo>
                <a:cubicBezTo>
                  <a:pt x="5" y="120"/>
                  <a:pt x="0" y="125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9" y="144"/>
                  <a:pt x="24" y="139"/>
                  <a:pt x="24" y="132"/>
                </a:cubicBezTo>
                <a:cubicBezTo>
                  <a:pt x="24" y="125"/>
                  <a:pt x="19" y="120"/>
                  <a:pt x="12" y="120"/>
                </a:cubicBezTo>
                <a:moveTo>
                  <a:pt x="44" y="16"/>
                </a:moveTo>
                <a:cubicBezTo>
                  <a:pt x="172" y="16"/>
                  <a:pt x="172" y="16"/>
                  <a:pt x="172" y="16"/>
                </a:cubicBezTo>
                <a:cubicBezTo>
                  <a:pt x="174" y="16"/>
                  <a:pt x="176" y="14"/>
                  <a:pt x="176" y="12"/>
                </a:cubicBezTo>
                <a:cubicBezTo>
                  <a:pt x="176" y="10"/>
                  <a:pt x="174" y="8"/>
                  <a:pt x="172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2" y="8"/>
                  <a:pt x="40" y="10"/>
                  <a:pt x="40" y="12"/>
                </a:cubicBezTo>
                <a:cubicBezTo>
                  <a:pt x="40" y="14"/>
                  <a:pt x="42" y="16"/>
                  <a:pt x="44" y="16"/>
                </a:cubicBezTo>
                <a:moveTo>
                  <a:pt x="172" y="128"/>
                </a:moveTo>
                <a:cubicBezTo>
                  <a:pt x="44" y="128"/>
                  <a:pt x="44" y="128"/>
                  <a:pt x="44" y="128"/>
                </a:cubicBezTo>
                <a:cubicBezTo>
                  <a:pt x="42" y="128"/>
                  <a:pt x="40" y="130"/>
                  <a:pt x="40" y="132"/>
                </a:cubicBezTo>
                <a:cubicBezTo>
                  <a:pt x="40" y="134"/>
                  <a:pt x="42" y="136"/>
                  <a:pt x="44" y="13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4" y="136"/>
                  <a:pt x="176" y="134"/>
                  <a:pt x="176" y="132"/>
                </a:cubicBezTo>
                <a:cubicBezTo>
                  <a:pt x="176" y="130"/>
                  <a:pt x="174" y="128"/>
                  <a:pt x="172" y="128"/>
                </a:cubicBezTo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19" y="24"/>
                  <a:pt x="24" y="19"/>
                  <a:pt x="24" y="12"/>
                </a:cubicBezTo>
                <a:cubicBezTo>
                  <a:pt x="24" y="5"/>
                  <a:pt x="19" y="0"/>
                  <a:pt x="12" y="0"/>
                </a:cubicBezTo>
                <a:moveTo>
                  <a:pt x="172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2" y="48"/>
                  <a:pt x="40" y="50"/>
                  <a:pt x="40" y="52"/>
                </a:cubicBezTo>
                <a:cubicBezTo>
                  <a:pt x="40" y="54"/>
                  <a:pt x="42" y="56"/>
                  <a:pt x="44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0"/>
                  <a:pt x="174" y="48"/>
                  <a:pt x="172" y="48"/>
                </a:cubicBezTo>
                <a:moveTo>
                  <a:pt x="172" y="88"/>
                </a:moveTo>
                <a:cubicBezTo>
                  <a:pt x="44" y="88"/>
                  <a:pt x="44" y="88"/>
                  <a:pt x="44" y="88"/>
                </a:cubicBezTo>
                <a:cubicBezTo>
                  <a:pt x="42" y="88"/>
                  <a:pt x="40" y="90"/>
                  <a:pt x="40" y="92"/>
                </a:cubicBezTo>
                <a:cubicBezTo>
                  <a:pt x="40" y="94"/>
                  <a:pt x="42" y="96"/>
                  <a:pt x="4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0"/>
                  <a:pt x="174" y="88"/>
                  <a:pt x="172" y="88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17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314450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waterfront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properties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80AAD87-9AE0-416C-B9C1-AE114184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5" y="419100"/>
            <a:ext cx="12320156" cy="7724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99790CC-9AF6-4AEF-BE22-3AD6A98A1CCD}"/>
              </a:ext>
            </a:extLst>
          </p:cNvPr>
          <p:cNvSpPr txBox="1"/>
          <p:nvPr/>
        </p:nvSpPr>
        <p:spPr>
          <a:xfrm>
            <a:off x="342900" y="8414626"/>
            <a:ext cx="13716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waterfront houses</a:t>
            </a:r>
            <a:r>
              <a:rPr lang="en-US" sz="4400" b="1" dirty="0">
                <a:solidFill>
                  <a:srgbClr val="F26B6C"/>
                </a:solidFill>
              </a:rPr>
              <a:t> 75% </a:t>
            </a:r>
            <a:r>
              <a:rPr lang="en-US" sz="4400" b="1" dirty="0"/>
              <a:t>more expensive</a:t>
            </a:r>
          </a:p>
          <a:p>
            <a:r>
              <a:rPr lang="en-US" sz="4400" b="1" dirty="0"/>
              <a:t>moving </a:t>
            </a:r>
            <a:r>
              <a:rPr lang="en-US" sz="4400" b="1" dirty="0">
                <a:solidFill>
                  <a:schemeClr val="accent5"/>
                </a:solidFill>
              </a:rPr>
              <a:t>32 miles</a:t>
            </a:r>
            <a:r>
              <a:rPr lang="en-US" sz="4400" b="1" dirty="0"/>
              <a:t> north increases price </a:t>
            </a:r>
            <a:r>
              <a:rPr lang="en-US" sz="4400" b="1" dirty="0">
                <a:solidFill>
                  <a:schemeClr val="accent5"/>
                </a:solidFill>
              </a:rPr>
              <a:t>1.5%</a:t>
            </a:r>
            <a:endParaRPr lang="uk-UA" sz="4400" b="1" dirty="0">
              <a:solidFill>
                <a:schemeClr val="accent5"/>
              </a:solidFill>
            </a:endParaRPr>
          </a:p>
        </p:txBody>
      </p:sp>
      <p:sp>
        <p:nvSpPr>
          <p:cNvPr id="9" name="Freeform 295"/>
          <p:cNvSpPr>
            <a:spLocks noEditPoints="1"/>
          </p:cNvSpPr>
          <p:nvPr/>
        </p:nvSpPr>
        <p:spPr bwMode="auto">
          <a:xfrm>
            <a:off x="15322060" y="6982014"/>
            <a:ext cx="1702983" cy="2322243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2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06947B0-E99F-40D5-B2FA-F8E246E2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586803"/>
            <a:ext cx="10668000" cy="5936031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5400000">
            <a:off x="0" y="514350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1879AD-F471-4F35-89C1-9A346770F3F0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prime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location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10D4116-A6CA-4B73-897E-5A1A120D31F3}"/>
              </a:ext>
            </a:extLst>
          </p:cNvPr>
          <p:cNvSpPr txBox="1"/>
          <p:nvPr/>
        </p:nvSpPr>
        <p:spPr>
          <a:xfrm>
            <a:off x="11743141" y="33909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rgbClr val="F26B6C"/>
                </a:solidFill>
              </a:rPr>
              <a:t>54%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3D4A9B-4573-431E-AE23-D7EE217E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973781"/>
            <a:ext cx="7704541" cy="4931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51AC263-8094-45BB-B767-7E28427662E6}"/>
              </a:ext>
            </a:extLst>
          </p:cNvPr>
          <p:cNvSpPr/>
          <p:nvPr/>
        </p:nvSpPr>
        <p:spPr>
          <a:xfrm>
            <a:off x="14676841" y="4485412"/>
            <a:ext cx="36111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Bellevue</a:t>
            </a:r>
          </a:p>
          <a:p>
            <a:r>
              <a:rPr lang="en-US" sz="2800" b="1" dirty="0"/>
              <a:t>Medina</a:t>
            </a:r>
          </a:p>
          <a:p>
            <a:r>
              <a:rPr lang="en-US" sz="2800" b="1" dirty="0"/>
              <a:t>Clyde Hill</a:t>
            </a:r>
          </a:p>
          <a:p>
            <a:r>
              <a:rPr lang="en-US" sz="2800" b="1" dirty="0"/>
              <a:t>Mercer Island</a:t>
            </a:r>
          </a:p>
          <a:p>
            <a:r>
              <a:rPr lang="en-US" sz="2800" b="1" dirty="0"/>
              <a:t>East Seattle</a:t>
            </a:r>
            <a:endParaRPr lang="uk-UA" sz="2800" b="1" dirty="0"/>
          </a:p>
        </p:txBody>
      </p:sp>
      <p:sp>
        <p:nvSpPr>
          <p:cNvPr id="9" name="Freeform 295"/>
          <p:cNvSpPr>
            <a:spLocks noEditPoints="1"/>
          </p:cNvSpPr>
          <p:nvPr/>
        </p:nvSpPr>
        <p:spPr bwMode="auto">
          <a:xfrm>
            <a:off x="1217426" y="6896100"/>
            <a:ext cx="1702983" cy="2322243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56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rot="16200000">
            <a:off x="13173075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24567D-78BA-47C8-A331-D7E28FACD0EC}"/>
              </a:ext>
            </a:extLst>
          </p:cNvPr>
          <p:cNvSpPr txBox="1"/>
          <p:nvPr/>
        </p:nvSpPr>
        <p:spPr>
          <a:xfrm>
            <a:off x="723900" y="330859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condition</a:t>
            </a:r>
            <a:endParaRPr lang="uk-UA" sz="4400" b="1" dirty="0">
              <a:solidFill>
                <a:srgbClr val="F26B6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76A2D6-2AA4-4EEB-B05F-BDE3C8A10517}"/>
              </a:ext>
            </a:extLst>
          </p:cNvPr>
          <p:cNvSpPr txBox="1"/>
          <p:nvPr/>
        </p:nvSpPr>
        <p:spPr>
          <a:xfrm>
            <a:off x="723900" y="2164259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Grade can increase price up to </a:t>
            </a:r>
            <a:r>
              <a:rPr lang="en-US" sz="4400" b="1" dirty="0">
                <a:solidFill>
                  <a:srgbClr val="F26B6C"/>
                </a:solidFill>
              </a:rPr>
              <a:t>180%</a:t>
            </a:r>
            <a:endParaRPr lang="uk-UA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32BD102-E7F5-419D-B799-5889630E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34" y="3554819"/>
            <a:ext cx="5578732" cy="3554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A688BC-2574-4A07-AE96-29D996D6454D}"/>
              </a:ext>
            </a:extLst>
          </p:cNvPr>
          <p:cNvSpPr txBox="1"/>
          <p:nvPr/>
        </p:nvSpPr>
        <p:spPr>
          <a:xfrm>
            <a:off x="723900" y="7738020"/>
            <a:ext cx="10968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Condition can increase price up to </a:t>
            </a:r>
            <a:r>
              <a:rPr lang="en-US" sz="4400" b="1" dirty="0">
                <a:solidFill>
                  <a:srgbClr val="F26B6C"/>
                </a:solidFill>
              </a:rPr>
              <a:t>12%</a:t>
            </a:r>
            <a:endParaRPr lang="uk-UA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415715-969A-4487-89FB-BB33E851BD61}"/>
              </a:ext>
            </a:extLst>
          </p:cNvPr>
          <p:cNvSpPr/>
          <p:nvPr/>
        </p:nvSpPr>
        <p:spPr>
          <a:xfrm>
            <a:off x="7162800" y="3345203"/>
            <a:ext cx="6858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Open Sans"/>
              </a:rPr>
              <a:t>1.</a:t>
            </a:r>
            <a:r>
              <a:rPr lang="en-US" sz="2800" dirty="0">
                <a:latin typeface="Open Sans"/>
              </a:rPr>
              <a:t> </a:t>
            </a:r>
            <a:r>
              <a:rPr lang="en-US" dirty="0">
                <a:solidFill>
                  <a:srgbClr val="23221F"/>
                </a:solidFill>
                <a:latin typeface="Open Sans"/>
              </a:rPr>
              <a:t>Falls short of minimum building standards. Normally cabin or inferior structure.</a:t>
            </a:r>
          </a:p>
          <a:p>
            <a:r>
              <a:rPr lang="en-US" dirty="0"/>
              <a:t>...</a:t>
            </a:r>
          </a:p>
          <a:p>
            <a:r>
              <a:rPr lang="en-US" sz="4400" dirty="0"/>
              <a:t>13. </a:t>
            </a:r>
            <a:r>
              <a:rPr lang="en-US" dirty="0"/>
              <a:t>Generally custom designed and built. Mansion level. Large amount of highest quality cabinet work, wood trim, marble, entry ways etc.</a:t>
            </a:r>
          </a:p>
        </p:txBody>
      </p:sp>
    </p:spTree>
    <p:extLst>
      <p:ext uri="{BB962C8B-B14F-4D97-AF65-F5344CB8AC3E}">
        <p14:creationId xmlns:p14="http://schemas.microsoft.com/office/powerpoint/2010/main" val="5094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1A566C-3B27-4AB2-B52D-A0CB05D3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686464"/>
            <a:ext cx="7307311" cy="4899997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 rot="10800000">
            <a:off x="0" y="0"/>
            <a:ext cx="5143500" cy="5143500"/>
          </a:xfrm>
          <a:custGeom>
            <a:avLst/>
            <a:gdLst>
              <a:gd name="connsiteX0" fmla="*/ 5143500 w 5143500"/>
              <a:gd name="connsiteY0" fmla="*/ 0 h 5143500"/>
              <a:gd name="connsiteX1" fmla="*/ 5143500 w 5143500"/>
              <a:gd name="connsiteY1" fmla="*/ 5143500 h 5143500"/>
              <a:gd name="connsiteX2" fmla="*/ 0 w 5143500"/>
              <a:gd name="connsiteY2" fmla="*/ 5143500 h 5143500"/>
              <a:gd name="connsiteX3" fmla="*/ 5143500 w 5143500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0" h="5143500">
                <a:moveTo>
                  <a:pt x="5143500" y="0"/>
                </a:moveTo>
                <a:lnTo>
                  <a:pt x="5143500" y="5143500"/>
                </a:lnTo>
                <a:lnTo>
                  <a:pt x="0" y="5143500"/>
                </a:lnTo>
                <a:cubicBezTo>
                  <a:pt x="0" y="2302823"/>
                  <a:pt x="2302823" y="0"/>
                  <a:pt x="5143500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28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783E69-AC9A-482F-82DB-75936A41F226}"/>
              </a:ext>
            </a:extLst>
          </p:cNvPr>
          <p:cNvSpPr txBox="1"/>
          <p:nvPr/>
        </p:nvSpPr>
        <p:spPr>
          <a:xfrm>
            <a:off x="14325600" y="419100"/>
            <a:ext cx="3390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/>
              <a:t>square</a:t>
            </a:r>
          </a:p>
          <a:p>
            <a:pPr algn="r"/>
            <a:r>
              <a:rPr lang="en-US" sz="4400" b="1" dirty="0">
                <a:solidFill>
                  <a:srgbClr val="F26B6C"/>
                </a:solidFill>
              </a:rPr>
              <a:t>footage</a:t>
            </a:r>
            <a:endParaRPr lang="uk-UA" sz="4400" b="1" dirty="0">
              <a:solidFill>
                <a:srgbClr val="F26B6C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01027B0-E30E-4D7D-8E88-ACAE4A5F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460" y="4589520"/>
            <a:ext cx="7425111" cy="5049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B0C3C77-2885-48B5-B593-8EC47E0C2C34}"/>
              </a:ext>
            </a:extLst>
          </p:cNvPr>
          <p:cNvSpPr txBox="1"/>
          <p:nvPr/>
        </p:nvSpPr>
        <p:spPr>
          <a:xfrm>
            <a:off x="6095999" y="764669"/>
            <a:ext cx="6438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1,000 </a:t>
            </a:r>
            <a:r>
              <a:rPr lang="en-US" sz="4400" b="1" dirty="0" err="1"/>
              <a:t>sqft</a:t>
            </a:r>
            <a:r>
              <a:rPr lang="en-US" sz="4400" b="1" dirty="0"/>
              <a:t> to 1,100 </a:t>
            </a:r>
            <a:r>
              <a:rPr lang="en-US" sz="4400" b="1" dirty="0" err="1"/>
              <a:t>sqft</a:t>
            </a:r>
            <a:r>
              <a:rPr lang="en-US" sz="4400" b="1" dirty="0"/>
              <a:t>:</a:t>
            </a:r>
          </a:p>
          <a:p>
            <a:r>
              <a:rPr lang="en-US" sz="4400" b="1" dirty="0">
                <a:solidFill>
                  <a:srgbClr val="F26B6C"/>
                </a:solidFill>
              </a:rPr>
              <a:t>15% </a:t>
            </a:r>
            <a:r>
              <a:rPr lang="en-US" sz="4400" b="1" dirty="0"/>
              <a:t>price increase</a:t>
            </a:r>
            <a:endParaRPr lang="uk-UA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5358D31-3AEA-4FD3-8619-B8D76336BF55}"/>
              </a:ext>
            </a:extLst>
          </p:cNvPr>
          <p:cNvSpPr txBox="1"/>
          <p:nvPr/>
        </p:nvSpPr>
        <p:spPr>
          <a:xfrm>
            <a:off x="4724400" y="2648124"/>
            <a:ext cx="9753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However</a:t>
            </a:r>
            <a:r>
              <a:rPr lang="en-US" sz="4400" b="1" dirty="0"/>
              <a:t>…</a:t>
            </a:r>
          </a:p>
          <a:p>
            <a:pPr algn="ctr"/>
            <a:r>
              <a:rPr lang="en-US" sz="4400" b="1" dirty="0"/>
              <a:t>look at the </a:t>
            </a:r>
            <a:r>
              <a:rPr lang="en-US" sz="4400" b="1" dirty="0">
                <a:solidFill>
                  <a:schemeClr val="accent5"/>
                </a:solidFill>
              </a:rPr>
              <a:t>living</a:t>
            </a:r>
            <a:r>
              <a:rPr lang="en-US" sz="4400" b="1" dirty="0"/>
              <a:t> square footage!</a:t>
            </a:r>
          </a:p>
        </p:txBody>
      </p:sp>
      <p:sp>
        <p:nvSpPr>
          <p:cNvPr id="11" name="Freeform 98"/>
          <p:cNvSpPr>
            <a:spLocks noEditPoints="1"/>
          </p:cNvSpPr>
          <p:nvPr/>
        </p:nvSpPr>
        <p:spPr bwMode="auto">
          <a:xfrm>
            <a:off x="902349" y="800100"/>
            <a:ext cx="2145651" cy="1811869"/>
          </a:xfrm>
          <a:custGeom>
            <a:avLst/>
            <a:gdLst>
              <a:gd name="T0" fmla="*/ 12 w 176"/>
              <a:gd name="T1" fmla="*/ 80 h 144"/>
              <a:gd name="T2" fmla="*/ 0 w 176"/>
              <a:gd name="T3" fmla="*/ 92 h 144"/>
              <a:gd name="T4" fmla="*/ 12 w 176"/>
              <a:gd name="T5" fmla="*/ 104 h 144"/>
              <a:gd name="T6" fmla="*/ 24 w 176"/>
              <a:gd name="T7" fmla="*/ 92 h 144"/>
              <a:gd name="T8" fmla="*/ 12 w 176"/>
              <a:gd name="T9" fmla="*/ 80 h 144"/>
              <a:gd name="T10" fmla="*/ 12 w 176"/>
              <a:gd name="T11" fmla="*/ 40 h 144"/>
              <a:gd name="T12" fmla="*/ 0 w 176"/>
              <a:gd name="T13" fmla="*/ 52 h 144"/>
              <a:gd name="T14" fmla="*/ 12 w 176"/>
              <a:gd name="T15" fmla="*/ 64 h 144"/>
              <a:gd name="T16" fmla="*/ 24 w 176"/>
              <a:gd name="T17" fmla="*/ 52 h 144"/>
              <a:gd name="T18" fmla="*/ 12 w 176"/>
              <a:gd name="T19" fmla="*/ 40 h 144"/>
              <a:gd name="T20" fmla="*/ 12 w 176"/>
              <a:gd name="T21" fmla="*/ 120 h 144"/>
              <a:gd name="T22" fmla="*/ 0 w 176"/>
              <a:gd name="T23" fmla="*/ 132 h 144"/>
              <a:gd name="T24" fmla="*/ 12 w 176"/>
              <a:gd name="T25" fmla="*/ 144 h 144"/>
              <a:gd name="T26" fmla="*/ 24 w 176"/>
              <a:gd name="T27" fmla="*/ 132 h 144"/>
              <a:gd name="T28" fmla="*/ 12 w 176"/>
              <a:gd name="T29" fmla="*/ 120 h 144"/>
              <a:gd name="T30" fmla="*/ 44 w 176"/>
              <a:gd name="T31" fmla="*/ 16 h 144"/>
              <a:gd name="T32" fmla="*/ 172 w 176"/>
              <a:gd name="T33" fmla="*/ 16 h 144"/>
              <a:gd name="T34" fmla="*/ 176 w 176"/>
              <a:gd name="T35" fmla="*/ 12 h 144"/>
              <a:gd name="T36" fmla="*/ 172 w 176"/>
              <a:gd name="T37" fmla="*/ 8 h 144"/>
              <a:gd name="T38" fmla="*/ 44 w 176"/>
              <a:gd name="T39" fmla="*/ 8 h 144"/>
              <a:gd name="T40" fmla="*/ 40 w 176"/>
              <a:gd name="T41" fmla="*/ 12 h 144"/>
              <a:gd name="T42" fmla="*/ 44 w 176"/>
              <a:gd name="T43" fmla="*/ 16 h 144"/>
              <a:gd name="T44" fmla="*/ 172 w 176"/>
              <a:gd name="T45" fmla="*/ 128 h 144"/>
              <a:gd name="T46" fmla="*/ 44 w 176"/>
              <a:gd name="T47" fmla="*/ 128 h 144"/>
              <a:gd name="T48" fmla="*/ 40 w 176"/>
              <a:gd name="T49" fmla="*/ 132 h 144"/>
              <a:gd name="T50" fmla="*/ 44 w 176"/>
              <a:gd name="T51" fmla="*/ 136 h 144"/>
              <a:gd name="T52" fmla="*/ 172 w 176"/>
              <a:gd name="T53" fmla="*/ 136 h 144"/>
              <a:gd name="T54" fmla="*/ 176 w 176"/>
              <a:gd name="T55" fmla="*/ 132 h 144"/>
              <a:gd name="T56" fmla="*/ 172 w 176"/>
              <a:gd name="T57" fmla="*/ 128 h 144"/>
              <a:gd name="T58" fmla="*/ 12 w 176"/>
              <a:gd name="T59" fmla="*/ 0 h 144"/>
              <a:gd name="T60" fmla="*/ 0 w 176"/>
              <a:gd name="T61" fmla="*/ 12 h 144"/>
              <a:gd name="T62" fmla="*/ 12 w 176"/>
              <a:gd name="T63" fmla="*/ 24 h 144"/>
              <a:gd name="T64" fmla="*/ 24 w 176"/>
              <a:gd name="T65" fmla="*/ 12 h 144"/>
              <a:gd name="T66" fmla="*/ 12 w 176"/>
              <a:gd name="T67" fmla="*/ 0 h 144"/>
              <a:gd name="T68" fmla="*/ 172 w 176"/>
              <a:gd name="T69" fmla="*/ 48 h 144"/>
              <a:gd name="T70" fmla="*/ 44 w 176"/>
              <a:gd name="T71" fmla="*/ 48 h 144"/>
              <a:gd name="T72" fmla="*/ 40 w 176"/>
              <a:gd name="T73" fmla="*/ 52 h 144"/>
              <a:gd name="T74" fmla="*/ 44 w 176"/>
              <a:gd name="T75" fmla="*/ 56 h 144"/>
              <a:gd name="T76" fmla="*/ 172 w 176"/>
              <a:gd name="T77" fmla="*/ 56 h 144"/>
              <a:gd name="T78" fmla="*/ 176 w 176"/>
              <a:gd name="T79" fmla="*/ 52 h 144"/>
              <a:gd name="T80" fmla="*/ 172 w 176"/>
              <a:gd name="T81" fmla="*/ 48 h 144"/>
              <a:gd name="T82" fmla="*/ 172 w 176"/>
              <a:gd name="T83" fmla="*/ 88 h 144"/>
              <a:gd name="T84" fmla="*/ 44 w 176"/>
              <a:gd name="T85" fmla="*/ 88 h 144"/>
              <a:gd name="T86" fmla="*/ 40 w 176"/>
              <a:gd name="T87" fmla="*/ 92 h 144"/>
              <a:gd name="T88" fmla="*/ 44 w 176"/>
              <a:gd name="T89" fmla="*/ 96 h 144"/>
              <a:gd name="T90" fmla="*/ 172 w 176"/>
              <a:gd name="T91" fmla="*/ 96 h 144"/>
              <a:gd name="T92" fmla="*/ 176 w 176"/>
              <a:gd name="T93" fmla="*/ 92 h 144"/>
              <a:gd name="T94" fmla="*/ 172 w 176"/>
              <a:gd name="T95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2" y="80"/>
                </a:moveTo>
                <a:cubicBezTo>
                  <a:pt x="5" y="80"/>
                  <a:pt x="0" y="85"/>
                  <a:pt x="0" y="92"/>
                </a:cubicBezTo>
                <a:cubicBezTo>
                  <a:pt x="0" y="99"/>
                  <a:pt x="5" y="104"/>
                  <a:pt x="12" y="104"/>
                </a:cubicBezTo>
                <a:cubicBezTo>
                  <a:pt x="19" y="104"/>
                  <a:pt x="24" y="99"/>
                  <a:pt x="24" y="92"/>
                </a:cubicBezTo>
                <a:cubicBezTo>
                  <a:pt x="24" y="85"/>
                  <a:pt x="19" y="80"/>
                  <a:pt x="12" y="80"/>
                </a:cubicBezTo>
                <a:moveTo>
                  <a:pt x="12" y="40"/>
                </a:moveTo>
                <a:cubicBezTo>
                  <a:pt x="5" y="40"/>
                  <a:pt x="0" y="45"/>
                  <a:pt x="0" y="52"/>
                </a:cubicBezTo>
                <a:cubicBezTo>
                  <a:pt x="0" y="59"/>
                  <a:pt x="5" y="64"/>
                  <a:pt x="12" y="64"/>
                </a:cubicBezTo>
                <a:cubicBezTo>
                  <a:pt x="19" y="64"/>
                  <a:pt x="24" y="59"/>
                  <a:pt x="24" y="52"/>
                </a:cubicBezTo>
                <a:cubicBezTo>
                  <a:pt x="24" y="45"/>
                  <a:pt x="19" y="40"/>
                  <a:pt x="12" y="40"/>
                </a:cubicBezTo>
                <a:moveTo>
                  <a:pt x="12" y="120"/>
                </a:moveTo>
                <a:cubicBezTo>
                  <a:pt x="5" y="120"/>
                  <a:pt x="0" y="125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9" y="144"/>
                  <a:pt x="24" y="139"/>
                  <a:pt x="24" y="132"/>
                </a:cubicBezTo>
                <a:cubicBezTo>
                  <a:pt x="24" y="125"/>
                  <a:pt x="19" y="120"/>
                  <a:pt x="12" y="120"/>
                </a:cubicBezTo>
                <a:moveTo>
                  <a:pt x="44" y="16"/>
                </a:moveTo>
                <a:cubicBezTo>
                  <a:pt x="172" y="16"/>
                  <a:pt x="172" y="16"/>
                  <a:pt x="172" y="16"/>
                </a:cubicBezTo>
                <a:cubicBezTo>
                  <a:pt x="174" y="16"/>
                  <a:pt x="176" y="14"/>
                  <a:pt x="176" y="12"/>
                </a:cubicBezTo>
                <a:cubicBezTo>
                  <a:pt x="176" y="10"/>
                  <a:pt x="174" y="8"/>
                  <a:pt x="172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2" y="8"/>
                  <a:pt x="40" y="10"/>
                  <a:pt x="40" y="12"/>
                </a:cubicBezTo>
                <a:cubicBezTo>
                  <a:pt x="40" y="14"/>
                  <a:pt x="42" y="16"/>
                  <a:pt x="44" y="16"/>
                </a:cubicBezTo>
                <a:moveTo>
                  <a:pt x="172" y="128"/>
                </a:moveTo>
                <a:cubicBezTo>
                  <a:pt x="44" y="128"/>
                  <a:pt x="44" y="128"/>
                  <a:pt x="44" y="128"/>
                </a:cubicBezTo>
                <a:cubicBezTo>
                  <a:pt x="42" y="128"/>
                  <a:pt x="40" y="130"/>
                  <a:pt x="40" y="132"/>
                </a:cubicBezTo>
                <a:cubicBezTo>
                  <a:pt x="40" y="134"/>
                  <a:pt x="42" y="136"/>
                  <a:pt x="44" y="136"/>
                </a:cubicBezTo>
                <a:cubicBezTo>
                  <a:pt x="172" y="136"/>
                  <a:pt x="172" y="136"/>
                  <a:pt x="172" y="136"/>
                </a:cubicBezTo>
                <a:cubicBezTo>
                  <a:pt x="174" y="136"/>
                  <a:pt x="176" y="134"/>
                  <a:pt x="176" y="132"/>
                </a:cubicBezTo>
                <a:cubicBezTo>
                  <a:pt x="176" y="130"/>
                  <a:pt x="174" y="128"/>
                  <a:pt x="172" y="128"/>
                </a:cubicBezTo>
                <a:moveTo>
                  <a:pt x="12" y="0"/>
                </a:move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19" y="24"/>
                  <a:pt x="24" y="19"/>
                  <a:pt x="24" y="12"/>
                </a:cubicBezTo>
                <a:cubicBezTo>
                  <a:pt x="24" y="5"/>
                  <a:pt x="19" y="0"/>
                  <a:pt x="12" y="0"/>
                </a:cubicBezTo>
                <a:moveTo>
                  <a:pt x="172" y="48"/>
                </a:moveTo>
                <a:cubicBezTo>
                  <a:pt x="44" y="48"/>
                  <a:pt x="44" y="48"/>
                  <a:pt x="44" y="48"/>
                </a:cubicBezTo>
                <a:cubicBezTo>
                  <a:pt x="42" y="48"/>
                  <a:pt x="40" y="50"/>
                  <a:pt x="40" y="52"/>
                </a:cubicBezTo>
                <a:cubicBezTo>
                  <a:pt x="40" y="54"/>
                  <a:pt x="42" y="56"/>
                  <a:pt x="44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0"/>
                  <a:pt x="174" y="48"/>
                  <a:pt x="172" y="48"/>
                </a:cubicBezTo>
                <a:moveTo>
                  <a:pt x="172" y="88"/>
                </a:moveTo>
                <a:cubicBezTo>
                  <a:pt x="44" y="88"/>
                  <a:pt x="44" y="88"/>
                  <a:pt x="44" y="88"/>
                </a:cubicBezTo>
                <a:cubicBezTo>
                  <a:pt x="42" y="88"/>
                  <a:pt x="40" y="90"/>
                  <a:pt x="40" y="92"/>
                </a:cubicBezTo>
                <a:cubicBezTo>
                  <a:pt x="40" y="94"/>
                  <a:pt x="42" y="96"/>
                  <a:pt x="4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0"/>
                  <a:pt x="174" y="88"/>
                  <a:pt x="172" y="88"/>
                </a:cubicBezTo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M SLIDES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ORTFOLIO">
  <a:themeElements>
    <a:clrScheme name="SIMPLICITY 3.0 - bicolor #00 - default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4A86FF"/>
      </a:accent1>
      <a:accent2>
        <a:srgbClr val="C0C0C8"/>
      </a:accent2>
      <a:accent3>
        <a:srgbClr val="4A86FF"/>
      </a:accent3>
      <a:accent4>
        <a:srgbClr val="FFFFFF"/>
      </a:accent4>
      <a:accent5>
        <a:srgbClr val="FF625D"/>
      </a:accent5>
      <a:accent6>
        <a:srgbClr val="4A86FF"/>
      </a:accent6>
      <a:hlink>
        <a:srgbClr val="4A86FF"/>
      </a:hlink>
      <a:folHlink>
        <a:srgbClr val="4A86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8917</TotalTime>
  <Words>230</Words>
  <Application>Microsoft Macintosh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Lato Semibold</vt:lpstr>
      <vt:lpstr>Open Sans</vt:lpstr>
      <vt:lpstr>Roboto</vt:lpstr>
      <vt:lpstr>Roboto Condensed</vt:lpstr>
      <vt:lpstr>Arial</vt:lpstr>
      <vt:lpstr>GENARAL LAYOUTS</vt:lpstr>
      <vt:lpstr>TEAM SLIDES</vt:lpstr>
      <vt:lpstr>PORTFOLIO</vt:lpstr>
      <vt:lpstr>PowerPoint Presentation</vt:lpstr>
      <vt:lpstr>PowerPoint Presentation</vt:lpstr>
      <vt:lpstr>the project</vt:lpstr>
      <vt:lpstr>our target</vt:lpstr>
      <vt:lpstr>price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bartomolina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House Prices</dc:title>
  <dc:creator/>
  <cp:lastModifiedBy>Bartolomé Molina</cp:lastModifiedBy>
  <cp:revision>1070</cp:revision>
  <dcterms:created xsi:type="dcterms:W3CDTF">2015-01-20T11:47:48Z</dcterms:created>
  <dcterms:modified xsi:type="dcterms:W3CDTF">2019-06-21T14:56:43Z</dcterms:modified>
</cp:coreProperties>
</file>