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702" r:id="rId2"/>
    <p:sldMasterId id="2147483677" r:id="rId3"/>
  </p:sldMasterIdLst>
  <p:notesMasterIdLst>
    <p:notesMasterId r:id="rId18"/>
  </p:notesMasterIdLst>
  <p:sldIdLst>
    <p:sldId id="269" r:id="rId4"/>
    <p:sldId id="626" r:id="rId5"/>
    <p:sldId id="1494" r:id="rId6"/>
    <p:sldId id="655" r:id="rId7"/>
    <p:sldId id="1495" r:id="rId8"/>
    <p:sldId id="966" r:id="rId9"/>
    <p:sldId id="967" r:id="rId10"/>
    <p:sldId id="1496" r:id="rId11"/>
    <p:sldId id="1497" r:id="rId12"/>
    <p:sldId id="1498" r:id="rId13"/>
    <p:sldId id="968" r:id="rId14"/>
    <p:sldId id="1499" r:id="rId15"/>
    <p:sldId id="965" r:id="rId16"/>
    <p:sldId id="571" r:id="rId17"/>
  </p:sldIdLst>
  <p:sldSz cx="18288000" cy="10287000"/>
  <p:notesSz cx="6858000" cy="9144000"/>
  <p:defaultTextStyle>
    <a:defPPr>
      <a:defRPr lang="uk-UA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C30"/>
    <a:srgbClr val="F26B6C"/>
    <a:srgbClr val="64D4EA"/>
    <a:srgbClr val="4CCCE6"/>
    <a:srgbClr val="6CD5EA"/>
    <a:srgbClr val="2BC3E1"/>
    <a:srgbClr val="57CFE7"/>
    <a:srgbClr val="AAC42C"/>
    <a:srgbClr val="A156F4"/>
    <a:srgbClr val="C0C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86425" autoAdjust="0"/>
  </p:normalViewPr>
  <p:slideViewPr>
    <p:cSldViewPr>
      <p:cViewPr varScale="1">
        <p:scale>
          <a:sx n="44" d="100"/>
          <a:sy n="44" d="100"/>
        </p:scale>
        <p:origin x="1086" y="54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7185-10FB-4A57-B3F0-45136A811A24}" type="datetimeFigureOut">
              <a:rPr lang="uk-UA" smtClean="0"/>
              <a:t>15.01.2020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3A12-1E0F-412B-B376-8089A55D94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040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713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4721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711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086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9602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4208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513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0042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7380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596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401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0336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273552" y="2779776"/>
            <a:ext cx="1444752" cy="144475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3780008" y="5779008"/>
            <a:ext cx="1444752" cy="144475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65393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772400" y="2093976"/>
            <a:ext cx="2743200" cy="27432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1179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532888" y="2587752"/>
            <a:ext cx="2706624" cy="2706624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029272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502152" y="2587752"/>
            <a:ext cx="2706624" cy="2706624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02221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053328" y="2633472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9784080" y="2633472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92331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00984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7918704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2527280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280969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37560" y="2935224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337560" y="5980176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811512" y="2935224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811512" y="5981700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635797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860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860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860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1148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1148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436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9436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436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733436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G-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4400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495092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G-SLIDE OP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8869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100584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6930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29812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1915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06040" y="3255264"/>
            <a:ext cx="2542032" cy="45262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571165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138928" y="3648456"/>
            <a:ext cx="2075688" cy="375818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563624" y="3648456"/>
            <a:ext cx="2075688" cy="375818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163824" y="3355848"/>
            <a:ext cx="2423160" cy="4315968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317247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06040" y="2999232"/>
            <a:ext cx="3730752" cy="49834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822960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121408" y="2953512"/>
            <a:ext cx="6519672" cy="373075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57686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002536" y="2788920"/>
            <a:ext cx="7178040" cy="4105656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213430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51760" y="2990088"/>
            <a:ext cx="6400800" cy="394106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477975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438144" y="3054096"/>
            <a:ext cx="5276088" cy="325526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7077449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61888" y="2441448"/>
            <a:ext cx="5705856" cy="3246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57600" y="5753100"/>
            <a:ext cx="685800" cy="121615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90872" y="4754880"/>
            <a:ext cx="1645920" cy="217627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1055096" y="4334256"/>
            <a:ext cx="3886200" cy="240487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179937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807208" y="3200400"/>
            <a:ext cx="3886200" cy="3886200"/>
          </a:xfrm>
          <a:prstGeom prst="roundRect">
            <a:avLst/>
          </a:prstGeom>
          <a:effectLst>
            <a:outerShdw blurRad="292100" dist="38100" dir="5400000" algn="t" rotWithShape="0">
              <a:schemeClr val="accent1">
                <a:alpha val="67000"/>
              </a:schemeClr>
            </a:outerShdw>
          </a:effec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799537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O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1435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521493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29384" y="3218688"/>
            <a:ext cx="2423160" cy="4315968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6150183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01952" y="3584448"/>
            <a:ext cx="2194560" cy="3886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468112" y="3584448"/>
            <a:ext cx="2194560" cy="3886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520440" y="3264408"/>
            <a:ext cx="2542032" cy="45262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5685958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24328" y="2990088"/>
            <a:ext cx="3730752" cy="49834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557463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05500" y="2628900"/>
            <a:ext cx="6477000" cy="3962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2868103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55064" y="2788920"/>
            <a:ext cx="6967728" cy="3986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97952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46320" y="3200400"/>
            <a:ext cx="8622792" cy="484632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0857641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87552" y="2478024"/>
            <a:ext cx="9052560" cy="5998464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340191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71600" y="2400300"/>
            <a:ext cx="7315200" cy="54864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601200" y="2400300"/>
            <a:ext cx="7315200" cy="54864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2348581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73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015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294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6747259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73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015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294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9983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400300"/>
            <a:ext cx="18288000" cy="54864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1813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860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860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860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1148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1148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436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9436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436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1148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8509339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576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576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3152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152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9728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9728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46304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46304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846816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400300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0" y="2400300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5148072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72000" y="5148072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73552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51435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0" y="24003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144000" y="51435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3716000" y="24003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6770696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677200"/>
            <a:ext cx="18288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15659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18288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913603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499616" y="3346704"/>
            <a:ext cx="3593592" cy="359359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26873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44000" y="2400300"/>
            <a:ext cx="9144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197058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9144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934818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43200" y="3200400"/>
            <a:ext cx="3886200" cy="3886200"/>
          </a:xfrm>
          <a:prstGeom prst="ellipse">
            <a:avLst/>
          </a:prstGeom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157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87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80" r:id="rId3"/>
    <p:sldLayoutId id="2147483697" r:id="rId4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20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99" r:id="rId2"/>
    <p:sldLayoutId id="2147483670" r:id="rId3"/>
    <p:sldLayoutId id="2147483671" r:id="rId4"/>
    <p:sldLayoutId id="2147483741" r:id="rId5"/>
    <p:sldLayoutId id="2147483701" r:id="rId6"/>
    <p:sldLayoutId id="2147483700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676" r:id="rId13"/>
    <p:sldLayoutId id="2147483695" r:id="rId14"/>
    <p:sldLayoutId id="2147483696" r:id="rId15"/>
    <p:sldLayoutId id="2147483780" r:id="rId16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7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9" r:id="rId4"/>
    <p:sldLayoutId id="2147483720" r:id="rId5"/>
    <p:sldLayoutId id="2147483717" r:id="rId6"/>
    <p:sldLayoutId id="2147483718" r:id="rId7"/>
    <p:sldLayoutId id="2147483726" r:id="rId8"/>
    <p:sldLayoutId id="2147483727" r:id="rId9"/>
    <p:sldLayoutId id="2147483721" r:id="rId10"/>
    <p:sldLayoutId id="2147483722" r:id="rId11"/>
    <p:sldLayoutId id="2147483723" r:id="rId12"/>
    <p:sldLayoutId id="2147483679" r:id="rId13"/>
    <p:sldLayoutId id="2147483724" r:id="rId14"/>
    <p:sldLayoutId id="2147483689" r:id="rId15"/>
    <p:sldLayoutId id="2147483682" r:id="rId16"/>
    <p:sldLayoutId id="2147483683" r:id="rId17"/>
    <p:sldLayoutId id="2147483685" r:id="rId18"/>
    <p:sldLayoutId id="2147483686" r:id="rId19"/>
    <p:sldLayoutId id="2147483688" r:id="rId20"/>
    <p:sldLayoutId id="2147483687" r:id="rId21"/>
    <p:sldLayoutId id="2147483684" r:id="rId22"/>
    <p:sldLayoutId id="2147483667" r:id="rId23"/>
    <p:sldLayoutId id="2147483779" r:id="rId24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5854362-0B9D-4A59-B778-593A7AEE7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8288000" cy="10286999"/>
          </a:xfrm>
          <a:prstGeom prst="rect">
            <a:avLst/>
          </a:prstGeom>
        </p:spPr>
      </p:pic>
      <p:sp>
        <p:nvSpPr>
          <p:cNvPr id="11" name="Rectangle 10"/>
          <p:cNvSpPr>
            <a:spLocks/>
          </p:cNvSpPr>
          <p:nvPr/>
        </p:nvSpPr>
        <p:spPr>
          <a:xfrm>
            <a:off x="0" y="0"/>
            <a:ext cx="18288000" cy="10286999"/>
          </a:xfrm>
          <a:prstGeom prst="rect">
            <a:avLst/>
          </a:prstGeom>
          <a:solidFill>
            <a:srgbClr val="171C30">
              <a:alpha val="14118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5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299" y="571411"/>
            <a:ext cx="6972301" cy="1338828"/>
          </a:xfrm>
        </p:spPr>
        <p:txBody>
          <a:bodyPr/>
          <a:lstStyle/>
          <a:p>
            <a:r>
              <a:rPr lang="en-US" dirty="0"/>
              <a:t>random forest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comparison</a:t>
            </a:r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8EBF3-6FC6-4AB7-8A32-9946F14B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915" y="3500192"/>
            <a:ext cx="10020169" cy="328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3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299" y="571411"/>
            <a:ext cx="5829299" cy="1338828"/>
          </a:xfrm>
        </p:spPr>
        <p:txBody>
          <a:bodyPr/>
          <a:lstStyle/>
          <a:p>
            <a:r>
              <a:rPr lang="en-US" dirty="0" err="1"/>
              <a:t>XGBoost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feature importance</a:t>
            </a:r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11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1E7E71-7F7D-45CE-929C-B889DBA87EE7}"/>
              </a:ext>
            </a:extLst>
          </p:cNvPr>
          <p:cNvGrpSpPr/>
          <p:nvPr/>
        </p:nvGrpSpPr>
        <p:grpSpPr>
          <a:xfrm>
            <a:off x="1371600" y="3771900"/>
            <a:ext cx="7319273" cy="725966"/>
            <a:chOff x="8534400" y="2798720"/>
            <a:chExt cx="7319273" cy="7259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552846-E2CC-4F3E-936B-048E981F55BB}"/>
                </a:ext>
              </a:extLst>
            </p:cNvPr>
            <p:cNvSpPr txBox="1"/>
            <p:nvPr/>
          </p:nvSpPr>
          <p:spPr>
            <a:xfrm>
              <a:off x="9628058" y="2798720"/>
              <a:ext cx="62256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+mj-lt"/>
                </a:rPr>
                <a:t>account balance</a:t>
              </a:r>
            </a:p>
          </p:txBody>
        </p:sp>
        <p:sp>
          <p:nvSpPr>
            <p:cNvPr id="6" name="Freeform 70">
              <a:extLst>
                <a:ext uri="{FF2B5EF4-FFF2-40B4-BE49-F238E27FC236}">
                  <a16:creationId xmlns:a16="http://schemas.microsoft.com/office/drawing/2014/main" id="{12C25755-E188-4CFB-B482-3864A7B8C0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4400" y="2798720"/>
              <a:ext cx="725966" cy="725966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68 h 176"/>
                <a:gd name="T12" fmla="*/ 8 w 176"/>
                <a:gd name="T13" fmla="*/ 88 h 176"/>
                <a:gd name="T14" fmla="*/ 88 w 176"/>
                <a:gd name="T15" fmla="*/ 8 h 176"/>
                <a:gd name="T16" fmla="*/ 168 w 176"/>
                <a:gd name="T17" fmla="*/ 88 h 176"/>
                <a:gd name="T18" fmla="*/ 88 w 176"/>
                <a:gd name="T19" fmla="*/ 168 h 176"/>
                <a:gd name="T20" fmla="*/ 100 w 176"/>
                <a:gd name="T21" fmla="*/ 72 h 176"/>
                <a:gd name="T22" fmla="*/ 86 w 176"/>
                <a:gd name="T23" fmla="*/ 36 h 176"/>
                <a:gd name="T24" fmla="*/ 72 w 176"/>
                <a:gd name="T25" fmla="*/ 72 h 176"/>
                <a:gd name="T26" fmla="*/ 36 w 176"/>
                <a:gd name="T27" fmla="*/ 72 h 176"/>
                <a:gd name="T28" fmla="*/ 66 w 176"/>
                <a:gd name="T29" fmla="*/ 95 h 176"/>
                <a:gd name="T30" fmla="*/ 52 w 176"/>
                <a:gd name="T31" fmla="*/ 136 h 176"/>
                <a:gd name="T32" fmla="*/ 86 w 176"/>
                <a:gd name="T33" fmla="*/ 111 h 176"/>
                <a:gd name="T34" fmla="*/ 120 w 176"/>
                <a:gd name="T35" fmla="*/ 136 h 176"/>
                <a:gd name="T36" fmla="*/ 106 w 176"/>
                <a:gd name="T37" fmla="*/ 95 h 176"/>
                <a:gd name="T38" fmla="*/ 136 w 176"/>
                <a:gd name="T39" fmla="*/ 72 h 176"/>
                <a:gd name="T40" fmla="*/ 100 w 176"/>
                <a:gd name="T41" fmla="*/ 72 h 176"/>
                <a:gd name="T42" fmla="*/ 99 w 176"/>
                <a:gd name="T43" fmla="*/ 97 h 176"/>
                <a:gd name="T44" fmla="*/ 105 w 176"/>
                <a:gd name="T45" fmla="*/ 114 h 176"/>
                <a:gd name="T46" fmla="*/ 91 w 176"/>
                <a:gd name="T47" fmla="*/ 104 h 176"/>
                <a:gd name="T48" fmla="*/ 86 w 176"/>
                <a:gd name="T49" fmla="*/ 101 h 176"/>
                <a:gd name="T50" fmla="*/ 81 w 176"/>
                <a:gd name="T51" fmla="*/ 104 h 176"/>
                <a:gd name="T52" fmla="*/ 67 w 176"/>
                <a:gd name="T53" fmla="*/ 114 h 176"/>
                <a:gd name="T54" fmla="*/ 73 w 176"/>
                <a:gd name="T55" fmla="*/ 97 h 176"/>
                <a:gd name="T56" fmla="*/ 75 w 176"/>
                <a:gd name="T57" fmla="*/ 92 h 176"/>
                <a:gd name="T58" fmla="*/ 70 w 176"/>
                <a:gd name="T59" fmla="*/ 89 h 176"/>
                <a:gd name="T60" fmla="*/ 59 w 176"/>
                <a:gd name="T61" fmla="*/ 80 h 176"/>
                <a:gd name="T62" fmla="*/ 78 w 176"/>
                <a:gd name="T63" fmla="*/ 80 h 176"/>
                <a:gd name="T64" fmla="*/ 80 w 176"/>
                <a:gd name="T65" fmla="*/ 75 h 176"/>
                <a:gd name="T66" fmla="*/ 86 w 176"/>
                <a:gd name="T67" fmla="*/ 58 h 176"/>
                <a:gd name="T68" fmla="*/ 92 w 176"/>
                <a:gd name="T69" fmla="*/ 75 h 176"/>
                <a:gd name="T70" fmla="*/ 94 w 176"/>
                <a:gd name="T71" fmla="*/ 80 h 176"/>
                <a:gd name="T72" fmla="*/ 113 w 176"/>
                <a:gd name="T73" fmla="*/ 80 h 176"/>
                <a:gd name="T74" fmla="*/ 102 w 176"/>
                <a:gd name="T75" fmla="*/ 89 h 176"/>
                <a:gd name="T76" fmla="*/ 97 w 176"/>
                <a:gd name="T77" fmla="*/ 92 h 176"/>
                <a:gd name="T78" fmla="*/ 99 w 176"/>
                <a:gd name="T79" fmla="*/ 9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moveTo>
                    <a:pt x="100" y="72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120" y="136"/>
                    <a:pt x="120" y="136"/>
                    <a:pt x="120" y="136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36" y="72"/>
                    <a:pt x="136" y="72"/>
                    <a:pt x="136" y="72"/>
                  </a:cubicBezTo>
                  <a:lnTo>
                    <a:pt x="100" y="72"/>
                  </a:lnTo>
                  <a:close/>
                  <a:moveTo>
                    <a:pt x="99" y="97"/>
                  </a:moveTo>
                  <a:cubicBezTo>
                    <a:pt x="105" y="114"/>
                    <a:pt x="105" y="114"/>
                    <a:pt x="105" y="114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97" y="92"/>
                    <a:pt x="97" y="92"/>
                    <a:pt x="97" y="92"/>
                  </a:cubicBezTo>
                  <a:lnTo>
                    <a:pt x="99" y="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808FE-6683-4364-BA42-9858E7FA6A1C}"/>
              </a:ext>
            </a:extLst>
          </p:cNvPr>
          <p:cNvGrpSpPr/>
          <p:nvPr/>
        </p:nvGrpSpPr>
        <p:grpSpPr>
          <a:xfrm>
            <a:off x="1371600" y="4912442"/>
            <a:ext cx="7319273" cy="725966"/>
            <a:chOff x="8534400" y="4625062"/>
            <a:chExt cx="7319273" cy="7259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8AB480-3441-455B-9206-45B055A3A61F}"/>
                </a:ext>
              </a:extLst>
            </p:cNvPr>
            <p:cNvSpPr txBox="1"/>
            <p:nvPr/>
          </p:nvSpPr>
          <p:spPr>
            <a:xfrm>
              <a:off x="9628059" y="4625062"/>
              <a:ext cx="6225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+mj-lt"/>
                </a:rPr>
                <a:t>age</a:t>
              </a:r>
            </a:p>
          </p:txBody>
        </p:sp>
        <p:sp>
          <p:nvSpPr>
            <p:cNvPr id="9" name="Freeform 70">
              <a:extLst>
                <a:ext uri="{FF2B5EF4-FFF2-40B4-BE49-F238E27FC236}">
                  <a16:creationId xmlns:a16="http://schemas.microsoft.com/office/drawing/2014/main" id="{D6116941-93E6-49C1-9100-96445F78F6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4400" y="4625062"/>
              <a:ext cx="725966" cy="725966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68 h 176"/>
                <a:gd name="T12" fmla="*/ 8 w 176"/>
                <a:gd name="T13" fmla="*/ 88 h 176"/>
                <a:gd name="T14" fmla="*/ 88 w 176"/>
                <a:gd name="T15" fmla="*/ 8 h 176"/>
                <a:gd name="T16" fmla="*/ 168 w 176"/>
                <a:gd name="T17" fmla="*/ 88 h 176"/>
                <a:gd name="T18" fmla="*/ 88 w 176"/>
                <a:gd name="T19" fmla="*/ 168 h 176"/>
                <a:gd name="T20" fmla="*/ 100 w 176"/>
                <a:gd name="T21" fmla="*/ 72 h 176"/>
                <a:gd name="T22" fmla="*/ 86 w 176"/>
                <a:gd name="T23" fmla="*/ 36 h 176"/>
                <a:gd name="T24" fmla="*/ 72 w 176"/>
                <a:gd name="T25" fmla="*/ 72 h 176"/>
                <a:gd name="T26" fmla="*/ 36 w 176"/>
                <a:gd name="T27" fmla="*/ 72 h 176"/>
                <a:gd name="T28" fmla="*/ 66 w 176"/>
                <a:gd name="T29" fmla="*/ 95 h 176"/>
                <a:gd name="T30" fmla="*/ 52 w 176"/>
                <a:gd name="T31" fmla="*/ 136 h 176"/>
                <a:gd name="T32" fmla="*/ 86 w 176"/>
                <a:gd name="T33" fmla="*/ 111 h 176"/>
                <a:gd name="T34" fmla="*/ 120 w 176"/>
                <a:gd name="T35" fmla="*/ 136 h 176"/>
                <a:gd name="T36" fmla="*/ 106 w 176"/>
                <a:gd name="T37" fmla="*/ 95 h 176"/>
                <a:gd name="T38" fmla="*/ 136 w 176"/>
                <a:gd name="T39" fmla="*/ 72 h 176"/>
                <a:gd name="T40" fmla="*/ 100 w 176"/>
                <a:gd name="T41" fmla="*/ 72 h 176"/>
                <a:gd name="T42" fmla="*/ 99 w 176"/>
                <a:gd name="T43" fmla="*/ 97 h 176"/>
                <a:gd name="T44" fmla="*/ 105 w 176"/>
                <a:gd name="T45" fmla="*/ 114 h 176"/>
                <a:gd name="T46" fmla="*/ 91 w 176"/>
                <a:gd name="T47" fmla="*/ 104 h 176"/>
                <a:gd name="T48" fmla="*/ 86 w 176"/>
                <a:gd name="T49" fmla="*/ 101 h 176"/>
                <a:gd name="T50" fmla="*/ 81 w 176"/>
                <a:gd name="T51" fmla="*/ 104 h 176"/>
                <a:gd name="T52" fmla="*/ 67 w 176"/>
                <a:gd name="T53" fmla="*/ 114 h 176"/>
                <a:gd name="T54" fmla="*/ 73 w 176"/>
                <a:gd name="T55" fmla="*/ 97 h 176"/>
                <a:gd name="T56" fmla="*/ 75 w 176"/>
                <a:gd name="T57" fmla="*/ 92 h 176"/>
                <a:gd name="T58" fmla="*/ 70 w 176"/>
                <a:gd name="T59" fmla="*/ 89 h 176"/>
                <a:gd name="T60" fmla="*/ 59 w 176"/>
                <a:gd name="T61" fmla="*/ 80 h 176"/>
                <a:gd name="T62" fmla="*/ 78 w 176"/>
                <a:gd name="T63" fmla="*/ 80 h 176"/>
                <a:gd name="T64" fmla="*/ 80 w 176"/>
                <a:gd name="T65" fmla="*/ 75 h 176"/>
                <a:gd name="T66" fmla="*/ 86 w 176"/>
                <a:gd name="T67" fmla="*/ 58 h 176"/>
                <a:gd name="T68" fmla="*/ 92 w 176"/>
                <a:gd name="T69" fmla="*/ 75 h 176"/>
                <a:gd name="T70" fmla="*/ 94 w 176"/>
                <a:gd name="T71" fmla="*/ 80 h 176"/>
                <a:gd name="T72" fmla="*/ 113 w 176"/>
                <a:gd name="T73" fmla="*/ 80 h 176"/>
                <a:gd name="T74" fmla="*/ 102 w 176"/>
                <a:gd name="T75" fmla="*/ 89 h 176"/>
                <a:gd name="T76" fmla="*/ 97 w 176"/>
                <a:gd name="T77" fmla="*/ 92 h 176"/>
                <a:gd name="T78" fmla="*/ 99 w 176"/>
                <a:gd name="T79" fmla="*/ 9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moveTo>
                    <a:pt x="100" y="72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120" y="136"/>
                    <a:pt x="120" y="136"/>
                    <a:pt x="120" y="136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36" y="72"/>
                    <a:pt x="136" y="72"/>
                    <a:pt x="136" y="72"/>
                  </a:cubicBezTo>
                  <a:lnTo>
                    <a:pt x="100" y="72"/>
                  </a:lnTo>
                  <a:close/>
                  <a:moveTo>
                    <a:pt x="99" y="97"/>
                  </a:moveTo>
                  <a:cubicBezTo>
                    <a:pt x="105" y="114"/>
                    <a:pt x="105" y="114"/>
                    <a:pt x="105" y="114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97" y="92"/>
                    <a:pt x="97" y="92"/>
                    <a:pt x="97" y="92"/>
                  </a:cubicBezTo>
                  <a:lnTo>
                    <a:pt x="99" y="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EDD4F7-9986-43CE-B555-6198485F99FA}"/>
              </a:ext>
            </a:extLst>
          </p:cNvPr>
          <p:cNvGrpSpPr/>
          <p:nvPr/>
        </p:nvGrpSpPr>
        <p:grpSpPr>
          <a:xfrm>
            <a:off x="1371600" y="6057900"/>
            <a:ext cx="7319273" cy="725966"/>
            <a:chOff x="8534400" y="6447717"/>
            <a:chExt cx="7319273" cy="7259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83BC7F-4641-40B5-8CB9-947C046160E4}"/>
                </a:ext>
              </a:extLst>
            </p:cNvPr>
            <p:cNvSpPr txBox="1"/>
            <p:nvPr/>
          </p:nvSpPr>
          <p:spPr>
            <a:xfrm>
              <a:off x="9628059" y="6447717"/>
              <a:ext cx="6225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+mj-lt"/>
                </a:rPr>
                <a:t>ind_var26_cte</a:t>
              </a:r>
            </a:p>
          </p:txBody>
        </p:sp>
        <p:sp>
          <p:nvSpPr>
            <p:cNvPr id="12" name="Freeform 70">
              <a:extLst>
                <a:ext uri="{FF2B5EF4-FFF2-40B4-BE49-F238E27FC236}">
                  <a16:creationId xmlns:a16="http://schemas.microsoft.com/office/drawing/2014/main" id="{5D719646-1BFA-4BC3-B5EF-55FD284F43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4400" y="6447717"/>
              <a:ext cx="725966" cy="725966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68 h 176"/>
                <a:gd name="T12" fmla="*/ 8 w 176"/>
                <a:gd name="T13" fmla="*/ 88 h 176"/>
                <a:gd name="T14" fmla="*/ 88 w 176"/>
                <a:gd name="T15" fmla="*/ 8 h 176"/>
                <a:gd name="T16" fmla="*/ 168 w 176"/>
                <a:gd name="T17" fmla="*/ 88 h 176"/>
                <a:gd name="T18" fmla="*/ 88 w 176"/>
                <a:gd name="T19" fmla="*/ 168 h 176"/>
                <a:gd name="T20" fmla="*/ 100 w 176"/>
                <a:gd name="T21" fmla="*/ 72 h 176"/>
                <a:gd name="T22" fmla="*/ 86 w 176"/>
                <a:gd name="T23" fmla="*/ 36 h 176"/>
                <a:gd name="T24" fmla="*/ 72 w 176"/>
                <a:gd name="T25" fmla="*/ 72 h 176"/>
                <a:gd name="T26" fmla="*/ 36 w 176"/>
                <a:gd name="T27" fmla="*/ 72 h 176"/>
                <a:gd name="T28" fmla="*/ 66 w 176"/>
                <a:gd name="T29" fmla="*/ 95 h 176"/>
                <a:gd name="T30" fmla="*/ 52 w 176"/>
                <a:gd name="T31" fmla="*/ 136 h 176"/>
                <a:gd name="T32" fmla="*/ 86 w 176"/>
                <a:gd name="T33" fmla="*/ 111 h 176"/>
                <a:gd name="T34" fmla="*/ 120 w 176"/>
                <a:gd name="T35" fmla="*/ 136 h 176"/>
                <a:gd name="T36" fmla="*/ 106 w 176"/>
                <a:gd name="T37" fmla="*/ 95 h 176"/>
                <a:gd name="T38" fmla="*/ 136 w 176"/>
                <a:gd name="T39" fmla="*/ 72 h 176"/>
                <a:gd name="T40" fmla="*/ 100 w 176"/>
                <a:gd name="T41" fmla="*/ 72 h 176"/>
                <a:gd name="T42" fmla="*/ 99 w 176"/>
                <a:gd name="T43" fmla="*/ 97 h 176"/>
                <a:gd name="T44" fmla="*/ 105 w 176"/>
                <a:gd name="T45" fmla="*/ 114 h 176"/>
                <a:gd name="T46" fmla="*/ 91 w 176"/>
                <a:gd name="T47" fmla="*/ 104 h 176"/>
                <a:gd name="T48" fmla="*/ 86 w 176"/>
                <a:gd name="T49" fmla="*/ 101 h 176"/>
                <a:gd name="T50" fmla="*/ 81 w 176"/>
                <a:gd name="T51" fmla="*/ 104 h 176"/>
                <a:gd name="T52" fmla="*/ 67 w 176"/>
                <a:gd name="T53" fmla="*/ 114 h 176"/>
                <a:gd name="T54" fmla="*/ 73 w 176"/>
                <a:gd name="T55" fmla="*/ 97 h 176"/>
                <a:gd name="T56" fmla="*/ 75 w 176"/>
                <a:gd name="T57" fmla="*/ 92 h 176"/>
                <a:gd name="T58" fmla="*/ 70 w 176"/>
                <a:gd name="T59" fmla="*/ 89 h 176"/>
                <a:gd name="T60" fmla="*/ 59 w 176"/>
                <a:gd name="T61" fmla="*/ 80 h 176"/>
                <a:gd name="T62" fmla="*/ 78 w 176"/>
                <a:gd name="T63" fmla="*/ 80 h 176"/>
                <a:gd name="T64" fmla="*/ 80 w 176"/>
                <a:gd name="T65" fmla="*/ 75 h 176"/>
                <a:gd name="T66" fmla="*/ 86 w 176"/>
                <a:gd name="T67" fmla="*/ 58 h 176"/>
                <a:gd name="T68" fmla="*/ 92 w 176"/>
                <a:gd name="T69" fmla="*/ 75 h 176"/>
                <a:gd name="T70" fmla="*/ 94 w 176"/>
                <a:gd name="T71" fmla="*/ 80 h 176"/>
                <a:gd name="T72" fmla="*/ 113 w 176"/>
                <a:gd name="T73" fmla="*/ 80 h 176"/>
                <a:gd name="T74" fmla="*/ 102 w 176"/>
                <a:gd name="T75" fmla="*/ 89 h 176"/>
                <a:gd name="T76" fmla="*/ 97 w 176"/>
                <a:gd name="T77" fmla="*/ 92 h 176"/>
                <a:gd name="T78" fmla="*/ 99 w 176"/>
                <a:gd name="T79" fmla="*/ 9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moveTo>
                    <a:pt x="100" y="72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120" y="136"/>
                    <a:pt x="120" y="136"/>
                    <a:pt x="120" y="136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36" y="72"/>
                    <a:pt x="136" y="72"/>
                    <a:pt x="136" y="72"/>
                  </a:cubicBezTo>
                  <a:lnTo>
                    <a:pt x="100" y="72"/>
                  </a:lnTo>
                  <a:close/>
                  <a:moveTo>
                    <a:pt x="99" y="97"/>
                  </a:moveTo>
                  <a:cubicBezTo>
                    <a:pt x="105" y="114"/>
                    <a:pt x="105" y="114"/>
                    <a:pt x="105" y="114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97" y="92"/>
                    <a:pt x="97" y="92"/>
                    <a:pt x="97" y="92"/>
                  </a:cubicBezTo>
                  <a:lnTo>
                    <a:pt x="99" y="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D9EF4F2-3589-4744-A8B3-38179D2F5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765487"/>
            <a:ext cx="10430603" cy="57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6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lessons learned</a:t>
            </a:r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12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EF93D-FC7B-4C35-86FD-94D710C70A35}"/>
              </a:ext>
            </a:extLst>
          </p:cNvPr>
          <p:cNvGrpSpPr/>
          <p:nvPr/>
        </p:nvGrpSpPr>
        <p:grpSpPr>
          <a:xfrm>
            <a:off x="2952750" y="2857500"/>
            <a:ext cx="12382500" cy="1242096"/>
            <a:chOff x="3429000" y="2947415"/>
            <a:chExt cx="12382500" cy="1242096"/>
          </a:xfrm>
        </p:grpSpPr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AA916901-5F72-4302-882F-B440AB3189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A877A0-0E69-46A5-A18E-88A9B26A5753}"/>
                </a:ext>
              </a:extLst>
            </p:cNvPr>
            <p:cNvGrpSpPr/>
            <p:nvPr/>
          </p:nvGrpSpPr>
          <p:grpSpPr>
            <a:xfrm>
              <a:off x="5124450" y="2947415"/>
              <a:ext cx="10687050" cy="1033416"/>
              <a:chOff x="5124450" y="2947415"/>
              <a:chExt cx="10687050" cy="103341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47C458-DB6C-4ACE-8BAF-B060403B084A}"/>
                  </a:ext>
                </a:extLst>
              </p:cNvPr>
              <p:cNvSpPr txBox="1"/>
              <p:nvPr/>
            </p:nvSpPr>
            <p:spPr>
              <a:xfrm>
                <a:off x="5124450" y="2947415"/>
                <a:ext cx="91891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+mj-lt"/>
                  </a:rPr>
                  <a:t>missing / incomplete data</a:t>
                </a:r>
                <a:endParaRPr lang="uk-UA" sz="36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C31947-C648-4D4F-ABF2-EDD66EBD4A6C}"/>
                  </a:ext>
                </a:extLst>
              </p:cNvPr>
              <p:cNvSpPr txBox="1"/>
              <p:nvPr/>
            </p:nvSpPr>
            <p:spPr>
              <a:xfrm>
                <a:off x="5124450" y="3580721"/>
                <a:ext cx="10687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difficult to interpret.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70B0F1-9E17-476E-B987-042E08AB2BB1}"/>
              </a:ext>
            </a:extLst>
          </p:cNvPr>
          <p:cNvGrpSpPr/>
          <p:nvPr/>
        </p:nvGrpSpPr>
        <p:grpSpPr>
          <a:xfrm>
            <a:off x="2952750" y="4869943"/>
            <a:ext cx="12382500" cy="1242096"/>
            <a:chOff x="3429000" y="2947415"/>
            <a:chExt cx="12382500" cy="1242096"/>
          </a:xfrm>
        </p:grpSpPr>
        <p:sp>
          <p:nvSpPr>
            <p:cNvPr id="10" name="Freeform 29">
              <a:extLst>
                <a:ext uri="{FF2B5EF4-FFF2-40B4-BE49-F238E27FC236}">
                  <a16:creationId xmlns:a16="http://schemas.microsoft.com/office/drawing/2014/main" id="{804E127D-D56B-4673-991E-769D79D8F8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9100DA-6178-4CC8-AFE5-F46650A4B0CA}"/>
                </a:ext>
              </a:extLst>
            </p:cNvPr>
            <p:cNvGrpSpPr/>
            <p:nvPr/>
          </p:nvGrpSpPr>
          <p:grpSpPr>
            <a:xfrm>
              <a:off x="5124450" y="2947415"/>
              <a:ext cx="10687050" cy="1033416"/>
              <a:chOff x="5124450" y="2947415"/>
              <a:chExt cx="10687050" cy="103341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AF930C-F95D-4DEC-A67E-73DFA6C7B68A}"/>
                  </a:ext>
                </a:extLst>
              </p:cNvPr>
              <p:cNvSpPr txBox="1"/>
              <p:nvPr/>
            </p:nvSpPr>
            <p:spPr>
              <a:xfrm>
                <a:off x="5124450" y="2947415"/>
                <a:ext cx="91891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+mj-lt"/>
                  </a:rPr>
                  <a:t>high dimensional data</a:t>
                </a:r>
                <a:endParaRPr lang="uk-UA" sz="36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15C725-A9E1-4638-94FD-DA0335D58CA0}"/>
                  </a:ext>
                </a:extLst>
              </p:cNvPr>
              <p:cNvSpPr txBox="1"/>
              <p:nvPr/>
            </p:nvSpPr>
            <p:spPr>
              <a:xfrm>
                <a:off x="5124450" y="3580721"/>
                <a:ext cx="10687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computational power required.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899D10-71CD-4AD5-A981-6D8C771198B8}"/>
              </a:ext>
            </a:extLst>
          </p:cNvPr>
          <p:cNvGrpSpPr/>
          <p:nvPr/>
        </p:nvGrpSpPr>
        <p:grpSpPr>
          <a:xfrm>
            <a:off x="2952750" y="6882385"/>
            <a:ext cx="12382500" cy="1242096"/>
            <a:chOff x="3429000" y="2947415"/>
            <a:chExt cx="12382500" cy="1242096"/>
          </a:xfrm>
        </p:grpSpPr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BECEF805-818C-444F-864E-D0458AE145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7C3AB34-9DE3-4BA4-AD1B-595A77729E0E}"/>
                </a:ext>
              </a:extLst>
            </p:cNvPr>
            <p:cNvGrpSpPr/>
            <p:nvPr/>
          </p:nvGrpSpPr>
          <p:grpSpPr>
            <a:xfrm>
              <a:off x="5124450" y="2947415"/>
              <a:ext cx="10687050" cy="1033416"/>
              <a:chOff x="5124450" y="2947415"/>
              <a:chExt cx="10687050" cy="103341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9B8711-DE16-4EB4-B1A8-ECEDF0482806}"/>
                  </a:ext>
                </a:extLst>
              </p:cNvPr>
              <p:cNvSpPr txBox="1"/>
              <p:nvPr/>
            </p:nvSpPr>
            <p:spPr>
              <a:xfrm>
                <a:off x="5124450" y="2947415"/>
                <a:ext cx="91891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+mj-lt"/>
                  </a:rPr>
                  <a:t>Unbalanced datasets</a:t>
                </a:r>
                <a:endParaRPr lang="uk-UA" sz="36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AEC3F8-14C4-4B7A-8BA3-2AA2E426AA91}"/>
                  </a:ext>
                </a:extLst>
              </p:cNvPr>
              <p:cNvSpPr txBox="1"/>
              <p:nvPr/>
            </p:nvSpPr>
            <p:spPr>
              <a:xfrm>
                <a:off x="5124450" y="3580721"/>
                <a:ext cx="10687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sampling, hyperparameter tuning.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707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future work</a:t>
            </a:r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13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EF93D-FC7B-4C35-86FD-94D710C70A35}"/>
              </a:ext>
            </a:extLst>
          </p:cNvPr>
          <p:cNvGrpSpPr/>
          <p:nvPr/>
        </p:nvGrpSpPr>
        <p:grpSpPr>
          <a:xfrm>
            <a:off x="2952750" y="2857500"/>
            <a:ext cx="12382500" cy="1242096"/>
            <a:chOff x="3429000" y="2947415"/>
            <a:chExt cx="12382500" cy="1242096"/>
          </a:xfrm>
        </p:grpSpPr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AA916901-5F72-4302-882F-B440AB3189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A877A0-0E69-46A5-A18E-88A9B26A5753}"/>
                </a:ext>
              </a:extLst>
            </p:cNvPr>
            <p:cNvGrpSpPr/>
            <p:nvPr/>
          </p:nvGrpSpPr>
          <p:grpSpPr>
            <a:xfrm>
              <a:off x="5124450" y="2947415"/>
              <a:ext cx="10687050" cy="1033416"/>
              <a:chOff x="5124450" y="2947415"/>
              <a:chExt cx="10687050" cy="103341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47C458-DB6C-4ACE-8BAF-B060403B084A}"/>
                  </a:ext>
                </a:extLst>
              </p:cNvPr>
              <p:cNvSpPr txBox="1"/>
              <p:nvPr/>
            </p:nvSpPr>
            <p:spPr>
              <a:xfrm>
                <a:off x="5124450" y="2947415"/>
                <a:ext cx="91891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+mj-lt"/>
                  </a:rPr>
                  <a:t>unbalanced data</a:t>
                </a:r>
                <a:endParaRPr lang="uk-UA" sz="36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C31947-C648-4D4F-ABF2-EDD66EBD4A6C}"/>
                  </a:ext>
                </a:extLst>
              </p:cNvPr>
              <p:cNvSpPr txBox="1"/>
              <p:nvPr/>
            </p:nvSpPr>
            <p:spPr>
              <a:xfrm>
                <a:off x="5124450" y="3580721"/>
                <a:ext cx="10687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Further work on the sampling / hyperparameter tuning.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70B0F1-9E17-476E-B987-042E08AB2BB1}"/>
              </a:ext>
            </a:extLst>
          </p:cNvPr>
          <p:cNvGrpSpPr/>
          <p:nvPr/>
        </p:nvGrpSpPr>
        <p:grpSpPr>
          <a:xfrm>
            <a:off x="2952750" y="4869943"/>
            <a:ext cx="12382500" cy="1242096"/>
            <a:chOff x="3429000" y="2947415"/>
            <a:chExt cx="12382500" cy="1242096"/>
          </a:xfrm>
        </p:grpSpPr>
        <p:sp>
          <p:nvSpPr>
            <p:cNvPr id="10" name="Freeform 29">
              <a:extLst>
                <a:ext uri="{FF2B5EF4-FFF2-40B4-BE49-F238E27FC236}">
                  <a16:creationId xmlns:a16="http://schemas.microsoft.com/office/drawing/2014/main" id="{804E127D-D56B-4673-991E-769D79D8F8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9100DA-6178-4CC8-AFE5-F46650A4B0CA}"/>
                </a:ext>
              </a:extLst>
            </p:cNvPr>
            <p:cNvGrpSpPr/>
            <p:nvPr/>
          </p:nvGrpSpPr>
          <p:grpSpPr>
            <a:xfrm>
              <a:off x="5124450" y="2947415"/>
              <a:ext cx="10687050" cy="1033416"/>
              <a:chOff x="5124450" y="2947415"/>
              <a:chExt cx="10687050" cy="103341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AF930C-F95D-4DEC-A67E-73DFA6C7B68A}"/>
                  </a:ext>
                </a:extLst>
              </p:cNvPr>
              <p:cNvSpPr txBox="1"/>
              <p:nvPr/>
            </p:nvSpPr>
            <p:spPr>
              <a:xfrm>
                <a:off x="5124450" y="2947415"/>
                <a:ext cx="91891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+mj-lt"/>
                  </a:rPr>
                  <a:t>additional ML algorithms</a:t>
                </a:r>
                <a:endParaRPr lang="uk-UA" sz="36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15C725-A9E1-4638-94FD-DA0335D58CA0}"/>
                  </a:ext>
                </a:extLst>
              </p:cNvPr>
              <p:cNvSpPr txBox="1"/>
              <p:nvPr/>
            </p:nvSpPr>
            <p:spPr>
              <a:xfrm>
                <a:off x="5124450" y="3580721"/>
                <a:ext cx="10687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SVM, AdaBoost.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899D10-71CD-4AD5-A981-6D8C771198B8}"/>
              </a:ext>
            </a:extLst>
          </p:cNvPr>
          <p:cNvGrpSpPr/>
          <p:nvPr/>
        </p:nvGrpSpPr>
        <p:grpSpPr>
          <a:xfrm>
            <a:off x="2952750" y="6882385"/>
            <a:ext cx="12382500" cy="1242096"/>
            <a:chOff x="3429000" y="2947415"/>
            <a:chExt cx="12382500" cy="1242096"/>
          </a:xfrm>
        </p:grpSpPr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BECEF805-818C-444F-864E-D0458AE145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7C3AB34-9DE3-4BA4-AD1B-595A77729E0E}"/>
                </a:ext>
              </a:extLst>
            </p:cNvPr>
            <p:cNvGrpSpPr/>
            <p:nvPr/>
          </p:nvGrpSpPr>
          <p:grpSpPr>
            <a:xfrm>
              <a:off x="5124450" y="2947415"/>
              <a:ext cx="10687050" cy="1033416"/>
              <a:chOff x="5124450" y="2947415"/>
              <a:chExt cx="10687050" cy="103341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9B8711-DE16-4EB4-B1A8-ECEDF0482806}"/>
                  </a:ext>
                </a:extLst>
              </p:cNvPr>
              <p:cNvSpPr txBox="1"/>
              <p:nvPr/>
            </p:nvSpPr>
            <p:spPr>
              <a:xfrm>
                <a:off x="5124450" y="2947415"/>
                <a:ext cx="91891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+mj-lt"/>
                  </a:rPr>
                  <a:t>pipelines</a:t>
                </a:r>
                <a:endParaRPr lang="uk-UA" sz="36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AEC3F8-14C4-4B7A-8BA3-2AA2E426AA91}"/>
                  </a:ext>
                </a:extLst>
              </p:cNvPr>
              <p:cNvSpPr txBox="1"/>
              <p:nvPr/>
            </p:nvSpPr>
            <p:spPr>
              <a:xfrm>
                <a:off x="5124450" y="3580721"/>
                <a:ext cx="10687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Streamline the machine learning process.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307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81700" y="4589502"/>
            <a:ext cx="632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thank </a:t>
            </a:r>
            <a:r>
              <a:rPr lang="en-US" sz="6600" b="1" dirty="0">
                <a:solidFill>
                  <a:schemeClr val="accent5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you.</a:t>
            </a:r>
            <a:endParaRPr lang="ru-RU" sz="6600" b="1" dirty="0">
              <a:solidFill>
                <a:schemeClr val="accent5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56325" y="4457700"/>
            <a:ext cx="685800" cy="685800"/>
            <a:chOff x="6324600" y="4114799"/>
            <a:chExt cx="685800" cy="6858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rot="10800000">
            <a:off x="11445875" y="5143500"/>
            <a:ext cx="685800" cy="685800"/>
            <a:chOff x="6324600" y="4114799"/>
            <a:chExt cx="685800" cy="685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0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58101" y="3619500"/>
            <a:ext cx="9029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3600">
                <a:latin typeface="+mj-lt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Hi there! I’m a software engineer based in NY and working for the UN, and an aspiring</a:t>
            </a:r>
            <a:r>
              <a:rPr lang="en-US" dirty="0">
                <a:solidFill>
                  <a:schemeClr val="accent1"/>
                </a:solidFill>
              </a:rPr>
              <a:t> data scientist</a:t>
            </a:r>
            <a:r>
              <a:rPr lang="en-US" dirty="0">
                <a:solidFill>
                  <a:schemeClr val="accent2"/>
                </a:solidFill>
              </a:rPr>
              <a:t> at Flatiron Academy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58101" y="6134100"/>
            <a:ext cx="990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Barto Molina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accent2"/>
                </a:solidFill>
              </a:rPr>
              <a:t>Flatiron DS, April 2019 cohort</a:t>
            </a:r>
          </a:p>
        </p:txBody>
      </p:sp>
      <p:pic>
        <p:nvPicPr>
          <p:cNvPr id="4" name="Picture Placeholder 3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7BA39BDC-BFB5-4B65-8E26-122B579737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" r="2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823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8089-1353-4F9D-A759-5C6066CA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199BEA-3F41-4740-9ECE-72E568373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</a:t>
            </a:r>
          </a:p>
          <a:p>
            <a:r>
              <a:rPr lang="en-US"/>
              <a:t>0</a:t>
            </a:r>
            <a:fld id="{37D409AB-2201-4E18-8A34-C31753AD9B06}" type="slidenum">
              <a:rPr smtClean="0"/>
              <a:pPr/>
              <a:t>3</a:t>
            </a:fld>
            <a:endParaRPr/>
          </a:p>
        </p:txBody>
      </p:sp>
      <p:sp>
        <p:nvSpPr>
          <p:cNvPr id="159" name="Freeform 6">
            <a:extLst>
              <a:ext uri="{FF2B5EF4-FFF2-40B4-BE49-F238E27FC236}">
                <a16:creationId xmlns:a16="http://schemas.microsoft.com/office/drawing/2014/main" id="{0D8A9671-F40C-4796-8F70-813E0E626BB8}"/>
              </a:ext>
            </a:extLst>
          </p:cNvPr>
          <p:cNvSpPr>
            <a:spLocks/>
          </p:cNvSpPr>
          <p:nvPr/>
        </p:nvSpPr>
        <p:spPr bwMode="auto">
          <a:xfrm>
            <a:off x="9525000" y="800100"/>
            <a:ext cx="7391400" cy="6643688"/>
          </a:xfrm>
          <a:custGeom>
            <a:avLst/>
            <a:gdLst>
              <a:gd name="T0" fmla="*/ 754 w 2273"/>
              <a:gd name="T1" fmla="*/ 2074 h 2074"/>
              <a:gd name="T2" fmla="*/ 33 w 2273"/>
              <a:gd name="T3" fmla="*/ 1602 h 2074"/>
              <a:gd name="T4" fmla="*/ 1068 w 2273"/>
              <a:gd name="T5" fmla="*/ 800 h 2074"/>
              <a:gd name="T6" fmla="*/ 1950 w 2273"/>
              <a:gd name="T7" fmla="*/ 963 h 2074"/>
              <a:gd name="T8" fmla="*/ 1540 w 2273"/>
              <a:gd name="T9" fmla="*/ 1814 h 2074"/>
              <a:gd name="T10" fmla="*/ 754 w 2273"/>
              <a:gd name="T11" fmla="*/ 2074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73" h="2074">
                <a:moveTo>
                  <a:pt x="754" y="2074"/>
                </a:moveTo>
                <a:cubicBezTo>
                  <a:pt x="754" y="2074"/>
                  <a:pt x="65" y="2066"/>
                  <a:pt x="33" y="1602"/>
                </a:cubicBezTo>
                <a:cubicBezTo>
                  <a:pt x="0" y="1139"/>
                  <a:pt x="813" y="1599"/>
                  <a:pt x="1068" y="800"/>
                </a:cubicBezTo>
                <a:cubicBezTo>
                  <a:pt x="1323" y="0"/>
                  <a:pt x="2273" y="569"/>
                  <a:pt x="1950" y="963"/>
                </a:cubicBezTo>
                <a:cubicBezTo>
                  <a:pt x="1628" y="1358"/>
                  <a:pt x="1474" y="1634"/>
                  <a:pt x="1540" y="1814"/>
                </a:cubicBezTo>
                <a:cubicBezTo>
                  <a:pt x="1606" y="1995"/>
                  <a:pt x="754" y="2074"/>
                  <a:pt x="754" y="2074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5817D4AD-DF9A-424B-8D89-B93E0D707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9087" y="8042275"/>
            <a:ext cx="5219700" cy="33972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6B53CD2-CBCE-4EAD-8EFB-6DEA115DAFFB}"/>
              </a:ext>
            </a:extLst>
          </p:cNvPr>
          <p:cNvGrpSpPr/>
          <p:nvPr/>
        </p:nvGrpSpPr>
        <p:grpSpPr>
          <a:xfrm>
            <a:off x="13114337" y="5938837"/>
            <a:ext cx="1716088" cy="2254251"/>
            <a:chOff x="12455525" y="6140450"/>
            <a:chExt cx="1716088" cy="2254251"/>
          </a:xfrm>
        </p:grpSpPr>
        <p:sp>
          <p:nvSpPr>
            <p:cNvPr id="409" name="Freeform 7">
              <a:extLst>
                <a:ext uri="{FF2B5EF4-FFF2-40B4-BE49-F238E27FC236}">
                  <a16:creationId xmlns:a16="http://schemas.microsoft.com/office/drawing/2014/main" id="{5417FC7B-4CBF-4ED4-8D27-A78EEB489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5525" y="6140450"/>
              <a:ext cx="1020763" cy="2155825"/>
            </a:xfrm>
            <a:custGeom>
              <a:avLst/>
              <a:gdLst>
                <a:gd name="T0" fmla="*/ 230 w 314"/>
                <a:gd name="T1" fmla="*/ 668 h 673"/>
                <a:gd name="T2" fmla="*/ 237 w 314"/>
                <a:gd name="T3" fmla="*/ 668 h 673"/>
                <a:gd name="T4" fmla="*/ 256 w 314"/>
                <a:gd name="T5" fmla="*/ 664 h 673"/>
                <a:gd name="T6" fmla="*/ 273 w 314"/>
                <a:gd name="T7" fmla="*/ 647 h 673"/>
                <a:gd name="T8" fmla="*/ 254 w 314"/>
                <a:gd name="T9" fmla="*/ 457 h 673"/>
                <a:gd name="T10" fmla="*/ 223 w 314"/>
                <a:gd name="T11" fmla="*/ 319 h 673"/>
                <a:gd name="T12" fmla="*/ 226 w 314"/>
                <a:gd name="T13" fmla="*/ 310 h 673"/>
                <a:gd name="T14" fmla="*/ 146 w 314"/>
                <a:gd name="T15" fmla="*/ 94 h 673"/>
                <a:gd name="T16" fmla="*/ 75 w 314"/>
                <a:gd name="T17" fmla="*/ 106 h 673"/>
                <a:gd name="T18" fmla="*/ 83 w 314"/>
                <a:gd name="T19" fmla="*/ 365 h 673"/>
                <a:gd name="T20" fmla="*/ 122 w 314"/>
                <a:gd name="T21" fmla="*/ 555 h 673"/>
                <a:gd name="T22" fmla="*/ 230 w 314"/>
                <a:gd name="T23" fmla="*/ 668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4" h="673">
                  <a:moveTo>
                    <a:pt x="230" y="668"/>
                  </a:moveTo>
                  <a:cubicBezTo>
                    <a:pt x="233" y="668"/>
                    <a:pt x="235" y="668"/>
                    <a:pt x="237" y="668"/>
                  </a:cubicBezTo>
                  <a:cubicBezTo>
                    <a:pt x="243" y="667"/>
                    <a:pt x="249" y="666"/>
                    <a:pt x="256" y="664"/>
                  </a:cubicBezTo>
                  <a:cubicBezTo>
                    <a:pt x="256" y="664"/>
                    <a:pt x="264" y="659"/>
                    <a:pt x="273" y="647"/>
                  </a:cubicBezTo>
                  <a:cubicBezTo>
                    <a:pt x="293" y="621"/>
                    <a:pt x="314" y="563"/>
                    <a:pt x="254" y="457"/>
                  </a:cubicBezTo>
                  <a:cubicBezTo>
                    <a:pt x="212" y="385"/>
                    <a:pt x="205" y="384"/>
                    <a:pt x="223" y="319"/>
                  </a:cubicBezTo>
                  <a:cubicBezTo>
                    <a:pt x="224" y="316"/>
                    <a:pt x="225" y="313"/>
                    <a:pt x="226" y="310"/>
                  </a:cubicBezTo>
                  <a:cubicBezTo>
                    <a:pt x="247" y="236"/>
                    <a:pt x="146" y="188"/>
                    <a:pt x="146" y="94"/>
                  </a:cubicBezTo>
                  <a:cubicBezTo>
                    <a:pt x="146" y="0"/>
                    <a:pt x="32" y="17"/>
                    <a:pt x="75" y="106"/>
                  </a:cubicBezTo>
                  <a:cubicBezTo>
                    <a:pt x="117" y="195"/>
                    <a:pt x="0" y="274"/>
                    <a:pt x="83" y="365"/>
                  </a:cubicBezTo>
                  <a:cubicBezTo>
                    <a:pt x="166" y="457"/>
                    <a:pt x="119" y="460"/>
                    <a:pt x="122" y="555"/>
                  </a:cubicBezTo>
                  <a:cubicBezTo>
                    <a:pt x="125" y="638"/>
                    <a:pt x="174" y="673"/>
                    <a:pt x="230" y="6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8">
              <a:extLst>
                <a:ext uri="{FF2B5EF4-FFF2-40B4-BE49-F238E27FC236}">
                  <a16:creationId xmlns:a16="http://schemas.microsoft.com/office/drawing/2014/main" id="{D1E1BB58-2EAC-4C62-ACDD-E43E6E9DF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63" y="6373813"/>
              <a:ext cx="444500" cy="1909763"/>
            </a:xfrm>
            <a:custGeom>
              <a:avLst/>
              <a:gdLst>
                <a:gd name="T0" fmla="*/ 137 w 137"/>
                <a:gd name="T1" fmla="*/ 595 h 596"/>
                <a:gd name="T2" fmla="*/ 6 w 137"/>
                <a:gd name="T3" fmla="*/ 0 h 596"/>
                <a:gd name="T4" fmla="*/ 0 w 137"/>
                <a:gd name="T5" fmla="*/ 3 h 596"/>
                <a:gd name="T6" fmla="*/ 130 w 137"/>
                <a:gd name="T7" fmla="*/ 596 h 596"/>
                <a:gd name="T8" fmla="*/ 137 w 137"/>
                <a:gd name="T9" fmla="*/ 59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596">
                  <a:moveTo>
                    <a:pt x="137" y="595"/>
                  </a:moveTo>
                  <a:cubicBezTo>
                    <a:pt x="136" y="591"/>
                    <a:pt x="67" y="135"/>
                    <a:pt x="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0" y="136"/>
                    <a:pt x="130" y="592"/>
                    <a:pt x="130" y="596"/>
                  </a:cubicBezTo>
                  <a:lnTo>
                    <a:pt x="137" y="59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9">
              <a:extLst>
                <a:ext uri="{FF2B5EF4-FFF2-40B4-BE49-F238E27FC236}">
                  <a16:creationId xmlns:a16="http://schemas.microsoft.com/office/drawing/2014/main" id="{D98E1902-7A2A-47D3-933C-754345B86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1763" y="6450013"/>
              <a:ext cx="1339850" cy="1846263"/>
            </a:xfrm>
            <a:custGeom>
              <a:avLst/>
              <a:gdLst>
                <a:gd name="T0" fmla="*/ 4 w 412"/>
                <a:gd name="T1" fmla="*/ 567 h 576"/>
                <a:gd name="T2" fmla="*/ 49 w 412"/>
                <a:gd name="T3" fmla="*/ 548 h 576"/>
                <a:gd name="T4" fmla="*/ 309 w 412"/>
                <a:gd name="T5" fmla="*/ 168 h 576"/>
                <a:gd name="T6" fmla="*/ 412 w 412"/>
                <a:gd name="T7" fmla="*/ 0 h 576"/>
                <a:gd name="T8" fmla="*/ 256 w 412"/>
                <a:gd name="T9" fmla="*/ 105 h 576"/>
                <a:gd name="T10" fmla="*/ 26 w 412"/>
                <a:gd name="T11" fmla="*/ 406 h 576"/>
                <a:gd name="T12" fmla="*/ 4 w 412"/>
                <a:gd name="T13" fmla="*/ 567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2" h="576">
                  <a:moveTo>
                    <a:pt x="4" y="567"/>
                  </a:moveTo>
                  <a:cubicBezTo>
                    <a:pt x="12" y="576"/>
                    <a:pt x="28" y="567"/>
                    <a:pt x="49" y="548"/>
                  </a:cubicBezTo>
                  <a:cubicBezTo>
                    <a:pt x="113" y="485"/>
                    <a:pt x="226" y="305"/>
                    <a:pt x="309" y="168"/>
                  </a:cubicBezTo>
                  <a:cubicBezTo>
                    <a:pt x="365" y="76"/>
                    <a:pt x="407" y="3"/>
                    <a:pt x="412" y="0"/>
                  </a:cubicBezTo>
                  <a:cubicBezTo>
                    <a:pt x="407" y="3"/>
                    <a:pt x="336" y="39"/>
                    <a:pt x="256" y="105"/>
                  </a:cubicBezTo>
                  <a:cubicBezTo>
                    <a:pt x="169" y="175"/>
                    <a:pt x="70" y="278"/>
                    <a:pt x="26" y="406"/>
                  </a:cubicBezTo>
                  <a:cubicBezTo>
                    <a:pt x="9" y="456"/>
                    <a:pt x="0" y="510"/>
                    <a:pt x="4" y="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10">
              <a:extLst>
                <a:ext uri="{FF2B5EF4-FFF2-40B4-BE49-F238E27FC236}">
                  <a16:creationId xmlns:a16="http://schemas.microsoft.com/office/drawing/2014/main" id="{3A09A57F-D8C1-412B-B114-22831C0AE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28575" y="6710363"/>
              <a:ext cx="1395413" cy="1684338"/>
            </a:xfrm>
            <a:custGeom>
              <a:avLst/>
              <a:gdLst>
                <a:gd name="T0" fmla="*/ 59 w 429"/>
                <a:gd name="T1" fmla="*/ 478 h 526"/>
                <a:gd name="T2" fmla="*/ 36 w 429"/>
                <a:gd name="T3" fmla="*/ 187 h 526"/>
                <a:gd name="T4" fmla="*/ 169 w 429"/>
                <a:gd name="T5" fmla="*/ 137 h 526"/>
                <a:gd name="T6" fmla="*/ 259 w 429"/>
                <a:gd name="T7" fmla="*/ 1 h 526"/>
                <a:gd name="T8" fmla="*/ 302 w 429"/>
                <a:gd name="T9" fmla="*/ 117 h 526"/>
                <a:gd name="T10" fmla="*/ 371 w 429"/>
                <a:gd name="T11" fmla="*/ 137 h 526"/>
                <a:gd name="T12" fmla="*/ 302 w 429"/>
                <a:gd name="T13" fmla="*/ 294 h 526"/>
                <a:gd name="T14" fmla="*/ 338 w 429"/>
                <a:gd name="T15" fmla="*/ 386 h 526"/>
                <a:gd name="T16" fmla="*/ 59 w 429"/>
                <a:gd name="T17" fmla="*/ 478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526">
                  <a:moveTo>
                    <a:pt x="59" y="478"/>
                  </a:moveTo>
                  <a:cubicBezTo>
                    <a:pt x="20" y="456"/>
                    <a:pt x="72" y="306"/>
                    <a:pt x="36" y="187"/>
                  </a:cubicBezTo>
                  <a:cubicBezTo>
                    <a:pt x="0" y="68"/>
                    <a:pt x="119" y="148"/>
                    <a:pt x="169" y="137"/>
                  </a:cubicBezTo>
                  <a:cubicBezTo>
                    <a:pt x="219" y="126"/>
                    <a:pt x="213" y="1"/>
                    <a:pt x="259" y="1"/>
                  </a:cubicBezTo>
                  <a:cubicBezTo>
                    <a:pt x="305" y="0"/>
                    <a:pt x="335" y="59"/>
                    <a:pt x="302" y="117"/>
                  </a:cubicBezTo>
                  <a:cubicBezTo>
                    <a:pt x="269" y="175"/>
                    <a:pt x="352" y="106"/>
                    <a:pt x="371" y="137"/>
                  </a:cubicBezTo>
                  <a:cubicBezTo>
                    <a:pt x="391" y="167"/>
                    <a:pt x="263" y="275"/>
                    <a:pt x="302" y="294"/>
                  </a:cubicBezTo>
                  <a:cubicBezTo>
                    <a:pt x="341" y="313"/>
                    <a:pt x="429" y="292"/>
                    <a:pt x="338" y="386"/>
                  </a:cubicBezTo>
                  <a:cubicBezTo>
                    <a:pt x="247" y="480"/>
                    <a:pt x="145" y="526"/>
                    <a:pt x="59" y="47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11">
              <a:extLst>
                <a:ext uri="{FF2B5EF4-FFF2-40B4-BE49-F238E27FC236}">
                  <a16:creationId xmlns:a16="http://schemas.microsoft.com/office/drawing/2014/main" id="{F3D75756-A486-456F-B890-DABDAB592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850" y="6892925"/>
              <a:ext cx="820738" cy="1350963"/>
            </a:xfrm>
            <a:custGeom>
              <a:avLst/>
              <a:gdLst>
                <a:gd name="T0" fmla="*/ 61 w 252"/>
                <a:gd name="T1" fmla="*/ 192 h 422"/>
                <a:gd name="T2" fmla="*/ 71 w 252"/>
                <a:gd name="T3" fmla="*/ 193 h 422"/>
                <a:gd name="T4" fmla="*/ 101 w 252"/>
                <a:gd name="T5" fmla="*/ 323 h 422"/>
                <a:gd name="T6" fmla="*/ 161 w 252"/>
                <a:gd name="T7" fmla="*/ 235 h 422"/>
                <a:gd name="T8" fmla="*/ 177 w 252"/>
                <a:gd name="T9" fmla="*/ 147 h 422"/>
                <a:gd name="T10" fmla="*/ 183 w 252"/>
                <a:gd name="T11" fmla="*/ 103 h 422"/>
                <a:gd name="T12" fmla="*/ 163 w 252"/>
                <a:gd name="T13" fmla="*/ 54 h 422"/>
                <a:gd name="T14" fmla="*/ 172 w 252"/>
                <a:gd name="T15" fmla="*/ 58 h 422"/>
                <a:gd name="T16" fmla="*/ 185 w 252"/>
                <a:gd name="T17" fmla="*/ 89 h 422"/>
                <a:gd name="T18" fmla="*/ 217 w 252"/>
                <a:gd name="T19" fmla="*/ 0 h 422"/>
                <a:gd name="T20" fmla="*/ 225 w 252"/>
                <a:gd name="T21" fmla="*/ 5 h 422"/>
                <a:gd name="T22" fmla="*/ 187 w 252"/>
                <a:gd name="T23" fmla="*/ 148 h 422"/>
                <a:gd name="T24" fmla="*/ 186 w 252"/>
                <a:gd name="T25" fmla="*/ 155 h 422"/>
                <a:gd name="T26" fmla="*/ 234 w 252"/>
                <a:gd name="T27" fmla="*/ 143 h 422"/>
                <a:gd name="T28" fmla="*/ 241 w 252"/>
                <a:gd name="T29" fmla="*/ 151 h 422"/>
                <a:gd name="T30" fmla="*/ 185 w 252"/>
                <a:gd name="T31" fmla="*/ 165 h 422"/>
                <a:gd name="T32" fmla="*/ 170 w 252"/>
                <a:gd name="T33" fmla="*/ 238 h 422"/>
                <a:gd name="T34" fmla="*/ 150 w 252"/>
                <a:gd name="T35" fmla="*/ 278 h 422"/>
                <a:gd name="T36" fmla="*/ 248 w 252"/>
                <a:gd name="T37" fmla="*/ 295 h 422"/>
                <a:gd name="T38" fmla="*/ 252 w 252"/>
                <a:gd name="T39" fmla="*/ 304 h 422"/>
                <a:gd name="T40" fmla="*/ 154 w 252"/>
                <a:gd name="T41" fmla="*/ 292 h 422"/>
                <a:gd name="T42" fmla="*/ 144 w 252"/>
                <a:gd name="T43" fmla="*/ 286 h 422"/>
                <a:gd name="T44" fmla="*/ 6 w 252"/>
                <a:gd name="T45" fmla="*/ 422 h 422"/>
                <a:gd name="T46" fmla="*/ 0 w 252"/>
                <a:gd name="T47" fmla="*/ 414 h 422"/>
                <a:gd name="T48" fmla="*/ 93 w 252"/>
                <a:gd name="T49" fmla="*/ 331 h 422"/>
                <a:gd name="T50" fmla="*/ 61 w 252"/>
                <a:gd name="T51" fmla="*/ 19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422">
                  <a:moveTo>
                    <a:pt x="61" y="192"/>
                  </a:moveTo>
                  <a:cubicBezTo>
                    <a:pt x="71" y="193"/>
                    <a:pt x="71" y="193"/>
                    <a:pt x="71" y="193"/>
                  </a:cubicBezTo>
                  <a:cubicBezTo>
                    <a:pt x="65" y="245"/>
                    <a:pt x="91" y="304"/>
                    <a:pt x="101" y="323"/>
                  </a:cubicBezTo>
                  <a:cubicBezTo>
                    <a:pt x="128" y="294"/>
                    <a:pt x="153" y="262"/>
                    <a:pt x="161" y="235"/>
                  </a:cubicBezTo>
                  <a:cubicBezTo>
                    <a:pt x="169" y="207"/>
                    <a:pt x="173" y="178"/>
                    <a:pt x="177" y="147"/>
                  </a:cubicBezTo>
                  <a:cubicBezTo>
                    <a:pt x="178" y="132"/>
                    <a:pt x="180" y="117"/>
                    <a:pt x="183" y="103"/>
                  </a:cubicBezTo>
                  <a:cubicBezTo>
                    <a:pt x="176" y="94"/>
                    <a:pt x="157" y="67"/>
                    <a:pt x="163" y="54"/>
                  </a:cubicBezTo>
                  <a:cubicBezTo>
                    <a:pt x="172" y="58"/>
                    <a:pt x="172" y="58"/>
                    <a:pt x="172" y="58"/>
                  </a:cubicBezTo>
                  <a:cubicBezTo>
                    <a:pt x="170" y="63"/>
                    <a:pt x="176" y="76"/>
                    <a:pt x="185" y="89"/>
                  </a:cubicBezTo>
                  <a:cubicBezTo>
                    <a:pt x="191" y="58"/>
                    <a:pt x="200" y="28"/>
                    <a:pt x="217" y="0"/>
                  </a:cubicBezTo>
                  <a:cubicBezTo>
                    <a:pt x="225" y="5"/>
                    <a:pt x="225" y="5"/>
                    <a:pt x="225" y="5"/>
                  </a:cubicBezTo>
                  <a:cubicBezTo>
                    <a:pt x="198" y="50"/>
                    <a:pt x="192" y="100"/>
                    <a:pt x="187" y="148"/>
                  </a:cubicBezTo>
                  <a:cubicBezTo>
                    <a:pt x="186" y="150"/>
                    <a:pt x="186" y="152"/>
                    <a:pt x="186" y="155"/>
                  </a:cubicBezTo>
                  <a:cubicBezTo>
                    <a:pt x="193" y="158"/>
                    <a:pt x="212" y="164"/>
                    <a:pt x="234" y="143"/>
                  </a:cubicBezTo>
                  <a:cubicBezTo>
                    <a:pt x="241" y="151"/>
                    <a:pt x="241" y="151"/>
                    <a:pt x="241" y="151"/>
                  </a:cubicBezTo>
                  <a:cubicBezTo>
                    <a:pt x="218" y="173"/>
                    <a:pt x="195" y="169"/>
                    <a:pt x="185" y="165"/>
                  </a:cubicBezTo>
                  <a:cubicBezTo>
                    <a:pt x="181" y="190"/>
                    <a:pt x="178" y="214"/>
                    <a:pt x="170" y="238"/>
                  </a:cubicBezTo>
                  <a:cubicBezTo>
                    <a:pt x="167" y="251"/>
                    <a:pt x="159" y="264"/>
                    <a:pt x="150" y="278"/>
                  </a:cubicBezTo>
                  <a:cubicBezTo>
                    <a:pt x="163" y="287"/>
                    <a:pt x="208" y="313"/>
                    <a:pt x="248" y="295"/>
                  </a:cubicBezTo>
                  <a:cubicBezTo>
                    <a:pt x="252" y="304"/>
                    <a:pt x="252" y="304"/>
                    <a:pt x="252" y="304"/>
                  </a:cubicBezTo>
                  <a:cubicBezTo>
                    <a:pt x="214" y="321"/>
                    <a:pt x="174" y="304"/>
                    <a:pt x="154" y="292"/>
                  </a:cubicBezTo>
                  <a:cubicBezTo>
                    <a:pt x="150" y="290"/>
                    <a:pt x="147" y="288"/>
                    <a:pt x="144" y="286"/>
                  </a:cubicBezTo>
                  <a:cubicBezTo>
                    <a:pt x="98" y="351"/>
                    <a:pt x="11" y="419"/>
                    <a:pt x="6" y="422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1" y="414"/>
                    <a:pt x="49" y="376"/>
                    <a:pt x="93" y="331"/>
                  </a:cubicBezTo>
                  <a:cubicBezTo>
                    <a:pt x="86" y="316"/>
                    <a:pt x="54" y="251"/>
                    <a:pt x="61" y="19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BB5B547-0A20-4BA7-8C6D-C900F62C2CD5}"/>
              </a:ext>
            </a:extLst>
          </p:cNvPr>
          <p:cNvGrpSpPr/>
          <p:nvPr/>
        </p:nvGrpSpPr>
        <p:grpSpPr>
          <a:xfrm>
            <a:off x="10160000" y="2990850"/>
            <a:ext cx="3549650" cy="919163"/>
            <a:chOff x="9501188" y="3192463"/>
            <a:chExt cx="3549650" cy="919163"/>
          </a:xfrm>
        </p:grpSpPr>
        <p:sp>
          <p:nvSpPr>
            <p:cNvPr id="398" name="Freeform 12">
              <a:extLst>
                <a:ext uri="{FF2B5EF4-FFF2-40B4-BE49-F238E27FC236}">
                  <a16:creationId xmlns:a16="http://schemas.microsoft.com/office/drawing/2014/main" id="{CB513669-0227-4E21-8546-22E998D9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6325" y="3192463"/>
              <a:ext cx="3084513" cy="919163"/>
            </a:xfrm>
            <a:custGeom>
              <a:avLst/>
              <a:gdLst>
                <a:gd name="T0" fmla="*/ 921 w 948"/>
                <a:gd name="T1" fmla="*/ 287 h 287"/>
                <a:gd name="T2" fmla="*/ 0 w 948"/>
                <a:gd name="T3" fmla="*/ 287 h 287"/>
                <a:gd name="T4" fmla="*/ 0 w 948"/>
                <a:gd name="T5" fmla="*/ 0 h 287"/>
                <a:gd name="T6" fmla="*/ 921 w 948"/>
                <a:gd name="T7" fmla="*/ 0 h 287"/>
                <a:gd name="T8" fmla="*/ 948 w 948"/>
                <a:gd name="T9" fmla="*/ 28 h 287"/>
                <a:gd name="T10" fmla="*/ 948 w 948"/>
                <a:gd name="T11" fmla="*/ 260 h 287"/>
                <a:gd name="T12" fmla="*/ 921 w 948"/>
                <a:gd name="T13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8" h="287">
                  <a:moveTo>
                    <a:pt x="921" y="287"/>
                  </a:moveTo>
                  <a:cubicBezTo>
                    <a:pt x="0" y="287"/>
                    <a:pt x="0" y="287"/>
                    <a:pt x="0" y="2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1" y="0"/>
                    <a:pt x="921" y="0"/>
                    <a:pt x="921" y="0"/>
                  </a:cubicBezTo>
                  <a:cubicBezTo>
                    <a:pt x="936" y="0"/>
                    <a:pt x="948" y="13"/>
                    <a:pt x="948" y="28"/>
                  </a:cubicBezTo>
                  <a:cubicBezTo>
                    <a:pt x="948" y="260"/>
                    <a:pt x="948" y="260"/>
                    <a:pt x="948" y="260"/>
                  </a:cubicBezTo>
                  <a:cubicBezTo>
                    <a:pt x="948" y="275"/>
                    <a:pt x="936" y="287"/>
                    <a:pt x="921" y="287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13">
              <a:extLst>
                <a:ext uri="{FF2B5EF4-FFF2-40B4-BE49-F238E27FC236}">
                  <a16:creationId xmlns:a16="http://schemas.microsoft.com/office/drawing/2014/main" id="{2E704D62-C939-4B0B-BAAF-5832107E2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9925" y="3198813"/>
              <a:ext cx="406400" cy="909638"/>
            </a:xfrm>
            <a:custGeom>
              <a:avLst/>
              <a:gdLst>
                <a:gd name="T0" fmla="*/ 125 w 125"/>
                <a:gd name="T1" fmla="*/ 0 h 284"/>
                <a:gd name="T2" fmla="*/ 0 w 125"/>
                <a:gd name="T3" fmla="*/ 142 h 284"/>
                <a:gd name="T4" fmla="*/ 48 w 125"/>
                <a:gd name="T5" fmla="*/ 249 h 284"/>
                <a:gd name="T6" fmla="*/ 125 w 125"/>
                <a:gd name="T7" fmla="*/ 284 h 284"/>
                <a:gd name="T8" fmla="*/ 125 w 125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284">
                  <a:moveTo>
                    <a:pt x="125" y="0"/>
                  </a:moveTo>
                  <a:cubicBezTo>
                    <a:pt x="55" y="8"/>
                    <a:pt x="0" y="69"/>
                    <a:pt x="0" y="142"/>
                  </a:cubicBezTo>
                  <a:cubicBezTo>
                    <a:pt x="0" y="184"/>
                    <a:pt x="19" y="222"/>
                    <a:pt x="48" y="249"/>
                  </a:cubicBezTo>
                  <a:cubicBezTo>
                    <a:pt x="69" y="267"/>
                    <a:pt x="96" y="280"/>
                    <a:pt x="125" y="284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14">
              <a:extLst>
                <a:ext uri="{FF2B5EF4-FFF2-40B4-BE49-F238E27FC236}">
                  <a16:creationId xmlns:a16="http://schemas.microsoft.com/office/drawing/2014/main" id="{B1BA24E6-B285-4973-9B15-294C44C94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6325" y="3192463"/>
              <a:ext cx="523875" cy="919163"/>
            </a:xfrm>
            <a:custGeom>
              <a:avLst/>
              <a:gdLst>
                <a:gd name="T0" fmla="*/ 18 w 161"/>
                <a:gd name="T1" fmla="*/ 0 h 287"/>
                <a:gd name="T2" fmla="*/ 18 w 161"/>
                <a:gd name="T3" fmla="*/ 0 h 287"/>
                <a:gd name="T4" fmla="*/ 0 w 161"/>
                <a:gd name="T5" fmla="*/ 2 h 287"/>
                <a:gd name="T6" fmla="*/ 0 w 161"/>
                <a:gd name="T7" fmla="*/ 286 h 287"/>
                <a:gd name="T8" fmla="*/ 18 w 161"/>
                <a:gd name="T9" fmla="*/ 287 h 287"/>
                <a:gd name="T10" fmla="*/ 113 w 161"/>
                <a:gd name="T11" fmla="*/ 251 h 287"/>
                <a:gd name="T12" fmla="*/ 161 w 161"/>
                <a:gd name="T13" fmla="*/ 144 h 287"/>
                <a:gd name="T14" fmla="*/ 18 w 161"/>
                <a:gd name="T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87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2" y="0"/>
                    <a:pt x="6" y="1"/>
                    <a:pt x="0" y="2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6" y="286"/>
                    <a:pt x="12" y="287"/>
                    <a:pt x="18" y="287"/>
                  </a:cubicBezTo>
                  <a:cubicBezTo>
                    <a:pt x="55" y="287"/>
                    <a:pt x="88" y="273"/>
                    <a:pt x="113" y="251"/>
                  </a:cubicBezTo>
                  <a:cubicBezTo>
                    <a:pt x="143" y="224"/>
                    <a:pt x="161" y="186"/>
                    <a:pt x="161" y="144"/>
                  </a:cubicBezTo>
                  <a:cubicBezTo>
                    <a:pt x="161" y="65"/>
                    <a:pt x="97" y="0"/>
                    <a:pt x="18" y="0"/>
                  </a:cubicBezTo>
                </a:path>
              </a:pathLst>
            </a:custGeom>
            <a:solidFill>
              <a:srgbClr val="CFD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15">
              <a:extLst>
                <a:ext uri="{FF2B5EF4-FFF2-40B4-BE49-F238E27FC236}">
                  <a16:creationId xmlns:a16="http://schemas.microsoft.com/office/drawing/2014/main" id="{53300D21-ED9B-44E8-A02C-412A94886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4188" y="3346450"/>
              <a:ext cx="723900" cy="195263"/>
            </a:xfrm>
            <a:custGeom>
              <a:avLst/>
              <a:gdLst>
                <a:gd name="T0" fmla="*/ 192 w 223"/>
                <a:gd name="T1" fmla="*/ 61 h 61"/>
                <a:gd name="T2" fmla="*/ 31 w 223"/>
                <a:gd name="T3" fmla="*/ 61 h 61"/>
                <a:gd name="T4" fmla="*/ 0 w 223"/>
                <a:gd name="T5" fmla="*/ 30 h 61"/>
                <a:gd name="T6" fmla="*/ 31 w 223"/>
                <a:gd name="T7" fmla="*/ 0 h 61"/>
                <a:gd name="T8" fmla="*/ 192 w 223"/>
                <a:gd name="T9" fmla="*/ 0 h 61"/>
                <a:gd name="T10" fmla="*/ 223 w 223"/>
                <a:gd name="T11" fmla="*/ 30 h 61"/>
                <a:gd name="T12" fmla="*/ 192 w 223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61">
                  <a:moveTo>
                    <a:pt x="192" y="61"/>
                  </a:move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48"/>
                    <a:pt x="0" y="30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209" y="0"/>
                    <a:pt x="223" y="13"/>
                    <a:pt x="223" y="30"/>
                  </a:cubicBezTo>
                  <a:cubicBezTo>
                    <a:pt x="223" y="48"/>
                    <a:pt x="209" y="61"/>
                    <a:pt x="192" y="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16">
              <a:extLst>
                <a:ext uri="{FF2B5EF4-FFF2-40B4-BE49-F238E27FC236}">
                  <a16:creationId xmlns:a16="http://schemas.microsoft.com/office/drawing/2014/main" id="{BC7FF40D-237E-4427-B9F0-9801FB655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500" y="3651250"/>
              <a:ext cx="301625" cy="280988"/>
            </a:xfrm>
            <a:custGeom>
              <a:avLst/>
              <a:gdLst>
                <a:gd name="T0" fmla="*/ 50 w 93"/>
                <a:gd name="T1" fmla="*/ 3 h 88"/>
                <a:gd name="T2" fmla="*/ 58 w 93"/>
                <a:gd name="T3" fmla="*/ 29 h 88"/>
                <a:gd name="T4" fmla="*/ 61 w 93"/>
                <a:gd name="T5" fmla="*/ 31 h 88"/>
                <a:gd name="T6" fmla="*/ 89 w 93"/>
                <a:gd name="T7" fmla="*/ 31 h 88"/>
                <a:gd name="T8" fmla="*/ 91 w 93"/>
                <a:gd name="T9" fmla="*/ 37 h 88"/>
                <a:gd name="T10" fmla="*/ 68 w 93"/>
                <a:gd name="T11" fmla="*/ 53 h 88"/>
                <a:gd name="T12" fmla="*/ 67 w 93"/>
                <a:gd name="T13" fmla="*/ 57 h 88"/>
                <a:gd name="T14" fmla="*/ 76 w 93"/>
                <a:gd name="T15" fmla="*/ 83 h 88"/>
                <a:gd name="T16" fmla="*/ 71 w 93"/>
                <a:gd name="T17" fmla="*/ 86 h 88"/>
                <a:gd name="T18" fmla="*/ 49 w 93"/>
                <a:gd name="T19" fmla="*/ 70 h 88"/>
                <a:gd name="T20" fmla="*/ 45 w 93"/>
                <a:gd name="T21" fmla="*/ 70 h 88"/>
                <a:gd name="T22" fmla="*/ 23 w 93"/>
                <a:gd name="T23" fmla="*/ 86 h 88"/>
                <a:gd name="T24" fmla="*/ 18 w 93"/>
                <a:gd name="T25" fmla="*/ 83 h 88"/>
                <a:gd name="T26" fmla="*/ 26 w 93"/>
                <a:gd name="T27" fmla="*/ 57 h 88"/>
                <a:gd name="T28" fmla="*/ 25 w 93"/>
                <a:gd name="T29" fmla="*/ 53 h 88"/>
                <a:gd name="T30" fmla="*/ 3 w 93"/>
                <a:gd name="T31" fmla="*/ 37 h 88"/>
                <a:gd name="T32" fmla="*/ 5 w 93"/>
                <a:gd name="T33" fmla="*/ 31 h 88"/>
                <a:gd name="T34" fmla="*/ 32 w 93"/>
                <a:gd name="T35" fmla="*/ 31 h 88"/>
                <a:gd name="T36" fmla="*/ 35 w 93"/>
                <a:gd name="T37" fmla="*/ 29 h 88"/>
                <a:gd name="T38" fmla="*/ 44 w 93"/>
                <a:gd name="T39" fmla="*/ 3 h 88"/>
                <a:gd name="T40" fmla="*/ 50 w 93"/>
                <a:gd name="T41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88">
                  <a:moveTo>
                    <a:pt x="50" y="3"/>
                  </a:moveTo>
                  <a:cubicBezTo>
                    <a:pt x="58" y="29"/>
                    <a:pt x="58" y="29"/>
                    <a:pt x="58" y="29"/>
                  </a:cubicBezTo>
                  <a:cubicBezTo>
                    <a:pt x="59" y="30"/>
                    <a:pt x="60" y="31"/>
                    <a:pt x="61" y="31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92" y="31"/>
                    <a:pt x="93" y="35"/>
                    <a:pt x="91" y="37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7" y="54"/>
                    <a:pt x="67" y="55"/>
                    <a:pt x="67" y="57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6"/>
                    <a:pt x="73" y="88"/>
                    <a:pt x="71" y="86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7" y="69"/>
                    <a:pt x="46" y="69"/>
                    <a:pt x="45" y="70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0" y="88"/>
                    <a:pt x="17" y="86"/>
                    <a:pt x="18" y="83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7" y="55"/>
                    <a:pt x="26" y="54"/>
                    <a:pt x="25" y="53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0" y="35"/>
                    <a:pt x="2" y="31"/>
                    <a:pt x="5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4" y="31"/>
                    <a:pt x="35" y="30"/>
                    <a:pt x="35" y="2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0"/>
                    <a:pt x="49" y="0"/>
                    <a:pt x="50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17">
              <a:extLst>
                <a:ext uri="{FF2B5EF4-FFF2-40B4-BE49-F238E27FC236}">
                  <a16:creationId xmlns:a16="http://schemas.microsoft.com/office/drawing/2014/main" id="{F6C9B1B2-B37A-4A99-BEA1-011F2D5A9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2038" y="3651250"/>
              <a:ext cx="303213" cy="280988"/>
            </a:xfrm>
            <a:custGeom>
              <a:avLst/>
              <a:gdLst>
                <a:gd name="T0" fmla="*/ 49 w 93"/>
                <a:gd name="T1" fmla="*/ 3 h 88"/>
                <a:gd name="T2" fmla="*/ 58 w 93"/>
                <a:gd name="T3" fmla="*/ 29 h 88"/>
                <a:gd name="T4" fmla="*/ 61 w 93"/>
                <a:gd name="T5" fmla="*/ 31 h 88"/>
                <a:gd name="T6" fmla="*/ 88 w 93"/>
                <a:gd name="T7" fmla="*/ 31 h 88"/>
                <a:gd name="T8" fmla="*/ 90 w 93"/>
                <a:gd name="T9" fmla="*/ 37 h 88"/>
                <a:gd name="T10" fmla="*/ 68 w 93"/>
                <a:gd name="T11" fmla="*/ 53 h 88"/>
                <a:gd name="T12" fmla="*/ 67 w 93"/>
                <a:gd name="T13" fmla="*/ 57 h 88"/>
                <a:gd name="T14" fmla="*/ 75 w 93"/>
                <a:gd name="T15" fmla="*/ 83 h 88"/>
                <a:gd name="T16" fmla="*/ 70 w 93"/>
                <a:gd name="T17" fmla="*/ 86 h 88"/>
                <a:gd name="T18" fmla="*/ 48 w 93"/>
                <a:gd name="T19" fmla="*/ 70 h 88"/>
                <a:gd name="T20" fmla="*/ 44 w 93"/>
                <a:gd name="T21" fmla="*/ 70 h 88"/>
                <a:gd name="T22" fmla="*/ 22 w 93"/>
                <a:gd name="T23" fmla="*/ 86 h 88"/>
                <a:gd name="T24" fmla="*/ 17 w 93"/>
                <a:gd name="T25" fmla="*/ 83 h 88"/>
                <a:gd name="T26" fmla="*/ 26 w 93"/>
                <a:gd name="T27" fmla="*/ 57 h 88"/>
                <a:gd name="T28" fmla="*/ 24 w 93"/>
                <a:gd name="T29" fmla="*/ 53 h 88"/>
                <a:gd name="T30" fmla="*/ 2 w 93"/>
                <a:gd name="T31" fmla="*/ 37 h 88"/>
                <a:gd name="T32" fmla="*/ 4 w 93"/>
                <a:gd name="T33" fmla="*/ 31 h 88"/>
                <a:gd name="T34" fmla="*/ 32 w 93"/>
                <a:gd name="T35" fmla="*/ 31 h 88"/>
                <a:gd name="T36" fmla="*/ 35 w 93"/>
                <a:gd name="T37" fmla="*/ 29 h 88"/>
                <a:gd name="T38" fmla="*/ 43 w 93"/>
                <a:gd name="T39" fmla="*/ 3 h 88"/>
                <a:gd name="T40" fmla="*/ 49 w 93"/>
                <a:gd name="T41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88">
                  <a:moveTo>
                    <a:pt x="49" y="3"/>
                  </a:moveTo>
                  <a:cubicBezTo>
                    <a:pt x="58" y="29"/>
                    <a:pt x="58" y="29"/>
                    <a:pt x="58" y="29"/>
                  </a:cubicBezTo>
                  <a:cubicBezTo>
                    <a:pt x="58" y="30"/>
                    <a:pt x="59" y="31"/>
                    <a:pt x="61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1" y="31"/>
                    <a:pt x="93" y="35"/>
                    <a:pt x="90" y="37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7" y="54"/>
                    <a:pt x="66" y="55"/>
                    <a:pt x="67" y="57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6" y="86"/>
                    <a:pt x="73" y="88"/>
                    <a:pt x="70" y="86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47" y="69"/>
                    <a:pt x="45" y="69"/>
                    <a:pt x="44" y="70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19" y="88"/>
                    <a:pt x="16" y="86"/>
                    <a:pt x="17" y="83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5"/>
                    <a:pt x="25" y="54"/>
                    <a:pt x="24" y="53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5"/>
                    <a:pt x="1" y="31"/>
                    <a:pt x="4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1"/>
                    <a:pt x="34" y="30"/>
                    <a:pt x="35" y="29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4" y="0"/>
                    <a:pt x="48" y="0"/>
                    <a:pt x="49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18">
              <a:extLst>
                <a:ext uri="{FF2B5EF4-FFF2-40B4-BE49-F238E27FC236}">
                  <a16:creationId xmlns:a16="http://schemas.microsoft.com/office/drawing/2014/main" id="{F4BA4BDD-2F12-4F33-BD38-55D57CAEA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3988" y="3651250"/>
              <a:ext cx="301625" cy="280988"/>
            </a:xfrm>
            <a:custGeom>
              <a:avLst/>
              <a:gdLst>
                <a:gd name="T0" fmla="*/ 49 w 93"/>
                <a:gd name="T1" fmla="*/ 3 h 88"/>
                <a:gd name="T2" fmla="*/ 58 w 93"/>
                <a:gd name="T3" fmla="*/ 29 h 88"/>
                <a:gd name="T4" fmla="*/ 61 w 93"/>
                <a:gd name="T5" fmla="*/ 31 h 88"/>
                <a:gd name="T6" fmla="*/ 89 w 93"/>
                <a:gd name="T7" fmla="*/ 31 h 88"/>
                <a:gd name="T8" fmla="*/ 90 w 93"/>
                <a:gd name="T9" fmla="*/ 37 h 88"/>
                <a:gd name="T10" fmla="*/ 68 w 93"/>
                <a:gd name="T11" fmla="*/ 53 h 88"/>
                <a:gd name="T12" fmla="*/ 67 w 93"/>
                <a:gd name="T13" fmla="*/ 57 h 88"/>
                <a:gd name="T14" fmla="*/ 76 w 93"/>
                <a:gd name="T15" fmla="*/ 83 h 88"/>
                <a:gd name="T16" fmla="*/ 71 w 93"/>
                <a:gd name="T17" fmla="*/ 86 h 88"/>
                <a:gd name="T18" fmla="*/ 48 w 93"/>
                <a:gd name="T19" fmla="*/ 70 h 88"/>
                <a:gd name="T20" fmla="*/ 45 w 93"/>
                <a:gd name="T21" fmla="*/ 70 h 88"/>
                <a:gd name="T22" fmla="*/ 22 w 93"/>
                <a:gd name="T23" fmla="*/ 86 h 88"/>
                <a:gd name="T24" fmla="*/ 17 w 93"/>
                <a:gd name="T25" fmla="*/ 83 h 88"/>
                <a:gd name="T26" fmla="*/ 26 w 93"/>
                <a:gd name="T27" fmla="*/ 57 h 88"/>
                <a:gd name="T28" fmla="*/ 25 w 93"/>
                <a:gd name="T29" fmla="*/ 53 h 88"/>
                <a:gd name="T30" fmla="*/ 2 w 93"/>
                <a:gd name="T31" fmla="*/ 37 h 88"/>
                <a:gd name="T32" fmla="*/ 4 w 93"/>
                <a:gd name="T33" fmla="*/ 31 h 88"/>
                <a:gd name="T34" fmla="*/ 32 w 93"/>
                <a:gd name="T35" fmla="*/ 31 h 88"/>
                <a:gd name="T36" fmla="*/ 35 w 93"/>
                <a:gd name="T37" fmla="*/ 29 h 88"/>
                <a:gd name="T38" fmla="*/ 43 w 93"/>
                <a:gd name="T39" fmla="*/ 3 h 88"/>
                <a:gd name="T40" fmla="*/ 49 w 93"/>
                <a:gd name="T41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88">
                  <a:moveTo>
                    <a:pt x="49" y="3"/>
                  </a:moveTo>
                  <a:cubicBezTo>
                    <a:pt x="58" y="29"/>
                    <a:pt x="58" y="29"/>
                    <a:pt x="58" y="29"/>
                  </a:cubicBezTo>
                  <a:cubicBezTo>
                    <a:pt x="58" y="30"/>
                    <a:pt x="60" y="31"/>
                    <a:pt x="61" y="31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92" y="31"/>
                    <a:pt x="93" y="35"/>
                    <a:pt x="90" y="37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7" y="54"/>
                    <a:pt x="67" y="55"/>
                    <a:pt x="67" y="57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6" y="86"/>
                    <a:pt x="73" y="88"/>
                    <a:pt x="71" y="86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47" y="69"/>
                    <a:pt x="46" y="69"/>
                    <a:pt x="45" y="70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0" y="88"/>
                    <a:pt x="16" y="86"/>
                    <a:pt x="17" y="83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5"/>
                    <a:pt x="26" y="54"/>
                    <a:pt x="25" y="53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5"/>
                    <a:pt x="1" y="31"/>
                    <a:pt x="4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1"/>
                    <a:pt x="34" y="30"/>
                    <a:pt x="35" y="29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4" y="0"/>
                    <a:pt x="49" y="0"/>
                    <a:pt x="49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19">
              <a:extLst>
                <a:ext uri="{FF2B5EF4-FFF2-40B4-BE49-F238E27FC236}">
                  <a16:creationId xmlns:a16="http://schemas.microsoft.com/office/drawing/2014/main" id="{59CA98D3-7A5F-451A-8113-FA3757DB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4350" y="3651250"/>
              <a:ext cx="303213" cy="280988"/>
            </a:xfrm>
            <a:custGeom>
              <a:avLst/>
              <a:gdLst>
                <a:gd name="T0" fmla="*/ 50 w 93"/>
                <a:gd name="T1" fmla="*/ 3 h 88"/>
                <a:gd name="T2" fmla="*/ 58 w 93"/>
                <a:gd name="T3" fmla="*/ 29 h 88"/>
                <a:gd name="T4" fmla="*/ 61 w 93"/>
                <a:gd name="T5" fmla="*/ 31 h 88"/>
                <a:gd name="T6" fmla="*/ 89 w 93"/>
                <a:gd name="T7" fmla="*/ 31 h 88"/>
                <a:gd name="T8" fmla="*/ 91 w 93"/>
                <a:gd name="T9" fmla="*/ 37 h 88"/>
                <a:gd name="T10" fmla="*/ 69 w 93"/>
                <a:gd name="T11" fmla="*/ 53 h 88"/>
                <a:gd name="T12" fmla="*/ 67 w 93"/>
                <a:gd name="T13" fmla="*/ 57 h 88"/>
                <a:gd name="T14" fmla="*/ 76 w 93"/>
                <a:gd name="T15" fmla="*/ 83 h 88"/>
                <a:gd name="T16" fmla="*/ 71 w 93"/>
                <a:gd name="T17" fmla="*/ 86 h 88"/>
                <a:gd name="T18" fmla="*/ 49 w 93"/>
                <a:gd name="T19" fmla="*/ 70 h 88"/>
                <a:gd name="T20" fmla="*/ 45 w 93"/>
                <a:gd name="T21" fmla="*/ 70 h 88"/>
                <a:gd name="T22" fmla="*/ 23 w 93"/>
                <a:gd name="T23" fmla="*/ 86 h 88"/>
                <a:gd name="T24" fmla="*/ 18 w 93"/>
                <a:gd name="T25" fmla="*/ 83 h 88"/>
                <a:gd name="T26" fmla="*/ 26 w 93"/>
                <a:gd name="T27" fmla="*/ 57 h 88"/>
                <a:gd name="T28" fmla="*/ 25 w 93"/>
                <a:gd name="T29" fmla="*/ 53 h 88"/>
                <a:gd name="T30" fmla="*/ 3 w 93"/>
                <a:gd name="T31" fmla="*/ 37 h 88"/>
                <a:gd name="T32" fmla="*/ 5 w 93"/>
                <a:gd name="T33" fmla="*/ 31 h 88"/>
                <a:gd name="T34" fmla="*/ 32 w 93"/>
                <a:gd name="T35" fmla="*/ 31 h 88"/>
                <a:gd name="T36" fmla="*/ 35 w 93"/>
                <a:gd name="T37" fmla="*/ 29 h 88"/>
                <a:gd name="T38" fmla="*/ 44 w 93"/>
                <a:gd name="T39" fmla="*/ 3 h 88"/>
                <a:gd name="T40" fmla="*/ 50 w 93"/>
                <a:gd name="T41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88">
                  <a:moveTo>
                    <a:pt x="50" y="3"/>
                  </a:moveTo>
                  <a:cubicBezTo>
                    <a:pt x="58" y="29"/>
                    <a:pt x="58" y="29"/>
                    <a:pt x="58" y="29"/>
                  </a:cubicBezTo>
                  <a:cubicBezTo>
                    <a:pt x="59" y="30"/>
                    <a:pt x="60" y="31"/>
                    <a:pt x="61" y="31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92" y="31"/>
                    <a:pt x="93" y="35"/>
                    <a:pt x="91" y="37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7" y="54"/>
                    <a:pt x="67" y="55"/>
                    <a:pt x="67" y="57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6"/>
                    <a:pt x="73" y="88"/>
                    <a:pt x="71" y="86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8" y="69"/>
                    <a:pt x="46" y="69"/>
                    <a:pt x="45" y="70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0" y="88"/>
                    <a:pt x="17" y="86"/>
                    <a:pt x="18" y="83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7" y="55"/>
                    <a:pt x="26" y="54"/>
                    <a:pt x="25" y="53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0" y="35"/>
                    <a:pt x="2" y="31"/>
                    <a:pt x="5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4" y="31"/>
                    <a:pt x="35" y="30"/>
                    <a:pt x="35" y="2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0"/>
                    <a:pt x="49" y="0"/>
                    <a:pt x="50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20">
              <a:extLst>
                <a:ext uri="{FF2B5EF4-FFF2-40B4-BE49-F238E27FC236}">
                  <a16:creationId xmlns:a16="http://schemas.microsoft.com/office/drawing/2014/main" id="{B0AEC49D-DA94-4218-B3A0-366AE287C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07888" y="3651250"/>
              <a:ext cx="303213" cy="280988"/>
            </a:xfrm>
            <a:custGeom>
              <a:avLst/>
              <a:gdLst>
                <a:gd name="T0" fmla="*/ 49 w 93"/>
                <a:gd name="T1" fmla="*/ 3 h 88"/>
                <a:gd name="T2" fmla="*/ 58 w 93"/>
                <a:gd name="T3" fmla="*/ 29 h 88"/>
                <a:gd name="T4" fmla="*/ 61 w 93"/>
                <a:gd name="T5" fmla="*/ 31 h 88"/>
                <a:gd name="T6" fmla="*/ 88 w 93"/>
                <a:gd name="T7" fmla="*/ 31 h 88"/>
                <a:gd name="T8" fmla="*/ 90 w 93"/>
                <a:gd name="T9" fmla="*/ 37 h 88"/>
                <a:gd name="T10" fmla="*/ 68 w 93"/>
                <a:gd name="T11" fmla="*/ 53 h 88"/>
                <a:gd name="T12" fmla="*/ 67 w 93"/>
                <a:gd name="T13" fmla="*/ 57 h 88"/>
                <a:gd name="T14" fmla="*/ 75 w 93"/>
                <a:gd name="T15" fmla="*/ 83 h 88"/>
                <a:gd name="T16" fmla="*/ 70 w 93"/>
                <a:gd name="T17" fmla="*/ 86 h 88"/>
                <a:gd name="T18" fmla="*/ 48 w 93"/>
                <a:gd name="T19" fmla="*/ 70 h 88"/>
                <a:gd name="T20" fmla="*/ 44 w 93"/>
                <a:gd name="T21" fmla="*/ 70 h 88"/>
                <a:gd name="T22" fmla="*/ 22 w 93"/>
                <a:gd name="T23" fmla="*/ 86 h 88"/>
                <a:gd name="T24" fmla="*/ 17 w 93"/>
                <a:gd name="T25" fmla="*/ 83 h 88"/>
                <a:gd name="T26" fmla="*/ 26 w 93"/>
                <a:gd name="T27" fmla="*/ 57 h 88"/>
                <a:gd name="T28" fmla="*/ 24 w 93"/>
                <a:gd name="T29" fmla="*/ 53 h 88"/>
                <a:gd name="T30" fmla="*/ 2 w 93"/>
                <a:gd name="T31" fmla="*/ 37 h 88"/>
                <a:gd name="T32" fmla="*/ 4 w 93"/>
                <a:gd name="T33" fmla="*/ 31 h 88"/>
                <a:gd name="T34" fmla="*/ 32 w 93"/>
                <a:gd name="T35" fmla="*/ 31 h 88"/>
                <a:gd name="T36" fmla="*/ 35 w 93"/>
                <a:gd name="T37" fmla="*/ 29 h 88"/>
                <a:gd name="T38" fmla="*/ 43 w 93"/>
                <a:gd name="T39" fmla="*/ 3 h 88"/>
                <a:gd name="T40" fmla="*/ 49 w 93"/>
                <a:gd name="T41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88">
                  <a:moveTo>
                    <a:pt x="49" y="3"/>
                  </a:moveTo>
                  <a:cubicBezTo>
                    <a:pt x="58" y="29"/>
                    <a:pt x="58" y="29"/>
                    <a:pt x="58" y="29"/>
                  </a:cubicBezTo>
                  <a:cubicBezTo>
                    <a:pt x="58" y="30"/>
                    <a:pt x="59" y="31"/>
                    <a:pt x="61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1" y="31"/>
                    <a:pt x="93" y="35"/>
                    <a:pt x="90" y="37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7" y="54"/>
                    <a:pt x="66" y="55"/>
                    <a:pt x="67" y="57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6" y="86"/>
                    <a:pt x="73" y="88"/>
                    <a:pt x="70" y="86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47" y="69"/>
                    <a:pt x="45" y="69"/>
                    <a:pt x="44" y="70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0" y="88"/>
                    <a:pt x="16" y="86"/>
                    <a:pt x="17" y="83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5"/>
                    <a:pt x="26" y="54"/>
                    <a:pt x="24" y="53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5"/>
                    <a:pt x="1" y="31"/>
                    <a:pt x="4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1"/>
                    <a:pt x="34" y="30"/>
                    <a:pt x="35" y="29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4" y="0"/>
                    <a:pt x="48" y="0"/>
                    <a:pt x="49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21">
              <a:extLst>
                <a:ext uri="{FF2B5EF4-FFF2-40B4-BE49-F238E27FC236}">
                  <a16:creationId xmlns:a16="http://schemas.microsoft.com/office/drawing/2014/main" id="{F56EA7FF-4296-4F74-86BB-7C8130E01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1188" y="3192463"/>
              <a:ext cx="930275" cy="919163"/>
            </a:xfrm>
            <a:custGeom>
              <a:avLst/>
              <a:gdLst>
                <a:gd name="T0" fmla="*/ 286 w 286"/>
                <a:gd name="T1" fmla="*/ 144 h 287"/>
                <a:gd name="T2" fmla="*/ 238 w 286"/>
                <a:gd name="T3" fmla="*/ 251 h 287"/>
                <a:gd name="T4" fmla="*/ 143 w 286"/>
                <a:gd name="T5" fmla="*/ 287 h 287"/>
                <a:gd name="T6" fmla="*/ 48 w 286"/>
                <a:gd name="T7" fmla="*/ 251 h 287"/>
                <a:gd name="T8" fmla="*/ 0 w 286"/>
                <a:gd name="T9" fmla="*/ 144 h 287"/>
                <a:gd name="T10" fmla="*/ 143 w 286"/>
                <a:gd name="T11" fmla="*/ 0 h 287"/>
                <a:gd name="T12" fmla="*/ 286 w 286"/>
                <a:gd name="T13" fmla="*/ 14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" h="287">
                  <a:moveTo>
                    <a:pt x="286" y="144"/>
                  </a:moveTo>
                  <a:cubicBezTo>
                    <a:pt x="286" y="186"/>
                    <a:pt x="268" y="224"/>
                    <a:pt x="238" y="251"/>
                  </a:cubicBezTo>
                  <a:cubicBezTo>
                    <a:pt x="213" y="273"/>
                    <a:pt x="180" y="287"/>
                    <a:pt x="143" y="287"/>
                  </a:cubicBezTo>
                  <a:cubicBezTo>
                    <a:pt x="107" y="287"/>
                    <a:pt x="73" y="273"/>
                    <a:pt x="48" y="251"/>
                  </a:cubicBezTo>
                  <a:cubicBezTo>
                    <a:pt x="19" y="224"/>
                    <a:pt x="0" y="186"/>
                    <a:pt x="0" y="144"/>
                  </a:cubicBezTo>
                  <a:cubicBezTo>
                    <a:pt x="0" y="65"/>
                    <a:pt x="64" y="0"/>
                    <a:pt x="143" y="0"/>
                  </a:cubicBezTo>
                  <a:cubicBezTo>
                    <a:pt x="222" y="0"/>
                    <a:pt x="286" y="65"/>
                    <a:pt x="286" y="14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22">
              <a:extLst>
                <a:ext uri="{FF2B5EF4-FFF2-40B4-BE49-F238E27FC236}">
                  <a16:creationId xmlns:a16="http://schemas.microsoft.com/office/drawing/2014/main" id="{CECA01D2-692C-4505-B3E1-1AEFBF100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8350" y="3286125"/>
              <a:ext cx="617538" cy="781050"/>
            </a:xfrm>
            <a:custGeom>
              <a:avLst/>
              <a:gdLst>
                <a:gd name="T0" fmla="*/ 190 w 190"/>
                <a:gd name="T1" fmla="*/ 208 h 244"/>
                <a:gd name="T2" fmla="*/ 95 w 190"/>
                <a:gd name="T3" fmla="*/ 244 h 244"/>
                <a:gd name="T4" fmla="*/ 0 w 190"/>
                <a:gd name="T5" fmla="*/ 208 h 244"/>
                <a:gd name="T6" fmla="*/ 59 w 190"/>
                <a:gd name="T7" fmla="*/ 126 h 244"/>
                <a:gd name="T8" fmla="*/ 27 w 190"/>
                <a:gd name="T9" fmla="*/ 69 h 244"/>
                <a:gd name="T10" fmla="*/ 95 w 190"/>
                <a:gd name="T11" fmla="*/ 0 h 244"/>
                <a:gd name="T12" fmla="*/ 163 w 190"/>
                <a:gd name="T13" fmla="*/ 69 h 244"/>
                <a:gd name="T14" fmla="*/ 132 w 190"/>
                <a:gd name="T15" fmla="*/ 126 h 244"/>
                <a:gd name="T16" fmla="*/ 190 w 190"/>
                <a:gd name="T17" fmla="*/ 20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4">
                  <a:moveTo>
                    <a:pt x="190" y="208"/>
                  </a:moveTo>
                  <a:cubicBezTo>
                    <a:pt x="165" y="231"/>
                    <a:pt x="132" y="244"/>
                    <a:pt x="95" y="244"/>
                  </a:cubicBezTo>
                  <a:cubicBezTo>
                    <a:pt x="59" y="244"/>
                    <a:pt x="25" y="231"/>
                    <a:pt x="0" y="208"/>
                  </a:cubicBezTo>
                  <a:cubicBezTo>
                    <a:pt x="2" y="171"/>
                    <a:pt x="26" y="140"/>
                    <a:pt x="59" y="126"/>
                  </a:cubicBezTo>
                  <a:cubicBezTo>
                    <a:pt x="40" y="114"/>
                    <a:pt x="27" y="93"/>
                    <a:pt x="27" y="69"/>
                  </a:cubicBezTo>
                  <a:cubicBezTo>
                    <a:pt x="27" y="31"/>
                    <a:pt x="58" y="0"/>
                    <a:pt x="95" y="0"/>
                  </a:cubicBezTo>
                  <a:cubicBezTo>
                    <a:pt x="133" y="0"/>
                    <a:pt x="163" y="31"/>
                    <a:pt x="163" y="69"/>
                  </a:cubicBezTo>
                  <a:cubicBezTo>
                    <a:pt x="163" y="93"/>
                    <a:pt x="151" y="114"/>
                    <a:pt x="132" y="126"/>
                  </a:cubicBezTo>
                  <a:cubicBezTo>
                    <a:pt x="165" y="140"/>
                    <a:pt x="188" y="171"/>
                    <a:pt x="19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F763B3-EEC3-42E0-BDCD-14421E7308E4}"/>
              </a:ext>
            </a:extLst>
          </p:cNvPr>
          <p:cNvGrpSpPr/>
          <p:nvPr/>
        </p:nvGrpSpPr>
        <p:grpSpPr>
          <a:xfrm>
            <a:off x="8485187" y="4432300"/>
            <a:ext cx="3084513" cy="915988"/>
            <a:chOff x="7826375" y="4633913"/>
            <a:chExt cx="3084513" cy="915988"/>
          </a:xfrm>
        </p:grpSpPr>
        <p:sp>
          <p:nvSpPr>
            <p:cNvPr id="395" name="Freeform 41">
              <a:extLst>
                <a:ext uri="{FF2B5EF4-FFF2-40B4-BE49-F238E27FC236}">
                  <a16:creationId xmlns:a16="http://schemas.microsoft.com/office/drawing/2014/main" id="{FE79BDF8-E1CC-45AF-BB11-86D9EABAE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6375" y="4633913"/>
              <a:ext cx="3084513" cy="915988"/>
            </a:xfrm>
            <a:custGeom>
              <a:avLst/>
              <a:gdLst>
                <a:gd name="T0" fmla="*/ 921 w 948"/>
                <a:gd name="T1" fmla="*/ 286 h 286"/>
                <a:gd name="T2" fmla="*/ 28 w 948"/>
                <a:gd name="T3" fmla="*/ 286 h 286"/>
                <a:gd name="T4" fmla="*/ 0 w 948"/>
                <a:gd name="T5" fmla="*/ 259 h 286"/>
                <a:gd name="T6" fmla="*/ 0 w 948"/>
                <a:gd name="T7" fmla="*/ 27 h 286"/>
                <a:gd name="T8" fmla="*/ 28 w 948"/>
                <a:gd name="T9" fmla="*/ 0 h 286"/>
                <a:gd name="T10" fmla="*/ 921 w 948"/>
                <a:gd name="T11" fmla="*/ 0 h 286"/>
                <a:gd name="T12" fmla="*/ 948 w 948"/>
                <a:gd name="T13" fmla="*/ 27 h 286"/>
                <a:gd name="T14" fmla="*/ 948 w 948"/>
                <a:gd name="T15" fmla="*/ 259 h 286"/>
                <a:gd name="T16" fmla="*/ 921 w 948"/>
                <a:gd name="T17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8" h="286">
                  <a:moveTo>
                    <a:pt x="921" y="286"/>
                  </a:moveTo>
                  <a:cubicBezTo>
                    <a:pt x="28" y="286"/>
                    <a:pt x="28" y="286"/>
                    <a:pt x="28" y="286"/>
                  </a:cubicBezTo>
                  <a:cubicBezTo>
                    <a:pt x="13" y="286"/>
                    <a:pt x="0" y="274"/>
                    <a:pt x="0" y="25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921" y="0"/>
                    <a:pt x="921" y="0"/>
                    <a:pt x="921" y="0"/>
                  </a:cubicBezTo>
                  <a:cubicBezTo>
                    <a:pt x="936" y="0"/>
                    <a:pt x="948" y="12"/>
                    <a:pt x="948" y="27"/>
                  </a:cubicBezTo>
                  <a:cubicBezTo>
                    <a:pt x="948" y="259"/>
                    <a:pt x="948" y="259"/>
                    <a:pt x="948" y="259"/>
                  </a:cubicBezTo>
                  <a:cubicBezTo>
                    <a:pt x="948" y="274"/>
                    <a:pt x="936" y="286"/>
                    <a:pt x="921" y="28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42">
              <a:extLst>
                <a:ext uri="{FF2B5EF4-FFF2-40B4-BE49-F238E27FC236}">
                  <a16:creationId xmlns:a16="http://schemas.microsoft.com/office/drawing/2014/main" id="{62891F48-72A5-4162-9148-B9947199A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4806950"/>
              <a:ext cx="785813" cy="217488"/>
            </a:xfrm>
            <a:custGeom>
              <a:avLst/>
              <a:gdLst>
                <a:gd name="T0" fmla="*/ 208 w 242"/>
                <a:gd name="T1" fmla="*/ 68 h 68"/>
                <a:gd name="T2" fmla="*/ 34 w 242"/>
                <a:gd name="T3" fmla="*/ 68 h 68"/>
                <a:gd name="T4" fmla="*/ 0 w 242"/>
                <a:gd name="T5" fmla="*/ 34 h 68"/>
                <a:gd name="T6" fmla="*/ 34 w 242"/>
                <a:gd name="T7" fmla="*/ 0 h 68"/>
                <a:gd name="T8" fmla="*/ 208 w 242"/>
                <a:gd name="T9" fmla="*/ 0 h 68"/>
                <a:gd name="T10" fmla="*/ 242 w 242"/>
                <a:gd name="T11" fmla="*/ 34 h 68"/>
                <a:gd name="T12" fmla="*/ 208 w 242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8">
                  <a:moveTo>
                    <a:pt x="208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27" y="0"/>
                    <a:pt x="242" y="16"/>
                    <a:pt x="242" y="34"/>
                  </a:cubicBezTo>
                  <a:cubicBezTo>
                    <a:pt x="242" y="53"/>
                    <a:pt x="227" y="68"/>
                    <a:pt x="208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43">
              <a:extLst>
                <a:ext uri="{FF2B5EF4-FFF2-40B4-BE49-F238E27FC236}">
                  <a16:creationId xmlns:a16="http://schemas.microsoft.com/office/drawing/2014/main" id="{78ED5506-20B7-48DA-8F94-C1ED61A10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5153025"/>
              <a:ext cx="2406650" cy="217488"/>
            </a:xfrm>
            <a:custGeom>
              <a:avLst/>
              <a:gdLst>
                <a:gd name="T0" fmla="*/ 706 w 740"/>
                <a:gd name="T1" fmla="*/ 68 h 68"/>
                <a:gd name="T2" fmla="*/ 34 w 740"/>
                <a:gd name="T3" fmla="*/ 68 h 68"/>
                <a:gd name="T4" fmla="*/ 0 w 740"/>
                <a:gd name="T5" fmla="*/ 34 h 68"/>
                <a:gd name="T6" fmla="*/ 34 w 740"/>
                <a:gd name="T7" fmla="*/ 0 h 68"/>
                <a:gd name="T8" fmla="*/ 706 w 740"/>
                <a:gd name="T9" fmla="*/ 0 h 68"/>
                <a:gd name="T10" fmla="*/ 740 w 740"/>
                <a:gd name="T11" fmla="*/ 34 h 68"/>
                <a:gd name="T12" fmla="*/ 706 w 740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0" h="68">
                  <a:moveTo>
                    <a:pt x="706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25" y="0"/>
                    <a:pt x="740" y="15"/>
                    <a:pt x="740" y="34"/>
                  </a:cubicBezTo>
                  <a:cubicBezTo>
                    <a:pt x="740" y="53"/>
                    <a:pt x="725" y="68"/>
                    <a:pt x="706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324DE32-493E-4FF3-82AC-F8FBD5BFED39}"/>
              </a:ext>
            </a:extLst>
          </p:cNvPr>
          <p:cNvGrpSpPr/>
          <p:nvPr/>
        </p:nvGrpSpPr>
        <p:grpSpPr>
          <a:xfrm>
            <a:off x="10866437" y="7254875"/>
            <a:ext cx="3082925" cy="919163"/>
            <a:chOff x="10207625" y="7456488"/>
            <a:chExt cx="3082925" cy="919163"/>
          </a:xfrm>
        </p:grpSpPr>
        <p:sp>
          <p:nvSpPr>
            <p:cNvPr id="392" name="Freeform 44">
              <a:extLst>
                <a:ext uri="{FF2B5EF4-FFF2-40B4-BE49-F238E27FC236}">
                  <a16:creationId xmlns:a16="http://schemas.microsoft.com/office/drawing/2014/main" id="{D1F52FDB-8E6C-41D5-8FCD-9F12184BC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625" y="7456488"/>
              <a:ext cx="3082925" cy="919163"/>
            </a:xfrm>
            <a:custGeom>
              <a:avLst/>
              <a:gdLst>
                <a:gd name="T0" fmla="*/ 920 w 948"/>
                <a:gd name="T1" fmla="*/ 287 h 287"/>
                <a:gd name="T2" fmla="*/ 27 w 948"/>
                <a:gd name="T3" fmla="*/ 287 h 287"/>
                <a:gd name="T4" fmla="*/ 0 w 948"/>
                <a:gd name="T5" fmla="*/ 259 h 287"/>
                <a:gd name="T6" fmla="*/ 0 w 948"/>
                <a:gd name="T7" fmla="*/ 28 h 287"/>
                <a:gd name="T8" fmla="*/ 27 w 948"/>
                <a:gd name="T9" fmla="*/ 0 h 287"/>
                <a:gd name="T10" fmla="*/ 920 w 948"/>
                <a:gd name="T11" fmla="*/ 0 h 287"/>
                <a:gd name="T12" fmla="*/ 948 w 948"/>
                <a:gd name="T13" fmla="*/ 28 h 287"/>
                <a:gd name="T14" fmla="*/ 948 w 948"/>
                <a:gd name="T15" fmla="*/ 259 h 287"/>
                <a:gd name="T16" fmla="*/ 920 w 948"/>
                <a:gd name="T17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8" h="287">
                  <a:moveTo>
                    <a:pt x="920" y="287"/>
                  </a:moveTo>
                  <a:cubicBezTo>
                    <a:pt x="27" y="287"/>
                    <a:pt x="27" y="287"/>
                    <a:pt x="27" y="287"/>
                  </a:cubicBezTo>
                  <a:cubicBezTo>
                    <a:pt x="12" y="287"/>
                    <a:pt x="0" y="275"/>
                    <a:pt x="0" y="25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920" y="0"/>
                    <a:pt x="920" y="0"/>
                    <a:pt x="920" y="0"/>
                  </a:cubicBezTo>
                  <a:cubicBezTo>
                    <a:pt x="935" y="0"/>
                    <a:pt x="948" y="13"/>
                    <a:pt x="948" y="28"/>
                  </a:cubicBezTo>
                  <a:cubicBezTo>
                    <a:pt x="948" y="259"/>
                    <a:pt x="948" y="259"/>
                    <a:pt x="948" y="259"/>
                  </a:cubicBezTo>
                  <a:cubicBezTo>
                    <a:pt x="948" y="275"/>
                    <a:pt x="935" y="287"/>
                    <a:pt x="920" y="2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45">
              <a:extLst>
                <a:ext uri="{FF2B5EF4-FFF2-40B4-BE49-F238E27FC236}">
                  <a16:creationId xmlns:a16="http://schemas.microsoft.com/office/drawing/2014/main" id="{21BAC7CB-9C47-4AE6-A1A6-06FAC5010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6550" y="7632700"/>
              <a:ext cx="787400" cy="217488"/>
            </a:xfrm>
            <a:custGeom>
              <a:avLst/>
              <a:gdLst>
                <a:gd name="T0" fmla="*/ 208 w 242"/>
                <a:gd name="T1" fmla="*/ 68 h 68"/>
                <a:gd name="T2" fmla="*/ 34 w 242"/>
                <a:gd name="T3" fmla="*/ 68 h 68"/>
                <a:gd name="T4" fmla="*/ 0 w 242"/>
                <a:gd name="T5" fmla="*/ 34 h 68"/>
                <a:gd name="T6" fmla="*/ 34 w 242"/>
                <a:gd name="T7" fmla="*/ 0 h 68"/>
                <a:gd name="T8" fmla="*/ 208 w 242"/>
                <a:gd name="T9" fmla="*/ 0 h 68"/>
                <a:gd name="T10" fmla="*/ 242 w 242"/>
                <a:gd name="T11" fmla="*/ 34 h 68"/>
                <a:gd name="T12" fmla="*/ 208 w 242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8">
                  <a:moveTo>
                    <a:pt x="208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26" y="0"/>
                    <a:pt x="242" y="15"/>
                    <a:pt x="242" y="34"/>
                  </a:cubicBezTo>
                  <a:cubicBezTo>
                    <a:pt x="242" y="53"/>
                    <a:pt x="226" y="68"/>
                    <a:pt x="208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46">
              <a:extLst>
                <a:ext uri="{FF2B5EF4-FFF2-40B4-BE49-F238E27FC236}">
                  <a16:creationId xmlns:a16="http://schemas.microsoft.com/office/drawing/2014/main" id="{BBFD512A-E48D-4F5E-A99C-20D7D2F02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6550" y="7975600"/>
              <a:ext cx="2403475" cy="220663"/>
            </a:xfrm>
            <a:custGeom>
              <a:avLst/>
              <a:gdLst>
                <a:gd name="T0" fmla="*/ 705 w 739"/>
                <a:gd name="T1" fmla="*/ 69 h 69"/>
                <a:gd name="T2" fmla="*/ 34 w 739"/>
                <a:gd name="T3" fmla="*/ 69 h 69"/>
                <a:gd name="T4" fmla="*/ 0 w 739"/>
                <a:gd name="T5" fmla="*/ 35 h 69"/>
                <a:gd name="T6" fmla="*/ 34 w 739"/>
                <a:gd name="T7" fmla="*/ 0 h 69"/>
                <a:gd name="T8" fmla="*/ 705 w 739"/>
                <a:gd name="T9" fmla="*/ 0 h 69"/>
                <a:gd name="T10" fmla="*/ 739 w 739"/>
                <a:gd name="T11" fmla="*/ 35 h 69"/>
                <a:gd name="T12" fmla="*/ 705 w 73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9" h="69">
                  <a:moveTo>
                    <a:pt x="705" y="69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15" y="69"/>
                    <a:pt x="0" y="53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705" y="0"/>
                    <a:pt x="705" y="0"/>
                    <a:pt x="705" y="0"/>
                  </a:cubicBezTo>
                  <a:cubicBezTo>
                    <a:pt x="724" y="0"/>
                    <a:pt x="739" y="16"/>
                    <a:pt x="739" y="35"/>
                  </a:cubicBezTo>
                  <a:cubicBezTo>
                    <a:pt x="739" y="53"/>
                    <a:pt x="724" y="69"/>
                    <a:pt x="705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39214E2-2D5E-4EF2-94B2-280F6D32AFB3}"/>
              </a:ext>
            </a:extLst>
          </p:cNvPr>
          <p:cNvGrpSpPr/>
          <p:nvPr/>
        </p:nvGrpSpPr>
        <p:grpSpPr>
          <a:xfrm>
            <a:off x="13796962" y="4743450"/>
            <a:ext cx="2012950" cy="3498850"/>
            <a:chOff x="13138150" y="4945063"/>
            <a:chExt cx="2012950" cy="3498850"/>
          </a:xfrm>
        </p:grpSpPr>
        <p:sp>
          <p:nvSpPr>
            <p:cNvPr id="367" name="Freeform 60">
              <a:extLst>
                <a:ext uri="{FF2B5EF4-FFF2-40B4-BE49-F238E27FC236}">
                  <a16:creationId xmlns:a16="http://schemas.microsoft.com/office/drawing/2014/main" id="{7064DB64-8833-4137-BF2B-68471D2F6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49288" y="5608638"/>
              <a:ext cx="123825" cy="117475"/>
            </a:xfrm>
            <a:custGeom>
              <a:avLst/>
              <a:gdLst>
                <a:gd name="T0" fmla="*/ 6 w 38"/>
                <a:gd name="T1" fmla="*/ 0 h 37"/>
                <a:gd name="T2" fmla="*/ 0 w 38"/>
                <a:gd name="T3" fmla="*/ 31 h 37"/>
                <a:gd name="T4" fmla="*/ 31 w 38"/>
                <a:gd name="T5" fmla="*/ 37 h 37"/>
                <a:gd name="T6" fmla="*/ 38 w 38"/>
                <a:gd name="T7" fmla="*/ 5 h 37"/>
                <a:gd name="T8" fmla="*/ 6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6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1" y="33"/>
                    <a:pt x="21" y="35"/>
                    <a:pt x="31" y="37"/>
                  </a:cubicBezTo>
                  <a:cubicBezTo>
                    <a:pt x="38" y="5"/>
                    <a:pt x="38" y="5"/>
                    <a:pt x="38" y="5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EDB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D4EA40C0-CFD2-4D81-AF3D-77D5CF456C8A}"/>
                </a:ext>
              </a:extLst>
            </p:cNvPr>
            <p:cNvGrpSpPr/>
            <p:nvPr/>
          </p:nvGrpSpPr>
          <p:grpSpPr>
            <a:xfrm>
              <a:off x="13138150" y="4945063"/>
              <a:ext cx="2012950" cy="3498850"/>
              <a:chOff x="13138150" y="4945063"/>
              <a:chExt cx="2012950" cy="3498850"/>
            </a:xfrm>
          </p:grpSpPr>
          <p:sp>
            <p:nvSpPr>
              <p:cNvPr id="369" name="Freeform 47">
                <a:extLst>
                  <a:ext uri="{FF2B5EF4-FFF2-40B4-BE49-F238E27FC236}">
                    <a16:creationId xmlns:a16="http://schemas.microsoft.com/office/drawing/2014/main" id="{DDB3F26E-0117-45FC-93D7-FF770A4AD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4350" y="8158163"/>
                <a:ext cx="146050" cy="153988"/>
              </a:xfrm>
              <a:custGeom>
                <a:avLst/>
                <a:gdLst>
                  <a:gd name="T0" fmla="*/ 3 w 45"/>
                  <a:gd name="T1" fmla="*/ 21 h 48"/>
                  <a:gd name="T2" fmla="*/ 4 w 45"/>
                  <a:gd name="T3" fmla="*/ 42 h 48"/>
                  <a:gd name="T4" fmla="*/ 44 w 45"/>
                  <a:gd name="T5" fmla="*/ 45 h 48"/>
                  <a:gd name="T6" fmla="*/ 40 w 45"/>
                  <a:gd name="T7" fmla="*/ 10 h 48"/>
                  <a:gd name="T8" fmla="*/ 3 w 45"/>
                  <a:gd name="T9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8">
                    <a:moveTo>
                      <a:pt x="3" y="21"/>
                    </a:moveTo>
                    <a:cubicBezTo>
                      <a:pt x="3" y="21"/>
                      <a:pt x="8" y="37"/>
                      <a:pt x="4" y="42"/>
                    </a:cubicBezTo>
                    <a:cubicBezTo>
                      <a:pt x="0" y="48"/>
                      <a:pt x="44" y="45"/>
                      <a:pt x="44" y="45"/>
                    </a:cubicBezTo>
                    <a:cubicBezTo>
                      <a:pt x="44" y="45"/>
                      <a:pt x="36" y="21"/>
                      <a:pt x="40" y="10"/>
                    </a:cubicBezTo>
                    <a:cubicBezTo>
                      <a:pt x="45" y="0"/>
                      <a:pt x="3" y="21"/>
                      <a:pt x="3" y="21"/>
                    </a:cubicBezTo>
                    <a:close/>
                  </a:path>
                </a:pathLst>
              </a:custGeom>
              <a:solidFill>
                <a:srgbClr val="EDB6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48">
                <a:extLst>
                  <a:ext uri="{FF2B5EF4-FFF2-40B4-BE49-F238E27FC236}">
                    <a16:creationId xmlns:a16="http://schemas.microsoft.com/office/drawing/2014/main" id="{2A7F8C6B-3CAB-41BB-AEEB-750FF1FD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98613" y="8280400"/>
                <a:ext cx="361950" cy="150813"/>
              </a:xfrm>
              <a:custGeom>
                <a:avLst/>
                <a:gdLst>
                  <a:gd name="T0" fmla="*/ 9 w 111"/>
                  <a:gd name="T1" fmla="*/ 47 h 47"/>
                  <a:gd name="T2" fmla="*/ 106 w 111"/>
                  <a:gd name="T3" fmla="*/ 32 h 47"/>
                  <a:gd name="T4" fmla="*/ 101 w 111"/>
                  <a:gd name="T5" fmla="*/ 0 h 47"/>
                  <a:gd name="T6" fmla="*/ 56 w 111"/>
                  <a:gd name="T7" fmla="*/ 1 h 47"/>
                  <a:gd name="T8" fmla="*/ 7 w 111"/>
                  <a:gd name="T9" fmla="*/ 35 h 47"/>
                  <a:gd name="T10" fmla="*/ 9 w 111"/>
                  <a:gd name="T11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47">
                    <a:moveTo>
                      <a:pt x="9" y="47"/>
                    </a:moveTo>
                    <a:cubicBezTo>
                      <a:pt x="106" y="32"/>
                      <a:pt x="106" y="32"/>
                      <a:pt x="106" y="32"/>
                    </a:cubicBezTo>
                    <a:cubicBezTo>
                      <a:pt x="111" y="21"/>
                      <a:pt x="109" y="10"/>
                      <a:pt x="101" y="0"/>
                    </a:cubicBezTo>
                    <a:cubicBezTo>
                      <a:pt x="85" y="4"/>
                      <a:pt x="70" y="5"/>
                      <a:pt x="56" y="1"/>
                    </a:cubicBezTo>
                    <a:cubicBezTo>
                      <a:pt x="45" y="13"/>
                      <a:pt x="27" y="24"/>
                      <a:pt x="7" y="35"/>
                    </a:cubicBezTo>
                    <a:cubicBezTo>
                      <a:pt x="0" y="39"/>
                      <a:pt x="2" y="43"/>
                      <a:pt x="9" y="47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49">
                <a:extLst>
                  <a:ext uri="{FF2B5EF4-FFF2-40B4-BE49-F238E27FC236}">
                    <a16:creationId xmlns:a16="http://schemas.microsoft.com/office/drawing/2014/main" id="{03FC014E-FB91-48B2-A93E-DC346A75D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8775" y="8382000"/>
                <a:ext cx="314325" cy="61913"/>
              </a:xfrm>
              <a:custGeom>
                <a:avLst/>
                <a:gdLst>
                  <a:gd name="T0" fmla="*/ 198 w 198"/>
                  <a:gd name="T1" fmla="*/ 8 h 39"/>
                  <a:gd name="T2" fmla="*/ 0 w 198"/>
                  <a:gd name="T3" fmla="*/ 39 h 39"/>
                  <a:gd name="T4" fmla="*/ 0 w 198"/>
                  <a:gd name="T5" fmla="*/ 31 h 39"/>
                  <a:gd name="T6" fmla="*/ 198 w 198"/>
                  <a:gd name="T7" fmla="*/ 0 h 39"/>
                  <a:gd name="T8" fmla="*/ 198 w 198"/>
                  <a:gd name="T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39">
                    <a:moveTo>
                      <a:pt x="198" y="8"/>
                    </a:moveTo>
                    <a:lnTo>
                      <a:pt x="0" y="39"/>
                    </a:lnTo>
                    <a:lnTo>
                      <a:pt x="0" y="31"/>
                    </a:lnTo>
                    <a:lnTo>
                      <a:pt x="198" y="0"/>
                    </a:lnTo>
                    <a:lnTo>
                      <a:pt x="198" y="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50">
                <a:extLst>
                  <a:ext uri="{FF2B5EF4-FFF2-40B4-BE49-F238E27FC236}">
                    <a16:creationId xmlns:a16="http://schemas.microsoft.com/office/drawing/2014/main" id="{9AFA8267-C4D3-43C0-9B83-ECA3DE086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52663" y="7981950"/>
                <a:ext cx="149225" cy="192088"/>
              </a:xfrm>
              <a:custGeom>
                <a:avLst/>
                <a:gdLst>
                  <a:gd name="T0" fmla="*/ 0 w 46"/>
                  <a:gd name="T1" fmla="*/ 34 h 60"/>
                  <a:gd name="T2" fmla="*/ 7 w 46"/>
                  <a:gd name="T3" fmla="*/ 54 h 60"/>
                  <a:gd name="T4" fmla="*/ 46 w 46"/>
                  <a:gd name="T5" fmla="*/ 43 h 60"/>
                  <a:gd name="T6" fmla="*/ 31 w 46"/>
                  <a:gd name="T7" fmla="*/ 12 h 60"/>
                  <a:gd name="T8" fmla="*/ 0 w 46"/>
                  <a:gd name="T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0" y="34"/>
                    </a:moveTo>
                    <a:cubicBezTo>
                      <a:pt x="0" y="34"/>
                      <a:pt x="9" y="48"/>
                      <a:pt x="7" y="54"/>
                    </a:cubicBezTo>
                    <a:cubicBezTo>
                      <a:pt x="5" y="60"/>
                      <a:pt x="46" y="43"/>
                      <a:pt x="46" y="43"/>
                    </a:cubicBezTo>
                    <a:cubicBezTo>
                      <a:pt x="46" y="43"/>
                      <a:pt x="30" y="23"/>
                      <a:pt x="31" y="12"/>
                    </a:cubicBezTo>
                    <a:cubicBezTo>
                      <a:pt x="32" y="0"/>
                      <a:pt x="0" y="34"/>
                      <a:pt x="0" y="34"/>
                    </a:cubicBezTo>
                    <a:close/>
                  </a:path>
                </a:pathLst>
              </a:custGeom>
              <a:solidFill>
                <a:srgbClr val="EDB6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51">
                <a:extLst>
                  <a:ext uri="{FF2B5EF4-FFF2-40B4-BE49-F238E27FC236}">
                    <a16:creationId xmlns:a16="http://schemas.microsoft.com/office/drawing/2014/main" id="{C26E08CB-211A-4B8C-A399-77E31388D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8838" y="8101013"/>
                <a:ext cx="319088" cy="239713"/>
              </a:xfrm>
              <a:custGeom>
                <a:avLst/>
                <a:gdLst>
                  <a:gd name="T0" fmla="*/ 10 w 98"/>
                  <a:gd name="T1" fmla="*/ 75 h 75"/>
                  <a:gd name="T2" fmla="*/ 97 w 98"/>
                  <a:gd name="T3" fmla="*/ 28 h 75"/>
                  <a:gd name="T4" fmla="*/ 81 w 98"/>
                  <a:gd name="T5" fmla="*/ 0 h 75"/>
                  <a:gd name="T6" fmla="*/ 39 w 98"/>
                  <a:gd name="T7" fmla="*/ 15 h 75"/>
                  <a:gd name="T8" fmla="*/ 4 w 98"/>
                  <a:gd name="T9" fmla="*/ 64 h 75"/>
                  <a:gd name="T10" fmla="*/ 10 w 98"/>
                  <a:gd name="T1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75">
                    <a:moveTo>
                      <a:pt x="10" y="75"/>
                    </a:move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16"/>
                      <a:pt x="92" y="7"/>
                      <a:pt x="81" y="0"/>
                    </a:cubicBezTo>
                    <a:cubicBezTo>
                      <a:pt x="68" y="9"/>
                      <a:pt x="54" y="14"/>
                      <a:pt x="39" y="15"/>
                    </a:cubicBezTo>
                    <a:cubicBezTo>
                      <a:pt x="33" y="31"/>
                      <a:pt x="20" y="47"/>
                      <a:pt x="4" y="64"/>
                    </a:cubicBezTo>
                    <a:cubicBezTo>
                      <a:pt x="0" y="70"/>
                      <a:pt x="3" y="73"/>
                      <a:pt x="10" y="75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52">
                <a:extLst>
                  <a:ext uri="{FF2B5EF4-FFF2-40B4-BE49-F238E27FC236}">
                    <a16:creationId xmlns:a16="http://schemas.microsoft.com/office/drawing/2014/main" id="{D794E62C-E349-48B9-88F8-C764D13B5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62175" y="8189913"/>
                <a:ext cx="288925" cy="163513"/>
              </a:xfrm>
              <a:custGeom>
                <a:avLst/>
                <a:gdLst>
                  <a:gd name="T0" fmla="*/ 182 w 182"/>
                  <a:gd name="T1" fmla="*/ 8 h 103"/>
                  <a:gd name="T2" fmla="*/ 4 w 182"/>
                  <a:gd name="T3" fmla="*/ 103 h 103"/>
                  <a:gd name="T4" fmla="*/ 0 w 182"/>
                  <a:gd name="T5" fmla="*/ 95 h 103"/>
                  <a:gd name="T6" fmla="*/ 178 w 182"/>
                  <a:gd name="T7" fmla="*/ 0 h 103"/>
                  <a:gd name="T8" fmla="*/ 182 w 182"/>
                  <a:gd name="T9" fmla="*/ 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103">
                    <a:moveTo>
                      <a:pt x="182" y="8"/>
                    </a:moveTo>
                    <a:lnTo>
                      <a:pt x="4" y="103"/>
                    </a:lnTo>
                    <a:lnTo>
                      <a:pt x="0" y="95"/>
                    </a:lnTo>
                    <a:lnTo>
                      <a:pt x="178" y="0"/>
                    </a:lnTo>
                    <a:lnTo>
                      <a:pt x="182" y="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53">
                <a:extLst>
                  <a:ext uri="{FF2B5EF4-FFF2-40B4-BE49-F238E27FC236}">
                    <a16:creationId xmlns:a16="http://schemas.microsoft.com/office/drawing/2014/main" id="{9198491C-0D87-4BE2-B381-C6F0A6281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0038" y="6245225"/>
                <a:ext cx="819150" cy="1862138"/>
              </a:xfrm>
              <a:custGeom>
                <a:avLst/>
                <a:gdLst>
                  <a:gd name="T0" fmla="*/ 516 w 516"/>
                  <a:gd name="T1" fmla="*/ 1118 h 1173"/>
                  <a:gd name="T2" fmla="*/ 496 w 516"/>
                  <a:gd name="T3" fmla="*/ 1128 h 1173"/>
                  <a:gd name="T4" fmla="*/ 446 w 516"/>
                  <a:gd name="T5" fmla="*/ 1155 h 1173"/>
                  <a:gd name="T6" fmla="*/ 412 w 516"/>
                  <a:gd name="T7" fmla="*/ 1173 h 1173"/>
                  <a:gd name="T8" fmla="*/ 207 w 516"/>
                  <a:gd name="T9" fmla="*/ 813 h 1173"/>
                  <a:gd name="T10" fmla="*/ 123 w 516"/>
                  <a:gd name="T11" fmla="*/ 668 h 1173"/>
                  <a:gd name="T12" fmla="*/ 76 w 516"/>
                  <a:gd name="T13" fmla="*/ 438 h 1173"/>
                  <a:gd name="T14" fmla="*/ 18 w 516"/>
                  <a:gd name="T15" fmla="*/ 150 h 1173"/>
                  <a:gd name="T16" fmla="*/ 14 w 516"/>
                  <a:gd name="T17" fmla="*/ 137 h 1173"/>
                  <a:gd name="T18" fmla="*/ 8 w 516"/>
                  <a:gd name="T19" fmla="*/ 103 h 1173"/>
                  <a:gd name="T20" fmla="*/ 8 w 516"/>
                  <a:gd name="T21" fmla="*/ 103 h 1173"/>
                  <a:gd name="T22" fmla="*/ 0 w 516"/>
                  <a:gd name="T23" fmla="*/ 61 h 1173"/>
                  <a:gd name="T24" fmla="*/ 22 w 516"/>
                  <a:gd name="T25" fmla="*/ 55 h 1173"/>
                  <a:gd name="T26" fmla="*/ 29 w 516"/>
                  <a:gd name="T27" fmla="*/ 55 h 1173"/>
                  <a:gd name="T28" fmla="*/ 92 w 516"/>
                  <a:gd name="T29" fmla="*/ 41 h 1173"/>
                  <a:gd name="T30" fmla="*/ 94 w 516"/>
                  <a:gd name="T31" fmla="*/ 41 h 1173"/>
                  <a:gd name="T32" fmla="*/ 211 w 516"/>
                  <a:gd name="T33" fmla="*/ 14 h 1173"/>
                  <a:gd name="T34" fmla="*/ 285 w 516"/>
                  <a:gd name="T35" fmla="*/ 0 h 1173"/>
                  <a:gd name="T36" fmla="*/ 276 w 516"/>
                  <a:gd name="T37" fmla="*/ 156 h 1173"/>
                  <a:gd name="T38" fmla="*/ 274 w 516"/>
                  <a:gd name="T39" fmla="*/ 200 h 1173"/>
                  <a:gd name="T40" fmla="*/ 274 w 516"/>
                  <a:gd name="T41" fmla="*/ 200 h 1173"/>
                  <a:gd name="T42" fmla="*/ 262 w 516"/>
                  <a:gd name="T43" fmla="*/ 501 h 1173"/>
                  <a:gd name="T44" fmla="*/ 258 w 516"/>
                  <a:gd name="T45" fmla="*/ 581 h 1173"/>
                  <a:gd name="T46" fmla="*/ 268 w 516"/>
                  <a:gd name="T47" fmla="*/ 602 h 1173"/>
                  <a:gd name="T48" fmla="*/ 516 w 516"/>
                  <a:gd name="T49" fmla="*/ 1118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16" h="1173">
                    <a:moveTo>
                      <a:pt x="516" y="1118"/>
                    </a:moveTo>
                    <a:lnTo>
                      <a:pt x="496" y="1128"/>
                    </a:lnTo>
                    <a:lnTo>
                      <a:pt x="446" y="1155"/>
                    </a:lnTo>
                    <a:lnTo>
                      <a:pt x="412" y="1173"/>
                    </a:lnTo>
                    <a:lnTo>
                      <a:pt x="207" y="813"/>
                    </a:lnTo>
                    <a:lnTo>
                      <a:pt x="123" y="668"/>
                    </a:lnTo>
                    <a:lnTo>
                      <a:pt x="76" y="438"/>
                    </a:lnTo>
                    <a:lnTo>
                      <a:pt x="18" y="150"/>
                    </a:lnTo>
                    <a:lnTo>
                      <a:pt x="14" y="137"/>
                    </a:lnTo>
                    <a:lnTo>
                      <a:pt x="8" y="103"/>
                    </a:lnTo>
                    <a:lnTo>
                      <a:pt x="8" y="103"/>
                    </a:lnTo>
                    <a:lnTo>
                      <a:pt x="0" y="61"/>
                    </a:lnTo>
                    <a:lnTo>
                      <a:pt x="22" y="55"/>
                    </a:lnTo>
                    <a:lnTo>
                      <a:pt x="29" y="55"/>
                    </a:lnTo>
                    <a:lnTo>
                      <a:pt x="92" y="41"/>
                    </a:lnTo>
                    <a:lnTo>
                      <a:pt x="94" y="41"/>
                    </a:lnTo>
                    <a:lnTo>
                      <a:pt x="211" y="14"/>
                    </a:lnTo>
                    <a:lnTo>
                      <a:pt x="285" y="0"/>
                    </a:lnTo>
                    <a:lnTo>
                      <a:pt x="276" y="156"/>
                    </a:lnTo>
                    <a:lnTo>
                      <a:pt x="274" y="200"/>
                    </a:lnTo>
                    <a:lnTo>
                      <a:pt x="274" y="200"/>
                    </a:lnTo>
                    <a:lnTo>
                      <a:pt x="262" y="501"/>
                    </a:lnTo>
                    <a:lnTo>
                      <a:pt x="258" y="581"/>
                    </a:lnTo>
                    <a:lnTo>
                      <a:pt x="268" y="602"/>
                    </a:lnTo>
                    <a:lnTo>
                      <a:pt x="516" y="111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54">
                <a:extLst>
                  <a:ext uri="{FF2B5EF4-FFF2-40B4-BE49-F238E27FC236}">
                    <a16:creationId xmlns:a16="http://schemas.microsoft.com/office/drawing/2014/main" id="{4D044AA7-A06C-4344-90ED-1826E8534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9250" y="6469063"/>
                <a:ext cx="590550" cy="1765300"/>
              </a:xfrm>
              <a:custGeom>
                <a:avLst/>
                <a:gdLst>
                  <a:gd name="T0" fmla="*/ 182 w 182"/>
                  <a:gd name="T1" fmla="*/ 13 h 551"/>
                  <a:gd name="T2" fmla="*/ 182 w 182"/>
                  <a:gd name="T3" fmla="*/ 15 h 551"/>
                  <a:gd name="T4" fmla="*/ 182 w 182"/>
                  <a:gd name="T5" fmla="*/ 15 h 551"/>
                  <a:gd name="T6" fmla="*/ 179 w 182"/>
                  <a:gd name="T7" fmla="*/ 30 h 551"/>
                  <a:gd name="T8" fmla="*/ 113 w 182"/>
                  <a:gd name="T9" fmla="*/ 178 h 551"/>
                  <a:gd name="T10" fmla="*/ 86 w 182"/>
                  <a:gd name="T11" fmla="*/ 229 h 551"/>
                  <a:gd name="T12" fmla="*/ 86 w 182"/>
                  <a:gd name="T13" fmla="*/ 229 h 551"/>
                  <a:gd name="T14" fmla="*/ 78 w 182"/>
                  <a:gd name="T15" fmla="*/ 245 h 551"/>
                  <a:gd name="T16" fmla="*/ 86 w 182"/>
                  <a:gd name="T17" fmla="*/ 333 h 551"/>
                  <a:gd name="T18" fmla="*/ 104 w 182"/>
                  <a:gd name="T19" fmla="*/ 542 h 551"/>
                  <a:gd name="T20" fmla="*/ 84 w 182"/>
                  <a:gd name="T21" fmla="*/ 545 h 551"/>
                  <a:gd name="T22" fmla="*/ 57 w 182"/>
                  <a:gd name="T23" fmla="*/ 550 h 551"/>
                  <a:gd name="T24" fmla="*/ 47 w 182"/>
                  <a:gd name="T25" fmla="*/ 551 h 551"/>
                  <a:gd name="T26" fmla="*/ 0 w 182"/>
                  <a:gd name="T27" fmla="*/ 267 h 551"/>
                  <a:gd name="T28" fmla="*/ 22 w 182"/>
                  <a:gd name="T29" fmla="*/ 147 h 551"/>
                  <a:gd name="T30" fmla="*/ 45 w 182"/>
                  <a:gd name="T31" fmla="*/ 20 h 551"/>
                  <a:gd name="T32" fmla="*/ 49 w 182"/>
                  <a:gd name="T33" fmla="*/ 0 h 551"/>
                  <a:gd name="T34" fmla="*/ 103 w 182"/>
                  <a:gd name="T35" fmla="*/ 5 h 551"/>
                  <a:gd name="T36" fmla="*/ 120 w 182"/>
                  <a:gd name="T37" fmla="*/ 7 h 551"/>
                  <a:gd name="T38" fmla="*/ 182 w 182"/>
                  <a:gd name="T39" fmla="*/ 1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2" h="551">
                    <a:moveTo>
                      <a:pt x="182" y="13"/>
                    </a:moveTo>
                    <a:cubicBezTo>
                      <a:pt x="182" y="13"/>
                      <a:pt x="182" y="14"/>
                      <a:pt x="182" y="15"/>
                    </a:cubicBezTo>
                    <a:cubicBezTo>
                      <a:pt x="182" y="15"/>
                      <a:pt x="182" y="15"/>
                      <a:pt x="182" y="15"/>
                    </a:cubicBezTo>
                    <a:cubicBezTo>
                      <a:pt x="181" y="20"/>
                      <a:pt x="180" y="25"/>
                      <a:pt x="179" y="30"/>
                    </a:cubicBezTo>
                    <a:cubicBezTo>
                      <a:pt x="167" y="79"/>
                      <a:pt x="140" y="129"/>
                      <a:pt x="113" y="178"/>
                    </a:cubicBezTo>
                    <a:cubicBezTo>
                      <a:pt x="104" y="195"/>
                      <a:pt x="94" y="212"/>
                      <a:pt x="86" y="229"/>
                    </a:cubicBezTo>
                    <a:cubicBezTo>
                      <a:pt x="86" y="229"/>
                      <a:pt x="86" y="229"/>
                      <a:pt x="86" y="229"/>
                    </a:cubicBezTo>
                    <a:cubicBezTo>
                      <a:pt x="83" y="234"/>
                      <a:pt x="81" y="239"/>
                      <a:pt x="78" y="245"/>
                    </a:cubicBezTo>
                    <a:cubicBezTo>
                      <a:pt x="86" y="333"/>
                      <a:pt x="86" y="333"/>
                      <a:pt x="86" y="333"/>
                    </a:cubicBezTo>
                    <a:cubicBezTo>
                      <a:pt x="104" y="542"/>
                      <a:pt x="104" y="542"/>
                      <a:pt x="104" y="542"/>
                    </a:cubicBezTo>
                    <a:cubicBezTo>
                      <a:pt x="84" y="545"/>
                      <a:pt x="84" y="545"/>
                      <a:pt x="84" y="545"/>
                    </a:cubicBezTo>
                    <a:cubicBezTo>
                      <a:pt x="57" y="550"/>
                      <a:pt x="57" y="550"/>
                      <a:pt x="57" y="550"/>
                    </a:cubicBezTo>
                    <a:cubicBezTo>
                      <a:pt x="47" y="551"/>
                      <a:pt x="47" y="551"/>
                      <a:pt x="47" y="551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2" y="147"/>
                      <a:pt x="22" y="147"/>
                      <a:pt x="22" y="147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20" y="7"/>
                      <a:pt x="120" y="7"/>
                      <a:pt x="120" y="7"/>
                    </a:cubicBezTo>
                    <a:lnTo>
                      <a:pt x="182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55">
                <a:extLst>
                  <a:ext uri="{FF2B5EF4-FFF2-40B4-BE49-F238E27FC236}">
                    <a16:creationId xmlns:a16="http://schemas.microsoft.com/office/drawing/2014/main" id="{ED9021D9-371E-4778-8385-2EBB3D8EF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0988" y="5376863"/>
                <a:ext cx="688975" cy="1160463"/>
              </a:xfrm>
              <a:custGeom>
                <a:avLst/>
                <a:gdLst>
                  <a:gd name="T0" fmla="*/ 212 w 212"/>
                  <a:gd name="T1" fmla="*/ 353 h 362"/>
                  <a:gd name="T2" fmla="*/ 208 w 212"/>
                  <a:gd name="T3" fmla="*/ 353 h 362"/>
                  <a:gd name="T4" fmla="*/ 203 w 212"/>
                  <a:gd name="T5" fmla="*/ 354 h 362"/>
                  <a:gd name="T6" fmla="*/ 151 w 212"/>
                  <a:gd name="T7" fmla="*/ 360 h 362"/>
                  <a:gd name="T8" fmla="*/ 151 w 212"/>
                  <a:gd name="T9" fmla="*/ 360 h 362"/>
                  <a:gd name="T10" fmla="*/ 149 w 212"/>
                  <a:gd name="T11" fmla="*/ 360 h 362"/>
                  <a:gd name="T12" fmla="*/ 141 w 212"/>
                  <a:gd name="T13" fmla="*/ 361 h 362"/>
                  <a:gd name="T14" fmla="*/ 138 w 212"/>
                  <a:gd name="T15" fmla="*/ 361 h 362"/>
                  <a:gd name="T16" fmla="*/ 75 w 212"/>
                  <a:gd name="T17" fmla="*/ 360 h 362"/>
                  <a:gd name="T18" fmla="*/ 66 w 212"/>
                  <a:gd name="T19" fmla="*/ 360 h 362"/>
                  <a:gd name="T20" fmla="*/ 21 w 212"/>
                  <a:gd name="T21" fmla="*/ 351 h 362"/>
                  <a:gd name="T22" fmla="*/ 15 w 212"/>
                  <a:gd name="T23" fmla="*/ 347 h 362"/>
                  <a:gd name="T24" fmla="*/ 11 w 212"/>
                  <a:gd name="T25" fmla="*/ 345 h 362"/>
                  <a:gd name="T26" fmla="*/ 12 w 212"/>
                  <a:gd name="T27" fmla="*/ 342 h 362"/>
                  <a:gd name="T28" fmla="*/ 13 w 212"/>
                  <a:gd name="T29" fmla="*/ 337 h 362"/>
                  <a:gd name="T30" fmla="*/ 14 w 212"/>
                  <a:gd name="T31" fmla="*/ 329 h 362"/>
                  <a:gd name="T32" fmla="*/ 14 w 212"/>
                  <a:gd name="T33" fmla="*/ 329 h 362"/>
                  <a:gd name="T34" fmla="*/ 18 w 212"/>
                  <a:gd name="T35" fmla="*/ 304 h 362"/>
                  <a:gd name="T36" fmla="*/ 18 w 212"/>
                  <a:gd name="T37" fmla="*/ 303 h 362"/>
                  <a:gd name="T38" fmla="*/ 19 w 212"/>
                  <a:gd name="T39" fmla="*/ 298 h 362"/>
                  <a:gd name="T40" fmla="*/ 21 w 212"/>
                  <a:gd name="T41" fmla="*/ 279 h 362"/>
                  <a:gd name="T42" fmla="*/ 21 w 212"/>
                  <a:gd name="T43" fmla="*/ 273 h 362"/>
                  <a:gd name="T44" fmla="*/ 22 w 212"/>
                  <a:gd name="T45" fmla="*/ 265 h 362"/>
                  <a:gd name="T46" fmla="*/ 23 w 212"/>
                  <a:gd name="T47" fmla="*/ 234 h 362"/>
                  <a:gd name="T48" fmla="*/ 15 w 212"/>
                  <a:gd name="T49" fmla="*/ 155 h 362"/>
                  <a:gd name="T50" fmla="*/ 19 w 212"/>
                  <a:gd name="T51" fmla="*/ 13 h 362"/>
                  <a:gd name="T52" fmla="*/ 68 w 212"/>
                  <a:gd name="T53" fmla="*/ 3 h 362"/>
                  <a:gd name="T54" fmla="*/ 68 w 212"/>
                  <a:gd name="T55" fmla="*/ 3 h 362"/>
                  <a:gd name="T56" fmla="*/ 68 w 212"/>
                  <a:gd name="T57" fmla="*/ 3 h 362"/>
                  <a:gd name="T58" fmla="*/ 68 w 212"/>
                  <a:gd name="T59" fmla="*/ 3 h 362"/>
                  <a:gd name="T60" fmla="*/ 146 w 212"/>
                  <a:gd name="T61" fmla="*/ 10 h 362"/>
                  <a:gd name="T62" fmla="*/ 146 w 212"/>
                  <a:gd name="T63" fmla="*/ 10 h 362"/>
                  <a:gd name="T64" fmla="*/ 147 w 212"/>
                  <a:gd name="T65" fmla="*/ 11 h 362"/>
                  <a:gd name="T66" fmla="*/ 147 w 212"/>
                  <a:gd name="T67" fmla="*/ 11 h 362"/>
                  <a:gd name="T68" fmla="*/ 189 w 212"/>
                  <a:gd name="T69" fmla="*/ 28 h 362"/>
                  <a:gd name="T70" fmla="*/ 191 w 212"/>
                  <a:gd name="T71" fmla="*/ 36 h 362"/>
                  <a:gd name="T72" fmla="*/ 194 w 212"/>
                  <a:gd name="T73" fmla="*/ 54 h 362"/>
                  <a:gd name="T74" fmla="*/ 194 w 212"/>
                  <a:gd name="T75" fmla="*/ 54 h 362"/>
                  <a:gd name="T76" fmla="*/ 196 w 212"/>
                  <a:gd name="T77" fmla="*/ 89 h 362"/>
                  <a:gd name="T78" fmla="*/ 196 w 212"/>
                  <a:gd name="T79" fmla="*/ 92 h 362"/>
                  <a:gd name="T80" fmla="*/ 195 w 212"/>
                  <a:gd name="T81" fmla="*/ 178 h 362"/>
                  <a:gd name="T82" fmla="*/ 195 w 212"/>
                  <a:gd name="T83" fmla="*/ 179 h 362"/>
                  <a:gd name="T84" fmla="*/ 197 w 212"/>
                  <a:gd name="T85" fmla="*/ 193 h 362"/>
                  <a:gd name="T86" fmla="*/ 201 w 212"/>
                  <a:gd name="T87" fmla="*/ 222 h 362"/>
                  <a:gd name="T88" fmla="*/ 211 w 212"/>
                  <a:gd name="T89" fmla="*/ 331 h 362"/>
                  <a:gd name="T90" fmla="*/ 211 w 212"/>
                  <a:gd name="T91" fmla="*/ 338 h 362"/>
                  <a:gd name="T92" fmla="*/ 211 w 212"/>
                  <a:gd name="T93" fmla="*/ 339 h 362"/>
                  <a:gd name="T94" fmla="*/ 212 w 212"/>
                  <a:gd name="T95" fmla="*/ 35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2" h="362">
                    <a:moveTo>
                      <a:pt x="212" y="353"/>
                    </a:moveTo>
                    <a:cubicBezTo>
                      <a:pt x="211" y="353"/>
                      <a:pt x="210" y="353"/>
                      <a:pt x="208" y="353"/>
                    </a:cubicBezTo>
                    <a:cubicBezTo>
                      <a:pt x="207" y="353"/>
                      <a:pt x="205" y="354"/>
                      <a:pt x="203" y="354"/>
                    </a:cubicBezTo>
                    <a:cubicBezTo>
                      <a:pt x="186" y="357"/>
                      <a:pt x="169" y="359"/>
                      <a:pt x="151" y="360"/>
                    </a:cubicBezTo>
                    <a:cubicBezTo>
                      <a:pt x="151" y="360"/>
                      <a:pt x="151" y="360"/>
                      <a:pt x="151" y="360"/>
                    </a:cubicBezTo>
                    <a:cubicBezTo>
                      <a:pt x="149" y="360"/>
                      <a:pt x="149" y="360"/>
                      <a:pt x="149" y="360"/>
                    </a:cubicBezTo>
                    <a:cubicBezTo>
                      <a:pt x="146" y="360"/>
                      <a:pt x="144" y="361"/>
                      <a:pt x="141" y="361"/>
                    </a:cubicBezTo>
                    <a:cubicBezTo>
                      <a:pt x="140" y="361"/>
                      <a:pt x="139" y="361"/>
                      <a:pt x="138" y="361"/>
                    </a:cubicBezTo>
                    <a:cubicBezTo>
                      <a:pt x="116" y="362"/>
                      <a:pt x="94" y="362"/>
                      <a:pt x="75" y="360"/>
                    </a:cubicBezTo>
                    <a:cubicBezTo>
                      <a:pt x="72" y="360"/>
                      <a:pt x="69" y="360"/>
                      <a:pt x="66" y="360"/>
                    </a:cubicBezTo>
                    <a:cubicBezTo>
                      <a:pt x="47" y="358"/>
                      <a:pt x="32" y="355"/>
                      <a:pt x="21" y="351"/>
                    </a:cubicBezTo>
                    <a:cubicBezTo>
                      <a:pt x="19" y="350"/>
                      <a:pt x="17" y="349"/>
                      <a:pt x="15" y="347"/>
                    </a:cubicBezTo>
                    <a:cubicBezTo>
                      <a:pt x="14" y="347"/>
                      <a:pt x="12" y="346"/>
                      <a:pt x="11" y="345"/>
                    </a:cubicBezTo>
                    <a:cubicBezTo>
                      <a:pt x="12" y="344"/>
                      <a:pt x="12" y="343"/>
                      <a:pt x="12" y="342"/>
                    </a:cubicBezTo>
                    <a:cubicBezTo>
                      <a:pt x="12" y="340"/>
                      <a:pt x="13" y="338"/>
                      <a:pt x="13" y="337"/>
                    </a:cubicBezTo>
                    <a:cubicBezTo>
                      <a:pt x="13" y="334"/>
                      <a:pt x="14" y="331"/>
                      <a:pt x="14" y="329"/>
                    </a:cubicBezTo>
                    <a:cubicBezTo>
                      <a:pt x="14" y="329"/>
                      <a:pt x="14" y="329"/>
                      <a:pt x="14" y="329"/>
                    </a:cubicBezTo>
                    <a:cubicBezTo>
                      <a:pt x="16" y="320"/>
                      <a:pt x="17" y="312"/>
                      <a:pt x="18" y="304"/>
                    </a:cubicBezTo>
                    <a:cubicBezTo>
                      <a:pt x="18" y="304"/>
                      <a:pt x="18" y="304"/>
                      <a:pt x="18" y="303"/>
                    </a:cubicBezTo>
                    <a:cubicBezTo>
                      <a:pt x="18" y="301"/>
                      <a:pt x="19" y="300"/>
                      <a:pt x="19" y="298"/>
                    </a:cubicBezTo>
                    <a:cubicBezTo>
                      <a:pt x="20" y="291"/>
                      <a:pt x="20" y="285"/>
                      <a:pt x="21" y="279"/>
                    </a:cubicBezTo>
                    <a:cubicBezTo>
                      <a:pt x="21" y="277"/>
                      <a:pt x="21" y="275"/>
                      <a:pt x="21" y="273"/>
                    </a:cubicBezTo>
                    <a:cubicBezTo>
                      <a:pt x="22" y="270"/>
                      <a:pt x="22" y="268"/>
                      <a:pt x="22" y="265"/>
                    </a:cubicBezTo>
                    <a:cubicBezTo>
                      <a:pt x="23" y="254"/>
                      <a:pt x="23" y="243"/>
                      <a:pt x="23" y="234"/>
                    </a:cubicBezTo>
                    <a:cubicBezTo>
                      <a:pt x="23" y="200"/>
                      <a:pt x="19" y="177"/>
                      <a:pt x="15" y="155"/>
                    </a:cubicBezTo>
                    <a:cubicBezTo>
                      <a:pt x="7" y="116"/>
                      <a:pt x="0" y="84"/>
                      <a:pt x="19" y="13"/>
                    </a:cubicBezTo>
                    <a:cubicBezTo>
                      <a:pt x="36" y="8"/>
                      <a:pt x="52" y="4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95" y="0"/>
                      <a:pt x="121" y="3"/>
                      <a:pt x="146" y="10"/>
                    </a:cubicBezTo>
                    <a:cubicBezTo>
                      <a:pt x="146" y="10"/>
                      <a:pt x="146" y="10"/>
                      <a:pt x="146" y="10"/>
                    </a:cubicBezTo>
                    <a:cubicBezTo>
                      <a:pt x="146" y="10"/>
                      <a:pt x="147" y="10"/>
                      <a:pt x="147" y="11"/>
                    </a:cubicBezTo>
                    <a:cubicBezTo>
                      <a:pt x="147" y="11"/>
                      <a:pt x="147" y="11"/>
                      <a:pt x="147" y="11"/>
                    </a:cubicBezTo>
                    <a:cubicBezTo>
                      <a:pt x="162" y="15"/>
                      <a:pt x="176" y="21"/>
                      <a:pt x="189" y="28"/>
                    </a:cubicBezTo>
                    <a:cubicBezTo>
                      <a:pt x="190" y="30"/>
                      <a:pt x="190" y="33"/>
                      <a:pt x="191" y="36"/>
                    </a:cubicBezTo>
                    <a:cubicBezTo>
                      <a:pt x="192" y="41"/>
                      <a:pt x="193" y="47"/>
                      <a:pt x="194" y="54"/>
                    </a:cubicBezTo>
                    <a:cubicBezTo>
                      <a:pt x="194" y="54"/>
                      <a:pt x="194" y="54"/>
                      <a:pt x="194" y="54"/>
                    </a:cubicBezTo>
                    <a:cubicBezTo>
                      <a:pt x="195" y="62"/>
                      <a:pt x="196" y="75"/>
                      <a:pt x="196" y="89"/>
                    </a:cubicBezTo>
                    <a:cubicBezTo>
                      <a:pt x="196" y="92"/>
                      <a:pt x="196" y="92"/>
                      <a:pt x="196" y="92"/>
                    </a:cubicBezTo>
                    <a:cubicBezTo>
                      <a:pt x="196" y="127"/>
                      <a:pt x="195" y="171"/>
                      <a:pt x="195" y="178"/>
                    </a:cubicBezTo>
                    <a:cubicBezTo>
                      <a:pt x="195" y="179"/>
                      <a:pt x="195" y="179"/>
                      <a:pt x="195" y="179"/>
                    </a:cubicBezTo>
                    <a:cubicBezTo>
                      <a:pt x="195" y="184"/>
                      <a:pt x="196" y="188"/>
                      <a:pt x="197" y="193"/>
                    </a:cubicBezTo>
                    <a:cubicBezTo>
                      <a:pt x="198" y="202"/>
                      <a:pt x="200" y="212"/>
                      <a:pt x="201" y="222"/>
                    </a:cubicBezTo>
                    <a:cubicBezTo>
                      <a:pt x="202" y="256"/>
                      <a:pt x="208" y="294"/>
                      <a:pt x="211" y="331"/>
                    </a:cubicBezTo>
                    <a:cubicBezTo>
                      <a:pt x="211" y="334"/>
                      <a:pt x="211" y="336"/>
                      <a:pt x="211" y="338"/>
                    </a:cubicBezTo>
                    <a:cubicBezTo>
                      <a:pt x="211" y="338"/>
                      <a:pt x="211" y="339"/>
                      <a:pt x="211" y="339"/>
                    </a:cubicBezTo>
                    <a:cubicBezTo>
                      <a:pt x="211" y="344"/>
                      <a:pt x="212" y="348"/>
                      <a:pt x="212" y="353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56">
                <a:extLst>
                  <a:ext uri="{FF2B5EF4-FFF2-40B4-BE49-F238E27FC236}">
                    <a16:creationId xmlns:a16="http://schemas.microsoft.com/office/drawing/2014/main" id="{E53D30DB-017F-40B2-B640-8C6996796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65300" y="5300663"/>
                <a:ext cx="276225" cy="188913"/>
              </a:xfrm>
              <a:custGeom>
                <a:avLst/>
                <a:gdLst>
                  <a:gd name="T0" fmla="*/ 25 w 85"/>
                  <a:gd name="T1" fmla="*/ 0 h 59"/>
                  <a:gd name="T2" fmla="*/ 2 w 85"/>
                  <a:gd name="T3" fmla="*/ 26 h 59"/>
                  <a:gd name="T4" fmla="*/ 37 w 85"/>
                  <a:gd name="T5" fmla="*/ 59 h 59"/>
                  <a:gd name="T6" fmla="*/ 81 w 85"/>
                  <a:gd name="T7" fmla="*/ 28 h 59"/>
                  <a:gd name="T8" fmla="*/ 66 w 85"/>
                  <a:gd name="T9" fmla="*/ 1 h 59"/>
                  <a:gd name="T10" fmla="*/ 25 w 85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59">
                    <a:moveTo>
                      <a:pt x="25" y="0"/>
                    </a:moveTo>
                    <a:cubicBezTo>
                      <a:pt x="25" y="24"/>
                      <a:pt x="18" y="24"/>
                      <a:pt x="2" y="26"/>
                    </a:cubicBezTo>
                    <a:cubicBezTo>
                      <a:pt x="0" y="45"/>
                      <a:pt x="20" y="55"/>
                      <a:pt x="37" y="59"/>
                    </a:cubicBezTo>
                    <a:cubicBezTo>
                      <a:pt x="69" y="58"/>
                      <a:pt x="85" y="44"/>
                      <a:pt x="81" y="28"/>
                    </a:cubicBezTo>
                    <a:cubicBezTo>
                      <a:pt x="62" y="19"/>
                      <a:pt x="70" y="13"/>
                      <a:pt x="66" y="1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E0A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7">
                <a:extLst>
                  <a:ext uri="{FF2B5EF4-FFF2-40B4-BE49-F238E27FC236}">
                    <a16:creationId xmlns:a16="http://schemas.microsoft.com/office/drawing/2014/main" id="{CE50908C-5AB2-4062-B8FE-86A621E0B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52613" y="5392738"/>
                <a:ext cx="442913" cy="1150938"/>
              </a:xfrm>
              <a:custGeom>
                <a:avLst/>
                <a:gdLst>
                  <a:gd name="T0" fmla="*/ 279 w 279"/>
                  <a:gd name="T1" fmla="*/ 658 h 725"/>
                  <a:gd name="T2" fmla="*/ 252 w 279"/>
                  <a:gd name="T3" fmla="*/ 668 h 725"/>
                  <a:gd name="T4" fmla="*/ 242 w 279"/>
                  <a:gd name="T5" fmla="*/ 672 h 725"/>
                  <a:gd name="T6" fmla="*/ 240 w 279"/>
                  <a:gd name="T7" fmla="*/ 672 h 725"/>
                  <a:gd name="T8" fmla="*/ 236 w 279"/>
                  <a:gd name="T9" fmla="*/ 674 h 725"/>
                  <a:gd name="T10" fmla="*/ 168 w 279"/>
                  <a:gd name="T11" fmla="*/ 699 h 725"/>
                  <a:gd name="T12" fmla="*/ 119 w 279"/>
                  <a:gd name="T13" fmla="*/ 717 h 725"/>
                  <a:gd name="T14" fmla="*/ 119 w 279"/>
                  <a:gd name="T15" fmla="*/ 717 h 725"/>
                  <a:gd name="T16" fmla="*/ 115 w 279"/>
                  <a:gd name="T17" fmla="*/ 719 h 725"/>
                  <a:gd name="T18" fmla="*/ 98 w 279"/>
                  <a:gd name="T19" fmla="*/ 725 h 725"/>
                  <a:gd name="T20" fmla="*/ 96 w 279"/>
                  <a:gd name="T21" fmla="*/ 725 h 725"/>
                  <a:gd name="T22" fmla="*/ 92 w 279"/>
                  <a:gd name="T23" fmla="*/ 719 h 725"/>
                  <a:gd name="T24" fmla="*/ 82 w 279"/>
                  <a:gd name="T25" fmla="*/ 691 h 725"/>
                  <a:gd name="T26" fmla="*/ 76 w 279"/>
                  <a:gd name="T27" fmla="*/ 674 h 725"/>
                  <a:gd name="T28" fmla="*/ 45 w 279"/>
                  <a:gd name="T29" fmla="*/ 586 h 725"/>
                  <a:gd name="T30" fmla="*/ 35 w 279"/>
                  <a:gd name="T31" fmla="*/ 559 h 725"/>
                  <a:gd name="T32" fmla="*/ 33 w 279"/>
                  <a:gd name="T33" fmla="*/ 551 h 725"/>
                  <a:gd name="T34" fmla="*/ 29 w 279"/>
                  <a:gd name="T35" fmla="*/ 541 h 725"/>
                  <a:gd name="T36" fmla="*/ 16 w 279"/>
                  <a:gd name="T37" fmla="*/ 511 h 725"/>
                  <a:gd name="T38" fmla="*/ 14 w 279"/>
                  <a:gd name="T39" fmla="*/ 501 h 725"/>
                  <a:gd name="T40" fmla="*/ 12 w 279"/>
                  <a:gd name="T41" fmla="*/ 495 h 725"/>
                  <a:gd name="T42" fmla="*/ 0 w 279"/>
                  <a:gd name="T43" fmla="*/ 465 h 725"/>
                  <a:gd name="T44" fmla="*/ 12 w 279"/>
                  <a:gd name="T45" fmla="*/ 422 h 725"/>
                  <a:gd name="T46" fmla="*/ 14 w 279"/>
                  <a:gd name="T47" fmla="*/ 414 h 725"/>
                  <a:gd name="T48" fmla="*/ 14 w 279"/>
                  <a:gd name="T49" fmla="*/ 414 h 725"/>
                  <a:gd name="T50" fmla="*/ 14 w 279"/>
                  <a:gd name="T51" fmla="*/ 414 h 725"/>
                  <a:gd name="T52" fmla="*/ 14 w 279"/>
                  <a:gd name="T53" fmla="*/ 414 h 725"/>
                  <a:gd name="T54" fmla="*/ 51 w 279"/>
                  <a:gd name="T55" fmla="*/ 279 h 725"/>
                  <a:gd name="T56" fmla="*/ 105 w 279"/>
                  <a:gd name="T57" fmla="*/ 29 h 725"/>
                  <a:gd name="T58" fmla="*/ 105 w 279"/>
                  <a:gd name="T59" fmla="*/ 29 h 725"/>
                  <a:gd name="T60" fmla="*/ 105 w 279"/>
                  <a:gd name="T61" fmla="*/ 29 h 725"/>
                  <a:gd name="T62" fmla="*/ 107 w 279"/>
                  <a:gd name="T63" fmla="*/ 25 h 725"/>
                  <a:gd name="T64" fmla="*/ 109 w 279"/>
                  <a:gd name="T65" fmla="*/ 11 h 725"/>
                  <a:gd name="T66" fmla="*/ 111 w 279"/>
                  <a:gd name="T67" fmla="*/ 2 h 725"/>
                  <a:gd name="T68" fmla="*/ 111 w 279"/>
                  <a:gd name="T69" fmla="*/ 0 h 725"/>
                  <a:gd name="T70" fmla="*/ 203 w 279"/>
                  <a:gd name="T71" fmla="*/ 43 h 725"/>
                  <a:gd name="T72" fmla="*/ 207 w 279"/>
                  <a:gd name="T73" fmla="*/ 99 h 725"/>
                  <a:gd name="T74" fmla="*/ 207 w 279"/>
                  <a:gd name="T75" fmla="*/ 99 h 725"/>
                  <a:gd name="T76" fmla="*/ 211 w 279"/>
                  <a:gd name="T77" fmla="*/ 170 h 725"/>
                  <a:gd name="T78" fmla="*/ 211 w 279"/>
                  <a:gd name="T79" fmla="*/ 176 h 725"/>
                  <a:gd name="T80" fmla="*/ 217 w 279"/>
                  <a:gd name="T81" fmla="*/ 305 h 725"/>
                  <a:gd name="T82" fmla="*/ 219 w 279"/>
                  <a:gd name="T83" fmla="*/ 333 h 725"/>
                  <a:gd name="T84" fmla="*/ 219 w 279"/>
                  <a:gd name="T85" fmla="*/ 362 h 725"/>
                  <a:gd name="T86" fmla="*/ 223 w 279"/>
                  <a:gd name="T87" fmla="*/ 408 h 725"/>
                  <a:gd name="T88" fmla="*/ 230 w 279"/>
                  <a:gd name="T89" fmla="*/ 438 h 725"/>
                  <a:gd name="T90" fmla="*/ 279 w 279"/>
                  <a:gd name="T91" fmla="*/ 658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79" h="725">
                    <a:moveTo>
                      <a:pt x="279" y="658"/>
                    </a:moveTo>
                    <a:lnTo>
                      <a:pt x="252" y="668"/>
                    </a:lnTo>
                    <a:lnTo>
                      <a:pt x="242" y="672"/>
                    </a:lnTo>
                    <a:lnTo>
                      <a:pt x="240" y="672"/>
                    </a:lnTo>
                    <a:lnTo>
                      <a:pt x="236" y="674"/>
                    </a:lnTo>
                    <a:lnTo>
                      <a:pt x="168" y="699"/>
                    </a:lnTo>
                    <a:lnTo>
                      <a:pt x="119" y="717"/>
                    </a:lnTo>
                    <a:lnTo>
                      <a:pt x="119" y="717"/>
                    </a:lnTo>
                    <a:lnTo>
                      <a:pt x="115" y="719"/>
                    </a:lnTo>
                    <a:lnTo>
                      <a:pt x="98" y="725"/>
                    </a:lnTo>
                    <a:lnTo>
                      <a:pt x="96" y="725"/>
                    </a:lnTo>
                    <a:lnTo>
                      <a:pt x="92" y="719"/>
                    </a:lnTo>
                    <a:lnTo>
                      <a:pt x="82" y="691"/>
                    </a:lnTo>
                    <a:lnTo>
                      <a:pt x="76" y="674"/>
                    </a:lnTo>
                    <a:lnTo>
                      <a:pt x="45" y="586"/>
                    </a:lnTo>
                    <a:lnTo>
                      <a:pt x="35" y="559"/>
                    </a:lnTo>
                    <a:lnTo>
                      <a:pt x="33" y="551"/>
                    </a:lnTo>
                    <a:lnTo>
                      <a:pt x="29" y="541"/>
                    </a:lnTo>
                    <a:lnTo>
                      <a:pt x="16" y="511"/>
                    </a:lnTo>
                    <a:lnTo>
                      <a:pt x="14" y="501"/>
                    </a:lnTo>
                    <a:lnTo>
                      <a:pt x="12" y="495"/>
                    </a:lnTo>
                    <a:lnTo>
                      <a:pt x="0" y="465"/>
                    </a:lnTo>
                    <a:lnTo>
                      <a:pt x="12" y="422"/>
                    </a:lnTo>
                    <a:lnTo>
                      <a:pt x="14" y="414"/>
                    </a:lnTo>
                    <a:lnTo>
                      <a:pt x="14" y="414"/>
                    </a:lnTo>
                    <a:lnTo>
                      <a:pt x="14" y="414"/>
                    </a:lnTo>
                    <a:lnTo>
                      <a:pt x="14" y="414"/>
                    </a:lnTo>
                    <a:lnTo>
                      <a:pt x="51" y="279"/>
                    </a:lnTo>
                    <a:lnTo>
                      <a:pt x="105" y="29"/>
                    </a:lnTo>
                    <a:lnTo>
                      <a:pt x="105" y="29"/>
                    </a:lnTo>
                    <a:lnTo>
                      <a:pt x="105" y="29"/>
                    </a:lnTo>
                    <a:lnTo>
                      <a:pt x="107" y="25"/>
                    </a:lnTo>
                    <a:lnTo>
                      <a:pt x="109" y="11"/>
                    </a:lnTo>
                    <a:lnTo>
                      <a:pt x="111" y="2"/>
                    </a:lnTo>
                    <a:lnTo>
                      <a:pt x="111" y="0"/>
                    </a:lnTo>
                    <a:lnTo>
                      <a:pt x="203" y="43"/>
                    </a:lnTo>
                    <a:lnTo>
                      <a:pt x="207" y="99"/>
                    </a:lnTo>
                    <a:lnTo>
                      <a:pt x="207" y="99"/>
                    </a:lnTo>
                    <a:lnTo>
                      <a:pt x="211" y="170"/>
                    </a:lnTo>
                    <a:lnTo>
                      <a:pt x="211" y="176"/>
                    </a:lnTo>
                    <a:lnTo>
                      <a:pt x="217" y="305"/>
                    </a:lnTo>
                    <a:lnTo>
                      <a:pt x="219" y="333"/>
                    </a:lnTo>
                    <a:lnTo>
                      <a:pt x="219" y="362"/>
                    </a:lnTo>
                    <a:lnTo>
                      <a:pt x="223" y="408"/>
                    </a:lnTo>
                    <a:lnTo>
                      <a:pt x="230" y="438"/>
                    </a:lnTo>
                    <a:lnTo>
                      <a:pt x="279" y="6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58">
                <a:extLst>
                  <a:ext uri="{FF2B5EF4-FFF2-40B4-BE49-F238E27FC236}">
                    <a16:creationId xmlns:a16="http://schemas.microsoft.com/office/drawing/2014/main" id="{C1F1ABBF-C9AD-45D7-BAC7-6308EB6B7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1775" y="5380038"/>
                <a:ext cx="282575" cy="1125538"/>
              </a:xfrm>
              <a:custGeom>
                <a:avLst/>
                <a:gdLst>
                  <a:gd name="T0" fmla="*/ 87 w 87"/>
                  <a:gd name="T1" fmla="*/ 226 h 351"/>
                  <a:gd name="T2" fmla="*/ 75 w 87"/>
                  <a:gd name="T3" fmla="*/ 265 h 351"/>
                  <a:gd name="T4" fmla="*/ 68 w 87"/>
                  <a:gd name="T5" fmla="*/ 289 h 351"/>
                  <a:gd name="T6" fmla="*/ 68 w 87"/>
                  <a:gd name="T7" fmla="*/ 290 h 351"/>
                  <a:gd name="T8" fmla="*/ 67 w 87"/>
                  <a:gd name="T9" fmla="*/ 291 h 351"/>
                  <a:gd name="T10" fmla="*/ 66 w 87"/>
                  <a:gd name="T11" fmla="*/ 294 h 351"/>
                  <a:gd name="T12" fmla="*/ 63 w 87"/>
                  <a:gd name="T13" fmla="*/ 304 h 351"/>
                  <a:gd name="T14" fmla="*/ 63 w 87"/>
                  <a:gd name="T15" fmla="*/ 304 h 351"/>
                  <a:gd name="T16" fmla="*/ 49 w 87"/>
                  <a:gd name="T17" fmla="*/ 351 h 351"/>
                  <a:gd name="T18" fmla="*/ 35 w 87"/>
                  <a:gd name="T19" fmla="*/ 344 h 351"/>
                  <a:gd name="T20" fmla="*/ 29 w 87"/>
                  <a:gd name="T21" fmla="*/ 342 h 351"/>
                  <a:gd name="T22" fmla="*/ 27 w 87"/>
                  <a:gd name="T23" fmla="*/ 341 h 351"/>
                  <a:gd name="T24" fmla="*/ 0 w 87"/>
                  <a:gd name="T25" fmla="*/ 329 h 351"/>
                  <a:gd name="T26" fmla="*/ 6 w 87"/>
                  <a:gd name="T27" fmla="*/ 306 h 351"/>
                  <a:gd name="T28" fmla="*/ 7 w 87"/>
                  <a:gd name="T29" fmla="*/ 300 h 351"/>
                  <a:gd name="T30" fmla="*/ 12 w 87"/>
                  <a:gd name="T31" fmla="*/ 279 h 351"/>
                  <a:gd name="T32" fmla="*/ 12 w 87"/>
                  <a:gd name="T33" fmla="*/ 275 h 351"/>
                  <a:gd name="T34" fmla="*/ 14 w 87"/>
                  <a:gd name="T35" fmla="*/ 270 h 351"/>
                  <a:gd name="T36" fmla="*/ 18 w 87"/>
                  <a:gd name="T37" fmla="*/ 253 h 351"/>
                  <a:gd name="T38" fmla="*/ 18 w 87"/>
                  <a:gd name="T39" fmla="*/ 249 h 351"/>
                  <a:gd name="T40" fmla="*/ 21 w 87"/>
                  <a:gd name="T41" fmla="*/ 237 h 351"/>
                  <a:gd name="T42" fmla="*/ 33 w 87"/>
                  <a:gd name="T43" fmla="*/ 182 h 351"/>
                  <a:gd name="T44" fmla="*/ 27 w 87"/>
                  <a:gd name="T45" fmla="*/ 153 h 351"/>
                  <a:gd name="T46" fmla="*/ 26 w 87"/>
                  <a:gd name="T47" fmla="*/ 147 h 351"/>
                  <a:gd name="T48" fmla="*/ 16 w 87"/>
                  <a:gd name="T49" fmla="*/ 96 h 351"/>
                  <a:gd name="T50" fmla="*/ 14 w 87"/>
                  <a:gd name="T51" fmla="*/ 85 h 351"/>
                  <a:gd name="T52" fmla="*/ 13 w 87"/>
                  <a:gd name="T53" fmla="*/ 80 h 351"/>
                  <a:gd name="T54" fmla="*/ 13 w 87"/>
                  <a:gd name="T55" fmla="*/ 79 h 351"/>
                  <a:gd name="T56" fmla="*/ 11 w 87"/>
                  <a:gd name="T57" fmla="*/ 69 h 351"/>
                  <a:gd name="T58" fmla="*/ 9 w 87"/>
                  <a:gd name="T59" fmla="*/ 62 h 351"/>
                  <a:gd name="T60" fmla="*/ 4 w 87"/>
                  <a:gd name="T61" fmla="*/ 35 h 351"/>
                  <a:gd name="T62" fmla="*/ 4 w 87"/>
                  <a:gd name="T63" fmla="*/ 34 h 351"/>
                  <a:gd name="T64" fmla="*/ 3 w 87"/>
                  <a:gd name="T65" fmla="*/ 32 h 351"/>
                  <a:gd name="T66" fmla="*/ 3 w 87"/>
                  <a:gd name="T67" fmla="*/ 31 h 351"/>
                  <a:gd name="T68" fmla="*/ 37 w 87"/>
                  <a:gd name="T69" fmla="*/ 9 h 351"/>
                  <a:gd name="T70" fmla="*/ 83 w 87"/>
                  <a:gd name="T71" fmla="*/ 0 h 351"/>
                  <a:gd name="T72" fmla="*/ 83 w 87"/>
                  <a:gd name="T73" fmla="*/ 1 h 351"/>
                  <a:gd name="T74" fmla="*/ 83 w 87"/>
                  <a:gd name="T75" fmla="*/ 2 h 351"/>
                  <a:gd name="T76" fmla="*/ 83 w 87"/>
                  <a:gd name="T77" fmla="*/ 9 h 351"/>
                  <a:gd name="T78" fmla="*/ 83 w 87"/>
                  <a:gd name="T79" fmla="*/ 41 h 351"/>
                  <a:gd name="T80" fmla="*/ 84 w 87"/>
                  <a:gd name="T81" fmla="*/ 97 h 351"/>
                  <a:gd name="T82" fmla="*/ 87 w 87"/>
                  <a:gd name="T83" fmla="*/ 206 h 351"/>
                  <a:gd name="T84" fmla="*/ 87 w 87"/>
                  <a:gd name="T85" fmla="*/ 206 h 351"/>
                  <a:gd name="T86" fmla="*/ 87 w 87"/>
                  <a:gd name="T87" fmla="*/ 220 h 351"/>
                  <a:gd name="T88" fmla="*/ 87 w 87"/>
                  <a:gd name="T89" fmla="*/ 226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" h="351">
                    <a:moveTo>
                      <a:pt x="87" y="226"/>
                    </a:moveTo>
                    <a:cubicBezTo>
                      <a:pt x="75" y="265"/>
                      <a:pt x="75" y="265"/>
                      <a:pt x="75" y="265"/>
                    </a:cubicBezTo>
                    <a:cubicBezTo>
                      <a:pt x="68" y="289"/>
                      <a:pt x="68" y="289"/>
                      <a:pt x="68" y="289"/>
                    </a:cubicBezTo>
                    <a:cubicBezTo>
                      <a:pt x="68" y="290"/>
                      <a:pt x="68" y="290"/>
                      <a:pt x="68" y="290"/>
                    </a:cubicBezTo>
                    <a:cubicBezTo>
                      <a:pt x="67" y="291"/>
                      <a:pt x="67" y="291"/>
                      <a:pt x="67" y="291"/>
                    </a:cubicBezTo>
                    <a:cubicBezTo>
                      <a:pt x="66" y="294"/>
                      <a:pt x="66" y="294"/>
                      <a:pt x="66" y="294"/>
                    </a:cubicBezTo>
                    <a:cubicBezTo>
                      <a:pt x="63" y="304"/>
                      <a:pt x="63" y="304"/>
                      <a:pt x="63" y="304"/>
                    </a:cubicBezTo>
                    <a:cubicBezTo>
                      <a:pt x="63" y="304"/>
                      <a:pt x="63" y="304"/>
                      <a:pt x="63" y="304"/>
                    </a:cubicBezTo>
                    <a:cubicBezTo>
                      <a:pt x="49" y="351"/>
                      <a:pt x="49" y="351"/>
                      <a:pt x="49" y="351"/>
                    </a:cubicBezTo>
                    <a:cubicBezTo>
                      <a:pt x="35" y="344"/>
                      <a:pt x="35" y="344"/>
                      <a:pt x="35" y="344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27" y="341"/>
                      <a:pt x="27" y="341"/>
                      <a:pt x="27" y="341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29"/>
                      <a:pt x="2" y="320"/>
                      <a:pt x="6" y="306"/>
                    </a:cubicBezTo>
                    <a:cubicBezTo>
                      <a:pt x="6" y="304"/>
                      <a:pt x="6" y="302"/>
                      <a:pt x="7" y="300"/>
                    </a:cubicBezTo>
                    <a:cubicBezTo>
                      <a:pt x="8" y="294"/>
                      <a:pt x="10" y="287"/>
                      <a:pt x="12" y="279"/>
                    </a:cubicBezTo>
                    <a:cubicBezTo>
                      <a:pt x="12" y="278"/>
                      <a:pt x="12" y="277"/>
                      <a:pt x="12" y="275"/>
                    </a:cubicBezTo>
                    <a:cubicBezTo>
                      <a:pt x="13" y="274"/>
                      <a:pt x="13" y="272"/>
                      <a:pt x="14" y="270"/>
                    </a:cubicBezTo>
                    <a:cubicBezTo>
                      <a:pt x="15" y="265"/>
                      <a:pt x="16" y="259"/>
                      <a:pt x="18" y="253"/>
                    </a:cubicBezTo>
                    <a:cubicBezTo>
                      <a:pt x="18" y="252"/>
                      <a:pt x="18" y="250"/>
                      <a:pt x="18" y="249"/>
                    </a:cubicBezTo>
                    <a:cubicBezTo>
                      <a:pt x="19" y="245"/>
                      <a:pt x="20" y="241"/>
                      <a:pt x="21" y="237"/>
                    </a:cubicBezTo>
                    <a:cubicBezTo>
                      <a:pt x="27" y="209"/>
                      <a:pt x="33" y="184"/>
                      <a:pt x="33" y="182"/>
                    </a:cubicBezTo>
                    <a:cubicBezTo>
                      <a:pt x="33" y="182"/>
                      <a:pt x="31" y="170"/>
                      <a:pt x="27" y="153"/>
                    </a:cubicBezTo>
                    <a:cubicBezTo>
                      <a:pt x="27" y="151"/>
                      <a:pt x="27" y="149"/>
                      <a:pt x="26" y="147"/>
                    </a:cubicBezTo>
                    <a:cubicBezTo>
                      <a:pt x="23" y="132"/>
                      <a:pt x="20" y="114"/>
                      <a:pt x="16" y="9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3"/>
                      <a:pt x="3" y="32"/>
                      <a:pt x="3" y="32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3" y="41"/>
                      <a:pt x="83" y="41"/>
                      <a:pt x="83" y="41"/>
                    </a:cubicBezTo>
                    <a:cubicBezTo>
                      <a:pt x="84" y="97"/>
                      <a:pt x="84" y="97"/>
                      <a:pt x="84" y="97"/>
                    </a:cubicBezTo>
                    <a:cubicBezTo>
                      <a:pt x="87" y="206"/>
                      <a:pt x="87" y="206"/>
                      <a:pt x="87" y="206"/>
                    </a:cubicBezTo>
                    <a:cubicBezTo>
                      <a:pt x="87" y="206"/>
                      <a:pt x="87" y="206"/>
                      <a:pt x="87" y="206"/>
                    </a:cubicBezTo>
                    <a:cubicBezTo>
                      <a:pt x="87" y="220"/>
                      <a:pt x="87" y="220"/>
                      <a:pt x="87" y="220"/>
                    </a:cubicBezTo>
                    <a:lnTo>
                      <a:pt x="87" y="2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59">
                <a:extLst>
                  <a:ext uri="{FF2B5EF4-FFF2-40B4-BE49-F238E27FC236}">
                    <a16:creationId xmlns:a16="http://schemas.microsoft.com/office/drawing/2014/main" id="{5EC959B4-5A45-406B-9CA2-79E6B9550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06525" y="6162675"/>
                <a:ext cx="104775" cy="111125"/>
              </a:xfrm>
              <a:custGeom>
                <a:avLst/>
                <a:gdLst>
                  <a:gd name="T0" fmla="*/ 0 w 32"/>
                  <a:gd name="T1" fmla="*/ 7 h 35"/>
                  <a:gd name="T2" fmla="*/ 1 w 32"/>
                  <a:gd name="T3" fmla="*/ 34 h 35"/>
                  <a:gd name="T4" fmla="*/ 32 w 32"/>
                  <a:gd name="T5" fmla="*/ 32 h 35"/>
                  <a:gd name="T6" fmla="*/ 31 w 32"/>
                  <a:gd name="T7" fmla="*/ 0 h 35"/>
                  <a:gd name="T8" fmla="*/ 0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0" y="7"/>
                    </a:moveTo>
                    <a:cubicBezTo>
                      <a:pt x="1" y="34"/>
                      <a:pt x="1" y="34"/>
                      <a:pt x="1" y="34"/>
                    </a:cubicBezTo>
                    <a:cubicBezTo>
                      <a:pt x="11" y="35"/>
                      <a:pt x="22" y="31"/>
                      <a:pt x="32" y="32"/>
                    </a:cubicBezTo>
                    <a:cubicBezTo>
                      <a:pt x="31" y="0"/>
                      <a:pt x="31" y="0"/>
                      <a:pt x="31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DB6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61">
                <a:extLst>
                  <a:ext uri="{FF2B5EF4-FFF2-40B4-BE49-F238E27FC236}">
                    <a16:creationId xmlns:a16="http://schemas.microsoft.com/office/drawing/2014/main" id="{53809CB6-3149-455B-81F5-FA36291B2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47713" y="5480050"/>
                <a:ext cx="806450" cy="336550"/>
              </a:xfrm>
              <a:custGeom>
                <a:avLst/>
                <a:gdLst>
                  <a:gd name="T0" fmla="*/ 248 w 248"/>
                  <a:gd name="T1" fmla="*/ 65 h 105"/>
                  <a:gd name="T2" fmla="*/ 248 w 248"/>
                  <a:gd name="T3" fmla="*/ 66 h 105"/>
                  <a:gd name="T4" fmla="*/ 164 w 248"/>
                  <a:gd name="T5" fmla="*/ 105 h 105"/>
                  <a:gd name="T6" fmla="*/ 96 w 248"/>
                  <a:gd name="T7" fmla="*/ 98 h 105"/>
                  <a:gd name="T8" fmla="*/ 95 w 248"/>
                  <a:gd name="T9" fmla="*/ 98 h 105"/>
                  <a:gd name="T10" fmla="*/ 15 w 248"/>
                  <a:gd name="T11" fmla="*/ 82 h 105"/>
                  <a:gd name="T12" fmla="*/ 15 w 248"/>
                  <a:gd name="T13" fmla="*/ 82 h 105"/>
                  <a:gd name="T14" fmla="*/ 0 w 248"/>
                  <a:gd name="T15" fmla="*/ 78 h 105"/>
                  <a:gd name="T16" fmla="*/ 0 w 248"/>
                  <a:gd name="T17" fmla="*/ 77 h 105"/>
                  <a:gd name="T18" fmla="*/ 8 w 248"/>
                  <a:gd name="T19" fmla="*/ 45 h 105"/>
                  <a:gd name="T20" fmla="*/ 8 w 248"/>
                  <a:gd name="T21" fmla="*/ 43 h 105"/>
                  <a:gd name="T22" fmla="*/ 33 w 248"/>
                  <a:gd name="T23" fmla="*/ 45 h 105"/>
                  <a:gd name="T24" fmla="*/ 151 w 248"/>
                  <a:gd name="T25" fmla="*/ 59 h 105"/>
                  <a:gd name="T26" fmla="*/ 235 w 248"/>
                  <a:gd name="T27" fmla="*/ 1 h 105"/>
                  <a:gd name="T28" fmla="*/ 235 w 248"/>
                  <a:gd name="T29" fmla="*/ 0 h 105"/>
                  <a:gd name="T30" fmla="*/ 236 w 248"/>
                  <a:gd name="T31" fmla="*/ 3 h 105"/>
                  <a:gd name="T32" fmla="*/ 236 w 248"/>
                  <a:gd name="T33" fmla="*/ 4 h 105"/>
                  <a:gd name="T34" fmla="*/ 241 w 248"/>
                  <a:gd name="T35" fmla="*/ 31 h 105"/>
                  <a:gd name="T36" fmla="*/ 243 w 248"/>
                  <a:gd name="T37" fmla="*/ 38 h 105"/>
                  <a:gd name="T38" fmla="*/ 245 w 248"/>
                  <a:gd name="T39" fmla="*/ 47 h 105"/>
                  <a:gd name="T40" fmla="*/ 245 w 248"/>
                  <a:gd name="T41" fmla="*/ 48 h 105"/>
                  <a:gd name="T42" fmla="*/ 245 w 248"/>
                  <a:gd name="T43" fmla="*/ 49 h 105"/>
                  <a:gd name="T44" fmla="*/ 246 w 248"/>
                  <a:gd name="T45" fmla="*/ 54 h 105"/>
                  <a:gd name="T46" fmla="*/ 248 w 248"/>
                  <a:gd name="T47" fmla="*/ 6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8" h="105">
                    <a:moveTo>
                      <a:pt x="248" y="65"/>
                    </a:moveTo>
                    <a:cubicBezTo>
                      <a:pt x="248" y="66"/>
                      <a:pt x="248" y="66"/>
                      <a:pt x="248" y="66"/>
                    </a:cubicBezTo>
                    <a:cubicBezTo>
                      <a:pt x="216" y="87"/>
                      <a:pt x="198" y="104"/>
                      <a:pt x="164" y="105"/>
                    </a:cubicBezTo>
                    <a:cubicBezTo>
                      <a:pt x="143" y="105"/>
                      <a:pt x="121" y="102"/>
                      <a:pt x="96" y="98"/>
                    </a:cubicBezTo>
                    <a:cubicBezTo>
                      <a:pt x="96" y="97"/>
                      <a:pt x="95" y="98"/>
                      <a:pt x="95" y="98"/>
                    </a:cubicBezTo>
                    <a:cubicBezTo>
                      <a:pt x="72" y="93"/>
                      <a:pt x="46" y="88"/>
                      <a:pt x="15" y="82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0" y="81"/>
                      <a:pt x="5" y="80"/>
                      <a:pt x="0" y="78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235" y="1"/>
                      <a:pt x="235" y="1"/>
                      <a:pt x="235" y="1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236" y="3"/>
                      <a:pt x="236" y="3"/>
                      <a:pt x="236" y="3"/>
                    </a:cubicBezTo>
                    <a:cubicBezTo>
                      <a:pt x="236" y="4"/>
                      <a:pt x="236" y="4"/>
                      <a:pt x="236" y="4"/>
                    </a:cubicBezTo>
                    <a:cubicBezTo>
                      <a:pt x="241" y="31"/>
                      <a:pt x="241" y="31"/>
                      <a:pt x="241" y="31"/>
                    </a:cubicBezTo>
                    <a:cubicBezTo>
                      <a:pt x="243" y="38"/>
                      <a:pt x="243" y="38"/>
                      <a:pt x="243" y="38"/>
                    </a:cubicBezTo>
                    <a:cubicBezTo>
                      <a:pt x="245" y="47"/>
                      <a:pt x="245" y="47"/>
                      <a:pt x="245" y="47"/>
                    </a:cubicBezTo>
                    <a:cubicBezTo>
                      <a:pt x="245" y="48"/>
                      <a:pt x="245" y="48"/>
                      <a:pt x="245" y="48"/>
                    </a:cubicBezTo>
                    <a:cubicBezTo>
                      <a:pt x="245" y="49"/>
                      <a:pt x="245" y="49"/>
                      <a:pt x="245" y="49"/>
                    </a:cubicBezTo>
                    <a:cubicBezTo>
                      <a:pt x="246" y="54"/>
                      <a:pt x="246" y="54"/>
                      <a:pt x="246" y="54"/>
                    </a:cubicBezTo>
                    <a:lnTo>
                      <a:pt x="248" y="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62">
                <a:extLst>
                  <a:ext uri="{FF2B5EF4-FFF2-40B4-BE49-F238E27FC236}">
                    <a16:creationId xmlns:a16="http://schemas.microsoft.com/office/drawing/2014/main" id="{EC738F44-2468-450D-91CE-A68772BCE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74838" y="5392738"/>
                <a:ext cx="153988" cy="657225"/>
              </a:xfrm>
              <a:custGeom>
                <a:avLst/>
                <a:gdLst>
                  <a:gd name="T0" fmla="*/ 95 w 97"/>
                  <a:gd name="T1" fmla="*/ 237 h 414"/>
                  <a:gd name="T2" fmla="*/ 0 w 97"/>
                  <a:gd name="T3" fmla="*/ 414 h 414"/>
                  <a:gd name="T4" fmla="*/ 37 w 97"/>
                  <a:gd name="T5" fmla="*/ 279 h 414"/>
                  <a:gd name="T6" fmla="*/ 97 w 97"/>
                  <a:gd name="T7" fmla="*/ 0 h 414"/>
                  <a:gd name="T8" fmla="*/ 95 w 97"/>
                  <a:gd name="T9" fmla="*/ 237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414">
                    <a:moveTo>
                      <a:pt x="95" y="237"/>
                    </a:moveTo>
                    <a:lnTo>
                      <a:pt x="0" y="414"/>
                    </a:lnTo>
                    <a:lnTo>
                      <a:pt x="37" y="279"/>
                    </a:lnTo>
                    <a:lnTo>
                      <a:pt x="97" y="0"/>
                    </a:lnTo>
                    <a:lnTo>
                      <a:pt x="95" y="23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63">
                <a:extLst>
                  <a:ext uri="{FF2B5EF4-FFF2-40B4-BE49-F238E27FC236}">
                    <a16:creationId xmlns:a16="http://schemas.microsoft.com/office/drawing/2014/main" id="{347514F4-C81A-41FB-A1F2-E96EA7C36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7038" y="5380038"/>
                <a:ext cx="87313" cy="660400"/>
              </a:xfrm>
              <a:custGeom>
                <a:avLst/>
                <a:gdLst>
                  <a:gd name="T0" fmla="*/ 47 w 55"/>
                  <a:gd name="T1" fmla="*/ 0 h 416"/>
                  <a:gd name="T2" fmla="*/ 49 w 55"/>
                  <a:gd name="T3" fmla="*/ 196 h 416"/>
                  <a:gd name="T4" fmla="*/ 55 w 55"/>
                  <a:gd name="T5" fmla="*/ 416 h 416"/>
                  <a:gd name="T6" fmla="*/ 0 w 55"/>
                  <a:gd name="T7" fmla="*/ 220 h 416"/>
                  <a:gd name="T8" fmla="*/ 47 w 55"/>
                  <a:gd name="T9" fmla="*/ 0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16">
                    <a:moveTo>
                      <a:pt x="47" y="0"/>
                    </a:moveTo>
                    <a:lnTo>
                      <a:pt x="49" y="196"/>
                    </a:lnTo>
                    <a:lnTo>
                      <a:pt x="55" y="416"/>
                    </a:lnTo>
                    <a:lnTo>
                      <a:pt x="0" y="2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64">
                <a:extLst>
                  <a:ext uri="{FF2B5EF4-FFF2-40B4-BE49-F238E27FC236}">
                    <a16:creationId xmlns:a16="http://schemas.microsoft.com/office/drawing/2014/main" id="{5730D038-2221-496E-9E92-12FEDC41E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28788" y="5005388"/>
                <a:ext cx="344488" cy="384175"/>
              </a:xfrm>
              <a:custGeom>
                <a:avLst/>
                <a:gdLst>
                  <a:gd name="T0" fmla="*/ 15 w 106"/>
                  <a:gd name="T1" fmla="*/ 7 h 120"/>
                  <a:gd name="T2" fmla="*/ 23 w 106"/>
                  <a:gd name="T3" fmla="*/ 107 h 120"/>
                  <a:gd name="T4" fmla="*/ 78 w 106"/>
                  <a:gd name="T5" fmla="*/ 95 h 120"/>
                  <a:gd name="T6" fmla="*/ 106 w 106"/>
                  <a:gd name="T7" fmla="*/ 38 h 120"/>
                  <a:gd name="T8" fmla="*/ 15 w 106"/>
                  <a:gd name="T9" fmla="*/ 7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20">
                    <a:moveTo>
                      <a:pt x="15" y="7"/>
                    </a:moveTo>
                    <a:cubicBezTo>
                      <a:pt x="0" y="53"/>
                      <a:pt x="16" y="92"/>
                      <a:pt x="23" y="107"/>
                    </a:cubicBezTo>
                    <a:cubicBezTo>
                      <a:pt x="31" y="120"/>
                      <a:pt x="73" y="98"/>
                      <a:pt x="78" y="95"/>
                    </a:cubicBezTo>
                    <a:cubicBezTo>
                      <a:pt x="87" y="91"/>
                      <a:pt x="101" y="65"/>
                      <a:pt x="106" y="38"/>
                    </a:cubicBezTo>
                    <a:cubicBezTo>
                      <a:pt x="93" y="0"/>
                      <a:pt x="54" y="3"/>
                      <a:pt x="15" y="7"/>
                    </a:cubicBezTo>
                    <a:close/>
                  </a:path>
                </a:pathLst>
              </a:custGeom>
              <a:solidFill>
                <a:srgbClr val="EDB6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65">
                <a:extLst>
                  <a:ext uri="{FF2B5EF4-FFF2-40B4-BE49-F238E27FC236}">
                    <a16:creationId xmlns:a16="http://schemas.microsoft.com/office/drawing/2014/main" id="{DDEAF816-8AA2-48C7-929A-B5B1C5C1A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9263" y="4945063"/>
                <a:ext cx="430213" cy="441325"/>
              </a:xfrm>
              <a:custGeom>
                <a:avLst/>
                <a:gdLst>
                  <a:gd name="T0" fmla="*/ 12 w 132"/>
                  <a:gd name="T1" fmla="*/ 53 h 138"/>
                  <a:gd name="T2" fmla="*/ 72 w 132"/>
                  <a:gd name="T3" fmla="*/ 56 h 138"/>
                  <a:gd name="T4" fmla="*/ 72 w 132"/>
                  <a:gd name="T5" fmla="*/ 83 h 138"/>
                  <a:gd name="T6" fmla="*/ 76 w 132"/>
                  <a:gd name="T7" fmla="*/ 86 h 138"/>
                  <a:gd name="T8" fmla="*/ 85 w 132"/>
                  <a:gd name="T9" fmla="*/ 71 h 138"/>
                  <a:gd name="T10" fmla="*/ 90 w 132"/>
                  <a:gd name="T11" fmla="*/ 88 h 138"/>
                  <a:gd name="T12" fmla="*/ 72 w 132"/>
                  <a:gd name="T13" fmla="*/ 116 h 138"/>
                  <a:gd name="T14" fmla="*/ 67 w 132"/>
                  <a:gd name="T15" fmla="*/ 136 h 138"/>
                  <a:gd name="T16" fmla="*/ 121 w 132"/>
                  <a:gd name="T17" fmla="*/ 93 h 138"/>
                  <a:gd name="T18" fmla="*/ 41 w 132"/>
                  <a:gd name="T19" fmla="*/ 15 h 138"/>
                  <a:gd name="T20" fmla="*/ 12 w 132"/>
                  <a:gd name="T21" fmla="*/ 5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38">
                    <a:moveTo>
                      <a:pt x="12" y="53"/>
                    </a:moveTo>
                    <a:cubicBezTo>
                      <a:pt x="12" y="53"/>
                      <a:pt x="26" y="64"/>
                      <a:pt x="72" y="56"/>
                    </a:cubicBezTo>
                    <a:cubicBezTo>
                      <a:pt x="87" y="57"/>
                      <a:pt x="72" y="70"/>
                      <a:pt x="72" y="83"/>
                    </a:cubicBezTo>
                    <a:cubicBezTo>
                      <a:pt x="76" y="86"/>
                      <a:pt x="76" y="86"/>
                      <a:pt x="76" y="86"/>
                    </a:cubicBezTo>
                    <a:cubicBezTo>
                      <a:pt x="76" y="86"/>
                      <a:pt x="80" y="70"/>
                      <a:pt x="85" y="71"/>
                    </a:cubicBezTo>
                    <a:cubicBezTo>
                      <a:pt x="90" y="72"/>
                      <a:pt x="93" y="82"/>
                      <a:pt x="90" y="88"/>
                    </a:cubicBezTo>
                    <a:cubicBezTo>
                      <a:pt x="86" y="94"/>
                      <a:pt x="67" y="112"/>
                      <a:pt x="72" y="116"/>
                    </a:cubicBezTo>
                    <a:cubicBezTo>
                      <a:pt x="76" y="119"/>
                      <a:pt x="52" y="134"/>
                      <a:pt x="67" y="136"/>
                    </a:cubicBezTo>
                    <a:cubicBezTo>
                      <a:pt x="82" y="138"/>
                      <a:pt x="117" y="117"/>
                      <a:pt x="121" y="93"/>
                    </a:cubicBezTo>
                    <a:cubicBezTo>
                      <a:pt x="132" y="24"/>
                      <a:pt x="76" y="0"/>
                      <a:pt x="41" y="15"/>
                    </a:cubicBezTo>
                    <a:cubicBezTo>
                      <a:pt x="2" y="32"/>
                      <a:pt x="0" y="37"/>
                      <a:pt x="12" y="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66">
                <a:extLst>
                  <a:ext uri="{FF2B5EF4-FFF2-40B4-BE49-F238E27FC236}">
                    <a16:creationId xmlns:a16="http://schemas.microsoft.com/office/drawing/2014/main" id="{281C0BBA-82A8-4C76-9AF6-60178F24E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8125" y="5461000"/>
                <a:ext cx="825500" cy="806450"/>
              </a:xfrm>
              <a:custGeom>
                <a:avLst/>
                <a:gdLst>
                  <a:gd name="T0" fmla="*/ 254 w 254"/>
                  <a:gd name="T1" fmla="*/ 43 h 252"/>
                  <a:gd name="T2" fmla="*/ 251 w 254"/>
                  <a:gd name="T3" fmla="*/ 57 h 252"/>
                  <a:gd name="T4" fmla="*/ 216 w 254"/>
                  <a:gd name="T5" fmla="*/ 152 h 252"/>
                  <a:gd name="T6" fmla="*/ 213 w 254"/>
                  <a:gd name="T7" fmla="*/ 158 h 252"/>
                  <a:gd name="T8" fmla="*/ 210 w 254"/>
                  <a:gd name="T9" fmla="*/ 167 h 252"/>
                  <a:gd name="T10" fmla="*/ 183 w 254"/>
                  <a:gd name="T11" fmla="*/ 216 h 252"/>
                  <a:gd name="T12" fmla="*/ 114 w 254"/>
                  <a:gd name="T13" fmla="*/ 232 h 252"/>
                  <a:gd name="T14" fmla="*/ 73 w 254"/>
                  <a:gd name="T15" fmla="*/ 240 h 252"/>
                  <a:gd name="T16" fmla="*/ 59 w 254"/>
                  <a:gd name="T17" fmla="*/ 243 h 252"/>
                  <a:gd name="T18" fmla="*/ 59 w 254"/>
                  <a:gd name="T19" fmla="*/ 243 h 252"/>
                  <a:gd name="T20" fmla="*/ 58 w 254"/>
                  <a:gd name="T21" fmla="*/ 243 h 252"/>
                  <a:gd name="T22" fmla="*/ 34 w 254"/>
                  <a:gd name="T23" fmla="*/ 247 h 252"/>
                  <a:gd name="T24" fmla="*/ 16 w 254"/>
                  <a:gd name="T25" fmla="*/ 250 h 252"/>
                  <a:gd name="T26" fmla="*/ 15 w 254"/>
                  <a:gd name="T27" fmla="*/ 250 h 252"/>
                  <a:gd name="T28" fmla="*/ 14 w 254"/>
                  <a:gd name="T29" fmla="*/ 250 h 252"/>
                  <a:gd name="T30" fmla="*/ 10 w 254"/>
                  <a:gd name="T31" fmla="*/ 250 h 252"/>
                  <a:gd name="T32" fmla="*/ 2 w 254"/>
                  <a:gd name="T33" fmla="*/ 252 h 252"/>
                  <a:gd name="T34" fmla="*/ 1 w 254"/>
                  <a:gd name="T35" fmla="*/ 252 h 252"/>
                  <a:gd name="T36" fmla="*/ 1 w 254"/>
                  <a:gd name="T37" fmla="*/ 251 h 252"/>
                  <a:gd name="T38" fmla="*/ 1 w 254"/>
                  <a:gd name="T39" fmla="*/ 247 h 252"/>
                  <a:gd name="T40" fmla="*/ 1 w 254"/>
                  <a:gd name="T41" fmla="*/ 242 h 252"/>
                  <a:gd name="T42" fmla="*/ 0 w 254"/>
                  <a:gd name="T43" fmla="*/ 219 h 252"/>
                  <a:gd name="T44" fmla="*/ 0 w 254"/>
                  <a:gd name="T45" fmla="*/ 217 h 252"/>
                  <a:gd name="T46" fmla="*/ 16 w 254"/>
                  <a:gd name="T47" fmla="*/ 213 h 252"/>
                  <a:gd name="T48" fmla="*/ 17 w 254"/>
                  <a:gd name="T49" fmla="*/ 213 h 252"/>
                  <a:gd name="T50" fmla="*/ 19 w 254"/>
                  <a:gd name="T51" fmla="*/ 212 h 252"/>
                  <a:gd name="T52" fmla="*/ 36 w 254"/>
                  <a:gd name="T53" fmla="*/ 208 h 252"/>
                  <a:gd name="T54" fmla="*/ 48 w 254"/>
                  <a:gd name="T55" fmla="*/ 204 h 252"/>
                  <a:gd name="T56" fmla="*/ 85 w 254"/>
                  <a:gd name="T57" fmla="*/ 195 h 252"/>
                  <a:gd name="T58" fmla="*/ 112 w 254"/>
                  <a:gd name="T59" fmla="*/ 188 h 252"/>
                  <a:gd name="T60" fmla="*/ 155 w 254"/>
                  <a:gd name="T61" fmla="*/ 176 h 252"/>
                  <a:gd name="T62" fmla="*/ 196 w 254"/>
                  <a:gd name="T63" fmla="*/ 57 h 252"/>
                  <a:gd name="T64" fmla="*/ 204 w 254"/>
                  <a:gd name="T65" fmla="*/ 10 h 252"/>
                  <a:gd name="T66" fmla="*/ 205 w 254"/>
                  <a:gd name="T67" fmla="*/ 0 h 252"/>
                  <a:gd name="T68" fmla="*/ 254 w 254"/>
                  <a:gd name="T69" fmla="*/ 43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" h="252">
                    <a:moveTo>
                      <a:pt x="254" y="43"/>
                    </a:moveTo>
                    <a:cubicBezTo>
                      <a:pt x="254" y="46"/>
                      <a:pt x="253" y="51"/>
                      <a:pt x="251" y="57"/>
                    </a:cubicBezTo>
                    <a:cubicBezTo>
                      <a:pt x="246" y="79"/>
                      <a:pt x="231" y="118"/>
                      <a:pt x="216" y="152"/>
                    </a:cubicBezTo>
                    <a:cubicBezTo>
                      <a:pt x="215" y="154"/>
                      <a:pt x="214" y="156"/>
                      <a:pt x="213" y="158"/>
                    </a:cubicBezTo>
                    <a:cubicBezTo>
                      <a:pt x="212" y="161"/>
                      <a:pt x="211" y="164"/>
                      <a:pt x="210" y="167"/>
                    </a:cubicBezTo>
                    <a:cubicBezTo>
                      <a:pt x="198" y="193"/>
                      <a:pt x="187" y="213"/>
                      <a:pt x="183" y="216"/>
                    </a:cubicBezTo>
                    <a:cubicBezTo>
                      <a:pt x="169" y="220"/>
                      <a:pt x="144" y="226"/>
                      <a:pt x="114" y="232"/>
                    </a:cubicBezTo>
                    <a:cubicBezTo>
                      <a:pt x="101" y="235"/>
                      <a:pt x="87" y="237"/>
                      <a:pt x="73" y="240"/>
                    </a:cubicBezTo>
                    <a:cubicBezTo>
                      <a:pt x="69" y="241"/>
                      <a:pt x="64" y="242"/>
                      <a:pt x="59" y="243"/>
                    </a:cubicBezTo>
                    <a:cubicBezTo>
                      <a:pt x="59" y="243"/>
                      <a:pt x="59" y="243"/>
                      <a:pt x="59" y="243"/>
                    </a:cubicBezTo>
                    <a:cubicBezTo>
                      <a:pt x="59" y="243"/>
                      <a:pt x="58" y="243"/>
                      <a:pt x="58" y="243"/>
                    </a:cubicBezTo>
                    <a:cubicBezTo>
                      <a:pt x="50" y="244"/>
                      <a:pt x="42" y="246"/>
                      <a:pt x="34" y="247"/>
                    </a:cubicBezTo>
                    <a:cubicBezTo>
                      <a:pt x="28" y="248"/>
                      <a:pt x="22" y="249"/>
                      <a:pt x="16" y="250"/>
                    </a:cubicBezTo>
                    <a:cubicBezTo>
                      <a:pt x="16" y="250"/>
                      <a:pt x="16" y="250"/>
                      <a:pt x="15" y="250"/>
                    </a:cubicBezTo>
                    <a:cubicBezTo>
                      <a:pt x="15" y="250"/>
                      <a:pt x="14" y="250"/>
                      <a:pt x="14" y="250"/>
                    </a:cubicBezTo>
                    <a:cubicBezTo>
                      <a:pt x="10" y="250"/>
                      <a:pt x="10" y="250"/>
                      <a:pt x="10" y="250"/>
                    </a:cubicBezTo>
                    <a:cubicBezTo>
                      <a:pt x="7" y="251"/>
                      <a:pt x="4" y="251"/>
                      <a:pt x="2" y="252"/>
                    </a:cubicBezTo>
                    <a:cubicBezTo>
                      <a:pt x="1" y="252"/>
                      <a:pt x="1" y="252"/>
                      <a:pt x="1" y="252"/>
                    </a:cubicBezTo>
                    <a:cubicBezTo>
                      <a:pt x="1" y="251"/>
                      <a:pt x="1" y="251"/>
                      <a:pt x="1" y="251"/>
                    </a:cubicBezTo>
                    <a:cubicBezTo>
                      <a:pt x="1" y="247"/>
                      <a:pt x="1" y="247"/>
                      <a:pt x="1" y="247"/>
                    </a:cubicBezTo>
                    <a:cubicBezTo>
                      <a:pt x="1" y="242"/>
                      <a:pt x="1" y="242"/>
                      <a:pt x="1" y="242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7"/>
                      <a:pt x="0" y="217"/>
                      <a:pt x="0" y="217"/>
                    </a:cubicBezTo>
                    <a:cubicBezTo>
                      <a:pt x="16" y="213"/>
                      <a:pt x="16" y="213"/>
                      <a:pt x="16" y="213"/>
                    </a:cubicBezTo>
                    <a:cubicBezTo>
                      <a:pt x="17" y="213"/>
                      <a:pt x="17" y="213"/>
                      <a:pt x="17" y="213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36" y="208"/>
                      <a:pt x="36" y="208"/>
                      <a:pt x="36" y="208"/>
                    </a:cubicBezTo>
                    <a:cubicBezTo>
                      <a:pt x="48" y="204"/>
                      <a:pt x="48" y="204"/>
                      <a:pt x="48" y="204"/>
                    </a:cubicBezTo>
                    <a:cubicBezTo>
                      <a:pt x="85" y="195"/>
                      <a:pt x="85" y="195"/>
                      <a:pt x="85" y="195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55" y="176"/>
                      <a:pt x="155" y="176"/>
                      <a:pt x="155" y="176"/>
                    </a:cubicBezTo>
                    <a:cubicBezTo>
                      <a:pt x="196" y="57"/>
                      <a:pt x="196" y="57"/>
                      <a:pt x="196" y="57"/>
                    </a:cubicBezTo>
                    <a:cubicBezTo>
                      <a:pt x="204" y="10"/>
                      <a:pt x="204" y="10"/>
                      <a:pt x="204" y="10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221" y="10"/>
                      <a:pt x="251" y="32"/>
                      <a:pt x="254" y="4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67">
                <a:extLst>
                  <a:ext uri="{FF2B5EF4-FFF2-40B4-BE49-F238E27FC236}">
                    <a16:creationId xmlns:a16="http://schemas.microsoft.com/office/drawing/2014/main" id="{96999C5E-3E67-4D48-982D-B241DE01E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38150" y="5521325"/>
                <a:ext cx="230188" cy="201613"/>
              </a:xfrm>
              <a:custGeom>
                <a:avLst/>
                <a:gdLst>
                  <a:gd name="T0" fmla="*/ 65 w 71"/>
                  <a:gd name="T1" fmla="*/ 58 h 63"/>
                  <a:gd name="T2" fmla="*/ 35 w 71"/>
                  <a:gd name="T3" fmla="*/ 62 h 63"/>
                  <a:gd name="T4" fmla="*/ 11 w 71"/>
                  <a:gd name="T5" fmla="*/ 48 h 63"/>
                  <a:gd name="T6" fmla="*/ 0 w 71"/>
                  <a:gd name="T7" fmla="*/ 14 h 63"/>
                  <a:gd name="T8" fmla="*/ 48 w 71"/>
                  <a:gd name="T9" fmla="*/ 17 h 63"/>
                  <a:gd name="T10" fmla="*/ 45 w 71"/>
                  <a:gd name="T11" fmla="*/ 2 h 63"/>
                  <a:gd name="T12" fmla="*/ 56 w 71"/>
                  <a:gd name="T13" fmla="*/ 5 h 63"/>
                  <a:gd name="T14" fmla="*/ 64 w 71"/>
                  <a:gd name="T15" fmla="*/ 19 h 63"/>
                  <a:gd name="T16" fmla="*/ 71 w 71"/>
                  <a:gd name="T17" fmla="*/ 27 h 63"/>
                  <a:gd name="T18" fmla="*/ 65 w 71"/>
                  <a:gd name="T19" fmla="*/ 5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63">
                    <a:moveTo>
                      <a:pt x="65" y="58"/>
                    </a:moveTo>
                    <a:cubicBezTo>
                      <a:pt x="54" y="61"/>
                      <a:pt x="44" y="63"/>
                      <a:pt x="35" y="62"/>
                    </a:cubicBezTo>
                    <a:cubicBezTo>
                      <a:pt x="30" y="61"/>
                      <a:pt x="15" y="55"/>
                      <a:pt x="11" y="48"/>
                    </a:cubicBezTo>
                    <a:cubicBezTo>
                      <a:pt x="5" y="37"/>
                      <a:pt x="1" y="30"/>
                      <a:pt x="0" y="14"/>
                    </a:cubicBezTo>
                    <a:cubicBezTo>
                      <a:pt x="3" y="7"/>
                      <a:pt x="31" y="15"/>
                      <a:pt x="48" y="17"/>
                    </a:cubicBezTo>
                    <a:cubicBezTo>
                      <a:pt x="45" y="12"/>
                      <a:pt x="44" y="7"/>
                      <a:pt x="45" y="2"/>
                    </a:cubicBezTo>
                    <a:cubicBezTo>
                      <a:pt x="48" y="0"/>
                      <a:pt x="53" y="0"/>
                      <a:pt x="56" y="5"/>
                    </a:cubicBezTo>
                    <a:cubicBezTo>
                      <a:pt x="59" y="9"/>
                      <a:pt x="61" y="14"/>
                      <a:pt x="64" y="19"/>
                    </a:cubicBezTo>
                    <a:cubicBezTo>
                      <a:pt x="71" y="27"/>
                      <a:pt x="71" y="27"/>
                      <a:pt x="71" y="27"/>
                    </a:cubicBezTo>
                    <a:lnTo>
                      <a:pt x="65" y="58"/>
                    </a:lnTo>
                    <a:close/>
                  </a:path>
                </a:pathLst>
              </a:custGeom>
              <a:solidFill>
                <a:srgbClr val="EDB6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68">
                <a:extLst>
                  <a:ext uri="{FF2B5EF4-FFF2-40B4-BE49-F238E27FC236}">
                    <a16:creationId xmlns:a16="http://schemas.microsoft.com/office/drawing/2014/main" id="{949A33E0-951B-430D-A42C-BE5141416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2375" y="6118225"/>
                <a:ext cx="207963" cy="182563"/>
              </a:xfrm>
              <a:custGeom>
                <a:avLst/>
                <a:gdLst>
                  <a:gd name="T0" fmla="*/ 64 w 64"/>
                  <a:gd name="T1" fmla="*/ 48 h 57"/>
                  <a:gd name="T2" fmla="*/ 39 w 64"/>
                  <a:gd name="T3" fmla="*/ 57 h 57"/>
                  <a:gd name="T4" fmla="*/ 15 w 64"/>
                  <a:gd name="T5" fmla="*/ 50 h 57"/>
                  <a:gd name="T6" fmla="*/ 0 w 64"/>
                  <a:gd name="T7" fmla="*/ 22 h 57"/>
                  <a:gd name="T8" fmla="*/ 42 w 64"/>
                  <a:gd name="T9" fmla="*/ 16 h 57"/>
                  <a:gd name="T10" fmla="*/ 37 w 64"/>
                  <a:gd name="T11" fmla="*/ 3 h 57"/>
                  <a:gd name="T12" fmla="*/ 46 w 64"/>
                  <a:gd name="T13" fmla="*/ 4 h 57"/>
                  <a:gd name="T14" fmla="*/ 56 w 64"/>
                  <a:gd name="T15" fmla="*/ 15 h 57"/>
                  <a:gd name="T16" fmla="*/ 64 w 64"/>
                  <a:gd name="T17" fmla="*/ 20 h 57"/>
                  <a:gd name="T18" fmla="*/ 64 w 64"/>
                  <a:gd name="T19" fmla="*/ 4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57">
                    <a:moveTo>
                      <a:pt x="64" y="48"/>
                    </a:moveTo>
                    <a:cubicBezTo>
                      <a:pt x="55" y="53"/>
                      <a:pt x="47" y="56"/>
                      <a:pt x="39" y="57"/>
                    </a:cubicBezTo>
                    <a:cubicBezTo>
                      <a:pt x="35" y="57"/>
                      <a:pt x="20" y="55"/>
                      <a:pt x="15" y="50"/>
                    </a:cubicBezTo>
                    <a:cubicBezTo>
                      <a:pt x="8" y="41"/>
                      <a:pt x="3" y="36"/>
                      <a:pt x="0" y="22"/>
                    </a:cubicBezTo>
                    <a:cubicBezTo>
                      <a:pt x="1" y="15"/>
                      <a:pt x="26" y="17"/>
                      <a:pt x="42" y="16"/>
                    </a:cubicBezTo>
                    <a:cubicBezTo>
                      <a:pt x="38" y="12"/>
                      <a:pt x="37" y="8"/>
                      <a:pt x="37" y="3"/>
                    </a:cubicBezTo>
                    <a:cubicBezTo>
                      <a:pt x="39" y="1"/>
                      <a:pt x="43" y="0"/>
                      <a:pt x="46" y="4"/>
                    </a:cubicBezTo>
                    <a:cubicBezTo>
                      <a:pt x="50" y="7"/>
                      <a:pt x="53" y="11"/>
                      <a:pt x="56" y="15"/>
                    </a:cubicBezTo>
                    <a:cubicBezTo>
                      <a:pt x="64" y="20"/>
                      <a:pt x="64" y="20"/>
                      <a:pt x="64" y="20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rgbClr val="EDB6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69">
                <a:extLst>
                  <a:ext uri="{FF2B5EF4-FFF2-40B4-BE49-F238E27FC236}">
                    <a16:creationId xmlns:a16="http://schemas.microsoft.com/office/drawing/2014/main" id="{00DCF9A6-ECBC-470B-A050-4AF737C90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4950" y="6127750"/>
                <a:ext cx="58738" cy="149225"/>
              </a:xfrm>
              <a:custGeom>
                <a:avLst/>
                <a:gdLst>
                  <a:gd name="T0" fmla="*/ 0 w 37"/>
                  <a:gd name="T1" fmla="*/ 18 h 94"/>
                  <a:gd name="T2" fmla="*/ 6 w 37"/>
                  <a:gd name="T3" fmla="*/ 90 h 94"/>
                  <a:gd name="T4" fmla="*/ 35 w 37"/>
                  <a:gd name="T5" fmla="*/ 94 h 94"/>
                  <a:gd name="T6" fmla="*/ 37 w 37"/>
                  <a:gd name="T7" fmla="*/ 0 h 94"/>
                  <a:gd name="T8" fmla="*/ 0 w 37"/>
                  <a:gd name="T9" fmla="*/ 1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94">
                    <a:moveTo>
                      <a:pt x="0" y="18"/>
                    </a:moveTo>
                    <a:lnTo>
                      <a:pt x="6" y="90"/>
                    </a:lnTo>
                    <a:lnTo>
                      <a:pt x="35" y="94"/>
                    </a:lnTo>
                    <a:lnTo>
                      <a:pt x="3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70">
                <a:extLst>
                  <a:ext uri="{FF2B5EF4-FFF2-40B4-BE49-F238E27FC236}">
                    <a16:creationId xmlns:a16="http://schemas.microsoft.com/office/drawing/2014/main" id="{D6F59250-567D-4AF1-8C6B-E021193CA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42950" y="5611813"/>
                <a:ext cx="117475" cy="146050"/>
              </a:xfrm>
              <a:custGeom>
                <a:avLst/>
                <a:gdLst>
                  <a:gd name="T0" fmla="*/ 19 w 74"/>
                  <a:gd name="T1" fmla="*/ 0 h 92"/>
                  <a:gd name="T2" fmla="*/ 0 w 74"/>
                  <a:gd name="T3" fmla="*/ 78 h 92"/>
                  <a:gd name="T4" fmla="*/ 29 w 74"/>
                  <a:gd name="T5" fmla="*/ 92 h 92"/>
                  <a:gd name="T6" fmla="*/ 74 w 74"/>
                  <a:gd name="T7" fmla="*/ 0 h 92"/>
                  <a:gd name="T8" fmla="*/ 19 w 7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92">
                    <a:moveTo>
                      <a:pt x="19" y="0"/>
                    </a:moveTo>
                    <a:lnTo>
                      <a:pt x="0" y="78"/>
                    </a:lnTo>
                    <a:lnTo>
                      <a:pt x="29" y="92"/>
                    </a:lnTo>
                    <a:lnTo>
                      <a:pt x="74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BF83476-EF58-45E6-BA6B-BB817127B5C2}"/>
              </a:ext>
            </a:extLst>
          </p:cNvPr>
          <p:cNvGrpSpPr/>
          <p:nvPr/>
        </p:nvGrpSpPr>
        <p:grpSpPr>
          <a:xfrm>
            <a:off x="13298487" y="4448175"/>
            <a:ext cx="830263" cy="817563"/>
            <a:chOff x="12639675" y="4649788"/>
            <a:chExt cx="830263" cy="817563"/>
          </a:xfrm>
        </p:grpSpPr>
        <p:sp>
          <p:nvSpPr>
            <p:cNvPr id="362" name="Freeform 71">
              <a:extLst>
                <a:ext uri="{FF2B5EF4-FFF2-40B4-BE49-F238E27FC236}">
                  <a16:creationId xmlns:a16="http://schemas.microsoft.com/office/drawing/2014/main" id="{AF6A8838-795A-4AD3-A174-311657949B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39675" y="4649788"/>
              <a:ext cx="830263" cy="817563"/>
            </a:xfrm>
            <a:custGeom>
              <a:avLst/>
              <a:gdLst>
                <a:gd name="T0" fmla="*/ 128 w 255"/>
                <a:gd name="T1" fmla="*/ 255 h 255"/>
                <a:gd name="T2" fmla="*/ 0 w 255"/>
                <a:gd name="T3" fmla="*/ 128 h 255"/>
                <a:gd name="T4" fmla="*/ 128 w 255"/>
                <a:gd name="T5" fmla="*/ 0 h 255"/>
                <a:gd name="T6" fmla="*/ 255 w 255"/>
                <a:gd name="T7" fmla="*/ 128 h 255"/>
                <a:gd name="T8" fmla="*/ 128 w 255"/>
                <a:gd name="T9" fmla="*/ 255 h 255"/>
                <a:gd name="T10" fmla="*/ 128 w 255"/>
                <a:gd name="T11" fmla="*/ 15 h 255"/>
                <a:gd name="T12" fmla="*/ 15 w 255"/>
                <a:gd name="T13" fmla="*/ 128 h 255"/>
                <a:gd name="T14" fmla="*/ 128 w 255"/>
                <a:gd name="T15" fmla="*/ 241 h 255"/>
                <a:gd name="T16" fmla="*/ 241 w 255"/>
                <a:gd name="T17" fmla="*/ 128 h 255"/>
                <a:gd name="T18" fmla="*/ 128 w 255"/>
                <a:gd name="T19" fmla="*/ 1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255">
                  <a:moveTo>
                    <a:pt x="128" y="255"/>
                  </a:moveTo>
                  <a:cubicBezTo>
                    <a:pt x="57" y="255"/>
                    <a:pt x="0" y="198"/>
                    <a:pt x="0" y="128"/>
                  </a:cubicBezTo>
                  <a:cubicBezTo>
                    <a:pt x="0" y="58"/>
                    <a:pt x="57" y="0"/>
                    <a:pt x="128" y="0"/>
                  </a:cubicBezTo>
                  <a:cubicBezTo>
                    <a:pt x="198" y="0"/>
                    <a:pt x="255" y="58"/>
                    <a:pt x="255" y="128"/>
                  </a:cubicBezTo>
                  <a:cubicBezTo>
                    <a:pt x="255" y="198"/>
                    <a:pt x="198" y="255"/>
                    <a:pt x="128" y="255"/>
                  </a:cubicBezTo>
                  <a:close/>
                  <a:moveTo>
                    <a:pt x="128" y="15"/>
                  </a:moveTo>
                  <a:cubicBezTo>
                    <a:pt x="66" y="15"/>
                    <a:pt x="15" y="66"/>
                    <a:pt x="15" y="128"/>
                  </a:cubicBezTo>
                  <a:cubicBezTo>
                    <a:pt x="15" y="190"/>
                    <a:pt x="66" y="241"/>
                    <a:pt x="128" y="241"/>
                  </a:cubicBezTo>
                  <a:cubicBezTo>
                    <a:pt x="190" y="241"/>
                    <a:pt x="241" y="190"/>
                    <a:pt x="241" y="128"/>
                  </a:cubicBezTo>
                  <a:cubicBezTo>
                    <a:pt x="241" y="66"/>
                    <a:pt x="190" y="15"/>
                    <a:pt x="128" y="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72">
              <a:extLst>
                <a:ext uri="{FF2B5EF4-FFF2-40B4-BE49-F238E27FC236}">
                  <a16:creationId xmlns:a16="http://schemas.microsoft.com/office/drawing/2014/main" id="{79B70358-CDD8-46A6-BC5A-B917E4548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6538" y="4826000"/>
              <a:ext cx="360363" cy="449263"/>
            </a:xfrm>
            <a:custGeom>
              <a:avLst/>
              <a:gdLst>
                <a:gd name="T0" fmla="*/ 109 w 111"/>
                <a:gd name="T1" fmla="*/ 62 h 140"/>
                <a:gd name="T2" fmla="*/ 101 w 111"/>
                <a:gd name="T3" fmla="*/ 107 h 140"/>
                <a:gd name="T4" fmla="*/ 60 w 111"/>
                <a:gd name="T5" fmla="*/ 140 h 140"/>
                <a:gd name="T6" fmla="*/ 18 w 111"/>
                <a:gd name="T7" fmla="*/ 140 h 140"/>
                <a:gd name="T8" fmla="*/ 0 w 111"/>
                <a:gd name="T9" fmla="*/ 123 h 140"/>
                <a:gd name="T10" fmla="*/ 0 w 111"/>
                <a:gd name="T11" fmla="*/ 63 h 140"/>
                <a:gd name="T12" fmla="*/ 7 w 111"/>
                <a:gd name="T13" fmla="*/ 49 h 140"/>
                <a:gd name="T14" fmla="*/ 30 w 111"/>
                <a:gd name="T15" fmla="*/ 10 h 140"/>
                <a:gd name="T16" fmla="*/ 55 w 111"/>
                <a:gd name="T17" fmla="*/ 18 h 140"/>
                <a:gd name="T18" fmla="*/ 45 w 111"/>
                <a:gd name="T19" fmla="*/ 45 h 140"/>
                <a:gd name="T20" fmla="*/ 95 w 111"/>
                <a:gd name="T21" fmla="*/ 45 h 140"/>
                <a:gd name="T22" fmla="*/ 109 w 111"/>
                <a:gd name="T23" fmla="*/ 6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40">
                  <a:moveTo>
                    <a:pt x="109" y="62"/>
                  </a:moveTo>
                  <a:cubicBezTo>
                    <a:pt x="101" y="107"/>
                    <a:pt x="101" y="107"/>
                    <a:pt x="101" y="107"/>
                  </a:cubicBezTo>
                  <a:cubicBezTo>
                    <a:pt x="97" y="126"/>
                    <a:pt x="80" y="140"/>
                    <a:pt x="60" y="140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8" y="140"/>
                    <a:pt x="0" y="132"/>
                    <a:pt x="0" y="12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7"/>
                    <a:pt x="3" y="52"/>
                    <a:pt x="7" y="49"/>
                  </a:cubicBezTo>
                  <a:cubicBezTo>
                    <a:pt x="15" y="35"/>
                    <a:pt x="24" y="22"/>
                    <a:pt x="30" y="10"/>
                  </a:cubicBezTo>
                  <a:cubicBezTo>
                    <a:pt x="32" y="5"/>
                    <a:pt x="53" y="0"/>
                    <a:pt x="55" y="18"/>
                  </a:cubicBezTo>
                  <a:cubicBezTo>
                    <a:pt x="55" y="26"/>
                    <a:pt x="51" y="35"/>
                    <a:pt x="45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04" y="45"/>
                    <a:pt x="111" y="53"/>
                    <a:pt x="109" y="6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73">
              <a:extLst>
                <a:ext uri="{FF2B5EF4-FFF2-40B4-BE49-F238E27FC236}">
                  <a16:creationId xmlns:a16="http://schemas.microsoft.com/office/drawing/2014/main" id="{2FF9CD09-5654-4E81-8D03-6030F817D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9063" y="5005388"/>
              <a:ext cx="120650" cy="234950"/>
            </a:xfrm>
            <a:custGeom>
              <a:avLst/>
              <a:gdLst>
                <a:gd name="T0" fmla="*/ 5 w 37"/>
                <a:gd name="T1" fmla="*/ 73 h 73"/>
                <a:gd name="T2" fmla="*/ 32 w 37"/>
                <a:gd name="T3" fmla="*/ 73 h 73"/>
                <a:gd name="T4" fmla="*/ 37 w 37"/>
                <a:gd name="T5" fmla="*/ 68 h 73"/>
                <a:gd name="T6" fmla="*/ 37 w 37"/>
                <a:gd name="T7" fmla="*/ 5 h 73"/>
                <a:gd name="T8" fmla="*/ 32 w 37"/>
                <a:gd name="T9" fmla="*/ 0 h 73"/>
                <a:gd name="T10" fmla="*/ 5 w 37"/>
                <a:gd name="T11" fmla="*/ 0 h 73"/>
                <a:gd name="T12" fmla="*/ 0 w 37"/>
                <a:gd name="T13" fmla="*/ 5 h 73"/>
                <a:gd name="T14" fmla="*/ 0 w 37"/>
                <a:gd name="T15" fmla="*/ 68 h 73"/>
                <a:gd name="T16" fmla="*/ 5 w 37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73">
                  <a:moveTo>
                    <a:pt x="5" y="73"/>
                  </a:moveTo>
                  <a:cubicBezTo>
                    <a:pt x="32" y="73"/>
                    <a:pt x="32" y="73"/>
                    <a:pt x="32" y="73"/>
                  </a:cubicBezTo>
                  <a:cubicBezTo>
                    <a:pt x="34" y="73"/>
                    <a:pt x="37" y="71"/>
                    <a:pt x="37" y="68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3"/>
                    <a:pt x="34" y="0"/>
                    <a:pt x="3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1"/>
                    <a:pt x="2" y="73"/>
                    <a:pt x="5" y="7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Oval 74">
              <a:extLst>
                <a:ext uri="{FF2B5EF4-FFF2-40B4-BE49-F238E27FC236}">
                  <a16:creationId xmlns:a16="http://schemas.microsoft.com/office/drawing/2014/main" id="{E84537FF-78EA-4225-B5F5-AB6C6D4A0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5625" y="4711700"/>
              <a:ext cx="142875" cy="13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Oval 75">
              <a:extLst>
                <a:ext uri="{FF2B5EF4-FFF2-40B4-BE49-F238E27FC236}">
                  <a16:creationId xmlns:a16="http://schemas.microsoft.com/office/drawing/2014/main" id="{2D086D02-4E96-453F-B57D-79FD6EBB2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7150" y="5307013"/>
              <a:ext cx="107950" cy="1063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6F990AB-3E72-4FFB-B92C-07A76893F1B6}"/>
              </a:ext>
            </a:extLst>
          </p:cNvPr>
          <p:cNvGrpSpPr/>
          <p:nvPr/>
        </p:nvGrpSpPr>
        <p:grpSpPr>
          <a:xfrm>
            <a:off x="11861800" y="4083050"/>
            <a:ext cx="1450975" cy="3181350"/>
            <a:chOff x="11202988" y="4284663"/>
            <a:chExt cx="1450975" cy="3181350"/>
          </a:xfrm>
        </p:grpSpPr>
        <p:sp>
          <p:nvSpPr>
            <p:cNvPr id="343" name="Freeform 76">
              <a:extLst>
                <a:ext uri="{FF2B5EF4-FFF2-40B4-BE49-F238E27FC236}">
                  <a16:creationId xmlns:a16="http://schemas.microsoft.com/office/drawing/2014/main" id="{2E74F65A-6958-4BFA-B172-5DF4CA828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6613" y="6991350"/>
              <a:ext cx="168275" cy="169863"/>
            </a:xfrm>
            <a:custGeom>
              <a:avLst/>
              <a:gdLst>
                <a:gd name="T0" fmla="*/ 44 w 52"/>
                <a:gd name="T1" fmla="*/ 22 h 53"/>
                <a:gd name="T2" fmla="*/ 47 w 52"/>
                <a:gd name="T3" fmla="*/ 46 h 53"/>
                <a:gd name="T4" fmla="*/ 0 w 52"/>
                <a:gd name="T5" fmla="*/ 50 h 53"/>
                <a:gd name="T6" fmla="*/ 10 w 52"/>
                <a:gd name="T7" fmla="*/ 12 h 53"/>
                <a:gd name="T8" fmla="*/ 44 w 52"/>
                <a:gd name="T9" fmla="*/ 2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4" y="22"/>
                  </a:moveTo>
                  <a:cubicBezTo>
                    <a:pt x="44" y="22"/>
                    <a:pt x="42" y="40"/>
                    <a:pt x="47" y="46"/>
                  </a:cubicBezTo>
                  <a:cubicBezTo>
                    <a:pt x="52" y="53"/>
                    <a:pt x="0" y="50"/>
                    <a:pt x="0" y="50"/>
                  </a:cubicBezTo>
                  <a:cubicBezTo>
                    <a:pt x="0" y="50"/>
                    <a:pt x="16" y="24"/>
                    <a:pt x="10" y="12"/>
                  </a:cubicBezTo>
                  <a:cubicBezTo>
                    <a:pt x="4" y="0"/>
                    <a:pt x="44" y="22"/>
                    <a:pt x="44" y="22"/>
                  </a:cubicBezTo>
                  <a:close/>
                </a:path>
              </a:pathLst>
            </a:custGeom>
            <a:solidFill>
              <a:srgbClr val="EDB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77">
              <a:extLst>
                <a:ext uri="{FF2B5EF4-FFF2-40B4-BE49-F238E27FC236}">
                  <a16:creationId xmlns:a16="http://schemas.microsoft.com/office/drawing/2014/main" id="{9F7E375A-2C01-4BA5-A362-8C379B277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6925" y="7126288"/>
              <a:ext cx="427038" cy="169863"/>
            </a:xfrm>
            <a:custGeom>
              <a:avLst/>
              <a:gdLst>
                <a:gd name="T0" fmla="*/ 122 w 131"/>
                <a:gd name="T1" fmla="*/ 53 h 53"/>
                <a:gd name="T2" fmla="*/ 7 w 131"/>
                <a:gd name="T3" fmla="*/ 39 h 53"/>
                <a:gd name="T4" fmla="*/ 12 w 131"/>
                <a:gd name="T5" fmla="*/ 1 h 53"/>
                <a:gd name="T6" fmla="*/ 65 w 131"/>
                <a:gd name="T7" fmla="*/ 0 h 53"/>
                <a:gd name="T8" fmla="*/ 124 w 131"/>
                <a:gd name="T9" fmla="*/ 38 h 53"/>
                <a:gd name="T10" fmla="*/ 122 w 131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3">
                  <a:moveTo>
                    <a:pt x="122" y="53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0" y="26"/>
                    <a:pt x="3" y="13"/>
                    <a:pt x="12" y="1"/>
                  </a:cubicBezTo>
                  <a:cubicBezTo>
                    <a:pt x="31" y="5"/>
                    <a:pt x="48" y="5"/>
                    <a:pt x="65" y="0"/>
                  </a:cubicBezTo>
                  <a:cubicBezTo>
                    <a:pt x="78" y="14"/>
                    <a:pt x="99" y="27"/>
                    <a:pt x="124" y="38"/>
                  </a:cubicBezTo>
                  <a:cubicBezTo>
                    <a:pt x="131" y="43"/>
                    <a:pt x="129" y="48"/>
                    <a:pt x="122" y="5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78">
              <a:extLst>
                <a:ext uri="{FF2B5EF4-FFF2-40B4-BE49-F238E27FC236}">
                  <a16:creationId xmlns:a16="http://schemas.microsoft.com/office/drawing/2014/main" id="{B665EDD3-2BFD-461E-BF19-DAD22E4F1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563" y="7251700"/>
              <a:ext cx="376238" cy="60325"/>
            </a:xfrm>
            <a:custGeom>
              <a:avLst/>
              <a:gdLst>
                <a:gd name="T0" fmla="*/ 0 w 237"/>
                <a:gd name="T1" fmla="*/ 10 h 38"/>
                <a:gd name="T2" fmla="*/ 235 w 237"/>
                <a:gd name="T3" fmla="*/ 38 h 38"/>
                <a:gd name="T4" fmla="*/ 237 w 237"/>
                <a:gd name="T5" fmla="*/ 28 h 38"/>
                <a:gd name="T6" fmla="*/ 2 w 237"/>
                <a:gd name="T7" fmla="*/ 0 h 38"/>
                <a:gd name="T8" fmla="*/ 0 w 237"/>
                <a:gd name="T9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38">
                  <a:moveTo>
                    <a:pt x="0" y="10"/>
                  </a:moveTo>
                  <a:lnTo>
                    <a:pt x="235" y="38"/>
                  </a:lnTo>
                  <a:lnTo>
                    <a:pt x="237" y="28"/>
                  </a:lnTo>
                  <a:lnTo>
                    <a:pt x="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79">
              <a:extLst>
                <a:ext uri="{FF2B5EF4-FFF2-40B4-BE49-F238E27FC236}">
                  <a16:creationId xmlns:a16="http://schemas.microsoft.com/office/drawing/2014/main" id="{D83C8639-B66B-4476-9F2A-9E246C080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6088" y="7078663"/>
              <a:ext cx="161925" cy="198438"/>
            </a:xfrm>
            <a:custGeom>
              <a:avLst/>
              <a:gdLst>
                <a:gd name="T0" fmla="*/ 49 w 50"/>
                <a:gd name="T1" fmla="*/ 31 h 62"/>
                <a:gd name="T2" fmla="*/ 47 w 50"/>
                <a:gd name="T3" fmla="*/ 55 h 62"/>
                <a:gd name="T4" fmla="*/ 0 w 50"/>
                <a:gd name="T5" fmla="*/ 48 h 62"/>
                <a:gd name="T6" fmla="*/ 18 w 50"/>
                <a:gd name="T7" fmla="*/ 13 h 62"/>
                <a:gd name="T8" fmla="*/ 49 w 50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2">
                  <a:moveTo>
                    <a:pt x="49" y="31"/>
                  </a:moveTo>
                  <a:cubicBezTo>
                    <a:pt x="49" y="31"/>
                    <a:pt x="43" y="48"/>
                    <a:pt x="47" y="55"/>
                  </a:cubicBezTo>
                  <a:cubicBezTo>
                    <a:pt x="50" y="62"/>
                    <a:pt x="0" y="48"/>
                    <a:pt x="0" y="48"/>
                  </a:cubicBezTo>
                  <a:cubicBezTo>
                    <a:pt x="0" y="48"/>
                    <a:pt x="21" y="26"/>
                    <a:pt x="18" y="13"/>
                  </a:cubicBezTo>
                  <a:cubicBezTo>
                    <a:pt x="15" y="0"/>
                    <a:pt x="49" y="31"/>
                    <a:pt x="49" y="31"/>
                  </a:cubicBezTo>
                  <a:close/>
                </a:path>
              </a:pathLst>
            </a:custGeom>
            <a:solidFill>
              <a:srgbClr val="EDB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0">
              <a:extLst>
                <a:ext uri="{FF2B5EF4-FFF2-40B4-BE49-F238E27FC236}">
                  <a16:creationId xmlns:a16="http://schemas.microsoft.com/office/drawing/2014/main" id="{5EB6223F-4262-4D03-A1BD-8C7F03CB7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75" y="7210425"/>
              <a:ext cx="403225" cy="239713"/>
            </a:xfrm>
            <a:custGeom>
              <a:avLst/>
              <a:gdLst>
                <a:gd name="T0" fmla="*/ 112 w 124"/>
                <a:gd name="T1" fmla="*/ 75 h 75"/>
                <a:gd name="T2" fmla="*/ 3 w 124"/>
                <a:gd name="T3" fmla="*/ 36 h 75"/>
                <a:gd name="T4" fmla="*/ 16 w 124"/>
                <a:gd name="T5" fmla="*/ 0 h 75"/>
                <a:gd name="T6" fmla="*/ 68 w 124"/>
                <a:gd name="T7" fmla="*/ 11 h 75"/>
                <a:gd name="T8" fmla="*/ 117 w 124"/>
                <a:gd name="T9" fmla="*/ 61 h 75"/>
                <a:gd name="T10" fmla="*/ 112 w 124"/>
                <a:gd name="T1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75">
                  <a:moveTo>
                    <a:pt x="112" y="75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0" y="22"/>
                    <a:pt x="5" y="10"/>
                    <a:pt x="16" y="0"/>
                  </a:cubicBezTo>
                  <a:cubicBezTo>
                    <a:pt x="34" y="8"/>
                    <a:pt x="51" y="12"/>
                    <a:pt x="68" y="11"/>
                  </a:cubicBezTo>
                  <a:cubicBezTo>
                    <a:pt x="78" y="28"/>
                    <a:pt x="96" y="44"/>
                    <a:pt x="117" y="61"/>
                  </a:cubicBezTo>
                  <a:cubicBezTo>
                    <a:pt x="124" y="67"/>
                    <a:pt x="120" y="72"/>
                    <a:pt x="112" y="7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81">
              <a:extLst>
                <a:ext uri="{FF2B5EF4-FFF2-40B4-BE49-F238E27FC236}">
                  <a16:creationId xmlns:a16="http://schemas.microsoft.com/office/drawing/2014/main" id="{16AFFDF8-B856-43EC-B44B-733068756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225" y="7324725"/>
              <a:ext cx="358775" cy="141288"/>
            </a:xfrm>
            <a:custGeom>
              <a:avLst/>
              <a:gdLst>
                <a:gd name="T0" fmla="*/ 0 w 226"/>
                <a:gd name="T1" fmla="*/ 10 h 89"/>
                <a:gd name="T2" fmla="*/ 222 w 226"/>
                <a:gd name="T3" fmla="*/ 89 h 89"/>
                <a:gd name="T4" fmla="*/ 226 w 226"/>
                <a:gd name="T5" fmla="*/ 79 h 89"/>
                <a:gd name="T6" fmla="*/ 2 w 226"/>
                <a:gd name="T7" fmla="*/ 0 h 89"/>
                <a:gd name="T8" fmla="*/ 0 w 226"/>
                <a:gd name="T9" fmla="*/ 1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89">
                  <a:moveTo>
                    <a:pt x="0" y="10"/>
                  </a:moveTo>
                  <a:lnTo>
                    <a:pt x="222" y="89"/>
                  </a:lnTo>
                  <a:lnTo>
                    <a:pt x="226" y="79"/>
                  </a:lnTo>
                  <a:lnTo>
                    <a:pt x="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82">
              <a:extLst>
                <a:ext uri="{FF2B5EF4-FFF2-40B4-BE49-F238E27FC236}">
                  <a16:creationId xmlns:a16="http://schemas.microsoft.com/office/drawing/2014/main" id="{EE46CE21-1620-45B2-876D-B6CD1D03C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3475" y="5668963"/>
              <a:ext cx="1063625" cy="1535113"/>
            </a:xfrm>
            <a:custGeom>
              <a:avLst/>
              <a:gdLst>
                <a:gd name="T0" fmla="*/ 192 w 327"/>
                <a:gd name="T1" fmla="*/ 471 h 479"/>
                <a:gd name="T2" fmla="*/ 230 w 327"/>
                <a:gd name="T3" fmla="*/ 479 h 479"/>
                <a:gd name="T4" fmla="*/ 327 w 327"/>
                <a:gd name="T5" fmla="*/ 140 h 479"/>
                <a:gd name="T6" fmla="*/ 63 w 327"/>
                <a:gd name="T7" fmla="*/ 0 h 479"/>
                <a:gd name="T8" fmla="*/ 0 w 327"/>
                <a:gd name="T9" fmla="*/ 97 h 479"/>
                <a:gd name="T10" fmla="*/ 245 w 327"/>
                <a:gd name="T11" fmla="*/ 157 h 479"/>
                <a:gd name="T12" fmla="*/ 192 w 327"/>
                <a:gd name="T13" fmla="*/ 471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7" h="479">
                  <a:moveTo>
                    <a:pt x="192" y="471"/>
                  </a:moveTo>
                  <a:cubicBezTo>
                    <a:pt x="230" y="479"/>
                    <a:pt x="230" y="479"/>
                    <a:pt x="230" y="479"/>
                  </a:cubicBezTo>
                  <a:cubicBezTo>
                    <a:pt x="327" y="140"/>
                    <a:pt x="327" y="140"/>
                    <a:pt x="327" y="14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88" y="124"/>
                    <a:pt x="201" y="150"/>
                    <a:pt x="245" y="157"/>
                  </a:cubicBezTo>
                  <a:cubicBezTo>
                    <a:pt x="225" y="197"/>
                    <a:pt x="208" y="347"/>
                    <a:pt x="192" y="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83">
              <a:extLst>
                <a:ext uri="{FF2B5EF4-FFF2-40B4-BE49-F238E27FC236}">
                  <a16:creationId xmlns:a16="http://schemas.microsoft.com/office/drawing/2014/main" id="{F448EF95-3BCC-4810-8D04-A0E11D7E1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2988" y="5572125"/>
              <a:ext cx="1296988" cy="1535113"/>
            </a:xfrm>
            <a:custGeom>
              <a:avLst/>
              <a:gdLst>
                <a:gd name="T0" fmla="*/ 54 w 399"/>
                <a:gd name="T1" fmla="*/ 0 h 479"/>
                <a:gd name="T2" fmla="*/ 383 w 399"/>
                <a:gd name="T3" fmla="*/ 96 h 479"/>
                <a:gd name="T4" fmla="*/ 375 w 399"/>
                <a:gd name="T5" fmla="*/ 479 h 479"/>
                <a:gd name="T6" fmla="*/ 330 w 399"/>
                <a:gd name="T7" fmla="*/ 476 h 479"/>
                <a:gd name="T8" fmla="*/ 310 w 399"/>
                <a:gd name="T9" fmla="*/ 148 h 479"/>
                <a:gd name="T10" fmla="*/ 31 w 399"/>
                <a:gd name="T11" fmla="*/ 135 h 479"/>
                <a:gd name="T12" fmla="*/ 54 w 399"/>
                <a:gd name="T13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479">
                  <a:moveTo>
                    <a:pt x="54" y="0"/>
                  </a:moveTo>
                  <a:cubicBezTo>
                    <a:pt x="176" y="19"/>
                    <a:pt x="373" y="69"/>
                    <a:pt x="383" y="96"/>
                  </a:cubicBezTo>
                  <a:cubicBezTo>
                    <a:pt x="399" y="143"/>
                    <a:pt x="381" y="334"/>
                    <a:pt x="375" y="479"/>
                  </a:cubicBezTo>
                  <a:cubicBezTo>
                    <a:pt x="330" y="476"/>
                    <a:pt x="330" y="476"/>
                    <a:pt x="330" y="476"/>
                  </a:cubicBezTo>
                  <a:cubicBezTo>
                    <a:pt x="320" y="350"/>
                    <a:pt x="305" y="188"/>
                    <a:pt x="310" y="148"/>
                  </a:cubicBezTo>
                  <a:cubicBezTo>
                    <a:pt x="227" y="158"/>
                    <a:pt x="51" y="154"/>
                    <a:pt x="31" y="135"/>
                  </a:cubicBezTo>
                  <a:cubicBezTo>
                    <a:pt x="17" y="124"/>
                    <a:pt x="0" y="28"/>
                    <a:pt x="54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84">
              <a:extLst>
                <a:ext uri="{FF2B5EF4-FFF2-40B4-BE49-F238E27FC236}">
                  <a16:creationId xmlns:a16="http://schemas.microsoft.com/office/drawing/2014/main" id="{275E0563-905B-4AB8-B85E-0FA0EB5BC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8388" y="4711700"/>
              <a:ext cx="641350" cy="1114425"/>
            </a:xfrm>
            <a:custGeom>
              <a:avLst/>
              <a:gdLst>
                <a:gd name="T0" fmla="*/ 197 w 197"/>
                <a:gd name="T1" fmla="*/ 321 h 348"/>
                <a:gd name="T2" fmla="*/ 188 w 197"/>
                <a:gd name="T3" fmla="*/ 323 h 348"/>
                <a:gd name="T4" fmla="*/ 184 w 197"/>
                <a:gd name="T5" fmla="*/ 324 h 348"/>
                <a:gd name="T6" fmla="*/ 183 w 197"/>
                <a:gd name="T7" fmla="*/ 324 h 348"/>
                <a:gd name="T8" fmla="*/ 181 w 197"/>
                <a:gd name="T9" fmla="*/ 325 h 348"/>
                <a:gd name="T10" fmla="*/ 181 w 197"/>
                <a:gd name="T11" fmla="*/ 325 h 348"/>
                <a:gd name="T12" fmla="*/ 147 w 197"/>
                <a:gd name="T13" fmla="*/ 333 h 348"/>
                <a:gd name="T14" fmla="*/ 52 w 197"/>
                <a:gd name="T15" fmla="*/ 348 h 348"/>
                <a:gd name="T16" fmla="*/ 9 w 197"/>
                <a:gd name="T17" fmla="*/ 343 h 348"/>
                <a:gd name="T18" fmla="*/ 0 w 197"/>
                <a:gd name="T19" fmla="*/ 338 h 348"/>
                <a:gd name="T20" fmla="*/ 4 w 197"/>
                <a:gd name="T21" fmla="*/ 291 h 348"/>
                <a:gd name="T22" fmla="*/ 11 w 197"/>
                <a:gd name="T23" fmla="*/ 210 h 348"/>
                <a:gd name="T24" fmla="*/ 13 w 197"/>
                <a:gd name="T25" fmla="*/ 197 h 348"/>
                <a:gd name="T26" fmla="*/ 15 w 197"/>
                <a:gd name="T27" fmla="*/ 176 h 348"/>
                <a:gd name="T28" fmla="*/ 44 w 197"/>
                <a:gd name="T29" fmla="*/ 10 h 348"/>
                <a:gd name="T30" fmla="*/ 77 w 197"/>
                <a:gd name="T31" fmla="*/ 3 h 348"/>
                <a:gd name="T32" fmla="*/ 95 w 197"/>
                <a:gd name="T33" fmla="*/ 0 h 348"/>
                <a:gd name="T34" fmla="*/ 136 w 197"/>
                <a:gd name="T35" fmla="*/ 1 h 348"/>
                <a:gd name="T36" fmla="*/ 137 w 197"/>
                <a:gd name="T37" fmla="*/ 1 h 348"/>
                <a:gd name="T38" fmla="*/ 180 w 197"/>
                <a:gd name="T39" fmla="*/ 10 h 348"/>
                <a:gd name="T40" fmla="*/ 186 w 197"/>
                <a:gd name="T41" fmla="*/ 192 h 348"/>
                <a:gd name="T42" fmla="*/ 192 w 197"/>
                <a:gd name="T43" fmla="*/ 284 h 348"/>
                <a:gd name="T44" fmla="*/ 194 w 197"/>
                <a:gd name="T45" fmla="*/ 298 h 348"/>
                <a:gd name="T46" fmla="*/ 194 w 197"/>
                <a:gd name="T47" fmla="*/ 299 h 348"/>
                <a:gd name="T48" fmla="*/ 197 w 197"/>
                <a:gd name="T49" fmla="*/ 32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48">
                  <a:moveTo>
                    <a:pt x="197" y="321"/>
                  </a:moveTo>
                  <a:cubicBezTo>
                    <a:pt x="194" y="322"/>
                    <a:pt x="191" y="322"/>
                    <a:pt x="188" y="323"/>
                  </a:cubicBezTo>
                  <a:cubicBezTo>
                    <a:pt x="186" y="323"/>
                    <a:pt x="185" y="324"/>
                    <a:pt x="184" y="324"/>
                  </a:cubicBezTo>
                  <a:cubicBezTo>
                    <a:pt x="183" y="324"/>
                    <a:pt x="183" y="324"/>
                    <a:pt x="183" y="324"/>
                  </a:cubicBezTo>
                  <a:cubicBezTo>
                    <a:pt x="182" y="324"/>
                    <a:pt x="182" y="325"/>
                    <a:pt x="181" y="325"/>
                  </a:cubicBezTo>
                  <a:cubicBezTo>
                    <a:pt x="181" y="325"/>
                    <a:pt x="181" y="325"/>
                    <a:pt x="181" y="325"/>
                  </a:cubicBezTo>
                  <a:cubicBezTo>
                    <a:pt x="169" y="328"/>
                    <a:pt x="158" y="331"/>
                    <a:pt x="147" y="333"/>
                  </a:cubicBezTo>
                  <a:cubicBezTo>
                    <a:pt x="112" y="341"/>
                    <a:pt x="79" y="347"/>
                    <a:pt x="52" y="348"/>
                  </a:cubicBezTo>
                  <a:cubicBezTo>
                    <a:pt x="35" y="348"/>
                    <a:pt x="20" y="347"/>
                    <a:pt x="9" y="343"/>
                  </a:cubicBezTo>
                  <a:cubicBezTo>
                    <a:pt x="5" y="341"/>
                    <a:pt x="2" y="340"/>
                    <a:pt x="0" y="338"/>
                  </a:cubicBezTo>
                  <a:cubicBezTo>
                    <a:pt x="1" y="323"/>
                    <a:pt x="3" y="307"/>
                    <a:pt x="4" y="291"/>
                  </a:cubicBezTo>
                  <a:cubicBezTo>
                    <a:pt x="6" y="264"/>
                    <a:pt x="9" y="237"/>
                    <a:pt x="11" y="210"/>
                  </a:cubicBezTo>
                  <a:cubicBezTo>
                    <a:pt x="12" y="206"/>
                    <a:pt x="12" y="201"/>
                    <a:pt x="13" y="197"/>
                  </a:cubicBezTo>
                  <a:cubicBezTo>
                    <a:pt x="13" y="190"/>
                    <a:pt x="14" y="183"/>
                    <a:pt x="15" y="176"/>
                  </a:cubicBezTo>
                  <a:cubicBezTo>
                    <a:pt x="22" y="105"/>
                    <a:pt x="31" y="43"/>
                    <a:pt x="44" y="10"/>
                  </a:cubicBezTo>
                  <a:cubicBezTo>
                    <a:pt x="55" y="7"/>
                    <a:pt x="66" y="4"/>
                    <a:pt x="77" y="3"/>
                  </a:cubicBezTo>
                  <a:cubicBezTo>
                    <a:pt x="83" y="2"/>
                    <a:pt x="89" y="1"/>
                    <a:pt x="95" y="0"/>
                  </a:cubicBezTo>
                  <a:cubicBezTo>
                    <a:pt x="109" y="0"/>
                    <a:pt x="122" y="0"/>
                    <a:pt x="136" y="1"/>
                  </a:cubicBezTo>
                  <a:cubicBezTo>
                    <a:pt x="136" y="1"/>
                    <a:pt x="137" y="1"/>
                    <a:pt x="137" y="1"/>
                  </a:cubicBezTo>
                  <a:cubicBezTo>
                    <a:pt x="151" y="3"/>
                    <a:pt x="166" y="5"/>
                    <a:pt x="180" y="10"/>
                  </a:cubicBezTo>
                  <a:cubicBezTo>
                    <a:pt x="186" y="43"/>
                    <a:pt x="184" y="113"/>
                    <a:pt x="186" y="192"/>
                  </a:cubicBezTo>
                  <a:cubicBezTo>
                    <a:pt x="187" y="222"/>
                    <a:pt x="189" y="253"/>
                    <a:pt x="192" y="284"/>
                  </a:cubicBezTo>
                  <a:cubicBezTo>
                    <a:pt x="193" y="289"/>
                    <a:pt x="193" y="293"/>
                    <a:pt x="194" y="298"/>
                  </a:cubicBezTo>
                  <a:cubicBezTo>
                    <a:pt x="194" y="298"/>
                    <a:pt x="194" y="299"/>
                    <a:pt x="194" y="299"/>
                  </a:cubicBezTo>
                  <a:cubicBezTo>
                    <a:pt x="195" y="306"/>
                    <a:pt x="196" y="314"/>
                    <a:pt x="197" y="32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85">
              <a:extLst>
                <a:ext uri="{FF2B5EF4-FFF2-40B4-BE49-F238E27FC236}">
                  <a16:creationId xmlns:a16="http://schemas.microsoft.com/office/drawing/2014/main" id="{985EC9D8-22CF-49CE-BE10-4E928DD71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4175" y="4743450"/>
              <a:ext cx="573088" cy="941388"/>
            </a:xfrm>
            <a:custGeom>
              <a:avLst/>
              <a:gdLst>
                <a:gd name="T0" fmla="*/ 0 w 176"/>
                <a:gd name="T1" fmla="*/ 0 h 294"/>
                <a:gd name="T2" fmla="*/ 44 w 176"/>
                <a:gd name="T3" fmla="*/ 52 h 294"/>
                <a:gd name="T4" fmla="*/ 49 w 176"/>
                <a:gd name="T5" fmla="*/ 161 h 294"/>
                <a:gd name="T6" fmla="*/ 176 w 176"/>
                <a:gd name="T7" fmla="*/ 277 h 294"/>
                <a:gd name="T8" fmla="*/ 159 w 176"/>
                <a:gd name="T9" fmla="*/ 294 h 294"/>
                <a:gd name="T10" fmla="*/ 8 w 176"/>
                <a:gd name="T11" fmla="*/ 187 h 294"/>
                <a:gd name="T12" fmla="*/ 0 w 176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94">
                  <a:moveTo>
                    <a:pt x="0" y="0"/>
                  </a:moveTo>
                  <a:cubicBezTo>
                    <a:pt x="23" y="12"/>
                    <a:pt x="40" y="27"/>
                    <a:pt x="44" y="52"/>
                  </a:cubicBezTo>
                  <a:cubicBezTo>
                    <a:pt x="49" y="161"/>
                    <a:pt x="49" y="161"/>
                    <a:pt x="49" y="161"/>
                  </a:cubicBezTo>
                  <a:cubicBezTo>
                    <a:pt x="176" y="277"/>
                    <a:pt x="176" y="277"/>
                    <a:pt x="176" y="277"/>
                  </a:cubicBezTo>
                  <a:cubicBezTo>
                    <a:pt x="176" y="277"/>
                    <a:pt x="162" y="294"/>
                    <a:pt x="159" y="294"/>
                  </a:cubicBezTo>
                  <a:cubicBezTo>
                    <a:pt x="155" y="294"/>
                    <a:pt x="5" y="195"/>
                    <a:pt x="8" y="187"/>
                  </a:cubicBezTo>
                  <a:cubicBezTo>
                    <a:pt x="2" y="167"/>
                    <a:pt x="2" y="7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86">
              <a:extLst>
                <a:ext uri="{FF2B5EF4-FFF2-40B4-BE49-F238E27FC236}">
                  <a16:creationId xmlns:a16="http://schemas.microsoft.com/office/drawing/2014/main" id="{CDFAB017-C83B-4C40-86BC-C7051AFB4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338" y="4743450"/>
              <a:ext cx="627063" cy="966788"/>
            </a:xfrm>
            <a:custGeom>
              <a:avLst/>
              <a:gdLst>
                <a:gd name="T0" fmla="*/ 193 w 193"/>
                <a:gd name="T1" fmla="*/ 276 h 302"/>
                <a:gd name="T2" fmla="*/ 186 w 193"/>
                <a:gd name="T3" fmla="*/ 286 h 302"/>
                <a:gd name="T4" fmla="*/ 179 w 193"/>
                <a:gd name="T5" fmla="*/ 296 h 302"/>
                <a:gd name="T6" fmla="*/ 179 w 193"/>
                <a:gd name="T7" fmla="*/ 296 h 302"/>
                <a:gd name="T8" fmla="*/ 175 w 193"/>
                <a:gd name="T9" fmla="*/ 302 h 302"/>
                <a:gd name="T10" fmla="*/ 175 w 193"/>
                <a:gd name="T11" fmla="*/ 302 h 302"/>
                <a:gd name="T12" fmla="*/ 136 w 193"/>
                <a:gd name="T13" fmla="*/ 274 h 302"/>
                <a:gd name="T14" fmla="*/ 19 w 193"/>
                <a:gd name="T15" fmla="*/ 188 h 302"/>
                <a:gd name="T16" fmla="*/ 19 w 193"/>
                <a:gd name="T17" fmla="*/ 187 h 302"/>
                <a:gd name="T18" fmla="*/ 12 w 193"/>
                <a:gd name="T19" fmla="*/ 157 h 302"/>
                <a:gd name="T20" fmla="*/ 2 w 193"/>
                <a:gd name="T21" fmla="*/ 42 h 302"/>
                <a:gd name="T22" fmla="*/ 50 w 193"/>
                <a:gd name="T23" fmla="*/ 0 h 302"/>
                <a:gd name="T24" fmla="*/ 66 w 193"/>
                <a:gd name="T25" fmla="*/ 164 h 302"/>
                <a:gd name="T26" fmla="*/ 193 w 193"/>
                <a:gd name="T27" fmla="*/ 27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302">
                  <a:moveTo>
                    <a:pt x="193" y="276"/>
                  </a:moveTo>
                  <a:cubicBezTo>
                    <a:pt x="186" y="286"/>
                    <a:pt x="186" y="286"/>
                    <a:pt x="186" y="286"/>
                  </a:cubicBezTo>
                  <a:cubicBezTo>
                    <a:pt x="179" y="296"/>
                    <a:pt x="179" y="296"/>
                    <a:pt x="179" y="296"/>
                  </a:cubicBezTo>
                  <a:cubicBezTo>
                    <a:pt x="179" y="296"/>
                    <a:pt x="179" y="296"/>
                    <a:pt x="179" y="296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62" y="293"/>
                    <a:pt x="149" y="283"/>
                    <a:pt x="136" y="274"/>
                  </a:cubicBezTo>
                  <a:cubicBezTo>
                    <a:pt x="81" y="237"/>
                    <a:pt x="28" y="205"/>
                    <a:pt x="19" y="188"/>
                  </a:cubicBezTo>
                  <a:cubicBezTo>
                    <a:pt x="19" y="187"/>
                    <a:pt x="19" y="187"/>
                    <a:pt x="19" y="187"/>
                  </a:cubicBezTo>
                  <a:cubicBezTo>
                    <a:pt x="16" y="176"/>
                    <a:pt x="14" y="167"/>
                    <a:pt x="12" y="157"/>
                  </a:cubicBezTo>
                  <a:cubicBezTo>
                    <a:pt x="4" y="116"/>
                    <a:pt x="0" y="83"/>
                    <a:pt x="2" y="42"/>
                  </a:cubicBezTo>
                  <a:cubicBezTo>
                    <a:pt x="2" y="18"/>
                    <a:pt x="35" y="3"/>
                    <a:pt x="50" y="0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193" y="276"/>
                    <a:pt x="193" y="276"/>
                    <a:pt x="193" y="27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87">
              <a:extLst>
                <a:ext uri="{FF2B5EF4-FFF2-40B4-BE49-F238E27FC236}">
                  <a16:creationId xmlns:a16="http://schemas.microsoft.com/office/drawing/2014/main" id="{948F0DAD-9E93-42A8-AA1E-8EC3B4676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1425" y="4514850"/>
              <a:ext cx="377825" cy="355600"/>
            </a:xfrm>
            <a:custGeom>
              <a:avLst/>
              <a:gdLst>
                <a:gd name="T0" fmla="*/ 23 w 116"/>
                <a:gd name="T1" fmla="*/ 66 h 111"/>
                <a:gd name="T2" fmla="*/ 84 w 116"/>
                <a:gd name="T3" fmla="*/ 64 h 111"/>
                <a:gd name="T4" fmla="*/ 88 w 116"/>
                <a:gd name="T5" fmla="*/ 10 h 111"/>
                <a:gd name="T6" fmla="*/ 20 w 116"/>
                <a:gd name="T7" fmla="*/ 0 h 111"/>
                <a:gd name="T8" fmla="*/ 23 w 116"/>
                <a:gd name="T9" fmla="*/ 6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1">
                  <a:moveTo>
                    <a:pt x="23" y="66"/>
                  </a:moveTo>
                  <a:cubicBezTo>
                    <a:pt x="0" y="93"/>
                    <a:pt x="116" y="111"/>
                    <a:pt x="84" y="64"/>
                  </a:cubicBezTo>
                  <a:cubicBezTo>
                    <a:pt x="78" y="50"/>
                    <a:pt x="80" y="30"/>
                    <a:pt x="88" y="1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21"/>
                    <a:pt x="31" y="47"/>
                    <a:pt x="23" y="66"/>
                  </a:cubicBezTo>
                  <a:close/>
                </a:path>
              </a:pathLst>
            </a:custGeom>
            <a:solidFill>
              <a:srgbClr val="E0A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88">
              <a:extLst>
                <a:ext uri="{FF2B5EF4-FFF2-40B4-BE49-F238E27FC236}">
                  <a16:creationId xmlns:a16="http://schemas.microsoft.com/office/drawing/2014/main" id="{48C53762-8F2B-4B90-924D-C80D6B903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0000" y="4316413"/>
              <a:ext cx="381000" cy="433388"/>
            </a:xfrm>
            <a:custGeom>
              <a:avLst/>
              <a:gdLst>
                <a:gd name="T0" fmla="*/ 10 w 117"/>
                <a:gd name="T1" fmla="*/ 100 h 135"/>
                <a:gd name="T2" fmla="*/ 67 w 117"/>
                <a:gd name="T3" fmla="*/ 131 h 135"/>
                <a:gd name="T4" fmla="*/ 112 w 117"/>
                <a:gd name="T5" fmla="*/ 30 h 135"/>
                <a:gd name="T6" fmla="*/ 39 w 117"/>
                <a:gd name="T7" fmla="*/ 0 h 135"/>
                <a:gd name="T8" fmla="*/ 2 w 117"/>
                <a:gd name="T9" fmla="*/ 41 h 135"/>
                <a:gd name="T10" fmla="*/ 10 w 117"/>
                <a:gd name="T11" fmla="*/ 10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35">
                  <a:moveTo>
                    <a:pt x="10" y="100"/>
                  </a:moveTo>
                  <a:cubicBezTo>
                    <a:pt x="22" y="118"/>
                    <a:pt x="43" y="135"/>
                    <a:pt x="67" y="131"/>
                  </a:cubicBezTo>
                  <a:cubicBezTo>
                    <a:pt x="76" y="129"/>
                    <a:pt x="117" y="68"/>
                    <a:pt x="112" y="3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61"/>
                    <a:pt x="2" y="81"/>
                    <a:pt x="10" y="100"/>
                  </a:cubicBezTo>
                  <a:close/>
                </a:path>
              </a:pathLst>
            </a:custGeom>
            <a:solidFill>
              <a:srgbClr val="EDB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89">
              <a:extLst>
                <a:ext uri="{FF2B5EF4-FFF2-40B4-BE49-F238E27FC236}">
                  <a16:creationId xmlns:a16="http://schemas.microsoft.com/office/drawing/2014/main" id="{BA06EFDB-5DB7-48BC-A32B-FE3899F2B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1000" y="5360988"/>
              <a:ext cx="703263" cy="423863"/>
            </a:xfrm>
            <a:custGeom>
              <a:avLst/>
              <a:gdLst>
                <a:gd name="T0" fmla="*/ 356 w 443"/>
                <a:gd name="T1" fmla="*/ 216 h 267"/>
                <a:gd name="T2" fmla="*/ 0 w 443"/>
                <a:gd name="T3" fmla="*/ 267 h 267"/>
                <a:gd name="T4" fmla="*/ 86 w 443"/>
                <a:gd name="T5" fmla="*/ 51 h 267"/>
                <a:gd name="T6" fmla="*/ 443 w 443"/>
                <a:gd name="T7" fmla="*/ 0 h 267"/>
                <a:gd name="T8" fmla="*/ 356 w 443"/>
                <a:gd name="T9" fmla="*/ 21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267">
                  <a:moveTo>
                    <a:pt x="356" y="216"/>
                  </a:moveTo>
                  <a:lnTo>
                    <a:pt x="0" y="267"/>
                  </a:lnTo>
                  <a:lnTo>
                    <a:pt x="86" y="51"/>
                  </a:lnTo>
                  <a:lnTo>
                    <a:pt x="443" y="0"/>
                  </a:lnTo>
                  <a:lnTo>
                    <a:pt x="356" y="2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90">
              <a:extLst>
                <a:ext uri="{FF2B5EF4-FFF2-40B4-BE49-F238E27FC236}">
                  <a16:creationId xmlns:a16="http://schemas.microsoft.com/office/drawing/2014/main" id="{AD7A4C90-B3B7-4B81-B034-E2022398F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1425" y="4284663"/>
              <a:ext cx="465138" cy="393700"/>
            </a:xfrm>
            <a:custGeom>
              <a:avLst/>
              <a:gdLst>
                <a:gd name="T0" fmla="*/ 58 w 143"/>
                <a:gd name="T1" fmla="*/ 61 h 123"/>
                <a:gd name="T2" fmla="*/ 121 w 143"/>
                <a:gd name="T3" fmla="*/ 72 h 123"/>
                <a:gd name="T4" fmla="*/ 143 w 143"/>
                <a:gd name="T5" fmla="*/ 48 h 123"/>
                <a:gd name="T6" fmla="*/ 131 w 143"/>
                <a:gd name="T7" fmla="*/ 12 h 123"/>
                <a:gd name="T8" fmla="*/ 59 w 143"/>
                <a:gd name="T9" fmla="*/ 3 h 123"/>
                <a:gd name="T10" fmla="*/ 10 w 143"/>
                <a:gd name="T11" fmla="*/ 22 h 123"/>
                <a:gd name="T12" fmla="*/ 8 w 143"/>
                <a:gd name="T13" fmla="*/ 89 h 123"/>
                <a:gd name="T14" fmla="*/ 23 w 143"/>
                <a:gd name="T15" fmla="*/ 120 h 123"/>
                <a:gd name="T16" fmla="*/ 37 w 143"/>
                <a:gd name="T17" fmla="*/ 98 h 123"/>
                <a:gd name="T18" fmla="*/ 27 w 143"/>
                <a:gd name="T19" fmla="*/ 75 h 123"/>
                <a:gd name="T20" fmla="*/ 37 w 143"/>
                <a:gd name="T21" fmla="*/ 65 h 123"/>
                <a:gd name="T22" fmla="*/ 44 w 143"/>
                <a:gd name="T23" fmla="*/ 77 h 123"/>
                <a:gd name="T24" fmla="*/ 58 w 143"/>
                <a:gd name="T25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23">
                  <a:moveTo>
                    <a:pt x="58" y="61"/>
                  </a:moveTo>
                  <a:cubicBezTo>
                    <a:pt x="83" y="72"/>
                    <a:pt x="106" y="81"/>
                    <a:pt x="121" y="72"/>
                  </a:cubicBezTo>
                  <a:cubicBezTo>
                    <a:pt x="136" y="62"/>
                    <a:pt x="141" y="61"/>
                    <a:pt x="143" y="48"/>
                  </a:cubicBezTo>
                  <a:cubicBezTo>
                    <a:pt x="140" y="39"/>
                    <a:pt x="139" y="19"/>
                    <a:pt x="131" y="12"/>
                  </a:cubicBezTo>
                  <a:cubicBezTo>
                    <a:pt x="108" y="18"/>
                    <a:pt x="84" y="14"/>
                    <a:pt x="59" y="3"/>
                  </a:cubicBezTo>
                  <a:cubicBezTo>
                    <a:pt x="37" y="0"/>
                    <a:pt x="24" y="9"/>
                    <a:pt x="10" y="22"/>
                  </a:cubicBezTo>
                  <a:cubicBezTo>
                    <a:pt x="0" y="35"/>
                    <a:pt x="3" y="54"/>
                    <a:pt x="8" y="89"/>
                  </a:cubicBezTo>
                  <a:cubicBezTo>
                    <a:pt x="12" y="104"/>
                    <a:pt x="16" y="104"/>
                    <a:pt x="23" y="120"/>
                  </a:cubicBezTo>
                  <a:cubicBezTo>
                    <a:pt x="29" y="123"/>
                    <a:pt x="38" y="105"/>
                    <a:pt x="37" y="98"/>
                  </a:cubicBezTo>
                  <a:cubicBezTo>
                    <a:pt x="32" y="90"/>
                    <a:pt x="27" y="82"/>
                    <a:pt x="27" y="75"/>
                  </a:cubicBezTo>
                  <a:cubicBezTo>
                    <a:pt x="29" y="69"/>
                    <a:pt x="32" y="66"/>
                    <a:pt x="37" y="65"/>
                  </a:cubicBezTo>
                  <a:cubicBezTo>
                    <a:pt x="43" y="67"/>
                    <a:pt x="45" y="72"/>
                    <a:pt x="44" y="77"/>
                  </a:cubicBezTo>
                  <a:cubicBezTo>
                    <a:pt x="52" y="74"/>
                    <a:pt x="58" y="69"/>
                    <a:pt x="58" y="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91">
              <a:extLst>
                <a:ext uri="{FF2B5EF4-FFF2-40B4-BE49-F238E27FC236}">
                  <a16:creationId xmlns:a16="http://schemas.microsoft.com/office/drawing/2014/main" id="{F6737EE5-B86D-4455-B351-FDD8E8CE3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79250" y="5614988"/>
              <a:ext cx="184150" cy="142875"/>
            </a:xfrm>
            <a:custGeom>
              <a:avLst/>
              <a:gdLst>
                <a:gd name="T0" fmla="*/ 18 w 57"/>
                <a:gd name="T1" fmla="*/ 4 h 45"/>
                <a:gd name="T2" fmla="*/ 40 w 57"/>
                <a:gd name="T3" fmla="*/ 0 h 45"/>
                <a:gd name="T4" fmla="*/ 57 w 57"/>
                <a:gd name="T5" fmla="*/ 5 h 45"/>
                <a:gd name="T6" fmla="*/ 28 w 57"/>
                <a:gd name="T7" fmla="*/ 41 h 45"/>
                <a:gd name="T8" fmla="*/ 7 w 57"/>
                <a:gd name="T9" fmla="*/ 41 h 45"/>
                <a:gd name="T10" fmla="*/ 0 w 57"/>
                <a:gd name="T11" fmla="*/ 30 h 45"/>
                <a:gd name="T12" fmla="*/ 18 w 57"/>
                <a:gd name="T13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5">
                  <a:moveTo>
                    <a:pt x="18" y="4"/>
                  </a:moveTo>
                  <a:cubicBezTo>
                    <a:pt x="24" y="2"/>
                    <a:pt x="33" y="0"/>
                    <a:pt x="40" y="0"/>
                  </a:cubicBezTo>
                  <a:cubicBezTo>
                    <a:pt x="44" y="1"/>
                    <a:pt x="56" y="0"/>
                    <a:pt x="57" y="5"/>
                  </a:cubicBezTo>
                  <a:cubicBezTo>
                    <a:pt x="56" y="18"/>
                    <a:pt x="39" y="33"/>
                    <a:pt x="28" y="41"/>
                  </a:cubicBezTo>
                  <a:cubicBezTo>
                    <a:pt x="22" y="42"/>
                    <a:pt x="14" y="45"/>
                    <a:pt x="7" y="41"/>
                  </a:cubicBezTo>
                  <a:cubicBezTo>
                    <a:pt x="3" y="38"/>
                    <a:pt x="1" y="34"/>
                    <a:pt x="0" y="30"/>
                  </a:cubicBezTo>
                  <a:cubicBezTo>
                    <a:pt x="18" y="4"/>
                    <a:pt x="18" y="4"/>
                    <a:pt x="18" y="4"/>
                  </a:cubicBezTo>
                </a:path>
              </a:pathLst>
            </a:custGeom>
            <a:solidFill>
              <a:srgbClr val="EDB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92">
              <a:extLst>
                <a:ext uri="{FF2B5EF4-FFF2-40B4-BE49-F238E27FC236}">
                  <a16:creationId xmlns:a16="http://schemas.microsoft.com/office/drawing/2014/main" id="{99BC5C6B-C43F-434A-B957-6635B0A29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875" y="5546725"/>
              <a:ext cx="117475" cy="138113"/>
            </a:xfrm>
            <a:custGeom>
              <a:avLst/>
              <a:gdLst>
                <a:gd name="T0" fmla="*/ 33 w 36"/>
                <a:gd name="T1" fmla="*/ 5 h 43"/>
                <a:gd name="T2" fmla="*/ 14 w 36"/>
                <a:gd name="T3" fmla="*/ 0 h 43"/>
                <a:gd name="T4" fmla="*/ 3 w 36"/>
                <a:gd name="T5" fmla="*/ 8 h 43"/>
                <a:gd name="T6" fmla="*/ 11 w 36"/>
                <a:gd name="T7" fmla="*/ 40 h 43"/>
                <a:gd name="T8" fmla="*/ 20 w 36"/>
                <a:gd name="T9" fmla="*/ 42 h 43"/>
                <a:gd name="T10" fmla="*/ 33 w 36"/>
                <a:gd name="T11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3">
                  <a:moveTo>
                    <a:pt x="33" y="5"/>
                  </a:moveTo>
                  <a:cubicBezTo>
                    <a:pt x="28" y="1"/>
                    <a:pt x="19" y="0"/>
                    <a:pt x="14" y="0"/>
                  </a:cubicBezTo>
                  <a:cubicBezTo>
                    <a:pt x="10" y="1"/>
                    <a:pt x="5" y="3"/>
                    <a:pt x="3" y="8"/>
                  </a:cubicBezTo>
                  <a:cubicBezTo>
                    <a:pt x="0" y="21"/>
                    <a:pt x="4" y="29"/>
                    <a:pt x="11" y="40"/>
                  </a:cubicBezTo>
                  <a:cubicBezTo>
                    <a:pt x="16" y="43"/>
                    <a:pt x="18" y="42"/>
                    <a:pt x="20" y="42"/>
                  </a:cubicBezTo>
                  <a:cubicBezTo>
                    <a:pt x="26" y="41"/>
                    <a:pt x="36" y="6"/>
                    <a:pt x="33" y="5"/>
                  </a:cubicBezTo>
                  <a:close/>
                </a:path>
              </a:pathLst>
            </a:custGeom>
            <a:solidFill>
              <a:srgbClr val="EDB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94">
              <a:extLst>
                <a:ext uri="{FF2B5EF4-FFF2-40B4-BE49-F238E27FC236}">
                  <a16:creationId xmlns:a16="http://schemas.microsoft.com/office/drawing/2014/main" id="{99C3B372-EFB1-4575-B299-706F8BB90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1250" y="5341938"/>
              <a:ext cx="517525" cy="368300"/>
            </a:xfrm>
            <a:custGeom>
              <a:avLst/>
              <a:gdLst>
                <a:gd name="T0" fmla="*/ 0 w 159"/>
                <a:gd name="T1" fmla="*/ 0 h 115"/>
                <a:gd name="T2" fmla="*/ 0 w 159"/>
                <a:gd name="T3" fmla="*/ 0 h 115"/>
                <a:gd name="T4" fmla="*/ 0 w 159"/>
                <a:gd name="T5" fmla="*/ 0 h 115"/>
                <a:gd name="T6" fmla="*/ 0 w 159"/>
                <a:gd name="T7" fmla="*/ 1 h 115"/>
                <a:gd name="T8" fmla="*/ 117 w 159"/>
                <a:gd name="T9" fmla="*/ 87 h 115"/>
                <a:gd name="T10" fmla="*/ 154 w 159"/>
                <a:gd name="T11" fmla="*/ 114 h 115"/>
                <a:gd name="T12" fmla="*/ 154 w 159"/>
                <a:gd name="T13" fmla="*/ 114 h 115"/>
                <a:gd name="T14" fmla="*/ 156 w 159"/>
                <a:gd name="T15" fmla="*/ 115 h 115"/>
                <a:gd name="T16" fmla="*/ 156 w 159"/>
                <a:gd name="T17" fmla="*/ 115 h 115"/>
                <a:gd name="T18" fmla="*/ 159 w 159"/>
                <a:gd name="T19" fmla="*/ 110 h 115"/>
                <a:gd name="T20" fmla="*/ 144 w 159"/>
                <a:gd name="T21" fmla="*/ 93 h 115"/>
                <a:gd name="T22" fmla="*/ 126 w 159"/>
                <a:gd name="T23" fmla="*/ 79 h 115"/>
                <a:gd name="T24" fmla="*/ 53 w 159"/>
                <a:gd name="T25" fmla="*/ 41 h 115"/>
                <a:gd name="T26" fmla="*/ 0 w 159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9" h="1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9" y="18"/>
                    <a:pt x="62" y="50"/>
                    <a:pt x="117" y="87"/>
                  </a:cubicBezTo>
                  <a:cubicBezTo>
                    <a:pt x="129" y="96"/>
                    <a:pt x="142" y="105"/>
                    <a:pt x="154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5" y="114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9" y="110"/>
                    <a:pt x="159" y="110"/>
                    <a:pt x="159" y="110"/>
                  </a:cubicBezTo>
                  <a:cubicBezTo>
                    <a:pt x="156" y="106"/>
                    <a:pt x="150" y="100"/>
                    <a:pt x="144" y="93"/>
                  </a:cubicBezTo>
                  <a:cubicBezTo>
                    <a:pt x="138" y="87"/>
                    <a:pt x="131" y="81"/>
                    <a:pt x="126" y="79"/>
                  </a:cubicBezTo>
                  <a:cubicBezTo>
                    <a:pt x="112" y="71"/>
                    <a:pt x="62" y="47"/>
                    <a:pt x="53" y="41"/>
                  </a:cubicBezTo>
                  <a:cubicBezTo>
                    <a:pt x="43" y="35"/>
                    <a:pt x="0" y="0"/>
                    <a:pt x="0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95">
              <a:extLst>
                <a:ext uri="{FF2B5EF4-FFF2-40B4-BE49-F238E27FC236}">
                  <a16:creationId xmlns:a16="http://schemas.microsoft.com/office/drawing/2014/main" id="{0D370C0F-CD8A-4FA5-9323-26BDD54FE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79250" y="5694363"/>
              <a:ext cx="19050" cy="15875"/>
            </a:xfrm>
            <a:custGeom>
              <a:avLst/>
              <a:gdLst>
                <a:gd name="T0" fmla="*/ 3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0 w 6"/>
                <a:gd name="T7" fmla="*/ 5 h 5"/>
                <a:gd name="T8" fmla="*/ 6 w 6"/>
                <a:gd name="T9" fmla="*/ 3 h 5"/>
                <a:gd name="T10" fmla="*/ 3 w 6"/>
                <a:gd name="T11" fmla="*/ 0 h 5"/>
                <a:gd name="T12" fmla="*/ 3 w 6"/>
                <a:gd name="T13" fmla="*/ 0 h 5"/>
                <a:gd name="T14" fmla="*/ 3 w 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1A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8" name="Freeform 96">
            <a:extLst>
              <a:ext uri="{FF2B5EF4-FFF2-40B4-BE49-F238E27FC236}">
                <a16:creationId xmlns:a16="http://schemas.microsoft.com/office/drawing/2014/main" id="{44C57878-FDB6-4539-9921-0A67E7B3615B}"/>
              </a:ext>
            </a:extLst>
          </p:cNvPr>
          <p:cNvSpPr>
            <a:spLocks/>
          </p:cNvSpPr>
          <p:nvPr/>
        </p:nvSpPr>
        <p:spPr bwMode="auto">
          <a:xfrm>
            <a:off x="14554200" y="3894137"/>
            <a:ext cx="400050" cy="393700"/>
          </a:xfrm>
          <a:custGeom>
            <a:avLst/>
            <a:gdLst>
              <a:gd name="T0" fmla="*/ 63 w 123"/>
              <a:gd name="T1" fmla="*/ 1 h 123"/>
              <a:gd name="T2" fmla="*/ 70 w 123"/>
              <a:gd name="T3" fmla="*/ 52 h 123"/>
              <a:gd name="T4" fmla="*/ 71 w 123"/>
              <a:gd name="T5" fmla="*/ 53 h 123"/>
              <a:gd name="T6" fmla="*/ 122 w 123"/>
              <a:gd name="T7" fmla="*/ 61 h 123"/>
              <a:gd name="T8" fmla="*/ 122 w 123"/>
              <a:gd name="T9" fmla="*/ 62 h 123"/>
              <a:gd name="T10" fmla="*/ 71 w 123"/>
              <a:gd name="T11" fmla="*/ 70 h 123"/>
              <a:gd name="T12" fmla="*/ 70 w 123"/>
              <a:gd name="T13" fmla="*/ 71 h 123"/>
              <a:gd name="T14" fmla="*/ 63 w 123"/>
              <a:gd name="T15" fmla="*/ 122 h 123"/>
              <a:gd name="T16" fmla="*/ 61 w 123"/>
              <a:gd name="T17" fmla="*/ 122 h 123"/>
              <a:gd name="T18" fmla="*/ 53 w 123"/>
              <a:gd name="T19" fmla="*/ 71 h 123"/>
              <a:gd name="T20" fmla="*/ 53 w 123"/>
              <a:gd name="T21" fmla="*/ 70 h 123"/>
              <a:gd name="T22" fmla="*/ 1 w 123"/>
              <a:gd name="T23" fmla="*/ 62 h 123"/>
              <a:gd name="T24" fmla="*/ 1 w 123"/>
              <a:gd name="T25" fmla="*/ 61 h 123"/>
              <a:gd name="T26" fmla="*/ 53 w 123"/>
              <a:gd name="T27" fmla="*/ 53 h 123"/>
              <a:gd name="T28" fmla="*/ 53 w 123"/>
              <a:gd name="T29" fmla="*/ 52 h 123"/>
              <a:gd name="T30" fmla="*/ 61 w 123"/>
              <a:gd name="T31" fmla="*/ 1 h 123"/>
              <a:gd name="T32" fmla="*/ 63 w 123"/>
              <a:gd name="T33" fmla="*/ 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3" h="123">
                <a:moveTo>
                  <a:pt x="63" y="1"/>
                </a:moveTo>
                <a:cubicBezTo>
                  <a:pt x="70" y="52"/>
                  <a:pt x="70" y="52"/>
                  <a:pt x="70" y="52"/>
                </a:cubicBezTo>
                <a:cubicBezTo>
                  <a:pt x="71" y="53"/>
                  <a:pt x="71" y="53"/>
                  <a:pt x="71" y="53"/>
                </a:cubicBezTo>
                <a:cubicBezTo>
                  <a:pt x="122" y="61"/>
                  <a:pt x="122" y="61"/>
                  <a:pt x="122" y="61"/>
                </a:cubicBezTo>
                <a:cubicBezTo>
                  <a:pt x="123" y="61"/>
                  <a:pt x="123" y="62"/>
                  <a:pt x="122" y="62"/>
                </a:cubicBezTo>
                <a:cubicBezTo>
                  <a:pt x="71" y="70"/>
                  <a:pt x="71" y="70"/>
                  <a:pt x="71" y="70"/>
                </a:cubicBezTo>
                <a:cubicBezTo>
                  <a:pt x="70" y="71"/>
                  <a:pt x="70" y="71"/>
                  <a:pt x="70" y="71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62" y="123"/>
                  <a:pt x="61" y="123"/>
                  <a:pt x="61" y="122"/>
                </a:cubicBezTo>
                <a:cubicBezTo>
                  <a:pt x="53" y="71"/>
                  <a:pt x="53" y="71"/>
                  <a:pt x="53" y="71"/>
                </a:cubicBezTo>
                <a:cubicBezTo>
                  <a:pt x="53" y="70"/>
                  <a:pt x="53" y="70"/>
                  <a:pt x="53" y="70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2"/>
                  <a:pt x="0" y="61"/>
                  <a:pt x="1" y="61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61" y="1"/>
                  <a:pt x="61" y="1"/>
                  <a:pt x="61" y="1"/>
                </a:cubicBezTo>
                <a:cubicBezTo>
                  <a:pt x="61" y="0"/>
                  <a:pt x="62" y="0"/>
                  <a:pt x="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97">
            <a:extLst>
              <a:ext uri="{FF2B5EF4-FFF2-40B4-BE49-F238E27FC236}">
                <a16:creationId xmlns:a16="http://schemas.microsoft.com/office/drawing/2014/main" id="{8A6A466D-F73D-4681-8DD7-AAF6E6520233}"/>
              </a:ext>
            </a:extLst>
          </p:cNvPr>
          <p:cNvSpPr>
            <a:spLocks/>
          </p:cNvSpPr>
          <p:nvPr/>
        </p:nvSpPr>
        <p:spPr bwMode="auto">
          <a:xfrm>
            <a:off x="15165387" y="3078162"/>
            <a:ext cx="533400" cy="528638"/>
          </a:xfrm>
          <a:custGeom>
            <a:avLst/>
            <a:gdLst>
              <a:gd name="T0" fmla="*/ 83 w 164"/>
              <a:gd name="T1" fmla="*/ 2 h 165"/>
              <a:gd name="T2" fmla="*/ 93 w 164"/>
              <a:gd name="T3" fmla="*/ 70 h 165"/>
              <a:gd name="T4" fmla="*/ 94 w 164"/>
              <a:gd name="T5" fmla="*/ 71 h 165"/>
              <a:gd name="T6" fmla="*/ 163 w 164"/>
              <a:gd name="T7" fmla="*/ 81 h 165"/>
              <a:gd name="T8" fmla="*/ 163 w 164"/>
              <a:gd name="T9" fmla="*/ 84 h 165"/>
              <a:gd name="T10" fmla="*/ 94 w 164"/>
              <a:gd name="T11" fmla="*/ 94 h 165"/>
              <a:gd name="T12" fmla="*/ 93 w 164"/>
              <a:gd name="T13" fmla="*/ 95 h 165"/>
              <a:gd name="T14" fmla="*/ 83 w 164"/>
              <a:gd name="T15" fmla="*/ 163 h 165"/>
              <a:gd name="T16" fmla="*/ 81 w 164"/>
              <a:gd name="T17" fmla="*/ 163 h 165"/>
              <a:gd name="T18" fmla="*/ 71 w 164"/>
              <a:gd name="T19" fmla="*/ 95 h 165"/>
              <a:gd name="T20" fmla="*/ 70 w 164"/>
              <a:gd name="T21" fmla="*/ 94 h 165"/>
              <a:gd name="T22" fmla="*/ 1 w 164"/>
              <a:gd name="T23" fmla="*/ 84 h 165"/>
              <a:gd name="T24" fmla="*/ 1 w 164"/>
              <a:gd name="T25" fmla="*/ 81 h 165"/>
              <a:gd name="T26" fmla="*/ 70 w 164"/>
              <a:gd name="T27" fmla="*/ 71 h 165"/>
              <a:gd name="T28" fmla="*/ 71 w 164"/>
              <a:gd name="T29" fmla="*/ 70 h 165"/>
              <a:gd name="T30" fmla="*/ 81 w 164"/>
              <a:gd name="T31" fmla="*/ 2 h 165"/>
              <a:gd name="T32" fmla="*/ 83 w 164"/>
              <a:gd name="T33" fmla="*/ 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4" h="165">
                <a:moveTo>
                  <a:pt x="83" y="2"/>
                </a:moveTo>
                <a:cubicBezTo>
                  <a:pt x="93" y="70"/>
                  <a:pt x="93" y="70"/>
                  <a:pt x="93" y="70"/>
                </a:cubicBezTo>
                <a:cubicBezTo>
                  <a:pt x="93" y="71"/>
                  <a:pt x="94" y="71"/>
                  <a:pt x="94" y="71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4" y="82"/>
                  <a:pt x="164" y="83"/>
                  <a:pt x="163" y="84"/>
                </a:cubicBezTo>
                <a:cubicBezTo>
                  <a:pt x="94" y="94"/>
                  <a:pt x="94" y="94"/>
                  <a:pt x="94" y="94"/>
                </a:cubicBezTo>
                <a:cubicBezTo>
                  <a:pt x="94" y="94"/>
                  <a:pt x="93" y="94"/>
                  <a:pt x="93" y="95"/>
                </a:cubicBezTo>
                <a:cubicBezTo>
                  <a:pt x="83" y="163"/>
                  <a:pt x="83" y="163"/>
                  <a:pt x="83" y="163"/>
                </a:cubicBezTo>
                <a:cubicBezTo>
                  <a:pt x="83" y="165"/>
                  <a:pt x="81" y="165"/>
                  <a:pt x="81" y="163"/>
                </a:cubicBezTo>
                <a:cubicBezTo>
                  <a:pt x="71" y="95"/>
                  <a:pt x="71" y="95"/>
                  <a:pt x="71" y="95"/>
                </a:cubicBezTo>
                <a:cubicBezTo>
                  <a:pt x="71" y="94"/>
                  <a:pt x="70" y="94"/>
                  <a:pt x="70" y="94"/>
                </a:cubicBezTo>
                <a:cubicBezTo>
                  <a:pt x="1" y="84"/>
                  <a:pt x="1" y="84"/>
                  <a:pt x="1" y="84"/>
                </a:cubicBezTo>
                <a:cubicBezTo>
                  <a:pt x="0" y="83"/>
                  <a:pt x="0" y="82"/>
                  <a:pt x="1" y="81"/>
                </a:cubicBezTo>
                <a:cubicBezTo>
                  <a:pt x="70" y="71"/>
                  <a:pt x="70" y="71"/>
                  <a:pt x="70" y="71"/>
                </a:cubicBezTo>
                <a:cubicBezTo>
                  <a:pt x="70" y="71"/>
                  <a:pt x="71" y="71"/>
                  <a:pt x="71" y="70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0"/>
                  <a:pt x="83" y="0"/>
                  <a:pt x="83" y="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98">
            <a:extLst>
              <a:ext uri="{FF2B5EF4-FFF2-40B4-BE49-F238E27FC236}">
                <a16:creationId xmlns:a16="http://schemas.microsoft.com/office/drawing/2014/main" id="{BD495844-B07C-4776-9F7A-E4F8C543125B}"/>
              </a:ext>
            </a:extLst>
          </p:cNvPr>
          <p:cNvSpPr>
            <a:spLocks/>
          </p:cNvSpPr>
          <p:nvPr/>
        </p:nvSpPr>
        <p:spPr bwMode="auto">
          <a:xfrm>
            <a:off x="14330362" y="2487612"/>
            <a:ext cx="357188" cy="349250"/>
          </a:xfrm>
          <a:custGeom>
            <a:avLst/>
            <a:gdLst>
              <a:gd name="T0" fmla="*/ 56 w 110"/>
              <a:gd name="T1" fmla="*/ 1 h 109"/>
              <a:gd name="T2" fmla="*/ 62 w 110"/>
              <a:gd name="T3" fmla="*/ 46 h 109"/>
              <a:gd name="T4" fmla="*/ 63 w 110"/>
              <a:gd name="T5" fmla="*/ 47 h 109"/>
              <a:gd name="T6" fmla="*/ 109 w 110"/>
              <a:gd name="T7" fmla="*/ 54 h 109"/>
              <a:gd name="T8" fmla="*/ 109 w 110"/>
              <a:gd name="T9" fmla="*/ 55 h 109"/>
              <a:gd name="T10" fmla="*/ 63 w 110"/>
              <a:gd name="T11" fmla="*/ 62 h 109"/>
              <a:gd name="T12" fmla="*/ 62 w 110"/>
              <a:gd name="T13" fmla="*/ 63 h 109"/>
              <a:gd name="T14" fmla="*/ 56 w 110"/>
              <a:gd name="T15" fmla="*/ 108 h 109"/>
              <a:gd name="T16" fmla="*/ 54 w 110"/>
              <a:gd name="T17" fmla="*/ 108 h 109"/>
              <a:gd name="T18" fmla="*/ 47 w 110"/>
              <a:gd name="T19" fmla="*/ 63 h 109"/>
              <a:gd name="T20" fmla="*/ 47 w 110"/>
              <a:gd name="T21" fmla="*/ 62 h 109"/>
              <a:gd name="T22" fmla="*/ 1 w 110"/>
              <a:gd name="T23" fmla="*/ 55 h 109"/>
              <a:gd name="T24" fmla="*/ 1 w 110"/>
              <a:gd name="T25" fmla="*/ 54 h 109"/>
              <a:gd name="T26" fmla="*/ 47 w 110"/>
              <a:gd name="T27" fmla="*/ 47 h 109"/>
              <a:gd name="T28" fmla="*/ 47 w 110"/>
              <a:gd name="T29" fmla="*/ 46 h 109"/>
              <a:gd name="T30" fmla="*/ 54 w 110"/>
              <a:gd name="T31" fmla="*/ 1 h 109"/>
              <a:gd name="T32" fmla="*/ 56 w 110"/>
              <a:gd name="T33" fmla="*/ 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" h="109">
                <a:moveTo>
                  <a:pt x="56" y="1"/>
                </a:moveTo>
                <a:cubicBezTo>
                  <a:pt x="62" y="46"/>
                  <a:pt x="62" y="46"/>
                  <a:pt x="62" y="46"/>
                </a:cubicBezTo>
                <a:cubicBezTo>
                  <a:pt x="63" y="47"/>
                  <a:pt x="63" y="47"/>
                  <a:pt x="63" y="47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110" y="54"/>
                  <a:pt x="110" y="55"/>
                  <a:pt x="109" y="55"/>
                </a:cubicBezTo>
                <a:cubicBezTo>
                  <a:pt x="63" y="62"/>
                  <a:pt x="63" y="62"/>
                  <a:pt x="63" y="62"/>
                </a:cubicBezTo>
                <a:cubicBezTo>
                  <a:pt x="62" y="63"/>
                  <a:pt x="62" y="63"/>
                  <a:pt x="62" y="63"/>
                </a:cubicBezTo>
                <a:cubicBezTo>
                  <a:pt x="56" y="108"/>
                  <a:pt x="56" y="108"/>
                  <a:pt x="56" y="108"/>
                </a:cubicBezTo>
                <a:cubicBezTo>
                  <a:pt x="56" y="109"/>
                  <a:pt x="54" y="109"/>
                  <a:pt x="54" y="108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2"/>
                  <a:pt x="47" y="62"/>
                  <a:pt x="47" y="62"/>
                </a:cubicBezTo>
                <a:cubicBezTo>
                  <a:pt x="1" y="55"/>
                  <a:pt x="1" y="55"/>
                  <a:pt x="1" y="55"/>
                </a:cubicBezTo>
                <a:cubicBezTo>
                  <a:pt x="0" y="55"/>
                  <a:pt x="0" y="54"/>
                  <a:pt x="1" y="54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46"/>
                  <a:pt x="47" y="46"/>
                  <a:pt x="47" y="46"/>
                </a:cubicBezTo>
                <a:cubicBezTo>
                  <a:pt x="54" y="1"/>
                  <a:pt x="54" y="1"/>
                  <a:pt x="54" y="1"/>
                </a:cubicBezTo>
                <a:cubicBezTo>
                  <a:pt x="54" y="0"/>
                  <a:pt x="56" y="0"/>
                  <a:pt x="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3929833-6258-4858-8430-427A0D64807B}"/>
              </a:ext>
            </a:extLst>
          </p:cNvPr>
          <p:cNvGrpSpPr/>
          <p:nvPr/>
        </p:nvGrpSpPr>
        <p:grpSpPr>
          <a:xfrm>
            <a:off x="9015412" y="5810250"/>
            <a:ext cx="3546474" cy="915988"/>
            <a:chOff x="8356600" y="6011863"/>
            <a:chExt cx="3546474" cy="915988"/>
          </a:xfrm>
        </p:grpSpPr>
        <p:sp>
          <p:nvSpPr>
            <p:cNvPr id="188" name="Freeform 23">
              <a:extLst>
                <a:ext uri="{FF2B5EF4-FFF2-40B4-BE49-F238E27FC236}">
                  <a16:creationId xmlns:a16="http://schemas.microsoft.com/office/drawing/2014/main" id="{8B5224BA-A146-438A-A935-A1A204B95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600" y="6011863"/>
              <a:ext cx="3082925" cy="915988"/>
            </a:xfrm>
            <a:custGeom>
              <a:avLst/>
              <a:gdLst>
                <a:gd name="T0" fmla="*/ 27 w 948"/>
                <a:gd name="T1" fmla="*/ 286 h 286"/>
                <a:gd name="T2" fmla="*/ 948 w 948"/>
                <a:gd name="T3" fmla="*/ 286 h 286"/>
                <a:gd name="T4" fmla="*/ 948 w 948"/>
                <a:gd name="T5" fmla="*/ 0 h 286"/>
                <a:gd name="T6" fmla="*/ 27 w 948"/>
                <a:gd name="T7" fmla="*/ 0 h 286"/>
                <a:gd name="T8" fmla="*/ 0 w 948"/>
                <a:gd name="T9" fmla="*/ 27 h 286"/>
                <a:gd name="T10" fmla="*/ 0 w 948"/>
                <a:gd name="T11" fmla="*/ 259 h 286"/>
                <a:gd name="T12" fmla="*/ 27 w 948"/>
                <a:gd name="T13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8" h="286">
                  <a:moveTo>
                    <a:pt x="27" y="286"/>
                  </a:moveTo>
                  <a:cubicBezTo>
                    <a:pt x="948" y="286"/>
                    <a:pt x="948" y="286"/>
                    <a:pt x="948" y="286"/>
                  </a:cubicBezTo>
                  <a:cubicBezTo>
                    <a:pt x="948" y="0"/>
                    <a:pt x="948" y="0"/>
                    <a:pt x="94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4"/>
                    <a:pt x="12" y="286"/>
                    <a:pt x="27" y="286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">
              <a:extLst>
                <a:ext uri="{FF2B5EF4-FFF2-40B4-BE49-F238E27FC236}">
                  <a16:creationId xmlns:a16="http://schemas.microsoft.com/office/drawing/2014/main" id="{AF66676F-FBA8-4B38-A49C-34019C78A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7238" y="6015038"/>
              <a:ext cx="522288" cy="912813"/>
            </a:xfrm>
            <a:custGeom>
              <a:avLst/>
              <a:gdLst>
                <a:gd name="T0" fmla="*/ 123 w 161"/>
                <a:gd name="T1" fmla="*/ 0 h 285"/>
                <a:gd name="T2" fmla="*/ 0 w 161"/>
                <a:gd name="T3" fmla="*/ 142 h 285"/>
                <a:gd name="T4" fmla="*/ 48 w 161"/>
                <a:gd name="T5" fmla="*/ 249 h 285"/>
                <a:gd name="T6" fmla="*/ 143 w 161"/>
                <a:gd name="T7" fmla="*/ 285 h 285"/>
                <a:gd name="T8" fmla="*/ 161 w 161"/>
                <a:gd name="T9" fmla="*/ 284 h 285"/>
                <a:gd name="T10" fmla="*/ 161 w 161"/>
                <a:gd name="T11" fmla="*/ 9 h 285"/>
                <a:gd name="T12" fmla="*/ 123 w 161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85">
                  <a:moveTo>
                    <a:pt x="123" y="0"/>
                  </a:moveTo>
                  <a:cubicBezTo>
                    <a:pt x="53" y="9"/>
                    <a:pt x="0" y="69"/>
                    <a:pt x="0" y="142"/>
                  </a:cubicBezTo>
                  <a:cubicBezTo>
                    <a:pt x="0" y="184"/>
                    <a:pt x="18" y="223"/>
                    <a:pt x="48" y="249"/>
                  </a:cubicBezTo>
                  <a:cubicBezTo>
                    <a:pt x="73" y="271"/>
                    <a:pt x="106" y="285"/>
                    <a:pt x="143" y="285"/>
                  </a:cubicBezTo>
                  <a:cubicBezTo>
                    <a:pt x="149" y="285"/>
                    <a:pt x="155" y="285"/>
                    <a:pt x="161" y="284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44" y="6"/>
                    <a:pt x="131" y="4"/>
                    <a:pt x="123" y="0"/>
                  </a:cubicBezTo>
                </a:path>
              </a:pathLst>
            </a:custGeom>
            <a:solidFill>
              <a:srgbClr val="CFD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6">
              <a:extLst>
                <a:ext uri="{FF2B5EF4-FFF2-40B4-BE49-F238E27FC236}">
                  <a16:creationId xmlns:a16="http://schemas.microsoft.com/office/drawing/2014/main" id="{630080F7-257E-49AE-AD9F-D288E7599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763" y="6162675"/>
              <a:ext cx="725488" cy="198438"/>
            </a:xfrm>
            <a:custGeom>
              <a:avLst/>
              <a:gdLst>
                <a:gd name="T0" fmla="*/ 31 w 223"/>
                <a:gd name="T1" fmla="*/ 62 h 62"/>
                <a:gd name="T2" fmla="*/ 192 w 223"/>
                <a:gd name="T3" fmla="*/ 62 h 62"/>
                <a:gd name="T4" fmla="*/ 223 w 223"/>
                <a:gd name="T5" fmla="*/ 31 h 62"/>
                <a:gd name="T6" fmla="*/ 192 w 223"/>
                <a:gd name="T7" fmla="*/ 0 h 62"/>
                <a:gd name="T8" fmla="*/ 31 w 223"/>
                <a:gd name="T9" fmla="*/ 0 h 62"/>
                <a:gd name="T10" fmla="*/ 0 w 223"/>
                <a:gd name="T11" fmla="*/ 31 h 62"/>
                <a:gd name="T12" fmla="*/ 31 w 223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62">
                  <a:moveTo>
                    <a:pt x="31" y="62"/>
                  </a:moveTo>
                  <a:cubicBezTo>
                    <a:pt x="192" y="62"/>
                    <a:pt x="192" y="62"/>
                    <a:pt x="192" y="62"/>
                  </a:cubicBezTo>
                  <a:cubicBezTo>
                    <a:pt x="209" y="62"/>
                    <a:pt x="223" y="48"/>
                    <a:pt x="223" y="31"/>
                  </a:cubicBezTo>
                  <a:cubicBezTo>
                    <a:pt x="223" y="14"/>
                    <a:pt x="209" y="0"/>
                    <a:pt x="19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7">
              <a:extLst>
                <a:ext uri="{FF2B5EF4-FFF2-40B4-BE49-F238E27FC236}">
                  <a16:creationId xmlns:a16="http://schemas.microsoft.com/office/drawing/2014/main" id="{1C49E2F5-D434-4327-87FA-275DFFA7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7313" y="6465888"/>
              <a:ext cx="301625" cy="282575"/>
            </a:xfrm>
            <a:custGeom>
              <a:avLst/>
              <a:gdLst>
                <a:gd name="T0" fmla="*/ 43 w 93"/>
                <a:gd name="T1" fmla="*/ 3 h 88"/>
                <a:gd name="T2" fmla="*/ 35 w 93"/>
                <a:gd name="T3" fmla="*/ 29 h 88"/>
                <a:gd name="T4" fmla="*/ 32 w 93"/>
                <a:gd name="T5" fmla="*/ 31 h 88"/>
                <a:gd name="T6" fmla="*/ 4 w 93"/>
                <a:gd name="T7" fmla="*/ 31 h 88"/>
                <a:gd name="T8" fmla="*/ 2 w 93"/>
                <a:gd name="T9" fmla="*/ 37 h 88"/>
                <a:gd name="T10" fmla="*/ 24 w 93"/>
                <a:gd name="T11" fmla="*/ 53 h 88"/>
                <a:gd name="T12" fmla="*/ 26 w 93"/>
                <a:gd name="T13" fmla="*/ 57 h 88"/>
                <a:gd name="T14" fmla="*/ 17 w 93"/>
                <a:gd name="T15" fmla="*/ 83 h 88"/>
                <a:gd name="T16" fmla="*/ 22 w 93"/>
                <a:gd name="T17" fmla="*/ 87 h 88"/>
                <a:gd name="T18" fmla="*/ 44 w 93"/>
                <a:gd name="T19" fmla="*/ 70 h 88"/>
                <a:gd name="T20" fmla="*/ 48 w 93"/>
                <a:gd name="T21" fmla="*/ 70 h 88"/>
                <a:gd name="T22" fmla="*/ 70 w 93"/>
                <a:gd name="T23" fmla="*/ 87 h 88"/>
                <a:gd name="T24" fmla="*/ 75 w 93"/>
                <a:gd name="T25" fmla="*/ 83 h 88"/>
                <a:gd name="T26" fmla="*/ 67 w 93"/>
                <a:gd name="T27" fmla="*/ 57 h 88"/>
                <a:gd name="T28" fmla="*/ 68 w 93"/>
                <a:gd name="T29" fmla="*/ 53 h 88"/>
                <a:gd name="T30" fmla="*/ 90 w 93"/>
                <a:gd name="T31" fmla="*/ 37 h 88"/>
                <a:gd name="T32" fmla="*/ 88 w 93"/>
                <a:gd name="T33" fmla="*/ 31 h 88"/>
                <a:gd name="T34" fmla="*/ 61 w 93"/>
                <a:gd name="T35" fmla="*/ 31 h 88"/>
                <a:gd name="T36" fmla="*/ 58 w 93"/>
                <a:gd name="T37" fmla="*/ 29 h 88"/>
                <a:gd name="T38" fmla="*/ 49 w 93"/>
                <a:gd name="T39" fmla="*/ 3 h 88"/>
                <a:gd name="T40" fmla="*/ 43 w 93"/>
                <a:gd name="T41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88">
                  <a:moveTo>
                    <a:pt x="43" y="3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4" y="30"/>
                    <a:pt x="33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" y="31"/>
                    <a:pt x="0" y="35"/>
                    <a:pt x="2" y="37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6" y="54"/>
                    <a:pt x="26" y="56"/>
                    <a:pt x="26" y="5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6" y="86"/>
                    <a:pt x="19" y="88"/>
                    <a:pt x="22" y="87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7" y="70"/>
                    <a:pt x="48" y="70"/>
                  </a:cubicBezTo>
                  <a:cubicBezTo>
                    <a:pt x="70" y="87"/>
                    <a:pt x="70" y="87"/>
                    <a:pt x="70" y="87"/>
                  </a:cubicBezTo>
                  <a:cubicBezTo>
                    <a:pt x="73" y="88"/>
                    <a:pt x="76" y="86"/>
                    <a:pt x="75" y="83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6" y="56"/>
                    <a:pt x="67" y="54"/>
                    <a:pt x="68" y="53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3" y="35"/>
                    <a:pt x="91" y="31"/>
                    <a:pt x="88" y="31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59" y="31"/>
                    <a:pt x="58" y="30"/>
                    <a:pt x="58" y="29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0"/>
                    <a:pt x="44" y="0"/>
                    <a:pt x="43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8">
              <a:extLst>
                <a:ext uri="{FF2B5EF4-FFF2-40B4-BE49-F238E27FC236}">
                  <a16:creationId xmlns:a16="http://schemas.microsoft.com/office/drawing/2014/main" id="{997F4A59-BFA1-47C6-AF55-7DE7B3256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88" y="6465888"/>
              <a:ext cx="303213" cy="282575"/>
            </a:xfrm>
            <a:custGeom>
              <a:avLst/>
              <a:gdLst>
                <a:gd name="T0" fmla="*/ 44 w 93"/>
                <a:gd name="T1" fmla="*/ 3 h 88"/>
                <a:gd name="T2" fmla="*/ 35 w 93"/>
                <a:gd name="T3" fmla="*/ 29 h 88"/>
                <a:gd name="T4" fmla="*/ 32 w 93"/>
                <a:gd name="T5" fmla="*/ 31 h 88"/>
                <a:gd name="T6" fmla="*/ 5 w 93"/>
                <a:gd name="T7" fmla="*/ 31 h 88"/>
                <a:gd name="T8" fmla="*/ 3 w 93"/>
                <a:gd name="T9" fmla="*/ 37 h 88"/>
                <a:gd name="T10" fmla="*/ 25 w 93"/>
                <a:gd name="T11" fmla="*/ 53 h 88"/>
                <a:gd name="T12" fmla="*/ 26 w 93"/>
                <a:gd name="T13" fmla="*/ 57 h 88"/>
                <a:gd name="T14" fmla="*/ 18 w 93"/>
                <a:gd name="T15" fmla="*/ 83 h 88"/>
                <a:gd name="T16" fmla="*/ 23 w 93"/>
                <a:gd name="T17" fmla="*/ 87 h 88"/>
                <a:gd name="T18" fmla="*/ 45 w 93"/>
                <a:gd name="T19" fmla="*/ 70 h 88"/>
                <a:gd name="T20" fmla="*/ 49 w 93"/>
                <a:gd name="T21" fmla="*/ 70 h 88"/>
                <a:gd name="T22" fmla="*/ 71 w 93"/>
                <a:gd name="T23" fmla="*/ 87 h 88"/>
                <a:gd name="T24" fmla="*/ 76 w 93"/>
                <a:gd name="T25" fmla="*/ 83 h 88"/>
                <a:gd name="T26" fmla="*/ 67 w 93"/>
                <a:gd name="T27" fmla="*/ 57 h 88"/>
                <a:gd name="T28" fmla="*/ 69 w 93"/>
                <a:gd name="T29" fmla="*/ 53 h 88"/>
                <a:gd name="T30" fmla="*/ 91 w 93"/>
                <a:gd name="T31" fmla="*/ 37 h 88"/>
                <a:gd name="T32" fmla="*/ 89 w 93"/>
                <a:gd name="T33" fmla="*/ 31 h 88"/>
                <a:gd name="T34" fmla="*/ 61 w 93"/>
                <a:gd name="T35" fmla="*/ 31 h 88"/>
                <a:gd name="T36" fmla="*/ 58 w 93"/>
                <a:gd name="T37" fmla="*/ 29 h 88"/>
                <a:gd name="T38" fmla="*/ 50 w 93"/>
                <a:gd name="T39" fmla="*/ 3 h 88"/>
                <a:gd name="T40" fmla="*/ 44 w 93"/>
                <a:gd name="T41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88">
                  <a:moveTo>
                    <a:pt x="44" y="3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30"/>
                    <a:pt x="34" y="31"/>
                    <a:pt x="32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2" y="31"/>
                    <a:pt x="0" y="35"/>
                    <a:pt x="3" y="37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4"/>
                    <a:pt x="27" y="56"/>
                    <a:pt x="26" y="57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7" y="86"/>
                    <a:pt x="20" y="88"/>
                    <a:pt x="23" y="87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6" y="70"/>
                    <a:pt x="48" y="70"/>
                    <a:pt x="49" y="70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8"/>
                    <a:pt x="77" y="86"/>
                    <a:pt x="76" y="83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7" y="56"/>
                    <a:pt x="67" y="54"/>
                    <a:pt x="69" y="53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3" y="35"/>
                    <a:pt x="92" y="31"/>
                    <a:pt x="89" y="31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0" y="31"/>
                    <a:pt x="59" y="30"/>
                    <a:pt x="58" y="29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0"/>
                    <a:pt x="45" y="0"/>
                    <a:pt x="44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9">
              <a:extLst>
                <a:ext uri="{FF2B5EF4-FFF2-40B4-BE49-F238E27FC236}">
                  <a16:creationId xmlns:a16="http://schemas.microsoft.com/office/drawing/2014/main" id="{5413E2AE-E318-4824-8FD1-D1B702764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825" y="6465888"/>
              <a:ext cx="301625" cy="282575"/>
            </a:xfrm>
            <a:custGeom>
              <a:avLst/>
              <a:gdLst>
                <a:gd name="T0" fmla="*/ 43 w 93"/>
                <a:gd name="T1" fmla="*/ 3 h 88"/>
                <a:gd name="T2" fmla="*/ 35 w 93"/>
                <a:gd name="T3" fmla="*/ 29 h 88"/>
                <a:gd name="T4" fmla="*/ 32 w 93"/>
                <a:gd name="T5" fmla="*/ 31 h 88"/>
                <a:gd name="T6" fmla="*/ 4 w 93"/>
                <a:gd name="T7" fmla="*/ 31 h 88"/>
                <a:gd name="T8" fmla="*/ 2 w 93"/>
                <a:gd name="T9" fmla="*/ 37 h 88"/>
                <a:gd name="T10" fmla="*/ 25 w 93"/>
                <a:gd name="T11" fmla="*/ 53 h 88"/>
                <a:gd name="T12" fmla="*/ 26 w 93"/>
                <a:gd name="T13" fmla="*/ 57 h 88"/>
                <a:gd name="T14" fmla="*/ 17 w 93"/>
                <a:gd name="T15" fmla="*/ 83 h 88"/>
                <a:gd name="T16" fmla="*/ 22 w 93"/>
                <a:gd name="T17" fmla="*/ 87 h 88"/>
                <a:gd name="T18" fmla="*/ 45 w 93"/>
                <a:gd name="T19" fmla="*/ 70 h 88"/>
                <a:gd name="T20" fmla="*/ 48 w 93"/>
                <a:gd name="T21" fmla="*/ 70 h 88"/>
                <a:gd name="T22" fmla="*/ 71 w 93"/>
                <a:gd name="T23" fmla="*/ 87 h 88"/>
                <a:gd name="T24" fmla="*/ 75 w 93"/>
                <a:gd name="T25" fmla="*/ 83 h 88"/>
                <a:gd name="T26" fmla="*/ 67 w 93"/>
                <a:gd name="T27" fmla="*/ 57 h 88"/>
                <a:gd name="T28" fmla="*/ 68 w 93"/>
                <a:gd name="T29" fmla="*/ 53 h 88"/>
                <a:gd name="T30" fmla="*/ 90 w 93"/>
                <a:gd name="T31" fmla="*/ 37 h 88"/>
                <a:gd name="T32" fmla="*/ 89 w 93"/>
                <a:gd name="T33" fmla="*/ 31 h 88"/>
                <a:gd name="T34" fmla="*/ 61 w 93"/>
                <a:gd name="T35" fmla="*/ 31 h 88"/>
                <a:gd name="T36" fmla="*/ 58 w 93"/>
                <a:gd name="T37" fmla="*/ 29 h 88"/>
                <a:gd name="T38" fmla="*/ 49 w 93"/>
                <a:gd name="T39" fmla="*/ 3 h 88"/>
                <a:gd name="T40" fmla="*/ 43 w 93"/>
                <a:gd name="T41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88">
                  <a:moveTo>
                    <a:pt x="43" y="3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4" y="30"/>
                    <a:pt x="33" y="31"/>
                    <a:pt x="3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" y="31"/>
                    <a:pt x="0" y="35"/>
                    <a:pt x="2" y="37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4"/>
                    <a:pt x="26" y="56"/>
                    <a:pt x="26" y="5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6" y="86"/>
                    <a:pt x="20" y="88"/>
                    <a:pt x="22" y="87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6" y="70"/>
                    <a:pt x="47" y="70"/>
                    <a:pt x="48" y="70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8"/>
                    <a:pt x="76" y="86"/>
                    <a:pt x="75" y="83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7" y="56"/>
                    <a:pt x="67" y="54"/>
                    <a:pt x="68" y="53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3" y="35"/>
                    <a:pt x="92" y="31"/>
                    <a:pt x="89" y="31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0" y="31"/>
                    <a:pt x="58" y="30"/>
                    <a:pt x="58" y="29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0"/>
                    <a:pt x="44" y="0"/>
                    <a:pt x="43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0">
              <a:extLst>
                <a:ext uri="{FF2B5EF4-FFF2-40B4-BE49-F238E27FC236}">
                  <a16:creationId xmlns:a16="http://schemas.microsoft.com/office/drawing/2014/main" id="{8B2A4F8D-B552-46B3-BF74-D3FC305A8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9875" y="6465888"/>
              <a:ext cx="303213" cy="282575"/>
            </a:xfrm>
            <a:custGeom>
              <a:avLst/>
              <a:gdLst>
                <a:gd name="T0" fmla="*/ 43 w 93"/>
                <a:gd name="T1" fmla="*/ 3 h 88"/>
                <a:gd name="T2" fmla="*/ 35 w 93"/>
                <a:gd name="T3" fmla="*/ 29 h 88"/>
                <a:gd name="T4" fmla="*/ 31 w 93"/>
                <a:gd name="T5" fmla="*/ 31 h 88"/>
                <a:gd name="T6" fmla="*/ 4 w 93"/>
                <a:gd name="T7" fmla="*/ 31 h 88"/>
                <a:gd name="T8" fmla="*/ 2 w 93"/>
                <a:gd name="T9" fmla="*/ 37 h 88"/>
                <a:gd name="T10" fmla="*/ 24 w 93"/>
                <a:gd name="T11" fmla="*/ 53 h 88"/>
                <a:gd name="T12" fmla="*/ 25 w 93"/>
                <a:gd name="T13" fmla="*/ 57 h 88"/>
                <a:gd name="T14" fmla="*/ 17 w 93"/>
                <a:gd name="T15" fmla="*/ 83 h 88"/>
                <a:gd name="T16" fmla="*/ 22 w 93"/>
                <a:gd name="T17" fmla="*/ 87 h 88"/>
                <a:gd name="T18" fmla="*/ 44 w 93"/>
                <a:gd name="T19" fmla="*/ 70 h 88"/>
                <a:gd name="T20" fmla="*/ 48 w 93"/>
                <a:gd name="T21" fmla="*/ 70 h 88"/>
                <a:gd name="T22" fmla="*/ 70 w 93"/>
                <a:gd name="T23" fmla="*/ 87 h 88"/>
                <a:gd name="T24" fmla="*/ 75 w 93"/>
                <a:gd name="T25" fmla="*/ 83 h 88"/>
                <a:gd name="T26" fmla="*/ 67 w 93"/>
                <a:gd name="T27" fmla="*/ 57 h 88"/>
                <a:gd name="T28" fmla="*/ 68 w 93"/>
                <a:gd name="T29" fmla="*/ 53 h 88"/>
                <a:gd name="T30" fmla="*/ 90 w 93"/>
                <a:gd name="T31" fmla="*/ 37 h 88"/>
                <a:gd name="T32" fmla="*/ 88 w 93"/>
                <a:gd name="T33" fmla="*/ 31 h 88"/>
                <a:gd name="T34" fmla="*/ 61 w 93"/>
                <a:gd name="T35" fmla="*/ 31 h 88"/>
                <a:gd name="T36" fmla="*/ 58 w 93"/>
                <a:gd name="T37" fmla="*/ 29 h 88"/>
                <a:gd name="T38" fmla="*/ 49 w 93"/>
                <a:gd name="T39" fmla="*/ 3 h 88"/>
                <a:gd name="T40" fmla="*/ 43 w 93"/>
                <a:gd name="T41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88">
                  <a:moveTo>
                    <a:pt x="43" y="3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4" y="30"/>
                    <a:pt x="33" y="31"/>
                    <a:pt x="3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" y="31"/>
                    <a:pt x="0" y="35"/>
                    <a:pt x="2" y="37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5" y="54"/>
                    <a:pt x="26" y="56"/>
                    <a:pt x="25" y="5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6" y="86"/>
                    <a:pt x="19" y="88"/>
                    <a:pt x="22" y="87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7" y="70"/>
                    <a:pt x="48" y="70"/>
                  </a:cubicBezTo>
                  <a:cubicBezTo>
                    <a:pt x="70" y="87"/>
                    <a:pt x="70" y="87"/>
                    <a:pt x="70" y="87"/>
                  </a:cubicBezTo>
                  <a:cubicBezTo>
                    <a:pt x="73" y="88"/>
                    <a:pt x="76" y="86"/>
                    <a:pt x="75" y="83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6" y="56"/>
                    <a:pt x="67" y="54"/>
                    <a:pt x="68" y="53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3" y="35"/>
                    <a:pt x="91" y="31"/>
                    <a:pt x="88" y="31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59" y="31"/>
                    <a:pt x="58" y="30"/>
                    <a:pt x="58" y="29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0"/>
                    <a:pt x="44" y="0"/>
                    <a:pt x="43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B561B726-410E-4AC3-8221-2E1D5C81B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6338" y="6465888"/>
              <a:ext cx="301625" cy="282575"/>
            </a:xfrm>
            <a:custGeom>
              <a:avLst/>
              <a:gdLst>
                <a:gd name="T0" fmla="*/ 44 w 93"/>
                <a:gd name="T1" fmla="*/ 3 h 88"/>
                <a:gd name="T2" fmla="*/ 35 w 93"/>
                <a:gd name="T3" fmla="*/ 29 h 88"/>
                <a:gd name="T4" fmla="*/ 32 w 93"/>
                <a:gd name="T5" fmla="*/ 31 h 88"/>
                <a:gd name="T6" fmla="*/ 5 w 93"/>
                <a:gd name="T7" fmla="*/ 31 h 88"/>
                <a:gd name="T8" fmla="*/ 3 w 93"/>
                <a:gd name="T9" fmla="*/ 37 h 88"/>
                <a:gd name="T10" fmla="*/ 25 w 93"/>
                <a:gd name="T11" fmla="*/ 53 h 88"/>
                <a:gd name="T12" fmla="*/ 26 w 93"/>
                <a:gd name="T13" fmla="*/ 57 h 88"/>
                <a:gd name="T14" fmla="*/ 18 w 93"/>
                <a:gd name="T15" fmla="*/ 83 h 88"/>
                <a:gd name="T16" fmla="*/ 23 w 93"/>
                <a:gd name="T17" fmla="*/ 87 h 88"/>
                <a:gd name="T18" fmla="*/ 45 w 93"/>
                <a:gd name="T19" fmla="*/ 70 h 88"/>
                <a:gd name="T20" fmla="*/ 49 w 93"/>
                <a:gd name="T21" fmla="*/ 70 h 88"/>
                <a:gd name="T22" fmla="*/ 71 w 93"/>
                <a:gd name="T23" fmla="*/ 87 h 88"/>
                <a:gd name="T24" fmla="*/ 76 w 93"/>
                <a:gd name="T25" fmla="*/ 83 h 88"/>
                <a:gd name="T26" fmla="*/ 67 w 93"/>
                <a:gd name="T27" fmla="*/ 57 h 88"/>
                <a:gd name="T28" fmla="*/ 68 w 93"/>
                <a:gd name="T29" fmla="*/ 53 h 88"/>
                <a:gd name="T30" fmla="*/ 91 w 93"/>
                <a:gd name="T31" fmla="*/ 37 h 88"/>
                <a:gd name="T32" fmla="*/ 89 w 93"/>
                <a:gd name="T33" fmla="*/ 31 h 88"/>
                <a:gd name="T34" fmla="*/ 61 w 93"/>
                <a:gd name="T35" fmla="*/ 31 h 88"/>
                <a:gd name="T36" fmla="*/ 58 w 93"/>
                <a:gd name="T37" fmla="*/ 29 h 88"/>
                <a:gd name="T38" fmla="*/ 50 w 93"/>
                <a:gd name="T39" fmla="*/ 3 h 88"/>
                <a:gd name="T40" fmla="*/ 44 w 93"/>
                <a:gd name="T41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88">
                  <a:moveTo>
                    <a:pt x="44" y="3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30"/>
                    <a:pt x="33" y="31"/>
                    <a:pt x="32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4"/>
                    <a:pt x="27" y="56"/>
                    <a:pt x="26" y="57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7" y="86"/>
                    <a:pt x="20" y="88"/>
                    <a:pt x="23" y="87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6" y="70"/>
                    <a:pt x="47" y="70"/>
                    <a:pt x="49" y="70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8"/>
                    <a:pt x="77" y="86"/>
                    <a:pt x="76" y="83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7" y="56"/>
                    <a:pt x="67" y="54"/>
                    <a:pt x="68" y="53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3" y="35"/>
                    <a:pt x="92" y="31"/>
                    <a:pt x="89" y="31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0" y="31"/>
                    <a:pt x="59" y="30"/>
                    <a:pt x="58" y="29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0"/>
                    <a:pt x="45" y="0"/>
                    <a:pt x="44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2">
              <a:extLst>
                <a:ext uri="{FF2B5EF4-FFF2-40B4-BE49-F238E27FC236}">
                  <a16:creationId xmlns:a16="http://schemas.microsoft.com/office/drawing/2014/main" id="{F91DE16F-9121-42A6-83A1-FCB9E2D5D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24" y="6011863"/>
              <a:ext cx="933450" cy="915988"/>
            </a:xfrm>
            <a:custGeom>
              <a:avLst/>
              <a:gdLst>
                <a:gd name="T0" fmla="*/ 0 w 287"/>
                <a:gd name="T1" fmla="*/ 143 h 286"/>
                <a:gd name="T2" fmla="*/ 48 w 287"/>
                <a:gd name="T3" fmla="*/ 250 h 286"/>
                <a:gd name="T4" fmla="*/ 144 w 287"/>
                <a:gd name="T5" fmla="*/ 286 h 286"/>
                <a:gd name="T6" fmla="*/ 239 w 287"/>
                <a:gd name="T7" fmla="*/ 250 h 286"/>
                <a:gd name="T8" fmla="*/ 287 w 287"/>
                <a:gd name="T9" fmla="*/ 143 h 286"/>
                <a:gd name="T10" fmla="*/ 144 w 287"/>
                <a:gd name="T11" fmla="*/ 0 h 286"/>
                <a:gd name="T12" fmla="*/ 0 w 287"/>
                <a:gd name="T13" fmla="*/ 14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286">
                  <a:moveTo>
                    <a:pt x="0" y="143"/>
                  </a:moveTo>
                  <a:cubicBezTo>
                    <a:pt x="0" y="185"/>
                    <a:pt x="19" y="224"/>
                    <a:pt x="48" y="250"/>
                  </a:cubicBezTo>
                  <a:cubicBezTo>
                    <a:pt x="74" y="272"/>
                    <a:pt x="107" y="286"/>
                    <a:pt x="144" y="286"/>
                  </a:cubicBezTo>
                  <a:cubicBezTo>
                    <a:pt x="180" y="286"/>
                    <a:pt x="213" y="272"/>
                    <a:pt x="239" y="250"/>
                  </a:cubicBezTo>
                  <a:cubicBezTo>
                    <a:pt x="268" y="224"/>
                    <a:pt x="287" y="185"/>
                    <a:pt x="287" y="143"/>
                  </a:cubicBezTo>
                  <a:cubicBezTo>
                    <a:pt x="287" y="64"/>
                    <a:pt x="223" y="0"/>
                    <a:pt x="144" y="0"/>
                  </a:cubicBezTo>
                  <a:cubicBezTo>
                    <a:pt x="64" y="0"/>
                    <a:pt x="0" y="64"/>
                    <a:pt x="0" y="1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3">
              <a:extLst>
                <a:ext uri="{FF2B5EF4-FFF2-40B4-BE49-F238E27FC236}">
                  <a16:creationId xmlns:a16="http://schemas.microsoft.com/office/drawing/2014/main" id="{7554B77C-2785-4E06-AAFF-9A395000B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73" y="6103938"/>
              <a:ext cx="620713" cy="779463"/>
            </a:xfrm>
            <a:custGeom>
              <a:avLst/>
              <a:gdLst>
                <a:gd name="T0" fmla="*/ 0 w 191"/>
                <a:gd name="T1" fmla="*/ 207 h 243"/>
                <a:gd name="T2" fmla="*/ 96 w 191"/>
                <a:gd name="T3" fmla="*/ 243 h 243"/>
                <a:gd name="T4" fmla="*/ 191 w 191"/>
                <a:gd name="T5" fmla="*/ 207 h 243"/>
                <a:gd name="T6" fmla="*/ 132 w 191"/>
                <a:gd name="T7" fmla="*/ 125 h 243"/>
                <a:gd name="T8" fmla="*/ 164 w 191"/>
                <a:gd name="T9" fmla="*/ 68 h 243"/>
                <a:gd name="T10" fmla="*/ 96 w 191"/>
                <a:gd name="T11" fmla="*/ 0 h 243"/>
                <a:gd name="T12" fmla="*/ 27 w 191"/>
                <a:gd name="T13" fmla="*/ 68 h 243"/>
                <a:gd name="T14" fmla="*/ 59 w 191"/>
                <a:gd name="T15" fmla="*/ 125 h 243"/>
                <a:gd name="T16" fmla="*/ 0 w 191"/>
                <a:gd name="T17" fmla="*/ 20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243">
                  <a:moveTo>
                    <a:pt x="0" y="207"/>
                  </a:moveTo>
                  <a:cubicBezTo>
                    <a:pt x="26" y="230"/>
                    <a:pt x="59" y="243"/>
                    <a:pt x="96" y="243"/>
                  </a:cubicBezTo>
                  <a:cubicBezTo>
                    <a:pt x="132" y="243"/>
                    <a:pt x="165" y="230"/>
                    <a:pt x="191" y="207"/>
                  </a:cubicBezTo>
                  <a:cubicBezTo>
                    <a:pt x="188" y="170"/>
                    <a:pt x="165" y="139"/>
                    <a:pt x="132" y="125"/>
                  </a:cubicBezTo>
                  <a:cubicBezTo>
                    <a:pt x="151" y="113"/>
                    <a:pt x="164" y="92"/>
                    <a:pt x="164" y="68"/>
                  </a:cubicBezTo>
                  <a:cubicBezTo>
                    <a:pt x="164" y="30"/>
                    <a:pt x="133" y="0"/>
                    <a:pt x="96" y="0"/>
                  </a:cubicBezTo>
                  <a:cubicBezTo>
                    <a:pt x="58" y="0"/>
                    <a:pt x="27" y="30"/>
                    <a:pt x="27" y="68"/>
                  </a:cubicBezTo>
                  <a:cubicBezTo>
                    <a:pt x="27" y="92"/>
                    <a:pt x="40" y="113"/>
                    <a:pt x="59" y="125"/>
                  </a:cubicBezTo>
                  <a:cubicBezTo>
                    <a:pt x="26" y="139"/>
                    <a:pt x="3" y="170"/>
                    <a:pt x="0" y="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2" name="Freeform 98">
            <a:extLst>
              <a:ext uri="{FF2B5EF4-FFF2-40B4-BE49-F238E27FC236}">
                <a16:creationId xmlns:a16="http://schemas.microsoft.com/office/drawing/2014/main" id="{7FCA1889-7AD0-46F6-99F0-D22B32B67382}"/>
              </a:ext>
            </a:extLst>
          </p:cNvPr>
          <p:cNvSpPr>
            <a:spLocks/>
          </p:cNvSpPr>
          <p:nvPr/>
        </p:nvSpPr>
        <p:spPr bwMode="auto">
          <a:xfrm>
            <a:off x="13004005" y="4227440"/>
            <a:ext cx="246857" cy="241371"/>
          </a:xfrm>
          <a:custGeom>
            <a:avLst/>
            <a:gdLst>
              <a:gd name="T0" fmla="*/ 56 w 110"/>
              <a:gd name="T1" fmla="*/ 1 h 109"/>
              <a:gd name="T2" fmla="*/ 62 w 110"/>
              <a:gd name="T3" fmla="*/ 46 h 109"/>
              <a:gd name="T4" fmla="*/ 63 w 110"/>
              <a:gd name="T5" fmla="*/ 47 h 109"/>
              <a:gd name="T6" fmla="*/ 109 w 110"/>
              <a:gd name="T7" fmla="*/ 54 h 109"/>
              <a:gd name="T8" fmla="*/ 109 w 110"/>
              <a:gd name="T9" fmla="*/ 55 h 109"/>
              <a:gd name="T10" fmla="*/ 63 w 110"/>
              <a:gd name="T11" fmla="*/ 62 h 109"/>
              <a:gd name="T12" fmla="*/ 62 w 110"/>
              <a:gd name="T13" fmla="*/ 63 h 109"/>
              <a:gd name="T14" fmla="*/ 56 w 110"/>
              <a:gd name="T15" fmla="*/ 108 h 109"/>
              <a:gd name="T16" fmla="*/ 54 w 110"/>
              <a:gd name="T17" fmla="*/ 108 h 109"/>
              <a:gd name="T18" fmla="*/ 47 w 110"/>
              <a:gd name="T19" fmla="*/ 63 h 109"/>
              <a:gd name="T20" fmla="*/ 47 w 110"/>
              <a:gd name="T21" fmla="*/ 62 h 109"/>
              <a:gd name="T22" fmla="*/ 1 w 110"/>
              <a:gd name="T23" fmla="*/ 55 h 109"/>
              <a:gd name="T24" fmla="*/ 1 w 110"/>
              <a:gd name="T25" fmla="*/ 54 h 109"/>
              <a:gd name="T26" fmla="*/ 47 w 110"/>
              <a:gd name="T27" fmla="*/ 47 h 109"/>
              <a:gd name="T28" fmla="*/ 47 w 110"/>
              <a:gd name="T29" fmla="*/ 46 h 109"/>
              <a:gd name="T30" fmla="*/ 54 w 110"/>
              <a:gd name="T31" fmla="*/ 1 h 109"/>
              <a:gd name="T32" fmla="*/ 56 w 110"/>
              <a:gd name="T33" fmla="*/ 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" h="109">
                <a:moveTo>
                  <a:pt x="56" y="1"/>
                </a:moveTo>
                <a:cubicBezTo>
                  <a:pt x="62" y="46"/>
                  <a:pt x="62" y="46"/>
                  <a:pt x="62" y="46"/>
                </a:cubicBezTo>
                <a:cubicBezTo>
                  <a:pt x="63" y="47"/>
                  <a:pt x="63" y="47"/>
                  <a:pt x="63" y="47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110" y="54"/>
                  <a:pt x="110" y="55"/>
                  <a:pt x="109" y="55"/>
                </a:cubicBezTo>
                <a:cubicBezTo>
                  <a:pt x="63" y="62"/>
                  <a:pt x="63" y="62"/>
                  <a:pt x="63" y="62"/>
                </a:cubicBezTo>
                <a:cubicBezTo>
                  <a:pt x="62" y="63"/>
                  <a:pt x="62" y="63"/>
                  <a:pt x="62" y="63"/>
                </a:cubicBezTo>
                <a:cubicBezTo>
                  <a:pt x="56" y="108"/>
                  <a:pt x="56" y="108"/>
                  <a:pt x="56" y="108"/>
                </a:cubicBezTo>
                <a:cubicBezTo>
                  <a:pt x="56" y="109"/>
                  <a:pt x="54" y="109"/>
                  <a:pt x="54" y="108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2"/>
                  <a:pt x="47" y="62"/>
                  <a:pt x="47" y="62"/>
                </a:cubicBezTo>
                <a:cubicBezTo>
                  <a:pt x="1" y="55"/>
                  <a:pt x="1" y="55"/>
                  <a:pt x="1" y="55"/>
                </a:cubicBezTo>
                <a:cubicBezTo>
                  <a:pt x="0" y="55"/>
                  <a:pt x="0" y="54"/>
                  <a:pt x="1" y="54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46"/>
                  <a:pt x="47" y="46"/>
                  <a:pt x="47" y="46"/>
                </a:cubicBezTo>
                <a:cubicBezTo>
                  <a:pt x="54" y="1"/>
                  <a:pt x="54" y="1"/>
                  <a:pt x="54" y="1"/>
                </a:cubicBezTo>
                <a:cubicBezTo>
                  <a:pt x="54" y="0"/>
                  <a:pt x="56" y="0"/>
                  <a:pt x="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98">
            <a:extLst>
              <a:ext uri="{FF2B5EF4-FFF2-40B4-BE49-F238E27FC236}">
                <a16:creationId xmlns:a16="http://schemas.microsoft.com/office/drawing/2014/main" id="{D61634FC-610D-4C61-B5D7-3E9F58A1F722}"/>
              </a:ext>
            </a:extLst>
          </p:cNvPr>
          <p:cNvSpPr>
            <a:spLocks/>
          </p:cNvSpPr>
          <p:nvPr/>
        </p:nvSpPr>
        <p:spPr bwMode="auto">
          <a:xfrm>
            <a:off x="11127184" y="5462199"/>
            <a:ext cx="246857" cy="241371"/>
          </a:xfrm>
          <a:custGeom>
            <a:avLst/>
            <a:gdLst>
              <a:gd name="T0" fmla="*/ 56 w 110"/>
              <a:gd name="T1" fmla="*/ 1 h 109"/>
              <a:gd name="T2" fmla="*/ 62 w 110"/>
              <a:gd name="T3" fmla="*/ 46 h 109"/>
              <a:gd name="T4" fmla="*/ 63 w 110"/>
              <a:gd name="T5" fmla="*/ 47 h 109"/>
              <a:gd name="T6" fmla="*/ 109 w 110"/>
              <a:gd name="T7" fmla="*/ 54 h 109"/>
              <a:gd name="T8" fmla="*/ 109 w 110"/>
              <a:gd name="T9" fmla="*/ 55 h 109"/>
              <a:gd name="T10" fmla="*/ 63 w 110"/>
              <a:gd name="T11" fmla="*/ 62 h 109"/>
              <a:gd name="T12" fmla="*/ 62 w 110"/>
              <a:gd name="T13" fmla="*/ 63 h 109"/>
              <a:gd name="T14" fmla="*/ 56 w 110"/>
              <a:gd name="T15" fmla="*/ 108 h 109"/>
              <a:gd name="T16" fmla="*/ 54 w 110"/>
              <a:gd name="T17" fmla="*/ 108 h 109"/>
              <a:gd name="T18" fmla="*/ 47 w 110"/>
              <a:gd name="T19" fmla="*/ 63 h 109"/>
              <a:gd name="T20" fmla="*/ 47 w 110"/>
              <a:gd name="T21" fmla="*/ 62 h 109"/>
              <a:gd name="T22" fmla="*/ 1 w 110"/>
              <a:gd name="T23" fmla="*/ 55 h 109"/>
              <a:gd name="T24" fmla="*/ 1 w 110"/>
              <a:gd name="T25" fmla="*/ 54 h 109"/>
              <a:gd name="T26" fmla="*/ 47 w 110"/>
              <a:gd name="T27" fmla="*/ 47 h 109"/>
              <a:gd name="T28" fmla="*/ 47 w 110"/>
              <a:gd name="T29" fmla="*/ 46 h 109"/>
              <a:gd name="T30" fmla="*/ 54 w 110"/>
              <a:gd name="T31" fmla="*/ 1 h 109"/>
              <a:gd name="T32" fmla="*/ 56 w 110"/>
              <a:gd name="T33" fmla="*/ 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" h="109">
                <a:moveTo>
                  <a:pt x="56" y="1"/>
                </a:moveTo>
                <a:cubicBezTo>
                  <a:pt x="62" y="46"/>
                  <a:pt x="62" y="46"/>
                  <a:pt x="62" y="46"/>
                </a:cubicBezTo>
                <a:cubicBezTo>
                  <a:pt x="63" y="47"/>
                  <a:pt x="63" y="47"/>
                  <a:pt x="63" y="47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110" y="54"/>
                  <a:pt x="110" y="55"/>
                  <a:pt x="109" y="55"/>
                </a:cubicBezTo>
                <a:cubicBezTo>
                  <a:pt x="63" y="62"/>
                  <a:pt x="63" y="62"/>
                  <a:pt x="63" y="62"/>
                </a:cubicBezTo>
                <a:cubicBezTo>
                  <a:pt x="62" y="63"/>
                  <a:pt x="62" y="63"/>
                  <a:pt x="62" y="63"/>
                </a:cubicBezTo>
                <a:cubicBezTo>
                  <a:pt x="56" y="108"/>
                  <a:pt x="56" y="108"/>
                  <a:pt x="56" y="108"/>
                </a:cubicBezTo>
                <a:cubicBezTo>
                  <a:pt x="56" y="109"/>
                  <a:pt x="54" y="109"/>
                  <a:pt x="54" y="108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2"/>
                  <a:pt x="47" y="62"/>
                  <a:pt x="47" y="62"/>
                </a:cubicBezTo>
                <a:cubicBezTo>
                  <a:pt x="1" y="55"/>
                  <a:pt x="1" y="55"/>
                  <a:pt x="1" y="55"/>
                </a:cubicBezTo>
                <a:cubicBezTo>
                  <a:pt x="0" y="55"/>
                  <a:pt x="0" y="54"/>
                  <a:pt x="1" y="54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46"/>
                  <a:pt x="47" y="46"/>
                  <a:pt x="47" y="46"/>
                </a:cubicBezTo>
                <a:cubicBezTo>
                  <a:pt x="54" y="1"/>
                  <a:pt x="54" y="1"/>
                  <a:pt x="54" y="1"/>
                </a:cubicBezTo>
                <a:cubicBezTo>
                  <a:pt x="54" y="0"/>
                  <a:pt x="56" y="0"/>
                  <a:pt x="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96">
            <a:extLst>
              <a:ext uri="{FF2B5EF4-FFF2-40B4-BE49-F238E27FC236}">
                <a16:creationId xmlns:a16="http://schemas.microsoft.com/office/drawing/2014/main" id="{AE52A8CD-F10A-4D9A-A91D-F466A41C1B4F}"/>
              </a:ext>
            </a:extLst>
          </p:cNvPr>
          <p:cNvSpPr>
            <a:spLocks/>
          </p:cNvSpPr>
          <p:nvPr/>
        </p:nvSpPr>
        <p:spPr bwMode="auto">
          <a:xfrm>
            <a:off x="13830299" y="5868352"/>
            <a:ext cx="400050" cy="393700"/>
          </a:xfrm>
          <a:custGeom>
            <a:avLst/>
            <a:gdLst>
              <a:gd name="T0" fmla="*/ 63 w 123"/>
              <a:gd name="T1" fmla="*/ 1 h 123"/>
              <a:gd name="T2" fmla="*/ 70 w 123"/>
              <a:gd name="T3" fmla="*/ 52 h 123"/>
              <a:gd name="T4" fmla="*/ 71 w 123"/>
              <a:gd name="T5" fmla="*/ 53 h 123"/>
              <a:gd name="T6" fmla="*/ 122 w 123"/>
              <a:gd name="T7" fmla="*/ 61 h 123"/>
              <a:gd name="T8" fmla="*/ 122 w 123"/>
              <a:gd name="T9" fmla="*/ 62 h 123"/>
              <a:gd name="T10" fmla="*/ 71 w 123"/>
              <a:gd name="T11" fmla="*/ 70 h 123"/>
              <a:gd name="T12" fmla="*/ 70 w 123"/>
              <a:gd name="T13" fmla="*/ 71 h 123"/>
              <a:gd name="T14" fmla="*/ 63 w 123"/>
              <a:gd name="T15" fmla="*/ 122 h 123"/>
              <a:gd name="T16" fmla="*/ 61 w 123"/>
              <a:gd name="T17" fmla="*/ 122 h 123"/>
              <a:gd name="T18" fmla="*/ 53 w 123"/>
              <a:gd name="T19" fmla="*/ 71 h 123"/>
              <a:gd name="T20" fmla="*/ 53 w 123"/>
              <a:gd name="T21" fmla="*/ 70 h 123"/>
              <a:gd name="T22" fmla="*/ 1 w 123"/>
              <a:gd name="T23" fmla="*/ 62 h 123"/>
              <a:gd name="T24" fmla="*/ 1 w 123"/>
              <a:gd name="T25" fmla="*/ 61 h 123"/>
              <a:gd name="T26" fmla="*/ 53 w 123"/>
              <a:gd name="T27" fmla="*/ 53 h 123"/>
              <a:gd name="T28" fmla="*/ 53 w 123"/>
              <a:gd name="T29" fmla="*/ 52 h 123"/>
              <a:gd name="T30" fmla="*/ 61 w 123"/>
              <a:gd name="T31" fmla="*/ 1 h 123"/>
              <a:gd name="T32" fmla="*/ 63 w 123"/>
              <a:gd name="T33" fmla="*/ 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3" h="123">
                <a:moveTo>
                  <a:pt x="63" y="1"/>
                </a:moveTo>
                <a:cubicBezTo>
                  <a:pt x="70" y="52"/>
                  <a:pt x="70" y="52"/>
                  <a:pt x="70" y="52"/>
                </a:cubicBezTo>
                <a:cubicBezTo>
                  <a:pt x="71" y="53"/>
                  <a:pt x="71" y="53"/>
                  <a:pt x="71" y="53"/>
                </a:cubicBezTo>
                <a:cubicBezTo>
                  <a:pt x="122" y="61"/>
                  <a:pt x="122" y="61"/>
                  <a:pt x="122" y="61"/>
                </a:cubicBezTo>
                <a:cubicBezTo>
                  <a:pt x="123" y="61"/>
                  <a:pt x="123" y="62"/>
                  <a:pt x="122" y="62"/>
                </a:cubicBezTo>
                <a:cubicBezTo>
                  <a:pt x="71" y="70"/>
                  <a:pt x="71" y="70"/>
                  <a:pt x="71" y="70"/>
                </a:cubicBezTo>
                <a:cubicBezTo>
                  <a:pt x="70" y="71"/>
                  <a:pt x="70" y="71"/>
                  <a:pt x="70" y="71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62" y="123"/>
                  <a:pt x="61" y="123"/>
                  <a:pt x="61" y="122"/>
                </a:cubicBezTo>
                <a:cubicBezTo>
                  <a:pt x="53" y="71"/>
                  <a:pt x="53" y="71"/>
                  <a:pt x="53" y="71"/>
                </a:cubicBezTo>
                <a:cubicBezTo>
                  <a:pt x="53" y="70"/>
                  <a:pt x="53" y="70"/>
                  <a:pt x="53" y="70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2"/>
                  <a:pt x="0" y="61"/>
                  <a:pt x="1" y="61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61" y="1"/>
                  <a:pt x="61" y="1"/>
                  <a:pt x="61" y="1"/>
                </a:cubicBezTo>
                <a:cubicBezTo>
                  <a:pt x="61" y="0"/>
                  <a:pt x="62" y="0"/>
                  <a:pt x="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ED3724B-05E8-4508-815D-0BB99D836638}"/>
              </a:ext>
            </a:extLst>
          </p:cNvPr>
          <p:cNvGrpSpPr/>
          <p:nvPr/>
        </p:nvGrpSpPr>
        <p:grpSpPr>
          <a:xfrm>
            <a:off x="14063662" y="3064211"/>
            <a:ext cx="858838" cy="739104"/>
            <a:chOff x="9175212" y="3029855"/>
            <a:chExt cx="1244315" cy="1070840"/>
          </a:xfrm>
        </p:grpSpPr>
        <p:sp>
          <p:nvSpPr>
            <p:cNvPr id="186" name="Freeform 181">
              <a:extLst>
                <a:ext uri="{FF2B5EF4-FFF2-40B4-BE49-F238E27FC236}">
                  <a16:creationId xmlns:a16="http://schemas.microsoft.com/office/drawing/2014/main" id="{A5A786DC-3E5E-4A77-AF6A-166B647D1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212" y="3029855"/>
              <a:ext cx="1244315" cy="1070840"/>
            </a:xfrm>
            <a:custGeom>
              <a:avLst/>
              <a:gdLst>
                <a:gd name="T0" fmla="*/ 186 w 186"/>
                <a:gd name="T1" fmla="*/ 69 h 160"/>
                <a:gd name="T2" fmla="*/ 118 w 186"/>
                <a:gd name="T3" fmla="*/ 0 h 160"/>
                <a:gd name="T4" fmla="*/ 69 w 186"/>
                <a:gd name="T5" fmla="*/ 0 h 160"/>
                <a:gd name="T6" fmla="*/ 0 w 186"/>
                <a:gd name="T7" fmla="*/ 69 h 160"/>
                <a:gd name="T8" fmla="*/ 0 w 186"/>
                <a:gd name="T9" fmla="*/ 72 h 160"/>
                <a:gd name="T10" fmla="*/ 65 w 186"/>
                <a:gd name="T11" fmla="*/ 138 h 160"/>
                <a:gd name="T12" fmla="*/ 83 w 186"/>
                <a:gd name="T13" fmla="*/ 147 h 160"/>
                <a:gd name="T14" fmla="*/ 90 w 186"/>
                <a:gd name="T15" fmla="*/ 158 h 160"/>
                <a:gd name="T16" fmla="*/ 93 w 186"/>
                <a:gd name="T17" fmla="*/ 160 h 160"/>
                <a:gd name="T18" fmla="*/ 96 w 186"/>
                <a:gd name="T19" fmla="*/ 158 h 160"/>
                <a:gd name="T20" fmla="*/ 104 w 186"/>
                <a:gd name="T21" fmla="*/ 147 h 160"/>
                <a:gd name="T22" fmla="*/ 121 w 186"/>
                <a:gd name="T23" fmla="*/ 138 h 160"/>
                <a:gd name="T24" fmla="*/ 186 w 186"/>
                <a:gd name="T25" fmla="*/ 72 h 160"/>
                <a:gd name="T26" fmla="*/ 186 w 186"/>
                <a:gd name="T27" fmla="*/ 6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6" h="160">
                  <a:moveTo>
                    <a:pt x="186" y="69"/>
                  </a:moveTo>
                  <a:cubicBezTo>
                    <a:pt x="186" y="31"/>
                    <a:pt x="156" y="0"/>
                    <a:pt x="118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09"/>
                    <a:pt x="29" y="138"/>
                    <a:pt x="65" y="138"/>
                  </a:cubicBezTo>
                  <a:cubicBezTo>
                    <a:pt x="72" y="138"/>
                    <a:pt x="79" y="141"/>
                    <a:pt x="83" y="147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1" y="159"/>
                    <a:pt x="92" y="160"/>
                    <a:pt x="93" y="160"/>
                  </a:cubicBezTo>
                  <a:cubicBezTo>
                    <a:pt x="94" y="160"/>
                    <a:pt x="95" y="159"/>
                    <a:pt x="96" y="158"/>
                  </a:cubicBezTo>
                  <a:cubicBezTo>
                    <a:pt x="104" y="147"/>
                    <a:pt x="104" y="147"/>
                    <a:pt x="104" y="147"/>
                  </a:cubicBezTo>
                  <a:cubicBezTo>
                    <a:pt x="107" y="141"/>
                    <a:pt x="114" y="138"/>
                    <a:pt x="121" y="138"/>
                  </a:cubicBezTo>
                  <a:cubicBezTo>
                    <a:pt x="157" y="138"/>
                    <a:pt x="186" y="109"/>
                    <a:pt x="186" y="72"/>
                  </a:cubicBezTo>
                  <a:lnTo>
                    <a:pt x="186" y="6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2">
              <a:extLst>
                <a:ext uri="{FF2B5EF4-FFF2-40B4-BE49-F238E27FC236}">
                  <a16:creationId xmlns:a16="http://schemas.microsoft.com/office/drawing/2014/main" id="{C8AE2400-E3C4-4815-A9C9-8CD7711C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464" y="3271865"/>
              <a:ext cx="595387" cy="501153"/>
            </a:xfrm>
            <a:custGeom>
              <a:avLst/>
              <a:gdLst>
                <a:gd name="T0" fmla="*/ 66 w 89"/>
                <a:gd name="T1" fmla="*/ 1 h 75"/>
                <a:gd name="T2" fmla="*/ 54 w 89"/>
                <a:gd name="T3" fmla="*/ 4 h 75"/>
                <a:gd name="T4" fmla="*/ 37 w 89"/>
                <a:gd name="T5" fmla="*/ 4 h 75"/>
                <a:gd name="T6" fmla="*/ 20 w 89"/>
                <a:gd name="T7" fmla="*/ 1 h 75"/>
                <a:gd name="T8" fmla="*/ 1 w 89"/>
                <a:gd name="T9" fmla="*/ 22 h 75"/>
                <a:gd name="T10" fmla="*/ 41 w 89"/>
                <a:gd name="T11" fmla="*/ 73 h 75"/>
                <a:gd name="T12" fmla="*/ 49 w 89"/>
                <a:gd name="T13" fmla="*/ 73 h 75"/>
                <a:gd name="T14" fmla="*/ 89 w 89"/>
                <a:gd name="T15" fmla="*/ 25 h 75"/>
                <a:gd name="T16" fmla="*/ 66 w 89"/>
                <a:gd name="T17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75">
                  <a:moveTo>
                    <a:pt x="66" y="1"/>
                  </a:moveTo>
                  <a:cubicBezTo>
                    <a:pt x="61" y="1"/>
                    <a:pt x="57" y="2"/>
                    <a:pt x="54" y="4"/>
                  </a:cubicBezTo>
                  <a:cubicBezTo>
                    <a:pt x="48" y="7"/>
                    <a:pt x="42" y="7"/>
                    <a:pt x="37" y="4"/>
                  </a:cubicBezTo>
                  <a:cubicBezTo>
                    <a:pt x="32" y="1"/>
                    <a:pt x="26" y="0"/>
                    <a:pt x="20" y="1"/>
                  </a:cubicBezTo>
                  <a:cubicBezTo>
                    <a:pt x="10" y="3"/>
                    <a:pt x="2" y="12"/>
                    <a:pt x="1" y="22"/>
                  </a:cubicBezTo>
                  <a:cubicBezTo>
                    <a:pt x="0" y="46"/>
                    <a:pt x="29" y="66"/>
                    <a:pt x="41" y="73"/>
                  </a:cubicBezTo>
                  <a:cubicBezTo>
                    <a:pt x="43" y="75"/>
                    <a:pt x="47" y="75"/>
                    <a:pt x="49" y="73"/>
                  </a:cubicBezTo>
                  <a:cubicBezTo>
                    <a:pt x="60" y="66"/>
                    <a:pt x="88" y="46"/>
                    <a:pt x="89" y="25"/>
                  </a:cubicBezTo>
                  <a:cubicBezTo>
                    <a:pt x="89" y="12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D65768-A5A0-4111-A0D4-A16CBD538B06}"/>
              </a:ext>
            </a:extLst>
          </p:cNvPr>
          <p:cNvGrpSpPr/>
          <p:nvPr/>
        </p:nvGrpSpPr>
        <p:grpSpPr>
          <a:xfrm>
            <a:off x="2059481" y="4076700"/>
            <a:ext cx="5560519" cy="523220"/>
            <a:chOff x="2059481" y="3679585"/>
            <a:chExt cx="5560519" cy="523220"/>
          </a:xfrm>
        </p:grpSpPr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36B83127-E670-4FEF-AC29-827FB93C0031}"/>
                </a:ext>
              </a:extLst>
            </p:cNvPr>
            <p:cNvSpPr txBox="1"/>
            <p:nvPr/>
          </p:nvSpPr>
          <p:spPr>
            <a:xfrm>
              <a:off x="2663545" y="3679585"/>
              <a:ext cx="4956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</a:rPr>
                <a:t>Predict customer satisfaction</a:t>
              </a:r>
              <a:endParaRPr lang="uk-UA" sz="2800" dirty="0">
                <a:solidFill>
                  <a:schemeClr val="tx2"/>
                </a:solidFill>
              </a:endParaRPr>
            </a:p>
          </p:txBody>
        </p:sp>
        <p:sp>
          <p:nvSpPr>
            <p:cNvPr id="429" name="Freeform 28">
              <a:extLst>
                <a:ext uri="{FF2B5EF4-FFF2-40B4-BE49-F238E27FC236}">
                  <a16:creationId xmlns:a16="http://schemas.microsoft.com/office/drawing/2014/main" id="{631C3B92-D2D2-4D30-94FC-0D489441A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481" y="3726543"/>
              <a:ext cx="404020" cy="33404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3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EBA444-C7C2-4272-8B51-A7184D4118FD}"/>
              </a:ext>
            </a:extLst>
          </p:cNvPr>
          <p:cNvGrpSpPr/>
          <p:nvPr/>
        </p:nvGrpSpPr>
        <p:grpSpPr>
          <a:xfrm>
            <a:off x="2059481" y="4914900"/>
            <a:ext cx="5560519" cy="523220"/>
            <a:chOff x="2059481" y="4517785"/>
            <a:chExt cx="5560519" cy="523220"/>
          </a:xfrm>
        </p:grpSpPr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80D02AF9-1D2B-4C7C-8670-01381AB9FB17}"/>
                </a:ext>
              </a:extLst>
            </p:cNvPr>
            <p:cNvSpPr txBox="1"/>
            <p:nvPr/>
          </p:nvSpPr>
          <p:spPr>
            <a:xfrm>
              <a:off x="2663545" y="4517785"/>
              <a:ext cx="4956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</a:rPr>
                <a:t>Dataset preparation</a:t>
              </a:r>
            </a:p>
          </p:txBody>
        </p:sp>
        <p:sp>
          <p:nvSpPr>
            <p:cNvPr id="427" name="Freeform 28">
              <a:extLst>
                <a:ext uri="{FF2B5EF4-FFF2-40B4-BE49-F238E27FC236}">
                  <a16:creationId xmlns:a16="http://schemas.microsoft.com/office/drawing/2014/main" id="{F7A12B26-0F76-4410-9206-CCA938D15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481" y="4640943"/>
              <a:ext cx="404020" cy="33404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3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A8BC39-F801-4762-B868-64B5566E7570}"/>
              </a:ext>
            </a:extLst>
          </p:cNvPr>
          <p:cNvGrpSpPr/>
          <p:nvPr/>
        </p:nvGrpSpPr>
        <p:grpSpPr>
          <a:xfrm>
            <a:off x="2059481" y="5905500"/>
            <a:ext cx="5560519" cy="523220"/>
            <a:chOff x="2059481" y="5508385"/>
            <a:chExt cx="5560519" cy="523220"/>
          </a:xfrm>
        </p:grpSpPr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E9B109ED-B9ED-4518-8C8D-A0F2EE1C6E53}"/>
                </a:ext>
              </a:extLst>
            </p:cNvPr>
            <p:cNvSpPr txBox="1"/>
            <p:nvPr/>
          </p:nvSpPr>
          <p:spPr>
            <a:xfrm>
              <a:off x="2663545" y="5508385"/>
              <a:ext cx="4956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</a:rPr>
                <a:t>Machine learning algorithms</a:t>
              </a:r>
              <a:endParaRPr lang="uk-UA" sz="2800" dirty="0">
                <a:solidFill>
                  <a:schemeClr val="tx2"/>
                </a:solidFill>
              </a:endParaRPr>
            </a:p>
          </p:txBody>
        </p:sp>
        <p:sp>
          <p:nvSpPr>
            <p:cNvPr id="425" name="Freeform 28">
              <a:extLst>
                <a:ext uri="{FF2B5EF4-FFF2-40B4-BE49-F238E27FC236}">
                  <a16:creationId xmlns:a16="http://schemas.microsoft.com/office/drawing/2014/main" id="{E1B73AFA-42D5-4EEC-B4B1-29212D598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481" y="5555343"/>
              <a:ext cx="404020" cy="33404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3200"/>
            </a:p>
          </p:txBody>
        </p:sp>
      </p:grpSp>
    </p:spTree>
    <p:extLst>
      <p:ext uri="{BB962C8B-B14F-4D97-AF65-F5344CB8AC3E}">
        <p14:creationId xmlns:p14="http://schemas.microsoft.com/office/powerpoint/2010/main" val="191353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types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4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952750" y="2857500"/>
            <a:ext cx="12382500" cy="1242096"/>
            <a:chOff x="3429000" y="2947415"/>
            <a:chExt cx="12382500" cy="1242096"/>
          </a:xfrm>
        </p:grpSpPr>
        <p:sp>
          <p:nvSpPr>
            <p:cNvPr id="8" name="Freeform 29"/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124450" y="2947415"/>
              <a:ext cx="10687050" cy="1033416"/>
              <a:chOff x="5124450" y="2947415"/>
              <a:chExt cx="10687050" cy="103341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124450" y="2947415"/>
                <a:ext cx="91891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+mj-lt"/>
                  </a:rPr>
                  <a:t>numerical features</a:t>
                </a:r>
                <a:endParaRPr lang="uk-UA" sz="36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24450" y="3580721"/>
                <a:ext cx="10687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Related to user account. i.e. balance.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952750" y="4869943"/>
            <a:ext cx="12382500" cy="1242096"/>
            <a:chOff x="3429000" y="2947415"/>
            <a:chExt cx="12382500" cy="1242096"/>
          </a:xfrm>
        </p:grpSpPr>
        <p:sp>
          <p:nvSpPr>
            <p:cNvPr id="13" name="Freeform 29"/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24450" y="2947415"/>
              <a:ext cx="10687050" cy="1033416"/>
              <a:chOff x="5124450" y="2947415"/>
              <a:chExt cx="10687050" cy="103341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124450" y="2947415"/>
                <a:ext cx="91891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+mj-lt"/>
                  </a:rPr>
                  <a:t>categorical features</a:t>
                </a:r>
                <a:endParaRPr lang="uk-UA" sz="36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124450" y="3580721"/>
                <a:ext cx="10687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Like the different products associated to the users.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2952750" y="6882385"/>
            <a:ext cx="12382500" cy="1242096"/>
            <a:chOff x="3429000" y="2947415"/>
            <a:chExt cx="12382500" cy="1242096"/>
          </a:xfrm>
        </p:grpSpPr>
        <p:sp>
          <p:nvSpPr>
            <p:cNvPr id="18" name="Freeform 29"/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124450" y="2947415"/>
              <a:ext cx="10687050" cy="1033416"/>
              <a:chOff x="5124450" y="2947415"/>
              <a:chExt cx="10687050" cy="1033416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124450" y="2947415"/>
                <a:ext cx="91891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+mj-lt"/>
                  </a:rPr>
                  <a:t>other features</a:t>
                </a:r>
                <a:endParaRPr lang="uk-UA" sz="36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124450" y="3580721"/>
                <a:ext cx="10687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Country, Age, value of the Mortgage.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82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PCA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E9E12-79B4-420B-BC75-F8870A86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81" y="2840614"/>
            <a:ext cx="7503919" cy="624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C44B60-0CCE-4103-A9A1-E835664C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2284689"/>
            <a:ext cx="7503919" cy="524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4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299" y="571411"/>
            <a:ext cx="5829299" cy="1338828"/>
          </a:xfrm>
        </p:spPr>
        <p:txBody>
          <a:bodyPr/>
          <a:lstStyle/>
          <a:p>
            <a:r>
              <a:rPr lang="en-US" dirty="0"/>
              <a:t>target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unbalanced</a:t>
            </a:r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6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CBD69C-4EA3-4834-AF5A-233C4811F5BF}"/>
              </a:ext>
            </a:extLst>
          </p:cNvPr>
          <p:cNvGrpSpPr/>
          <p:nvPr/>
        </p:nvGrpSpPr>
        <p:grpSpPr>
          <a:xfrm>
            <a:off x="2952750" y="2628900"/>
            <a:ext cx="10884555" cy="1143000"/>
            <a:chOff x="3429000" y="3046511"/>
            <a:chExt cx="10884555" cy="1143000"/>
          </a:xfrm>
        </p:grpSpPr>
        <p:sp>
          <p:nvSpPr>
            <p:cNvPr id="6" name="Freeform 29">
              <a:extLst>
                <a:ext uri="{FF2B5EF4-FFF2-40B4-BE49-F238E27FC236}">
                  <a16:creationId xmlns:a16="http://schemas.microsoft.com/office/drawing/2014/main" id="{49EFF61E-F389-40FD-A6F8-05F44C94C0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D14800-46CA-48D9-8762-F6D238B6CC26}"/>
                </a:ext>
              </a:extLst>
            </p:cNvPr>
            <p:cNvSpPr txBox="1"/>
            <p:nvPr/>
          </p:nvSpPr>
          <p:spPr>
            <a:xfrm>
              <a:off x="5124450" y="3252215"/>
              <a:ext cx="9189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+mj-lt"/>
                </a:rPr>
                <a:t>4% unsatisfied customers</a:t>
              </a:r>
              <a:endParaRPr lang="uk-UA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BA908C8-4859-4121-A0AF-FDF40D24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341" y="4295532"/>
            <a:ext cx="7120821" cy="549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6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FC4B659-C556-4E95-9C9B-610B045C1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5788183"/>
            <a:ext cx="6050774" cy="4442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299" y="571411"/>
            <a:ext cx="5829299" cy="1338828"/>
          </a:xfrm>
        </p:spPr>
        <p:txBody>
          <a:bodyPr/>
          <a:lstStyle/>
          <a:p>
            <a:r>
              <a:rPr lang="en-US" dirty="0"/>
              <a:t>target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resampling</a:t>
            </a:r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</p:spPr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7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C7BEFE-301A-472C-AC52-C5E56EBECBD6}"/>
              </a:ext>
            </a:extLst>
          </p:cNvPr>
          <p:cNvGrpSpPr/>
          <p:nvPr/>
        </p:nvGrpSpPr>
        <p:grpSpPr>
          <a:xfrm>
            <a:off x="1905000" y="3870161"/>
            <a:ext cx="12382500" cy="1341192"/>
            <a:chOff x="3429000" y="2947415"/>
            <a:chExt cx="12382500" cy="1341192"/>
          </a:xfrm>
        </p:grpSpPr>
        <p:sp>
          <p:nvSpPr>
            <p:cNvPr id="8" name="Freeform 29">
              <a:extLst>
                <a:ext uri="{FF2B5EF4-FFF2-40B4-BE49-F238E27FC236}">
                  <a16:creationId xmlns:a16="http://schemas.microsoft.com/office/drawing/2014/main" id="{34D60CD8-381C-4FC8-AC3C-D21A8888F4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B68A4E-DD9F-48F8-925F-CD347C7F12CA}"/>
                </a:ext>
              </a:extLst>
            </p:cNvPr>
            <p:cNvGrpSpPr/>
            <p:nvPr/>
          </p:nvGrpSpPr>
          <p:grpSpPr>
            <a:xfrm>
              <a:off x="5124450" y="2947415"/>
              <a:ext cx="10687050" cy="1341192"/>
              <a:chOff x="5124450" y="2947415"/>
              <a:chExt cx="10687050" cy="134119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F29A8A-2F9F-488F-826D-9A82ACE2DB2B}"/>
                  </a:ext>
                </a:extLst>
              </p:cNvPr>
              <p:cNvSpPr txBox="1"/>
              <p:nvPr/>
            </p:nvSpPr>
            <p:spPr>
              <a:xfrm>
                <a:off x="5124450" y="2947415"/>
                <a:ext cx="91891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err="1">
                    <a:latin typeface="+mj-lt"/>
                  </a:rPr>
                  <a:t>undersampling</a:t>
                </a:r>
                <a:endParaRPr lang="uk-UA" sz="36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AA693B-F4D9-4CF5-A3D8-DEF4DBB70F8B}"/>
                  </a:ext>
                </a:extLst>
              </p:cNvPr>
              <p:cNvSpPr txBox="1"/>
              <p:nvPr/>
            </p:nvSpPr>
            <p:spPr>
              <a:xfrm>
                <a:off x="5124450" y="3580721"/>
                <a:ext cx="106870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Tomek links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Cluster centroids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65949C-5D67-4938-827A-BEC4614DB24B}"/>
              </a:ext>
            </a:extLst>
          </p:cNvPr>
          <p:cNvGrpSpPr/>
          <p:nvPr/>
        </p:nvGrpSpPr>
        <p:grpSpPr>
          <a:xfrm>
            <a:off x="1905000" y="5882604"/>
            <a:ext cx="12382500" cy="1242096"/>
            <a:chOff x="3429000" y="2947415"/>
            <a:chExt cx="12382500" cy="1242096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55A9FE9A-9C3C-44A1-8404-3AD29F0A46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DD2533C-8874-44D2-90B6-6A0A8DE96C66}"/>
                </a:ext>
              </a:extLst>
            </p:cNvPr>
            <p:cNvGrpSpPr/>
            <p:nvPr/>
          </p:nvGrpSpPr>
          <p:grpSpPr>
            <a:xfrm>
              <a:off x="5124450" y="2947415"/>
              <a:ext cx="10687050" cy="1033416"/>
              <a:chOff x="5124450" y="2947415"/>
              <a:chExt cx="10687050" cy="103341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54CB0F-F6D9-4D5B-9658-1DA30A6B4479}"/>
                  </a:ext>
                </a:extLst>
              </p:cNvPr>
              <p:cNvSpPr txBox="1"/>
              <p:nvPr/>
            </p:nvSpPr>
            <p:spPr>
              <a:xfrm>
                <a:off x="5124450" y="2947415"/>
                <a:ext cx="91891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+mj-lt"/>
                  </a:rPr>
                  <a:t>oversampling</a:t>
                </a:r>
                <a:endParaRPr lang="uk-UA" sz="36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237889-68FF-4562-8295-E26F813C6C66}"/>
                  </a:ext>
                </a:extLst>
              </p:cNvPr>
              <p:cNvSpPr txBox="1"/>
              <p:nvPr/>
            </p:nvSpPr>
            <p:spPr>
              <a:xfrm>
                <a:off x="5124450" y="3580721"/>
                <a:ext cx="10687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SMOTE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D36BF8B-619D-4E81-9AA5-01396B27AB41}"/>
              </a:ext>
            </a:extLst>
          </p:cNvPr>
          <p:cNvSpPr txBox="1"/>
          <p:nvPr/>
        </p:nvSpPr>
        <p:spPr>
          <a:xfrm>
            <a:off x="9665355" y="654573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Random </a:t>
            </a:r>
            <a:r>
              <a:rPr lang="en-US" sz="3600" dirty="0" err="1">
                <a:latin typeface="+mj-lt"/>
              </a:rPr>
              <a:t>undersampling</a:t>
            </a:r>
            <a:endParaRPr lang="uk-UA" sz="36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3FD4B4A-4E51-46E2-B990-AD1EBC68D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1648990"/>
            <a:ext cx="5362728" cy="4139193"/>
          </a:xfrm>
          <a:prstGeom prst="rect">
            <a:avLst/>
          </a:prstGeom>
        </p:spPr>
      </p:pic>
      <p:sp>
        <p:nvSpPr>
          <p:cNvPr id="42" name="Arrow: Curved Left 41">
            <a:extLst>
              <a:ext uri="{FF2B5EF4-FFF2-40B4-BE49-F238E27FC236}">
                <a16:creationId xmlns:a16="http://schemas.microsoft.com/office/drawing/2014/main" id="{4D368006-1B3E-411F-81C2-378F71E6DB1A}"/>
              </a:ext>
            </a:extLst>
          </p:cNvPr>
          <p:cNvSpPr/>
          <p:nvPr/>
        </p:nvSpPr>
        <p:spPr>
          <a:xfrm>
            <a:off x="15025874" y="3942043"/>
            <a:ext cx="1531128" cy="3155443"/>
          </a:xfrm>
          <a:prstGeom prst="curvedLef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0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299" y="571411"/>
            <a:ext cx="6972301" cy="1338828"/>
          </a:xfrm>
        </p:spPr>
        <p:txBody>
          <a:bodyPr/>
          <a:lstStyle/>
          <a:p>
            <a:r>
              <a:rPr lang="en-US" dirty="0"/>
              <a:t>random forest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feature importance</a:t>
            </a:r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8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4ADB42-F54A-4E57-A0E6-7ABF3A90C753}"/>
              </a:ext>
            </a:extLst>
          </p:cNvPr>
          <p:cNvGrpSpPr/>
          <p:nvPr/>
        </p:nvGrpSpPr>
        <p:grpSpPr>
          <a:xfrm>
            <a:off x="1371600" y="3771900"/>
            <a:ext cx="7319273" cy="725966"/>
            <a:chOff x="8534400" y="2798720"/>
            <a:chExt cx="7319273" cy="7259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739AA5-A451-48B4-9C8B-A4BF6E074E08}"/>
                </a:ext>
              </a:extLst>
            </p:cNvPr>
            <p:cNvSpPr txBox="1"/>
            <p:nvPr/>
          </p:nvSpPr>
          <p:spPr>
            <a:xfrm>
              <a:off x="9628058" y="2798720"/>
              <a:ext cx="62256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+mj-lt"/>
                </a:rPr>
                <a:t>mortgage</a:t>
              </a:r>
            </a:p>
          </p:txBody>
        </p:sp>
        <p:sp>
          <p:nvSpPr>
            <p:cNvPr id="7" name="Freeform 70">
              <a:extLst>
                <a:ext uri="{FF2B5EF4-FFF2-40B4-BE49-F238E27FC236}">
                  <a16:creationId xmlns:a16="http://schemas.microsoft.com/office/drawing/2014/main" id="{E0D8B2FD-14E7-437C-A5AD-C1763A2DBF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4400" y="2798720"/>
              <a:ext cx="725966" cy="725966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68 h 176"/>
                <a:gd name="T12" fmla="*/ 8 w 176"/>
                <a:gd name="T13" fmla="*/ 88 h 176"/>
                <a:gd name="T14" fmla="*/ 88 w 176"/>
                <a:gd name="T15" fmla="*/ 8 h 176"/>
                <a:gd name="T16" fmla="*/ 168 w 176"/>
                <a:gd name="T17" fmla="*/ 88 h 176"/>
                <a:gd name="T18" fmla="*/ 88 w 176"/>
                <a:gd name="T19" fmla="*/ 168 h 176"/>
                <a:gd name="T20" fmla="*/ 100 w 176"/>
                <a:gd name="T21" fmla="*/ 72 h 176"/>
                <a:gd name="T22" fmla="*/ 86 w 176"/>
                <a:gd name="T23" fmla="*/ 36 h 176"/>
                <a:gd name="T24" fmla="*/ 72 w 176"/>
                <a:gd name="T25" fmla="*/ 72 h 176"/>
                <a:gd name="T26" fmla="*/ 36 w 176"/>
                <a:gd name="T27" fmla="*/ 72 h 176"/>
                <a:gd name="T28" fmla="*/ 66 w 176"/>
                <a:gd name="T29" fmla="*/ 95 h 176"/>
                <a:gd name="T30" fmla="*/ 52 w 176"/>
                <a:gd name="T31" fmla="*/ 136 h 176"/>
                <a:gd name="T32" fmla="*/ 86 w 176"/>
                <a:gd name="T33" fmla="*/ 111 h 176"/>
                <a:gd name="T34" fmla="*/ 120 w 176"/>
                <a:gd name="T35" fmla="*/ 136 h 176"/>
                <a:gd name="T36" fmla="*/ 106 w 176"/>
                <a:gd name="T37" fmla="*/ 95 h 176"/>
                <a:gd name="T38" fmla="*/ 136 w 176"/>
                <a:gd name="T39" fmla="*/ 72 h 176"/>
                <a:gd name="T40" fmla="*/ 100 w 176"/>
                <a:gd name="T41" fmla="*/ 72 h 176"/>
                <a:gd name="T42" fmla="*/ 99 w 176"/>
                <a:gd name="T43" fmla="*/ 97 h 176"/>
                <a:gd name="T44" fmla="*/ 105 w 176"/>
                <a:gd name="T45" fmla="*/ 114 h 176"/>
                <a:gd name="T46" fmla="*/ 91 w 176"/>
                <a:gd name="T47" fmla="*/ 104 h 176"/>
                <a:gd name="T48" fmla="*/ 86 w 176"/>
                <a:gd name="T49" fmla="*/ 101 h 176"/>
                <a:gd name="T50" fmla="*/ 81 w 176"/>
                <a:gd name="T51" fmla="*/ 104 h 176"/>
                <a:gd name="T52" fmla="*/ 67 w 176"/>
                <a:gd name="T53" fmla="*/ 114 h 176"/>
                <a:gd name="T54" fmla="*/ 73 w 176"/>
                <a:gd name="T55" fmla="*/ 97 h 176"/>
                <a:gd name="T56" fmla="*/ 75 w 176"/>
                <a:gd name="T57" fmla="*/ 92 h 176"/>
                <a:gd name="T58" fmla="*/ 70 w 176"/>
                <a:gd name="T59" fmla="*/ 89 h 176"/>
                <a:gd name="T60" fmla="*/ 59 w 176"/>
                <a:gd name="T61" fmla="*/ 80 h 176"/>
                <a:gd name="T62" fmla="*/ 78 w 176"/>
                <a:gd name="T63" fmla="*/ 80 h 176"/>
                <a:gd name="T64" fmla="*/ 80 w 176"/>
                <a:gd name="T65" fmla="*/ 75 h 176"/>
                <a:gd name="T66" fmla="*/ 86 w 176"/>
                <a:gd name="T67" fmla="*/ 58 h 176"/>
                <a:gd name="T68" fmla="*/ 92 w 176"/>
                <a:gd name="T69" fmla="*/ 75 h 176"/>
                <a:gd name="T70" fmla="*/ 94 w 176"/>
                <a:gd name="T71" fmla="*/ 80 h 176"/>
                <a:gd name="T72" fmla="*/ 113 w 176"/>
                <a:gd name="T73" fmla="*/ 80 h 176"/>
                <a:gd name="T74" fmla="*/ 102 w 176"/>
                <a:gd name="T75" fmla="*/ 89 h 176"/>
                <a:gd name="T76" fmla="*/ 97 w 176"/>
                <a:gd name="T77" fmla="*/ 92 h 176"/>
                <a:gd name="T78" fmla="*/ 99 w 176"/>
                <a:gd name="T79" fmla="*/ 9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moveTo>
                    <a:pt x="100" y="72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120" y="136"/>
                    <a:pt x="120" y="136"/>
                    <a:pt x="120" y="136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36" y="72"/>
                    <a:pt x="136" y="72"/>
                    <a:pt x="136" y="72"/>
                  </a:cubicBezTo>
                  <a:lnTo>
                    <a:pt x="100" y="72"/>
                  </a:lnTo>
                  <a:close/>
                  <a:moveTo>
                    <a:pt x="99" y="97"/>
                  </a:moveTo>
                  <a:cubicBezTo>
                    <a:pt x="105" y="114"/>
                    <a:pt x="105" y="114"/>
                    <a:pt x="105" y="114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97" y="92"/>
                    <a:pt x="97" y="92"/>
                    <a:pt x="97" y="92"/>
                  </a:cubicBezTo>
                  <a:lnTo>
                    <a:pt x="99" y="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CDA251D-D877-451B-A340-BF7563201CAE}"/>
              </a:ext>
            </a:extLst>
          </p:cNvPr>
          <p:cNvGrpSpPr/>
          <p:nvPr/>
        </p:nvGrpSpPr>
        <p:grpSpPr>
          <a:xfrm>
            <a:off x="1371600" y="4912442"/>
            <a:ext cx="7319273" cy="725966"/>
            <a:chOff x="8534400" y="4625062"/>
            <a:chExt cx="7319273" cy="7259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6D1AD9-28DE-4248-8893-0AD3DA35B0D4}"/>
                </a:ext>
              </a:extLst>
            </p:cNvPr>
            <p:cNvSpPr txBox="1"/>
            <p:nvPr/>
          </p:nvSpPr>
          <p:spPr>
            <a:xfrm>
              <a:off x="9628059" y="4625062"/>
              <a:ext cx="6225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+mj-lt"/>
                </a:rPr>
                <a:t>age</a:t>
              </a:r>
            </a:p>
          </p:txBody>
        </p:sp>
        <p:sp>
          <p:nvSpPr>
            <p:cNvPr id="11" name="Freeform 70">
              <a:extLst>
                <a:ext uri="{FF2B5EF4-FFF2-40B4-BE49-F238E27FC236}">
                  <a16:creationId xmlns:a16="http://schemas.microsoft.com/office/drawing/2014/main" id="{8BACC6AF-A2AD-48A2-B330-4F797325B8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4400" y="4625062"/>
              <a:ext cx="725966" cy="725966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68 h 176"/>
                <a:gd name="T12" fmla="*/ 8 w 176"/>
                <a:gd name="T13" fmla="*/ 88 h 176"/>
                <a:gd name="T14" fmla="*/ 88 w 176"/>
                <a:gd name="T15" fmla="*/ 8 h 176"/>
                <a:gd name="T16" fmla="*/ 168 w 176"/>
                <a:gd name="T17" fmla="*/ 88 h 176"/>
                <a:gd name="T18" fmla="*/ 88 w 176"/>
                <a:gd name="T19" fmla="*/ 168 h 176"/>
                <a:gd name="T20" fmla="*/ 100 w 176"/>
                <a:gd name="T21" fmla="*/ 72 h 176"/>
                <a:gd name="T22" fmla="*/ 86 w 176"/>
                <a:gd name="T23" fmla="*/ 36 h 176"/>
                <a:gd name="T24" fmla="*/ 72 w 176"/>
                <a:gd name="T25" fmla="*/ 72 h 176"/>
                <a:gd name="T26" fmla="*/ 36 w 176"/>
                <a:gd name="T27" fmla="*/ 72 h 176"/>
                <a:gd name="T28" fmla="*/ 66 w 176"/>
                <a:gd name="T29" fmla="*/ 95 h 176"/>
                <a:gd name="T30" fmla="*/ 52 w 176"/>
                <a:gd name="T31" fmla="*/ 136 h 176"/>
                <a:gd name="T32" fmla="*/ 86 w 176"/>
                <a:gd name="T33" fmla="*/ 111 h 176"/>
                <a:gd name="T34" fmla="*/ 120 w 176"/>
                <a:gd name="T35" fmla="*/ 136 h 176"/>
                <a:gd name="T36" fmla="*/ 106 w 176"/>
                <a:gd name="T37" fmla="*/ 95 h 176"/>
                <a:gd name="T38" fmla="*/ 136 w 176"/>
                <a:gd name="T39" fmla="*/ 72 h 176"/>
                <a:gd name="T40" fmla="*/ 100 w 176"/>
                <a:gd name="T41" fmla="*/ 72 h 176"/>
                <a:gd name="T42" fmla="*/ 99 w 176"/>
                <a:gd name="T43" fmla="*/ 97 h 176"/>
                <a:gd name="T44" fmla="*/ 105 w 176"/>
                <a:gd name="T45" fmla="*/ 114 h 176"/>
                <a:gd name="T46" fmla="*/ 91 w 176"/>
                <a:gd name="T47" fmla="*/ 104 h 176"/>
                <a:gd name="T48" fmla="*/ 86 w 176"/>
                <a:gd name="T49" fmla="*/ 101 h 176"/>
                <a:gd name="T50" fmla="*/ 81 w 176"/>
                <a:gd name="T51" fmla="*/ 104 h 176"/>
                <a:gd name="T52" fmla="*/ 67 w 176"/>
                <a:gd name="T53" fmla="*/ 114 h 176"/>
                <a:gd name="T54" fmla="*/ 73 w 176"/>
                <a:gd name="T55" fmla="*/ 97 h 176"/>
                <a:gd name="T56" fmla="*/ 75 w 176"/>
                <a:gd name="T57" fmla="*/ 92 h 176"/>
                <a:gd name="T58" fmla="*/ 70 w 176"/>
                <a:gd name="T59" fmla="*/ 89 h 176"/>
                <a:gd name="T60" fmla="*/ 59 w 176"/>
                <a:gd name="T61" fmla="*/ 80 h 176"/>
                <a:gd name="T62" fmla="*/ 78 w 176"/>
                <a:gd name="T63" fmla="*/ 80 h 176"/>
                <a:gd name="T64" fmla="*/ 80 w 176"/>
                <a:gd name="T65" fmla="*/ 75 h 176"/>
                <a:gd name="T66" fmla="*/ 86 w 176"/>
                <a:gd name="T67" fmla="*/ 58 h 176"/>
                <a:gd name="T68" fmla="*/ 92 w 176"/>
                <a:gd name="T69" fmla="*/ 75 h 176"/>
                <a:gd name="T70" fmla="*/ 94 w 176"/>
                <a:gd name="T71" fmla="*/ 80 h 176"/>
                <a:gd name="T72" fmla="*/ 113 w 176"/>
                <a:gd name="T73" fmla="*/ 80 h 176"/>
                <a:gd name="T74" fmla="*/ 102 w 176"/>
                <a:gd name="T75" fmla="*/ 89 h 176"/>
                <a:gd name="T76" fmla="*/ 97 w 176"/>
                <a:gd name="T77" fmla="*/ 92 h 176"/>
                <a:gd name="T78" fmla="*/ 99 w 176"/>
                <a:gd name="T79" fmla="*/ 9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moveTo>
                    <a:pt x="100" y="72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120" y="136"/>
                    <a:pt x="120" y="136"/>
                    <a:pt x="120" y="136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36" y="72"/>
                    <a:pt x="136" y="72"/>
                    <a:pt x="136" y="72"/>
                  </a:cubicBezTo>
                  <a:lnTo>
                    <a:pt x="100" y="72"/>
                  </a:lnTo>
                  <a:close/>
                  <a:moveTo>
                    <a:pt x="99" y="97"/>
                  </a:moveTo>
                  <a:cubicBezTo>
                    <a:pt x="105" y="114"/>
                    <a:pt x="105" y="114"/>
                    <a:pt x="105" y="114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97" y="92"/>
                    <a:pt x="97" y="92"/>
                    <a:pt x="97" y="92"/>
                  </a:cubicBezTo>
                  <a:lnTo>
                    <a:pt x="99" y="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7765B5-6462-4CF7-B3EE-90A891957CED}"/>
              </a:ext>
            </a:extLst>
          </p:cNvPr>
          <p:cNvGrpSpPr/>
          <p:nvPr/>
        </p:nvGrpSpPr>
        <p:grpSpPr>
          <a:xfrm>
            <a:off x="1371600" y="6057900"/>
            <a:ext cx="7319273" cy="725966"/>
            <a:chOff x="8534400" y="6447717"/>
            <a:chExt cx="7319273" cy="7259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31BCED-52D5-4CA5-B439-80D75F33E01D}"/>
                </a:ext>
              </a:extLst>
            </p:cNvPr>
            <p:cNvSpPr txBox="1"/>
            <p:nvPr/>
          </p:nvSpPr>
          <p:spPr>
            <a:xfrm>
              <a:off x="9628059" y="6447717"/>
              <a:ext cx="6225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+mj-lt"/>
                </a:rPr>
                <a:t>account balance</a:t>
              </a:r>
            </a:p>
          </p:txBody>
        </p:sp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05384BE1-4595-4C72-B790-E093C807D9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4400" y="6447717"/>
              <a:ext cx="725966" cy="725966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68 h 176"/>
                <a:gd name="T12" fmla="*/ 8 w 176"/>
                <a:gd name="T13" fmla="*/ 88 h 176"/>
                <a:gd name="T14" fmla="*/ 88 w 176"/>
                <a:gd name="T15" fmla="*/ 8 h 176"/>
                <a:gd name="T16" fmla="*/ 168 w 176"/>
                <a:gd name="T17" fmla="*/ 88 h 176"/>
                <a:gd name="T18" fmla="*/ 88 w 176"/>
                <a:gd name="T19" fmla="*/ 168 h 176"/>
                <a:gd name="T20" fmla="*/ 100 w 176"/>
                <a:gd name="T21" fmla="*/ 72 h 176"/>
                <a:gd name="T22" fmla="*/ 86 w 176"/>
                <a:gd name="T23" fmla="*/ 36 h 176"/>
                <a:gd name="T24" fmla="*/ 72 w 176"/>
                <a:gd name="T25" fmla="*/ 72 h 176"/>
                <a:gd name="T26" fmla="*/ 36 w 176"/>
                <a:gd name="T27" fmla="*/ 72 h 176"/>
                <a:gd name="T28" fmla="*/ 66 w 176"/>
                <a:gd name="T29" fmla="*/ 95 h 176"/>
                <a:gd name="T30" fmla="*/ 52 w 176"/>
                <a:gd name="T31" fmla="*/ 136 h 176"/>
                <a:gd name="T32" fmla="*/ 86 w 176"/>
                <a:gd name="T33" fmla="*/ 111 h 176"/>
                <a:gd name="T34" fmla="*/ 120 w 176"/>
                <a:gd name="T35" fmla="*/ 136 h 176"/>
                <a:gd name="T36" fmla="*/ 106 w 176"/>
                <a:gd name="T37" fmla="*/ 95 h 176"/>
                <a:gd name="T38" fmla="*/ 136 w 176"/>
                <a:gd name="T39" fmla="*/ 72 h 176"/>
                <a:gd name="T40" fmla="*/ 100 w 176"/>
                <a:gd name="T41" fmla="*/ 72 h 176"/>
                <a:gd name="T42" fmla="*/ 99 w 176"/>
                <a:gd name="T43" fmla="*/ 97 h 176"/>
                <a:gd name="T44" fmla="*/ 105 w 176"/>
                <a:gd name="T45" fmla="*/ 114 h 176"/>
                <a:gd name="T46" fmla="*/ 91 w 176"/>
                <a:gd name="T47" fmla="*/ 104 h 176"/>
                <a:gd name="T48" fmla="*/ 86 w 176"/>
                <a:gd name="T49" fmla="*/ 101 h 176"/>
                <a:gd name="T50" fmla="*/ 81 w 176"/>
                <a:gd name="T51" fmla="*/ 104 h 176"/>
                <a:gd name="T52" fmla="*/ 67 w 176"/>
                <a:gd name="T53" fmla="*/ 114 h 176"/>
                <a:gd name="T54" fmla="*/ 73 w 176"/>
                <a:gd name="T55" fmla="*/ 97 h 176"/>
                <a:gd name="T56" fmla="*/ 75 w 176"/>
                <a:gd name="T57" fmla="*/ 92 h 176"/>
                <a:gd name="T58" fmla="*/ 70 w 176"/>
                <a:gd name="T59" fmla="*/ 89 h 176"/>
                <a:gd name="T60" fmla="*/ 59 w 176"/>
                <a:gd name="T61" fmla="*/ 80 h 176"/>
                <a:gd name="T62" fmla="*/ 78 w 176"/>
                <a:gd name="T63" fmla="*/ 80 h 176"/>
                <a:gd name="T64" fmla="*/ 80 w 176"/>
                <a:gd name="T65" fmla="*/ 75 h 176"/>
                <a:gd name="T66" fmla="*/ 86 w 176"/>
                <a:gd name="T67" fmla="*/ 58 h 176"/>
                <a:gd name="T68" fmla="*/ 92 w 176"/>
                <a:gd name="T69" fmla="*/ 75 h 176"/>
                <a:gd name="T70" fmla="*/ 94 w 176"/>
                <a:gd name="T71" fmla="*/ 80 h 176"/>
                <a:gd name="T72" fmla="*/ 113 w 176"/>
                <a:gd name="T73" fmla="*/ 80 h 176"/>
                <a:gd name="T74" fmla="*/ 102 w 176"/>
                <a:gd name="T75" fmla="*/ 89 h 176"/>
                <a:gd name="T76" fmla="*/ 97 w 176"/>
                <a:gd name="T77" fmla="*/ 92 h 176"/>
                <a:gd name="T78" fmla="*/ 99 w 176"/>
                <a:gd name="T79" fmla="*/ 9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moveTo>
                    <a:pt x="100" y="72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120" y="136"/>
                    <a:pt x="120" y="136"/>
                    <a:pt x="120" y="136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36" y="72"/>
                    <a:pt x="136" y="72"/>
                    <a:pt x="136" y="72"/>
                  </a:cubicBezTo>
                  <a:lnTo>
                    <a:pt x="100" y="72"/>
                  </a:lnTo>
                  <a:close/>
                  <a:moveTo>
                    <a:pt x="99" y="97"/>
                  </a:moveTo>
                  <a:cubicBezTo>
                    <a:pt x="105" y="114"/>
                    <a:pt x="105" y="114"/>
                    <a:pt x="105" y="114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97" y="92"/>
                    <a:pt x="97" y="92"/>
                    <a:pt x="97" y="92"/>
                  </a:cubicBezTo>
                  <a:lnTo>
                    <a:pt x="99" y="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454D3B3-CE4E-402D-82FE-A34C79282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8" y="2990953"/>
            <a:ext cx="9519185" cy="51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0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299" y="571411"/>
            <a:ext cx="6972301" cy="1338828"/>
          </a:xfrm>
        </p:spPr>
        <p:txBody>
          <a:bodyPr/>
          <a:lstStyle/>
          <a:p>
            <a:r>
              <a:rPr lang="en-US" dirty="0"/>
              <a:t>random forest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unbalanced dataset</a:t>
            </a:r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9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6B91F-9FE5-4883-B3C2-C0733F939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49" y="3009900"/>
            <a:ext cx="5791200" cy="4904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62520E-7B44-4006-BC4B-B257460CA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543300"/>
            <a:ext cx="736530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73693"/>
      </p:ext>
    </p:extLst>
  </p:cSld>
  <p:clrMapOvr>
    <a:masterClrMapping/>
  </p:clrMapOvr>
</p:sld>
</file>

<file path=ppt/theme/theme1.xml><?xml version="1.0" encoding="utf-8"?>
<a:theme xmlns:a="http://schemas.openxmlformats.org/drawingml/2006/main" name="GENARAL LAYOUTS">
  <a:themeElements>
    <a:clrScheme name="SIMPLICITY 3.0 - bi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FF625D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AM SLIDES">
  <a:themeElements>
    <a:clrScheme name="SIMPLICITY 3.0 - bi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FF625D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ORTFOLIO">
  <a:themeElements>
    <a:clrScheme name="SIMPLICITY 3.0 - bi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FF625D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10322</TotalTime>
  <Words>211</Words>
  <Application>Microsoft Office PowerPoint</Application>
  <PresentationFormat>Custom</PresentationFormat>
  <Paragraphs>82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Roboto</vt:lpstr>
      <vt:lpstr>Roboto Condensed</vt:lpstr>
      <vt:lpstr>GENARAL LAYOUTS</vt:lpstr>
      <vt:lpstr>TEAM SLIDES</vt:lpstr>
      <vt:lpstr>PORTFOLIO</vt:lpstr>
      <vt:lpstr>PowerPoint Presentation</vt:lpstr>
      <vt:lpstr>PowerPoint Presentation</vt:lpstr>
      <vt:lpstr>the problem methodology</vt:lpstr>
      <vt:lpstr>features types</vt:lpstr>
      <vt:lpstr>features PCA</vt:lpstr>
      <vt:lpstr>target unbalanced</vt:lpstr>
      <vt:lpstr>target resampling</vt:lpstr>
      <vt:lpstr>random forest feature importance</vt:lpstr>
      <vt:lpstr>random forest unbalanced dataset</vt:lpstr>
      <vt:lpstr>random forest comparison</vt:lpstr>
      <vt:lpstr>XGBoost feature importance</vt:lpstr>
      <vt:lpstr>conclusions lessons learned</vt:lpstr>
      <vt:lpstr>conclusions future work</vt:lpstr>
      <vt:lpstr>PowerPoint Presentation</vt:lpstr>
    </vt:vector>
  </TitlesOfParts>
  <Company>bartomolina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Santander Customer Satisfaction</dc:title>
  <dc:creator>Bartolomé Molina</dc:creator>
  <cp:lastModifiedBy>Bartolomé Molina</cp:lastModifiedBy>
  <cp:revision>1145</cp:revision>
  <cp:lastPrinted>2019-06-22T02:40:42Z</cp:lastPrinted>
  <dcterms:created xsi:type="dcterms:W3CDTF">2015-01-20T11:47:48Z</dcterms:created>
  <dcterms:modified xsi:type="dcterms:W3CDTF">2020-01-15T16:35:09Z</dcterms:modified>
</cp:coreProperties>
</file>