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</p:sldIdLst>
  <p:sldSz cx="54006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6"/>
    <p:restoredTop sz="96327"/>
  </p:normalViewPr>
  <p:slideViewPr>
    <p:cSldViewPr snapToGrid="0">
      <p:cViewPr>
        <p:scale>
          <a:sx n="400" d="100"/>
          <a:sy n="4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767462"/>
            <a:ext cx="4590574" cy="375991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5672376"/>
            <a:ext cx="4050506" cy="26074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4987"/>
            <a:ext cx="1164521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574987"/>
            <a:ext cx="3426053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2444"/>
            <a:ext cx="4658082" cy="449240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7345"/>
            <a:ext cx="4658082" cy="236244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874937"/>
            <a:ext cx="2295287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874937"/>
            <a:ext cx="2295287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4990"/>
            <a:ext cx="465808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647443"/>
            <a:ext cx="2284738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944914"/>
            <a:ext cx="2284738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647443"/>
            <a:ext cx="2295990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944914"/>
            <a:ext cx="2295990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4968"/>
            <a:ext cx="2734092" cy="767483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4968"/>
            <a:ext cx="2734092" cy="767483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4990"/>
            <a:ext cx="465808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4937"/>
            <a:ext cx="465808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8126-CE0A-8F4A-B7EE-D5224E3815C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0009783"/>
            <a:ext cx="182272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1D169-DBA4-DF08-FE2B-B5800793C41F}"/>
              </a:ext>
            </a:extLst>
          </p:cNvPr>
          <p:cNvSpPr/>
          <p:nvPr/>
        </p:nvSpPr>
        <p:spPr>
          <a:xfrm>
            <a:off x="472172" y="2624101"/>
            <a:ext cx="4552122" cy="3162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FCDC8-5B8E-1017-20D6-9ABBAD45B3AF}"/>
              </a:ext>
            </a:extLst>
          </p:cNvPr>
          <p:cNvSpPr txBox="1"/>
          <p:nvPr/>
        </p:nvSpPr>
        <p:spPr>
          <a:xfrm>
            <a:off x="560669" y="2660984"/>
            <a:ext cx="197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Functional term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772A0-E911-8517-46D0-8DDEA04CF3C9}"/>
              </a:ext>
            </a:extLst>
          </p:cNvPr>
          <p:cNvSpPr txBox="1"/>
          <p:nvPr/>
        </p:nvSpPr>
        <p:spPr>
          <a:xfrm>
            <a:off x="560671" y="4202524"/>
            <a:ext cx="1591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Feature-term mapping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FC39A8D0-11B1-B2CB-EBE6-D234454B6C31}"/>
              </a:ext>
            </a:extLst>
          </p:cNvPr>
          <p:cNvSpPr/>
          <p:nvPr/>
        </p:nvSpPr>
        <p:spPr>
          <a:xfrm>
            <a:off x="1903973" y="6167052"/>
            <a:ext cx="169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prepare_for_enrichment</a:t>
            </a:r>
            <a:endParaRPr lang="en-US" sz="11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A7EE4B7F-8029-F89A-9C5B-125ADB18CFB7}"/>
              </a:ext>
            </a:extLst>
          </p:cNvPr>
          <p:cNvSpPr/>
          <p:nvPr/>
        </p:nvSpPr>
        <p:spPr>
          <a:xfrm>
            <a:off x="2413091" y="8495288"/>
            <a:ext cx="1611779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functional_enrichment</a:t>
            </a:r>
            <a:endParaRPr lang="en-US" sz="1100" dirty="0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801C96DB-4AD4-3588-BF8E-FCB0CA3F4E06}"/>
              </a:ext>
            </a:extLst>
          </p:cNvPr>
          <p:cNvSpPr/>
          <p:nvPr/>
        </p:nvSpPr>
        <p:spPr>
          <a:xfrm>
            <a:off x="479533" y="791437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fetch_go</a:t>
            </a:r>
            <a:endParaRPr lang="en-US" sz="1100" dirty="0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2726F10C-3E51-486D-430B-300551F95E18}"/>
              </a:ext>
            </a:extLst>
          </p:cNvPr>
          <p:cNvSpPr/>
          <p:nvPr/>
        </p:nvSpPr>
        <p:spPr>
          <a:xfrm>
            <a:off x="479533" y="1216222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fetch_kegg</a:t>
            </a:r>
            <a:endParaRPr lang="en-US" sz="1100" dirty="0"/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D58FCE62-BF40-42A6-1943-35099E3677C3}"/>
              </a:ext>
            </a:extLst>
          </p:cNvPr>
          <p:cNvSpPr/>
          <p:nvPr/>
        </p:nvSpPr>
        <p:spPr>
          <a:xfrm>
            <a:off x="479533" y="1641007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fetch_reactome</a:t>
            </a:r>
            <a:endParaRPr lang="en-US" sz="1100" dirty="0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F5FA34D-4929-0313-1A39-3E4CF9081805}"/>
              </a:ext>
            </a:extLst>
          </p:cNvPr>
          <p:cNvSpPr/>
          <p:nvPr/>
        </p:nvSpPr>
        <p:spPr>
          <a:xfrm>
            <a:off x="479533" y="2065791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fetch_wiki</a:t>
            </a:r>
            <a:endParaRPr lang="en-US" sz="11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E11D9E6-19E3-83EC-970F-B2483F146B2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31533" y="917437"/>
            <a:ext cx="870369" cy="170637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B07C9B4D-2DE5-D9EB-B797-AFB30CC3B74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31533" y="1342222"/>
            <a:ext cx="673519" cy="128158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902910E-1631-7DEA-144A-6D6ED88C516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31533" y="1767007"/>
            <a:ext cx="470319" cy="85680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7FB425F-5EEF-0F89-CD4A-ABC6758CAB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1533" y="2191791"/>
            <a:ext cx="272125" cy="43925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3334A6B8-B841-54BB-4C3C-13236AE88BA9}"/>
              </a:ext>
            </a:extLst>
          </p:cNvPr>
          <p:cNvSpPr/>
          <p:nvPr/>
        </p:nvSpPr>
        <p:spPr>
          <a:xfrm>
            <a:off x="1929301" y="6753471"/>
            <a:ext cx="1639604" cy="427347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fenr</a:t>
            </a:r>
            <a:r>
              <a:rPr lang="en-US" sz="1100" dirty="0">
                <a:solidFill>
                  <a:schemeClr val="tx1"/>
                </a:solidFill>
              </a:rPr>
              <a:t> data 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(class </a:t>
            </a: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fenr_terms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2A9778-A682-578E-4424-DE89CACEDB43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748233" y="5787072"/>
            <a:ext cx="1740" cy="379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D2E19A-13EB-0EB2-3C27-78B367F5FFC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2749103" y="6419054"/>
            <a:ext cx="870" cy="33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97DB9-E5DC-0FA2-F9E2-6EED87058218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>
            <a:off x="2749103" y="7180816"/>
            <a:ext cx="469876" cy="1314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5C689E-504E-312F-46AF-4247F9E679D0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3253400" y="1426462"/>
            <a:ext cx="626736" cy="1204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DD0B1-F1F6-BAED-F656-77B95081EB6C}"/>
              </a:ext>
            </a:extLst>
          </p:cNvPr>
          <p:cNvSpPr/>
          <p:nvPr/>
        </p:nvSpPr>
        <p:spPr>
          <a:xfrm>
            <a:off x="308190" y="7577400"/>
            <a:ext cx="4883573" cy="30683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3CAA89-68FB-BB3B-EF05-5822D74A9DF7}"/>
              </a:ext>
            </a:extLst>
          </p:cNvPr>
          <p:cNvSpPr txBox="1"/>
          <p:nvPr/>
        </p:nvSpPr>
        <p:spPr>
          <a:xfrm>
            <a:off x="416112" y="7629734"/>
            <a:ext cx="216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analysis (e.g., in a Shiny app)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8A77-8118-8F32-3A2D-904EC4D1293F}"/>
              </a:ext>
            </a:extLst>
          </p:cNvPr>
          <p:cNvSpPr/>
          <p:nvPr/>
        </p:nvSpPr>
        <p:spPr>
          <a:xfrm>
            <a:off x="308186" y="186635"/>
            <a:ext cx="4883574" cy="72260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C7F5-D289-8C3A-BBFD-67B9C32293D5}"/>
              </a:ext>
            </a:extLst>
          </p:cNvPr>
          <p:cNvSpPr txBox="1"/>
          <p:nvPr/>
        </p:nvSpPr>
        <p:spPr>
          <a:xfrm>
            <a:off x="393446" y="239359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397FC51-F03B-C1D9-4B1A-B983001CE74F}"/>
              </a:ext>
            </a:extLst>
          </p:cNvPr>
          <p:cNvSpPr/>
          <p:nvPr/>
        </p:nvSpPr>
        <p:spPr>
          <a:xfrm>
            <a:off x="526158" y="8492914"/>
            <a:ext cx="1299469" cy="2520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 selection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2A9B8C-C272-F682-4191-231054FB478B}"/>
              </a:ext>
            </a:extLst>
          </p:cNvPr>
          <p:cNvCxnSpPr>
            <a:cxnSpLocks/>
            <a:stCxn id="22" idx="2"/>
            <a:endCxn id="10" idx="1"/>
          </p:cNvCxnSpPr>
          <p:nvPr/>
        </p:nvCxnSpPr>
        <p:spPr>
          <a:xfrm>
            <a:off x="1794125" y="8618914"/>
            <a:ext cx="618964" cy="23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342010-E098-DBDB-D00E-577A0D259F37}"/>
              </a:ext>
            </a:extLst>
          </p:cNvPr>
          <p:cNvSpPr txBox="1"/>
          <p:nvPr/>
        </p:nvSpPr>
        <p:spPr>
          <a:xfrm>
            <a:off x="645560" y="2907176"/>
            <a:ext cx="419357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term_name</a:t>
            </a:r>
            <a:r>
              <a:rPr lang="en-US" sz="900" dirty="0">
                <a:latin typeface="Lucida Console" panose="020B0609040504020204" pitchFamily="49" charset="0"/>
              </a:rPr>
              <a:t>   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&lt;chr&gt;       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GO:0000001 mitochondrion inheritance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GO:0000002 mitochondrial genome maintenance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GO:0000003 reproduction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GO:0000005 obsolete ribosomal chaperone activity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GO:0000006 high-affinity zinc transmembrane </a:t>
            </a:r>
            <a:r>
              <a:rPr lang="en-US" sz="900" dirty="0" err="1">
                <a:latin typeface="Lucida Console" panose="020B0609040504020204" pitchFamily="49" charset="0"/>
              </a:rPr>
              <a:t>transpor</a:t>
            </a:r>
            <a:r>
              <a:rPr lang="en-US" sz="900" dirty="0">
                <a:latin typeface="Lucida Console" panose="020B0609040504020204" pitchFamily="49" charset="0"/>
              </a:rPr>
              <a:t>...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51,236 more rows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AFC7F5-8381-FF13-C0B9-1E0A0D19134B}"/>
              </a:ext>
            </a:extLst>
          </p:cNvPr>
          <p:cNvSpPr txBox="1"/>
          <p:nvPr/>
        </p:nvSpPr>
        <p:spPr>
          <a:xfrm>
            <a:off x="645556" y="4450483"/>
            <a:ext cx="419357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gene_symbol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 &lt;chr&gt;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GCN4        GO:1990139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RAD6        GO:0017116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SPT23       GO:0003674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FMP49       GO:0005739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DED1        GO:0003724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80,056 more rows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09EC8A-D776-7C1B-2F0E-E93747C69A39}"/>
              </a:ext>
            </a:extLst>
          </p:cNvPr>
          <p:cNvSpPr txBox="1"/>
          <p:nvPr/>
        </p:nvSpPr>
        <p:spPr>
          <a:xfrm>
            <a:off x="416112" y="9203405"/>
            <a:ext cx="466506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term_name</a:t>
            </a:r>
            <a:r>
              <a:rPr lang="en-US" sz="900" dirty="0">
                <a:latin typeface="Lucida Console" panose="020B0609040504020204" pitchFamily="49" charset="0"/>
              </a:rPr>
              <a:t>   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odds_ratio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p_adjust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&lt;chr&gt;                                &lt;</a:t>
            </a:r>
            <a:r>
              <a:rPr lang="en-US" sz="900" dirty="0" err="1">
                <a:latin typeface="Lucida Console" panose="020B0609040504020204" pitchFamily="49" charset="0"/>
              </a:rPr>
              <a:t>dbl</a:t>
            </a:r>
            <a:r>
              <a:rPr lang="en-US" sz="900" dirty="0">
                <a:latin typeface="Lucida Console" panose="020B0609040504020204" pitchFamily="49" charset="0"/>
              </a:rPr>
              <a:t>&gt;    &lt;</a:t>
            </a:r>
            <a:r>
              <a:rPr lang="en-US" sz="900" dirty="0" err="1">
                <a:latin typeface="Lucida Console" panose="020B0609040504020204" pitchFamily="49" charset="0"/>
              </a:rPr>
              <a:t>dbl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GO:1905356 regulation of snRNA </a:t>
            </a:r>
            <a:r>
              <a:rPr lang="en-US" sz="900" dirty="0" err="1">
                <a:latin typeface="Lucida Console" panose="020B0609040504020204" pitchFamily="49" charset="0"/>
              </a:rPr>
              <a:t>pseudourid</a:t>
            </a:r>
            <a:r>
              <a:rPr lang="en-US" sz="900" dirty="0">
                <a:latin typeface="Lucida Console" panose="020B0609040504020204" pitchFamily="49" charset="0"/>
              </a:rPr>
              <a:t>…      Inf   5.49e- 5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GO:0031929 TOR signaling                      41800   0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GO:0031931 TORC1 complex                       6330   0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GO:0001558 regulation of cell growth            544   2.34e-10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GO:0031932 TORC2 complex                        435   7.93e-14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46 more rows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26C221-7729-BD9A-AB13-CC6F3ADF3D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218979" y="8747290"/>
            <a:ext cx="0" cy="4561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E15A692C-7260-AC21-39CA-F5D99A304F16}"/>
              </a:ext>
            </a:extLst>
          </p:cNvPr>
          <p:cNvSpPr/>
          <p:nvPr/>
        </p:nvSpPr>
        <p:spPr>
          <a:xfrm>
            <a:off x="3356011" y="1174460"/>
            <a:ext cx="1111250" cy="2520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50229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238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Gierlinski (Staff)</dc:creator>
  <cp:lastModifiedBy>Marek Gierlinski (Staff)</cp:lastModifiedBy>
  <cp:revision>10</cp:revision>
  <dcterms:created xsi:type="dcterms:W3CDTF">2023-09-12T14:11:13Z</dcterms:created>
  <dcterms:modified xsi:type="dcterms:W3CDTF">2023-10-04T12:08:34Z</dcterms:modified>
</cp:coreProperties>
</file>