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8" r:id="rId4"/>
    <p:sldId id="262" r:id="rId5"/>
    <p:sldId id="259" r:id="rId6"/>
    <p:sldId id="260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E3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7" autoAdjust="0"/>
    <p:restoredTop sz="94660"/>
  </p:normalViewPr>
  <p:slideViewPr>
    <p:cSldViewPr snapToGrid="0">
      <p:cViewPr>
        <p:scale>
          <a:sx n="66" d="100"/>
          <a:sy n="66" d="100"/>
        </p:scale>
        <p:origin x="451" y="7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CE99F-FC2A-4C02-A7C3-84E9F5C71EAE}" type="datetimeFigureOut">
              <a:rPr lang="ru-RU" smtClean="0"/>
              <a:t>09.09.2025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8950-DD1B-440B-A049-E55EF45E59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5756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CE99F-FC2A-4C02-A7C3-84E9F5C71EAE}" type="datetimeFigureOut">
              <a:rPr lang="ru-RU" smtClean="0"/>
              <a:t>09.09.2025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8950-DD1B-440B-A049-E55EF45E59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6743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CE99F-FC2A-4C02-A7C3-84E9F5C71EAE}" type="datetimeFigureOut">
              <a:rPr lang="ru-RU" smtClean="0"/>
              <a:t>09.09.2025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8950-DD1B-440B-A049-E55EF45E59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291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CE99F-FC2A-4C02-A7C3-84E9F5C71EAE}" type="datetimeFigureOut">
              <a:rPr lang="ru-RU" smtClean="0"/>
              <a:t>09.09.2025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8950-DD1B-440B-A049-E55EF45E59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6220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CE99F-FC2A-4C02-A7C3-84E9F5C71EAE}" type="datetimeFigureOut">
              <a:rPr lang="ru-RU" smtClean="0"/>
              <a:t>09.09.2025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8950-DD1B-440B-A049-E55EF45E59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2801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CE99F-FC2A-4C02-A7C3-84E9F5C71EAE}" type="datetimeFigureOut">
              <a:rPr lang="ru-RU" smtClean="0"/>
              <a:t>09.09.2025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8950-DD1B-440B-A049-E55EF45E59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8455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CE99F-FC2A-4C02-A7C3-84E9F5C71EAE}" type="datetimeFigureOut">
              <a:rPr lang="ru-RU" smtClean="0"/>
              <a:t>09.09.2025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8950-DD1B-440B-A049-E55EF45E59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0187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CE99F-FC2A-4C02-A7C3-84E9F5C71EAE}" type="datetimeFigureOut">
              <a:rPr lang="ru-RU" smtClean="0"/>
              <a:t>09.09.2025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8950-DD1B-440B-A049-E55EF45E59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458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CE99F-FC2A-4C02-A7C3-84E9F5C71EAE}" type="datetimeFigureOut">
              <a:rPr lang="ru-RU" smtClean="0"/>
              <a:t>09.09.2025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8950-DD1B-440B-A049-E55EF45E59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0403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CE99F-FC2A-4C02-A7C3-84E9F5C71EAE}" type="datetimeFigureOut">
              <a:rPr lang="ru-RU" smtClean="0"/>
              <a:t>09.09.2025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8950-DD1B-440B-A049-E55EF45E59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7033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CE99F-FC2A-4C02-A7C3-84E9F5C71EAE}" type="datetimeFigureOut">
              <a:rPr lang="ru-RU" smtClean="0"/>
              <a:t>09.09.2025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8950-DD1B-440B-A049-E55EF45E59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2906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ACE99F-FC2A-4C02-A7C3-84E9F5C71EAE}" type="datetimeFigureOut">
              <a:rPr lang="ru-RU" smtClean="0"/>
              <a:t>09.09.2025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18950-DD1B-440B-A049-E55EF45E59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45822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BEF5C6-F6D5-4149-A278-65FEAFC398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45F56B6-8839-4A8E-940F-2703B2E13A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4" descr="Изображение выглядит как снимок экрана, небо, облако, природа">
            <a:extLst>
              <a:ext uri="{FF2B5EF4-FFF2-40B4-BE49-F238E27FC236}">
                <a16:creationId xmlns:a16="http://schemas.microsoft.com/office/drawing/2014/main" id="{CBC00369-39D3-4387-BA32-D188D2506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>
            <a:fillRect/>
          </a:stretch>
        </p:blipFill>
        <p:spPr>
          <a:xfrm>
            <a:off x="20" y="29846"/>
            <a:ext cx="12191980" cy="68567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C1CA1B-02B8-425D-AABF-74F82E20630B}"/>
              </a:ext>
            </a:extLst>
          </p:cNvPr>
          <p:cNvSpPr txBox="1"/>
          <p:nvPr/>
        </p:nvSpPr>
        <p:spPr>
          <a:xfrm>
            <a:off x="4078941" y="2169220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dirty="0"/>
              <a:t>Обзор курса по эффективной работе с таблицами </a:t>
            </a:r>
            <a:r>
              <a:rPr lang="ru-RU" sz="3200" dirty="0" err="1"/>
              <a:t>Synology</a:t>
            </a:r>
            <a:r>
              <a:rPr lang="ru-RU" sz="3200" dirty="0"/>
              <a:t> Drive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A9D20D8A-824C-4752-9130-0D32C8B9B343}"/>
              </a:ext>
            </a:extLst>
          </p:cNvPr>
          <p:cNvCxnSpPr>
            <a:cxnSpLocks/>
          </p:cNvCxnSpPr>
          <p:nvPr/>
        </p:nvCxnSpPr>
        <p:spPr>
          <a:xfrm>
            <a:off x="3585882" y="-1"/>
            <a:ext cx="0" cy="373888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CA4B6581-3AA1-46FC-9E16-3B6AB567A16F}"/>
              </a:ext>
            </a:extLst>
          </p:cNvPr>
          <p:cNvCxnSpPr>
            <a:cxnSpLocks/>
          </p:cNvCxnSpPr>
          <p:nvPr/>
        </p:nvCxnSpPr>
        <p:spPr>
          <a:xfrm>
            <a:off x="3585284" y="4531360"/>
            <a:ext cx="598" cy="235520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ED619BC7-44D8-4E1A-9731-167FEED4BA43}"/>
              </a:ext>
            </a:extLst>
          </p:cNvPr>
          <p:cNvCxnSpPr>
            <a:cxnSpLocks/>
          </p:cNvCxnSpPr>
          <p:nvPr/>
        </p:nvCxnSpPr>
        <p:spPr>
          <a:xfrm flipH="1" flipV="1">
            <a:off x="3962400" y="4154233"/>
            <a:ext cx="8229600" cy="3899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BC358DFD-0795-4CAA-AE2E-760FF472833D}"/>
              </a:ext>
            </a:extLst>
          </p:cNvPr>
          <p:cNvCxnSpPr>
            <a:cxnSpLocks/>
          </p:cNvCxnSpPr>
          <p:nvPr/>
        </p:nvCxnSpPr>
        <p:spPr>
          <a:xfrm flipH="1">
            <a:off x="0" y="4154233"/>
            <a:ext cx="321056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44EFD27-AF77-4B92-9B6F-222770A82E64}"/>
              </a:ext>
            </a:extLst>
          </p:cNvPr>
          <p:cNvSpPr txBox="1"/>
          <p:nvPr/>
        </p:nvSpPr>
        <p:spPr>
          <a:xfrm>
            <a:off x="3962400" y="4893562"/>
            <a:ext cx="61772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Быстрый старт в автоматизации, анализе и визуализации данных с </a:t>
            </a:r>
            <a:r>
              <a:rPr lang="ru-RU" dirty="0" err="1"/>
              <a:t>Synology</a:t>
            </a:r>
            <a:r>
              <a:rPr lang="ru-RU" dirty="0"/>
              <a:t> </a:t>
            </a:r>
            <a:r>
              <a:rPr lang="ru-RU" dirty="0" err="1"/>
              <a:t>Tables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3701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Объект 4" descr="Изображение выглядит как снимок экрана, небо, облако, природа">
            <a:extLst>
              <a:ext uri="{FF2B5EF4-FFF2-40B4-BE49-F238E27FC236}">
                <a16:creationId xmlns:a16="http://schemas.microsoft.com/office/drawing/2014/main" id="{BA9B3809-7F45-4CBD-B177-887AEA684F3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>
            <a:fillRect/>
          </a:stretch>
        </p:blipFill>
        <p:spPr>
          <a:xfrm>
            <a:off x="0" y="1282"/>
            <a:ext cx="12191980" cy="6856718"/>
          </a:xfrm>
          <a:prstGeom prst="rect">
            <a:avLst/>
          </a:prstGeom>
        </p:spPr>
      </p:pic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59260DCE-AF12-4E49-9BEC-1164AD3F89E6}"/>
              </a:ext>
            </a:extLst>
          </p:cNvPr>
          <p:cNvCxnSpPr>
            <a:cxnSpLocks/>
          </p:cNvCxnSpPr>
          <p:nvPr/>
        </p:nvCxnSpPr>
        <p:spPr>
          <a:xfrm>
            <a:off x="558800" y="0"/>
            <a:ext cx="0" cy="812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B897F695-F0EF-4EFF-B987-DA42DFAA347B}"/>
              </a:ext>
            </a:extLst>
          </p:cNvPr>
          <p:cNvCxnSpPr>
            <a:cxnSpLocks/>
          </p:cNvCxnSpPr>
          <p:nvPr/>
        </p:nvCxnSpPr>
        <p:spPr>
          <a:xfrm flipH="1">
            <a:off x="0" y="406400"/>
            <a:ext cx="9550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ACF3966-1439-453A-92A9-4E7B1E3031A4}"/>
              </a:ext>
            </a:extLst>
          </p:cNvPr>
          <p:cNvSpPr txBox="1"/>
          <p:nvPr/>
        </p:nvSpPr>
        <p:spPr>
          <a:xfrm>
            <a:off x="558800" y="499032"/>
            <a:ext cx="30150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1" dirty="0">
                <a:solidFill>
                  <a:srgbClr val="F9FAFB"/>
                </a:solidFill>
                <a:effectLst/>
                <a:latin typeface="quote-cjk-patch"/>
              </a:rPr>
              <a:t>Функции поиска и ссылок (САМЫЕ МОЩНЫЕ)</a:t>
            </a:r>
          </a:p>
        </p:txBody>
      </p:sp>
      <p:graphicFrame>
        <p:nvGraphicFramePr>
          <p:cNvPr id="2" name="Таблица 2">
            <a:extLst>
              <a:ext uri="{FF2B5EF4-FFF2-40B4-BE49-F238E27FC236}">
                <a16:creationId xmlns:a16="http://schemas.microsoft.com/office/drawing/2014/main" id="{60E6CAD3-3580-4067-8638-8114C01327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3432145"/>
              </p:ext>
            </p:extLst>
          </p:nvPr>
        </p:nvGraphicFramePr>
        <p:xfrm>
          <a:off x="733530" y="2166868"/>
          <a:ext cx="10743252" cy="362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1084">
                  <a:extLst>
                    <a:ext uri="{9D8B030D-6E8A-4147-A177-3AD203B41FA5}">
                      <a16:colId xmlns:a16="http://schemas.microsoft.com/office/drawing/2014/main" val="1358619065"/>
                    </a:ext>
                  </a:extLst>
                </a:gridCol>
                <a:gridCol w="3581084">
                  <a:extLst>
                    <a:ext uri="{9D8B030D-6E8A-4147-A177-3AD203B41FA5}">
                      <a16:colId xmlns:a16="http://schemas.microsoft.com/office/drawing/2014/main" val="1152523926"/>
                    </a:ext>
                  </a:extLst>
                </a:gridCol>
                <a:gridCol w="3581084">
                  <a:extLst>
                    <a:ext uri="{9D8B030D-6E8A-4147-A177-3AD203B41FA5}">
                      <a16:colId xmlns:a16="http://schemas.microsoft.com/office/drawing/2014/main" val="2152836162"/>
                    </a:ext>
                  </a:extLst>
                </a:gridCol>
              </a:tblGrid>
              <a:tr h="3161321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  <a:latin typeface="quote-cjk-patch"/>
                        </a:rPr>
                        <a:t>VLOOKUP</a:t>
                      </a:r>
                      <a:endParaRPr lang="en-US" sz="1200" b="0" dirty="0">
                        <a:solidFill>
                          <a:schemeClr val="bg1"/>
                        </a:solidFill>
                        <a:effectLst/>
                        <a:latin typeface="quote-cjk-patch"/>
                      </a:endParaRPr>
                    </a:p>
                  </a:txBody>
                  <a:tcPr marR="121920" marT="76200" marB="76200" anchor="ctr">
                    <a:solidFill>
                      <a:srgbClr val="CDE3D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dirty="0">
                          <a:solidFill>
                            <a:schemeClr val="bg1"/>
                          </a:solidFill>
                          <a:effectLst/>
                          <a:latin typeface="quote-cjk-patch"/>
                        </a:rPr>
                        <a:t>Ищет значение в </a:t>
                      </a:r>
                      <a:r>
                        <a:rPr lang="ru-RU" sz="1200" b="1" dirty="0">
                          <a:solidFill>
                            <a:schemeClr val="bg1"/>
                          </a:solidFill>
                          <a:effectLst/>
                          <a:latin typeface="quote-cjk-patch"/>
                        </a:rPr>
                        <a:t>первом столбце</a:t>
                      </a:r>
                      <a:r>
                        <a:rPr lang="ru-RU" sz="1200" b="0" dirty="0">
                          <a:solidFill>
                            <a:schemeClr val="bg1"/>
                          </a:solidFill>
                          <a:effectLst/>
                          <a:latin typeface="quote-cjk-patch"/>
                        </a:rPr>
                        <a:t> указанного диапазона и возвращает значение из другого столбца в той же строке.</a:t>
                      </a:r>
                    </a:p>
                  </a:txBody>
                  <a:tcPr marL="121920" marR="121920" marT="76200" marB="76200" anchor="ctr">
                    <a:solidFill>
                      <a:srgbClr val="CDE3D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dirty="0">
                          <a:solidFill>
                            <a:schemeClr val="bg1"/>
                          </a:solidFill>
                          <a:effectLst/>
                          <a:latin typeface="quote-cjk-patch"/>
                        </a:rPr>
                        <a:t>=VLOOKUP(</a:t>
                      </a:r>
                      <a:r>
                        <a:rPr lang="ru-RU" sz="1200" b="0" dirty="0" err="1">
                          <a:solidFill>
                            <a:schemeClr val="bg1"/>
                          </a:solidFill>
                          <a:effectLst/>
                          <a:latin typeface="quote-cjk-patch"/>
                        </a:rPr>
                        <a:t>что_искать</a:t>
                      </a:r>
                      <a:r>
                        <a:rPr lang="ru-RU" sz="1200" b="0" dirty="0">
                          <a:solidFill>
                            <a:schemeClr val="bg1"/>
                          </a:solidFill>
                          <a:effectLst/>
                          <a:latin typeface="quote-cjk-patch"/>
                        </a:rPr>
                        <a:t>; </a:t>
                      </a:r>
                      <a:r>
                        <a:rPr lang="ru-RU" sz="1200" b="0" dirty="0" err="1">
                          <a:solidFill>
                            <a:schemeClr val="bg1"/>
                          </a:solidFill>
                          <a:effectLst/>
                          <a:latin typeface="quote-cjk-patch"/>
                        </a:rPr>
                        <a:t>где_искать</a:t>
                      </a:r>
                      <a:r>
                        <a:rPr lang="ru-RU" sz="1200" b="0" dirty="0">
                          <a:solidFill>
                            <a:schemeClr val="bg1"/>
                          </a:solidFill>
                          <a:effectLst/>
                          <a:latin typeface="quote-cjk-patch"/>
                        </a:rPr>
                        <a:t>; </a:t>
                      </a:r>
                      <a:r>
                        <a:rPr lang="ru-RU" sz="1200" b="0" dirty="0" err="1">
                          <a:solidFill>
                            <a:schemeClr val="bg1"/>
                          </a:solidFill>
                          <a:effectLst/>
                          <a:latin typeface="quote-cjk-patch"/>
                        </a:rPr>
                        <a:t>номер_столбца</a:t>
                      </a:r>
                      <a:r>
                        <a:rPr lang="ru-RU" sz="1200" b="0" dirty="0">
                          <a:solidFill>
                            <a:schemeClr val="bg1"/>
                          </a:solidFill>
                          <a:effectLst/>
                          <a:latin typeface="quote-cjk-patch"/>
                        </a:rPr>
                        <a:t>; [</a:t>
                      </a:r>
                      <a:r>
                        <a:rPr lang="ru-RU" sz="1200" b="0" dirty="0" err="1">
                          <a:solidFill>
                            <a:schemeClr val="bg1"/>
                          </a:solidFill>
                          <a:effectLst/>
                          <a:latin typeface="quote-cjk-patch"/>
                        </a:rPr>
                        <a:t>интервальный_просмотр</a:t>
                      </a:r>
                      <a:r>
                        <a:rPr lang="ru-RU" sz="1200" b="0" dirty="0">
                          <a:solidFill>
                            <a:schemeClr val="bg1"/>
                          </a:solidFill>
                          <a:effectLst/>
                          <a:latin typeface="quote-cjk-patch"/>
                        </a:rPr>
                        <a:t>])</a:t>
                      </a:r>
                      <a:br>
                        <a:rPr lang="ru-RU" sz="1200" b="0" dirty="0">
                          <a:solidFill>
                            <a:schemeClr val="bg1"/>
                          </a:solidFill>
                          <a:effectLst/>
                          <a:latin typeface="quote-cjk-patch"/>
                        </a:rPr>
                      </a:br>
                      <a:r>
                        <a:rPr lang="ru-RU" sz="1200" b="1" dirty="0">
                          <a:solidFill>
                            <a:schemeClr val="bg1"/>
                          </a:solidFill>
                          <a:effectLst/>
                          <a:latin typeface="quote-cjk-patch"/>
                        </a:rPr>
                        <a:t>Что искать:</a:t>
                      </a:r>
                      <a:r>
                        <a:rPr lang="ru-RU" sz="1200" b="0" dirty="0">
                          <a:solidFill>
                            <a:schemeClr val="bg1"/>
                          </a:solidFill>
                          <a:effectLst/>
                          <a:latin typeface="quote-cjk-patch"/>
                        </a:rPr>
                        <a:t> Значение, которое нужно найти.</a:t>
                      </a:r>
                      <a:br>
                        <a:rPr lang="ru-RU" sz="1200" b="0" dirty="0">
                          <a:solidFill>
                            <a:schemeClr val="bg1"/>
                          </a:solidFill>
                          <a:effectLst/>
                          <a:latin typeface="quote-cjk-patch"/>
                        </a:rPr>
                      </a:br>
                      <a:r>
                        <a:rPr lang="ru-RU" sz="1200" b="1" dirty="0">
                          <a:solidFill>
                            <a:schemeClr val="bg1"/>
                          </a:solidFill>
                          <a:effectLst/>
                          <a:latin typeface="quote-cjk-patch"/>
                        </a:rPr>
                        <a:t>Где искать:</a:t>
                      </a:r>
                      <a:r>
                        <a:rPr lang="ru-RU" sz="1200" b="0" dirty="0">
                          <a:solidFill>
                            <a:schemeClr val="bg1"/>
                          </a:solidFill>
                          <a:effectLst/>
                          <a:latin typeface="quote-cjk-patch"/>
                        </a:rPr>
                        <a:t> Диапазон ячеек, в котором происходит поиск. </a:t>
                      </a:r>
                      <a:r>
                        <a:rPr lang="ru-RU" sz="1200" b="1" dirty="0">
                          <a:solidFill>
                            <a:schemeClr val="bg1"/>
                          </a:solidFill>
                          <a:effectLst/>
                          <a:latin typeface="quote-cjk-patch"/>
                        </a:rPr>
                        <a:t>Первый столбец этого диапазона должен содержать искомое значение.</a:t>
                      </a:r>
                      <a:br>
                        <a:rPr lang="ru-RU" sz="1200" b="0" dirty="0">
                          <a:solidFill>
                            <a:schemeClr val="bg1"/>
                          </a:solidFill>
                          <a:effectLst/>
                          <a:latin typeface="quote-cjk-patch"/>
                        </a:rPr>
                      </a:br>
                      <a:r>
                        <a:rPr lang="ru-RU" sz="1200" b="1" dirty="0">
                          <a:solidFill>
                            <a:schemeClr val="bg1"/>
                          </a:solidFill>
                          <a:effectLst/>
                          <a:latin typeface="quote-cjk-patch"/>
                        </a:rPr>
                        <a:t>Номер столбца:</a:t>
                      </a:r>
                      <a:r>
                        <a:rPr lang="ru-RU" sz="1200" b="0" dirty="0">
                          <a:solidFill>
                            <a:schemeClr val="bg1"/>
                          </a:solidFill>
                          <a:effectLst/>
                          <a:latin typeface="quote-cjk-patch"/>
                        </a:rPr>
                        <a:t> Номер столбца в диапазоне "Где искать", из которого нужно вернуть результат (1 — первый столбец диапазона, 2 — второй и т.д.).</a:t>
                      </a:r>
                      <a:br>
                        <a:rPr lang="ru-RU" sz="1200" b="0" dirty="0">
                          <a:solidFill>
                            <a:schemeClr val="bg1"/>
                          </a:solidFill>
                          <a:effectLst/>
                          <a:latin typeface="quote-cjk-patch"/>
                        </a:rPr>
                      </a:br>
                      <a:r>
                        <a:rPr lang="ru-RU" sz="1200" b="1" dirty="0">
                          <a:solidFill>
                            <a:schemeClr val="bg1"/>
                          </a:solidFill>
                          <a:effectLst/>
                          <a:latin typeface="quote-cjk-patch"/>
                        </a:rPr>
                        <a:t>Интервальный просмотр:</a:t>
                      </a:r>
                      <a:r>
                        <a:rPr lang="ru-RU" sz="1200" b="0" dirty="0">
                          <a:solidFill>
                            <a:schemeClr val="bg1"/>
                          </a:solidFill>
                          <a:effectLst/>
                          <a:latin typeface="quote-cjk-patch"/>
                        </a:rPr>
                        <a:t> FALSE — найти точное совпадение. </a:t>
                      </a:r>
                      <a:r>
                        <a:rPr lang="ru-RU" sz="1200" b="1" dirty="0">
                          <a:solidFill>
                            <a:schemeClr val="bg1"/>
                          </a:solidFill>
                          <a:effectLst/>
                          <a:latin typeface="quote-cjk-patch"/>
                        </a:rPr>
                        <a:t>Всегда используйте FALSE</a:t>
                      </a:r>
                      <a:r>
                        <a:rPr lang="ru-RU" sz="1200" b="0" dirty="0">
                          <a:solidFill>
                            <a:schemeClr val="bg1"/>
                          </a:solidFill>
                          <a:effectLst/>
                          <a:latin typeface="quote-cjk-patch"/>
                        </a:rPr>
                        <a:t>, если не нужен приблизительный поиск.</a:t>
                      </a:r>
                      <a:br>
                        <a:rPr lang="ru-RU" sz="1200" b="0" dirty="0">
                          <a:solidFill>
                            <a:schemeClr val="bg1"/>
                          </a:solidFill>
                          <a:effectLst/>
                          <a:latin typeface="quote-cjk-patch"/>
                        </a:rPr>
                      </a:br>
                      <a:r>
                        <a:rPr lang="ru-RU" sz="1200" b="1" dirty="0">
                          <a:solidFill>
                            <a:schemeClr val="bg1"/>
                          </a:solidFill>
                          <a:effectLst/>
                          <a:latin typeface="quote-cjk-patch"/>
                        </a:rPr>
                        <a:t>Пример:</a:t>
                      </a:r>
                      <a:r>
                        <a:rPr lang="ru-RU" sz="1200" b="0" dirty="0">
                          <a:solidFill>
                            <a:schemeClr val="bg1"/>
                          </a:solidFill>
                          <a:effectLst/>
                          <a:latin typeface="quote-cjk-patch"/>
                        </a:rPr>
                        <a:t> Есть справочник товаров в диапазоне F2:G100 (столбец F — код товара, G — название). В ячейку B2 мы вводим код, а в C2 выводим название: =VLOOKUP(B2; $F$2:$G$100; 2; FALSE). </a:t>
                      </a:r>
                      <a:r>
                        <a:rPr lang="ru-RU" sz="1200" b="1" dirty="0">
                          <a:solidFill>
                            <a:schemeClr val="bg1"/>
                          </a:solidFill>
                          <a:effectLst/>
                          <a:latin typeface="quote-cjk-patch"/>
                        </a:rPr>
                        <a:t>Обратите внимание на абсолютные ссылки $ для фиксации диапазона справочника!</a:t>
                      </a:r>
                      <a:endParaRPr lang="ru-RU" sz="1200" b="0" dirty="0">
                        <a:solidFill>
                          <a:schemeClr val="bg1"/>
                        </a:solidFill>
                        <a:effectLst/>
                        <a:latin typeface="quote-cjk-patch"/>
                      </a:endParaRPr>
                    </a:p>
                  </a:txBody>
                  <a:tcPr marL="121920" marR="121920" marT="76200" marB="76200" anchor="ctr">
                    <a:solidFill>
                      <a:srgbClr val="CDE3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1807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0068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Объект 4" descr="Изображение выглядит как снимок экрана, небо, облако, природа">
            <a:extLst>
              <a:ext uri="{FF2B5EF4-FFF2-40B4-BE49-F238E27FC236}">
                <a16:creationId xmlns:a16="http://schemas.microsoft.com/office/drawing/2014/main" id="{BA9B3809-7F45-4CBD-B177-887AEA684F3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>
            <a:fillRect/>
          </a:stretch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59260DCE-AF12-4E49-9BEC-1164AD3F89E6}"/>
              </a:ext>
            </a:extLst>
          </p:cNvPr>
          <p:cNvCxnSpPr>
            <a:cxnSpLocks/>
          </p:cNvCxnSpPr>
          <p:nvPr/>
        </p:nvCxnSpPr>
        <p:spPr>
          <a:xfrm>
            <a:off x="558800" y="0"/>
            <a:ext cx="0" cy="812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B897F695-F0EF-4EFF-B987-DA42DFAA347B}"/>
              </a:ext>
            </a:extLst>
          </p:cNvPr>
          <p:cNvCxnSpPr>
            <a:cxnSpLocks/>
          </p:cNvCxnSpPr>
          <p:nvPr/>
        </p:nvCxnSpPr>
        <p:spPr>
          <a:xfrm flipH="1">
            <a:off x="0" y="406400"/>
            <a:ext cx="9550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ACF3966-1439-453A-92A9-4E7B1E3031A4}"/>
              </a:ext>
            </a:extLst>
          </p:cNvPr>
          <p:cNvSpPr txBox="1"/>
          <p:nvPr/>
        </p:nvSpPr>
        <p:spPr>
          <a:xfrm>
            <a:off x="558800" y="499032"/>
            <a:ext cx="30150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1" dirty="0">
                <a:solidFill>
                  <a:srgbClr val="F9FAFB"/>
                </a:solidFill>
                <a:effectLst/>
                <a:latin typeface="quote-cjk-patch"/>
              </a:rPr>
              <a:t>Сводные таблицы 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C8CBFF2-908C-4291-84EE-30B059855C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51319"/>
            <a:ext cx="65" cy="302639"/>
          </a:xfrm>
          <a:prstGeom prst="rect">
            <a:avLst/>
          </a:prstGeom>
          <a:solidFill>
            <a:srgbClr val="15151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25392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462854-DD55-4958-BC49-4C8D1CF2CC00}"/>
              </a:ext>
            </a:extLst>
          </p:cNvPr>
          <p:cNvSpPr txBox="1"/>
          <p:nvPr/>
        </p:nvSpPr>
        <p:spPr>
          <a:xfrm>
            <a:off x="0" y="1217918"/>
            <a:ext cx="6174712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F9FAFB"/>
                </a:solidFill>
                <a:effectLst/>
                <a:latin typeface="quote-cjk-patch"/>
              </a:rPr>
              <a:t>Что это: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F9FAFB"/>
                </a:solidFill>
                <a:effectLst/>
                <a:latin typeface="quote-cjk-patch"/>
              </a:rPr>
              <a:t> Инструмент для мгновенного подведения итогов без формул.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F9FAFB"/>
                </a:solidFill>
                <a:effectLst/>
                <a:latin typeface="quote-cjk-patch"/>
              </a:rPr>
              <a:t>Как создать: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rgbClr val="F9FAFB"/>
              </a:solidFill>
              <a:effectLst/>
              <a:latin typeface="quote-cjk-patch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F9FAFB"/>
                </a:solidFill>
                <a:effectLst/>
                <a:latin typeface="quote-cjk-patch"/>
              </a:rPr>
              <a:t>Выделите данные с заголовками.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F9FAFB"/>
                </a:solidFill>
                <a:effectLst/>
                <a:latin typeface="Menlo"/>
              </a:rPr>
              <a:t>Вставка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F9FAFB"/>
                </a:solidFill>
                <a:effectLst/>
                <a:latin typeface="quote-cjk-patch"/>
              </a:rPr>
              <a:t> → 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F9FAFB"/>
                </a:solidFill>
                <a:effectLst/>
                <a:latin typeface="Menlo"/>
              </a:rPr>
              <a:t>Сводная таблица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F9FAFB"/>
                </a:solidFill>
                <a:effectLst/>
                <a:latin typeface="quote-cjk-patch"/>
              </a:rPr>
              <a:t>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F9FAFB"/>
                </a:solidFill>
                <a:effectLst/>
                <a:latin typeface="quote-cjk-patch"/>
              </a:rPr>
              <a:t>Перетащите поля в области: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F9FAFB"/>
                </a:solidFill>
                <a:effectLst/>
                <a:latin typeface="quote-cjk-patch"/>
              </a:rPr>
              <a:t>Строки: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F9FAFB"/>
                </a:solidFill>
                <a:effectLst/>
                <a:latin typeface="quote-cjk-patch"/>
              </a:rPr>
              <a:t> Группировка (например, менеджеры, товары).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F9FAFB"/>
                </a:solidFill>
                <a:effectLst/>
                <a:latin typeface="quote-cjk-patch"/>
              </a:rPr>
              <a:t>Столбцы: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F9FAFB"/>
                </a:solidFill>
                <a:effectLst/>
                <a:latin typeface="quote-cjk-patch"/>
              </a:rPr>
              <a:t> Дополнительная группировка (например, месяцы).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F9FAFB"/>
                </a:solidFill>
                <a:effectLst/>
                <a:latin typeface="quote-cjk-patch"/>
              </a:rPr>
              <a:t>Значения: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F9FAFB"/>
                </a:solidFill>
                <a:effectLst/>
                <a:latin typeface="quote-cjk-patch"/>
              </a:rPr>
              <a:t> Что суммируем (например, 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F9FAFB"/>
                </a:solidFill>
                <a:effectLst/>
                <a:latin typeface="Menlo"/>
              </a:rPr>
              <a:t>Сумма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F9FAFB"/>
                </a:solidFill>
                <a:effectLst/>
                <a:latin typeface="quote-cjk-patch"/>
              </a:rPr>
              <a:t>, 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F9FAFB"/>
                </a:solidFill>
                <a:effectLst/>
                <a:latin typeface="Menlo"/>
              </a:rPr>
              <a:t>Количество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F9FAFB"/>
                </a:solidFill>
                <a:effectLst/>
                <a:latin typeface="quote-cjk-patch"/>
              </a:rPr>
              <a:t>).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F9FAFB"/>
                </a:solidFill>
                <a:effectLst/>
                <a:latin typeface="quote-cjk-patch"/>
              </a:rPr>
              <a:t>Фильтры: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F9FAFB"/>
                </a:solidFill>
                <a:effectLst/>
                <a:latin typeface="quote-cjk-patch"/>
              </a:rPr>
              <a:t> Для общей фильтрации отчета.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EA74CE9-9CEC-4716-8473-62819D2498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0086" y="1054714"/>
            <a:ext cx="3994406" cy="229995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BDDB2FB-606D-4B89-BA2F-F9EE66703EC2}"/>
              </a:ext>
            </a:extLst>
          </p:cNvPr>
          <p:cNvSpPr txBox="1"/>
          <p:nvPr/>
        </p:nvSpPr>
        <p:spPr>
          <a:xfrm>
            <a:off x="6852975" y="105471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1.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DB4A7E8-902D-4E87-86DE-97D6994E4B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0086" y="3428359"/>
            <a:ext cx="2301439" cy="105165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9E733C5-6BC3-4A4C-9173-F96676825589}"/>
              </a:ext>
            </a:extLst>
          </p:cNvPr>
          <p:cNvSpPr txBox="1"/>
          <p:nvPr/>
        </p:nvSpPr>
        <p:spPr>
          <a:xfrm>
            <a:off x="6852975" y="3406036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2.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E980E31E-5B85-4F6D-97FD-852C1B5878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0086" y="4521454"/>
            <a:ext cx="3833192" cy="229381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0B32A9CC-E1CE-4237-BCFE-89BA41EA3C27}"/>
              </a:ext>
            </a:extLst>
          </p:cNvPr>
          <p:cNvSpPr txBox="1"/>
          <p:nvPr/>
        </p:nvSpPr>
        <p:spPr>
          <a:xfrm>
            <a:off x="6852975" y="4532822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3.</a:t>
            </a:r>
          </a:p>
        </p:txBody>
      </p:sp>
    </p:spTree>
    <p:extLst>
      <p:ext uri="{BB962C8B-B14F-4D97-AF65-F5344CB8AC3E}">
        <p14:creationId xmlns:p14="http://schemas.microsoft.com/office/powerpoint/2010/main" val="884397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Объект 4" descr="Изображение выглядит как снимок экрана, небо, облако, природа">
            <a:extLst>
              <a:ext uri="{FF2B5EF4-FFF2-40B4-BE49-F238E27FC236}">
                <a16:creationId xmlns:a16="http://schemas.microsoft.com/office/drawing/2014/main" id="{BA9B3809-7F45-4CBD-B177-887AEA684F3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>
            <a:fillRect/>
          </a:stretch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59260DCE-AF12-4E49-9BEC-1164AD3F89E6}"/>
              </a:ext>
            </a:extLst>
          </p:cNvPr>
          <p:cNvCxnSpPr>
            <a:cxnSpLocks/>
          </p:cNvCxnSpPr>
          <p:nvPr/>
        </p:nvCxnSpPr>
        <p:spPr>
          <a:xfrm>
            <a:off x="558800" y="0"/>
            <a:ext cx="0" cy="812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B897F695-F0EF-4EFF-B987-DA42DFAA347B}"/>
              </a:ext>
            </a:extLst>
          </p:cNvPr>
          <p:cNvCxnSpPr>
            <a:cxnSpLocks/>
          </p:cNvCxnSpPr>
          <p:nvPr/>
        </p:nvCxnSpPr>
        <p:spPr>
          <a:xfrm flipH="1">
            <a:off x="0" y="406400"/>
            <a:ext cx="9550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ACF3966-1439-453A-92A9-4E7B1E3031A4}"/>
              </a:ext>
            </a:extLst>
          </p:cNvPr>
          <p:cNvSpPr txBox="1"/>
          <p:nvPr/>
        </p:nvSpPr>
        <p:spPr>
          <a:xfrm>
            <a:off x="558800" y="499032"/>
            <a:ext cx="30150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1" dirty="0">
                <a:solidFill>
                  <a:srgbClr val="F9FAFB"/>
                </a:solidFill>
                <a:effectLst/>
                <a:latin typeface="quote-cjk-patch"/>
              </a:rPr>
              <a:t>Условное Форматирование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C8CBFF2-908C-4291-84EE-30B059855C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51319"/>
            <a:ext cx="65" cy="302639"/>
          </a:xfrm>
          <a:prstGeom prst="rect">
            <a:avLst/>
          </a:prstGeom>
          <a:solidFill>
            <a:srgbClr val="15151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25392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462854-DD55-4958-BC49-4C8D1CF2CC00}"/>
              </a:ext>
            </a:extLst>
          </p:cNvPr>
          <p:cNvSpPr txBox="1"/>
          <p:nvPr/>
        </p:nvSpPr>
        <p:spPr>
          <a:xfrm>
            <a:off x="339142" y="1239380"/>
            <a:ext cx="5277883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F9FAFB"/>
                </a:solidFill>
                <a:effectLst/>
                <a:latin typeface="quote-cjk-patch"/>
              </a:rPr>
              <a:t>Выделите диапазон.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F9FAFB"/>
                </a:solidFill>
                <a:effectLst/>
                <a:latin typeface="Menlo"/>
              </a:rPr>
              <a:t>Формат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F9FAFB"/>
                </a:solidFill>
                <a:effectLst/>
                <a:latin typeface="quote-cjk-patch"/>
              </a:rPr>
              <a:t> → 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F9FAFB"/>
                </a:solidFill>
                <a:effectLst/>
                <a:latin typeface="Menlo"/>
              </a:rPr>
              <a:t>Условное форматирование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F9FAFB"/>
                </a:solidFill>
                <a:effectLst/>
                <a:latin typeface="quote-cjk-patch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F9FAFB"/>
                </a:solidFill>
                <a:effectLst/>
                <a:latin typeface="quote-cjk-patch"/>
              </a:rPr>
              <a:t>Ключевые правила: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rgbClr val="F9FAFB"/>
              </a:solidFill>
              <a:effectLst/>
              <a:latin typeface="quote-cjk-patch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F9FAFB"/>
                </a:solidFill>
                <a:effectLst/>
                <a:latin typeface="Menlo"/>
              </a:rPr>
              <a:t>Больше/Меньше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F9FAFB"/>
                </a:solidFill>
                <a:effectLst/>
                <a:latin typeface="quote-cjk-patch"/>
              </a:rPr>
              <a:t>: Чтобы выделить лидеров или аутсайдеров.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F9FAFB"/>
                </a:solidFill>
                <a:effectLst/>
                <a:latin typeface="Menlo"/>
              </a:rPr>
              <a:t>Повторяющиеся значения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F9FAFB"/>
                </a:solidFill>
                <a:effectLst/>
                <a:latin typeface="quote-cjk-patch"/>
              </a:rPr>
              <a:t>: Чтобы найти и подсветить дубли.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F9FAFB"/>
                </a:solidFill>
                <a:effectLst/>
                <a:latin typeface="Menlo"/>
              </a:rPr>
              <a:t>Гистограммы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F9FAFB"/>
                </a:solidFill>
                <a:effectLst/>
                <a:latin typeface="quote-cjk-patch"/>
              </a:rPr>
              <a:t>: Для визуального сравнения значений в ячейках.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DDB2FB-606D-4B89-BA2F-F9EE66703EC2}"/>
              </a:ext>
            </a:extLst>
          </p:cNvPr>
          <p:cNvSpPr txBox="1"/>
          <p:nvPr/>
        </p:nvSpPr>
        <p:spPr>
          <a:xfrm>
            <a:off x="6852975" y="105471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E733C5-6BC3-4A4C-9173-F96676825589}"/>
              </a:ext>
            </a:extLst>
          </p:cNvPr>
          <p:cNvSpPr txBox="1"/>
          <p:nvPr/>
        </p:nvSpPr>
        <p:spPr>
          <a:xfrm>
            <a:off x="6852975" y="3406036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B32A9CC-E1CE-4237-BCFE-89BA41EA3C27}"/>
              </a:ext>
            </a:extLst>
          </p:cNvPr>
          <p:cNvSpPr txBox="1"/>
          <p:nvPr/>
        </p:nvSpPr>
        <p:spPr>
          <a:xfrm>
            <a:off x="6852975" y="543395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3.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1EFCE415-C0F8-4D73-82FA-7A9F87401F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0085" y="1239379"/>
            <a:ext cx="4030505" cy="1925851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3716512-8251-475D-9C74-81D0BAE4A5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0085" y="3317831"/>
            <a:ext cx="1512675" cy="1989860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E040E89F-E80B-45E1-93D5-6AC261D235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0085" y="5307691"/>
            <a:ext cx="2868054" cy="155030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B2B03C8C-2866-4F1F-8AF8-B2E89BB5D714}"/>
              </a:ext>
            </a:extLst>
          </p:cNvPr>
          <p:cNvSpPr txBox="1"/>
          <p:nvPr/>
        </p:nvSpPr>
        <p:spPr>
          <a:xfrm>
            <a:off x="595646" y="4097395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r>
              <a:rPr lang="ru-RU" dirty="0"/>
              <a:t>.</a:t>
            </a:r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DF43EFA7-4CE4-45A4-B544-331FBCCB44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7933" y="4282061"/>
            <a:ext cx="3600300" cy="235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693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Объект 4" descr="Изображение выглядит как снимок экрана, небо, облако, природа">
            <a:extLst>
              <a:ext uri="{FF2B5EF4-FFF2-40B4-BE49-F238E27FC236}">
                <a16:creationId xmlns:a16="http://schemas.microsoft.com/office/drawing/2014/main" id="{BA9B3809-7F45-4CBD-B177-887AEA684F3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>
            <a:fillRect/>
          </a:stretch>
        </p:blipFill>
        <p:spPr>
          <a:xfrm>
            <a:off x="0" y="1282"/>
            <a:ext cx="12191980" cy="6856718"/>
          </a:xfrm>
          <a:prstGeom prst="rect">
            <a:avLst/>
          </a:prstGeom>
        </p:spPr>
      </p:pic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59260DCE-AF12-4E49-9BEC-1164AD3F89E6}"/>
              </a:ext>
            </a:extLst>
          </p:cNvPr>
          <p:cNvCxnSpPr>
            <a:cxnSpLocks/>
          </p:cNvCxnSpPr>
          <p:nvPr/>
        </p:nvCxnSpPr>
        <p:spPr>
          <a:xfrm>
            <a:off x="558800" y="0"/>
            <a:ext cx="0" cy="812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B897F695-F0EF-4EFF-B987-DA42DFAA347B}"/>
              </a:ext>
            </a:extLst>
          </p:cNvPr>
          <p:cNvCxnSpPr>
            <a:cxnSpLocks/>
          </p:cNvCxnSpPr>
          <p:nvPr/>
        </p:nvCxnSpPr>
        <p:spPr>
          <a:xfrm flipH="1">
            <a:off x="0" y="406400"/>
            <a:ext cx="9550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ACF3966-1439-453A-92A9-4E7B1E3031A4}"/>
              </a:ext>
            </a:extLst>
          </p:cNvPr>
          <p:cNvSpPr txBox="1"/>
          <p:nvPr/>
        </p:nvSpPr>
        <p:spPr>
          <a:xfrm>
            <a:off x="955040" y="121818"/>
            <a:ext cx="301506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Как создавать и импортировать таблицы в </a:t>
            </a:r>
            <a:r>
              <a:rPr lang="en-US" dirty="0"/>
              <a:t>Synology</a:t>
            </a:r>
          </a:p>
          <a:p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A2CFD2-ED9F-44FB-A959-38DE1DAC7EDE}"/>
              </a:ext>
            </a:extLst>
          </p:cNvPr>
          <p:cNvSpPr txBox="1"/>
          <p:nvPr/>
        </p:nvSpPr>
        <p:spPr>
          <a:xfrm>
            <a:off x="477520" y="1310550"/>
            <a:ext cx="5147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Шаг 1</a:t>
            </a:r>
            <a:br>
              <a:rPr lang="ru-RU" dirty="0"/>
            </a:br>
            <a:r>
              <a:rPr lang="ru-RU" dirty="0"/>
              <a:t>найдите папку в </a:t>
            </a:r>
            <a:r>
              <a:rPr lang="ru-RU" dirty="0" err="1"/>
              <a:t>которыой</a:t>
            </a:r>
            <a:r>
              <a:rPr lang="ru-RU" dirty="0"/>
              <a:t> вы хотите создать файл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83DC2BE-F247-4A05-8AFB-2111F4AAA7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800" y="2044398"/>
            <a:ext cx="3467584" cy="14480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514D47D-3A97-476E-9D5F-54094B0C76E2}"/>
              </a:ext>
            </a:extLst>
          </p:cNvPr>
          <p:cNvSpPr txBox="1"/>
          <p:nvPr/>
        </p:nvSpPr>
        <p:spPr>
          <a:xfrm>
            <a:off x="477520" y="3492400"/>
            <a:ext cx="44874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Шаг 2</a:t>
            </a:r>
            <a:br>
              <a:rPr lang="ru-RU" dirty="0"/>
            </a:br>
            <a:r>
              <a:rPr lang="ru-RU" dirty="0"/>
              <a:t>После того как вы зашли в нее найдите кнопку- </a:t>
            </a:r>
            <a:r>
              <a:rPr lang="ru-RU" dirty="0" err="1"/>
              <a:t>Создать,чтобы</a:t>
            </a:r>
            <a:r>
              <a:rPr lang="ru-RU" dirty="0"/>
              <a:t> создать новую таблицу(файл)</a:t>
            </a:r>
            <a:br>
              <a:rPr lang="ru-RU" dirty="0"/>
            </a:b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70DE1D0-CA9C-49F4-A52C-DA29A9E1E7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800" y="4660701"/>
            <a:ext cx="4406131" cy="17498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C7B7B78-A361-4D9E-A054-029971CAA8B8}"/>
              </a:ext>
            </a:extLst>
          </p:cNvPr>
          <p:cNvSpPr txBox="1"/>
          <p:nvPr/>
        </p:nvSpPr>
        <p:spPr>
          <a:xfrm>
            <a:off x="8571245" y="860482"/>
            <a:ext cx="36207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Шаг 1(</a:t>
            </a:r>
            <a:r>
              <a:rPr lang="ru-RU" dirty="0" err="1"/>
              <a:t>имопртирование</a:t>
            </a:r>
            <a:r>
              <a:rPr lang="ru-RU" dirty="0"/>
              <a:t> файлов)</a:t>
            </a:r>
            <a:br>
              <a:rPr lang="ru-RU" dirty="0"/>
            </a:br>
            <a:r>
              <a:rPr lang="ru-RU" dirty="0"/>
              <a:t>найдите папку в </a:t>
            </a:r>
            <a:r>
              <a:rPr lang="ru-RU" dirty="0" err="1"/>
              <a:t>которыой</a:t>
            </a:r>
            <a:r>
              <a:rPr lang="ru-RU" dirty="0"/>
              <a:t> вы хотите создать файл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10B24614-3EB1-4DE0-8577-5A55A9975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1245" y="1956881"/>
            <a:ext cx="3467584" cy="144800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20EB924-5EAB-481B-99B9-F16EC4E954C7}"/>
              </a:ext>
            </a:extLst>
          </p:cNvPr>
          <p:cNvSpPr txBox="1"/>
          <p:nvPr/>
        </p:nvSpPr>
        <p:spPr>
          <a:xfrm>
            <a:off x="8647821" y="3577952"/>
            <a:ext cx="346758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Шаг 2</a:t>
            </a:r>
            <a:br>
              <a:rPr lang="ru-RU" dirty="0"/>
            </a:br>
            <a:r>
              <a:rPr lang="ru-RU" dirty="0"/>
              <a:t>После того как вы зашли в нее найдите кнопку ,чтобы импортировать Ваш файл(папку) в </a:t>
            </a:r>
            <a:r>
              <a:rPr lang="ru-RU" dirty="0" err="1"/>
              <a:t>синолоджи</a:t>
            </a:r>
            <a:endParaRPr lang="ru-RU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C6FEB38D-446E-4F7C-BE49-BA501A4252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1188" y="5138684"/>
            <a:ext cx="4724217" cy="1358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520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Объект 4" descr="Изображение выглядит как снимок экрана, небо, облако, природа">
            <a:extLst>
              <a:ext uri="{FF2B5EF4-FFF2-40B4-BE49-F238E27FC236}">
                <a16:creationId xmlns:a16="http://schemas.microsoft.com/office/drawing/2014/main" id="{FFA0A1EA-E43B-424D-8C43-BA9348CE66E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>
            <a:fillRect/>
          </a:stretch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6A7A6ACB-3D9F-4D44-B071-D998E5DAABB1}"/>
              </a:ext>
            </a:extLst>
          </p:cNvPr>
          <p:cNvCxnSpPr>
            <a:cxnSpLocks/>
          </p:cNvCxnSpPr>
          <p:nvPr/>
        </p:nvCxnSpPr>
        <p:spPr>
          <a:xfrm>
            <a:off x="558800" y="0"/>
            <a:ext cx="0" cy="812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13EC9C8C-98EE-456A-8FEF-FA83FF5187E7}"/>
              </a:ext>
            </a:extLst>
          </p:cNvPr>
          <p:cNvCxnSpPr>
            <a:cxnSpLocks/>
          </p:cNvCxnSpPr>
          <p:nvPr/>
        </p:nvCxnSpPr>
        <p:spPr>
          <a:xfrm flipH="1">
            <a:off x="0" y="406400"/>
            <a:ext cx="9550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36A159B-D83D-4D03-A62E-DE87EFA7AD19}"/>
              </a:ext>
            </a:extLst>
          </p:cNvPr>
          <p:cNvSpPr txBox="1"/>
          <p:nvPr/>
        </p:nvSpPr>
        <p:spPr>
          <a:xfrm>
            <a:off x="955040" y="82928"/>
            <a:ext cx="617728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/>
              <a:t>Основные горячие клавиши для </a:t>
            </a:r>
          </a:p>
          <a:p>
            <a:r>
              <a:rPr lang="ru-RU" sz="2400" dirty="0"/>
              <a:t>эффективной работы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0C1FACF4-05E3-4E58-9495-D854500D0AEA}"/>
              </a:ext>
            </a:extLst>
          </p:cNvPr>
          <p:cNvSpPr/>
          <p:nvPr/>
        </p:nvSpPr>
        <p:spPr>
          <a:xfrm>
            <a:off x="762000" y="1134684"/>
            <a:ext cx="10871200" cy="846516"/>
          </a:xfrm>
          <a:prstGeom prst="roundRect">
            <a:avLst/>
          </a:prstGeom>
          <a:noFill/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lvl="3"/>
            <a:r>
              <a:rPr lang="ru-RU" sz="1600" dirty="0">
                <a:solidFill>
                  <a:schemeClr val="tx1"/>
                </a:solidFill>
              </a:rPr>
              <a:t>Заполнение вниз (</a:t>
            </a:r>
            <a:r>
              <a:rPr lang="en-US" sz="1600" dirty="0" err="1">
                <a:solidFill>
                  <a:schemeClr val="tx1"/>
                </a:solidFill>
              </a:rPr>
              <a:t>Ctrl+D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  <a:p>
            <a:pPr lvl="3"/>
            <a:r>
              <a:rPr lang="ru-RU" sz="1600" dirty="0">
                <a:solidFill>
                  <a:schemeClr val="tx1"/>
                </a:solidFill>
              </a:rPr>
              <a:t>Позволяет быстро копировать содержимое ячейки вниз по столбцу, ускоряя ввод повторяющихся данных и формул</a:t>
            </a:r>
            <a:r>
              <a:rPr lang="ru-RU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36CE5F2-1C10-4C0A-8E22-CF8C0B9985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819" y="1240481"/>
            <a:ext cx="634921" cy="634921"/>
          </a:xfrm>
          <a:prstGeom prst="rect">
            <a:avLst/>
          </a:prstGeom>
        </p:spPr>
      </p:pic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AB729FE0-CCF3-4D68-84BA-ACF1E62086ED}"/>
              </a:ext>
            </a:extLst>
          </p:cNvPr>
          <p:cNvSpPr/>
          <p:nvPr/>
        </p:nvSpPr>
        <p:spPr>
          <a:xfrm>
            <a:off x="762000" y="2020074"/>
            <a:ext cx="10871200" cy="846516"/>
          </a:xfrm>
          <a:prstGeom prst="roundRect">
            <a:avLst/>
          </a:prstGeom>
          <a:noFill/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lvl="3" algn="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568BCEC1-BA04-4009-9C3A-9A0FBFEB184A}"/>
              </a:ext>
            </a:extLst>
          </p:cNvPr>
          <p:cNvSpPr/>
          <p:nvPr/>
        </p:nvSpPr>
        <p:spPr>
          <a:xfrm>
            <a:off x="762000" y="2910170"/>
            <a:ext cx="10871200" cy="846516"/>
          </a:xfrm>
          <a:prstGeom prst="roundRect">
            <a:avLst/>
          </a:prstGeom>
          <a:noFill/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lvl="3" algn="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ECBAFC-07DA-485E-AC55-DE24F9091F4C}"/>
              </a:ext>
            </a:extLst>
          </p:cNvPr>
          <p:cNvSpPr txBox="1"/>
          <p:nvPr/>
        </p:nvSpPr>
        <p:spPr>
          <a:xfrm>
            <a:off x="2153920" y="1995048"/>
            <a:ext cx="617728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/>
              <a:t>Вставка даты (</a:t>
            </a:r>
            <a:r>
              <a:rPr lang="en-US" sz="1600" dirty="0"/>
              <a:t>Ctrl+;)</a:t>
            </a:r>
            <a:endParaRPr lang="ru-RU" sz="1600" dirty="0"/>
          </a:p>
          <a:p>
            <a:r>
              <a:rPr lang="ru-RU" sz="1600" dirty="0"/>
              <a:t>Сочетание вставляет текущую дату в активную ячейку, что удобно для отмечания времени операций.</a:t>
            </a: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E194F728-2AF4-4EF7-8FA1-EC9A72E067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74" y="2086997"/>
            <a:ext cx="607010" cy="60701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FC7058F-1BDB-4F47-AE47-6BCB46FB5286}"/>
              </a:ext>
            </a:extLst>
          </p:cNvPr>
          <p:cNvSpPr txBox="1"/>
          <p:nvPr/>
        </p:nvSpPr>
        <p:spPr>
          <a:xfrm>
            <a:off x="2153920" y="2905464"/>
            <a:ext cx="617728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/>
              <a:t>Вставка времени (</a:t>
            </a:r>
            <a:r>
              <a:rPr lang="en-US" sz="1600" dirty="0" err="1"/>
              <a:t>Ctrl+Shift</a:t>
            </a:r>
            <a:r>
              <a:rPr lang="en-US" sz="1600" dirty="0"/>
              <a:t>+;)</a:t>
            </a:r>
          </a:p>
          <a:p>
            <a:r>
              <a:rPr lang="ru-RU" sz="1600" dirty="0"/>
              <a:t>Вводит текущее время, облегчая регистрацию временных меток прямо в таблице.</a:t>
            </a:r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A24DA1D2-8C22-4998-BCDF-3F7DC38A28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517" y="3016200"/>
            <a:ext cx="609524" cy="609524"/>
          </a:xfrm>
          <a:prstGeom prst="rect">
            <a:avLst/>
          </a:prstGeom>
        </p:spPr>
      </p:pic>
      <p:sp>
        <p:nvSpPr>
          <p:cNvPr id="25" name="Прямоугольник: скругленные углы 24">
            <a:extLst>
              <a:ext uri="{FF2B5EF4-FFF2-40B4-BE49-F238E27FC236}">
                <a16:creationId xmlns:a16="http://schemas.microsoft.com/office/drawing/2014/main" id="{84B5E5DE-EC07-4CD6-B76E-7937E465B8C7}"/>
              </a:ext>
            </a:extLst>
          </p:cNvPr>
          <p:cNvSpPr/>
          <p:nvPr/>
        </p:nvSpPr>
        <p:spPr>
          <a:xfrm>
            <a:off x="762000" y="3775335"/>
            <a:ext cx="10871200" cy="846516"/>
          </a:xfrm>
          <a:prstGeom prst="roundRect">
            <a:avLst/>
          </a:prstGeom>
          <a:noFill/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lvl="3" algn="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3AD7864-0719-4AFD-BE03-3BEFB809CA7B}"/>
              </a:ext>
            </a:extLst>
          </p:cNvPr>
          <p:cNvSpPr txBox="1"/>
          <p:nvPr/>
        </p:nvSpPr>
        <p:spPr>
          <a:xfrm>
            <a:off x="2153920" y="3563282"/>
            <a:ext cx="618744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600" dirty="0"/>
          </a:p>
          <a:p>
            <a:r>
              <a:rPr lang="ru-RU" sz="1600" dirty="0"/>
              <a:t>Переход к ячейке (</a:t>
            </a:r>
            <a:r>
              <a:rPr lang="ru-RU" sz="1600" dirty="0" err="1"/>
              <a:t>Ctrl+G</a:t>
            </a:r>
            <a:r>
              <a:rPr lang="ru-RU" sz="1600" dirty="0"/>
              <a:t>)</a:t>
            </a:r>
          </a:p>
          <a:p>
            <a:r>
              <a:rPr lang="ru-RU" sz="1600" dirty="0"/>
              <a:t>Быстрый переход к конкретной ячейке по адресу позволяет ускорить навигацию по большим таблицам.</a:t>
            </a:r>
          </a:p>
        </p:txBody>
      </p:sp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1792E8A4-1710-4F6C-A837-8EDF2DFD64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723" y="3993080"/>
            <a:ext cx="425397" cy="425397"/>
          </a:xfrm>
          <a:prstGeom prst="rect">
            <a:avLst/>
          </a:prstGeom>
        </p:spPr>
      </p:pic>
      <p:sp>
        <p:nvSpPr>
          <p:cNvPr id="30" name="Прямоугольник: скругленные углы 29">
            <a:extLst>
              <a:ext uri="{FF2B5EF4-FFF2-40B4-BE49-F238E27FC236}">
                <a16:creationId xmlns:a16="http://schemas.microsoft.com/office/drawing/2014/main" id="{9DC8B6F9-FD5B-4E37-8BE8-AE18518BD8D1}"/>
              </a:ext>
            </a:extLst>
          </p:cNvPr>
          <p:cNvSpPr/>
          <p:nvPr/>
        </p:nvSpPr>
        <p:spPr>
          <a:xfrm>
            <a:off x="762000" y="4659149"/>
            <a:ext cx="10871200" cy="846516"/>
          </a:xfrm>
          <a:prstGeom prst="roundRect">
            <a:avLst/>
          </a:prstGeom>
          <a:noFill/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lvl="3" algn="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21C3674-EC9B-43D2-BD75-804638E22861}"/>
              </a:ext>
            </a:extLst>
          </p:cNvPr>
          <p:cNvSpPr txBox="1"/>
          <p:nvPr/>
        </p:nvSpPr>
        <p:spPr>
          <a:xfrm>
            <a:off x="2153920" y="4677798"/>
            <a:ext cx="927608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effectLst/>
                <a:latin typeface="Arial" panose="020B0604020202020204" pitchFamily="34" charset="0"/>
              </a:rPr>
              <a:t>Выделить всё</a:t>
            </a:r>
            <a:r>
              <a:rPr lang="en-US" b="0" i="0" dirty="0">
                <a:effectLst/>
                <a:latin typeface="Arial" panose="020B0604020202020204" pitchFamily="34" charset="0"/>
              </a:rPr>
              <a:t>(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Ctrl+A</a:t>
            </a:r>
            <a:r>
              <a:rPr lang="en-US" b="0" i="0" dirty="0">
                <a:effectLst/>
                <a:latin typeface="Arial" panose="020B0604020202020204" pitchFamily="34" charset="0"/>
              </a:rPr>
              <a:t>)</a:t>
            </a:r>
          </a:p>
          <a:p>
            <a:r>
              <a:rPr lang="ru-RU" sz="1600" dirty="0"/>
              <a:t>Использование этих клавиш ускоряет выполнение типовых задач, улучшая эффективность и снижая количество ошибок при работе с таблицами.</a:t>
            </a:r>
          </a:p>
        </p:txBody>
      </p:sp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6C7A09A7-906A-41ED-9F25-F237BD4458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698" y="4839596"/>
            <a:ext cx="538442" cy="538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702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Объект 4" descr="Изображение выглядит как снимок экрана, небо, облако, природа">
            <a:extLst>
              <a:ext uri="{FF2B5EF4-FFF2-40B4-BE49-F238E27FC236}">
                <a16:creationId xmlns:a16="http://schemas.microsoft.com/office/drawing/2014/main" id="{FFA0A1EA-E43B-424D-8C43-BA9348CE66E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>
            <a:fillRect/>
          </a:stretch>
        </p:blipFill>
        <p:spPr>
          <a:xfrm>
            <a:off x="-34774" y="0"/>
            <a:ext cx="12191980" cy="6856718"/>
          </a:xfrm>
          <a:prstGeom prst="rect">
            <a:avLst/>
          </a:prstGeom>
        </p:spPr>
      </p:pic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6A7A6ACB-3D9F-4D44-B071-D998E5DAABB1}"/>
              </a:ext>
            </a:extLst>
          </p:cNvPr>
          <p:cNvCxnSpPr>
            <a:cxnSpLocks/>
          </p:cNvCxnSpPr>
          <p:nvPr/>
        </p:nvCxnSpPr>
        <p:spPr>
          <a:xfrm>
            <a:off x="558800" y="0"/>
            <a:ext cx="0" cy="812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13EC9C8C-98EE-456A-8FEF-FA83FF5187E7}"/>
              </a:ext>
            </a:extLst>
          </p:cNvPr>
          <p:cNvCxnSpPr>
            <a:cxnSpLocks/>
          </p:cNvCxnSpPr>
          <p:nvPr/>
        </p:nvCxnSpPr>
        <p:spPr>
          <a:xfrm flipH="1">
            <a:off x="0" y="406400"/>
            <a:ext cx="9550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36A159B-D83D-4D03-A62E-DE87EFA7AD19}"/>
              </a:ext>
            </a:extLst>
          </p:cNvPr>
          <p:cNvSpPr txBox="1"/>
          <p:nvPr/>
        </p:nvSpPr>
        <p:spPr>
          <a:xfrm>
            <a:off x="955040" y="82928"/>
            <a:ext cx="617728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Основные горячие клавиши для </a:t>
            </a:r>
          </a:p>
          <a:p>
            <a:r>
              <a:rPr lang="ru-RU" sz="2400" dirty="0">
                <a:solidFill>
                  <a:schemeClr val="bg1"/>
                </a:solidFill>
              </a:rPr>
              <a:t>эффективной работы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0C1FACF4-05E3-4E58-9495-D854500D0AEA}"/>
              </a:ext>
            </a:extLst>
          </p:cNvPr>
          <p:cNvSpPr/>
          <p:nvPr/>
        </p:nvSpPr>
        <p:spPr>
          <a:xfrm>
            <a:off x="762000" y="1134684"/>
            <a:ext cx="10871200" cy="846516"/>
          </a:xfrm>
          <a:prstGeom prst="roundRect">
            <a:avLst/>
          </a:prstGeom>
          <a:noFill/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lvl="3"/>
            <a:r>
              <a:rPr lang="ru-RU" sz="1600" dirty="0">
                <a:solidFill>
                  <a:schemeClr val="bg1"/>
                </a:solidFill>
              </a:rPr>
              <a:t>Передвижение в конец по разным сторонам таблицы(С</a:t>
            </a:r>
            <a:r>
              <a:rPr lang="en-US" sz="1600" dirty="0" err="1">
                <a:solidFill>
                  <a:schemeClr val="bg1"/>
                </a:solidFill>
              </a:rPr>
              <a:t>trl</a:t>
            </a:r>
            <a:r>
              <a:rPr lang="en-US" sz="1600" dirty="0">
                <a:solidFill>
                  <a:schemeClr val="bg1"/>
                </a:solidFill>
              </a:rPr>
              <a:t>+</a:t>
            </a:r>
            <a:r>
              <a:rPr lang="ru-RU" sz="1600" b="0" i="0" dirty="0">
                <a:solidFill>
                  <a:schemeClr val="bg1"/>
                </a:solidFill>
                <a:effectLst/>
                <a:latin typeface="YS Text"/>
              </a:rPr>
              <a:t>←, →, ↑, ↓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  <a:p>
            <a:pPr lvl="3"/>
            <a:r>
              <a:rPr lang="ru-RU" sz="1600" dirty="0">
                <a:solidFill>
                  <a:schemeClr val="bg1"/>
                </a:solidFill>
              </a:rPr>
              <a:t>Позволяет быстро перемещаться по таблицам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36CE5F2-1C10-4C0A-8E22-CF8C0B9985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819" y="1240481"/>
            <a:ext cx="634921" cy="634921"/>
          </a:xfrm>
          <a:prstGeom prst="rect">
            <a:avLst/>
          </a:prstGeom>
        </p:spPr>
      </p:pic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AB729FE0-CCF3-4D68-84BA-ACF1E62086ED}"/>
              </a:ext>
            </a:extLst>
          </p:cNvPr>
          <p:cNvSpPr/>
          <p:nvPr/>
        </p:nvSpPr>
        <p:spPr>
          <a:xfrm>
            <a:off x="762000" y="2020074"/>
            <a:ext cx="10871200" cy="846516"/>
          </a:xfrm>
          <a:prstGeom prst="roundRect">
            <a:avLst/>
          </a:prstGeom>
          <a:noFill/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lvl="3" algn="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ECBAFC-07DA-485E-AC55-DE24F9091F4C}"/>
              </a:ext>
            </a:extLst>
          </p:cNvPr>
          <p:cNvSpPr txBox="1"/>
          <p:nvPr/>
        </p:nvSpPr>
        <p:spPr>
          <a:xfrm>
            <a:off x="2153920" y="1995048"/>
            <a:ext cx="61772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/>
              <a:t>Выделение ячеек где есть данные(С</a:t>
            </a:r>
            <a:r>
              <a:rPr lang="en-US" sz="1600" dirty="0" err="1"/>
              <a:t>trl+Shift</a:t>
            </a:r>
            <a:r>
              <a:rPr lang="en-US" sz="1600" dirty="0"/>
              <a:t>+</a:t>
            </a:r>
            <a:r>
              <a:rPr lang="ru-RU" sz="1600" b="0" i="0" dirty="0">
                <a:effectLst/>
                <a:latin typeface="YS Text"/>
              </a:rPr>
              <a:t>←, →, ↑, ↓</a:t>
            </a:r>
            <a:r>
              <a:rPr lang="en-US" sz="1600" b="0" i="0" dirty="0">
                <a:effectLst/>
                <a:latin typeface="YS Text"/>
              </a:rPr>
              <a:t>)</a:t>
            </a:r>
            <a:endParaRPr lang="ru-RU" sz="1600" dirty="0"/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E194F728-2AF4-4EF7-8FA1-EC9A72E067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74" y="2086997"/>
            <a:ext cx="607010" cy="60701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6979021-1F41-4782-A7E5-7B5A8C7FD87F}"/>
              </a:ext>
            </a:extLst>
          </p:cNvPr>
          <p:cNvSpPr txBox="1"/>
          <p:nvPr/>
        </p:nvSpPr>
        <p:spPr>
          <a:xfrm>
            <a:off x="955040" y="2298646"/>
            <a:ext cx="616984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3"/>
            <a:r>
              <a:rPr lang="ru-RU" sz="1600" dirty="0">
                <a:solidFill>
                  <a:schemeClr val="bg1"/>
                </a:solidFill>
              </a:rPr>
              <a:t>Позволяет быстро выделять нужные данные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BD003B-A383-486A-B29B-8BDBAEEC05FE}"/>
              </a:ext>
            </a:extLst>
          </p:cNvPr>
          <p:cNvSpPr txBox="1"/>
          <p:nvPr/>
        </p:nvSpPr>
        <p:spPr>
          <a:xfrm>
            <a:off x="955040" y="81829"/>
            <a:ext cx="617728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/>
              <a:t>Основные горячие клавиши для </a:t>
            </a:r>
          </a:p>
          <a:p>
            <a:r>
              <a:rPr lang="ru-RU" sz="2400" dirty="0"/>
              <a:t>эффективной работы</a:t>
            </a:r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5DD18D0C-40C5-4CB3-8B30-4D78000B0A12}"/>
              </a:ext>
            </a:extLst>
          </p:cNvPr>
          <p:cNvSpPr/>
          <p:nvPr/>
        </p:nvSpPr>
        <p:spPr>
          <a:xfrm>
            <a:off x="762000" y="1133585"/>
            <a:ext cx="10871200" cy="846516"/>
          </a:xfrm>
          <a:prstGeom prst="roundRect">
            <a:avLst/>
          </a:prstGeom>
          <a:noFill/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lvl="3"/>
            <a:r>
              <a:rPr lang="ru-RU" sz="1600" dirty="0">
                <a:solidFill>
                  <a:schemeClr val="tx1"/>
                </a:solidFill>
              </a:rPr>
              <a:t>Передвижение в конец по разным сторонам таблицы(С</a:t>
            </a:r>
            <a:r>
              <a:rPr lang="en-US" sz="1600" dirty="0" err="1">
                <a:solidFill>
                  <a:schemeClr val="tx1"/>
                </a:solidFill>
              </a:rPr>
              <a:t>trl</a:t>
            </a:r>
            <a:r>
              <a:rPr lang="en-US" sz="1600" dirty="0">
                <a:solidFill>
                  <a:schemeClr val="tx1"/>
                </a:solidFill>
              </a:rPr>
              <a:t>+</a:t>
            </a:r>
            <a:r>
              <a:rPr lang="ru-RU" sz="1600" b="0" i="0" dirty="0">
                <a:solidFill>
                  <a:schemeClr val="tx1"/>
                </a:solidFill>
                <a:effectLst/>
                <a:latin typeface="YS Text"/>
              </a:rPr>
              <a:t>←, →, ↑, ↓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  <a:p>
            <a:pPr lvl="3"/>
            <a:r>
              <a:rPr lang="ru-RU" sz="1600" dirty="0">
                <a:solidFill>
                  <a:schemeClr val="tx1"/>
                </a:solidFill>
              </a:rPr>
              <a:t>Позволяет быстро перемещаться по таблицам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7042B3-6111-4726-BA58-1A4AB68847F7}"/>
              </a:ext>
            </a:extLst>
          </p:cNvPr>
          <p:cNvSpPr txBox="1"/>
          <p:nvPr/>
        </p:nvSpPr>
        <p:spPr>
          <a:xfrm>
            <a:off x="955040" y="2297547"/>
            <a:ext cx="616984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3"/>
            <a:r>
              <a:rPr lang="ru-RU" sz="1600" dirty="0"/>
              <a:t>Позволяет быстро выделять нужные данные</a:t>
            </a:r>
          </a:p>
        </p:txBody>
      </p:sp>
    </p:spTree>
    <p:extLst>
      <p:ext uri="{BB962C8B-B14F-4D97-AF65-F5344CB8AC3E}">
        <p14:creationId xmlns:p14="http://schemas.microsoft.com/office/powerpoint/2010/main" val="2058999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Объект 4" descr="Изображение выглядит как снимок экрана, небо, облако, природа">
            <a:extLst>
              <a:ext uri="{FF2B5EF4-FFF2-40B4-BE49-F238E27FC236}">
                <a16:creationId xmlns:a16="http://schemas.microsoft.com/office/drawing/2014/main" id="{BA9B3809-7F45-4CBD-B177-887AEA684F3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>
            <a:fillRect/>
          </a:stretch>
        </p:blipFill>
        <p:spPr>
          <a:xfrm>
            <a:off x="0" y="1282"/>
            <a:ext cx="12191980" cy="6856718"/>
          </a:xfrm>
          <a:prstGeom prst="rect">
            <a:avLst/>
          </a:prstGeom>
        </p:spPr>
      </p:pic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59260DCE-AF12-4E49-9BEC-1164AD3F89E6}"/>
              </a:ext>
            </a:extLst>
          </p:cNvPr>
          <p:cNvCxnSpPr>
            <a:cxnSpLocks/>
          </p:cNvCxnSpPr>
          <p:nvPr/>
        </p:nvCxnSpPr>
        <p:spPr>
          <a:xfrm>
            <a:off x="558800" y="0"/>
            <a:ext cx="0" cy="812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B897F695-F0EF-4EFF-B987-DA42DFAA347B}"/>
              </a:ext>
            </a:extLst>
          </p:cNvPr>
          <p:cNvCxnSpPr>
            <a:cxnSpLocks/>
          </p:cNvCxnSpPr>
          <p:nvPr/>
        </p:nvCxnSpPr>
        <p:spPr>
          <a:xfrm flipH="1">
            <a:off x="0" y="406400"/>
            <a:ext cx="9550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ACF3966-1439-453A-92A9-4E7B1E3031A4}"/>
              </a:ext>
            </a:extLst>
          </p:cNvPr>
          <p:cNvSpPr txBox="1"/>
          <p:nvPr/>
        </p:nvSpPr>
        <p:spPr>
          <a:xfrm>
            <a:off x="558800" y="499032"/>
            <a:ext cx="301506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Текстовые и поисковые формулы для оптимизации данных</a:t>
            </a:r>
          </a:p>
        </p:txBody>
      </p:sp>
      <p:graphicFrame>
        <p:nvGraphicFramePr>
          <p:cNvPr id="10" name="Таблица 10">
            <a:extLst>
              <a:ext uri="{FF2B5EF4-FFF2-40B4-BE49-F238E27FC236}">
                <a16:creationId xmlns:a16="http://schemas.microsoft.com/office/drawing/2014/main" id="{3FDC84B6-6393-4380-BBFF-17FA4B8339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8167402"/>
              </p:ext>
            </p:extLst>
          </p:nvPr>
        </p:nvGraphicFramePr>
        <p:xfrm>
          <a:off x="1135463" y="2326621"/>
          <a:ext cx="10264954" cy="362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32477">
                  <a:extLst>
                    <a:ext uri="{9D8B030D-6E8A-4147-A177-3AD203B41FA5}">
                      <a16:colId xmlns:a16="http://schemas.microsoft.com/office/drawing/2014/main" val="3192192135"/>
                    </a:ext>
                  </a:extLst>
                </a:gridCol>
                <a:gridCol w="5132477">
                  <a:extLst>
                    <a:ext uri="{9D8B030D-6E8A-4147-A177-3AD203B41FA5}">
                      <a16:colId xmlns:a16="http://schemas.microsoft.com/office/drawing/2014/main" val="3060571681"/>
                    </a:ext>
                  </a:extLst>
                </a:gridCol>
              </a:tblGrid>
              <a:tr h="397105">
                <a:tc>
                  <a:txBody>
                    <a:bodyPr/>
                    <a:lstStyle/>
                    <a:p>
                      <a:r>
                        <a:rPr lang="ru-RU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Знак равенства (=):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Любая формула начинается со знака равенства. Без него система воспринимает содержимое ячейки как обычный текст.</a:t>
                      </a:r>
                      <a:endParaRPr lang="ru-RU" sz="1400" dirty="0"/>
                    </a:p>
                  </a:txBody>
                  <a:tcPr>
                    <a:solidFill>
                      <a:srgbClr val="CDE3D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Правильно: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=A2+B2</a:t>
                      </a:r>
                    </a:p>
                    <a:p>
                      <a:r>
                        <a:rPr lang="ru-RU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Неправильно: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A2+B2</a:t>
                      </a:r>
                    </a:p>
                    <a:p>
                      <a:endParaRPr lang="ru-RU" sz="1400" dirty="0"/>
                    </a:p>
                  </a:txBody>
                  <a:tcPr>
                    <a:solidFill>
                      <a:srgbClr val="CDE3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446864"/>
                  </a:ext>
                </a:extLst>
              </a:tr>
              <a:tr h="397105">
                <a:tc>
                  <a:txBody>
                    <a:bodyPr/>
                    <a:lstStyle/>
                    <a:p>
                      <a:r>
                        <a:rPr lang="ru-RU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Аргументы функций: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Это данные, которые функция принимает и обрабатывает. Аргументы разделяются </a:t>
                      </a:r>
                      <a:r>
                        <a:rPr lang="ru-RU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точкой с запятой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(</a:t>
                      </a:r>
                      <a:r>
                        <a:rPr lang="ru-RU" sz="1400" dirty="0"/>
                        <a:t>;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).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Пример: =SUM(A2; B2; C2)</a:t>
                      </a:r>
                    </a:p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925941"/>
                  </a:ext>
                </a:extLst>
              </a:tr>
              <a:tr h="628749">
                <a:tc>
                  <a:txBody>
                    <a:bodyPr/>
                    <a:lstStyle/>
                    <a:p>
                      <a:r>
                        <a:rPr lang="ru-RU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Ссылки на ячейки: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Формулы работают не с самими числами, а с адресами ячеек, где эти числа находятся. Это позволяет автоматически пересчитывать результат при изменении исходных данных.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A1 — ссылка на ячейку в столбце A и строке 1.</a:t>
                      </a:r>
                    </a:p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B2:B10 — диапазон ячеек с B2 по B10</a:t>
                      </a:r>
                    </a:p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9352669"/>
                  </a:ext>
                </a:extLst>
              </a:tr>
              <a:tr h="1009308">
                <a:tc>
                  <a:txBody>
                    <a:bodyPr/>
                    <a:lstStyle/>
                    <a:p>
                      <a:r>
                        <a:rPr lang="ru-RU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Абсолютная ссылка ($A$1):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При копировании формула всегда ссылается на одну и ту же ячейку. Знак доллара </a:t>
                      </a:r>
                      <a:r>
                        <a:rPr lang="ru-RU" sz="1400" dirty="0"/>
                        <a:t>$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фиксирует столбец и/или строку.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$A$1 — фиксирует и столбец A, и строку 1.</a:t>
                      </a:r>
                    </a:p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$A1 — фиксирует только столбец A, но строка 1 может меняться при копировании вниз/вверх.</a:t>
                      </a:r>
                    </a:p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A$1 — фиксирует только строку 1, но столбец A может меняться при копировании влево/вправо.</a:t>
                      </a:r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4294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197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Объект 4" descr="Изображение выглядит как снимок экрана, небо, облако, природа">
            <a:extLst>
              <a:ext uri="{FF2B5EF4-FFF2-40B4-BE49-F238E27FC236}">
                <a16:creationId xmlns:a16="http://schemas.microsoft.com/office/drawing/2014/main" id="{BA9B3809-7F45-4CBD-B177-887AEA684F3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>
            <a:fillRect/>
          </a:stretch>
        </p:blipFill>
        <p:spPr>
          <a:xfrm>
            <a:off x="0" y="1282"/>
            <a:ext cx="12191980" cy="6856718"/>
          </a:xfrm>
          <a:prstGeom prst="rect">
            <a:avLst/>
          </a:prstGeom>
        </p:spPr>
      </p:pic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59260DCE-AF12-4E49-9BEC-1164AD3F89E6}"/>
              </a:ext>
            </a:extLst>
          </p:cNvPr>
          <p:cNvCxnSpPr>
            <a:cxnSpLocks/>
          </p:cNvCxnSpPr>
          <p:nvPr/>
        </p:nvCxnSpPr>
        <p:spPr>
          <a:xfrm>
            <a:off x="558800" y="0"/>
            <a:ext cx="0" cy="812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B897F695-F0EF-4EFF-B987-DA42DFAA347B}"/>
              </a:ext>
            </a:extLst>
          </p:cNvPr>
          <p:cNvCxnSpPr>
            <a:cxnSpLocks/>
          </p:cNvCxnSpPr>
          <p:nvPr/>
        </p:nvCxnSpPr>
        <p:spPr>
          <a:xfrm flipH="1">
            <a:off x="0" y="406400"/>
            <a:ext cx="9550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ACF3966-1439-453A-92A9-4E7B1E3031A4}"/>
              </a:ext>
            </a:extLst>
          </p:cNvPr>
          <p:cNvSpPr txBox="1"/>
          <p:nvPr/>
        </p:nvSpPr>
        <p:spPr>
          <a:xfrm>
            <a:off x="558800" y="499032"/>
            <a:ext cx="301506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F9FAFB"/>
                </a:solidFill>
                <a:effectLst/>
                <a:latin typeface="quote-cjk-patch"/>
              </a:rPr>
              <a:t>Математические и статистические</a:t>
            </a:r>
          </a:p>
          <a:p>
            <a:r>
              <a:rPr lang="ru-RU" dirty="0"/>
              <a:t>формулы для оптимизации данных</a:t>
            </a:r>
          </a:p>
        </p:txBody>
      </p:sp>
      <p:graphicFrame>
        <p:nvGraphicFramePr>
          <p:cNvPr id="10" name="Таблица 10">
            <a:extLst>
              <a:ext uri="{FF2B5EF4-FFF2-40B4-BE49-F238E27FC236}">
                <a16:creationId xmlns:a16="http://schemas.microsoft.com/office/drawing/2014/main" id="{3FDC84B6-6393-4380-BBFF-17FA4B8339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44712"/>
              </p:ext>
            </p:extLst>
          </p:nvPr>
        </p:nvGraphicFramePr>
        <p:xfrm>
          <a:off x="733531" y="3044423"/>
          <a:ext cx="10912506" cy="3314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7502">
                  <a:extLst>
                    <a:ext uri="{9D8B030D-6E8A-4147-A177-3AD203B41FA5}">
                      <a16:colId xmlns:a16="http://schemas.microsoft.com/office/drawing/2014/main" val="3192192135"/>
                    </a:ext>
                  </a:extLst>
                </a:gridCol>
                <a:gridCol w="3637502">
                  <a:extLst>
                    <a:ext uri="{9D8B030D-6E8A-4147-A177-3AD203B41FA5}">
                      <a16:colId xmlns:a16="http://schemas.microsoft.com/office/drawing/2014/main" val="2177428977"/>
                    </a:ext>
                  </a:extLst>
                </a:gridCol>
                <a:gridCol w="3637502">
                  <a:extLst>
                    <a:ext uri="{9D8B030D-6E8A-4147-A177-3AD203B41FA5}">
                      <a16:colId xmlns:a16="http://schemas.microsoft.com/office/drawing/2014/main" val="3060571681"/>
                    </a:ext>
                  </a:extLst>
                </a:gridCol>
              </a:tblGrid>
              <a:tr h="707544"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chemeClr val="bg1"/>
                          </a:solidFill>
                          <a:effectLst/>
                          <a:latin typeface="quote-cjk-patch"/>
                        </a:rPr>
                        <a:t>SUM</a:t>
                      </a:r>
                      <a:endParaRPr lang="en-US" sz="1050" b="0" dirty="0">
                        <a:solidFill>
                          <a:schemeClr val="bg1"/>
                        </a:solidFill>
                        <a:effectLst/>
                        <a:latin typeface="quote-cjk-patch"/>
                      </a:endParaRPr>
                    </a:p>
                  </a:txBody>
                  <a:tcPr marR="121920" marT="76200" marB="76200" anchor="ctr">
                    <a:solidFill>
                      <a:srgbClr val="CDE3D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50" b="0" dirty="0">
                          <a:solidFill>
                            <a:schemeClr val="bg1"/>
                          </a:solidFill>
                          <a:effectLst/>
                          <a:latin typeface="quote-cjk-patch"/>
                        </a:rPr>
                        <a:t>Суммирует все числа в диапазоне.</a:t>
                      </a:r>
                    </a:p>
                  </a:txBody>
                  <a:tcPr marL="121920" marR="121920" marT="76200" marB="76200" anchor="ctr">
                    <a:solidFill>
                      <a:srgbClr val="CDE3D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50" b="0" dirty="0">
                          <a:solidFill>
                            <a:schemeClr val="bg1"/>
                          </a:solidFill>
                          <a:effectLst/>
                          <a:latin typeface="quote-cjk-patch"/>
                        </a:rPr>
                        <a:t>=SUM(число1; [число2]; ...)</a:t>
                      </a:r>
                      <a:br>
                        <a:rPr lang="ru-RU" sz="1050" b="0" dirty="0">
                          <a:solidFill>
                            <a:schemeClr val="bg1"/>
                          </a:solidFill>
                          <a:effectLst/>
                          <a:latin typeface="quote-cjk-patch"/>
                        </a:rPr>
                      </a:br>
                      <a:r>
                        <a:rPr lang="ru-RU" sz="1050" b="0" dirty="0">
                          <a:solidFill>
                            <a:schemeClr val="bg1"/>
                          </a:solidFill>
                          <a:effectLst/>
                          <a:latin typeface="quote-cjk-patch"/>
                        </a:rPr>
                        <a:t>=SUM(B2:B10) — сумма ячеек с B2 по B10.</a:t>
                      </a:r>
                      <a:br>
                        <a:rPr lang="ru-RU" sz="1050" b="0" dirty="0">
                          <a:solidFill>
                            <a:schemeClr val="bg1"/>
                          </a:solidFill>
                          <a:effectLst/>
                          <a:latin typeface="quote-cjk-patch"/>
                        </a:rPr>
                      </a:br>
                      <a:r>
                        <a:rPr lang="ru-RU" sz="1050" b="0" dirty="0">
                          <a:solidFill>
                            <a:schemeClr val="bg1"/>
                          </a:solidFill>
                          <a:effectLst/>
                          <a:latin typeface="quote-cjk-patch"/>
                        </a:rPr>
                        <a:t>=SUM(B2; D2; F2) — сумма только ячеек B2, D2 и F2.</a:t>
                      </a:r>
                    </a:p>
                  </a:txBody>
                  <a:tcPr marL="121920" marR="121920" marT="76200" marB="76200" anchor="ctr">
                    <a:solidFill>
                      <a:srgbClr val="CDE3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8352746"/>
                  </a:ext>
                </a:extLst>
              </a:tr>
              <a:tr h="485408">
                <a:tc>
                  <a:txBody>
                    <a:bodyPr/>
                    <a:lstStyle/>
                    <a:p>
                      <a:r>
                        <a:rPr lang="en-US" sz="1050" b="1" kern="1200" dirty="0">
                          <a:solidFill>
                            <a:schemeClr val="bg1"/>
                          </a:solidFill>
                          <a:effectLst/>
                          <a:latin typeface="quote-cjk-patch"/>
                          <a:ea typeface="+mn-ea"/>
                          <a:cs typeface="+mn-cs"/>
                        </a:rPr>
                        <a:t>AVERAGE</a:t>
                      </a:r>
                    </a:p>
                  </a:txBody>
                  <a:tcPr marR="121920" marT="76200" marB="76200" anchor="ctr"/>
                </a:tc>
                <a:tc>
                  <a:txBody>
                    <a:bodyPr/>
                    <a:lstStyle/>
                    <a:p>
                      <a:r>
                        <a:rPr lang="ru-RU" sz="1050" b="0">
                          <a:solidFill>
                            <a:schemeClr val="bg1"/>
                          </a:solidFill>
                          <a:effectLst/>
                          <a:latin typeface="quote-cjk-patch"/>
                        </a:rPr>
                        <a:t>Возвращает среднее арифметическое аргументов.</a:t>
                      </a:r>
                    </a:p>
                  </a:txBody>
                  <a:tcPr marL="121920" marR="121920" marT="76200" marB="76200" anchor="ctr"/>
                </a:tc>
                <a:tc>
                  <a:txBody>
                    <a:bodyPr/>
                    <a:lstStyle/>
                    <a:p>
                      <a:r>
                        <a:rPr lang="ru-RU" sz="1050" b="0" dirty="0">
                          <a:solidFill>
                            <a:schemeClr val="bg1"/>
                          </a:solidFill>
                          <a:effectLst/>
                          <a:latin typeface="quote-cjk-patch"/>
                        </a:rPr>
                        <a:t>=AVERAGE(число1; [число2]; ...)</a:t>
                      </a:r>
                      <a:br>
                        <a:rPr lang="ru-RU" sz="1050" b="0" dirty="0">
                          <a:solidFill>
                            <a:schemeClr val="bg1"/>
                          </a:solidFill>
                          <a:effectLst/>
                          <a:latin typeface="quote-cjk-patch"/>
                        </a:rPr>
                      </a:br>
                      <a:r>
                        <a:rPr lang="ru-RU" sz="1050" b="0" dirty="0">
                          <a:solidFill>
                            <a:schemeClr val="bg1"/>
                          </a:solidFill>
                          <a:effectLst/>
                          <a:latin typeface="quote-cjk-patch"/>
                        </a:rPr>
                        <a:t>=AVERAGE(B2:B10) — среднее значение в диапазоне.</a:t>
                      </a:r>
                    </a:p>
                  </a:txBody>
                  <a:tcPr marL="121920" marR="121920" marT="76200" marB="76200" anchor="ctr"/>
                </a:tc>
                <a:extLst>
                  <a:ext uri="{0D108BD9-81ED-4DB2-BD59-A6C34878D82A}">
                    <a16:rowId xmlns:a16="http://schemas.microsoft.com/office/drawing/2014/main" val="309446864"/>
                  </a:ext>
                </a:extLst>
              </a:tr>
              <a:tr h="781589">
                <a:tc>
                  <a:txBody>
                    <a:bodyPr/>
                    <a:lstStyle/>
                    <a:p>
                      <a:r>
                        <a:rPr lang="en-US" sz="1050" b="1">
                          <a:solidFill>
                            <a:schemeClr val="bg1"/>
                          </a:solidFill>
                          <a:effectLst/>
                          <a:latin typeface="quote-cjk-patch"/>
                        </a:rPr>
                        <a:t>COUNT</a:t>
                      </a:r>
                      <a:endParaRPr lang="en-US" sz="1050" b="0">
                        <a:solidFill>
                          <a:schemeClr val="bg1"/>
                        </a:solidFill>
                        <a:effectLst/>
                        <a:latin typeface="quote-cjk-patch"/>
                      </a:endParaRPr>
                    </a:p>
                  </a:txBody>
                  <a:tcPr marR="121920" marT="76200" marB="76200" anchor="ctr"/>
                </a:tc>
                <a:tc>
                  <a:txBody>
                    <a:bodyPr/>
                    <a:lstStyle/>
                    <a:p>
                      <a:r>
                        <a:rPr lang="ru-RU" sz="1050" b="0" dirty="0">
                          <a:solidFill>
                            <a:schemeClr val="bg1"/>
                          </a:solidFill>
                          <a:effectLst/>
                          <a:latin typeface="quote-cjk-patch"/>
                        </a:rPr>
                        <a:t>Считает количество ячеек в диапазоне, которые содержат числа.</a:t>
                      </a:r>
                    </a:p>
                  </a:txBody>
                  <a:tcPr marL="121920" marR="121920" marT="76200" marB="76200" anchor="ctr"/>
                </a:tc>
                <a:tc>
                  <a:txBody>
                    <a:bodyPr/>
                    <a:lstStyle/>
                    <a:p>
                      <a:r>
                        <a:rPr lang="ru-RU" sz="1050" b="0">
                          <a:solidFill>
                            <a:schemeClr val="bg1"/>
                          </a:solidFill>
                          <a:effectLst/>
                          <a:latin typeface="quote-cjk-patch"/>
                        </a:rPr>
                        <a:t>=COUNT(диапазон)</a:t>
                      </a:r>
                      <a:br>
                        <a:rPr lang="ru-RU" sz="1050" b="0">
                          <a:solidFill>
                            <a:schemeClr val="bg1"/>
                          </a:solidFill>
                          <a:effectLst/>
                          <a:latin typeface="quote-cjk-patch"/>
                        </a:rPr>
                      </a:br>
                      <a:r>
                        <a:rPr lang="ru-RU" sz="1050" b="0">
                          <a:solidFill>
                            <a:schemeClr val="bg1"/>
                          </a:solidFill>
                          <a:effectLst/>
                          <a:latin typeface="quote-cjk-patch"/>
                        </a:rPr>
                        <a:t>=COUNT(A2:A100) — посчитает, сколько ячеек в столбце A содержат числа (даты и время тоже считаются числами).</a:t>
                      </a:r>
                    </a:p>
                  </a:txBody>
                  <a:tcPr marL="121920" marR="121920" marT="76200" marB="76200" anchor="ctr"/>
                </a:tc>
                <a:extLst>
                  <a:ext uri="{0D108BD9-81ED-4DB2-BD59-A6C34878D82A}">
                    <a16:rowId xmlns:a16="http://schemas.microsoft.com/office/drawing/2014/main" val="1796925941"/>
                  </a:ext>
                </a:extLst>
              </a:tr>
              <a:tr h="707544">
                <a:tc>
                  <a:txBody>
                    <a:bodyPr/>
                    <a:lstStyle/>
                    <a:p>
                      <a:r>
                        <a:rPr lang="en-US" sz="1050" b="1">
                          <a:solidFill>
                            <a:schemeClr val="bg1"/>
                          </a:solidFill>
                          <a:effectLst/>
                          <a:latin typeface="quote-cjk-patch"/>
                        </a:rPr>
                        <a:t>COUNTA</a:t>
                      </a:r>
                      <a:endParaRPr lang="en-US" sz="1050" b="0">
                        <a:solidFill>
                          <a:schemeClr val="bg1"/>
                        </a:solidFill>
                        <a:effectLst/>
                        <a:latin typeface="quote-cjk-patch"/>
                      </a:endParaRPr>
                    </a:p>
                  </a:txBody>
                  <a:tcPr marR="121920" marT="76200" marB="76200" anchor="ctr"/>
                </a:tc>
                <a:tc>
                  <a:txBody>
                    <a:bodyPr/>
                    <a:lstStyle/>
                    <a:p>
                      <a:r>
                        <a:rPr lang="ru-RU" sz="1050" b="0">
                          <a:solidFill>
                            <a:schemeClr val="bg1"/>
                          </a:solidFill>
                          <a:effectLst/>
                          <a:latin typeface="quote-cjk-patch"/>
                        </a:rPr>
                        <a:t>Считает количество непустых ячеек в диапазоне (любые данные: текст, числа и т.д.).</a:t>
                      </a:r>
                    </a:p>
                  </a:txBody>
                  <a:tcPr marL="121920" marR="121920" marT="76200" marB="76200" anchor="ctr"/>
                </a:tc>
                <a:tc>
                  <a:txBody>
                    <a:bodyPr/>
                    <a:lstStyle/>
                    <a:p>
                      <a:r>
                        <a:rPr lang="ru-RU" sz="1050" b="0">
                          <a:solidFill>
                            <a:schemeClr val="bg1"/>
                          </a:solidFill>
                          <a:effectLst/>
                          <a:latin typeface="quote-cjk-patch"/>
                        </a:rPr>
                        <a:t>=COUNTA(диапазон)</a:t>
                      </a:r>
                      <a:br>
                        <a:rPr lang="ru-RU" sz="1050" b="0">
                          <a:solidFill>
                            <a:schemeClr val="bg1"/>
                          </a:solidFill>
                          <a:effectLst/>
                          <a:latin typeface="quote-cjk-patch"/>
                        </a:rPr>
                      </a:br>
                      <a:r>
                        <a:rPr lang="ru-RU" sz="1050" b="0">
                          <a:solidFill>
                            <a:schemeClr val="bg1"/>
                          </a:solidFill>
                          <a:effectLst/>
                          <a:latin typeface="quote-cjk-patch"/>
                        </a:rPr>
                        <a:t>=COUNTA(A2:A100) — идеально, чтобы посчитать, сколько строк в базе заполнено.</a:t>
                      </a:r>
                    </a:p>
                  </a:txBody>
                  <a:tcPr marL="121920" marR="121920" marT="76200" marB="76200" anchor="ctr"/>
                </a:tc>
                <a:extLst>
                  <a:ext uri="{0D108BD9-81ED-4DB2-BD59-A6C34878D82A}">
                    <a16:rowId xmlns:a16="http://schemas.microsoft.com/office/drawing/2014/main" val="1449352669"/>
                  </a:ext>
                </a:extLst>
              </a:tr>
              <a:tr h="559454">
                <a:tc>
                  <a:txBody>
                    <a:bodyPr/>
                    <a:lstStyle/>
                    <a:p>
                      <a:r>
                        <a:rPr lang="en-US" sz="1050" b="1">
                          <a:solidFill>
                            <a:schemeClr val="bg1"/>
                          </a:solidFill>
                          <a:effectLst/>
                          <a:latin typeface="quote-cjk-patch"/>
                        </a:rPr>
                        <a:t>MAX / MIN</a:t>
                      </a:r>
                      <a:endParaRPr lang="en-US" sz="1050" b="0">
                        <a:solidFill>
                          <a:schemeClr val="bg1"/>
                        </a:solidFill>
                        <a:effectLst/>
                        <a:latin typeface="quote-cjk-patch"/>
                      </a:endParaRPr>
                    </a:p>
                  </a:txBody>
                  <a:tcPr marR="121920" marT="76200" marB="76200" anchor="ctr"/>
                </a:tc>
                <a:tc>
                  <a:txBody>
                    <a:bodyPr/>
                    <a:lstStyle/>
                    <a:p>
                      <a:r>
                        <a:rPr lang="ru-RU" sz="1050" b="0">
                          <a:solidFill>
                            <a:schemeClr val="bg1"/>
                          </a:solidFill>
                          <a:effectLst/>
                          <a:latin typeface="quote-cjk-patch"/>
                        </a:rPr>
                        <a:t>Возвращает максимальное или минимальное значение в диапазоне.</a:t>
                      </a:r>
                    </a:p>
                  </a:txBody>
                  <a:tcPr marL="121920" marR="121920" marT="76200" marB="76200" anchor="ctr"/>
                </a:tc>
                <a:tc>
                  <a:txBody>
                    <a:bodyPr/>
                    <a:lstStyle/>
                    <a:p>
                      <a:r>
                        <a:rPr lang="ru-RU" sz="1050" b="0" dirty="0">
                          <a:solidFill>
                            <a:schemeClr val="bg1"/>
                          </a:solidFill>
                          <a:effectLst/>
                          <a:latin typeface="quote-cjk-patch"/>
                        </a:rPr>
                        <a:t>=MAX(диапазон)</a:t>
                      </a:r>
                      <a:br>
                        <a:rPr lang="ru-RU" sz="1050" b="0" dirty="0">
                          <a:solidFill>
                            <a:schemeClr val="bg1"/>
                          </a:solidFill>
                          <a:effectLst/>
                          <a:latin typeface="quote-cjk-patch"/>
                        </a:rPr>
                      </a:br>
                      <a:r>
                        <a:rPr lang="ru-RU" sz="1050" b="0" dirty="0">
                          <a:solidFill>
                            <a:schemeClr val="bg1"/>
                          </a:solidFill>
                          <a:effectLst/>
                          <a:latin typeface="quote-cjk-patch"/>
                        </a:rPr>
                        <a:t>=MIN(диапазон)</a:t>
                      </a:r>
                      <a:br>
                        <a:rPr lang="ru-RU" sz="1050" b="0" dirty="0">
                          <a:solidFill>
                            <a:schemeClr val="bg1"/>
                          </a:solidFill>
                          <a:effectLst/>
                          <a:latin typeface="quote-cjk-patch"/>
                        </a:rPr>
                      </a:br>
                      <a:r>
                        <a:rPr lang="ru-RU" sz="1050" b="0" dirty="0">
                          <a:solidFill>
                            <a:schemeClr val="bg1"/>
                          </a:solidFill>
                          <a:effectLst/>
                          <a:latin typeface="quote-cjk-patch"/>
                        </a:rPr>
                        <a:t>=MAX(C2:C50) — найдет самую крупную продажу.</a:t>
                      </a:r>
                    </a:p>
                  </a:txBody>
                  <a:tcPr marL="121920" marR="121920" marT="76200" marB="76200" anchor="ctr"/>
                </a:tc>
                <a:extLst>
                  <a:ext uri="{0D108BD9-81ED-4DB2-BD59-A6C34878D82A}">
                    <a16:rowId xmlns:a16="http://schemas.microsoft.com/office/drawing/2014/main" val="10904294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2832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Объект 4" descr="Изображение выглядит как снимок экрана, небо, облако, природа">
            <a:extLst>
              <a:ext uri="{FF2B5EF4-FFF2-40B4-BE49-F238E27FC236}">
                <a16:creationId xmlns:a16="http://schemas.microsoft.com/office/drawing/2014/main" id="{BA9B3809-7F45-4CBD-B177-887AEA684F3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>
            <a:fillRect/>
          </a:stretch>
        </p:blipFill>
        <p:spPr>
          <a:xfrm>
            <a:off x="0" y="1282"/>
            <a:ext cx="12191980" cy="6856718"/>
          </a:xfrm>
          <a:prstGeom prst="rect">
            <a:avLst/>
          </a:prstGeom>
        </p:spPr>
      </p:pic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59260DCE-AF12-4E49-9BEC-1164AD3F89E6}"/>
              </a:ext>
            </a:extLst>
          </p:cNvPr>
          <p:cNvCxnSpPr>
            <a:cxnSpLocks/>
          </p:cNvCxnSpPr>
          <p:nvPr/>
        </p:nvCxnSpPr>
        <p:spPr>
          <a:xfrm>
            <a:off x="558800" y="0"/>
            <a:ext cx="0" cy="812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B897F695-F0EF-4EFF-B987-DA42DFAA347B}"/>
              </a:ext>
            </a:extLst>
          </p:cNvPr>
          <p:cNvCxnSpPr>
            <a:cxnSpLocks/>
          </p:cNvCxnSpPr>
          <p:nvPr/>
        </p:nvCxnSpPr>
        <p:spPr>
          <a:xfrm flipH="1">
            <a:off x="0" y="406400"/>
            <a:ext cx="9550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ACF3966-1439-453A-92A9-4E7B1E3031A4}"/>
              </a:ext>
            </a:extLst>
          </p:cNvPr>
          <p:cNvSpPr txBox="1"/>
          <p:nvPr/>
        </p:nvSpPr>
        <p:spPr>
          <a:xfrm>
            <a:off x="558800" y="499032"/>
            <a:ext cx="301506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1" dirty="0">
                <a:solidFill>
                  <a:srgbClr val="F9FAFB"/>
                </a:solidFill>
                <a:effectLst/>
                <a:latin typeface="quote-cjk-patch"/>
              </a:rPr>
              <a:t>Логические функции</a:t>
            </a:r>
          </a:p>
          <a:p>
            <a:r>
              <a:rPr lang="ru-RU" dirty="0"/>
              <a:t>формулы для оптимизации данных</a:t>
            </a:r>
          </a:p>
        </p:txBody>
      </p:sp>
      <p:graphicFrame>
        <p:nvGraphicFramePr>
          <p:cNvPr id="10" name="Таблица 10">
            <a:extLst>
              <a:ext uri="{FF2B5EF4-FFF2-40B4-BE49-F238E27FC236}">
                <a16:creationId xmlns:a16="http://schemas.microsoft.com/office/drawing/2014/main" id="{3FDC84B6-6393-4380-BBFF-17FA4B8339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409820"/>
              </p:ext>
            </p:extLst>
          </p:nvPr>
        </p:nvGraphicFramePr>
        <p:xfrm>
          <a:off x="1864698" y="2475211"/>
          <a:ext cx="8462583" cy="3329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0861">
                  <a:extLst>
                    <a:ext uri="{9D8B030D-6E8A-4147-A177-3AD203B41FA5}">
                      <a16:colId xmlns:a16="http://schemas.microsoft.com/office/drawing/2014/main" val="3192192135"/>
                    </a:ext>
                  </a:extLst>
                </a:gridCol>
                <a:gridCol w="2820861">
                  <a:extLst>
                    <a:ext uri="{9D8B030D-6E8A-4147-A177-3AD203B41FA5}">
                      <a16:colId xmlns:a16="http://schemas.microsoft.com/office/drawing/2014/main" val="2177428977"/>
                    </a:ext>
                  </a:extLst>
                </a:gridCol>
                <a:gridCol w="2820861">
                  <a:extLst>
                    <a:ext uri="{9D8B030D-6E8A-4147-A177-3AD203B41FA5}">
                      <a16:colId xmlns:a16="http://schemas.microsoft.com/office/drawing/2014/main" val="3060571681"/>
                    </a:ext>
                  </a:extLst>
                </a:gridCol>
              </a:tblGrid>
              <a:tr h="1077098"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chemeClr val="bg1"/>
                          </a:solidFill>
                          <a:effectLst/>
                          <a:latin typeface="quote-cjk-patch"/>
                        </a:rPr>
                        <a:t>IF</a:t>
                      </a:r>
                      <a:endParaRPr lang="en-US" sz="1050" b="0" dirty="0">
                        <a:solidFill>
                          <a:schemeClr val="bg1"/>
                        </a:solidFill>
                        <a:effectLst/>
                        <a:latin typeface="quote-cjk-patch"/>
                      </a:endParaRPr>
                    </a:p>
                  </a:txBody>
                  <a:tcPr marR="121920" marT="76200" marB="76200" anchor="ctr">
                    <a:solidFill>
                      <a:srgbClr val="CDE3D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50" b="0" dirty="0">
                          <a:solidFill>
                            <a:schemeClr val="bg1"/>
                          </a:solidFill>
                          <a:effectLst/>
                          <a:latin typeface="quote-cjk-patch"/>
                        </a:rPr>
                        <a:t>Проверяет условие. Если оно истинно, возвращает одно значение, если ложно — другое.</a:t>
                      </a:r>
                    </a:p>
                  </a:txBody>
                  <a:tcPr marL="121920" marR="121920" marT="76200" marB="76200" anchor="ctr">
                    <a:solidFill>
                      <a:srgbClr val="CDE3D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050" b="0" dirty="0">
                          <a:solidFill>
                            <a:schemeClr val="bg1"/>
                          </a:solidFill>
                          <a:effectLst/>
                          <a:latin typeface="quote-cjk-patch"/>
                        </a:rPr>
                        <a:t>=IF(</a:t>
                      </a:r>
                      <a:r>
                        <a:rPr lang="ru-RU" sz="1050" b="0" dirty="0" err="1">
                          <a:solidFill>
                            <a:schemeClr val="bg1"/>
                          </a:solidFill>
                          <a:effectLst/>
                          <a:latin typeface="quote-cjk-patch"/>
                        </a:rPr>
                        <a:t>лог_выражение</a:t>
                      </a:r>
                      <a:r>
                        <a:rPr lang="ru-RU" sz="1050" b="0" dirty="0">
                          <a:solidFill>
                            <a:schemeClr val="bg1"/>
                          </a:solidFill>
                          <a:effectLst/>
                          <a:latin typeface="quote-cjk-patch"/>
                        </a:rPr>
                        <a:t>; </a:t>
                      </a:r>
                      <a:r>
                        <a:rPr lang="ru-RU" sz="1050" b="0" dirty="0" err="1">
                          <a:solidFill>
                            <a:schemeClr val="bg1"/>
                          </a:solidFill>
                          <a:effectLst/>
                          <a:latin typeface="quote-cjk-patch"/>
                        </a:rPr>
                        <a:t>значение_если_истина</a:t>
                      </a:r>
                      <a:r>
                        <a:rPr lang="ru-RU" sz="1050" b="0" dirty="0">
                          <a:solidFill>
                            <a:schemeClr val="bg1"/>
                          </a:solidFill>
                          <a:effectLst/>
                          <a:latin typeface="quote-cjk-patch"/>
                        </a:rPr>
                        <a:t>; </a:t>
                      </a:r>
                      <a:r>
                        <a:rPr lang="ru-RU" sz="1050" b="0" dirty="0" err="1">
                          <a:solidFill>
                            <a:schemeClr val="bg1"/>
                          </a:solidFill>
                          <a:effectLst/>
                          <a:latin typeface="quote-cjk-patch"/>
                        </a:rPr>
                        <a:t>значение_если_ложь</a:t>
                      </a:r>
                      <a:r>
                        <a:rPr lang="ru-RU" sz="1050" b="0" dirty="0">
                          <a:solidFill>
                            <a:schemeClr val="bg1"/>
                          </a:solidFill>
                          <a:effectLst/>
                          <a:latin typeface="quote-cjk-patch"/>
                        </a:rPr>
                        <a:t>)</a:t>
                      </a:r>
                      <a:br>
                        <a:rPr lang="ru-RU" sz="1050" b="0" dirty="0">
                          <a:solidFill>
                            <a:schemeClr val="bg1"/>
                          </a:solidFill>
                          <a:effectLst/>
                          <a:latin typeface="quote-cjk-patch"/>
                        </a:rPr>
                      </a:br>
                      <a:r>
                        <a:rPr lang="ru-RU" sz="1050" b="1" dirty="0">
                          <a:solidFill>
                            <a:schemeClr val="bg1"/>
                          </a:solidFill>
                          <a:effectLst/>
                          <a:latin typeface="quote-cjk-patch"/>
                        </a:rPr>
                        <a:t>Пример:</a:t>
                      </a:r>
                      <a:r>
                        <a:rPr lang="ru-RU" sz="1050" b="0" dirty="0">
                          <a:solidFill>
                            <a:schemeClr val="bg1"/>
                          </a:solidFill>
                          <a:effectLst/>
                          <a:latin typeface="quote-cjk-patch"/>
                        </a:rPr>
                        <a:t> =IF(B2&gt;=1000; "Большой заказ"; "Малый заказ")</a:t>
                      </a:r>
                      <a:br>
                        <a:rPr lang="ru-RU" sz="1050" b="0" dirty="0">
                          <a:solidFill>
                            <a:schemeClr val="bg1"/>
                          </a:solidFill>
                          <a:effectLst/>
                          <a:latin typeface="quote-cjk-patch"/>
                        </a:rPr>
                      </a:br>
                      <a:r>
                        <a:rPr lang="ru-RU" sz="1050" b="1" dirty="0">
                          <a:solidFill>
                            <a:schemeClr val="bg1"/>
                          </a:solidFill>
                          <a:effectLst/>
                          <a:latin typeface="quote-cjk-patch"/>
                        </a:rPr>
                        <a:t>Пример с вложенным IF:</a:t>
                      </a:r>
                      <a:r>
                        <a:rPr lang="ru-RU" sz="1050" b="0" dirty="0">
                          <a:solidFill>
                            <a:schemeClr val="bg1"/>
                          </a:solidFill>
                          <a:effectLst/>
                          <a:latin typeface="quote-cjk-patch"/>
                        </a:rPr>
                        <a:t> =IF(B2&gt;=1000; "Большой"; IF(B2&gt;=500; "Средний"; "Малый"))</a:t>
                      </a:r>
                    </a:p>
                  </a:txBody>
                  <a:tcPr marL="121920" marR="121920" marT="76200" marB="76200" anchor="ctr">
                    <a:solidFill>
                      <a:srgbClr val="CDE3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8352746"/>
                  </a:ext>
                </a:extLst>
              </a:tr>
              <a:tr h="768657">
                <a:tc>
                  <a:txBody>
                    <a:bodyPr/>
                    <a:lstStyle/>
                    <a:p>
                      <a:r>
                        <a:rPr lang="en-US" sz="1050" b="1">
                          <a:solidFill>
                            <a:schemeClr val="bg1"/>
                          </a:solidFill>
                          <a:effectLst/>
                          <a:latin typeface="quote-cjk-patch"/>
                        </a:rPr>
                        <a:t>AND</a:t>
                      </a:r>
                      <a:endParaRPr lang="en-US" sz="1050" b="0">
                        <a:solidFill>
                          <a:schemeClr val="bg1"/>
                        </a:solidFill>
                        <a:effectLst/>
                        <a:latin typeface="quote-cjk-patch"/>
                      </a:endParaRPr>
                    </a:p>
                  </a:txBody>
                  <a:tcPr marR="121920" marT="76200" marB="76200" anchor="ctr"/>
                </a:tc>
                <a:tc>
                  <a:txBody>
                    <a:bodyPr/>
                    <a:lstStyle/>
                    <a:p>
                      <a:r>
                        <a:rPr lang="ru-RU" sz="1050" b="0">
                          <a:solidFill>
                            <a:schemeClr val="bg1"/>
                          </a:solidFill>
                          <a:effectLst/>
                          <a:latin typeface="quote-cjk-patch"/>
                        </a:rPr>
                        <a:t>Возвращает TRUE (ИСТИНА), если </a:t>
                      </a:r>
                      <a:r>
                        <a:rPr lang="ru-RU" sz="1050" b="1">
                          <a:solidFill>
                            <a:schemeClr val="bg1"/>
                          </a:solidFill>
                          <a:effectLst/>
                          <a:latin typeface="quote-cjk-patch"/>
                        </a:rPr>
                        <a:t>все</a:t>
                      </a:r>
                      <a:r>
                        <a:rPr lang="ru-RU" sz="1050" b="0">
                          <a:solidFill>
                            <a:schemeClr val="bg1"/>
                          </a:solidFill>
                          <a:effectLst/>
                          <a:latin typeface="quote-cjk-patch"/>
                        </a:rPr>
                        <a:t> аргументы истинны. Иначе — FALSE (ЛОЖЬ).</a:t>
                      </a:r>
                    </a:p>
                  </a:txBody>
                  <a:tcPr marL="121920" marR="121920" marT="76200" marB="76200" anchor="ctr"/>
                </a:tc>
                <a:tc>
                  <a:txBody>
                    <a:bodyPr/>
                    <a:lstStyle/>
                    <a:p>
                      <a:r>
                        <a:rPr lang="ru-RU" sz="1050" b="0">
                          <a:solidFill>
                            <a:schemeClr val="bg1"/>
                          </a:solidFill>
                          <a:effectLst/>
                          <a:latin typeface="quote-cjk-patch"/>
                        </a:rPr>
                        <a:t>=AND(лог_выражение1; [лог_выражение2]; ...)</a:t>
                      </a:r>
                      <a:br>
                        <a:rPr lang="ru-RU" sz="1050" b="0">
                          <a:solidFill>
                            <a:schemeClr val="bg1"/>
                          </a:solidFill>
                          <a:effectLst/>
                          <a:latin typeface="quote-cjk-patch"/>
                        </a:rPr>
                      </a:br>
                      <a:r>
                        <a:rPr lang="ru-RU" sz="1050" b="1">
                          <a:solidFill>
                            <a:schemeClr val="bg1"/>
                          </a:solidFill>
                          <a:effectLst/>
                          <a:latin typeface="quote-cjk-patch"/>
                        </a:rPr>
                        <a:t>Пример:</a:t>
                      </a:r>
                      <a:r>
                        <a:rPr lang="ru-RU" sz="1050" b="0">
                          <a:solidFill>
                            <a:schemeClr val="bg1"/>
                          </a:solidFill>
                          <a:effectLst/>
                          <a:latin typeface="quote-cjk-patch"/>
                        </a:rPr>
                        <a:t> =IF(AND(B2&gt;100; C2="Москва"); "Да"; "Нет") — вернет "Да", только если продажа &gt;100 </a:t>
                      </a:r>
                      <a:r>
                        <a:rPr lang="ru-RU" sz="1050" b="1">
                          <a:solidFill>
                            <a:schemeClr val="bg1"/>
                          </a:solidFill>
                          <a:effectLst/>
                          <a:latin typeface="quote-cjk-patch"/>
                        </a:rPr>
                        <a:t>И</a:t>
                      </a:r>
                      <a:r>
                        <a:rPr lang="ru-RU" sz="1050" b="0">
                          <a:solidFill>
                            <a:schemeClr val="bg1"/>
                          </a:solidFill>
                          <a:effectLst/>
                          <a:latin typeface="quote-cjk-patch"/>
                        </a:rPr>
                        <a:t> регион "Москва".</a:t>
                      </a:r>
                    </a:p>
                  </a:txBody>
                  <a:tcPr marL="121920" marR="121920" marT="76200" marB="76200" anchor="ctr"/>
                </a:tc>
                <a:extLst>
                  <a:ext uri="{0D108BD9-81ED-4DB2-BD59-A6C34878D82A}">
                    <a16:rowId xmlns:a16="http://schemas.microsoft.com/office/drawing/2014/main" val="309446864"/>
                  </a:ext>
                </a:extLst>
              </a:tr>
              <a:tr h="563029">
                <a:tc>
                  <a:txBody>
                    <a:bodyPr/>
                    <a:lstStyle/>
                    <a:p>
                      <a:r>
                        <a:rPr lang="en-US" sz="1050" b="1">
                          <a:solidFill>
                            <a:schemeClr val="bg1"/>
                          </a:solidFill>
                          <a:effectLst/>
                          <a:latin typeface="quote-cjk-patch"/>
                        </a:rPr>
                        <a:t>OR</a:t>
                      </a:r>
                      <a:endParaRPr lang="en-US" sz="1050" b="0">
                        <a:solidFill>
                          <a:schemeClr val="bg1"/>
                        </a:solidFill>
                        <a:effectLst/>
                        <a:latin typeface="quote-cjk-patch"/>
                      </a:endParaRPr>
                    </a:p>
                  </a:txBody>
                  <a:tcPr marR="121920" marT="76200" marB="76200" anchor="ctr"/>
                </a:tc>
                <a:tc>
                  <a:txBody>
                    <a:bodyPr/>
                    <a:lstStyle/>
                    <a:p>
                      <a:r>
                        <a:rPr lang="ru-RU" sz="1050" b="0">
                          <a:solidFill>
                            <a:schemeClr val="bg1"/>
                          </a:solidFill>
                          <a:effectLst/>
                          <a:latin typeface="quote-cjk-patch"/>
                        </a:rPr>
                        <a:t>Возвращает TRUE (ИСТИНА), если </a:t>
                      </a:r>
                      <a:r>
                        <a:rPr lang="ru-RU" sz="1050" b="1">
                          <a:solidFill>
                            <a:schemeClr val="bg1"/>
                          </a:solidFill>
                          <a:effectLst/>
                          <a:latin typeface="quote-cjk-patch"/>
                        </a:rPr>
                        <a:t>хотя бы один</a:t>
                      </a:r>
                      <a:r>
                        <a:rPr lang="ru-RU" sz="1050" b="0">
                          <a:solidFill>
                            <a:schemeClr val="bg1"/>
                          </a:solidFill>
                          <a:effectLst/>
                          <a:latin typeface="quote-cjk-patch"/>
                        </a:rPr>
                        <a:t> аргумент истинен.</a:t>
                      </a:r>
                    </a:p>
                  </a:txBody>
                  <a:tcPr marL="121920" marR="121920" marT="76200" marB="76200" anchor="ctr"/>
                </a:tc>
                <a:tc>
                  <a:txBody>
                    <a:bodyPr/>
                    <a:lstStyle/>
                    <a:p>
                      <a:r>
                        <a:rPr lang="ru-RU" sz="1050" b="0">
                          <a:solidFill>
                            <a:schemeClr val="bg1"/>
                          </a:solidFill>
                          <a:effectLst/>
                          <a:latin typeface="quote-cjk-patch"/>
                        </a:rPr>
                        <a:t>=OR(лог_выражение1; [лог_выражение2]; ...)</a:t>
                      </a:r>
                      <a:br>
                        <a:rPr lang="ru-RU" sz="1050" b="0">
                          <a:solidFill>
                            <a:schemeClr val="bg1"/>
                          </a:solidFill>
                          <a:effectLst/>
                          <a:latin typeface="quote-cjk-patch"/>
                        </a:rPr>
                      </a:br>
                      <a:r>
                        <a:rPr lang="ru-RU" sz="1050" b="1">
                          <a:solidFill>
                            <a:schemeClr val="bg1"/>
                          </a:solidFill>
                          <a:effectLst/>
                          <a:latin typeface="quote-cjk-patch"/>
                        </a:rPr>
                        <a:t>Пример:</a:t>
                      </a:r>
                      <a:r>
                        <a:rPr lang="ru-RU" sz="1050" b="0">
                          <a:solidFill>
                            <a:schemeClr val="bg1"/>
                          </a:solidFill>
                          <a:effectLst/>
                          <a:latin typeface="quote-cjk-patch"/>
                        </a:rPr>
                        <a:t> =IF(OR(B2="Яблоко"; B2="Груша"); "Фрукт"; "Овощ")</a:t>
                      </a:r>
                    </a:p>
                  </a:txBody>
                  <a:tcPr marL="121920" marR="121920" marT="76200" marB="76200" anchor="ctr"/>
                </a:tc>
                <a:extLst>
                  <a:ext uri="{0D108BD9-81ED-4DB2-BD59-A6C34878D82A}">
                    <a16:rowId xmlns:a16="http://schemas.microsoft.com/office/drawing/2014/main" val="1796925941"/>
                  </a:ext>
                </a:extLst>
              </a:tr>
              <a:tr h="408808">
                <a:tc>
                  <a:txBody>
                    <a:bodyPr/>
                    <a:lstStyle/>
                    <a:p>
                      <a:r>
                        <a:rPr lang="en-US" sz="1050" b="1">
                          <a:solidFill>
                            <a:schemeClr val="bg1"/>
                          </a:solidFill>
                          <a:effectLst/>
                          <a:latin typeface="quote-cjk-patch"/>
                        </a:rPr>
                        <a:t>NOT</a:t>
                      </a:r>
                      <a:endParaRPr lang="en-US" sz="1050" b="0">
                        <a:solidFill>
                          <a:schemeClr val="bg1"/>
                        </a:solidFill>
                        <a:effectLst/>
                        <a:latin typeface="quote-cjk-patch"/>
                      </a:endParaRPr>
                    </a:p>
                  </a:txBody>
                  <a:tcPr marR="121920" marT="76200" marB="76200" anchor="ctr"/>
                </a:tc>
                <a:tc>
                  <a:txBody>
                    <a:bodyPr/>
                    <a:lstStyle/>
                    <a:p>
                      <a:r>
                        <a:rPr lang="ru-RU" sz="1050" b="0">
                          <a:solidFill>
                            <a:schemeClr val="bg1"/>
                          </a:solidFill>
                          <a:effectLst/>
                          <a:latin typeface="quote-cjk-patch"/>
                        </a:rPr>
                        <a:t>Меняет значение на противоположное (ИСТИНА на ЛОЖЬ и наоборот).</a:t>
                      </a:r>
                    </a:p>
                  </a:txBody>
                  <a:tcPr marL="121920" marR="12192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sz="1050" b="0" dirty="0">
                          <a:solidFill>
                            <a:schemeClr val="bg1"/>
                          </a:solidFill>
                          <a:effectLst/>
                          <a:latin typeface="quote-cjk-patch"/>
                        </a:rPr>
                        <a:t>=NOT(</a:t>
                      </a:r>
                      <a:r>
                        <a:rPr lang="ru-RU" sz="1050" b="0" dirty="0" err="1">
                          <a:solidFill>
                            <a:schemeClr val="bg1"/>
                          </a:solidFill>
                          <a:effectLst/>
                          <a:latin typeface="quote-cjk-patch"/>
                        </a:rPr>
                        <a:t>лог_выражение</a:t>
                      </a:r>
                      <a:r>
                        <a:rPr lang="ru-RU" sz="1050" b="0" dirty="0">
                          <a:solidFill>
                            <a:schemeClr val="bg1"/>
                          </a:solidFill>
                          <a:effectLst/>
                          <a:latin typeface="quote-cjk-patch"/>
                        </a:rPr>
                        <a:t>)</a:t>
                      </a:r>
                    </a:p>
                  </a:txBody>
                  <a:tcPr marL="121920" marR="121920" marT="76200" marB="76200" anchor="ctr"/>
                </a:tc>
                <a:extLst>
                  <a:ext uri="{0D108BD9-81ED-4DB2-BD59-A6C34878D82A}">
                    <a16:rowId xmlns:a16="http://schemas.microsoft.com/office/drawing/2014/main" val="14493526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1393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Объект 4" descr="Изображение выглядит как снимок экрана, небо, облако, природа">
            <a:extLst>
              <a:ext uri="{FF2B5EF4-FFF2-40B4-BE49-F238E27FC236}">
                <a16:creationId xmlns:a16="http://schemas.microsoft.com/office/drawing/2014/main" id="{BA9B3809-7F45-4CBD-B177-887AEA684F3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>
            <a:fillRect/>
          </a:stretch>
        </p:blipFill>
        <p:spPr>
          <a:xfrm>
            <a:off x="0" y="1282"/>
            <a:ext cx="12191980" cy="6856718"/>
          </a:xfrm>
          <a:prstGeom prst="rect">
            <a:avLst/>
          </a:prstGeom>
        </p:spPr>
      </p:pic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59260DCE-AF12-4E49-9BEC-1164AD3F89E6}"/>
              </a:ext>
            </a:extLst>
          </p:cNvPr>
          <p:cNvCxnSpPr>
            <a:cxnSpLocks/>
          </p:cNvCxnSpPr>
          <p:nvPr/>
        </p:nvCxnSpPr>
        <p:spPr>
          <a:xfrm>
            <a:off x="558800" y="0"/>
            <a:ext cx="0" cy="812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B897F695-F0EF-4EFF-B987-DA42DFAA347B}"/>
              </a:ext>
            </a:extLst>
          </p:cNvPr>
          <p:cNvCxnSpPr>
            <a:cxnSpLocks/>
          </p:cNvCxnSpPr>
          <p:nvPr/>
        </p:nvCxnSpPr>
        <p:spPr>
          <a:xfrm flipH="1">
            <a:off x="0" y="406400"/>
            <a:ext cx="9550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ACF3966-1439-453A-92A9-4E7B1E3031A4}"/>
              </a:ext>
            </a:extLst>
          </p:cNvPr>
          <p:cNvSpPr txBox="1"/>
          <p:nvPr/>
        </p:nvSpPr>
        <p:spPr>
          <a:xfrm>
            <a:off x="558800" y="499032"/>
            <a:ext cx="301506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1" dirty="0">
                <a:solidFill>
                  <a:srgbClr val="F9FAFB"/>
                </a:solidFill>
                <a:effectLst/>
                <a:latin typeface="quote-cjk-patch"/>
              </a:rPr>
              <a:t>Текстовые</a:t>
            </a:r>
          </a:p>
          <a:p>
            <a:r>
              <a:rPr lang="ru-RU" dirty="0"/>
              <a:t>формулы для оптимизации данных</a:t>
            </a:r>
          </a:p>
        </p:txBody>
      </p:sp>
      <p:graphicFrame>
        <p:nvGraphicFramePr>
          <p:cNvPr id="10" name="Таблица 10">
            <a:extLst>
              <a:ext uri="{FF2B5EF4-FFF2-40B4-BE49-F238E27FC236}">
                <a16:creationId xmlns:a16="http://schemas.microsoft.com/office/drawing/2014/main" id="{3FDC84B6-6393-4380-BBFF-17FA4B8339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474574"/>
              </p:ext>
            </p:extLst>
          </p:nvPr>
        </p:nvGraphicFramePr>
        <p:xfrm>
          <a:off x="1383314" y="1920989"/>
          <a:ext cx="9425352" cy="40056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1784">
                  <a:extLst>
                    <a:ext uri="{9D8B030D-6E8A-4147-A177-3AD203B41FA5}">
                      <a16:colId xmlns:a16="http://schemas.microsoft.com/office/drawing/2014/main" val="3192192135"/>
                    </a:ext>
                  </a:extLst>
                </a:gridCol>
                <a:gridCol w="3141784">
                  <a:extLst>
                    <a:ext uri="{9D8B030D-6E8A-4147-A177-3AD203B41FA5}">
                      <a16:colId xmlns:a16="http://schemas.microsoft.com/office/drawing/2014/main" val="2177428977"/>
                    </a:ext>
                  </a:extLst>
                </a:gridCol>
                <a:gridCol w="3141784">
                  <a:extLst>
                    <a:ext uri="{9D8B030D-6E8A-4147-A177-3AD203B41FA5}">
                      <a16:colId xmlns:a16="http://schemas.microsoft.com/office/drawing/2014/main" val="3060571681"/>
                    </a:ext>
                  </a:extLst>
                </a:gridCol>
              </a:tblGrid>
              <a:tr h="1092425"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chemeClr val="bg1"/>
                          </a:solidFill>
                          <a:effectLst/>
                          <a:latin typeface="quote-cjk-patch"/>
                        </a:rPr>
                        <a:t>CONCATENATE</a:t>
                      </a:r>
                      <a:endParaRPr lang="en-US" sz="1100" b="0" dirty="0">
                        <a:solidFill>
                          <a:schemeClr val="bg1"/>
                        </a:solidFill>
                        <a:effectLst/>
                        <a:latin typeface="quote-cjk-patch"/>
                      </a:endParaRPr>
                    </a:p>
                  </a:txBody>
                  <a:tcPr marR="121920" marT="76200" marB="76200" anchor="ctr">
                    <a:solidFill>
                      <a:srgbClr val="CDE3D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0" dirty="0">
                          <a:solidFill>
                            <a:schemeClr val="bg1"/>
                          </a:solidFill>
                          <a:effectLst/>
                          <a:latin typeface="quote-cjk-patch"/>
                        </a:rPr>
                        <a:t>Объединяет несколько текстовых строк в одну.</a:t>
                      </a:r>
                    </a:p>
                  </a:txBody>
                  <a:tcPr marL="121920" marR="121920" marT="76200" marB="76200" anchor="ctr">
                    <a:solidFill>
                      <a:srgbClr val="CDE3D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0" dirty="0">
                          <a:solidFill>
                            <a:schemeClr val="bg1"/>
                          </a:solidFill>
                          <a:effectLst/>
                          <a:latin typeface="quote-cjk-patch"/>
                        </a:rPr>
                        <a:t>=CONCATENATE(текст1; [текст2]; ...)</a:t>
                      </a:r>
                      <a:br>
                        <a:rPr lang="ru-RU" sz="1100" b="0" dirty="0">
                          <a:solidFill>
                            <a:schemeClr val="bg1"/>
                          </a:solidFill>
                          <a:effectLst/>
                          <a:latin typeface="quote-cjk-patch"/>
                        </a:rPr>
                      </a:br>
                      <a:r>
                        <a:rPr lang="ru-RU" sz="1100" b="1" dirty="0">
                          <a:solidFill>
                            <a:schemeClr val="bg1"/>
                          </a:solidFill>
                          <a:effectLst/>
                          <a:latin typeface="quote-cjk-patch"/>
                        </a:rPr>
                        <a:t>Пример:</a:t>
                      </a:r>
                      <a:r>
                        <a:rPr lang="ru-RU" sz="1100" b="0" dirty="0">
                          <a:solidFill>
                            <a:schemeClr val="bg1"/>
                          </a:solidFill>
                          <a:effectLst/>
                          <a:latin typeface="quote-cjk-patch"/>
                        </a:rPr>
                        <a:t> =CONCATENATE(A2; " "; B2) — объединит фамилию (A2), пробел и имя (B2).</a:t>
                      </a:r>
                      <a:br>
                        <a:rPr lang="ru-RU" sz="1100" b="0" dirty="0">
                          <a:solidFill>
                            <a:schemeClr val="bg1"/>
                          </a:solidFill>
                          <a:effectLst/>
                          <a:latin typeface="quote-cjk-patch"/>
                        </a:rPr>
                      </a:br>
                      <a:r>
                        <a:rPr lang="ru-RU" sz="1100" b="1" dirty="0">
                          <a:solidFill>
                            <a:schemeClr val="bg1"/>
                          </a:solidFill>
                          <a:effectLst/>
                          <a:latin typeface="quote-cjk-patch"/>
                        </a:rPr>
                        <a:t>Альтернатива (используя &amp;):</a:t>
                      </a:r>
                      <a:r>
                        <a:rPr lang="ru-RU" sz="1100" b="0" dirty="0">
                          <a:solidFill>
                            <a:schemeClr val="bg1"/>
                          </a:solidFill>
                          <a:effectLst/>
                          <a:latin typeface="quote-cjk-patch"/>
                        </a:rPr>
                        <a:t> =A2 &amp; " " &amp; B2</a:t>
                      </a:r>
                    </a:p>
                  </a:txBody>
                  <a:tcPr marL="121920" marR="121920" marT="76200" marB="76200" anchor="ctr">
                    <a:solidFill>
                      <a:srgbClr val="CDE3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8352746"/>
                  </a:ext>
                </a:extLst>
              </a:tr>
              <a:tr h="779594"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chemeClr val="bg1"/>
                          </a:solidFill>
                          <a:effectLst/>
                          <a:latin typeface="quote-cjk-patch"/>
                        </a:rPr>
                        <a:t>LEFT / RIGHT</a:t>
                      </a:r>
                      <a:endParaRPr lang="en-US" sz="1100" b="0">
                        <a:solidFill>
                          <a:schemeClr val="bg1"/>
                        </a:solidFill>
                        <a:effectLst/>
                        <a:latin typeface="quote-cjk-patch"/>
                      </a:endParaRPr>
                    </a:p>
                  </a:txBody>
                  <a:tcPr marR="121920" marT="76200" marB="76200" anchor="ctr"/>
                </a:tc>
                <a:tc>
                  <a:txBody>
                    <a:bodyPr/>
                    <a:lstStyle/>
                    <a:p>
                      <a:r>
                        <a:rPr lang="ru-RU" sz="1100" b="0">
                          <a:solidFill>
                            <a:schemeClr val="bg1"/>
                          </a:solidFill>
                          <a:effectLst/>
                          <a:latin typeface="quote-cjk-patch"/>
                        </a:rPr>
                        <a:t>Возвращает указанное количество символов с начала (LEFT) или с конца (RIGHT) текстовой строки.</a:t>
                      </a:r>
                    </a:p>
                  </a:txBody>
                  <a:tcPr marL="121920" marR="121920" marT="76200" marB="76200" anchor="ctr"/>
                </a:tc>
                <a:tc>
                  <a:txBody>
                    <a:bodyPr/>
                    <a:lstStyle/>
                    <a:p>
                      <a:r>
                        <a:rPr lang="ru-RU" sz="1100" b="0">
                          <a:solidFill>
                            <a:schemeClr val="bg1"/>
                          </a:solidFill>
                          <a:effectLst/>
                          <a:latin typeface="quote-cjk-patch"/>
                        </a:rPr>
                        <a:t>=LEFT(текст; [количество_символов])</a:t>
                      </a:r>
                      <a:br>
                        <a:rPr lang="ru-RU" sz="1100" b="0">
                          <a:solidFill>
                            <a:schemeClr val="bg1"/>
                          </a:solidFill>
                          <a:effectLst/>
                          <a:latin typeface="quote-cjk-patch"/>
                        </a:rPr>
                      </a:br>
                      <a:r>
                        <a:rPr lang="ru-RU" sz="1100" b="1">
                          <a:solidFill>
                            <a:schemeClr val="bg1"/>
                          </a:solidFill>
                          <a:effectLst/>
                          <a:latin typeface="quote-cjk-patch"/>
                        </a:rPr>
                        <a:t>Пример:</a:t>
                      </a:r>
                      <a:r>
                        <a:rPr lang="ru-RU" sz="1100" b="0">
                          <a:solidFill>
                            <a:schemeClr val="bg1"/>
                          </a:solidFill>
                          <a:effectLst/>
                          <a:latin typeface="quote-cjk-patch"/>
                        </a:rPr>
                        <a:t> =LEFT(A2; 3) — вернет первые 3 буквы из ячейки A2.</a:t>
                      </a:r>
                    </a:p>
                  </a:txBody>
                  <a:tcPr marL="121920" marR="121920" marT="76200" marB="76200" anchor="ctr"/>
                </a:tc>
                <a:extLst>
                  <a:ext uri="{0D108BD9-81ED-4DB2-BD59-A6C34878D82A}">
                    <a16:rowId xmlns:a16="http://schemas.microsoft.com/office/drawing/2014/main" val="309446864"/>
                  </a:ext>
                </a:extLst>
              </a:tr>
              <a:tr h="772341"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chemeClr val="bg1"/>
                          </a:solidFill>
                          <a:effectLst/>
                          <a:latin typeface="quote-cjk-patch"/>
                        </a:rPr>
                        <a:t>MID</a:t>
                      </a:r>
                      <a:endParaRPr lang="en-US" sz="1100" b="0" dirty="0">
                        <a:solidFill>
                          <a:schemeClr val="bg1"/>
                        </a:solidFill>
                        <a:effectLst/>
                        <a:latin typeface="quote-cjk-patch"/>
                      </a:endParaRPr>
                    </a:p>
                  </a:txBody>
                  <a:tcPr marR="121920" marT="76200" marB="76200" anchor="ctr"/>
                </a:tc>
                <a:tc>
                  <a:txBody>
                    <a:bodyPr/>
                    <a:lstStyle/>
                    <a:p>
                      <a:r>
                        <a:rPr lang="ru-RU" sz="1100" b="0">
                          <a:solidFill>
                            <a:schemeClr val="bg1"/>
                          </a:solidFill>
                          <a:effectLst/>
                          <a:latin typeface="quote-cjk-patch"/>
                        </a:rPr>
                        <a:t>Возвращает последовательность символов из середины текстовой строки.</a:t>
                      </a:r>
                    </a:p>
                  </a:txBody>
                  <a:tcPr marL="121920" marR="121920" marT="76200" marB="76200" anchor="ctr"/>
                </a:tc>
                <a:tc>
                  <a:txBody>
                    <a:bodyPr/>
                    <a:lstStyle/>
                    <a:p>
                      <a:r>
                        <a:rPr lang="ru-RU" sz="1100" b="0">
                          <a:solidFill>
                            <a:schemeClr val="bg1"/>
                          </a:solidFill>
                          <a:effectLst/>
                          <a:latin typeface="quote-cjk-patch"/>
                        </a:rPr>
                        <a:t>=MID(текст; начальная_позиция; число_символов)</a:t>
                      </a:r>
                      <a:br>
                        <a:rPr lang="ru-RU" sz="1100" b="0">
                          <a:solidFill>
                            <a:schemeClr val="bg1"/>
                          </a:solidFill>
                          <a:effectLst/>
                          <a:latin typeface="quote-cjk-patch"/>
                        </a:rPr>
                      </a:br>
                      <a:r>
                        <a:rPr lang="ru-RU" sz="1100" b="1">
                          <a:solidFill>
                            <a:schemeClr val="bg1"/>
                          </a:solidFill>
                          <a:effectLst/>
                          <a:latin typeface="quote-cjk-patch"/>
                        </a:rPr>
                        <a:t>Пример:</a:t>
                      </a:r>
                      <a:r>
                        <a:rPr lang="ru-RU" sz="1100" b="0">
                          <a:solidFill>
                            <a:schemeClr val="bg1"/>
                          </a:solidFill>
                          <a:effectLst/>
                          <a:latin typeface="quote-cjk-patch"/>
                        </a:rPr>
                        <a:t> =MID("2024-09-08"; 6; 2) — вернет "09" (начинает с 6-го символа и берет 2 символа).</a:t>
                      </a:r>
                    </a:p>
                  </a:txBody>
                  <a:tcPr marL="121920" marR="121920" marT="76200" marB="76200" anchor="ctr"/>
                </a:tc>
                <a:extLst>
                  <a:ext uri="{0D108BD9-81ED-4DB2-BD59-A6C34878D82A}">
                    <a16:rowId xmlns:a16="http://schemas.microsoft.com/office/drawing/2014/main" val="1796925941"/>
                  </a:ext>
                </a:extLst>
              </a:tr>
              <a:tr h="615012"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chemeClr val="bg1"/>
                          </a:solidFill>
                          <a:effectLst/>
                          <a:latin typeface="quote-cjk-patch"/>
                        </a:rPr>
                        <a:t>LEN</a:t>
                      </a:r>
                      <a:endParaRPr lang="en-US" sz="1100" b="0" dirty="0">
                        <a:solidFill>
                          <a:schemeClr val="bg1"/>
                        </a:solidFill>
                        <a:effectLst/>
                        <a:latin typeface="quote-cjk-patch"/>
                      </a:endParaRPr>
                    </a:p>
                  </a:txBody>
                  <a:tcPr marR="121920" marT="76200" marB="76200" anchor="ctr"/>
                </a:tc>
                <a:tc>
                  <a:txBody>
                    <a:bodyPr/>
                    <a:lstStyle/>
                    <a:p>
                      <a:r>
                        <a:rPr lang="ru-RU" sz="1100" b="0">
                          <a:solidFill>
                            <a:schemeClr val="bg1"/>
                          </a:solidFill>
                          <a:effectLst/>
                          <a:latin typeface="quote-cjk-patch"/>
                        </a:rPr>
                        <a:t>Возвращает длину текстовой строки (количество символов).</a:t>
                      </a:r>
                    </a:p>
                  </a:txBody>
                  <a:tcPr marL="121920" marR="121920" marT="76200" marB="76200" anchor="ctr"/>
                </a:tc>
                <a:tc>
                  <a:txBody>
                    <a:bodyPr/>
                    <a:lstStyle/>
                    <a:p>
                      <a:r>
                        <a:rPr lang="ru-RU" sz="1100" b="0" dirty="0">
                          <a:solidFill>
                            <a:schemeClr val="bg1"/>
                          </a:solidFill>
                          <a:effectLst/>
                          <a:latin typeface="quote-cjk-patch"/>
                        </a:rPr>
                        <a:t>=LEN(текст)</a:t>
                      </a:r>
                      <a:br>
                        <a:rPr lang="ru-RU" sz="1100" b="0" dirty="0">
                          <a:solidFill>
                            <a:schemeClr val="bg1"/>
                          </a:solidFill>
                          <a:effectLst/>
                          <a:latin typeface="quote-cjk-patch"/>
                        </a:rPr>
                      </a:br>
                      <a:r>
                        <a:rPr lang="ru-RU" sz="1100" b="0" dirty="0">
                          <a:solidFill>
                            <a:schemeClr val="bg1"/>
                          </a:solidFill>
                          <a:effectLst/>
                          <a:latin typeface="quote-cjk-patch"/>
                        </a:rPr>
                        <a:t>=LEN(A2) — полезно для проверки длины введенных данных (напр., ИНН, номер карты).</a:t>
                      </a:r>
                    </a:p>
                  </a:txBody>
                  <a:tcPr marL="121920" marR="121920" marT="76200" marB="76200" anchor="ctr"/>
                </a:tc>
                <a:extLst>
                  <a:ext uri="{0D108BD9-81ED-4DB2-BD59-A6C34878D82A}">
                    <a16:rowId xmlns:a16="http://schemas.microsoft.com/office/drawing/2014/main" val="1449352669"/>
                  </a:ext>
                </a:extLst>
              </a:tr>
              <a:tr h="615012"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chemeClr val="bg1"/>
                          </a:solidFill>
                          <a:effectLst/>
                          <a:latin typeface="quote-cjk-patch"/>
                        </a:rPr>
                        <a:t>TRIM</a:t>
                      </a:r>
                    </a:p>
                  </a:txBody>
                  <a:tcPr marR="121920" marT="76200" marB="76200" anchor="ctr"/>
                </a:tc>
                <a:tc>
                  <a:txBody>
                    <a:bodyPr/>
                    <a:lstStyle/>
                    <a:p>
                      <a:r>
                        <a:rPr lang="ru-RU" sz="1100" b="0" dirty="0">
                          <a:solidFill>
                            <a:schemeClr val="bg1"/>
                          </a:solidFill>
                          <a:effectLst/>
                          <a:latin typeface="quote-cjk-patch"/>
                        </a:rPr>
                        <a:t>Возвращает текст без лишних пробелов.</a:t>
                      </a:r>
                    </a:p>
                  </a:txBody>
                  <a:tcPr marL="121920" marR="121920" marT="76200" marB="76200" anchor="ctr"/>
                </a:tc>
                <a:tc>
                  <a:txBody>
                    <a:bodyPr/>
                    <a:lstStyle/>
                    <a:p>
                      <a:r>
                        <a:rPr lang="ru-RU" sz="1100" b="0" dirty="0">
                          <a:solidFill>
                            <a:schemeClr val="bg1"/>
                          </a:solidFill>
                          <a:effectLst/>
                          <a:latin typeface="quote-cjk-patch"/>
                        </a:rPr>
                        <a:t>=</a:t>
                      </a:r>
                      <a:r>
                        <a:rPr lang="en-US" sz="1100" b="0" dirty="0">
                          <a:solidFill>
                            <a:schemeClr val="bg1"/>
                          </a:solidFill>
                          <a:effectLst/>
                          <a:latin typeface="quote-cjk-patch"/>
                        </a:rPr>
                        <a:t>TRIM(</a:t>
                      </a:r>
                      <a:r>
                        <a:rPr lang="ru-RU" sz="1100" b="0" dirty="0">
                          <a:solidFill>
                            <a:schemeClr val="bg1"/>
                          </a:solidFill>
                          <a:effectLst/>
                          <a:latin typeface="quote-cjk-patch"/>
                        </a:rPr>
                        <a:t>ТЕКСТ)</a:t>
                      </a:r>
                      <a:br>
                        <a:rPr lang="ru-RU" sz="1100" b="0" dirty="0">
                          <a:solidFill>
                            <a:schemeClr val="bg1"/>
                          </a:solidFill>
                          <a:effectLst/>
                          <a:latin typeface="quote-cjk-patch"/>
                        </a:rPr>
                      </a:br>
                      <a:r>
                        <a:rPr lang="ru-RU" sz="1100" b="0" dirty="0">
                          <a:solidFill>
                            <a:schemeClr val="bg1"/>
                          </a:solidFill>
                          <a:effectLst/>
                          <a:latin typeface="quote-cjk-patch"/>
                        </a:rPr>
                        <a:t>=</a:t>
                      </a:r>
                      <a:r>
                        <a:rPr lang="en-US" sz="1100" b="0" dirty="0">
                          <a:solidFill>
                            <a:schemeClr val="bg1"/>
                          </a:solidFill>
                          <a:effectLst/>
                          <a:latin typeface="quote-cjk-patch"/>
                        </a:rPr>
                        <a:t>TRIM(A1)-</a:t>
                      </a:r>
                      <a:r>
                        <a:rPr lang="ru-RU" sz="1100" b="0" dirty="0">
                          <a:solidFill>
                            <a:schemeClr val="bg1"/>
                          </a:solidFill>
                          <a:effectLst/>
                          <a:latin typeface="quote-cjk-patch"/>
                        </a:rPr>
                        <a:t>Помогает избавиться от лишних пробелов в начале и в конце</a:t>
                      </a:r>
                    </a:p>
                  </a:txBody>
                  <a:tcPr marL="121920" marR="121920" marT="76200" marB="76200" anchor="ctr"/>
                </a:tc>
                <a:extLst>
                  <a:ext uri="{0D108BD9-81ED-4DB2-BD59-A6C34878D82A}">
                    <a16:rowId xmlns:a16="http://schemas.microsoft.com/office/drawing/2014/main" val="25124782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402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Объект 4" descr="Изображение выглядит как снимок экрана, небо, облако, природа">
            <a:extLst>
              <a:ext uri="{FF2B5EF4-FFF2-40B4-BE49-F238E27FC236}">
                <a16:creationId xmlns:a16="http://schemas.microsoft.com/office/drawing/2014/main" id="{BA9B3809-7F45-4CBD-B177-887AEA684F3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>
            <a:fillRect/>
          </a:stretch>
        </p:blipFill>
        <p:spPr>
          <a:xfrm>
            <a:off x="0" y="1282"/>
            <a:ext cx="12191980" cy="6856718"/>
          </a:xfrm>
          <a:prstGeom prst="rect">
            <a:avLst/>
          </a:prstGeom>
        </p:spPr>
      </p:pic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59260DCE-AF12-4E49-9BEC-1164AD3F89E6}"/>
              </a:ext>
            </a:extLst>
          </p:cNvPr>
          <p:cNvCxnSpPr>
            <a:cxnSpLocks/>
          </p:cNvCxnSpPr>
          <p:nvPr/>
        </p:nvCxnSpPr>
        <p:spPr>
          <a:xfrm>
            <a:off x="558800" y="0"/>
            <a:ext cx="0" cy="812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B897F695-F0EF-4EFF-B987-DA42DFAA347B}"/>
              </a:ext>
            </a:extLst>
          </p:cNvPr>
          <p:cNvCxnSpPr>
            <a:cxnSpLocks/>
          </p:cNvCxnSpPr>
          <p:nvPr/>
        </p:nvCxnSpPr>
        <p:spPr>
          <a:xfrm flipH="1">
            <a:off x="0" y="406400"/>
            <a:ext cx="9550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ACF3966-1439-453A-92A9-4E7B1E3031A4}"/>
              </a:ext>
            </a:extLst>
          </p:cNvPr>
          <p:cNvSpPr txBox="1"/>
          <p:nvPr/>
        </p:nvSpPr>
        <p:spPr>
          <a:xfrm>
            <a:off x="558800" y="499032"/>
            <a:ext cx="30150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dirty="0"/>
              <a:t>Формулы </a:t>
            </a:r>
            <a:r>
              <a:rPr lang="ru-RU" b="1" dirty="0">
                <a:solidFill>
                  <a:srgbClr val="F9FAFB"/>
                </a:solidFill>
                <a:effectLst/>
                <a:latin typeface="quote-cjk-patch"/>
              </a:rPr>
              <a:t>для работы с датами</a:t>
            </a:r>
          </a:p>
        </p:txBody>
      </p:sp>
      <p:graphicFrame>
        <p:nvGraphicFramePr>
          <p:cNvPr id="10" name="Таблица 10">
            <a:extLst>
              <a:ext uri="{FF2B5EF4-FFF2-40B4-BE49-F238E27FC236}">
                <a16:creationId xmlns:a16="http://schemas.microsoft.com/office/drawing/2014/main" id="{3FDC84B6-6393-4380-BBFF-17FA4B8339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7564372"/>
              </p:ext>
            </p:extLst>
          </p:nvPr>
        </p:nvGraphicFramePr>
        <p:xfrm>
          <a:off x="1688123" y="1738365"/>
          <a:ext cx="9063612" cy="38608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1204">
                  <a:extLst>
                    <a:ext uri="{9D8B030D-6E8A-4147-A177-3AD203B41FA5}">
                      <a16:colId xmlns:a16="http://schemas.microsoft.com/office/drawing/2014/main" val="3192192135"/>
                    </a:ext>
                  </a:extLst>
                </a:gridCol>
                <a:gridCol w="3021204">
                  <a:extLst>
                    <a:ext uri="{9D8B030D-6E8A-4147-A177-3AD203B41FA5}">
                      <a16:colId xmlns:a16="http://schemas.microsoft.com/office/drawing/2014/main" val="2177428977"/>
                    </a:ext>
                  </a:extLst>
                </a:gridCol>
                <a:gridCol w="3021204">
                  <a:extLst>
                    <a:ext uri="{9D8B030D-6E8A-4147-A177-3AD203B41FA5}">
                      <a16:colId xmlns:a16="http://schemas.microsoft.com/office/drawing/2014/main" val="3060571681"/>
                    </a:ext>
                  </a:extLst>
                </a:gridCol>
              </a:tblGrid>
              <a:tr h="1163241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quote-cjk-patch"/>
                        </a:rPr>
                        <a:t>TODAY</a:t>
                      </a:r>
                      <a:endParaRPr lang="en-US" sz="1400" b="0" dirty="0">
                        <a:solidFill>
                          <a:schemeClr val="bg1"/>
                        </a:solidFill>
                        <a:effectLst/>
                        <a:latin typeface="quote-cjk-patch"/>
                      </a:endParaRPr>
                    </a:p>
                  </a:txBody>
                  <a:tcPr marR="121920" marT="76200" marB="76200" anchor="ctr">
                    <a:solidFill>
                      <a:srgbClr val="CDE3D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0" dirty="0">
                          <a:solidFill>
                            <a:schemeClr val="bg1"/>
                          </a:solidFill>
                          <a:effectLst/>
                          <a:latin typeface="quote-cjk-patch"/>
                        </a:rPr>
                        <a:t>Возвращает текущую дату. </a:t>
                      </a:r>
                      <a:r>
                        <a:rPr lang="ru-RU" sz="1400" b="1" dirty="0">
                          <a:solidFill>
                            <a:schemeClr val="bg1"/>
                          </a:solidFill>
                          <a:effectLst/>
                          <a:latin typeface="quote-cjk-patch"/>
                        </a:rPr>
                        <a:t>Не требует аргументов!</a:t>
                      </a:r>
                      <a:r>
                        <a:rPr lang="ru-RU" sz="1400" b="0" dirty="0">
                          <a:solidFill>
                            <a:schemeClr val="bg1"/>
                          </a:solidFill>
                          <a:effectLst/>
                          <a:latin typeface="quote-cjk-patch"/>
                        </a:rPr>
                        <a:t> Дата обновляется при каждом открытии файла или пересчете формул.</a:t>
                      </a:r>
                    </a:p>
                  </a:txBody>
                  <a:tcPr marL="121920" marR="121920" marT="76200" marB="76200" anchor="ctr">
                    <a:solidFill>
                      <a:srgbClr val="CDE3D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bg1"/>
                          </a:solidFill>
                          <a:effectLst/>
                          <a:latin typeface="quote-cjk-patch"/>
                        </a:rPr>
                        <a:t>=TODAY()</a:t>
                      </a:r>
                    </a:p>
                  </a:txBody>
                  <a:tcPr marL="121920" marR="121920" marT="76200" marB="76200" anchor="ctr">
                    <a:solidFill>
                      <a:srgbClr val="CDE3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8352746"/>
                  </a:ext>
                </a:extLst>
              </a:tr>
              <a:tr h="830131">
                <a:tc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chemeClr val="bg1"/>
                          </a:solidFill>
                          <a:effectLst/>
                          <a:latin typeface="quote-cjk-patch"/>
                        </a:rPr>
                        <a:t>NOW</a:t>
                      </a:r>
                      <a:endParaRPr lang="en-US" sz="1400" b="0">
                        <a:solidFill>
                          <a:schemeClr val="bg1"/>
                        </a:solidFill>
                        <a:effectLst/>
                        <a:latin typeface="quote-cjk-patch"/>
                      </a:endParaRPr>
                    </a:p>
                  </a:txBody>
                  <a:tcPr marR="121920" marT="76200" marB="76200" anchor="ctr"/>
                </a:tc>
                <a:tc>
                  <a:txBody>
                    <a:bodyPr/>
                    <a:lstStyle/>
                    <a:p>
                      <a:r>
                        <a:rPr lang="ru-RU" sz="1400" b="0">
                          <a:solidFill>
                            <a:schemeClr val="bg1"/>
                          </a:solidFill>
                          <a:effectLst/>
                          <a:latin typeface="quote-cjk-patch"/>
                        </a:rPr>
                        <a:t>Возвращает текущие дату и время. </a:t>
                      </a:r>
                      <a:r>
                        <a:rPr lang="ru-RU" sz="1400" b="1">
                          <a:solidFill>
                            <a:schemeClr val="bg1"/>
                          </a:solidFill>
                          <a:effectLst/>
                          <a:latin typeface="quote-cjk-patch"/>
                        </a:rPr>
                        <a:t>Не требует аргументов!</a:t>
                      </a:r>
                      <a:endParaRPr lang="ru-RU" sz="1400" b="0">
                        <a:solidFill>
                          <a:schemeClr val="bg1"/>
                        </a:solidFill>
                        <a:effectLst/>
                        <a:latin typeface="quote-cjk-patch"/>
                      </a:endParaRPr>
                    </a:p>
                  </a:txBody>
                  <a:tcPr marL="121920" marR="121920" marT="76200" marB="76200" anchor="ctr"/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solidFill>
                            <a:schemeClr val="bg1"/>
                          </a:solidFill>
                          <a:effectLst/>
                          <a:latin typeface="quote-cjk-patch"/>
                        </a:rPr>
                        <a:t>=NOW()</a:t>
                      </a:r>
                    </a:p>
                  </a:txBody>
                  <a:tcPr marL="121920" marR="121920" marT="76200" marB="76200" anchor="ctr"/>
                </a:tc>
                <a:extLst>
                  <a:ext uri="{0D108BD9-81ED-4DB2-BD59-A6C34878D82A}">
                    <a16:rowId xmlns:a16="http://schemas.microsoft.com/office/drawing/2014/main" val="309446864"/>
                  </a:ext>
                </a:extLst>
              </a:tr>
              <a:tr h="1867519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quote-cjk-patch"/>
                        </a:rPr>
                        <a:t>DATEDIF</a:t>
                      </a:r>
                      <a:endParaRPr lang="en-US" sz="1400" b="0" dirty="0">
                        <a:solidFill>
                          <a:schemeClr val="bg1"/>
                        </a:solidFill>
                        <a:effectLst/>
                        <a:latin typeface="quote-cjk-patch"/>
                      </a:endParaRPr>
                    </a:p>
                  </a:txBody>
                  <a:tcPr marR="121920" marT="76200" marB="76200" anchor="ctr"/>
                </a:tc>
                <a:tc>
                  <a:txBody>
                    <a:bodyPr/>
                    <a:lstStyle/>
                    <a:p>
                      <a:r>
                        <a:rPr lang="ru-RU" sz="1400" b="0">
                          <a:solidFill>
                            <a:schemeClr val="bg1"/>
                          </a:solidFill>
                          <a:effectLst/>
                          <a:latin typeface="quote-cjk-patch"/>
                        </a:rPr>
                        <a:t>Вычисляет разницу между двумя датами в днях, месяцах или годах.</a:t>
                      </a:r>
                    </a:p>
                  </a:txBody>
                  <a:tcPr marL="121920" marR="121920" marT="76200" marB="76200" anchor="ctr"/>
                </a:tc>
                <a:tc>
                  <a:txBody>
                    <a:bodyPr/>
                    <a:lstStyle/>
                    <a:p>
                      <a:r>
                        <a:rPr lang="ru-RU" sz="1400" b="0" dirty="0">
                          <a:solidFill>
                            <a:schemeClr val="bg1"/>
                          </a:solidFill>
                          <a:effectLst/>
                          <a:latin typeface="quote-cjk-patch"/>
                        </a:rPr>
                        <a:t>=DATEDIF(</a:t>
                      </a:r>
                      <a:r>
                        <a:rPr lang="ru-RU" sz="1400" b="0" dirty="0" err="1">
                          <a:solidFill>
                            <a:schemeClr val="bg1"/>
                          </a:solidFill>
                          <a:effectLst/>
                          <a:latin typeface="quote-cjk-patch"/>
                        </a:rPr>
                        <a:t>начальная_дата</a:t>
                      </a:r>
                      <a:r>
                        <a:rPr lang="ru-RU" sz="1400" b="0" dirty="0">
                          <a:solidFill>
                            <a:schemeClr val="bg1"/>
                          </a:solidFill>
                          <a:effectLst/>
                          <a:latin typeface="quote-cjk-patch"/>
                        </a:rPr>
                        <a:t>; </a:t>
                      </a:r>
                      <a:r>
                        <a:rPr lang="ru-RU" sz="1400" b="0" dirty="0" err="1">
                          <a:solidFill>
                            <a:schemeClr val="bg1"/>
                          </a:solidFill>
                          <a:effectLst/>
                          <a:latin typeface="quote-cjk-patch"/>
                        </a:rPr>
                        <a:t>конечная_дата</a:t>
                      </a:r>
                      <a:r>
                        <a:rPr lang="ru-RU" sz="1400" b="0" dirty="0">
                          <a:solidFill>
                            <a:schemeClr val="bg1"/>
                          </a:solidFill>
                          <a:effectLst/>
                          <a:latin typeface="quote-cjk-patch"/>
                        </a:rPr>
                        <a:t>; "единица")</a:t>
                      </a:r>
                      <a:br>
                        <a:rPr lang="ru-RU" sz="1400" b="0" dirty="0">
                          <a:solidFill>
                            <a:schemeClr val="bg1"/>
                          </a:solidFill>
                          <a:effectLst/>
                          <a:latin typeface="quote-cjk-patch"/>
                        </a:rPr>
                      </a:br>
                      <a:r>
                        <a:rPr lang="ru-RU" sz="1400" b="1" dirty="0">
                          <a:solidFill>
                            <a:schemeClr val="bg1"/>
                          </a:solidFill>
                          <a:effectLst/>
                          <a:latin typeface="quote-cjk-patch"/>
                        </a:rPr>
                        <a:t>Единицы:</a:t>
                      </a:r>
                      <a:r>
                        <a:rPr lang="ru-RU" sz="1400" b="0" dirty="0">
                          <a:solidFill>
                            <a:schemeClr val="bg1"/>
                          </a:solidFill>
                          <a:effectLst/>
                          <a:latin typeface="quote-cjk-patch"/>
                        </a:rPr>
                        <a:t> "D" (дни), "M" (месяцы), "Y" (годы).</a:t>
                      </a:r>
                      <a:br>
                        <a:rPr lang="ru-RU" sz="1400" b="0" dirty="0">
                          <a:solidFill>
                            <a:schemeClr val="bg1"/>
                          </a:solidFill>
                          <a:effectLst/>
                          <a:latin typeface="quote-cjk-patch"/>
                        </a:rPr>
                      </a:br>
                      <a:r>
                        <a:rPr lang="ru-RU" sz="1400" b="1" dirty="0">
                          <a:solidFill>
                            <a:schemeClr val="bg1"/>
                          </a:solidFill>
                          <a:effectLst/>
                          <a:latin typeface="quote-cjk-patch"/>
                        </a:rPr>
                        <a:t>Пример:</a:t>
                      </a:r>
                      <a:r>
                        <a:rPr lang="ru-RU" sz="1400" b="0" dirty="0">
                          <a:solidFill>
                            <a:schemeClr val="bg1"/>
                          </a:solidFill>
                          <a:effectLst/>
                          <a:latin typeface="quote-cjk-patch"/>
                        </a:rPr>
                        <a:t> =DATEDIF(A2; TODAY(); "D") — посчитает, сколько дней прошло с даты в A2 до сегодня.</a:t>
                      </a:r>
                    </a:p>
                  </a:txBody>
                  <a:tcPr marL="121920" marR="121920" marT="76200" marB="76200" anchor="ctr"/>
                </a:tc>
                <a:extLst>
                  <a:ext uri="{0D108BD9-81ED-4DB2-BD59-A6C34878D82A}">
                    <a16:rowId xmlns:a16="http://schemas.microsoft.com/office/drawing/2014/main" val="17969259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7995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webextensions/_rels/taskpanes.xml.rels><?xml version="1.0" encoding="UTF-8" standalone="yes"?>
<Relationships xmlns="http://schemas.openxmlformats.org/package/2006/relationships"><Relationship Id="rId3" Type="http://schemas.microsoft.com/office/2011/relationships/webextension" Target="webextension3.xml"/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  <wetp:taskpane dockstate="right" visibility="0" width="438" row="4">
    <wetp:webextensionref xmlns:r="http://schemas.openxmlformats.org/officeDocument/2006/relationships" r:id="rId2"/>
  </wetp:taskpane>
  <wetp:taskpane dockstate="right" visibility="0" width="438" row="3">
    <wetp:webextensionref xmlns:r="http://schemas.openxmlformats.org/officeDocument/2006/relationships" r:id="rId3"/>
  </wetp:taskpane>
</wetp:taskpanes>
</file>

<file path=ppt/webextensions/webextension1.xml><?xml version="1.0" encoding="utf-8"?>
<we:webextension xmlns:we="http://schemas.microsoft.com/office/webextensions/webextension/2010/11" id="{A83AF285-8523-42B4-A35A-0911DCFB30F7}">
  <we:reference id="wa200006067" version="1.0.0.9" store="ru-RU" storeType="OMEX"/>
  <we:alternateReferences>
    <we:reference id="wa200006067" version="1.0.0.9" store="WA200006067" storeType="OMEX"/>
  </we:alternateReferences>
  <we:properties/>
  <we:bindings/>
  <we:snapshot xmlns:r="http://schemas.openxmlformats.org/officeDocument/2006/relationships"/>
  <we:extLst>
    <a:ext xmlns:a="http://schemas.openxmlformats.org/drawingml/2006/main" uri="{0858819E-0033-43BF-8937-05EC82904868}">
      <we:backgroundApp state="1" runtimeId=""/>
    </a:ext>
  </we:extLst>
</we:webextension>
</file>

<file path=ppt/webextensions/webextension2.xml><?xml version="1.0" encoding="utf-8"?>
<we:webextension xmlns:we="http://schemas.microsoft.com/office/webextensions/webextension/2010/11" id="{C00DC12F-3B95-4336-83F3-BFF9B798004B}">
  <we:reference id="wa200005107" version="1.1.0.0" store="ru-RU" storeType="OMEX"/>
  <we:alternateReferences>
    <we:reference id="wa200005107" version="1.1.0.0" store="WA200005107" storeType="OMEX"/>
  </we:alternateReferences>
  <we:properties/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2E933BAF-5DA4-4D19-A2AE-57D91B80AB75}">
  <we:reference id="wa104380518" version="3.7.0.0" store="ru-RU" storeType="OMEX"/>
  <we:alternateReferences>
    <we:reference id="wa104380518" version="3.7.0.0" store="WA104380518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604</TotalTime>
  <Words>1588</Words>
  <Application>Microsoft Office PowerPoint</Application>
  <PresentationFormat>Широкоэкранный</PresentationFormat>
  <Paragraphs>132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Menlo</vt:lpstr>
      <vt:lpstr>quote-cjk-patch</vt:lpstr>
      <vt:lpstr>YS Text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Mokhovikov Nikita</dc:creator>
  <cp:lastModifiedBy>Mokhovikov Nikita</cp:lastModifiedBy>
  <cp:revision>24</cp:revision>
  <dcterms:created xsi:type="dcterms:W3CDTF">2025-09-08T13:04:08Z</dcterms:created>
  <dcterms:modified xsi:type="dcterms:W3CDTF">2025-09-09T14:10:09Z</dcterms:modified>
</cp:coreProperties>
</file>