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291" r:id="rId4"/>
    <p:sldId id="292" r:id="rId5"/>
    <p:sldId id="294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4A009-7D6A-4E82-A2A0-1BF9D779ED9B}" v="820" dt="2023-03-15T19:57:30.08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 autoAdjust="0"/>
    <p:restoredTop sz="94879" autoAdjust="0"/>
  </p:normalViewPr>
  <p:slideViewPr>
    <p:cSldViewPr snapToGrid="0">
      <p:cViewPr>
        <p:scale>
          <a:sx n="100" d="100"/>
          <a:sy n="100" d="100"/>
        </p:scale>
        <p:origin x="3168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220C40-4EC0-BFB1-D615-1455BA15A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AB4BA-80BD-7371-B929-19121B20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AB06E-DF62-F8F9-5394-965FE9EF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703C-0E17-F953-C69A-F4BE3C33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4C6290-D338-8FBA-9D0B-CAF45DE6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4D8C7-8727-8343-DFC8-E415C80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77FD6-2BEA-C70A-1C6D-8885D53E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E26A-0746-BC10-0802-C29EAD6C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7" r:id="rId4"/>
    <p:sldLayoutId id="2147483656" r:id="rId5"/>
    <p:sldLayoutId id="2147483665" r:id="rId6"/>
    <p:sldLayoutId id="2147483652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 dirty="0"/>
              <a:t>SEB</a:t>
            </a:r>
            <a:br>
              <a:rPr lang="en-US" dirty="0"/>
            </a:br>
            <a:r>
              <a:rPr lang="en-US" dirty="0">
                <a:cs typeface="Segoe UI Light"/>
              </a:rPr>
              <a:t>DATA 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BARTOSZ PIECHNIK, 2023-03-16</a:t>
            </a:r>
          </a:p>
        </p:txBody>
      </p:sp>
      <p:pic>
        <p:nvPicPr>
          <p:cNvPr id="6" name="Picture Placeholder 5" descr="A person hiking">
            <a:extLst>
              <a:ext uri="{FF2B5EF4-FFF2-40B4-BE49-F238E27FC236}">
                <a16:creationId xmlns:a16="http://schemas.microsoft.com/office/drawing/2014/main" id="{03C29D19-2732-6417-E1C3-8F45563C28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8" b="508"/>
          <a:stretch/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7C1019-D992-06C7-BBAF-C153A2F4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58">
            <a:extLst>
              <a:ext uri="{FF2B5EF4-FFF2-40B4-BE49-F238E27FC236}">
                <a16:creationId xmlns:a16="http://schemas.microsoft.com/office/drawing/2014/main" id="{2F11A578-D124-ED31-2E41-64969797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/>
              <a:t>SETUP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F80499F-F21D-0BF3-074E-0069DC80E39B}"/>
              </a:ext>
            </a:extLst>
          </p:cNvPr>
          <p:cNvSpPr txBox="1">
            <a:spLocks/>
          </p:cNvSpPr>
          <p:nvPr/>
        </p:nvSpPr>
        <p:spPr>
          <a:xfrm>
            <a:off x="835331" y="1819490"/>
            <a:ext cx="4749800" cy="40881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</a:t>
            </a:r>
            <a:endParaRPr lang="en-US" dirty="0">
              <a:cs typeface="Segoe UI Light"/>
            </a:endParaRPr>
          </a:p>
          <a:p>
            <a:r>
              <a:rPr lang="en-US" dirty="0">
                <a:cs typeface="Segoe UI Light"/>
              </a:rPr>
              <a:t>Anaconda</a:t>
            </a:r>
            <a:endParaRPr lang="en-US">
              <a:cs typeface="Segoe UI Light"/>
            </a:endParaRPr>
          </a:p>
          <a:p>
            <a:r>
              <a:rPr lang="en-US" dirty="0">
                <a:cs typeface="Segoe UI Light"/>
              </a:rPr>
              <a:t>GitHub</a:t>
            </a:r>
          </a:p>
          <a:p>
            <a:r>
              <a:rPr lang="en-US" dirty="0">
                <a:cs typeface="Segoe UI Light"/>
              </a:rPr>
              <a:t>Docker</a:t>
            </a:r>
          </a:p>
          <a:p>
            <a:r>
              <a:rPr lang="en-US" dirty="0" err="1">
                <a:cs typeface="Segoe UI Light"/>
              </a:rPr>
              <a:t>Jupyter</a:t>
            </a:r>
            <a:r>
              <a:rPr lang="en-US" dirty="0">
                <a:cs typeface="Segoe UI Light"/>
              </a:rPr>
              <a:t> Notebooks</a:t>
            </a:r>
          </a:p>
          <a:p>
            <a:endParaRPr lang="en-US" dirty="0">
              <a:cs typeface="Segoe UI Light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EAE760F-BA16-3D84-4DCB-9D03BF93B68F}"/>
              </a:ext>
            </a:extLst>
          </p:cNvPr>
          <p:cNvSpPr txBox="1">
            <a:spLocks/>
          </p:cNvSpPr>
          <p:nvPr/>
        </p:nvSpPr>
        <p:spPr>
          <a:xfrm>
            <a:off x="5587549" y="1819489"/>
            <a:ext cx="4749800" cy="40881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 Light"/>
              </a:rPr>
              <a:t>pandas</a:t>
            </a:r>
          </a:p>
          <a:p>
            <a:r>
              <a:rPr lang="en-US" dirty="0">
                <a:cs typeface="Segoe UI Light"/>
              </a:rPr>
              <a:t>seaborn </a:t>
            </a:r>
          </a:p>
          <a:p>
            <a:r>
              <a:rPr lang="en-US" dirty="0">
                <a:cs typeface="Segoe UI Light"/>
              </a:rPr>
              <a:t>scikit-learn</a:t>
            </a:r>
          </a:p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60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58">
            <a:extLst>
              <a:ext uri="{FF2B5EF4-FFF2-40B4-BE49-F238E27FC236}">
                <a16:creationId xmlns:a16="http://schemas.microsoft.com/office/drawing/2014/main" id="{DA21D5C0-8EFA-00BC-E0D5-0904D712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/>
              <a:t>DATA PREPARATION - checks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E1C9225-B625-2178-B9CD-ACD98AACA8F4}"/>
              </a:ext>
            </a:extLst>
          </p:cNvPr>
          <p:cNvSpPr txBox="1">
            <a:spLocks/>
          </p:cNvSpPr>
          <p:nvPr/>
        </p:nvSpPr>
        <p:spPr>
          <a:xfrm>
            <a:off x="835331" y="1435146"/>
            <a:ext cx="10529498" cy="425782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 Light"/>
              </a:rPr>
              <a:t>Unique IDs (database consistency)</a:t>
            </a:r>
          </a:p>
          <a:p>
            <a:r>
              <a:rPr lang="en-US" dirty="0">
                <a:cs typeface="Segoe UI Light"/>
              </a:rPr>
              <a:t>'Nan' values</a:t>
            </a:r>
          </a:p>
          <a:p>
            <a:pPr lvl="1"/>
            <a:r>
              <a:rPr lang="en-US" dirty="0">
                <a:cs typeface="Segoe UI Light"/>
              </a:rPr>
              <a:t>Remove</a:t>
            </a:r>
          </a:p>
          <a:p>
            <a:pPr lvl="1"/>
            <a:r>
              <a:rPr lang="en-US" dirty="0">
                <a:cs typeface="Segoe UI Light"/>
              </a:rPr>
              <a:t>Replace</a:t>
            </a:r>
          </a:p>
          <a:p>
            <a:r>
              <a:rPr lang="en-US" dirty="0">
                <a:cs typeface="Segoe UI Light"/>
              </a:rPr>
              <a:t>Outliers</a:t>
            </a:r>
          </a:p>
          <a:p>
            <a:r>
              <a:rPr lang="en-US" dirty="0">
                <a:cs typeface="Segoe UI Light"/>
              </a:rPr>
              <a:t>Weird values "?"</a:t>
            </a:r>
          </a:p>
          <a:p>
            <a:r>
              <a:rPr lang="en-US" dirty="0">
                <a:cs typeface="Segoe UI Light"/>
              </a:rPr>
              <a:t>Domain sense</a:t>
            </a:r>
          </a:p>
          <a:p>
            <a:r>
              <a:rPr lang="en-US" dirty="0">
                <a:cs typeface="Segoe UI Light"/>
              </a:rPr>
              <a:t>Appropriate data types</a:t>
            </a:r>
          </a:p>
          <a:p>
            <a:endParaRPr lang="en-US" dirty="0">
              <a:cs typeface="Segoe UI Light"/>
            </a:endParaRPr>
          </a:p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89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58">
            <a:extLst>
              <a:ext uri="{FF2B5EF4-FFF2-40B4-BE49-F238E27FC236}">
                <a16:creationId xmlns:a16="http://schemas.microsoft.com/office/drawing/2014/main" id="{B856F129-EDE8-02B1-FE5A-F5ED47F1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>
                <a:ea typeface="+mj-lt"/>
                <a:cs typeface="+mj-lt"/>
              </a:rPr>
              <a:t>DATA PREPARATION – clean-up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F787B8-FDE2-A74A-5796-2F4F90EE7448}"/>
              </a:ext>
            </a:extLst>
          </p:cNvPr>
          <p:cNvSpPr txBox="1">
            <a:spLocks/>
          </p:cNvSpPr>
          <p:nvPr/>
        </p:nvSpPr>
        <p:spPr>
          <a:xfrm>
            <a:off x="844191" y="1833867"/>
            <a:ext cx="10457611" cy="21299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3FD6313-8E26-FC0E-AB99-16B95B458910}"/>
              </a:ext>
            </a:extLst>
          </p:cNvPr>
          <p:cNvSpPr txBox="1">
            <a:spLocks/>
          </p:cNvSpPr>
          <p:nvPr/>
        </p:nvSpPr>
        <p:spPr>
          <a:xfrm>
            <a:off x="844191" y="1833867"/>
            <a:ext cx="10529498" cy="425782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 Light"/>
              </a:rPr>
              <a:t>Convert '</a:t>
            </a:r>
            <a:r>
              <a:rPr lang="en-US" dirty="0" err="1">
                <a:cs typeface="Segoe UI Light"/>
              </a:rPr>
              <a:t>NaN's</a:t>
            </a:r>
            <a:r>
              <a:rPr lang="en-US" dirty="0">
                <a:cs typeface="Segoe UI Light"/>
              </a:rPr>
              <a:t> to zeros in customers['LOAN'] column</a:t>
            </a:r>
            <a:endParaRPr lang="en-US" dirty="0"/>
          </a:p>
          <a:p>
            <a:r>
              <a:rPr lang="en-US" dirty="0">
                <a:cs typeface="Segoe UI Light"/>
              </a:rPr>
              <a:t>Remove 5000 duplicates in transactions['TRANS_ID'] column</a:t>
            </a:r>
            <a:endParaRPr lang="en-US" dirty="0"/>
          </a:p>
          <a:p>
            <a:r>
              <a:rPr lang="en-US" dirty="0">
                <a:cs typeface="Segoe UI Light"/>
              </a:rPr>
              <a:t>Remove 5000 orphan values in transactions['ACCOUNT_ID' column</a:t>
            </a:r>
          </a:p>
          <a:p>
            <a:r>
              <a:rPr lang="en-US" dirty="0">
                <a:cs typeface="Segoe UI Light"/>
              </a:rPr>
              <a:t>Convert 180k 'Nan' values to 'CREDIT_TO_CC'  tag in transactions['OPERATION'] column</a:t>
            </a:r>
            <a:endParaRPr lang="en-US" dirty="0"/>
          </a:p>
          <a:p>
            <a:r>
              <a:rPr lang="en-US" dirty="0">
                <a:cs typeface="Segoe UI Light"/>
              </a:rPr>
              <a:t>Remove 14 transactions with zero value in transactions['AMOUNT'] column</a:t>
            </a:r>
            <a:endParaRPr lang="en-US" dirty="0"/>
          </a:p>
          <a:p>
            <a:r>
              <a:rPr lang="en-US" dirty="0">
                <a:cs typeface="Segoe UI Light"/>
              </a:rPr>
              <a:t>Replace one row with '?' Value in districts['UNEMP95'] and districts['UNEEMP95'] columns </a:t>
            </a:r>
          </a:p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406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58">
            <a:extLst>
              <a:ext uri="{FF2B5EF4-FFF2-40B4-BE49-F238E27FC236}">
                <a16:creationId xmlns:a16="http://schemas.microsoft.com/office/drawing/2014/main" id="{B856F129-EDE8-02B1-FE5A-F5ED47F1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F787B8-FDE2-A74A-5796-2F4F90EE7448}"/>
              </a:ext>
            </a:extLst>
          </p:cNvPr>
          <p:cNvSpPr txBox="1">
            <a:spLocks/>
          </p:cNvSpPr>
          <p:nvPr/>
        </p:nvSpPr>
        <p:spPr>
          <a:xfrm>
            <a:off x="844191" y="1833867"/>
            <a:ext cx="10457611" cy="21299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8960BF6-02AF-6704-C4EE-C5565AEE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25" y="1067007"/>
            <a:ext cx="7056407" cy="5146253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BE605C5-D11D-D374-1AE6-64EE8BC3D982}"/>
              </a:ext>
            </a:extLst>
          </p:cNvPr>
          <p:cNvSpPr txBox="1">
            <a:spLocks/>
          </p:cNvSpPr>
          <p:nvPr/>
        </p:nvSpPr>
        <p:spPr>
          <a:xfrm>
            <a:off x="217623" y="1061217"/>
            <a:ext cx="4806244" cy="524985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district with highest crime ratio (nr of crime incidents / districts population) is District 1, most likely Stockholm</a:t>
            </a:r>
            <a:endParaRPr lang="en-US" dirty="0">
              <a:cs typeface="Segoe UI Light"/>
            </a:endParaRPr>
          </a:p>
          <a:p>
            <a:r>
              <a:rPr lang="en-US" dirty="0">
                <a:ea typeface="+mn-lt"/>
                <a:cs typeface="+mn-lt"/>
              </a:rPr>
              <a:t>contrary to common intuition, there is no correlation between crime rate and unemployment rate</a:t>
            </a:r>
          </a:p>
          <a:p>
            <a:r>
              <a:rPr lang="en-US" dirty="0">
                <a:ea typeface="+mn-lt"/>
                <a:cs typeface="+mn-lt"/>
              </a:rPr>
              <a:t>high crime ratio is correlated with high population, high population density and high average salary</a:t>
            </a:r>
            <a:endParaRPr lang="en-US" dirty="0"/>
          </a:p>
          <a:p>
            <a:endParaRPr lang="en-US" dirty="0"/>
          </a:p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44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58">
            <a:extLst>
              <a:ext uri="{FF2B5EF4-FFF2-40B4-BE49-F238E27FC236}">
                <a16:creationId xmlns:a16="http://schemas.microsoft.com/office/drawing/2014/main" id="{0DF46FC2-D0F6-597D-B71A-64C92C0E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59219C5-0057-EFDA-0634-FEB603F5A604}"/>
              </a:ext>
            </a:extLst>
          </p:cNvPr>
          <p:cNvSpPr txBox="1">
            <a:spLocks/>
          </p:cNvSpPr>
          <p:nvPr/>
        </p:nvSpPr>
        <p:spPr>
          <a:xfrm>
            <a:off x="5028535" y="1065655"/>
            <a:ext cx="7035800" cy="556615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ea typeface="+mn-lt"/>
                <a:cs typeface="+mn-lt"/>
              </a:rPr>
              <a:t>Possible reasons for poor model performance: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600" dirty="0">
                <a:ea typeface="+mn-lt"/>
                <a:cs typeface="+mn-lt"/>
              </a:rPr>
              <a:t>Train data set is disbalanced (85% '0' vs 15% '1')</a:t>
            </a: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r>
              <a:rPr lang="en-US" sz="2600" dirty="0">
                <a:ea typeface="+mn-lt"/>
                <a:cs typeface="+mn-lt"/>
              </a:rPr>
              <a:t>Logistic regression don't perform well with disbalanced sets, which is apparent in the recall for '1'. Only 1% of true negatives were predicted (model marked almost all items as '0')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b="1" dirty="0">
                <a:ea typeface="+mn-lt"/>
                <a:cs typeface="+mn-lt"/>
              </a:rPr>
              <a:t>Possible improvements for the model include: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600" dirty="0">
                <a:ea typeface="+mn-lt"/>
                <a:cs typeface="+mn-lt"/>
              </a:rPr>
              <a:t>use resampling methods (</a:t>
            </a:r>
            <a:r>
              <a:rPr lang="en-US" sz="2600" dirty="0" err="1">
                <a:ea typeface="+mn-lt"/>
                <a:cs typeface="+mn-lt"/>
              </a:rPr>
              <a:t>undersample</a:t>
            </a:r>
            <a:r>
              <a:rPr lang="en-US" sz="2600" dirty="0">
                <a:ea typeface="+mn-lt"/>
                <a:cs typeface="+mn-lt"/>
              </a:rPr>
              <a:t> 'no loans' set or oversample the 'loans' set).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600" dirty="0">
                <a:ea typeface="+mn-lt"/>
                <a:cs typeface="+mn-lt"/>
              </a:rPr>
              <a:t>use algorithms which perform better on unbalanced sets like Support Vector Machine or Random Forest.</a:t>
            </a:r>
            <a:endParaRPr lang="en-US" sz="2600">
              <a:cs typeface="Segoe UI Light"/>
            </a:endParaRPr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6CD97A92-E0ED-C98F-A692-D02187F0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8" y="2305358"/>
            <a:ext cx="4681125" cy="30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SEB DATA CHALLENGE</vt:lpstr>
      <vt:lpstr>SETUP</vt:lpstr>
      <vt:lpstr>DATA PREPARATION - checks</vt:lpstr>
      <vt:lpstr>DATA PREPARATION – clean-up</vt:lpstr>
      <vt:lpstr>DATA ANALYSIS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</dc:title>
  <dc:creator/>
  <cp:lastModifiedBy/>
  <cp:revision>193</cp:revision>
  <dcterms:created xsi:type="dcterms:W3CDTF">2023-02-03T18:15:18Z</dcterms:created>
  <dcterms:modified xsi:type="dcterms:W3CDTF">2023-03-15T19:58:09Z</dcterms:modified>
</cp:coreProperties>
</file>