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90" r:id="rId3"/>
    <p:sldId id="291" r:id="rId4"/>
    <p:sldId id="292" r:id="rId5"/>
    <p:sldId id="294" r:id="rId6"/>
    <p:sldId id="29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135"/>
    <a:srgbClr val="BDA07D"/>
    <a:srgbClr val="F5F9F9"/>
    <a:srgbClr val="627272"/>
    <a:srgbClr val="93A5A8"/>
    <a:srgbClr val="3E7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C4A009-7D6A-4E82-A2A0-1BF9D779ED9B}" v="820" dt="2023-03-15T19:57:30.084"/>
    <p1510:client id="{E56EB9C5-94B2-4C1B-93FA-0CC9A3EEBB31}" v="39" dt="2023-03-16T08:04:15.772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44" autoAdjust="0"/>
    <p:restoredTop sz="94879" autoAdjust="0"/>
  </p:normalViewPr>
  <p:slideViewPr>
    <p:cSldViewPr snapToGrid="0">
      <p:cViewPr>
        <p:scale>
          <a:sx n="100" d="100"/>
          <a:sy n="100" d="100"/>
        </p:scale>
        <p:origin x="3168" y="1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AF03AE-1CC2-475F-B909-50970E9699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3C45E-73BA-4C86-A24F-A5006B4E7B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7A4CE-17BB-4BB2-AC7B-97495293E2AC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DB874-DF6A-4AFA-8055-4AD7EE4CE3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7078F-04CB-4625-B536-5BCAA2EC6C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EF92D-82DD-4142-BCE8-036B91487D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70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C8F5-2FDA-4718-81AA-24F4816BBD56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EC616-C518-4358-9496-6C33B2F5F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2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769" y="2683895"/>
            <a:ext cx="5278514" cy="28622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0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636" y="5568698"/>
            <a:ext cx="5278514" cy="6181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i="0" spc="200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52488" y="950976"/>
            <a:ext cx="5239512" cy="49651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pc="400" baseline="0"/>
            </a:lvl1pPr>
          </a:lstStyle>
          <a:p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EEBC2D4-4F41-249E-7141-E0E12113CE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72346" y="0"/>
            <a:ext cx="28956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8060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65D0-3E91-45C0-BC6C-CC7BFE58B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4800" y="3429000"/>
            <a:ext cx="3097320" cy="978408"/>
          </a:xfrm>
          <a:prstGeom prst="rect">
            <a:avLst/>
          </a:prstGeom>
        </p:spPr>
        <p:txBody>
          <a:bodyPr anchor="ctr"/>
          <a:lstStyle>
            <a:lvl1pPr algn="l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651A5D-2C86-4900-A248-8559E39BDA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0510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pc="400" baseline="0"/>
            </a:lvl1pPr>
          </a:lstStyle>
          <a:p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5F84479-AB5A-4587-BAAF-A05E52224B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5700" y="2854660"/>
            <a:ext cx="4749800" cy="2129971"/>
          </a:xfrm>
          <a:prstGeom prst="rect">
            <a:avLst/>
          </a:prstGeom>
        </p:spPr>
        <p:txBody>
          <a:bodyPr anchor="ctr"/>
          <a:lstStyle>
            <a:lvl1pPr marL="285750" indent="-28575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cap="none" spc="50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3D8D3253-3A08-4F2F-B6B3-607BBC6B33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5788241"/>
            <a:ext cx="12192000" cy="1069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pc="400" baseline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3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220C40-4EC0-BFB1-D615-1455BA15A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3684897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B9A4D3-8D91-4865-B422-5F60885A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592874" y="3684898"/>
            <a:ext cx="9006253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ECDAF5-DEB9-4A0C-9165-6ED23184A3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5435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EA1AD-EC70-422F-BADD-FCA14BF9D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28750" y="3520775"/>
            <a:ext cx="328246" cy="3282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84996E-63EA-4C88-816A-3AE158BB5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80314" y="3520775"/>
            <a:ext cx="328246" cy="3282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A09893-F9A1-4FA2-A462-C1C443EC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31878" y="3520775"/>
            <a:ext cx="328246" cy="32824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9FBC17-744B-4367-90B4-20C9CDBD1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83442" y="3520775"/>
            <a:ext cx="328246" cy="32824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D6CCE-53EA-424C-A29B-35A77F7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35004" y="3520775"/>
            <a:ext cx="328246" cy="3282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ADC218-9303-4431-8BD2-4D5F9C19A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92873" y="2964383"/>
            <a:ext cx="0" cy="41571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724929-97F8-4988-BD69-D86CAA695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1" y="2964383"/>
            <a:ext cx="0" cy="4157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0FEF08-1FB7-46B4-AB6B-D672A96A7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99127" y="2964383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8BA510CE-108D-434A-9BE7-BE67121752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5172" y="2075688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00414708-82D0-44BF-8CBD-2D165A3856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5172" y="2578608"/>
            <a:ext cx="2251564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272F07D4-1C66-4FA2-8361-FC6267F177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70216" y="2075688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432C0CF3-19F3-4C10-9EEC-BA5E5F3FD2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70216" y="2578608"/>
            <a:ext cx="2251564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4A3A0AFC-7EB9-4059-8C59-C42379BA92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73340" y="2075688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417F27A8-21AF-48E6-8A67-65C9920A30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73340" y="2578608"/>
            <a:ext cx="2251564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26C8D2A-15B8-4AB1-83F7-74DB0A35CC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16736" y="4398264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07311D06-DEA1-4811-AC58-E3B935DC5A8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6736" y="4917263"/>
            <a:ext cx="2251562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23AC1CF6-E394-4A35-A634-F187E005A4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21784" y="4398264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3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F72BEB0-9B11-4205-B9FC-10E5201C813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21784" y="4917263"/>
            <a:ext cx="2251562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574CD7-C8A6-4F56-81B4-F72FB22E0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844715" y="3977431"/>
            <a:ext cx="0" cy="41571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FC7994-2504-4FF9-81F5-24405FEF0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47565" y="3977431"/>
            <a:ext cx="0" cy="415716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83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column layout"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101351-79F8-4AD7-A22B-E7AFB1C69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9A49BC-8099-40DE-8210-5A1CBAA42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B7BBE6-4278-4E33-9044-72A2E0C0E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8564" y="1585733"/>
            <a:ext cx="2065188" cy="39959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549E-0E7C-4599-B51C-97AA7E52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32832" y="1585733"/>
            <a:ext cx="2065188" cy="39959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7C507F-AD4D-47B6-88C3-C1D0154FB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63405" y="1585733"/>
            <a:ext cx="2065188" cy="39959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0266B1-BBD1-44C0-8D4C-4E651D320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3980" y="1585733"/>
            <a:ext cx="2065188" cy="399591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1BB1CE-E3FA-4E7F-A54B-3FB675098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1052" y="1585733"/>
            <a:ext cx="2065188" cy="39959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D11F63-A3DB-4EB1-9148-6E8C6678D1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7843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normalizeH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96E63495-7407-4360-95F6-82D0C68813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7843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3A879552-0B9C-48EC-8D07-A24DB252D6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52111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8337BD60-5C54-4FEC-A9D6-5C29EB9479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52111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25F7073D-87C3-473A-9A04-748C3F6826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82684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5CB2BF3B-6E9D-4A28-A938-C9CC9E4964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2684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4E179CD-2F9C-44FA-813E-253ACC4A97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13259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34D58360-D7DD-4F33-A29E-5F4835C2DC5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13259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AA5A81E7-83B9-4A30-9A57-98FFF27160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30331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C45C6D3E-88B9-42D5-9A94-6D2B9CA3CD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30331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37453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A750E0F3-3708-7BB7-7A9E-123ED3BAC6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D283EBF-8FBA-4A7A-9DCE-23E0BF7F6A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69848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8D76D02-A6E3-446F-B85B-CAD9ED0641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0664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90954B1A-CAD7-4645-A1B3-1A5EFD54C9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0664" y="5431536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D517EAC0-89E0-4247-B048-92F65C868A7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236976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F5710E0-5399-4C8A-9D92-390195CB6F2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907792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19883F1-27DD-46A1-AD71-3AE14256007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907792" y="5431536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7847BEB8-AC95-445E-AFB4-34B7658BB992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5404104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82B5CAB5-1932-4DC0-BBBD-8ABA7C5D5DE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74920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E248F87C-2911-41CB-A4BD-6ECD4E13B8C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74920" y="5431536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7B6B3681-1E21-44DA-AADA-F5E638A87423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7571232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2D88AD4B-15C6-42C2-B9A5-BD645DA67D7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242048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D79E337C-DD94-4BC6-9F28-69AC04CD2B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242048" y="5431536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026B0125-C5D1-4397-BA37-9D1FCB7DA71E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9738360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A57BE95A-45E1-4F78-9162-0D9005657D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409176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EF2F2B86-E2A2-406A-9EED-2FBD6601798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409176" y="5431536"/>
            <a:ext cx="2069690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EAB4BA-80BD-7371-B929-19121B20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444748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5AB06E-DF62-F8F9-5394-965FE9EF6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288188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703C-0E17-F953-C69A-F4BE3C334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9959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4C6290-D338-8FBA-9D0B-CAF45DE68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39717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04D8C7-8727-8343-DFC8-E415C809B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78565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1314"/>
            <a:ext cx="12192000" cy="3806686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29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4B8443F-E5FA-5D35-EFF6-7896CFEE75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063838"/>
            <a:ext cx="5066324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9C9904-11DE-F8AA-4316-5ACEC5829E3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8199" y="2486203"/>
            <a:ext cx="10515600" cy="3343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253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98BF-0DCC-40E9-B9E5-892F3CCF54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224" y="502920"/>
            <a:ext cx="5010912" cy="1627632"/>
          </a:xfrm>
          <a:prstGeom prst="rect">
            <a:avLst/>
          </a:prstGeom>
          <a:noFill/>
        </p:spPr>
        <p:txBody>
          <a:bodyPr lIns="91440" tIns="45720" rIns="91440" bIns="45720" anchor="t" anchorCtr="0"/>
          <a:lstStyle>
            <a:lvl1pPr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8C8EB8A-A968-4E47-AE69-9A01E7717EB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68496" y="2752344"/>
            <a:ext cx="3602736" cy="3255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spc="400" baseline="0"/>
            </a:lvl1pPr>
          </a:lstStyle>
          <a:p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AD04F8B-0B18-4B5F-B3A8-8EEDC439F5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90288" y="1911096"/>
            <a:ext cx="2350008" cy="99669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lIns="1371600" bIns="365760" anchor="ctr"/>
          <a:lstStyle>
            <a:lvl1pPr marL="0" indent="0" algn="l">
              <a:buNone/>
              <a:defRPr sz="2000" i="0" cap="none" spc="200" baseline="0">
                <a:noFill/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F8DE9-CF33-BBAF-FFA6-1487D09E6B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46136" y="0"/>
            <a:ext cx="3602736" cy="3255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spc="400" baseline="0"/>
            </a:lvl1pPr>
          </a:lstStyle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37F6F0D-FCD4-63B1-5371-FFB63A75BBE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946136" y="3602736"/>
            <a:ext cx="3602736" cy="3255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spc="400" baseline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7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9A62FB8A-A588-91BB-620B-64E5D20902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B9DAAC-E781-43E6-913C-893B8D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1655546"/>
            <a:ext cx="12192001" cy="5202454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6584" y="2276856"/>
            <a:ext cx="2743200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6D9CE0F4-78C6-4BD6-9C58-FDFC16FF09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86584" y="2916936"/>
            <a:ext cx="2743200" cy="25603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2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499BD94-B24B-4B23-9B87-81DF413EA4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0" y="2276856"/>
            <a:ext cx="2743200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BC5A941-8EB4-4D4B-9671-6B8FA6447A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58000" y="2916936"/>
            <a:ext cx="2743200" cy="25603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2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9C76B36E-858A-1EFF-2A70-C8D5ADDC0C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5788241"/>
            <a:ext cx="12192000" cy="1069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pc="400" baseline="0"/>
            </a:lvl1pPr>
          </a:lstStyle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777FD6-2BEA-C70A-1C6D-8885D53E9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2470543" y="2771478"/>
            <a:ext cx="60725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ABE26A-0746-BC10-0802-C29EAD6C2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6968402" y="2771478"/>
            <a:ext cx="60725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79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10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4" r:id="rId3"/>
    <p:sldLayoutId id="2147483657" r:id="rId4"/>
    <p:sldLayoutId id="2147483656" r:id="rId5"/>
    <p:sldLayoutId id="2147483665" r:id="rId6"/>
    <p:sldLayoutId id="2147483652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D64C50-A740-468A-8AB6-F949358D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/>
          <a:lstStyle/>
          <a:p>
            <a:r>
              <a:rPr lang="en-US" dirty="0"/>
              <a:t>SEB</a:t>
            </a:r>
            <a:br>
              <a:rPr lang="en-US" dirty="0"/>
            </a:br>
            <a:r>
              <a:rPr lang="en-US" dirty="0">
                <a:cs typeface="Segoe UI Light"/>
              </a:rPr>
              <a:t>DATA CHALLENGE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94A06-38B8-4C8F-ABF0-FB763704D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t"/>
          <a:lstStyle/>
          <a:p>
            <a:r>
              <a:rPr lang="en-US" dirty="0"/>
              <a:t>BARTOSZ PIECHNIK, 2023-03-16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37C1019-D992-06C7-BBAF-C153A2F43F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2" descr="A picture containing LEGO, toy&#10;&#10;Description automatically generated">
            <a:extLst>
              <a:ext uri="{FF2B5EF4-FFF2-40B4-BE49-F238E27FC236}">
                <a16:creationId xmlns:a16="http://schemas.microsoft.com/office/drawing/2014/main" id="{92DA2220-4D7F-ECCA-B359-203CB0098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772" y="1226577"/>
            <a:ext cx="5879804" cy="439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6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558">
            <a:extLst>
              <a:ext uri="{FF2B5EF4-FFF2-40B4-BE49-F238E27FC236}">
                <a16:creationId xmlns:a16="http://schemas.microsoft.com/office/drawing/2014/main" id="{2F11A578-D124-ED31-2E41-649697970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928"/>
            <a:ext cx="10515600" cy="567872"/>
          </a:xfrm>
        </p:spPr>
        <p:txBody>
          <a:bodyPr lIns="91440" tIns="45720" rIns="91440" bIns="45720" anchor="b"/>
          <a:lstStyle/>
          <a:p>
            <a:r>
              <a:rPr lang="en-US" dirty="0"/>
              <a:t>SETUP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F80499F-F21D-0BF3-074E-0069DC80E39B}"/>
              </a:ext>
            </a:extLst>
          </p:cNvPr>
          <p:cNvSpPr txBox="1">
            <a:spLocks/>
          </p:cNvSpPr>
          <p:nvPr/>
        </p:nvSpPr>
        <p:spPr>
          <a:xfrm>
            <a:off x="835331" y="1819490"/>
            <a:ext cx="4749800" cy="408813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Segoe UI Light"/>
              </a:rPr>
              <a:t>Anaconda</a:t>
            </a:r>
          </a:p>
          <a:p>
            <a:r>
              <a:rPr lang="en-US" dirty="0">
                <a:ea typeface="+mn-lt"/>
                <a:cs typeface="+mn-lt"/>
              </a:rPr>
              <a:t>Git</a:t>
            </a:r>
          </a:p>
          <a:p>
            <a:r>
              <a:rPr lang="en-US" dirty="0">
                <a:cs typeface="Segoe UI Light"/>
              </a:rPr>
              <a:t>GitHub</a:t>
            </a:r>
          </a:p>
          <a:p>
            <a:r>
              <a:rPr lang="en-US" dirty="0" err="1">
                <a:cs typeface="Segoe UI Light"/>
              </a:rPr>
              <a:t>Jupyter</a:t>
            </a:r>
            <a:r>
              <a:rPr lang="en-US" dirty="0">
                <a:cs typeface="Segoe UI Light"/>
              </a:rPr>
              <a:t> Notebooks</a:t>
            </a:r>
          </a:p>
          <a:p>
            <a:endParaRPr lang="en-US" dirty="0">
              <a:cs typeface="Segoe UI Light"/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EAE760F-BA16-3D84-4DCB-9D03BF93B68F}"/>
              </a:ext>
            </a:extLst>
          </p:cNvPr>
          <p:cNvSpPr txBox="1">
            <a:spLocks/>
          </p:cNvSpPr>
          <p:nvPr/>
        </p:nvSpPr>
        <p:spPr>
          <a:xfrm>
            <a:off x="5587549" y="1819489"/>
            <a:ext cx="4749800" cy="408813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Segoe UI Light"/>
              </a:rPr>
              <a:t>Python 3.11</a:t>
            </a:r>
          </a:p>
          <a:p>
            <a:r>
              <a:rPr lang="en-US" dirty="0">
                <a:cs typeface="Segoe UI Light"/>
              </a:rPr>
              <a:t>pandas</a:t>
            </a:r>
            <a:endParaRPr lang="en-US" dirty="0"/>
          </a:p>
          <a:p>
            <a:r>
              <a:rPr lang="en-US" dirty="0">
                <a:cs typeface="Segoe UI Light"/>
              </a:rPr>
              <a:t>seaborn </a:t>
            </a:r>
          </a:p>
          <a:p>
            <a:r>
              <a:rPr lang="en-US" dirty="0">
                <a:cs typeface="Segoe UI Light"/>
              </a:rPr>
              <a:t>scikit-learn</a:t>
            </a:r>
          </a:p>
          <a:p>
            <a:endParaRPr lang="en-US" dirty="0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4601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58">
            <a:extLst>
              <a:ext uri="{FF2B5EF4-FFF2-40B4-BE49-F238E27FC236}">
                <a16:creationId xmlns:a16="http://schemas.microsoft.com/office/drawing/2014/main" id="{DA21D5C0-8EFA-00BC-E0D5-0904D712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928"/>
            <a:ext cx="10515600" cy="567872"/>
          </a:xfrm>
        </p:spPr>
        <p:txBody>
          <a:bodyPr lIns="91440" tIns="45720" rIns="91440" bIns="45720" anchor="b"/>
          <a:lstStyle/>
          <a:p>
            <a:r>
              <a:rPr lang="en-US" dirty="0"/>
              <a:t>DATA PREPARATION - checks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E1C9225-B625-2178-B9CD-ACD98AACA8F4}"/>
              </a:ext>
            </a:extLst>
          </p:cNvPr>
          <p:cNvSpPr txBox="1">
            <a:spLocks/>
          </p:cNvSpPr>
          <p:nvPr/>
        </p:nvSpPr>
        <p:spPr>
          <a:xfrm>
            <a:off x="835331" y="1435146"/>
            <a:ext cx="10529498" cy="425782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Segoe UI Light"/>
              </a:rPr>
              <a:t>Unique IDs (database consistency)</a:t>
            </a:r>
          </a:p>
          <a:p>
            <a:r>
              <a:rPr lang="en-US" dirty="0">
                <a:cs typeface="Segoe UI Light"/>
              </a:rPr>
              <a:t>'Nan' values</a:t>
            </a:r>
          </a:p>
          <a:p>
            <a:pPr lvl="1"/>
            <a:r>
              <a:rPr lang="en-US" dirty="0">
                <a:cs typeface="Segoe UI Light"/>
              </a:rPr>
              <a:t>Remove</a:t>
            </a:r>
          </a:p>
          <a:p>
            <a:pPr lvl="1"/>
            <a:r>
              <a:rPr lang="en-US" dirty="0">
                <a:cs typeface="Segoe UI Light"/>
              </a:rPr>
              <a:t>Replace</a:t>
            </a:r>
          </a:p>
          <a:p>
            <a:r>
              <a:rPr lang="en-US" dirty="0">
                <a:cs typeface="Segoe UI Light"/>
              </a:rPr>
              <a:t>Outliers</a:t>
            </a:r>
          </a:p>
          <a:p>
            <a:r>
              <a:rPr lang="en-US" dirty="0">
                <a:cs typeface="Segoe UI Light"/>
              </a:rPr>
              <a:t>Weird values "?"</a:t>
            </a:r>
          </a:p>
          <a:p>
            <a:r>
              <a:rPr lang="en-US" dirty="0">
                <a:cs typeface="Segoe UI Light"/>
              </a:rPr>
              <a:t>Domain sense</a:t>
            </a:r>
          </a:p>
          <a:p>
            <a:r>
              <a:rPr lang="en-US" dirty="0">
                <a:cs typeface="Segoe UI Light"/>
              </a:rPr>
              <a:t>Appropriate data types</a:t>
            </a:r>
          </a:p>
          <a:p>
            <a:endParaRPr lang="en-US" dirty="0">
              <a:cs typeface="Segoe UI Light"/>
            </a:endParaRPr>
          </a:p>
          <a:p>
            <a:endParaRPr lang="en-US" dirty="0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895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58">
            <a:extLst>
              <a:ext uri="{FF2B5EF4-FFF2-40B4-BE49-F238E27FC236}">
                <a16:creationId xmlns:a16="http://schemas.microsoft.com/office/drawing/2014/main" id="{B856F129-EDE8-02B1-FE5A-F5ED47F15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928"/>
            <a:ext cx="10515600" cy="567872"/>
          </a:xfrm>
        </p:spPr>
        <p:txBody>
          <a:bodyPr lIns="91440" tIns="45720" rIns="91440" bIns="45720" anchor="b"/>
          <a:lstStyle/>
          <a:p>
            <a:r>
              <a:rPr lang="en-US" dirty="0">
                <a:ea typeface="+mj-lt"/>
                <a:cs typeface="+mj-lt"/>
              </a:rPr>
              <a:t>DATA PREPARATION – clean-up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19F787B8-FDE2-A74A-5796-2F4F90EE7448}"/>
              </a:ext>
            </a:extLst>
          </p:cNvPr>
          <p:cNvSpPr txBox="1">
            <a:spLocks/>
          </p:cNvSpPr>
          <p:nvPr/>
        </p:nvSpPr>
        <p:spPr>
          <a:xfrm>
            <a:off x="844191" y="1833867"/>
            <a:ext cx="10457611" cy="212997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33FD6313-8E26-FC0E-AB99-16B95B458910}"/>
              </a:ext>
            </a:extLst>
          </p:cNvPr>
          <p:cNvSpPr txBox="1">
            <a:spLocks/>
          </p:cNvSpPr>
          <p:nvPr/>
        </p:nvSpPr>
        <p:spPr>
          <a:xfrm>
            <a:off x="844191" y="1833867"/>
            <a:ext cx="10529498" cy="425782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Segoe UI Light"/>
              </a:rPr>
              <a:t>Convert '</a:t>
            </a:r>
            <a:r>
              <a:rPr lang="en-US" dirty="0" err="1">
                <a:cs typeface="Segoe UI Light"/>
              </a:rPr>
              <a:t>NaN's</a:t>
            </a:r>
            <a:r>
              <a:rPr lang="en-US" dirty="0">
                <a:cs typeface="Segoe UI Light"/>
              </a:rPr>
              <a:t> to zeros in customers['LOAN'] column</a:t>
            </a:r>
            <a:endParaRPr lang="en-US" dirty="0"/>
          </a:p>
          <a:p>
            <a:r>
              <a:rPr lang="en-US" dirty="0">
                <a:cs typeface="Segoe UI Light"/>
              </a:rPr>
              <a:t>Remove 5000 duplicates in transactions['TRANS_ID'] column</a:t>
            </a:r>
            <a:endParaRPr lang="en-US" dirty="0"/>
          </a:p>
          <a:p>
            <a:r>
              <a:rPr lang="en-US" dirty="0">
                <a:cs typeface="Segoe UI Light"/>
              </a:rPr>
              <a:t>Remove 5000 orphan values in transactions['ACCOUNT_ID' column</a:t>
            </a:r>
          </a:p>
          <a:p>
            <a:r>
              <a:rPr lang="en-US" dirty="0">
                <a:cs typeface="Segoe UI Light"/>
              </a:rPr>
              <a:t>Convert 180k 'Nan' values to 'CREDIT_TO_CC'  tag in transactions['OPERATION'] column</a:t>
            </a:r>
            <a:endParaRPr lang="en-US" dirty="0"/>
          </a:p>
          <a:p>
            <a:r>
              <a:rPr lang="en-US" dirty="0">
                <a:cs typeface="Segoe UI Light"/>
              </a:rPr>
              <a:t>Remove 14 transactions with zero value in transactions['AMOUNT'] column</a:t>
            </a:r>
            <a:endParaRPr lang="en-US" dirty="0"/>
          </a:p>
          <a:p>
            <a:r>
              <a:rPr lang="en-US" dirty="0">
                <a:cs typeface="Segoe UI Light"/>
              </a:rPr>
              <a:t>Replace one row with '?' Value in districts['UNEMP95'] and districts['UNEEMP95'] columns </a:t>
            </a:r>
          </a:p>
          <a:p>
            <a:endParaRPr lang="en-US" dirty="0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4406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58">
            <a:extLst>
              <a:ext uri="{FF2B5EF4-FFF2-40B4-BE49-F238E27FC236}">
                <a16:creationId xmlns:a16="http://schemas.microsoft.com/office/drawing/2014/main" id="{B856F129-EDE8-02B1-FE5A-F5ED47F15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928"/>
            <a:ext cx="10515600" cy="567872"/>
          </a:xfrm>
        </p:spPr>
        <p:txBody>
          <a:bodyPr lIns="91440" tIns="45720" rIns="91440" bIns="45720" anchor="b"/>
          <a:lstStyle/>
          <a:p>
            <a:r>
              <a:rPr lang="en-US" dirty="0"/>
              <a:t>DATA ANALYSIS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19F787B8-FDE2-A74A-5796-2F4F90EE7448}"/>
              </a:ext>
            </a:extLst>
          </p:cNvPr>
          <p:cNvSpPr txBox="1">
            <a:spLocks/>
          </p:cNvSpPr>
          <p:nvPr/>
        </p:nvSpPr>
        <p:spPr>
          <a:xfrm>
            <a:off x="844191" y="1833867"/>
            <a:ext cx="10457611" cy="212997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E8960BF6-02AF-6704-C4EE-C5565AEE5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186" y="1802425"/>
            <a:ext cx="5948849" cy="4331091"/>
          </a:xfrm>
          <a:prstGeom prst="rect">
            <a:avLst/>
          </a:prstGeom>
        </p:spPr>
      </p:pic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BE605C5-D11D-D374-1AE6-64EE8BC3D982}"/>
              </a:ext>
            </a:extLst>
          </p:cNvPr>
          <p:cNvSpPr txBox="1">
            <a:spLocks/>
          </p:cNvSpPr>
          <p:nvPr/>
        </p:nvSpPr>
        <p:spPr>
          <a:xfrm>
            <a:off x="421414" y="1805496"/>
            <a:ext cx="4806244" cy="524985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ea typeface="+mn-lt"/>
                <a:cs typeface="+mn-lt"/>
              </a:rPr>
              <a:t>district with highest crime ratio (nr of crime incidents / districts population) is District 1, most likely Stockholm</a:t>
            </a:r>
            <a:endParaRPr lang="en-US" sz="2400" dirty="0">
              <a:cs typeface="Segoe UI Light"/>
            </a:endParaRPr>
          </a:p>
          <a:p>
            <a:r>
              <a:rPr lang="en-US" sz="2400" dirty="0">
                <a:ea typeface="+mn-lt"/>
                <a:cs typeface="+mn-lt"/>
              </a:rPr>
              <a:t>contrary to common intuition, there is no correlation between crime rate and unemployment rate</a:t>
            </a:r>
          </a:p>
          <a:p>
            <a:r>
              <a:rPr lang="en-US" sz="2400" dirty="0">
                <a:ea typeface="+mn-lt"/>
                <a:cs typeface="+mn-lt"/>
              </a:rPr>
              <a:t>high crime ratio is correlated with high population, high population density and high average salary</a:t>
            </a:r>
            <a:endParaRPr lang="en-US" sz="2400" dirty="0"/>
          </a:p>
          <a:p>
            <a:endParaRPr lang="en-US" sz="2400" dirty="0"/>
          </a:p>
          <a:p>
            <a:endParaRPr lang="en-US" sz="2400" dirty="0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4440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58">
            <a:extLst>
              <a:ext uri="{FF2B5EF4-FFF2-40B4-BE49-F238E27FC236}">
                <a16:creationId xmlns:a16="http://schemas.microsoft.com/office/drawing/2014/main" id="{0DF46FC2-D0F6-597D-B71A-64C92C0E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928"/>
            <a:ext cx="10515600" cy="567872"/>
          </a:xfrm>
        </p:spPr>
        <p:txBody>
          <a:bodyPr lIns="91440" tIns="45720" rIns="91440" bIns="45720" anchor="b"/>
          <a:lstStyle/>
          <a:p>
            <a:r>
              <a:rPr lang="en-US" dirty="0"/>
              <a:t>LOGISTIC REGRESSION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59219C5-0057-EFDA-0634-FEB603F5A604}"/>
              </a:ext>
            </a:extLst>
          </p:cNvPr>
          <p:cNvSpPr txBox="1">
            <a:spLocks/>
          </p:cNvSpPr>
          <p:nvPr/>
        </p:nvSpPr>
        <p:spPr>
          <a:xfrm>
            <a:off x="5152582" y="1668167"/>
            <a:ext cx="7035800" cy="556615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Possible reasons for poor model performance: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ea typeface="+mn-lt"/>
                <a:cs typeface="+mn-lt"/>
              </a:rPr>
              <a:t>Train data set is disbalanced (85% '0' vs 15% '1')</a:t>
            </a:r>
            <a:endParaRPr lang="en-US" sz="2400" dirty="0"/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ea typeface="+mn-lt"/>
                <a:cs typeface="+mn-lt"/>
              </a:rPr>
              <a:t>Logistic regression don't perform well with disbalanced sets, which is apparent in the recall for '1'. Only 1% of true negatives were predicted (model marked almost all items as '0')</a:t>
            </a:r>
          </a:p>
          <a:p>
            <a:pPr>
              <a:buFont typeface="Calibri" panose="020B0604020202020204" pitchFamily="34" charset="0"/>
              <a:buChar char="-"/>
            </a:pP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Possible improvements for the model include: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ea typeface="+mn-lt"/>
                <a:cs typeface="+mn-lt"/>
              </a:rPr>
              <a:t>use resampling methods (</a:t>
            </a:r>
            <a:r>
              <a:rPr lang="en-US" sz="2400" dirty="0" err="1">
                <a:ea typeface="+mn-lt"/>
                <a:cs typeface="+mn-lt"/>
              </a:rPr>
              <a:t>undersample</a:t>
            </a:r>
            <a:r>
              <a:rPr lang="en-US" sz="2400" dirty="0">
                <a:ea typeface="+mn-lt"/>
                <a:cs typeface="+mn-lt"/>
              </a:rPr>
              <a:t> 'no loans' set or oversample the 'loans' set).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ea typeface="+mn-lt"/>
                <a:cs typeface="+mn-lt"/>
              </a:rPr>
              <a:t>use algorithms which perform better on unbalanced sets like Support Vector Machine or Random Forest.</a:t>
            </a:r>
            <a:endParaRPr lang="en-US" sz="2400">
              <a:cs typeface="Segoe UI Light"/>
            </a:endParaRPr>
          </a:p>
        </p:txBody>
      </p:sp>
      <p:pic>
        <p:nvPicPr>
          <p:cNvPr id="2" name="Picture 3" descr="Table&#10;&#10;Description automatically generated">
            <a:extLst>
              <a:ext uri="{FF2B5EF4-FFF2-40B4-BE49-F238E27FC236}">
                <a16:creationId xmlns:a16="http://schemas.microsoft.com/office/drawing/2014/main" id="{6CD97A92-E0ED-C98F-A692-D02187F06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62" y="1667405"/>
            <a:ext cx="4681125" cy="309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6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87">
      <a:dk1>
        <a:srgbClr val="000000"/>
      </a:dk1>
      <a:lt1>
        <a:srgbClr val="FFFFFF"/>
      </a:lt1>
      <a:dk2>
        <a:srgbClr val="BBAA9C"/>
      </a:dk2>
      <a:lt2>
        <a:srgbClr val="E7E6E6"/>
      </a:lt2>
      <a:accent1>
        <a:srgbClr val="668A60"/>
      </a:accent1>
      <a:accent2>
        <a:srgbClr val="702128"/>
      </a:accent2>
      <a:accent3>
        <a:srgbClr val="46708C"/>
      </a:accent3>
      <a:accent4>
        <a:srgbClr val="BB2606"/>
      </a:accent4>
      <a:accent5>
        <a:srgbClr val="F1910F"/>
      </a:accent5>
      <a:accent6>
        <a:srgbClr val="FBD5AD"/>
      </a:accent6>
      <a:hlink>
        <a:srgbClr val="6F2127"/>
      </a:hlink>
      <a:folHlink>
        <a:srgbClr val="BB2606"/>
      </a:folHlink>
    </a:clrScheme>
    <a:fontScheme name="Custom 24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astal_Presentation_TM33468121_Win32_JC_SL_v3" id="{EB91EBED-606F-4526-98F2-0BC37D122083}" vid="{0066A017-97AF-4FCB-BD31-68FEF3C011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224</Words>
  <Application>Microsoft Office PowerPoint</Application>
  <PresentationFormat>Widescreen</PresentationFormat>
  <Paragraphs>106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SEB DATA CHALLENGE</vt:lpstr>
      <vt:lpstr>SETUP</vt:lpstr>
      <vt:lpstr>DATA PREPARATION - checks</vt:lpstr>
      <vt:lpstr>DATA PREPARATION – clean-up</vt:lpstr>
      <vt:lpstr>DATA ANALYSIS</vt:lpstr>
      <vt:lpstr>LOGISTIC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 PLANNER</dc:title>
  <dc:creator/>
  <cp:lastModifiedBy/>
  <cp:revision>215</cp:revision>
  <dcterms:created xsi:type="dcterms:W3CDTF">2023-02-03T18:15:18Z</dcterms:created>
  <dcterms:modified xsi:type="dcterms:W3CDTF">2023-03-16T08:04:43Z</dcterms:modified>
</cp:coreProperties>
</file>