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5" r:id="rId4"/>
    <p:sldId id="260" r:id="rId5"/>
    <p:sldId id="261" r:id="rId6"/>
    <p:sldId id="272" r:id="rId7"/>
    <p:sldId id="273" r:id="rId8"/>
    <p:sldId id="262" r:id="rId9"/>
    <p:sldId id="263" r:id="rId10"/>
    <p:sldId id="264" r:id="rId11"/>
    <p:sldId id="266" r:id="rId12"/>
    <p:sldId id="267" r:id="rId13"/>
    <p:sldId id="268" r:id="rId14"/>
    <p:sldId id="258" r:id="rId15"/>
    <p:sldId id="259" r:id="rId16"/>
    <p:sldId id="269" r:id="rId17"/>
    <p:sldId id="274"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pl-PL"/>
              <a:t>Kliknij, aby edytować styl</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4CF9BFD-6446-4FC9-A74C-BE23689CDD59}" type="datetimeFigureOut">
              <a:rPr lang="pl-PL" smtClean="0"/>
              <a:t>21.12.2022</a:t>
            </a:fld>
            <a:endParaRPr lang="pl-PL"/>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pl-PL"/>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8AA5EB6C-5C96-45A6-8C92-FDFDF2BFFB8B}" type="slidenum">
              <a:rPr lang="pl-PL" smtClean="0"/>
              <a:t>‹#›</a:t>
            </a:fld>
            <a:endParaRPr lang="pl-PL"/>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8649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84CF9BFD-6446-4FC9-A74C-BE23689CDD59}" type="datetimeFigureOut">
              <a:rPr lang="pl-PL" smtClean="0"/>
              <a:t>21.12.2022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AA5EB6C-5C96-45A6-8C92-FDFDF2BFFB8B}" type="slidenum">
              <a:rPr lang="pl-PL" smtClean="0"/>
              <a:t>‹#›</a:t>
            </a:fld>
            <a:endParaRPr lang="pl-PL"/>
          </a:p>
        </p:txBody>
      </p:sp>
    </p:spTree>
    <p:extLst>
      <p:ext uri="{BB962C8B-B14F-4D97-AF65-F5344CB8AC3E}">
        <p14:creationId xmlns:p14="http://schemas.microsoft.com/office/powerpoint/2010/main" val="616304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84CF9BFD-6446-4FC9-A74C-BE23689CDD59}" type="datetimeFigureOut">
              <a:rPr lang="pl-PL" smtClean="0"/>
              <a:t>21.12.2022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AA5EB6C-5C96-45A6-8C92-FDFDF2BFFB8B}" type="slidenum">
              <a:rPr lang="pl-PL" smtClean="0"/>
              <a:t>‹#›</a:t>
            </a:fld>
            <a:endParaRPr lang="pl-PL"/>
          </a:p>
        </p:txBody>
      </p:sp>
    </p:spTree>
    <p:extLst>
      <p:ext uri="{BB962C8B-B14F-4D97-AF65-F5344CB8AC3E}">
        <p14:creationId xmlns:p14="http://schemas.microsoft.com/office/powerpoint/2010/main" val="97264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84CF9BFD-6446-4FC9-A74C-BE23689CDD59}" type="datetimeFigureOut">
              <a:rPr lang="pl-PL" smtClean="0"/>
              <a:t>21.12.2022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AA5EB6C-5C96-45A6-8C92-FDFDF2BFFB8B}" type="slidenum">
              <a:rPr lang="pl-PL" smtClean="0"/>
              <a:t>‹#›</a:t>
            </a:fld>
            <a:endParaRPr lang="pl-PL"/>
          </a:p>
        </p:txBody>
      </p:sp>
    </p:spTree>
    <p:extLst>
      <p:ext uri="{BB962C8B-B14F-4D97-AF65-F5344CB8AC3E}">
        <p14:creationId xmlns:p14="http://schemas.microsoft.com/office/powerpoint/2010/main" val="407146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pl-PL"/>
              <a:t>Kliknij, aby edytować styl</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84CF9BFD-6446-4FC9-A74C-BE23689CDD59}" type="datetimeFigureOut">
              <a:rPr lang="pl-PL" smtClean="0"/>
              <a:t>21.12.2022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AA5EB6C-5C96-45A6-8C92-FDFDF2BFFB8B}" type="slidenum">
              <a:rPr lang="pl-PL" smtClean="0"/>
              <a:t>‹#›</a:t>
            </a:fld>
            <a:endParaRPr lang="pl-PL"/>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9222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84CF9BFD-6446-4FC9-A74C-BE23689CDD59}" type="datetimeFigureOut">
              <a:rPr lang="pl-PL" smtClean="0"/>
              <a:t>21.12.2022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AA5EB6C-5C96-45A6-8C92-FDFDF2BFFB8B}" type="slidenum">
              <a:rPr lang="pl-PL" smtClean="0"/>
              <a:t>‹#›</a:t>
            </a:fld>
            <a:endParaRPr lang="pl-PL"/>
          </a:p>
        </p:txBody>
      </p:sp>
    </p:spTree>
    <p:extLst>
      <p:ext uri="{BB962C8B-B14F-4D97-AF65-F5344CB8AC3E}">
        <p14:creationId xmlns:p14="http://schemas.microsoft.com/office/powerpoint/2010/main" val="32654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pl-PL"/>
              <a:t>Kliknij, aby edytować style wzorca tekstu</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84CF9BFD-6446-4FC9-A74C-BE23689CDD59}" type="datetimeFigureOut">
              <a:rPr lang="pl-PL" smtClean="0"/>
              <a:t>21.12.2022</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AA5EB6C-5C96-45A6-8C92-FDFDF2BFFB8B}" type="slidenum">
              <a:rPr lang="pl-PL" smtClean="0"/>
              <a:t>‹#›</a:t>
            </a:fld>
            <a:endParaRPr lang="pl-PL"/>
          </a:p>
        </p:txBody>
      </p:sp>
    </p:spTree>
    <p:extLst>
      <p:ext uri="{BB962C8B-B14F-4D97-AF65-F5344CB8AC3E}">
        <p14:creationId xmlns:p14="http://schemas.microsoft.com/office/powerpoint/2010/main" val="1620744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84CF9BFD-6446-4FC9-A74C-BE23689CDD59}" type="datetimeFigureOut">
              <a:rPr lang="pl-PL" smtClean="0"/>
              <a:t>21.12.2022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AA5EB6C-5C96-45A6-8C92-FDFDF2BFFB8B}" type="slidenum">
              <a:rPr lang="pl-PL" smtClean="0"/>
              <a:t>‹#›</a:t>
            </a:fld>
            <a:endParaRPr lang="pl-PL"/>
          </a:p>
        </p:txBody>
      </p:sp>
    </p:spTree>
    <p:extLst>
      <p:ext uri="{BB962C8B-B14F-4D97-AF65-F5344CB8AC3E}">
        <p14:creationId xmlns:p14="http://schemas.microsoft.com/office/powerpoint/2010/main" val="180502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CF9BFD-6446-4FC9-A74C-BE23689CDD59}" type="datetimeFigureOut">
              <a:rPr lang="pl-PL" smtClean="0"/>
              <a:t>21.12.2022</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8AA5EB6C-5C96-45A6-8C92-FDFDF2BFFB8B}" type="slidenum">
              <a:rPr lang="pl-PL" smtClean="0"/>
              <a:t>‹#›</a:t>
            </a:fld>
            <a:endParaRPr lang="pl-PL"/>
          </a:p>
        </p:txBody>
      </p:sp>
    </p:spTree>
    <p:extLst>
      <p:ext uri="{BB962C8B-B14F-4D97-AF65-F5344CB8AC3E}">
        <p14:creationId xmlns:p14="http://schemas.microsoft.com/office/powerpoint/2010/main" val="2103336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84CF9BFD-6446-4FC9-A74C-BE23689CDD59}" type="datetimeFigureOut">
              <a:rPr lang="pl-PL" smtClean="0"/>
              <a:t>21.12.2022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AA5EB6C-5C96-45A6-8C92-FDFDF2BFFB8B}" type="slidenum">
              <a:rPr lang="pl-PL" smtClean="0"/>
              <a:t>‹#›</a:t>
            </a:fld>
            <a:endParaRPr lang="pl-PL"/>
          </a:p>
        </p:txBody>
      </p:sp>
    </p:spTree>
    <p:extLst>
      <p:ext uri="{BB962C8B-B14F-4D97-AF65-F5344CB8AC3E}">
        <p14:creationId xmlns:p14="http://schemas.microsoft.com/office/powerpoint/2010/main" val="1250008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pl-PL"/>
              <a:t>Kliknij, aby edytować styl</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84CF9BFD-6446-4FC9-A74C-BE23689CDD59}" type="datetimeFigureOut">
              <a:rPr lang="pl-PL" smtClean="0"/>
              <a:t>21.12.2022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AA5EB6C-5C96-45A6-8C92-FDFDF2BFFB8B}" type="slidenum">
              <a:rPr lang="pl-PL" smtClean="0"/>
              <a:t>‹#›</a:t>
            </a:fld>
            <a:endParaRPr lang="pl-PL"/>
          </a:p>
        </p:txBody>
      </p:sp>
    </p:spTree>
    <p:extLst>
      <p:ext uri="{BB962C8B-B14F-4D97-AF65-F5344CB8AC3E}">
        <p14:creationId xmlns:p14="http://schemas.microsoft.com/office/powerpoint/2010/main" val="3253977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pl-PL"/>
              <a:t>Kliknij, aby edytować styl</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4CF9BFD-6446-4FC9-A74C-BE23689CDD59}" type="datetimeFigureOut">
              <a:rPr lang="pl-PL" smtClean="0"/>
              <a:t>21.12.2022</a:t>
            </a:fld>
            <a:endParaRPr lang="pl-PL"/>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pl-PL"/>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8AA5EB6C-5C96-45A6-8C92-FDFDF2BFFB8B}" type="slidenum">
              <a:rPr lang="pl-PL" smtClean="0"/>
              <a:t>‹#›</a:t>
            </a:fld>
            <a:endParaRPr lang="pl-PL"/>
          </a:p>
        </p:txBody>
      </p:sp>
    </p:spTree>
    <p:extLst>
      <p:ext uri="{BB962C8B-B14F-4D97-AF65-F5344CB8AC3E}">
        <p14:creationId xmlns:p14="http://schemas.microsoft.com/office/powerpoint/2010/main" val="213866761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4E893EA-6C09-BA20-3419-DC300A4EDF46}"/>
              </a:ext>
            </a:extLst>
          </p:cNvPr>
          <p:cNvSpPr>
            <a:spLocks noGrp="1"/>
          </p:cNvSpPr>
          <p:nvPr>
            <p:ph type="ctrTitle"/>
          </p:nvPr>
        </p:nvSpPr>
        <p:spPr>
          <a:xfrm>
            <a:off x="762000" y="643467"/>
            <a:ext cx="3297078" cy="3590204"/>
          </a:xfrm>
        </p:spPr>
        <p:txBody>
          <a:bodyPr anchor="b">
            <a:normAutofit/>
          </a:bodyPr>
          <a:lstStyle/>
          <a:p>
            <a:r>
              <a:rPr lang="pl-PL" sz="3200" b="1"/>
              <a:t>Prywatność </a:t>
            </a:r>
            <a:br>
              <a:rPr lang="pl-PL" sz="3200" b="1"/>
            </a:br>
            <a:r>
              <a:rPr lang="pl-PL" sz="3200" b="1"/>
              <a:t>w  </a:t>
            </a:r>
            <a:br>
              <a:rPr lang="pl-PL" sz="3200" b="1"/>
            </a:br>
            <a:r>
              <a:rPr lang="pl-PL" sz="3200" b="1"/>
              <a:t>internecie</a:t>
            </a:r>
          </a:p>
        </p:txBody>
      </p:sp>
      <p:pic>
        <p:nvPicPr>
          <p:cNvPr id="4" name="Picture 3" descr="Koncepcja danych">
            <a:extLst>
              <a:ext uri="{FF2B5EF4-FFF2-40B4-BE49-F238E27FC236}">
                <a16:creationId xmlns:a16="http://schemas.microsoft.com/office/drawing/2014/main" id="{262C026D-502A-E6D3-585C-4A42A9E40E7D}"/>
              </a:ext>
            </a:extLst>
          </p:cNvPr>
          <p:cNvPicPr>
            <a:picLocks noChangeAspect="1"/>
          </p:cNvPicPr>
          <p:nvPr/>
        </p:nvPicPr>
        <p:blipFill rotWithShape="1">
          <a:blip r:embed="rId2"/>
          <a:srcRect l="251" r="27149"/>
          <a:stretch/>
        </p:blipFill>
        <p:spPr>
          <a:xfrm>
            <a:off x="4654295" y="10"/>
            <a:ext cx="6638545" cy="6857990"/>
          </a:xfrm>
          <a:prstGeom prst="rect">
            <a:avLst/>
          </a:prstGeom>
        </p:spPr>
      </p:pic>
    </p:spTree>
    <p:extLst>
      <p:ext uri="{BB962C8B-B14F-4D97-AF65-F5344CB8AC3E}">
        <p14:creationId xmlns:p14="http://schemas.microsoft.com/office/powerpoint/2010/main" val="517077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508F55F2-536D-53E0-12E2-5A8A0BA1A39C}"/>
              </a:ext>
            </a:extLst>
          </p:cNvPr>
          <p:cNvSpPr>
            <a:spLocks noGrp="1"/>
          </p:cNvSpPr>
          <p:nvPr>
            <p:ph type="title"/>
          </p:nvPr>
        </p:nvSpPr>
        <p:spPr>
          <a:xfrm>
            <a:off x="965198" y="643466"/>
            <a:ext cx="3092718" cy="5528734"/>
          </a:xfrm>
          <a:noFill/>
        </p:spPr>
        <p:txBody>
          <a:bodyPr anchor="t">
            <a:normAutofit/>
          </a:bodyPr>
          <a:lstStyle/>
          <a:p>
            <a:r>
              <a:rPr lang="pl-PL" sz="2800" b="1">
                <a:solidFill>
                  <a:srgbClr val="FFFFFF"/>
                </a:solidFill>
              </a:rPr>
              <a:t>Pozyskiwanie informacji ze zdjęć i nagrań</a:t>
            </a:r>
          </a:p>
        </p:txBody>
      </p:sp>
      <p:sp>
        <p:nvSpPr>
          <p:cNvPr id="3" name="Symbol zastępczy zawartości 2">
            <a:extLst>
              <a:ext uri="{FF2B5EF4-FFF2-40B4-BE49-F238E27FC236}">
                <a16:creationId xmlns:a16="http://schemas.microsoft.com/office/drawing/2014/main" id="{CF1D3C12-E07B-24C7-E8A9-637EF2944A33}"/>
              </a:ext>
            </a:extLst>
          </p:cNvPr>
          <p:cNvSpPr>
            <a:spLocks noGrp="1"/>
          </p:cNvSpPr>
          <p:nvPr>
            <p:ph idx="1"/>
          </p:nvPr>
        </p:nvSpPr>
        <p:spPr>
          <a:xfrm>
            <a:off x="4821898" y="643466"/>
            <a:ext cx="5827472" cy="5571067"/>
          </a:xfrm>
        </p:spPr>
        <p:txBody>
          <a:bodyPr>
            <a:normAutofit/>
          </a:bodyPr>
          <a:lstStyle/>
          <a:p>
            <a:pPr marL="0" indent="0">
              <a:buNone/>
            </a:pPr>
            <a:r>
              <a:rPr lang="pl-PL" sz="2400"/>
              <a:t>https://www.youtube.com/watch?v=HDnCuok2Jfw&amp;ab_channel=REVO</a:t>
            </a:r>
          </a:p>
        </p:txBody>
      </p:sp>
    </p:spTree>
    <p:extLst>
      <p:ext uri="{BB962C8B-B14F-4D97-AF65-F5344CB8AC3E}">
        <p14:creationId xmlns:p14="http://schemas.microsoft.com/office/powerpoint/2010/main" val="396491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47D7DDD-7913-F934-2A71-2F25E1522759}"/>
              </a:ext>
            </a:extLst>
          </p:cNvPr>
          <p:cNvSpPr>
            <a:spLocks noGrp="1"/>
          </p:cNvSpPr>
          <p:nvPr>
            <p:ph type="title"/>
          </p:nvPr>
        </p:nvSpPr>
        <p:spPr>
          <a:xfrm>
            <a:off x="838201" y="365125"/>
            <a:ext cx="5251316" cy="1807305"/>
          </a:xfrm>
        </p:spPr>
        <p:txBody>
          <a:bodyPr vert="horz" lIns="91440" tIns="45720" rIns="91440" bIns="45720" rtlCol="0" anchor="ctr">
            <a:normAutofit/>
          </a:bodyPr>
          <a:lstStyle/>
          <a:p>
            <a:r>
              <a:rPr lang="en-US"/>
              <a:t>Edward Snowden</a:t>
            </a:r>
          </a:p>
        </p:txBody>
      </p:sp>
      <p:sp>
        <p:nvSpPr>
          <p:cNvPr id="3" name="Symbol zastępczy zawartości 2">
            <a:extLst>
              <a:ext uri="{FF2B5EF4-FFF2-40B4-BE49-F238E27FC236}">
                <a16:creationId xmlns:a16="http://schemas.microsoft.com/office/drawing/2014/main" id="{48252F6A-DAC1-2101-B515-ED656BD68258}"/>
              </a:ext>
            </a:extLst>
          </p:cNvPr>
          <p:cNvSpPr>
            <a:spLocks noGrp="1"/>
          </p:cNvSpPr>
          <p:nvPr>
            <p:ph sz="half" idx="1"/>
          </p:nvPr>
        </p:nvSpPr>
        <p:spPr>
          <a:xfrm>
            <a:off x="838200" y="2333297"/>
            <a:ext cx="4619621" cy="3843666"/>
          </a:xfrm>
        </p:spPr>
        <p:txBody>
          <a:bodyPr vert="horz" lIns="91440" tIns="45720" rIns="91440" bIns="45720" rtlCol="0">
            <a:normAutofit/>
          </a:bodyPr>
          <a:lstStyle/>
          <a:p>
            <a:pPr marL="0"/>
            <a:r>
              <a:rPr lang="en-US" sz="2000" b="0" i="0">
                <a:effectLst/>
              </a:rPr>
              <a:t>Nikt nie ma wątpliwości, że w sieci nie jesteśmy anonimowi. Inwigilacja, podsłuchy i śledzenie każdego kroku w internecie to powszechne zjawisko. Jednak szokiem było, gdy 2013 roku amerykański informatyk Edward Snowden zdradził kulisy działania własnego kraju. Od tego czasu w USA stał się wrogiem publicznym numer jeden.</a:t>
            </a:r>
            <a:endParaRPr lang="en-US" sz="2000"/>
          </a:p>
        </p:txBody>
      </p:sp>
      <p:pic>
        <p:nvPicPr>
          <p:cNvPr id="6" name="Symbol zastępczy zawartości 5" descr="Obraz zawierający osoba, mężczyzna, ściana, wewnątrz&#10;&#10;Opis wygenerowany automatycznie">
            <a:extLst>
              <a:ext uri="{FF2B5EF4-FFF2-40B4-BE49-F238E27FC236}">
                <a16:creationId xmlns:a16="http://schemas.microsoft.com/office/drawing/2014/main" id="{8C49DE49-CA18-D986-AE8E-2D135A8ED6F6}"/>
              </a:ext>
            </a:extLst>
          </p:cNvPr>
          <p:cNvPicPr>
            <a:picLocks noGrp="1" noChangeAspect="1"/>
          </p:cNvPicPr>
          <p:nvPr>
            <p:ph sz="half" idx="2"/>
          </p:nvPr>
        </p:nvPicPr>
        <p:blipFill rotWithShape="1">
          <a:blip r:embed="rId2"/>
          <a:srcRect l="703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118084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654DE7D6-3F46-0342-7E3E-2B29A78A82C1}"/>
              </a:ext>
            </a:extLst>
          </p:cNvPr>
          <p:cNvSpPr>
            <a:spLocks noGrp="1"/>
          </p:cNvSpPr>
          <p:nvPr>
            <p:ph idx="1"/>
          </p:nvPr>
        </p:nvSpPr>
        <p:spPr>
          <a:xfrm>
            <a:off x="838200" y="311085"/>
            <a:ext cx="10515600" cy="5865878"/>
          </a:xfrm>
        </p:spPr>
        <p:txBody>
          <a:bodyPr/>
          <a:lstStyle/>
          <a:p>
            <a:pPr marL="0" indent="0">
              <a:buNone/>
            </a:pPr>
            <a:r>
              <a:rPr lang="pl-PL" sz="2000" dirty="0"/>
              <a:t>W 2013 roku, wybuchł międzynarodowy skandal w związku z upublicznieniem tajnych dokumentów. Na jaw wyszło to, że amerykański rząd notorycznie podsłuchuje swoich obywateli, jak i obywateli innych państw. Na celowniku miał znaleźć się m.in. telefon kanclerz Niemiec – </a:t>
            </a:r>
            <a:r>
              <a:rPr lang="pl-PL" sz="2000" dirty="0" err="1"/>
              <a:t>Angeli</a:t>
            </a:r>
            <a:r>
              <a:rPr lang="pl-PL" sz="2000" dirty="0"/>
              <a:t> Merkel. W proceder zaangażowani byli giganci technologiczni, a przeciek tych danych do opinii publicznej wywołał ogromną dyskusję, na temat legalności takiego działania.</a:t>
            </a:r>
          </a:p>
          <a:p>
            <a:pPr marL="0" indent="0">
              <a:buNone/>
            </a:pPr>
            <a:r>
              <a:rPr lang="pl-PL" sz="2000" b="0" i="0" dirty="0">
                <a:effectLst/>
                <a:latin typeface="Inter"/>
              </a:rPr>
              <a:t>Z ujawnionych przez niego dokumentów wynika, że NSA była w stanie podsłuchiwać niemal wszystko i każdego, w kraju i za granicą, za zgodą sądu i bez niej. Miała dostęp do serwerów </a:t>
            </a:r>
            <a:r>
              <a:rPr lang="pl-PL" sz="2000" b="0" i="0" dirty="0" err="1">
                <a:effectLst/>
                <a:latin typeface="Inter"/>
              </a:rPr>
              <a:t>Googla</a:t>
            </a:r>
            <a:r>
              <a:rPr lang="pl-PL" sz="2000" b="0" i="0" dirty="0">
                <a:effectLst/>
                <a:latin typeface="Inter"/>
              </a:rPr>
              <a:t> i Facebooka, mogła podłączyć się pod kable transmisyjne, wzorem hackerów włamywać się do skrzynek pocztowych i instalować </a:t>
            </a:r>
            <a:r>
              <a:rPr lang="pl-PL" sz="2000" b="0" i="1" dirty="0" err="1">
                <a:effectLst/>
                <a:latin typeface="Inter"/>
              </a:rPr>
              <a:t>malware</a:t>
            </a:r>
            <a:r>
              <a:rPr lang="pl-PL" sz="2000" b="0" i="0" dirty="0">
                <a:effectLst/>
                <a:latin typeface="Inter"/>
              </a:rPr>
              <a:t> w komputerach i routerach, do których zdołała dotrzeć, potrafiła zdalnie przekształcić telefon komórkowy w urządzenie podsłuchowe,</a:t>
            </a:r>
            <a:endParaRPr lang="pl-PL" sz="2000" dirty="0"/>
          </a:p>
        </p:txBody>
      </p:sp>
    </p:spTree>
    <p:extLst>
      <p:ext uri="{BB962C8B-B14F-4D97-AF65-F5344CB8AC3E}">
        <p14:creationId xmlns:p14="http://schemas.microsoft.com/office/powerpoint/2010/main" val="3245574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Symbol zastępczy zawartości 7">
            <a:extLst>
              <a:ext uri="{FF2B5EF4-FFF2-40B4-BE49-F238E27FC236}">
                <a16:creationId xmlns:a16="http://schemas.microsoft.com/office/drawing/2014/main" id="{1C21632A-9144-D1D2-4554-8F73407C608F}"/>
              </a:ext>
            </a:extLst>
          </p:cNvPr>
          <p:cNvPicPr>
            <a:picLocks noGrp="1" noChangeAspect="1"/>
          </p:cNvPicPr>
          <p:nvPr>
            <p:ph idx="1"/>
          </p:nvPr>
        </p:nvPicPr>
        <p:blipFill rotWithShape="1">
          <a:blip r:embed="rId2"/>
          <a:srcRect l="3438"/>
          <a:stretch/>
        </p:blipFill>
        <p:spPr>
          <a:xfrm>
            <a:off x="20" y="10"/>
            <a:ext cx="4635571" cy="6857990"/>
          </a:xfrm>
          <a:prstGeom prst="rect">
            <a:avLst/>
          </a:prstGeom>
          <a:effectLst/>
        </p:spPr>
      </p:pic>
      <p:sp>
        <p:nvSpPr>
          <p:cNvPr id="4" name="Symbol zastępczy tekstu 3">
            <a:extLst>
              <a:ext uri="{FF2B5EF4-FFF2-40B4-BE49-F238E27FC236}">
                <a16:creationId xmlns:a16="http://schemas.microsoft.com/office/drawing/2014/main" id="{3B059592-21F4-1CF0-D890-B9850B9D76E0}"/>
              </a:ext>
            </a:extLst>
          </p:cNvPr>
          <p:cNvSpPr>
            <a:spLocks noGrp="1"/>
          </p:cNvSpPr>
          <p:nvPr>
            <p:ph type="body" sz="half" idx="2"/>
          </p:nvPr>
        </p:nvSpPr>
        <p:spPr>
          <a:xfrm>
            <a:off x="4965431" y="226244"/>
            <a:ext cx="6195905" cy="5997576"/>
          </a:xfrm>
        </p:spPr>
        <p:txBody>
          <a:bodyPr vert="horz" lIns="91440" tIns="45720" rIns="91440" bIns="45720" rtlCol="0">
            <a:normAutofit/>
          </a:bodyPr>
          <a:lstStyle/>
          <a:p>
            <a:r>
              <a:rPr lang="pl-PL" sz="2400" b="0" i="0" dirty="0">
                <a:effectLst/>
                <a:latin typeface="Lato" panose="020F0502020204030203" pitchFamily="34" charset="0"/>
              </a:rPr>
              <a:t>Historia byłego pracownika CIA i NSA Edwarda </a:t>
            </a:r>
            <a:r>
              <a:rPr lang="pl-PL" sz="2400" b="0" i="0" dirty="0" err="1">
                <a:effectLst/>
                <a:latin typeface="Lato" panose="020F0502020204030203" pitchFamily="34" charset="0"/>
              </a:rPr>
              <a:t>Snowdena</a:t>
            </a:r>
            <a:r>
              <a:rPr lang="pl-PL" sz="2400" b="0" i="0" dirty="0">
                <a:effectLst/>
                <a:latin typeface="Lato" panose="020F0502020204030203" pitchFamily="34" charset="0"/>
              </a:rPr>
              <a:t>, który ujawnił prasie ściśle tajne dokumenty, doprowadzając do największego przecieku zastrzeżonych informacji w historii USA.</a:t>
            </a:r>
            <a:endParaRPr lang="en-US" sz="2000" dirty="0"/>
          </a:p>
        </p:txBody>
      </p:sp>
      <p:pic>
        <p:nvPicPr>
          <p:cNvPr id="10" name="Obraz 9">
            <a:extLst>
              <a:ext uri="{FF2B5EF4-FFF2-40B4-BE49-F238E27FC236}">
                <a16:creationId xmlns:a16="http://schemas.microsoft.com/office/drawing/2014/main" id="{349B43A5-1B35-83F9-4777-BF8EFB723437}"/>
              </a:ext>
            </a:extLst>
          </p:cNvPr>
          <p:cNvPicPr>
            <a:picLocks noChangeAspect="1"/>
          </p:cNvPicPr>
          <p:nvPr/>
        </p:nvPicPr>
        <p:blipFill>
          <a:blip r:embed="rId3"/>
          <a:stretch>
            <a:fillRect/>
          </a:stretch>
        </p:blipFill>
        <p:spPr>
          <a:xfrm>
            <a:off x="4965431" y="3429000"/>
            <a:ext cx="5863586" cy="1356209"/>
          </a:xfrm>
          <a:prstGeom prst="rect">
            <a:avLst/>
          </a:prstGeom>
        </p:spPr>
      </p:pic>
    </p:spTree>
    <p:extLst>
      <p:ext uri="{BB962C8B-B14F-4D97-AF65-F5344CB8AC3E}">
        <p14:creationId xmlns:p14="http://schemas.microsoft.com/office/powerpoint/2010/main" val="3397566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D97AE1F-169C-03EA-4434-FF7E690D9E86}"/>
              </a:ext>
            </a:extLst>
          </p:cNvPr>
          <p:cNvSpPr>
            <a:spLocks noGrp="1"/>
          </p:cNvSpPr>
          <p:nvPr>
            <p:ph type="ctrTitle"/>
          </p:nvPr>
        </p:nvSpPr>
        <p:spPr>
          <a:xfrm>
            <a:off x="5289754" y="758952"/>
            <a:ext cx="5390437" cy="4041648"/>
          </a:xfrm>
        </p:spPr>
        <p:txBody>
          <a:bodyPr>
            <a:normAutofit/>
          </a:bodyPr>
          <a:lstStyle/>
          <a:p>
            <a:r>
              <a:rPr lang="pl-PL" dirty="0">
                <a:latin typeface="HelveticaNeue"/>
              </a:rPr>
              <a:t>S</a:t>
            </a:r>
            <a:r>
              <a:rPr lang="pl-PL" b="0" i="0" dirty="0">
                <a:effectLst/>
                <a:latin typeface="HelveticaNeue"/>
              </a:rPr>
              <a:t>posoby na zwiększenie prywatności</a:t>
            </a:r>
            <a:endParaRPr lang="pl-PL" dirty="0"/>
          </a:p>
        </p:txBody>
      </p:sp>
      <p:pic>
        <p:nvPicPr>
          <p:cNvPr id="6" name="Graphic 5" descr="Zamek">
            <a:extLst>
              <a:ext uri="{FF2B5EF4-FFF2-40B4-BE49-F238E27FC236}">
                <a16:creationId xmlns:a16="http://schemas.microsoft.com/office/drawing/2014/main" id="{5803DD51-2102-98F5-8909-0834D05C38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6751" y="1565169"/>
            <a:ext cx="3718563" cy="3718563"/>
          </a:xfrm>
          <a:prstGeom prst="rect">
            <a:avLst/>
          </a:prstGeom>
        </p:spPr>
      </p:pic>
    </p:spTree>
    <p:extLst>
      <p:ext uri="{BB962C8B-B14F-4D97-AF65-F5344CB8AC3E}">
        <p14:creationId xmlns:p14="http://schemas.microsoft.com/office/powerpoint/2010/main" val="2402273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82E3C6-1D0F-0C85-8225-5D77C9E42A39}"/>
              </a:ext>
            </a:extLst>
          </p:cNvPr>
          <p:cNvSpPr>
            <a:spLocks noGrp="1"/>
          </p:cNvSpPr>
          <p:nvPr>
            <p:ph type="title"/>
          </p:nvPr>
        </p:nvSpPr>
        <p:spPr/>
        <p:txBody>
          <a:bodyPr/>
          <a:lstStyle/>
          <a:p>
            <a:r>
              <a:rPr lang="pl-PL" b="1" i="0" dirty="0">
                <a:effectLst/>
                <a:latin typeface="HelveticaNeue"/>
              </a:rPr>
              <a:t>Korzystanie z anonimowego połączenia internetowego – VPN</a:t>
            </a:r>
            <a:endParaRPr lang="pl-PL" dirty="0"/>
          </a:p>
        </p:txBody>
      </p:sp>
      <p:sp>
        <p:nvSpPr>
          <p:cNvPr id="3" name="Symbol zastępczy zawartości 2">
            <a:extLst>
              <a:ext uri="{FF2B5EF4-FFF2-40B4-BE49-F238E27FC236}">
                <a16:creationId xmlns:a16="http://schemas.microsoft.com/office/drawing/2014/main" id="{79E5D982-44A0-D8EC-57EA-3F6AE3B5F077}"/>
              </a:ext>
            </a:extLst>
          </p:cNvPr>
          <p:cNvSpPr>
            <a:spLocks noGrp="1"/>
          </p:cNvSpPr>
          <p:nvPr>
            <p:ph idx="1"/>
          </p:nvPr>
        </p:nvSpPr>
        <p:spPr/>
        <p:txBody>
          <a:bodyPr>
            <a:normAutofit/>
          </a:bodyPr>
          <a:lstStyle/>
          <a:p>
            <a:pPr marL="0" indent="0">
              <a:buNone/>
            </a:pPr>
            <a:r>
              <a:rPr lang="pl-PL" sz="2000" dirty="0"/>
              <a:t>VPN to wirtualna sieć prywatna, która działa na zasadzie szyfrowanego połączenia. Mówiąc bardziej obrazowo, tworzy swego rodzaju tunel w </a:t>
            </a:r>
            <a:r>
              <a:rPr lang="pl-PL" sz="2000" dirty="0" err="1"/>
              <a:t>internecie</a:t>
            </a:r>
            <a:r>
              <a:rPr lang="pl-PL" sz="2000" dirty="0"/>
              <a:t>, do którego dostęp mają tylko odpowiednio zalogowani użytkownicy. To szczególnie przydatne rozwiązanie dla tych, którzy np. pracują w miejscu, gdzie obcuje się z ważnymi danymi, a połączenie choćby z siecią Wi-Fi w domu lub kawiarni mogłoby skutkować wyciekiem danych i dostaniem się ich w niepowołane ręce. Korzystanie z domowego łącza także nie jest aż tak bezpieczne, ponieważ dostawca ma wgląd w przeglądane przez nas strony www.</a:t>
            </a:r>
          </a:p>
        </p:txBody>
      </p:sp>
    </p:spTree>
    <p:extLst>
      <p:ext uri="{BB962C8B-B14F-4D97-AF65-F5344CB8AC3E}">
        <p14:creationId xmlns:p14="http://schemas.microsoft.com/office/powerpoint/2010/main" val="791229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8DF2641-4A1B-96D5-720A-7BAD395293CA}"/>
              </a:ext>
            </a:extLst>
          </p:cNvPr>
          <p:cNvSpPr>
            <a:spLocks noGrp="1"/>
          </p:cNvSpPr>
          <p:nvPr>
            <p:ph type="title"/>
          </p:nvPr>
        </p:nvSpPr>
        <p:spPr>
          <a:xfrm>
            <a:off x="1261872" y="365760"/>
            <a:ext cx="9692640" cy="793737"/>
          </a:xfrm>
        </p:spPr>
        <p:txBody>
          <a:bodyPr/>
          <a:lstStyle/>
          <a:p>
            <a:r>
              <a:rPr lang="pl-PL" dirty="0"/>
              <a:t>Używanie serwerów </a:t>
            </a:r>
            <a:r>
              <a:rPr lang="pl-PL" dirty="0" err="1"/>
              <a:t>proxy</a:t>
            </a:r>
            <a:endParaRPr lang="pl-PL" dirty="0"/>
          </a:p>
        </p:txBody>
      </p:sp>
      <p:sp>
        <p:nvSpPr>
          <p:cNvPr id="3" name="Symbol zastępczy zawartości 2">
            <a:extLst>
              <a:ext uri="{FF2B5EF4-FFF2-40B4-BE49-F238E27FC236}">
                <a16:creationId xmlns:a16="http://schemas.microsoft.com/office/drawing/2014/main" id="{418BE2F8-243E-9EB7-DBF1-E9A9718AEDB0}"/>
              </a:ext>
            </a:extLst>
          </p:cNvPr>
          <p:cNvSpPr>
            <a:spLocks noGrp="1"/>
          </p:cNvSpPr>
          <p:nvPr>
            <p:ph idx="1"/>
          </p:nvPr>
        </p:nvSpPr>
        <p:spPr/>
        <p:txBody>
          <a:bodyPr/>
          <a:lstStyle/>
          <a:p>
            <a:pPr marL="0" indent="0">
              <a:buNone/>
            </a:pPr>
            <a:r>
              <a:rPr lang="pl-PL" dirty="0"/>
              <a:t>Serwery </a:t>
            </a:r>
            <a:r>
              <a:rPr lang="pl-PL" dirty="0" err="1"/>
              <a:t>proxy</a:t>
            </a:r>
            <a:r>
              <a:rPr lang="pl-PL" dirty="0"/>
              <a:t> pozwalają na ukrycie naszego adresu IP oraz zwiększeniu prędkości ładowania się stron internetowych. Służy do tego TOR (The </a:t>
            </a:r>
            <a:r>
              <a:rPr lang="pl-PL" dirty="0" err="1"/>
              <a:t>Onion</a:t>
            </a:r>
            <a:r>
              <a:rPr lang="pl-PL" dirty="0"/>
              <a:t> Router), czyli wirtualna przeglądarka internetowa zapewniająca zdecydowanie większą prywatność w sieci niż standardowe popularne przeglądarki tj. Google Chrome, czy Mozilla </a:t>
            </a:r>
            <a:r>
              <a:rPr lang="pl-PL" dirty="0" err="1"/>
              <a:t>Firefox</a:t>
            </a:r>
            <a:r>
              <a:rPr lang="pl-PL" dirty="0"/>
              <a:t>. Nazwa „Cebulowy Router” nawiązuje do wielowarstwowej struktury sieci, dzięki której mamy możliwość zwiększenia swojej anonimowości. Owiany złą sławą TOR za sprawą nielegalnych działań na wielu płaszczyznach, stanowił niegdyś barierę nie do przejścia przez organy ścigania i nadal jest dla nich sporym problemem, jeśli chodzi o szerzenie się przestępczości w sieci. Na szczęście dla zwykłego użytkownika, który nie działa wbrew prawu, narzędzie może okazać się dobrym sposobem na zapewnienie sobie </a:t>
            </a:r>
            <a:r>
              <a:rPr lang="pl-PL" dirty="0" err="1"/>
              <a:t>nieśledzenia</a:t>
            </a:r>
            <a:r>
              <a:rPr lang="pl-PL" dirty="0"/>
              <a:t> oraz poczucia prywatności w Internecie.</a:t>
            </a:r>
          </a:p>
        </p:txBody>
      </p:sp>
    </p:spTree>
    <p:extLst>
      <p:ext uri="{BB962C8B-B14F-4D97-AF65-F5344CB8AC3E}">
        <p14:creationId xmlns:p14="http://schemas.microsoft.com/office/powerpoint/2010/main" val="2129997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996AFD4-B6CD-1F95-4824-AD7E687BDBEB}"/>
              </a:ext>
            </a:extLst>
          </p:cNvPr>
          <p:cNvSpPr>
            <a:spLocks noGrp="1"/>
          </p:cNvSpPr>
          <p:nvPr>
            <p:ph type="title"/>
          </p:nvPr>
        </p:nvSpPr>
        <p:spPr>
          <a:xfrm>
            <a:off x="1261872" y="365760"/>
            <a:ext cx="9692640" cy="840871"/>
          </a:xfrm>
        </p:spPr>
        <p:txBody>
          <a:bodyPr/>
          <a:lstStyle/>
          <a:p>
            <a:r>
              <a:rPr lang="pl-PL" dirty="0"/>
              <a:t>Proxy a VPN – różnice</a:t>
            </a:r>
          </a:p>
        </p:txBody>
      </p:sp>
      <p:sp>
        <p:nvSpPr>
          <p:cNvPr id="3" name="Symbol zastępczy zawartości 2">
            <a:extLst>
              <a:ext uri="{FF2B5EF4-FFF2-40B4-BE49-F238E27FC236}">
                <a16:creationId xmlns:a16="http://schemas.microsoft.com/office/drawing/2014/main" id="{FB8A58C9-10EC-A91B-7B7D-E2BDA1AEDC74}"/>
              </a:ext>
            </a:extLst>
          </p:cNvPr>
          <p:cNvSpPr>
            <a:spLocks noGrp="1"/>
          </p:cNvSpPr>
          <p:nvPr>
            <p:ph idx="1"/>
          </p:nvPr>
        </p:nvSpPr>
        <p:spPr>
          <a:xfrm>
            <a:off x="1261872" y="1414022"/>
            <a:ext cx="8595360" cy="4766116"/>
          </a:xfrm>
        </p:spPr>
        <p:txBody>
          <a:bodyPr/>
          <a:lstStyle/>
          <a:p>
            <a:r>
              <a:rPr lang="pl-PL" dirty="0"/>
              <a:t>Proxy ukrywa Twój prawdziwy adres IP i nadaje inny, aby odblokować strony czy sieci społecznościowe, które normalnie nie są dla Ciebie dostępne. Niemniej Twoja aktywność wtedy nie pozostaje anonimowa. Dlaczego? Otóż właśnie z tego powodu, iż nie jest szyfrowana.</a:t>
            </a:r>
          </a:p>
          <a:p>
            <a:r>
              <a:rPr lang="pl-PL" dirty="0"/>
              <a:t>Korzystając z VPN, nie tylko otrzymujesz nowy adres IP, ale dzięki szyfrowanemu tunelowi zyskujesz ochronę, która zapewni Ci anonimowość w sieci</a:t>
            </a:r>
          </a:p>
        </p:txBody>
      </p:sp>
    </p:spTree>
    <p:extLst>
      <p:ext uri="{BB962C8B-B14F-4D97-AF65-F5344CB8AC3E}">
        <p14:creationId xmlns:p14="http://schemas.microsoft.com/office/powerpoint/2010/main" val="2016868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078CB45-374E-6823-77F9-FC30DCBD1C11}"/>
              </a:ext>
            </a:extLst>
          </p:cNvPr>
          <p:cNvSpPr>
            <a:spLocks noGrp="1"/>
          </p:cNvSpPr>
          <p:nvPr>
            <p:ph type="title"/>
          </p:nvPr>
        </p:nvSpPr>
        <p:spPr>
          <a:xfrm>
            <a:off x="1261872" y="365760"/>
            <a:ext cx="9692640" cy="727749"/>
          </a:xfrm>
        </p:spPr>
        <p:txBody>
          <a:bodyPr/>
          <a:lstStyle/>
          <a:p>
            <a:r>
              <a:rPr lang="pl-PL" dirty="0"/>
              <a:t>Inne</a:t>
            </a:r>
          </a:p>
        </p:txBody>
      </p:sp>
      <p:sp>
        <p:nvSpPr>
          <p:cNvPr id="3" name="Symbol zastępczy zawartości 2">
            <a:extLst>
              <a:ext uri="{FF2B5EF4-FFF2-40B4-BE49-F238E27FC236}">
                <a16:creationId xmlns:a16="http://schemas.microsoft.com/office/drawing/2014/main" id="{DF87EF4B-EBBF-28B8-5751-CE8DFCA68E8E}"/>
              </a:ext>
            </a:extLst>
          </p:cNvPr>
          <p:cNvSpPr>
            <a:spLocks noGrp="1"/>
          </p:cNvSpPr>
          <p:nvPr>
            <p:ph idx="1"/>
          </p:nvPr>
        </p:nvSpPr>
        <p:spPr>
          <a:xfrm>
            <a:off x="1261872" y="1093510"/>
            <a:ext cx="8595360" cy="5086628"/>
          </a:xfrm>
        </p:spPr>
        <p:txBody>
          <a:bodyPr>
            <a:normAutofit fontScale="92500"/>
          </a:bodyPr>
          <a:lstStyle/>
          <a:p>
            <a:r>
              <a:rPr lang="pl-PL" dirty="0"/>
              <a:t>Ustaw silne hasło, które będzie odpowiednio długie i niepowtarzalne, aby trudno było je złamać. Nie używaj także jednego hasła do kilku kont lub aplikacji</a:t>
            </a:r>
          </a:p>
          <a:p>
            <a:r>
              <a:rPr lang="pl-PL" dirty="0"/>
              <a:t>Zabezpiecz logowanie do swojego konta za pomocą dwuskładnikowego uwierzytelniania hasła</a:t>
            </a:r>
          </a:p>
          <a:p>
            <a:r>
              <a:rPr lang="pl-PL" dirty="0"/>
              <a:t>Przyjmuj do znajomych wyłącznie osoby, które znasz i im ufasz. Pamiętaj o tym, że zaakceptowanie czyjegoś zaproszenia jest jednoznaczne z uzyskaniem przez tę osobę dostępu do twoich zdjęć oraz innych informacji dostępnych na profilu. </a:t>
            </a:r>
          </a:p>
          <a:p>
            <a:r>
              <a:rPr lang="pl-PL" dirty="0"/>
              <a:t>Zachowaj ostrożność, klikając na linki i otwierając dokumenty.</a:t>
            </a:r>
          </a:p>
          <a:p>
            <a:r>
              <a:rPr lang="pl-PL" dirty="0"/>
              <a:t>Korzystaj z HTTPS Warto upewniać się, czy witryny, z których korzystamy, używają bezpiecznego protokołu </a:t>
            </a:r>
            <a:r>
              <a:rPr lang="pl-PL" dirty="0" err="1"/>
              <a:t>https</a:t>
            </a:r>
            <a:r>
              <a:rPr lang="pl-PL" dirty="0"/>
              <a:t>. Aby nie musieć robić tego za każdym razem, warto do przeglądarki dodać wtyczkę HTTPS </a:t>
            </a:r>
            <a:r>
              <a:rPr lang="pl-PL" dirty="0" err="1"/>
              <a:t>Everywhere</a:t>
            </a:r>
            <a:r>
              <a:rPr lang="pl-PL" dirty="0"/>
              <a:t>, która wymusza połączenie typu HTTPS. Dodatek ten dostępny jest dla przeglądarek Chrome, </a:t>
            </a:r>
            <a:r>
              <a:rPr lang="pl-PL" dirty="0" err="1"/>
              <a:t>Firefox</a:t>
            </a:r>
            <a:r>
              <a:rPr lang="pl-PL" dirty="0"/>
              <a:t>, Opera i dla </a:t>
            </a:r>
            <a:r>
              <a:rPr lang="pl-PL" dirty="0" err="1"/>
              <a:t>Firefoxa</a:t>
            </a:r>
            <a:r>
              <a:rPr lang="pl-PL" dirty="0"/>
              <a:t> dla Androida.</a:t>
            </a:r>
          </a:p>
          <a:p>
            <a:r>
              <a:rPr lang="pl-PL" dirty="0"/>
              <a:t>Aktywuj ustawienia zwiększające prywatność, które są dostępne na każdym serwisie społecznościowym.</a:t>
            </a:r>
          </a:p>
          <a:p>
            <a:endParaRPr lang="pl-PL" dirty="0"/>
          </a:p>
        </p:txBody>
      </p:sp>
    </p:spTree>
    <p:extLst>
      <p:ext uri="{BB962C8B-B14F-4D97-AF65-F5344CB8AC3E}">
        <p14:creationId xmlns:p14="http://schemas.microsoft.com/office/powerpoint/2010/main" val="2574810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162778B-A2B6-0D05-455F-AB5C19526F3C}"/>
              </a:ext>
            </a:extLst>
          </p:cNvPr>
          <p:cNvSpPr>
            <a:spLocks noGrp="1"/>
          </p:cNvSpPr>
          <p:nvPr>
            <p:ph idx="1"/>
          </p:nvPr>
        </p:nvSpPr>
        <p:spPr>
          <a:xfrm>
            <a:off x="1261872" y="471340"/>
            <a:ext cx="8595360" cy="5708797"/>
          </a:xfrm>
        </p:spPr>
        <p:txBody>
          <a:bodyPr/>
          <a:lstStyle/>
          <a:p>
            <a:r>
              <a:rPr lang="pl-PL" dirty="0"/>
              <a:t>Posiadamy kilka kont mailowych</a:t>
            </a:r>
          </a:p>
          <a:p>
            <a:r>
              <a:rPr lang="pl-PL" dirty="0"/>
              <a:t>Pamiętajmy się wylogować</a:t>
            </a:r>
          </a:p>
          <a:p>
            <a:endParaRPr lang="pl-PL" dirty="0"/>
          </a:p>
        </p:txBody>
      </p:sp>
    </p:spTree>
    <p:extLst>
      <p:ext uri="{BB962C8B-B14F-4D97-AF65-F5344CB8AC3E}">
        <p14:creationId xmlns:p14="http://schemas.microsoft.com/office/powerpoint/2010/main" val="396729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AE2F27-EE90-87C5-AF64-8F102B783998}"/>
              </a:ext>
            </a:extLst>
          </p:cNvPr>
          <p:cNvSpPr>
            <a:spLocks noGrp="1"/>
          </p:cNvSpPr>
          <p:nvPr>
            <p:ph type="title"/>
          </p:nvPr>
        </p:nvSpPr>
        <p:spPr>
          <a:xfrm>
            <a:off x="965198" y="643466"/>
            <a:ext cx="3092718" cy="5528734"/>
          </a:xfrm>
          <a:noFill/>
        </p:spPr>
        <p:txBody>
          <a:bodyPr anchor="t">
            <a:normAutofit/>
          </a:bodyPr>
          <a:lstStyle/>
          <a:p>
            <a:r>
              <a:rPr lang="pl-PL" sz="2800" b="1" i="0">
                <a:solidFill>
                  <a:srgbClr val="FFFFFF"/>
                </a:solidFill>
                <a:effectLst/>
                <a:latin typeface="HelveticaNeue"/>
              </a:rPr>
              <a:t>Czy istnieje prywatność w internecie?</a:t>
            </a:r>
            <a:br>
              <a:rPr lang="pl-PL" sz="2800" b="1" i="0">
                <a:solidFill>
                  <a:srgbClr val="FFFFFF"/>
                </a:solidFill>
                <a:effectLst/>
                <a:latin typeface="HelveticaNeue"/>
              </a:rPr>
            </a:br>
            <a:endParaRPr lang="pl-PL" sz="2800">
              <a:solidFill>
                <a:srgbClr val="FFFFFF"/>
              </a:solidFill>
            </a:endParaRPr>
          </a:p>
        </p:txBody>
      </p:sp>
      <p:sp>
        <p:nvSpPr>
          <p:cNvPr id="3" name="Symbol zastępczy zawartości 2">
            <a:extLst>
              <a:ext uri="{FF2B5EF4-FFF2-40B4-BE49-F238E27FC236}">
                <a16:creationId xmlns:a16="http://schemas.microsoft.com/office/drawing/2014/main" id="{8C62039A-E41C-2F59-05FE-5335260B48FC}"/>
              </a:ext>
            </a:extLst>
          </p:cNvPr>
          <p:cNvSpPr>
            <a:spLocks noGrp="1"/>
          </p:cNvSpPr>
          <p:nvPr>
            <p:ph idx="1"/>
          </p:nvPr>
        </p:nvSpPr>
        <p:spPr>
          <a:xfrm>
            <a:off x="4821898" y="643466"/>
            <a:ext cx="5827472" cy="5571067"/>
          </a:xfrm>
        </p:spPr>
        <p:txBody>
          <a:bodyPr>
            <a:normAutofit/>
          </a:bodyPr>
          <a:lstStyle/>
          <a:p>
            <a:pPr marL="0" indent="0">
              <a:buNone/>
            </a:pPr>
            <a:r>
              <a:rPr lang="pl-PL" sz="2200"/>
              <a:t>Każdy nasz najmniejszy ruch online jest monitorowany. W mediach społecznościowych pozostawiamy po sobie szereg informacji na nasz temat, strony internetowe śledzą naszą aktywność w serwisach oraz historię naszych wizyt, a wszystko to potem wykorzystywane jest, aby wyświetlać nam spersonalizowane pod nas reklamy.</a:t>
            </a:r>
          </a:p>
          <a:p>
            <a:pPr marL="0" indent="0">
              <a:buNone/>
            </a:pPr>
            <a:r>
              <a:rPr lang="pl-PL" sz="2200"/>
              <a:t>Trudno się temu dziwić – dokładne śledzenie naszych działań pozwala na mikrotargetowanie reklam, a zatem na przedstawienie nam produktów i usług, które z większym prawdopodobieństwem będziemy chcieli kupić. Jest to zatem dla firm ogromna oszczędność.</a:t>
            </a:r>
          </a:p>
        </p:txBody>
      </p:sp>
    </p:spTree>
    <p:extLst>
      <p:ext uri="{BB962C8B-B14F-4D97-AF65-F5344CB8AC3E}">
        <p14:creationId xmlns:p14="http://schemas.microsoft.com/office/powerpoint/2010/main" val="3086447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7E4E10B-CF2A-0520-AC74-6F2B57DBE5E1}"/>
              </a:ext>
            </a:extLst>
          </p:cNvPr>
          <p:cNvSpPr>
            <a:spLocks noGrp="1"/>
          </p:cNvSpPr>
          <p:nvPr>
            <p:ph type="title"/>
          </p:nvPr>
        </p:nvSpPr>
        <p:spPr>
          <a:xfrm>
            <a:off x="965198" y="643466"/>
            <a:ext cx="3092718" cy="5528734"/>
          </a:xfrm>
          <a:noFill/>
        </p:spPr>
        <p:txBody>
          <a:bodyPr anchor="t">
            <a:normAutofit/>
          </a:bodyPr>
          <a:lstStyle/>
          <a:p>
            <a:r>
              <a:rPr lang="pl-PL" sz="2800" b="1" i="0">
                <a:solidFill>
                  <a:srgbClr val="FFFFFF"/>
                </a:solidFill>
                <a:effectLst/>
                <a:latin typeface="HelveticaNeue"/>
              </a:rPr>
              <a:t>Wtyczki do blokowania reklam</a:t>
            </a:r>
            <a:endParaRPr lang="pl-PL" sz="2800">
              <a:solidFill>
                <a:srgbClr val="FFFFFF"/>
              </a:solidFill>
            </a:endParaRPr>
          </a:p>
        </p:txBody>
      </p:sp>
      <p:sp>
        <p:nvSpPr>
          <p:cNvPr id="3" name="Symbol zastępczy zawartości 2">
            <a:extLst>
              <a:ext uri="{FF2B5EF4-FFF2-40B4-BE49-F238E27FC236}">
                <a16:creationId xmlns:a16="http://schemas.microsoft.com/office/drawing/2014/main" id="{DCD812EF-2C10-7BAE-2FAC-79096BC82984}"/>
              </a:ext>
            </a:extLst>
          </p:cNvPr>
          <p:cNvSpPr>
            <a:spLocks noGrp="1"/>
          </p:cNvSpPr>
          <p:nvPr>
            <p:ph idx="1"/>
          </p:nvPr>
        </p:nvSpPr>
        <p:spPr>
          <a:xfrm>
            <a:off x="4821898" y="643466"/>
            <a:ext cx="5827472" cy="5571067"/>
          </a:xfrm>
        </p:spPr>
        <p:txBody>
          <a:bodyPr>
            <a:normAutofit/>
          </a:bodyPr>
          <a:lstStyle/>
          <a:p>
            <a:pPr marL="0" indent="0">
              <a:buNone/>
            </a:pPr>
            <a:r>
              <a:rPr lang="pl-PL" sz="1700"/>
              <a:t>Umiejętne posługiwanie się standardowymi przeglądarkami również może przynieść pożądane efekty. Zarówno w Chrome, jak i w Firefoxie istnieje opcja, dzięki której przeglądarka nie zapisuje cookies oraz historii wyszukiwania. W Chrome jest to tryb incognito, a w Firefoxie „okno prywatne”. Jest to dobre rozwiązanie dla osób, które korzystają z przeglądarki na innych urządzeniach, albo gdy nie chcą, żeby inni mieli wgląd w odwiedzane przez niego strony. Kolejnym elementem zwiększającym prywatność, jest zainstalowanie zakładek oraz aplikacji, które chronią naszą prywatność i zapewniają surfowanie po sieci nie tylko bez zbędnych reklam, ale także bez zbierania informacji na nasz temat. Do takich należy np. DoNotTrackMe (dodatek do Firefoxa, który blokuje zapisywanie cookies oraz informuje użytkownika o tym, że ktoś chce go śledzić – dotyczy to Google Analytics, czy Facebooka). </a:t>
            </a:r>
          </a:p>
        </p:txBody>
      </p:sp>
    </p:spTree>
    <p:extLst>
      <p:ext uri="{BB962C8B-B14F-4D97-AF65-F5344CB8AC3E}">
        <p14:creationId xmlns:p14="http://schemas.microsoft.com/office/powerpoint/2010/main" val="1808440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59B5872-4AD8-046D-FD94-88F3481231E0}"/>
              </a:ext>
            </a:extLst>
          </p:cNvPr>
          <p:cNvSpPr>
            <a:spLocks noGrp="1"/>
          </p:cNvSpPr>
          <p:nvPr>
            <p:ph type="title"/>
          </p:nvPr>
        </p:nvSpPr>
        <p:spPr>
          <a:xfrm>
            <a:off x="965198" y="643466"/>
            <a:ext cx="3092718" cy="5528734"/>
          </a:xfrm>
          <a:noFill/>
        </p:spPr>
        <p:txBody>
          <a:bodyPr anchor="t">
            <a:normAutofit/>
          </a:bodyPr>
          <a:lstStyle/>
          <a:p>
            <a:r>
              <a:rPr lang="pl-PL" sz="2800" b="1" i="0">
                <a:solidFill>
                  <a:srgbClr val="FFFFFF"/>
                </a:solidFill>
                <a:effectLst/>
                <a:latin typeface="HelveticaNeue"/>
              </a:rPr>
              <a:t>Dlaczego prywatność w sieci ma znaczenie?</a:t>
            </a:r>
            <a:br>
              <a:rPr lang="pl-PL" sz="2800" b="1" i="0">
                <a:solidFill>
                  <a:srgbClr val="FFFFFF"/>
                </a:solidFill>
                <a:effectLst/>
                <a:latin typeface="HelveticaNeue"/>
              </a:rPr>
            </a:br>
            <a:endParaRPr lang="pl-PL" sz="2800">
              <a:solidFill>
                <a:srgbClr val="FFFFFF"/>
              </a:solidFill>
            </a:endParaRPr>
          </a:p>
        </p:txBody>
      </p:sp>
      <p:sp>
        <p:nvSpPr>
          <p:cNvPr id="3" name="Symbol zastępczy zawartości 2">
            <a:extLst>
              <a:ext uri="{FF2B5EF4-FFF2-40B4-BE49-F238E27FC236}">
                <a16:creationId xmlns:a16="http://schemas.microsoft.com/office/drawing/2014/main" id="{60CDD8C3-F19D-34A6-D83F-64E44E89AC98}"/>
              </a:ext>
            </a:extLst>
          </p:cNvPr>
          <p:cNvSpPr>
            <a:spLocks noGrp="1"/>
          </p:cNvSpPr>
          <p:nvPr>
            <p:ph idx="1"/>
          </p:nvPr>
        </p:nvSpPr>
        <p:spPr>
          <a:xfrm>
            <a:off x="4821898" y="643466"/>
            <a:ext cx="5827472" cy="5571067"/>
          </a:xfrm>
        </p:spPr>
        <p:txBody>
          <a:bodyPr>
            <a:normAutofit/>
          </a:bodyPr>
          <a:lstStyle/>
          <a:p>
            <a:pPr marL="0" indent="0">
              <a:buNone/>
            </a:pPr>
            <a:r>
              <a:rPr lang="pl-PL" sz="2000"/>
              <a:t>Im więcej informacji udostępniamy, tym większe są szanse, że ktoś wykorzysta je przeciwko nam. „Wrzucając” do sieci swoje dane, warto mieć na uwadze to, że mogą dostać się w niepowołane ręce, mogą zostać wykradzione, wykorzystane w celach marketingowych, a nawet mogą zostać wykorzystane dojść do stalkingu lub podszywania się, co traktowane jest jako cyberprzemoc. Ważne, aby pamiętać, że nic w internecie nie ginie, a to, że skasujemy kompromitujące zdjęcie lub filmik nie oznacza, że nie zostało ono „zaindeksowane” przez boty śledzące. Zawsze też istnieje prawdopodobieństwo, że ktoś zapisał kopię naszych multimediów i w skrajnych przypadkach może je dalej udostępniać bez naszej zgody, albo nawet wiedzy.</a:t>
            </a:r>
          </a:p>
        </p:txBody>
      </p:sp>
    </p:spTree>
    <p:extLst>
      <p:ext uri="{BB962C8B-B14F-4D97-AF65-F5344CB8AC3E}">
        <p14:creationId xmlns:p14="http://schemas.microsoft.com/office/powerpoint/2010/main" val="2779256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212EB394-6FDB-B226-6BE4-820205F86785}"/>
              </a:ext>
            </a:extLst>
          </p:cNvPr>
          <p:cNvSpPr>
            <a:spLocks noGrp="1"/>
          </p:cNvSpPr>
          <p:nvPr>
            <p:ph idx="1"/>
          </p:nvPr>
        </p:nvSpPr>
        <p:spPr>
          <a:xfrm>
            <a:off x="291830" y="330740"/>
            <a:ext cx="10357540" cy="5883793"/>
          </a:xfrm>
        </p:spPr>
        <p:txBody>
          <a:bodyPr>
            <a:normAutofit/>
          </a:bodyPr>
          <a:lstStyle/>
          <a:p>
            <a:pPr marL="0" indent="0">
              <a:buNone/>
            </a:pPr>
            <a:r>
              <a:rPr lang="pl-PL" sz="2000" dirty="0"/>
              <a:t>Zanim wyrazisz zgodę na zbieranie twoich danych osobowych (np. poprzez akceptację plików </a:t>
            </a:r>
            <a:r>
              <a:rPr lang="pl-PL" sz="2000" dirty="0" err="1"/>
              <a:t>cookies</a:t>
            </a:r>
            <a:r>
              <a:rPr lang="pl-PL" sz="2000" dirty="0"/>
              <a:t>), zapoznaj się dokładnie z tym, na co wyrażasz zgodę, aby móc w pełni to kontrolować. Jeśli jednak zdecydujesz się opublikować jakieś informacje, zadbaj o to, aby nie podawać swoich prywatnych danych, takich jak miejsce zamieszkania, rejestracja samochodu, czy miejsce gdzie się znajdujemy. Pamiętaj też, że nie tylko te dane, które świadomie udostępniasz, mogą być wykorzystane przeciwko Tobie. Gdy nie korzystasz z bezpiecznych haseł albo gdy nie wylogujesz się prawidłowo ze swoich kont, ryzykujesz utratą kontroli nad prywatnością, a nawet kradzieżami. Zadbaj odpowiednio o swoje urządzenie, na bieżąco je aktualizuj, używaj dobrego programu antywirusowego. Zwróć uwagę na to, które aplikacje korzystają z </a:t>
            </a:r>
            <a:r>
              <a:rPr lang="pl-PL" sz="2000" dirty="0" err="1"/>
              <a:t>geolokalizacji</a:t>
            </a:r>
            <a:r>
              <a:rPr lang="pl-PL" sz="2000" dirty="0"/>
              <a:t> i unikaj jej udostępniania, gdy nie jest to niezbędne. W przeciwnym razie wszystkie twoje kroki w </a:t>
            </a:r>
            <a:r>
              <a:rPr lang="pl-PL" sz="2000" dirty="0" err="1"/>
              <a:t>internecie</a:t>
            </a:r>
            <a:r>
              <a:rPr lang="pl-PL" sz="2000" dirty="0"/>
              <a:t> będą śledzone i udokumentowane, a Ty na bieżąco będziesz wysyłać informacje o swojej lokalizacji. Jeśli zamierzasz przesłać komuś swoje poufne dane, nie rób tego za pomocą popularnych komunikatorów (np. Messenger), w których wszystkie wiadomości są automatycznie skanowane, lepiej skorzystać z szyfrowanej aplikacji(Whatsapp).</a:t>
            </a:r>
          </a:p>
        </p:txBody>
      </p:sp>
    </p:spTree>
    <p:extLst>
      <p:ext uri="{BB962C8B-B14F-4D97-AF65-F5344CB8AC3E}">
        <p14:creationId xmlns:p14="http://schemas.microsoft.com/office/powerpoint/2010/main" val="2216465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021E3A5-569B-E82D-143A-002FAFF26905}"/>
              </a:ext>
            </a:extLst>
          </p:cNvPr>
          <p:cNvSpPr>
            <a:spLocks noGrp="1"/>
          </p:cNvSpPr>
          <p:nvPr>
            <p:ph type="title"/>
          </p:nvPr>
        </p:nvSpPr>
        <p:spPr/>
        <p:txBody>
          <a:bodyPr/>
          <a:lstStyle/>
          <a:p>
            <a:r>
              <a:rPr lang="pl-PL" dirty="0"/>
              <a:t>Co to są pliki </a:t>
            </a:r>
            <a:r>
              <a:rPr lang="pl-PL" dirty="0" err="1"/>
              <a:t>cookies</a:t>
            </a:r>
            <a:endParaRPr lang="pl-PL" dirty="0"/>
          </a:p>
        </p:txBody>
      </p:sp>
      <p:sp>
        <p:nvSpPr>
          <p:cNvPr id="3" name="Symbol zastępczy zawartości 2">
            <a:extLst>
              <a:ext uri="{FF2B5EF4-FFF2-40B4-BE49-F238E27FC236}">
                <a16:creationId xmlns:a16="http://schemas.microsoft.com/office/drawing/2014/main" id="{7A9659C2-8D08-8837-EEFC-A7EF34606746}"/>
              </a:ext>
            </a:extLst>
          </p:cNvPr>
          <p:cNvSpPr>
            <a:spLocks noGrp="1"/>
          </p:cNvSpPr>
          <p:nvPr>
            <p:ph idx="1"/>
          </p:nvPr>
        </p:nvSpPr>
        <p:spPr/>
        <p:txBody>
          <a:bodyPr>
            <a:normAutofit/>
          </a:bodyPr>
          <a:lstStyle/>
          <a:p>
            <a:pPr marL="0" indent="0">
              <a:buNone/>
            </a:pPr>
            <a:r>
              <a:rPr lang="pl-PL" dirty="0"/>
              <a:t>Pliki </a:t>
            </a:r>
            <a:r>
              <a:rPr lang="pl-PL" dirty="0" err="1"/>
              <a:t>cookies</a:t>
            </a:r>
            <a:r>
              <a:rPr lang="pl-PL" dirty="0"/>
              <a:t> to niedużych rozmiarów pliki tekstowe, znane również jako „ciasteczka”. Podczas przeglądania </a:t>
            </a:r>
            <a:r>
              <a:rPr lang="pl-PL" dirty="0" err="1"/>
              <a:t>internetu</a:t>
            </a:r>
            <a:r>
              <a:rPr lang="pl-PL" dirty="0"/>
              <a:t> są one zapisywane przez stronę internetową na dysku komputera lub w pamięci na urządzeniu przenośnym. Po ponownym odwiedzeniu danej witryny przeglądarka przesyła pliki </a:t>
            </a:r>
            <a:r>
              <a:rPr lang="pl-PL" dirty="0" err="1"/>
              <a:t>cookies</a:t>
            </a:r>
            <a:r>
              <a:rPr lang="pl-PL" dirty="0"/>
              <a:t> do danego serwisu, który może je wykorzystywać do określonych celów.</a:t>
            </a:r>
          </a:p>
          <a:p>
            <a:pPr marL="0" indent="0">
              <a:buNone/>
            </a:pPr>
            <a:r>
              <a:rPr lang="pl-PL" dirty="0"/>
              <a:t>Można wyróżnić ciasteczka sesyjne oraz stałe:</a:t>
            </a:r>
          </a:p>
          <a:p>
            <a:r>
              <a:rPr lang="pl-PL" dirty="0"/>
              <a:t>ciasteczka sesyjne są przechowywane do momentu zamknięcia przeglądarki internetowej lub wylogowania się ze strony,</a:t>
            </a:r>
          </a:p>
          <a:p>
            <a:r>
              <a:rPr lang="pl-PL" dirty="0"/>
              <a:t>stałe pliki </a:t>
            </a:r>
            <a:r>
              <a:rPr lang="pl-PL" dirty="0" err="1"/>
              <a:t>cookies</a:t>
            </a:r>
            <a:r>
              <a:rPr lang="pl-PL" dirty="0"/>
              <a:t> znajdują się na urządzeniu użytkownika przez ściśle określony czas.</a:t>
            </a:r>
          </a:p>
        </p:txBody>
      </p:sp>
    </p:spTree>
    <p:extLst>
      <p:ext uri="{BB962C8B-B14F-4D97-AF65-F5344CB8AC3E}">
        <p14:creationId xmlns:p14="http://schemas.microsoft.com/office/powerpoint/2010/main" val="374287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FA7F5D7-D9AD-3630-645A-84ECB44107C3}"/>
              </a:ext>
            </a:extLst>
          </p:cNvPr>
          <p:cNvSpPr>
            <a:spLocks noGrp="1"/>
          </p:cNvSpPr>
          <p:nvPr>
            <p:ph type="title"/>
          </p:nvPr>
        </p:nvSpPr>
        <p:spPr>
          <a:xfrm>
            <a:off x="1261872" y="365760"/>
            <a:ext cx="9692640" cy="746603"/>
          </a:xfrm>
        </p:spPr>
        <p:txBody>
          <a:bodyPr/>
          <a:lstStyle/>
          <a:p>
            <a:r>
              <a:rPr lang="pl-PL" dirty="0"/>
              <a:t>Sposób działania plików </a:t>
            </a:r>
            <a:r>
              <a:rPr lang="pl-PL" dirty="0" err="1"/>
              <a:t>cookies</a:t>
            </a:r>
            <a:endParaRPr lang="pl-PL" dirty="0"/>
          </a:p>
        </p:txBody>
      </p:sp>
      <p:sp>
        <p:nvSpPr>
          <p:cNvPr id="3" name="Symbol zastępczy zawartości 2">
            <a:extLst>
              <a:ext uri="{FF2B5EF4-FFF2-40B4-BE49-F238E27FC236}">
                <a16:creationId xmlns:a16="http://schemas.microsoft.com/office/drawing/2014/main" id="{074FB740-69BD-AE19-9A36-031ED1DD3D25}"/>
              </a:ext>
            </a:extLst>
          </p:cNvPr>
          <p:cNvSpPr>
            <a:spLocks noGrp="1"/>
          </p:cNvSpPr>
          <p:nvPr>
            <p:ph idx="1"/>
          </p:nvPr>
        </p:nvSpPr>
        <p:spPr>
          <a:xfrm>
            <a:off x="1261872" y="1216058"/>
            <a:ext cx="8595360" cy="4964079"/>
          </a:xfrm>
        </p:spPr>
        <p:txBody>
          <a:bodyPr>
            <a:normAutofit fontScale="85000" lnSpcReduction="10000"/>
          </a:bodyPr>
          <a:lstStyle/>
          <a:p>
            <a:pPr marL="0" indent="0">
              <a:buNone/>
            </a:pPr>
            <a:r>
              <a:rPr lang="pl-PL" dirty="0"/>
              <a:t>Działanie plików </a:t>
            </a:r>
            <a:r>
              <a:rPr lang="pl-PL" dirty="0" err="1"/>
              <a:t>cookies</a:t>
            </a:r>
            <a:r>
              <a:rPr lang="pl-PL" dirty="0"/>
              <a:t> przebiega zgodnie z następującymi etapami:</a:t>
            </a:r>
          </a:p>
          <a:p>
            <a:pPr marL="0" indent="0">
              <a:buNone/>
            </a:pPr>
            <a:r>
              <a:rPr lang="pl-PL" dirty="0"/>
              <a:t>1. Po nawiązaniu przez użytkownika połączenia ze stroną serwer wysyła do przeglądarki żądanie utworzenia ciasteczka – w tym celu do nagłówka HTTP dodaje polecenie „Set-Cookie”.</a:t>
            </a:r>
          </a:p>
          <a:p>
            <a:pPr marL="0" indent="0">
              <a:buNone/>
            </a:pPr>
            <a:r>
              <a:rPr lang="pl-PL" dirty="0"/>
              <a:t>2. Przeglądarka odbiera i zapisuje plik </a:t>
            </a:r>
            <a:r>
              <a:rPr lang="pl-PL" dirty="0" err="1"/>
              <a:t>cookies</a:t>
            </a:r>
            <a:r>
              <a:rPr lang="pl-PL" dirty="0"/>
              <a:t> na dysku twardym urządzenia użytkownika.</a:t>
            </a:r>
          </a:p>
          <a:p>
            <a:pPr marL="0" indent="0">
              <a:buNone/>
            </a:pPr>
            <a:r>
              <a:rPr lang="pl-PL" dirty="0"/>
              <a:t>3. Przy następnym otwarciu strony przeglądarka sprawdza, czy na dysku znajduje się plik </a:t>
            </a:r>
            <a:r>
              <a:rPr lang="pl-PL" dirty="0" err="1"/>
              <a:t>cookies</a:t>
            </a:r>
            <a:r>
              <a:rPr lang="pl-PL" dirty="0"/>
              <a:t>, i jeżeli go znajdzie, przesyła do serwera.</a:t>
            </a:r>
          </a:p>
          <a:p>
            <a:pPr marL="0" indent="0">
              <a:buNone/>
            </a:pPr>
            <a:r>
              <a:rPr lang="pl-PL" dirty="0"/>
              <a:t>Polecenie „Set-Cookie” zawiera następujące informacje:</a:t>
            </a:r>
          </a:p>
          <a:p>
            <a:r>
              <a:rPr lang="pl-PL" dirty="0"/>
              <a:t>nazwa domeny strony internetowej,</a:t>
            </a:r>
          </a:p>
          <a:p>
            <a:r>
              <a:rPr lang="pl-PL" dirty="0"/>
              <a:t>unikalny numer pliku </a:t>
            </a:r>
            <a:r>
              <a:rPr lang="pl-PL" dirty="0" err="1"/>
              <a:t>cookies</a:t>
            </a:r>
            <a:r>
              <a:rPr lang="pl-PL" dirty="0"/>
              <a:t>,</a:t>
            </a:r>
          </a:p>
          <a:p>
            <a:r>
              <a:rPr lang="pl-PL" dirty="0"/>
              <a:t>numer identyfikacyjny przeglądarki,</a:t>
            </a:r>
          </a:p>
          <a:p>
            <a:r>
              <a:rPr lang="pl-PL" dirty="0"/>
              <a:t>(opcjonalnie) czas ważności pliku </a:t>
            </a:r>
            <a:r>
              <a:rPr lang="pl-PL" dirty="0" err="1"/>
              <a:t>cookies</a:t>
            </a:r>
            <a:r>
              <a:rPr lang="pl-PL" dirty="0"/>
              <a:t> – po jego upłynięciu ciasteczka przestaną być wysyłane przez przeglądarkę stron i zostaną usunięte z komputera lub urządzenia mobilnego,</a:t>
            </a:r>
          </a:p>
          <a:p>
            <a:r>
              <a:rPr lang="pl-PL" dirty="0"/>
              <a:t>(opcjonalnie) dostępność ciasteczek jedynie poprzez zabezpieczony protokół HTTPS.</a:t>
            </a:r>
          </a:p>
        </p:txBody>
      </p:sp>
    </p:spTree>
    <p:extLst>
      <p:ext uri="{BB962C8B-B14F-4D97-AF65-F5344CB8AC3E}">
        <p14:creationId xmlns:p14="http://schemas.microsoft.com/office/powerpoint/2010/main" val="414098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48340D6-D5A8-28AA-2AAE-E22270DE2B62}"/>
              </a:ext>
            </a:extLst>
          </p:cNvPr>
          <p:cNvSpPr>
            <a:spLocks noGrp="1"/>
          </p:cNvSpPr>
          <p:nvPr>
            <p:ph type="title"/>
          </p:nvPr>
        </p:nvSpPr>
        <p:spPr>
          <a:xfrm>
            <a:off x="965198" y="643466"/>
            <a:ext cx="3092718" cy="5528734"/>
          </a:xfrm>
          <a:noFill/>
        </p:spPr>
        <p:txBody>
          <a:bodyPr anchor="t">
            <a:normAutofit/>
          </a:bodyPr>
          <a:lstStyle/>
          <a:p>
            <a:r>
              <a:rPr lang="pl-PL" sz="2600" b="1" i="0">
                <a:solidFill>
                  <a:srgbClr val="FFFFFF"/>
                </a:solidFill>
                <a:effectLst/>
                <a:latin typeface="HelveticaNeue"/>
              </a:rPr>
              <a:t>Media społecznościowe, a prywatność w sieci</a:t>
            </a:r>
            <a:br>
              <a:rPr lang="pl-PL" sz="2600" b="1" i="0">
                <a:solidFill>
                  <a:srgbClr val="FFFFFF"/>
                </a:solidFill>
                <a:effectLst/>
                <a:latin typeface="HelveticaNeue"/>
              </a:rPr>
            </a:br>
            <a:endParaRPr lang="pl-PL" sz="2600">
              <a:solidFill>
                <a:srgbClr val="FFFFFF"/>
              </a:solidFill>
            </a:endParaRPr>
          </a:p>
        </p:txBody>
      </p:sp>
      <p:sp>
        <p:nvSpPr>
          <p:cNvPr id="3" name="Symbol zastępczy zawartości 2">
            <a:extLst>
              <a:ext uri="{FF2B5EF4-FFF2-40B4-BE49-F238E27FC236}">
                <a16:creationId xmlns:a16="http://schemas.microsoft.com/office/drawing/2014/main" id="{3064F8B8-1EC1-0E8C-97E6-B8FDBCCA86EE}"/>
              </a:ext>
            </a:extLst>
          </p:cNvPr>
          <p:cNvSpPr>
            <a:spLocks noGrp="1"/>
          </p:cNvSpPr>
          <p:nvPr>
            <p:ph idx="1"/>
          </p:nvPr>
        </p:nvSpPr>
        <p:spPr>
          <a:xfrm>
            <a:off x="4821898" y="643466"/>
            <a:ext cx="5827472" cy="5571067"/>
          </a:xfrm>
        </p:spPr>
        <p:txBody>
          <a:bodyPr>
            <a:normAutofit/>
          </a:bodyPr>
          <a:lstStyle/>
          <a:p>
            <a:pPr marL="0" indent="0">
              <a:buNone/>
            </a:pPr>
            <a:r>
              <a:rPr lang="pl-PL" sz="2000"/>
              <a:t>Chcąc zapewnić sobie bezpieczeństwo w mediach społecznościowych, musimy sami o to zadbać, zarówno od strony technicznej – w ustawieniach, jak i samodzielnie za sprawą udostępnianych treści. Facebook, Instagram oraz inne aplikacje wykorzystują bardzo dużo informacji na nasz temat, które potem wykorzystują do swoich celów. Warto więc uzbroić się w profile prywatne (możliwe w przypadku Instagrama). Decydując się na konto publiczne, czyli widoczne dla każdego trzeba pamiętać o tym, że informacje o nas, które udostępniamy, może zobaczyć każdy i ma możliwość wykorzystania ich w złej wierze. W przypadku Facebooka możemy w ustawieniach zdecydować o ustawieniach prywatności naszych postów, możemy to także ustawić przy publikacji każdego pojedynczego posta.</a:t>
            </a:r>
          </a:p>
        </p:txBody>
      </p:sp>
    </p:spTree>
    <p:extLst>
      <p:ext uri="{BB962C8B-B14F-4D97-AF65-F5344CB8AC3E}">
        <p14:creationId xmlns:p14="http://schemas.microsoft.com/office/powerpoint/2010/main" val="3002486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6B6CAB29-9692-EEB9-A18C-84A3D39D73C3}"/>
              </a:ext>
            </a:extLst>
          </p:cNvPr>
          <p:cNvSpPr>
            <a:spLocks noGrp="1"/>
          </p:cNvSpPr>
          <p:nvPr>
            <p:ph idx="1"/>
          </p:nvPr>
        </p:nvSpPr>
        <p:spPr>
          <a:xfrm>
            <a:off x="437744" y="457920"/>
            <a:ext cx="10680971" cy="5942160"/>
          </a:xfrm>
        </p:spPr>
        <p:txBody>
          <a:bodyPr>
            <a:normAutofit/>
          </a:bodyPr>
          <a:lstStyle/>
          <a:p>
            <a:pPr marL="0" indent="0">
              <a:buNone/>
            </a:pPr>
            <a:endParaRPr lang="pl-PL" sz="2200" b="0" i="0">
              <a:effectLst/>
              <a:latin typeface="HelveticaNeue"/>
            </a:endParaRPr>
          </a:p>
          <a:p>
            <a:pPr marL="0" indent="0">
              <a:buNone/>
            </a:pPr>
            <a:r>
              <a:rPr lang="pl-PL" sz="2200" b="0" i="0">
                <a:effectLst/>
                <a:latin typeface="HelveticaNeue"/>
              </a:rPr>
              <a:t>Przy tej okazji warto wspomnieć o pojęciu sharentingu, które jest związane z prywatnością i mediami społecznościowymi. Termin ten oznacza nadmierne udostępnianie w sieci, szczególnie za pośrednictwem social mediów, wizerunku swoich dzieci. Część rodziców nie zdaje sobie sprawy z tego, że tym sposobem mogą zrobić krzywdę swojemu dziecku (poprzez udostępnianie kompromitujących materiałów, które w przyszłości mogą stać się źródłem kpin czy nawet traum), a także narazić je na niebezpieczeństwo – choćby ze strony pedofili.</a:t>
            </a:r>
            <a:endParaRPr lang="pl-PL" sz="2200"/>
          </a:p>
        </p:txBody>
      </p:sp>
    </p:spTree>
    <p:extLst>
      <p:ext uri="{BB962C8B-B14F-4D97-AF65-F5344CB8AC3E}">
        <p14:creationId xmlns:p14="http://schemas.microsoft.com/office/powerpoint/2010/main" val="4265052128"/>
      </p:ext>
    </p:extLst>
  </p:cSld>
  <p:clrMapOvr>
    <a:masterClrMapping/>
  </p:clrMapOvr>
</p:sld>
</file>

<file path=ppt/theme/theme1.xml><?xml version="1.0" encoding="utf-8"?>
<a:theme xmlns:a="http://schemas.openxmlformats.org/drawingml/2006/main" name="Widok">
  <a:themeElements>
    <a:clrScheme name="Widok">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Wid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dok">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TM03457515[[fn=Widok]]</Template>
  <TotalTime>157</TotalTime>
  <Words>1781</Words>
  <Application>Microsoft Office PowerPoint</Application>
  <PresentationFormat>Panoramiczny</PresentationFormat>
  <Paragraphs>53</Paragraphs>
  <Slides>19</Slides>
  <Notes>0</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19</vt:i4>
      </vt:variant>
    </vt:vector>
  </HeadingPairs>
  <TitlesOfParts>
    <vt:vector size="26" baseType="lpstr">
      <vt:lpstr>Arial</vt:lpstr>
      <vt:lpstr>Century Schoolbook</vt:lpstr>
      <vt:lpstr>HelveticaNeue</vt:lpstr>
      <vt:lpstr>Inter</vt:lpstr>
      <vt:lpstr>Lato</vt:lpstr>
      <vt:lpstr>Wingdings 2</vt:lpstr>
      <vt:lpstr>Widok</vt:lpstr>
      <vt:lpstr>Prywatność  w   internecie</vt:lpstr>
      <vt:lpstr>Czy istnieje prywatność w internecie? </vt:lpstr>
      <vt:lpstr>Wtyczki do blokowania reklam</vt:lpstr>
      <vt:lpstr>Dlaczego prywatność w sieci ma znaczenie? </vt:lpstr>
      <vt:lpstr>Prezentacja programu PowerPoint</vt:lpstr>
      <vt:lpstr>Co to są pliki cookies</vt:lpstr>
      <vt:lpstr>Sposób działania plików cookies</vt:lpstr>
      <vt:lpstr>Media społecznościowe, a prywatność w sieci </vt:lpstr>
      <vt:lpstr>Prezentacja programu PowerPoint</vt:lpstr>
      <vt:lpstr>Pozyskiwanie informacji ze zdjęć i nagrań</vt:lpstr>
      <vt:lpstr>Edward Snowden</vt:lpstr>
      <vt:lpstr>Prezentacja programu PowerPoint</vt:lpstr>
      <vt:lpstr>Prezentacja programu PowerPoint</vt:lpstr>
      <vt:lpstr>Sposoby na zwiększenie prywatności</vt:lpstr>
      <vt:lpstr>Korzystanie z anonimowego połączenia internetowego – VPN</vt:lpstr>
      <vt:lpstr>Używanie serwerów proxy</vt:lpstr>
      <vt:lpstr>Proxy a VPN – różnice</vt:lpstr>
      <vt:lpstr>Inne</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Prywatność  w   internecie</dc:title>
  <dc:creator>Bartosz Lipiński</dc:creator>
  <cp:lastModifiedBy>Bartosz Lipiński</cp:lastModifiedBy>
  <cp:revision>5</cp:revision>
  <dcterms:created xsi:type="dcterms:W3CDTF">2022-12-17T17:09:55Z</dcterms:created>
  <dcterms:modified xsi:type="dcterms:W3CDTF">2022-12-21T14:27:26Z</dcterms:modified>
</cp:coreProperties>
</file>