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302" r:id="rId14"/>
    <p:sldId id="269" r:id="rId15"/>
    <p:sldId id="270" r:id="rId16"/>
    <p:sldId id="263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3" r:id="rId27"/>
    <p:sldId id="294" r:id="rId28"/>
    <p:sldId id="295" r:id="rId29"/>
    <p:sldId id="290" r:id="rId30"/>
    <p:sldId id="291" r:id="rId31"/>
    <p:sldId id="292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54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89AA-E720-4EC1-80CC-73C6DBCCDB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B725-5134-4B0F-BFFB-73F2117C9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html_ascii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html_ascii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https://www.w3.org/Protocols/</a:t>
            </a:r>
            <a:endParaRPr lang="pl-P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https://www.w3.org/Protocols/</a:t>
            </a:r>
            <a:endParaRPr lang="pl-P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Krzycząc przez kanion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- Uniform Resource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- Uniform Resource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Encoding (Percent Encoding)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can only be sent over the Internet using the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ASCII character-set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URLs often contain characters outside the ASCII set, the URL has to be converted into a valid ASCII format.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encoding replaces unsafe ASCII characters with a "%" followed by two hexadecimal digits.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cannot contain spaces. URL encoding normally replaces a space with a plus (+) sign or with %20.</a:t>
            </a:r>
          </a:p>
          <a:p>
            <a:endParaRPr lang="pl-PL" dirty="0"/>
          </a:p>
          <a:p>
            <a:r>
              <a:rPr lang="pl-PL" dirty="0"/>
              <a:t>https://www.w3schools.com/tags/ref_urlencode.asp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- Uniform Resource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Encoding (Percent Encoding)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can only be sent over the Internet using the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ASCII character-set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URLs often contain characters outside the ASCII set, the URL has to be converted into a valid ASCII format.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encoding replaces unsafe ASCII characters with a "%" followed by two hexadecimal digits.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cannot contain spaces. URL encoding normally replaces a space with a plus (+) sign or with %20.</a:t>
            </a:r>
          </a:p>
          <a:p>
            <a:endParaRPr lang="pl-PL" dirty="0"/>
          </a:p>
          <a:p>
            <a:r>
              <a:rPr lang="pl-PL" dirty="0"/>
              <a:t>https://www.w3schools.com/tags/ref_urlencode.asp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10.4.1 400 Bad Request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could not be understood by the server due to malformed syntax. The client SHOULD NOT repeat the request without modifications.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Koncepcja architektury zorientowanej na usługi (Service-</a:t>
            </a:r>
            <a:r>
              <a:rPr lang="pl-PL" dirty="0" err="1"/>
              <a:t>Oriented</a:t>
            </a:r>
            <a:r>
              <a:rPr lang="pl-PL" dirty="0"/>
              <a:t> Architecture) opiera się na założeniu, że logika biznesowa nie stanowi monolitycznego programu, lecz jest rozbita pomiędzy wiele rozproszonych komponentów usługowych, koordynowanych przez centralną aplikację sterującą. Komponenty usługowe są luźno związane z aplikacją sterującą, nazywaną też konsumentem usług (Service Consumer), a ponadto mogą być współdzielone przez wiele aplikacji. Zwykle komponenty usługowe są implementowane i udostępniane przez niezależne podmioty, nazywane dostawcami usług (Service Providers). Łączność pomiędzy aplikacją sterującą a komponentami usługowymi odbywa się za pośrednictwem sieci Internet.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https://www.w3schools.com/xml/xml_soap.asp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4B725-5134-4B0F-BFFB-73F2117C9E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2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8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6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bc.com/~smith/hom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writer.me/" TargetMode="External"/><Relationship Id="rId3" Type="http://schemas.openxmlformats.org/officeDocument/2006/relationships/hyperlink" Target="http://apidocjs.com/example/" TargetMode="External"/><Relationship Id="rId7" Type="http://schemas.openxmlformats.org/officeDocument/2006/relationships/hyperlink" Target="http://petstore.swagger.io/" TargetMode="External"/><Relationship Id="rId2" Type="http://schemas.openxmlformats.org/officeDocument/2006/relationships/hyperlink" Target="https://github.com/apidoc/api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agger.io/" TargetMode="External"/><Relationship Id="rId11" Type="http://schemas.openxmlformats.org/officeDocument/2006/relationships/hyperlink" Target="https://github.com/chenjianjx/wsdl2html" TargetMode="External"/><Relationship Id="rId5" Type="http://schemas.openxmlformats.org/officeDocument/2006/relationships/hyperlink" Target="https://raw.githubusercontent.com/lord/img/master/screenshot-slate.png" TargetMode="External"/><Relationship Id="rId10" Type="http://schemas.openxmlformats.org/officeDocument/2006/relationships/hyperlink" Target="https://www.altova.com/xmlspy-xml-editor/wsdl-editor" TargetMode="External"/><Relationship Id="rId4" Type="http://schemas.openxmlformats.org/officeDocument/2006/relationships/hyperlink" Target="https://github.com/lord/slate" TargetMode="External"/><Relationship Id="rId9" Type="http://schemas.openxmlformats.org/officeDocument/2006/relationships/hyperlink" Target="https://techwriter.me/samples/webservice/eBayShopping/eBayShopping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SCII" TargetMode="External"/><Relationship Id="rId2" Type="http://schemas.openxmlformats.org/officeDocument/2006/relationships/hyperlink" Target="https://pl.wikipedia.org/wiki/J%C4%99zyk_angielsk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WebServices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metody HTTP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74675"/>
              </p:ext>
            </p:extLst>
          </p:nvPr>
        </p:nvGraphicFramePr>
        <p:xfrm>
          <a:off x="1264772" y="1843917"/>
          <a:ext cx="9181578" cy="426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Metoda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Opis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dirty="0">
                          <a:effectLst/>
                        </a:rPr>
                        <a:t>DELETE 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b="1" dirty="0">
                          <a:effectLst/>
                        </a:rPr>
                        <a:t>Żądanie usunięcia zasobu (dokumentu) z serwera (usunięcie)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 b="1">
                          <a:effectLst/>
                        </a:rPr>
                        <a:t>GET</a:t>
                      </a:r>
                      <a:endParaRPr lang="en-IE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b="1" dirty="0">
                          <a:effectLst/>
                        </a:rPr>
                        <a:t>Żądanie zasobu od serwera w formie nagłówka i treści (pobranie)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dirty="0">
                          <a:effectLst/>
                        </a:rPr>
                        <a:t>POST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b="1" dirty="0">
                          <a:effectLst/>
                        </a:rPr>
                        <a:t>Żądanie odebrania przez serwer danych od klienta (wysłanie)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 b="1">
                          <a:effectLst/>
                        </a:rPr>
                        <a:t>PUT</a:t>
                      </a:r>
                      <a:endParaRPr lang="en-IE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b="1" dirty="0">
                          <a:effectLst/>
                        </a:rPr>
                        <a:t>Żądanie odebrania przez serwer od klienta pliku (modyfikacja)</a:t>
                      </a:r>
                      <a:endParaRPr lang="en-IE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>
                          <a:effectLst/>
                        </a:rPr>
                        <a:t>HEAD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Żądanie zasobu od serwera w formie nagłówka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>
                          <a:effectLst/>
                        </a:rPr>
                        <a:t>LINK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>
                          <a:effectLst/>
                        </a:rPr>
                        <a:t>Żądanie ustanowienia relacji między istniejącymi zasobami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>
                          <a:effectLst/>
                        </a:rPr>
                        <a:t>OPTIONS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>
                          <a:effectLst/>
                        </a:rPr>
                        <a:t>Żądanie od serwera identyfikacji obsługiwanych metod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 dirty="0">
                          <a:effectLst/>
                        </a:rPr>
                        <a:t>TRACE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Żądanie zwrócenia przez serwer nagłówków wiadomości wysłanej od klienta (w celach testowania)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1800">
                          <a:effectLst/>
                        </a:rPr>
                        <a:t>UNLINK</a:t>
                      </a:r>
                      <a:endParaRPr lang="en-I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Żądanie usunięcia relacji między istniejącymi zasobami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2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Ścieżka do zasobu (URI)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Ścieżka do zasobu czyli </a:t>
            </a:r>
            <a:r>
              <a:rPr lang="pl-PL" sz="2400" b="1" dirty="0"/>
              <a:t>URI</a:t>
            </a:r>
            <a:r>
              <a:rPr lang="pl-PL" sz="2400" dirty="0"/>
              <a:t>:</a:t>
            </a:r>
          </a:p>
          <a:p>
            <a:r>
              <a:rPr lang="pl-PL" sz="2400" dirty="0"/>
              <a:t>URI – Uniform Resource </a:t>
            </a:r>
            <a:r>
              <a:rPr lang="en-IE" sz="2400" dirty="0"/>
              <a:t>Identifiers </a:t>
            </a:r>
            <a:endParaRPr lang="pl-PL" sz="2400" dirty="0"/>
          </a:p>
          <a:p>
            <a:r>
              <a:rPr lang="pl-PL" sz="2400" dirty="0"/>
              <a:t>Jest o ciąg znaków zawierający nazwę i lokalizację danego zasobu np. </a:t>
            </a:r>
            <a:r>
              <a:rPr lang="pl-PL" sz="2400" dirty="0" err="1"/>
              <a:t>WebSerwis</a:t>
            </a:r>
            <a:r>
              <a:rPr lang="pl-PL" sz="2400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9218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Ścieżka do zasobu (URL + URI)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/>
              <a:t>Norma HTTP 1.1: </a:t>
            </a:r>
          </a:p>
          <a:p>
            <a:pPr marL="0" indent="0">
              <a:buNone/>
            </a:pPr>
            <a:r>
              <a:rPr lang="fr-FR" sz="2400" dirty="0"/>
              <a:t>"http:" "//" host [ ":" port ] [ </a:t>
            </a:r>
            <a:r>
              <a:rPr lang="fr-FR" sz="2400" dirty="0" err="1"/>
              <a:t>abs_path</a:t>
            </a:r>
            <a:r>
              <a:rPr lang="fr-FR" sz="2400" dirty="0"/>
              <a:t> [ "?" </a:t>
            </a:r>
            <a:r>
              <a:rPr lang="fr-FR" sz="2400" dirty="0" err="1"/>
              <a:t>query</a:t>
            </a:r>
            <a:r>
              <a:rPr lang="fr-FR" sz="2400" dirty="0"/>
              <a:t> ]]</a:t>
            </a:r>
            <a:endParaRPr lang="pl-PL" sz="2400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b="1" dirty="0"/>
              <a:t>Przykłady: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http://abc.com:80/~smith/home.html</a:t>
            </a:r>
            <a:endParaRPr lang="pl-PL" sz="2400" dirty="0"/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http://ABC.com/%7Esmith/home.html</a:t>
            </a:r>
            <a:endParaRPr lang="pl-PL" sz="2400" dirty="0"/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http://ABC.com:/%7esmith/home.html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/</a:t>
            </a:r>
            <a:r>
              <a:rPr lang="pl-PL" sz="2400" dirty="0" err="1"/>
              <a:t>smith</a:t>
            </a:r>
            <a:r>
              <a:rPr lang="pl-PL" sz="2400" dirty="0"/>
              <a:t>/home.html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2319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Ścieżka do zasobu (URL + URI)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7FBBE5-91E2-4FAC-8D37-A8DC5133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6" y="2306510"/>
            <a:ext cx="9657534" cy="26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Kod statusu odpowiedzi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Kod statusu odpowiedzi to 3 liczby numer, który określa status naszego żądania.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11535"/>
              </p:ext>
            </p:extLst>
          </p:nvPr>
        </p:nvGraphicFramePr>
        <p:xfrm>
          <a:off x="775505" y="3271905"/>
          <a:ext cx="9120850" cy="2999646"/>
        </p:xfrm>
        <a:graphic>
          <a:graphicData uri="http://schemas.openxmlformats.org/drawingml/2006/table">
            <a:tbl>
              <a:tblPr/>
              <a:tblGrid>
                <a:gridCol w="91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418">
                <a:tc>
                  <a:txBody>
                    <a:bodyPr/>
                    <a:lstStyle/>
                    <a:p>
                      <a:pPr algn="l" fontAlgn="t"/>
                      <a:r>
                        <a:rPr lang="pl-PL" sz="1800" dirty="0">
                          <a:effectLst/>
                        </a:rPr>
                        <a:t>Typy</a:t>
                      </a:r>
                      <a:r>
                        <a:rPr lang="pl-PL" sz="1800" baseline="0" dirty="0">
                          <a:effectLst/>
                        </a:rPr>
                        <a:t> kodów i opis</a:t>
                      </a:r>
                      <a:endParaRPr lang="en-IE" sz="1800" dirty="0"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18">
                <a:tc>
                  <a:txBody>
                    <a:bodyPr/>
                    <a:lstStyle/>
                    <a:p>
                      <a:pPr algn="just" fontAlgn="t"/>
                      <a:r>
                        <a:rPr lang="en-IE" sz="1800" b="1" dirty="0">
                          <a:effectLst/>
                        </a:rPr>
                        <a:t>1xx: Informational</a:t>
                      </a:r>
                      <a:r>
                        <a:rPr lang="pl-PL" sz="1800" b="1" baseline="0" dirty="0">
                          <a:effectLst/>
                        </a:rPr>
                        <a:t> – </a:t>
                      </a:r>
                      <a:r>
                        <a:rPr lang="pl-PL" sz="1800" dirty="0"/>
                        <a:t>Żądanie odebrane, proces w trakcie wykonywania</a:t>
                      </a:r>
                      <a:endParaRPr lang="en-IE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algn="just" fontAlgn="t"/>
                      <a:r>
                        <a:rPr lang="en-IE" sz="1800" b="1" dirty="0">
                          <a:effectLst/>
                        </a:rPr>
                        <a:t>2xx: Success</a:t>
                      </a:r>
                      <a:r>
                        <a:rPr lang="pl-PL" sz="1800" b="1" baseline="0" dirty="0">
                          <a:effectLst/>
                        </a:rPr>
                        <a:t> – </a:t>
                      </a:r>
                      <a:r>
                        <a:rPr lang="pl-PL" sz="1800" dirty="0"/>
                        <a:t>Akcja została poprawnie odebrana, zrozumiana i zaakceptowana</a:t>
                      </a:r>
                      <a:endParaRPr lang="en-IE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algn="just" fontAlgn="t"/>
                      <a:r>
                        <a:rPr lang="en-IE" sz="1800" b="1" dirty="0">
                          <a:effectLst/>
                        </a:rPr>
                        <a:t>3xx: </a:t>
                      </a:r>
                      <a:r>
                        <a:rPr lang="en-IE" sz="1800" b="1" dirty="0" err="1">
                          <a:effectLst/>
                        </a:rPr>
                        <a:t>Redirectio</a:t>
                      </a:r>
                      <a:r>
                        <a:rPr lang="pl-PL" sz="1800" b="1" dirty="0">
                          <a:effectLst/>
                        </a:rPr>
                        <a:t>n</a:t>
                      </a:r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– </a:t>
                      </a:r>
                      <a:r>
                        <a:rPr lang="pl-PL" sz="1800" dirty="0"/>
                        <a:t>Dalsze akcje muszą zostać podjęte, aby zakończyć żądanie</a:t>
                      </a:r>
                      <a:endParaRPr lang="en-IE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algn="just" fontAlgn="t"/>
                      <a:r>
                        <a:rPr lang="en-IE" sz="1800" b="1" dirty="0">
                          <a:effectLst/>
                        </a:rPr>
                        <a:t>4xx: Client Error</a:t>
                      </a:r>
                      <a:r>
                        <a:rPr lang="pl-PL" sz="1800" b="0" baseline="0" dirty="0">
                          <a:solidFill>
                            <a:srgbClr val="000000"/>
                          </a:solidFill>
                          <a:effectLst/>
                        </a:rPr>
                        <a:t> – </a:t>
                      </a:r>
                      <a:r>
                        <a:rPr lang="pl-PL" sz="1800" dirty="0"/>
                        <a:t>Żądanie ma złą składnię lub nie może zostać spełnione </a:t>
                      </a:r>
                      <a:endParaRPr lang="en-IE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72">
                <a:tc>
                  <a:txBody>
                    <a:bodyPr/>
                    <a:lstStyle/>
                    <a:p>
                      <a:pPr algn="just" fontAlgn="t"/>
                      <a:r>
                        <a:rPr lang="en-IE" sz="1800" b="1" dirty="0">
                          <a:effectLst/>
                        </a:rPr>
                        <a:t>5xx: Server Error</a:t>
                      </a:r>
                      <a:r>
                        <a:rPr lang="pl-PL" sz="1800" b="1" baseline="0" dirty="0">
                          <a:effectLst/>
                        </a:rPr>
                        <a:t> </a:t>
                      </a:r>
                      <a:r>
                        <a:rPr lang="pl-PL" sz="1800" b="0" baseline="0" dirty="0">
                          <a:effectLst/>
                        </a:rPr>
                        <a:t>– </a:t>
                      </a:r>
                      <a:r>
                        <a:rPr lang="pl-PL" sz="1800" dirty="0"/>
                        <a:t>Serwer najprawdopodobniej nie może wykonać poprawnego żądania </a:t>
                      </a:r>
                      <a:endParaRPr lang="en-IE" sz="18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74" marR="29074" marT="29074" marB="2907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6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Kod statusu odpowiedzi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Przykłady:</a:t>
            </a:r>
          </a:p>
          <a:p>
            <a:pPr marL="0" indent="0">
              <a:buNone/>
            </a:pPr>
            <a:r>
              <a:rPr lang="pl-PL" sz="2400" b="1" dirty="0"/>
              <a:t>200 OK</a:t>
            </a:r>
          </a:p>
          <a:p>
            <a:pPr marL="0" indent="0">
              <a:buNone/>
            </a:pPr>
            <a:r>
              <a:rPr lang="pl-PL" sz="2400" b="1" dirty="0"/>
              <a:t>201 </a:t>
            </a:r>
            <a:r>
              <a:rPr lang="pl-PL" sz="2400" b="1" dirty="0" err="1"/>
              <a:t>Created</a:t>
            </a:r>
            <a:r>
              <a:rPr lang="pl-PL" sz="2400" b="1" dirty="0"/>
              <a:t> </a:t>
            </a:r>
            <a:r>
              <a:rPr lang="pl-PL" sz="2400" dirty="0"/>
              <a:t>- Utworzono - wysłany dokument został zapisany na serwerze</a:t>
            </a:r>
          </a:p>
          <a:p>
            <a:pPr marL="0" indent="0">
              <a:buNone/>
            </a:pPr>
            <a:r>
              <a:rPr lang="pl-PL" sz="2400" b="1" dirty="0"/>
              <a:t>400 Bad </a:t>
            </a:r>
            <a:r>
              <a:rPr lang="pl-PL" sz="2400" b="1" dirty="0" err="1"/>
              <a:t>Request</a:t>
            </a:r>
            <a:r>
              <a:rPr lang="pl-PL" sz="2400" b="1" dirty="0"/>
              <a:t> - </a:t>
            </a:r>
            <a:r>
              <a:rPr lang="pl-PL" sz="2400" dirty="0"/>
              <a:t>Nieprawidłowe zapytanie - żądanie nie może być obsłużone przez serwer z powodu błędnej składni zapytania </a:t>
            </a:r>
          </a:p>
          <a:p>
            <a:pPr marL="0" indent="0">
              <a:buNone/>
            </a:pPr>
            <a:r>
              <a:rPr lang="pl-PL" sz="2400" b="1" dirty="0"/>
              <a:t>500 </a:t>
            </a:r>
            <a:r>
              <a:rPr lang="pl-PL" sz="2400" b="1" dirty="0" err="1"/>
              <a:t>Internal</a:t>
            </a:r>
            <a:r>
              <a:rPr lang="pl-PL" sz="2400" b="1" dirty="0"/>
              <a:t> Server Error - </a:t>
            </a:r>
            <a:r>
              <a:rPr lang="pl-PL" sz="2400" dirty="0"/>
              <a:t>Wewnętrzny błąd serwera - serwer napotkał niespodziewane trudności, które uniemożliwiły zrealizowanie żądania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60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nagłówek (</a:t>
            </a:r>
            <a:r>
              <a:rPr lang="pl-PL" dirty="0" err="1"/>
              <a:t>header</a:t>
            </a:r>
            <a:r>
              <a:rPr lang="pl-PL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Nagłówek HTTP z ang. </a:t>
            </a:r>
            <a:r>
              <a:rPr lang="pl-PL" sz="2400" dirty="0" err="1"/>
              <a:t>Header</a:t>
            </a:r>
            <a:r>
              <a:rPr lang="pl-PL" sz="2400" dirty="0"/>
              <a:t> przechowuje informację na temat żądania, odpowiedzi albo zawartości treści informacji tzn. body</a:t>
            </a:r>
          </a:p>
          <a:p>
            <a:r>
              <a:rPr lang="pl-PL" sz="2400" dirty="0"/>
              <a:t>Linie nagłówka są w formacie </a:t>
            </a:r>
            <a:r>
              <a:rPr lang="pl-PL" sz="2400" b="1" dirty="0"/>
              <a:t>klucz: wartość</a:t>
            </a:r>
          </a:p>
          <a:p>
            <a:r>
              <a:rPr lang="pl-PL" sz="2400" dirty="0"/>
              <a:t>Najczęstszym zastosowaniem nagłówków jest przechowywanie wartości na temat dostępu naszych żądań do naszej aplikacji np. wartość </a:t>
            </a:r>
            <a:r>
              <a:rPr lang="pl-PL" sz="2400" dirty="0" err="1"/>
              <a:t>token</a:t>
            </a:r>
            <a:r>
              <a:rPr lang="pl-PL" sz="2400" dirty="0"/>
              <a:t>-a</a:t>
            </a:r>
          </a:p>
          <a:p>
            <a:r>
              <a:rPr lang="pl-PL" sz="2400" dirty="0"/>
              <a:t>Norma:</a:t>
            </a:r>
          </a:p>
          <a:p>
            <a:pPr marL="0" indent="0">
              <a:buNone/>
            </a:pPr>
            <a:r>
              <a:rPr lang="pl-PL" sz="2400" dirty="0"/>
              <a:t>Header1: jakaś-wartość1A. jakaś-wartość1B</a:t>
            </a:r>
          </a:p>
          <a:p>
            <a:pPr marL="0" indent="0">
              <a:buNone/>
            </a:pPr>
            <a:r>
              <a:rPr lang="pl-PL" sz="2400" dirty="0"/>
              <a:t>Header2: </a:t>
            </a:r>
            <a:r>
              <a:rPr lang="pl-PL" sz="2400" dirty="0" err="1"/>
              <a:t>wartośćA</a:t>
            </a:r>
            <a:r>
              <a:rPr lang="pl-PL" sz="2400" dirty="0"/>
              <a:t>, jakaś-wartość1B </a:t>
            </a:r>
          </a:p>
          <a:p>
            <a:endParaRPr lang="pl-P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75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nagłówek (</a:t>
            </a:r>
            <a:r>
              <a:rPr lang="pl-PL" dirty="0" err="1"/>
              <a:t>header</a:t>
            </a:r>
            <a:r>
              <a:rPr lang="pl-PL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04" y="1691322"/>
            <a:ext cx="963570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/>
              <a:t>Przykład:</a:t>
            </a:r>
          </a:p>
          <a:p>
            <a:r>
              <a:rPr lang="en-IE" sz="2400" b="1" dirty="0"/>
              <a:t>Host: </a:t>
            </a:r>
            <a:r>
              <a:rPr lang="en-IE" sz="2400" dirty="0"/>
              <a:t>host.com </a:t>
            </a:r>
            <a:endParaRPr lang="pl-PL" sz="2400" dirty="0"/>
          </a:p>
          <a:p>
            <a:r>
              <a:rPr lang="en-IE" sz="2400" b="1" dirty="0"/>
              <a:t>User-Agent: </a:t>
            </a:r>
            <a:r>
              <a:rPr lang="en-IE" sz="2400" dirty="0"/>
              <a:t>Mozilla/5.0 (X11; U; Linux i686; </a:t>
            </a:r>
            <a:r>
              <a:rPr lang="en-IE" sz="2400" dirty="0" err="1"/>
              <a:t>pl</a:t>
            </a:r>
            <a:r>
              <a:rPr lang="en-IE" sz="2400" dirty="0"/>
              <a:t>; rv:1.8.1.7) Gecko/20070914</a:t>
            </a:r>
            <a:r>
              <a:rPr lang="pl-PL" sz="2400" dirty="0"/>
              <a:t> </a:t>
            </a:r>
            <a:r>
              <a:rPr lang="en-IE" sz="2400" dirty="0"/>
              <a:t>Firefox/2.0.0.7 </a:t>
            </a:r>
            <a:endParaRPr lang="pl-PL" sz="2400" dirty="0"/>
          </a:p>
          <a:p>
            <a:r>
              <a:rPr lang="en-IE" sz="2400" b="1" dirty="0"/>
              <a:t>Accept</a:t>
            </a:r>
            <a:r>
              <a:rPr lang="en-IE" sz="2400" dirty="0"/>
              <a:t>:</a:t>
            </a:r>
            <a:r>
              <a:rPr lang="pl-PL" sz="2400" dirty="0"/>
              <a:t> </a:t>
            </a:r>
            <a:r>
              <a:rPr lang="en-IE" sz="2400" dirty="0"/>
              <a:t>text/</a:t>
            </a:r>
            <a:r>
              <a:rPr lang="en-IE" sz="2400" dirty="0" err="1"/>
              <a:t>xml,application</a:t>
            </a:r>
            <a:r>
              <a:rPr lang="en-IE" sz="2400" dirty="0"/>
              <a:t>/</a:t>
            </a:r>
            <a:r>
              <a:rPr lang="en-IE" sz="2400" dirty="0" err="1"/>
              <a:t>xml,application</a:t>
            </a:r>
            <a:r>
              <a:rPr lang="en-IE" sz="2400" dirty="0"/>
              <a:t>/</a:t>
            </a:r>
            <a:r>
              <a:rPr lang="en-IE" sz="2400" dirty="0" err="1"/>
              <a:t>xhtml+xml,text</a:t>
            </a:r>
            <a:r>
              <a:rPr lang="en-IE" sz="2400" dirty="0"/>
              <a:t>/</a:t>
            </a:r>
            <a:r>
              <a:rPr lang="en-IE" sz="2400" dirty="0" err="1"/>
              <a:t>html;q</a:t>
            </a:r>
            <a:r>
              <a:rPr lang="en-IE" sz="2400" dirty="0"/>
              <a:t>=0.9,text/</a:t>
            </a:r>
            <a:r>
              <a:rPr lang="en-IE" sz="2400" dirty="0" err="1"/>
              <a:t>plain;q</a:t>
            </a:r>
            <a:r>
              <a:rPr lang="en-IE" sz="2400" dirty="0"/>
              <a:t>=0.8</a:t>
            </a:r>
            <a:endParaRPr lang="pl-PL" sz="2400" dirty="0"/>
          </a:p>
          <a:p>
            <a:r>
              <a:rPr lang="en-IE" sz="2400" b="1" dirty="0"/>
              <a:t>Accept-Language</a:t>
            </a:r>
            <a:r>
              <a:rPr lang="en-IE" sz="2400" dirty="0"/>
              <a:t>: </a:t>
            </a:r>
            <a:r>
              <a:rPr lang="en-IE" sz="2400" dirty="0" err="1"/>
              <a:t>pl,en-us;q</a:t>
            </a:r>
            <a:r>
              <a:rPr lang="en-IE" sz="2400" dirty="0"/>
              <a:t>=0.7,en;q=0.3 </a:t>
            </a:r>
            <a:endParaRPr lang="pl-PL" sz="2400" dirty="0"/>
          </a:p>
          <a:p>
            <a:r>
              <a:rPr lang="en-IE" sz="2400" b="1" dirty="0"/>
              <a:t>Accept-Charset</a:t>
            </a:r>
            <a:r>
              <a:rPr lang="en-IE" sz="2400" dirty="0"/>
              <a:t>: ISO-8859-2,utf-8;q=0.7,*;q=0.</a:t>
            </a:r>
            <a:r>
              <a:rPr lang="pl-PL" sz="2400" dirty="0"/>
              <a:t>7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70108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treść wiadomości (body)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Jest opcjonalną częścią żądania</a:t>
            </a:r>
          </a:p>
          <a:p>
            <a:r>
              <a:rPr lang="pl-PL" sz="2400" dirty="0"/>
              <a:t>Potrzebujemy nagłówka „Content-</a:t>
            </a:r>
            <a:r>
              <a:rPr lang="pl-PL" sz="2400" dirty="0" err="1"/>
              <a:t>Type</a:t>
            </a:r>
            <a:r>
              <a:rPr lang="pl-PL" sz="2400" dirty="0"/>
              <a:t>”</a:t>
            </a:r>
          </a:p>
          <a:p>
            <a:r>
              <a:rPr lang="pl-PL" sz="2400" dirty="0"/>
              <a:t>Treść wiadomości przenosi nasze dane – mogą być w zasadzie w dowolnym formacie np. JSON, XML, SOAP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7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żądania HTTP</a:t>
            </a:r>
            <a:br>
              <a:rPr lang="pl-PL"/>
            </a:br>
            <a:r>
              <a:rPr lang="pl-PL"/>
              <a:t>Metoda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GET /hello.htm HTTP/1.1</a:t>
            </a:r>
          </a:p>
          <a:p>
            <a:pPr marL="0" indent="0">
              <a:buNone/>
            </a:pPr>
            <a:r>
              <a:rPr lang="pl-PL" sz="2400" dirty="0"/>
              <a:t>User-Agent: Mozilla/4.0 (</a:t>
            </a:r>
            <a:r>
              <a:rPr lang="pl-PL" sz="2400" dirty="0" err="1"/>
              <a:t>compatible</a:t>
            </a:r>
            <a:r>
              <a:rPr lang="pl-PL" sz="2400" dirty="0"/>
              <a:t>; MSIE5.01; Windows NT)</a:t>
            </a:r>
          </a:p>
          <a:p>
            <a:pPr marL="0" indent="0">
              <a:buNone/>
            </a:pPr>
            <a:r>
              <a:rPr lang="pl-PL" sz="2400" dirty="0"/>
              <a:t>Host: www.tutorialspoint.com</a:t>
            </a:r>
          </a:p>
          <a:p>
            <a:pPr marL="0" indent="0">
              <a:buNone/>
            </a:pPr>
            <a:r>
              <a:rPr lang="pl-PL" sz="2400" dirty="0" err="1"/>
              <a:t>Accept</a:t>
            </a:r>
            <a:r>
              <a:rPr lang="pl-PL" sz="2400" dirty="0"/>
              <a:t>-Language: en-</a:t>
            </a:r>
            <a:r>
              <a:rPr lang="pl-PL" sz="2400" dirty="0" err="1"/>
              <a:t>us</a:t>
            </a:r>
            <a:endParaRPr lang="pl-PL" sz="2400" dirty="0"/>
          </a:p>
          <a:p>
            <a:pPr marL="0" indent="0">
              <a:buNone/>
            </a:pPr>
            <a:r>
              <a:rPr lang="pl-PL" sz="2400" dirty="0" err="1"/>
              <a:t>Accept-Encoding</a:t>
            </a:r>
            <a:r>
              <a:rPr lang="pl-PL" sz="2400" dirty="0"/>
              <a:t>: </a:t>
            </a:r>
            <a:r>
              <a:rPr lang="pl-PL" sz="2400" dirty="0" err="1"/>
              <a:t>gzip</a:t>
            </a:r>
            <a:r>
              <a:rPr lang="pl-PL" sz="2400" dirty="0"/>
              <a:t>, </a:t>
            </a:r>
            <a:r>
              <a:rPr lang="pl-PL" sz="2400" dirty="0" err="1"/>
              <a:t>deflate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Connection: </a:t>
            </a:r>
            <a:r>
              <a:rPr lang="pl-PL" sz="2400" dirty="0" err="1"/>
              <a:t>Keep-Alive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71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Protokół HTTP 1.1</a:t>
            </a:r>
          </a:p>
          <a:p>
            <a:r>
              <a:rPr lang="pl-PL" sz="2800" dirty="0" err="1"/>
              <a:t>WebSerwis</a:t>
            </a:r>
            <a:r>
              <a:rPr lang="pl-PL" sz="2800" dirty="0"/>
              <a:t>?</a:t>
            </a:r>
          </a:p>
          <a:p>
            <a:r>
              <a:rPr lang="pl-PL" sz="2800" dirty="0"/>
              <a:t>API co to jest?</a:t>
            </a:r>
          </a:p>
          <a:p>
            <a:r>
              <a:rPr lang="pl-PL" sz="2800" dirty="0"/>
              <a:t>Typy </a:t>
            </a:r>
            <a:r>
              <a:rPr lang="pl-PL" sz="2800" dirty="0" err="1"/>
              <a:t>WebSerwis</a:t>
            </a:r>
            <a:r>
              <a:rPr lang="pl-PL" sz="2800" dirty="0"/>
              <a:t>-ów</a:t>
            </a:r>
          </a:p>
          <a:p>
            <a:r>
              <a:rPr lang="pl-PL" sz="2800" dirty="0"/>
              <a:t>Dokumentacja API</a:t>
            </a:r>
          </a:p>
          <a:p>
            <a:r>
              <a:rPr lang="pl-PL" sz="2800" dirty="0"/>
              <a:t>SOAP i REST</a:t>
            </a:r>
          </a:p>
        </p:txBody>
      </p:sp>
    </p:spTree>
    <p:extLst>
      <p:ext uri="{BB962C8B-B14F-4D97-AF65-F5344CB8AC3E}">
        <p14:creationId xmlns:p14="http://schemas.microsoft.com/office/powerpoint/2010/main" val="206839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507" y="193637"/>
            <a:ext cx="9692640" cy="1325562"/>
          </a:xfrm>
        </p:spPr>
        <p:txBody>
          <a:bodyPr/>
          <a:lstStyle/>
          <a:p>
            <a:r>
              <a:rPr lang="pl-PL" dirty="0"/>
              <a:t>Przykład żądania HTTP</a:t>
            </a:r>
            <a:br>
              <a:rPr lang="pl-PL" dirty="0"/>
            </a:br>
            <a:r>
              <a:rPr lang="pl-PL" dirty="0"/>
              <a:t>Metoda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51919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/>
              <a:t>POST /</a:t>
            </a:r>
            <a:r>
              <a:rPr lang="pl-PL" sz="2000" dirty="0" err="1"/>
              <a:t>cgi</a:t>
            </a:r>
            <a:r>
              <a:rPr lang="pl-PL" sz="2000" dirty="0"/>
              <a:t>-bin/</a:t>
            </a:r>
            <a:r>
              <a:rPr lang="pl-PL" sz="2000" dirty="0" err="1"/>
              <a:t>process.cgi</a:t>
            </a:r>
            <a:r>
              <a:rPr lang="pl-PL" sz="2000" dirty="0"/>
              <a:t> HTTP/1.1</a:t>
            </a:r>
          </a:p>
          <a:p>
            <a:pPr marL="0" indent="0">
              <a:buNone/>
            </a:pPr>
            <a:r>
              <a:rPr lang="pl-PL" sz="2000" dirty="0"/>
              <a:t>User-Agent: Mozilla/4.0 (</a:t>
            </a:r>
            <a:r>
              <a:rPr lang="pl-PL" sz="2000" dirty="0" err="1"/>
              <a:t>compatible</a:t>
            </a:r>
            <a:r>
              <a:rPr lang="pl-PL" sz="2000" dirty="0"/>
              <a:t>; MSIE5.01; Windows NT)</a:t>
            </a:r>
          </a:p>
          <a:p>
            <a:pPr marL="0" indent="0">
              <a:buNone/>
            </a:pPr>
            <a:r>
              <a:rPr lang="pl-PL" sz="2000" dirty="0"/>
              <a:t>Host: www.tutorialspoint.com</a:t>
            </a:r>
          </a:p>
          <a:p>
            <a:pPr marL="0" indent="0">
              <a:buNone/>
            </a:pPr>
            <a:r>
              <a:rPr lang="pl-PL" sz="2000" dirty="0"/>
              <a:t>Content-</a:t>
            </a:r>
            <a:r>
              <a:rPr lang="pl-PL" sz="2000" dirty="0" err="1"/>
              <a:t>Type</a:t>
            </a:r>
            <a:r>
              <a:rPr lang="pl-PL" sz="2000" dirty="0"/>
              <a:t>: </a:t>
            </a:r>
            <a:r>
              <a:rPr lang="pl-PL" sz="2000" dirty="0" err="1"/>
              <a:t>text</a:t>
            </a:r>
            <a:r>
              <a:rPr lang="pl-PL" sz="2000" dirty="0"/>
              <a:t>/</a:t>
            </a:r>
            <a:r>
              <a:rPr lang="pl-PL" sz="2000" dirty="0" err="1"/>
              <a:t>xml</a:t>
            </a:r>
            <a:r>
              <a:rPr lang="pl-PL" sz="2000" dirty="0"/>
              <a:t>; </a:t>
            </a:r>
            <a:r>
              <a:rPr lang="pl-PL" sz="2000" dirty="0" err="1"/>
              <a:t>charset</a:t>
            </a:r>
            <a:r>
              <a:rPr lang="pl-PL" sz="2000" dirty="0"/>
              <a:t>=utf-8</a:t>
            </a:r>
          </a:p>
          <a:p>
            <a:pPr marL="0" indent="0">
              <a:buNone/>
            </a:pPr>
            <a:r>
              <a:rPr lang="pl-PL" sz="2000" dirty="0"/>
              <a:t>Content-</a:t>
            </a:r>
            <a:r>
              <a:rPr lang="pl-PL" sz="2000" dirty="0" err="1"/>
              <a:t>Length</a:t>
            </a:r>
            <a:r>
              <a:rPr lang="pl-PL" sz="2000" dirty="0"/>
              <a:t>: </a:t>
            </a:r>
            <a:r>
              <a:rPr lang="pl-PL" sz="2000" dirty="0" err="1"/>
              <a:t>length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Accept</a:t>
            </a:r>
            <a:r>
              <a:rPr lang="pl-PL" sz="2000" dirty="0"/>
              <a:t>-Language: en-</a:t>
            </a:r>
            <a:r>
              <a:rPr lang="pl-PL" sz="2000" dirty="0" err="1"/>
              <a:t>us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Accept-Encoding</a:t>
            </a:r>
            <a:r>
              <a:rPr lang="pl-PL" sz="2000" dirty="0"/>
              <a:t>: </a:t>
            </a:r>
            <a:r>
              <a:rPr lang="pl-PL" sz="2000" dirty="0" err="1"/>
              <a:t>gzip</a:t>
            </a:r>
            <a:r>
              <a:rPr lang="pl-PL" sz="2000" dirty="0"/>
              <a:t>, </a:t>
            </a:r>
            <a:r>
              <a:rPr lang="pl-PL" sz="2000" dirty="0" err="1"/>
              <a:t>deflate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Connection: </a:t>
            </a:r>
            <a:r>
              <a:rPr lang="pl-PL" sz="2000" dirty="0" err="1"/>
              <a:t>Keep-Alive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&lt;?</a:t>
            </a:r>
            <a:r>
              <a:rPr lang="pl-PL" sz="2000" dirty="0" err="1"/>
              <a:t>xml</a:t>
            </a:r>
            <a:r>
              <a:rPr lang="pl-PL" sz="2000" dirty="0"/>
              <a:t> version="1.0" </a:t>
            </a:r>
            <a:r>
              <a:rPr lang="pl-PL" sz="2000" dirty="0" err="1"/>
              <a:t>encoding</a:t>
            </a:r>
            <a:r>
              <a:rPr lang="pl-PL" sz="2000" dirty="0"/>
              <a:t>="utf-8"?&gt;</a:t>
            </a:r>
          </a:p>
          <a:p>
            <a:pPr marL="0" indent="0">
              <a:buNone/>
            </a:pPr>
            <a:r>
              <a:rPr lang="pl-PL" sz="2000" dirty="0"/>
              <a:t>&lt;string </a:t>
            </a:r>
            <a:r>
              <a:rPr lang="pl-PL" sz="2000" dirty="0" err="1"/>
              <a:t>xmlns</a:t>
            </a:r>
            <a:r>
              <a:rPr lang="pl-PL" sz="2000" dirty="0"/>
              <a:t>="http://clearforest.com/"&gt;string&lt;/string&gt;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328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04" y="99751"/>
            <a:ext cx="9692640" cy="774551"/>
          </a:xfrm>
        </p:spPr>
        <p:txBody>
          <a:bodyPr/>
          <a:lstStyle/>
          <a:p>
            <a:r>
              <a:rPr lang="pl-PL" dirty="0"/>
              <a:t>Przykład odpowiedzi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65" y="874302"/>
            <a:ext cx="919587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/>
              <a:t>HTTP/1.1 200 OK</a:t>
            </a:r>
          </a:p>
          <a:p>
            <a:pPr marL="0" indent="0">
              <a:buNone/>
            </a:pPr>
            <a:r>
              <a:rPr lang="pl-PL" dirty="0" err="1"/>
              <a:t>Date</a:t>
            </a:r>
            <a:r>
              <a:rPr lang="pl-PL" dirty="0"/>
              <a:t>: Mon, 27 Jul 2009 12:28:53 GMT</a:t>
            </a:r>
          </a:p>
          <a:p>
            <a:pPr marL="0" indent="0">
              <a:buNone/>
            </a:pPr>
            <a:r>
              <a:rPr lang="pl-PL" dirty="0"/>
              <a:t>Server: Apache/2.2.14 (Win32)</a:t>
            </a:r>
          </a:p>
          <a:p>
            <a:pPr marL="0" indent="0">
              <a:buNone/>
            </a:pPr>
            <a:r>
              <a:rPr lang="pl-PL" dirty="0" err="1"/>
              <a:t>Last-Modified</a:t>
            </a:r>
            <a:r>
              <a:rPr lang="pl-PL" dirty="0"/>
              <a:t>: Wed, 22 Jul 2009 19:15:56 GMT</a:t>
            </a:r>
          </a:p>
          <a:p>
            <a:pPr marL="0" indent="0">
              <a:buNone/>
            </a:pPr>
            <a:r>
              <a:rPr lang="pl-PL" dirty="0"/>
              <a:t>Content-</a:t>
            </a:r>
            <a:r>
              <a:rPr lang="pl-PL" dirty="0" err="1"/>
              <a:t>Length</a:t>
            </a:r>
            <a:r>
              <a:rPr lang="pl-PL" dirty="0"/>
              <a:t>: 88</a:t>
            </a:r>
          </a:p>
          <a:p>
            <a:pPr marL="0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html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Connection: </a:t>
            </a:r>
            <a:r>
              <a:rPr lang="pl-PL" dirty="0" err="1"/>
              <a:t>Closed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&lt;body&gt;</a:t>
            </a:r>
          </a:p>
          <a:p>
            <a:pPr marL="0" indent="0">
              <a:buNone/>
            </a:pPr>
            <a:r>
              <a:rPr lang="pl-PL" dirty="0"/>
              <a:t>&lt;h1&gt;Hello, World!&lt;/h1&gt;</a:t>
            </a:r>
          </a:p>
          <a:p>
            <a:pPr marL="0" indent="0">
              <a:buNone/>
            </a:pPr>
            <a:r>
              <a:rPr lang="pl-PL" dirty="0"/>
              <a:t>&lt;/body&gt;</a:t>
            </a:r>
          </a:p>
          <a:p>
            <a:pPr marL="0" indent="0"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1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57" y="258184"/>
            <a:ext cx="9692640" cy="527125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 odpowiedzi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37" y="785309"/>
            <a:ext cx="1075654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HTTP/1.1 404 Not Found</a:t>
            </a:r>
          </a:p>
          <a:p>
            <a:pPr marL="0" indent="0">
              <a:buNone/>
            </a:pPr>
            <a:r>
              <a:rPr lang="en-US" sz="1200" dirty="0"/>
              <a:t>Date: Sun, 18 Oct 2012 10:36:20 GMT</a:t>
            </a:r>
          </a:p>
          <a:p>
            <a:pPr marL="0" indent="0">
              <a:buNone/>
            </a:pPr>
            <a:r>
              <a:rPr lang="en-US" sz="1200" dirty="0"/>
              <a:t>Server: Apache/2.2.14 (Win32)</a:t>
            </a:r>
          </a:p>
          <a:p>
            <a:pPr marL="0" indent="0">
              <a:buNone/>
            </a:pPr>
            <a:r>
              <a:rPr lang="en-US" sz="1200" dirty="0"/>
              <a:t>Content-Length: 230</a:t>
            </a:r>
          </a:p>
          <a:p>
            <a:pPr marL="0" indent="0">
              <a:buNone/>
            </a:pPr>
            <a:r>
              <a:rPr lang="en-US" sz="1200" dirty="0"/>
              <a:t>Connection: Closed</a:t>
            </a:r>
          </a:p>
          <a:p>
            <a:pPr marL="0" indent="0">
              <a:buNone/>
            </a:pPr>
            <a:r>
              <a:rPr lang="en-US" sz="1200" dirty="0"/>
              <a:t>Content-Type: text/html; charset=iso-8859-1</a:t>
            </a:r>
          </a:p>
          <a:p>
            <a:pPr marL="0" indent="0">
              <a:buNone/>
            </a:pPr>
            <a:r>
              <a:rPr lang="en-US" sz="1200" dirty="0"/>
              <a:t>   </a:t>
            </a:r>
          </a:p>
          <a:p>
            <a:pPr marL="0" indent="0">
              <a:buNone/>
            </a:pPr>
            <a:r>
              <a:rPr lang="en-US" sz="1200" dirty="0"/>
              <a:t>&lt;!DOCTYPE HTML PUBLIC "-//IETF//DTD HTML 2.0//EN"&gt;</a:t>
            </a:r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&lt;head&gt;</a:t>
            </a:r>
          </a:p>
          <a:p>
            <a:pPr marL="0" indent="0">
              <a:buNone/>
            </a:pPr>
            <a:r>
              <a:rPr lang="en-US" sz="1200" dirty="0"/>
              <a:t>   &lt;title&gt;404 Not Found&lt;/title&gt;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&lt;h1&gt;Not Found&lt;/h1&gt;</a:t>
            </a:r>
          </a:p>
          <a:p>
            <a:pPr marL="0" indent="0">
              <a:buNone/>
            </a:pPr>
            <a:r>
              <a:rPr lang="en-US" sz="1200" dirty="0"/>
              <a:t>   &lt;p&gt;The requested URL /t.html was not found on this server.&lt;/p&gt;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7079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WebSerwis</a:t>
            </a:r>
            <a:r>
              <a:rPr lang="pl-PL" dirty="0"/>
              <a:t> - definicja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Definicja: </a:t>
            </a:r>
            <a:r>
              <a:rPr lang="pl-PL" sz="2000" b="1" dirty="0"/>
              <a:t>„Web Services to technologia konstrukcji rozproszonych komponentów usługowych, stanowiących podstawę dla realizacji aplikacji biznesowych w architekturze zorientowanej na usługi”</a:t>
            </a:r>
          </a:p>
          <a:p>
            <a:r>
              <a:rPr lang="pl-PL" sz="2000" dirty="0"/>
              <a:t>Koncepcja </a:t>
            </a:r>
            <a:r>
              <a:rPr lang="pl-PL" sz="2000" dirty="0" err="1"/>
              <a:t>WebSerwis</a:t>
            </a:r>
            <a:r>
              <a:rPr lang="pl-PL" sz="2000" dirty="0"/>
              <a:t>-u wzięła się z koncepcji architektury zorientowanej na usługi z ang. „Service-</a:t>
            </a:r>
            <a:r>
              <a:rPr lang="pl-PL" sz="2000" dirty="0" err="1"/>
              <a:t>Oriented</a:t>
            </a:r>
            <a:r>
              <a:rPr lang="pl-PL" sz="2000" dirty="0"/>
              <a:t> Architecture”.</a:t>
            </a:r>
          </a:p>
          <a:p>
            <a:r>
              <a:rPr lang="pl-PL" sz="2000" dirty="0"/>
              <a:t>Koncepcja architektury zorientowanej na usługi (Service-</a:t>
            </a:r>
            <a:r>
              <a:rPr lang="pl-PL" sz="2000" dirty="0" err="1"/>
              <a:t>Oriented</a:t>
            </a:r>
            <a:r>
              <a:rPr lang="pl-PL" sz="2000" dirty="0"/>
              <a:t> Architecture) opiera się na założeniu, że logika biznesowa nie stanowi monolitycznego programu, lecz jest rozbita pomiędzy wiele rozproszonych komponentów usługowych, koordynowanych przez centralną aplikację sterującą.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36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SOA(Service-</a:t>
            </a:r>
            <a:r>
              <a:rPr lang="pl-PL" dirty="0" err="1"/>
              <a:t>Oriented</a:t>
            </a:r>
            <a:r>
              <a:rPr lang="pl-PL" dirty="0"/>
              <a:t> Architecture)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05" y="1691322"/>
            <a:ext cx="10919577" cy="47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</a:t>
            </a:r>
            <a:r>
              <a:rPr lang="pl-PL" dirty="0" err="1"/>
              <a:t>WebSerwis</a:t>
            </a:r>
            <a:r>
              <a:rPr lang="pl-PL" dirty="0"/>
              <a:t>-ów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XML-RPC* (XML - </a:t>
            </a:r>
            <a:r>
              <a:rPr lang="en-IE" sz="2000" dirty="0"/>
              <a:t>Remote Procedure Call</a:t>
            </a:r>
            <a:r>
              <a:rPr lang="pl-PL" sz="2000" dirty="0"/>
              <a:t>)</a:t>
            </a:r>
          </a:p>
          <a:p>
            <a:r>
              <a:rPr lang="pl-PL" sz="2000" dirty="0"/>
              <a:t>SOAP (</a:t>
            </a:r>
            <a:r>
              <a:rPr lang="en-IE" sz="2000" dirty="0"/>
              <a:t>Simple Object Access Protocol</a:t>
            </a:r>
            <a:r>
              <a:rPr lang="pl-PL" sz="2000" dirty="0"/>
              <a:t>)</a:t>
            </a:r>
          </a:p>
          <a:p>
            <a:r>
              <a:rPr lang="pl-PL" sz="2000" dirty="0" err="1"/>
              <a:t>RESTfull</a:t>
            </a:r>
            <a:r>
              <a:rPr lang="pl-PL" sz="2000" dirty="0"/>
              <a:t> (</a:t>
            </a:r>
            <a:r>
              <a:rPr lang="en-IE" sz="2000" dirty="0"/>
              <a:t>Representational State Transfer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pl-PL" sz="2000" dirty="0"/>
              <a:t>* - ojciec SOAP</a:t>
            </a:r>
            <a:endParaRPr lang="en-US" sz="2000" dirty="0"/>
          </a:p>
        </p:txBody>
      </p:sp>
      <p:pic>
        <p:nvPicPr>
          <p:cNvPr id="21506" name="Picture 2" descr="Znalezione obrazy dla zapytania i'm your father l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62" y="2828444"/>
            <a:ext cx="3600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0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  <a:br>
              <a:rPr lang="pl-PL" dirty="0"/>
            </a:br>
            <a:r>
              <a:rPr lang="en-IE" dirty="0"/>
              <a:t>Representational State Transfer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160589"/>
            <a:ext cx="92412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Jest to styl architektury oprogramowania wywodzący się ze specyfikacji protokołu HTTP dla systemów rozporoszonych</a:t>
            </a:r>
          </a:p>
          <a:p>
            <a:r>
              <a:rPr lang="pl-PL" sz="2000" dirty="0"/>
              <a:t>Może wykorzystywać dowolny typ danych (JSON, XML, </a:t>
            </a:r>
            <a:r>
              <a:rPr lang="pl-PL" sz="2000" dirty="0" err="1"/>
              <a:t>Text</a:t>
            </a:r>
            <a:r>
              <a:rPr lang="pl-PL" sz="2000" dirty="0"/>
              <a:t> itd.)</a:t>
            </a:r>
          </a:p>
          <a:p>
            <a:r>
              <a:rPr lang="pl-PL" sz="2000" dirty="0"/>
              <a:t>REST nie jest opisany żadnym standardem</a:t>
            </a:r>
          </a:p>
          <a:p>
            <a:r>
              <a:rPr lang="pl-PL" sz="2000" dirty="0"/>
              <a:t>Wykorzystuje metody HTTP jako główne narzędzie, wywołując ścieżki URI danego zasobu (API)</a:t>
            </a:r>
          </a:p>
          <a:p>
            <a:r>
              <a:rPr lang="pl-PL" sz="2000" dirty="0"/>
              <a:t>Może być używany tylko z protokołem HTTP</a:t>
            </a:r>
          </a:p>
        </p:txBody>
      </p:sp>
    </p:spTree>
    <p:extLst>
      <p:ext uri="{BB962C8B-B14F-4D97-AF65-F5344CB8AC3E}">
        <p14:creationId xmlns:p14="http://schemas.microsoft.com/office/powerpoint/2010/main" val="391042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  <a:br>
              <a:rPr lang="pl-PL" dirty="0"/>
            </a:br>
            <a:r>
              <a:rPr lang="pl-PL" dirty="0"/>
              <a:t>Przykładowe użycie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9951"/>
              </p:ext>
            </p:extLst>
          </p:nvPr>
        </p:nvGraphicFramePr>
        <p:xfrm>
          <a:off x="829583" y="2182910"/>
          <a:ext cx="9874275" cy="4446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solidFill>
                            <a:schemeClr val="bg1"/>
                          </a:solidFill>
                          <a:effectLst/>
                        </a:rPr>
                        <a:t>Ścieżka</a:t>
                      </a:r>
                      <a:r>
                        <a:rPr lang="en-IE" sz="2000" b="1" dirty="0">
                          <a:solidFill>
                            <a:schemeClr val="bg1"/>
                          </a:solidFill>
                          <a:effectLst/>
                        </a:rPr>
                        <a:t> URI</a:t>
                      </a:r>
                      <a:endParaRPr lang="en-IE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solidFill>
                            <a:schemeClr val="bg1"/>
                          </a:solidFill>
                          <a:effectLst/>
                        </a:rPr>
                        <a:t>Metoda</a:t>
                      </a:r>
                      <a:r>
                        <a:rPr lang="en-IE" sz="2000" b="1" dirty="0">
                          <a:solidFill>
                            <a:schemeClr val="bg1"/>
                          </a:solidFill>
                          <a:effectLst/>
                        </a:rPr>
                        <a:t> HTTP</a:t>
                      </a:r>
                      <a:endParaRPr lang="en-IE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solidFill>
                            <a:schemeClr val="bg1"/>
                          </a:solidFill>
                          <a:effectLst/>
                        </a:rPr>
                        <a:t>Wynik</a:t>
                      </a:r>
                      <a:r>
                        <a:rPr lang="en-IE" sz="2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E" sz="2000" b="1" dirty="0" err="1">
                          <a:solidFill>
                            <a:schemeClr val="bg1"/>
                          </a:solidFill>
                          <a:effectLst/>
                        </a:rPr>
                        <a:t>działania</a:t>
                      </a:r>
                      <a:endParaRPr lang="en-IE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http://example.com/dog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>
                          <a:effectLst/>
                        </a:rPr>
                        <a:t>GET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 err="1">
                          <a:effectLst/>
                        </a:rPr>
                        <a:t>Pobranie</a:t>
                      </a:r>
                      <a:r>
                        <a:rPr lang="en-IE" sz="2000" dirty="0">
                          <a:effectLst/>
                        </a:rPr>
                        <a:t> </a:t>
                      </a:r>
                      <a:r>
                        <a:rPr lang="en-IE" sz="2000" dirty="0" err="1">
                          <a:effectLst/>
                        </a:rPr>
                        <a:t>wszystkich</a:t>
                      </a:r>
                      <a:r>
                        <a:rPr lang="en-IE" sz="2000" dirty="0">
                          <a:effectLst/>
                        </a:rPr>
                        <a:t> </a:t>
                      </a:r>
                      <a:r>
                        <a:rPr lang="en-IE" sz="2000" dirty="0" err="1">
                          <a:effectLst/>
                        </a:rPr>
                        <a:t>psów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http://example.com/dog/1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>
                          <a:effectLst/>
                        </a:rPr>
                        <a:t>GET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000">
                          <a:effectLst/>
                        </a:rPr>
                        <a:t>Pobranie psa o id = 1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http://example.com/dog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>
                          <a:effectLst/>
                        </a:rPr>
                        <a:t>POST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000" dirty="0">
                          <a:effectLst/>
                        </a:rPr>
                        <a:t>Dodawanie nowego psa do bazy (dane na jego temat są przesyłane w ciele żądania)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http://example.com/dog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PUT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000" dirty="0">
                          <a:effectLst/>
                        </a:rPr>
                        <a:t>Edycja danych o psie (dane przesyłane są w ciele żądania)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>
                          <a:effectLst/>
                        </a:rPr>
                        <a:t>http://example.com/dog/1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>
                          <a:effectLst/>
                        </a:rPr>
                        <a:t>DELETE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dirty="0" err="1">
                          <a:effectLst/>
                        </a:rPr>
                        <a:t>Usunięcie</a:t>
                      </a:r>
                      <a:r>
                        <a:rPr lang="en-IE" sz="2000" dirty="0">
                          <a:effectLst/>
                        </a:rPr>
                        <a:t> </a:t>
                      </a:r>
                      <a:r>
                        <a:rPr lang="en-IE" sz="2000" dirty="0" err="1">
                          <a:effectLst/>
                        </a:rPr>
                        <a:t>psa</a:t>
                      </a:r>
                      <a:r>
                        <a:rPr lang="en-IE" sz="2000" dirty="0">
                          <a:effectLst/>
                        </a:rPr>
                        <a:t> o id=1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5" marR="10795" marT="10795" marB="107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JSON</a:t>
            </a:r>
            <a:br>
              <a:rPr lang="pl-PL" dirty="0"/>
            </a:br>
            <a:r>
              <a:rPr lang="en-IE" dirty="0"/>
              <a:t>JavaScript Object Notation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59" y="1853247"/>
            <a:ext cx="10578880" cy="42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0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testowanie </a:t>
            </a:r>
            <a:r>
              <a:rPr lang="pl-PL" dirty="0" err="1"/>
              <a:t>WebSerwisów</a:t>
            </a:r>
            <a:r>
              <a:rPr lang="pl-PL" dirty="0"/>
              <a:t>?</a:t>
            </a:r>
            <a:br>
              <a:rPr lang="pl-P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109" cy="4351337"/>
          </a:xfrm>
        </p:spPr>
        <p:txBody>
          <a:bodyPr>
            <a:normAutofit/>
          </a:bodyPr>
          <a:lstStyle/>
          <a:p>
            <a:r>
              <a:rPr lang="pl-PL" sz="2400" dirty="0"/>
              <a:t>Testowanie </a:t>
            </a:r>
            <a:r>
              <a:rPr lang="pl-PL" sz="2400" dirty="0" err="1"/>
              <a:t>WebSerwis</a:t>
            </a:r>
            <a:r>
              <a:rPr lang="pl-PL" sz="2400" dirty="0"/>
              <a:t>-ów jest to testowanie polegające na technicznym sprawdzeniu czy nasza aplikacja („usługa”) wysyła do naszych docelowych klientów poprawne wartości w zależności od zadanego stanu</a:t>
            </a:r>
          </a:p>
          <a:p>
            <a:r>
              <a:rPr lang="pl-PL" sz="2400" dirty="0"/>
              <a:t>Testowanie to polega na testowaniu warstwy, której normalny człowiek nie widzi na co dzień</a:t>
            </a:r>
          </a:p>
          <a:p>
            <a:r>
              <a:rPr lang="pl-PL" sz="2400" dirty="0"/>
              <a:t>Polega ono z reguły na wywoływaniu  metod interfejsu API (ang. Application Programming Interface)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0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22439" cy="4351337"/>
          </a:xfrm>
        </p:spPr>
        <p:txBody>
          <a:bodyPr>
            <a:normAutofit/>
          </a:bodyPr>
          <a:lstStyle/>
          <a:p>
            <a:r>
              <a:rPr lang="pl-PL" sz="2000" b="1" dirty="0"/>
              <a:t>HTTP</a:t>
            </a:r>
            <a:r>
              <a:rPr lang="pl-PL" sz="2000" dirty="0"/>
              <a:t> (</a:t>
            </a:r>
            <a:r>
              <a:rPr lang="pl-PL" sz="2000" dirty="0" err="1"/>
              <a:t>HyperText</a:t>
            </a:r>
            <a:r>
              <a:rPr lang="pl-PL" sz="2000" dirty="0"/>
              <a:t> Transfer </a:t>
            </a:r>
            <a:r>
              <a:rPr lang="pl-PL" sz="2000" dirty="0" err="1"/>
              <a:t>Protocol</a:t>
            </a:r>
            <a:r>
              <a:rPr lang="pl-PL" sz="2000" dirty="0"/>
              <a:t>) jest protokołem odpowiedzialnym za przesyłanie w Internecie stron WWW. </a:t>
            </a:r>
          </a:p>
          <a:p>
            <a:r>
              <a:rPr lang="pl-PL" sz="2000" dirty="0"/>
              <a:t>Z reguły używa portu 80 dla TCP (spotyka się też porty 8008 i 8080).</a:t>
            </a:r>
          </a:p>
          <a:p>
            <a:r>
              <a:rPr lang="pl-PL" sz="2000" dirty="0"/>
              <a:t>„Protokół HTTP udostępnia znormalizowany sposób komunikowania się aplikacji ze sobą. Określa on formę żądań klienta dotyczących danych oraz formę odpowiedzi serwera na te żądania.”</a:t>
            </a:r>
          </a:p>
          <a:p>
            <a:r>
              <a:rPr lang="pl-PL" sz="2000" dirty="0"/>
              <a:t>Jest to standard </a:t>
            </a:r>
            <a:r>
              <a:rPr lang="pl-PL" sz="2000" b="1" dirty="0"/>
              <a:t>W3C</a:t>
            </a:r>
            <a:r>
              <a:rPr lang="pl-PL" sz="2000" dirty="0"/>
              <a:t>. </a:t>
            </a:r>
            <a:endParaRPr lang="en-I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319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Interfejs programowania aplikacji, interfejs programistyczny aplikacji, API (od ang. </a:t>
            </a:r>
            <a:r>
              <a:rPr lang="pl-PL" sz="2000" dirty="0" err="1"/>
              <a:t>application</a:t>
            </a:r>
            <a:r>
              <a:rPr lang="pl-PL" sz="2000" dirty="0"/>
              <a:t> </a:t>
            </a:r>
            <a:r>
              <a:rPr lang="pl-PL" sz="2000" dirty="0" err="1"/>
              <a:t>programming</a:t>
            </a:r>
            <a:r>
              <a:rPr lang="pl-PL" sz="2000" dirty="0"/>
              <a:t> </a:t>
            </a:r>
            <a:r>
              <a:rPr lang="pl-PL" sz="2000" dirty="0" err="1"/>
              <a:t>interface</a:t>
            </a:r>
            <a:r>
              <a:rPr lang="pl-PL" sz="2000" dirty="0"/>
              <a:t>) – sposób, rozumiany jako ściśle określony zestaw reguł i ich opisów, w jaki programy komputerowe komunikują się między sobą.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757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WebSerwis</a:t>
            </a:r>
            <a:r>
              <a:rPr lang="pl-PL" dirty="0"/>
              <a:t>-y testowanie?</a:t>
            </a:r>
            <a:br>
              <a:rPr lang="pl-PL" dirty="0"/>
            </a:br>
            <a:r>
              <a:rPr lang="pl-PL" dirty="0"/>
              <a:t>Dlaczego? A po co to komu potrzebne?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000" dirty="0"/>
              <a:t>Szybki „feedback” z testów</a:t>
            </a:r>
          </a:p>
          <a:p>
            <a:pPr lvl="1"/>
            <a:r>
              <a:rPr lang="pl-PL" sz="2000" dirty="0"/>
              <a:t>Możliwość testowania bez warstwy „Front End-u”</a:t>
            </a:r>
          </a:p>
          <a:p>
            <a:pPr lvl="1"/>
            <a:r>
              <a:rPr lang="pl-PL" sz="2000" dirty="0"/>
              <a:t>Techniczne testowanie</a:t>
            </a:r>
          </a:p>
          <a:p>
            <a:pPr lvl="1"/>
            <a:r>
              <a:rPr lang="pl-PL" sz="2000" dirty="0"/>
              <a:t>Łatwe w utrzymaniu i zadawaniu różnych scenariuszy testowych</a:t>
            </a:r>
          </a:p>
          <a:p>
            <a:pPr lvl="1"/>
            <a:r>
              <a:rPr lang="pl-PL" sz="2000" dirty="0"/>
              <a:t>Możliwość łatwego „</a:t>
            </a:r>
            <a:r>
              <a:rPr lang="pl-PL" sz="2000" dirty="0" err="1"/>
              <a:t>mock</a:t>
            </a:r>
            <a:r>
              <a:rPr lang="pl-PL" sz="2000" dirty="0"/>
              <a:t>”-</a:t>
            </a:r>
            <a:r>
              <a:rPr lang="pl-PL" sz="2000" dirty="0" err="1"/>
              <a:t>owania</a:t>
            </a:r>
            <a:r>
              <a:rPr lang="pl-PL" sz="2000" dirty="0"/>
              <a:t> z ang. „</a:t>
            </a:r>
            <a:r>
              <a:rPr lang="pl-PL" sz="2000" dirty="0" err="1"/>
              <a:t>atrapowania</a:t>
            </a:r>
            <a:r>
              <a:rPr lang="pl-PL" sz="2000" dirty="0"/>
              <a:t>” jeszcze nie zaimplementowanych opcji lub nawet innych serwisów (aplikacji).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849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naszego API</a:t>
            </a:r>
            <a:br>
              <a:rPr lang="pl-PL" dirty="0"/>
            </a:br>
            <a:r>
              <a:rPr lang="pl-PL" dirty="0"/>
              <a:t>Gdzie szukać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l-PL" sz="2400" dirty="0"/>
              <a:t>Dla REST-owych </a:t>
            </a:r>
            <a:r>
              <a:rPr lang="pl-PL" sz="2400" dirty="0" err="1"/>
              <a:t>WebSerwis</a:t>
            </a:r>
            <a:r>
              <a:rPr lang="pl-PL" sz="2400" dirty="0"/>
              <a:t>-ów:</a:t>
            </a:r>
          </a:p>
          <a:p>
            <a:pPr lvl="2"/>
            <a:r>
              <a:rPr lang="pl-PL" sz="2000" dirty="0"/>
              <a:t>Generowanie dokumentacji API:</a:t>
            </a:r>
          </a:p>
          <a:p>
            <a:pPr lvl="3"/>
            <a:r>
              <a:rPr lang="pl-PL" sz="2000" dirty="0">
                <a:hlinkClick r:id="rId2"/>
              </a:rPr>
              <a:t>https://github.com/apidoc/apidoc</a:t>
            </a:r>
            <a:r>
              <a:rPr lang="pl-PL" sz="2000" dirty="0"/>
              <a:t> - </a:t>
            </a:r>
            <a:r>
              <a:rPr lang="pl-PL" sz="2000" dirty="0">
                <a:hlinkClick r:id="rId3"/>
              </a:rPr>
              <a:t>http://apidocjs.com/example/</a:t>
            </a:r>
            <a:endParaRPr lang="pl-PL" sz="2000" dirty="0"/>
          </a:p>
          <a:p>
            <a:pPr lvl="3"/>
            <a:r>
              <a:rPr lang="pl-PL" sz="2000" dirty="0">
                <a:hlinkClick r:id="rId4"/>
              </a:rPr>
              <a:t>https://github.com/lord/slate</a:t>
            </a:r>
            <a:r>
              <a:rPr lang="pl-PL" sz="2000" dirty="0"/>
              <a:t> - </a:t>
            </a:r>
            <a:r>
              <a:rPr lang="pl-PL" sz="2000" dirty="0">
                <a:hlinkClick r:id="rId5"/>
              </a:rPr>
              <a:t>https://raw.githubusercontent.com/lord/img/master/screenshot-slate.png</a:t>
            </a:r>
            <a:endParaRPr lang="pl-PL" sz="2000" dirty="0"/>
          </a:p>
          <a:p>
            <a:pPr lvl="3"/>
            <a:r>
              <a:rPr lang="pl-PL" sz="2000" dirty="0">
                <a:hlinkClick r:id="rId6"/>
              </a:rPr>
              <a:t>https://swagger.io/</a:t>
            </a:r>
            <a:r>
              <a:rPr lang="pl-PL" sz="2000" dirty="0"/>
              <a:t> - </a:t>
            </a:r>
            <a:r>
              <a:rPr lang="pl-PL" sz="2000" dirty="0">
                <a:hlinkClick r:id="rId7"/>
              </a:rPr>
              <a:t>http://petstore.swagger.io/</a:t>
            </a:r>
            <a:endParaRPr lang="pl-PL" sz="2000" dirty="0"/>
          </a:p>
          <a:p>
            <a:pPr lvl="1"/>
            <a:r>
              <a:rPr lang="pl-PL" sz="2400" dirty="0"/>
              <a:t>Dla SOAP-owych (WSDL) </a:t>
            </a:r>
            <a:r>
              <a:rPr lang="pl-PL" sz="2400" dirty="0" err="1"/>
              <a:t>WebSerwis</a:t>
            </a:r>
            <a:r>
              <a:rPr lang="pl-PL" sz="2400" dirty="0"/>
              <a:t>-ów:</a:t>
            </a:r>
          </a:p>
          <a:p>
            <a:pPr lvl="2"/>
            <a:r>
              <a:rPr lang="pl-PL" sz="2000" dirty="0">
                <a:hlinkClick r:id="rId8"/>
              </a:rPr>
              <a:t>https://techwriter.me/</a:t>
            </a:r>
            <a:r>
              <a:rPr lang="pl-PL" sz="2000" dirty="0"/>
              <a:t> - </a:t>
            </a:r>
            <a:r>
              <a:rPr lang="pl-PL" sz="2000" dirty="0">
                <a:hlinkClick r:id="rId9"/>
              </a:rPr>
              <a:t>https://techwriter.me/samples/webservice/eBayShopping/eBayShopping.html</a:t>
            </a:r>
            <a:endParaRPr lang="pl-PL" sz="2000" dirty="0"/>
          </a:p>
          <a:p>
            <a:pPr lvl="2"/>
            <a:r>
              <a:rPr lang="pl-PL" sz="2000" dirty="0">
                <a:hlinkClick r:id="rId10"/>
              </a:rPr>
              <a:t>https://www.altova.com/xmlspy-xml-editor/wsdl-editor</a:t>
            </a:r>
            <a:endParaRPr lang="pl-PL" sz="2000" dirty="0"/>
          </a:p>
          <a:p>
            <a:pPr lvl="2"/>
            <a:r>
              <a:rPr lang="pl-PL" sz="2000" dirty="0">
                <a:hlinkClick r:id="rId11"/>
              </a:rPr>
              <a:t>https://github.com/chenjianjx/wsdl2html</a:t>
            </a:r>
            <a:endParaRPr lang="pl-PL" sz="2000" dirty="0"/>
          </a:p>
          <a:p>
            <a:pPr lvl="2"/>
            <a:r>
              <a:rPr lang="pl-PL" sz="2000" dirty="0"/>
              <a:t>SOAP UI – Prawy przycisk myszki na nazwie serwisu-&gt; </a:t>
            </a:r>
            <a:r>
              <a:rPr lang="pl-PL" sz="2000" dirty="0" err="1"/>
              <a:t>Generate</a:t>
            </a:r>
            <a:r>
              <a:rPr lang="pl-PL" sz="2000" dirty="0"/>
              <a:t> </a:t>
            </a:r>
            <a:r>
              <a:rPr lang="pl-PL" sz="2000" dirty="0" err="1"/>
              <a:t>Documentation</a:t>
            </a:r>
            <a:endParaRPr lang="pl-PL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11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l-PL" sz="2400" dirty="0"/>
              <a:t>REST:</a:t>
            </a:r>
          </a:p>
          <a:p>
            <a:pPr lvl="2"/>
            <a:r>
              <a:rPr lang="pl-PL" sz="2000" dirty="0" err="1"/>
              <a:t>RestAssured</a:t>
            </a:r>
            <a:endParaRPr lang="pl-PL" sz="2000" dirty="0"/>
          </a:p>
          <a:p>
            <a:pPr lvl="2"/>
            <a:r>
              <a:rPr lang="pl-PL" sz="2000" dirty="0" err="1"/>
              <a:t>RestTemplates</a:t>
            </a:r>
            <a:r>
              <a:rPr lang="pl-PL" sz="2000" dirty="0"/>
              <a:t> + </a:t>
            </a:r>
            <a:r>
              <a:rPr lang="pl-PL" sz="2000" dirty="0" err="1"/>
              <a:t>xUnit</a:t>
            </a:r>
            <a:endParaRPr lang="pl-PL" sz="2000" dirty="0"/>
          </a:p>
          <a:p>
            <a:pPr lvl="2"/>
            <a:r>
              <a:rPr lang="pl-PL" sz="2000" dirty="0" err="1"/>
              <a:t>Postman</a:t>
            </a:r>
            <a:endParaRPr lang="pl-PL" sz="2000" dirty="0"/>
          </a:p>
          <a:p>
            <a:pPr lvl="2"/>
            <a:r>
              <a:rPr lang="pl-PL" sz="2000" dirty="0"/>
              <a:t>Karate DSL</a:t>
            </a:r>
          </a:p>
          <a:p>
            <a:pPr lvl="2"/>
            <a:r>
              <a:rPr lang="pl-PL" sz="2000" dirty="0"/>
              <a:t>SOAP UI</a:t>
            </a:r>
          </a:p>
          <a:p>
            <a:pPr lvl="2"/>
            <a:r>
              <a:rPr lang="pl-PL" sz="2000" dirty="0"/>
              <a:t>Spring + </a:t>
            </a:r>
            <a:r>
              <a:rPr lang="pl-PL" sz="2000" dirty="0" err="1"/>
              <a:t>xUnit</a:t>
            </a:r>
            <a:endParaRPr lang="pl-PL" sz="2000" dirty="0"/>
          </a:p>
          <a:p>
            <a:pPr lvl="2"/>
            <a:r>
              <a:rPr lang="pl-PL" sz="2000" dirty="0" err="1"/>
              <a:t>Boomerang</a:t>
            </a:r>
            <a:endParaRPr lang="pl-PL" sz="2000" dirty="0"/>
          </a:p>
          <a:p>
            <a:pPr lvl="2"/>
            <a:r>
              <a:rPr lang="pl-PL" sz="2000" strike="sngStrike" dirty="0" err="1"/>
              <a:t>JMeter</a:t>
            </a:r>
            <a:r>
              <a:rPr lang="pl-PL" sz="2000" dirty="0"/>
              <a:t> (to nie jest narzędzie do tego!)</a:t>
            </a:r>
          </a:p>
          <a:p>
            <a:pPr lvl="1"/>
            <a:r>
              <a:rPr lang="pl-PL" sz="2400" dirty="0"/>
              <a:t>SOAP:</a:t>
            </a:r>
          </a:p>
          <a:p>
            <a:pPr lvl="2"/>
            <a:r>
              <a:rPr lang="pl-PL" sz="2000" dirty="0" err="1"/>
              <a:t>Boomerang</a:t>
            </a:r>
            <a:endParaRPr lang="pl-PL" sz="2000" dirty="0"/>
          </a:p>
          <a:p>
            <a:pPr lvl="2"/>
            <a:r>
              <a:rPr lang="pl-PL" sz="2000" dirty="0" err="1"/>
              <a:t>Postman</a:t>
            </a:r>
            <a:endParaRPr lang="pl-PL" sz="2000" dirty="0"/>
          </a:p>
          <a:p>
            <a:pPr lvl="2"/>
            <a:r>
              <a:rPr lang="pl-PL" sz="2000" b="1" dirty="0"/>
              <a:t>SOAP UI</a:t>
            </a:r>
          </a:p>
          <a:p>
            <a:pPr lvl="2"/>
            <a:r>
              <a:rPr lang="pl-PL" sz="2000" strike="sngStrike" dirty="0" err="1"/>
              <a:t>JMeter</a:t>
            </a:r>
            <a:r>
              <a:rPr lang="pl-PL" sz="2000" dirty="0"/>
              <a:t> (to nie jest narzędzie do tego!)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8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architektura</a:t>
            </a:r>
            <a:endParaRPr lang="en-US" dirty="0"/>
          </a:p>
        </p:txBody>
      </p:sp>
      <p:pic>
        <p:nvPicPr>
          <p:cNvPr id="1026" name="Picture 2" descr="Znalezione obrazy dla zapytania ht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19" y="1691810"/>
            <a:ext cx="8041761" cy="49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6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- cechy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69864" cy="4351337"/>
          </a:xfrm>
        </p:spPr>
        <p:txBody>
          <a:bodyPr>
            <a:normAutofit/>
          </a:bodyPr>
          <a:lstStyle/>
          <a:p>
            <a:r>
              <a:rPr lang="pl-PL" sz="2000" dirty="0"/>
              <a:t>„Bezpołączeniowy” – klient po wykonaniu żądania HTTP rozłącza od serwera i czeka na jego odpowiedź (nie jest w tym czasie z nim połączony)</a:t>
            </a:r>
          </a:p>
          <a:p>
            <a:r>
              <a:rPr lang="pl-PL" sz="2000" dirty="0"/>
              <a:t>Bezstanowy – nie zachowuje informacji o poprzednich transakcjach</a:t>
            </a:r>
          </a:p>
          <a:p>
            <a:r>
              <a:rPr lang="pl-PL" sz="2000" dirty="0"/>
              <a:t>Nie zależny ze względu na typy danych – w zasadzie każdy rodzaj danych może być przesłany protokołem HTTP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183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struktura podstawowej wiadomość (żądania)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900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3200" dirty="0"/>
              <a:t>Linia początkowa, </a:t>
            </a:r>
          </a:p>
          <a:p>
            <a:pPr marL="0" indent="0">
              <a:buNone/>
            </a:pPr>
            <a:r>
              <a:rPr lang="pl-PL" sz="3200" dirty="0"/>
              <a:t>zera lub większej liczby linii nagłówka (</a:t>
            </a:r>
            <a:r>
              <a:rPr lang="pl-PL" sz="3200" dirty="0" err="1"/>
              <a:t>header</a:t>
            </a:r>
            <a:r>
              <a:rPr lang="pl-PL" sz="3200" dirty="0"/>
              <a:t>), </a:t>
            </a:r>
          </a:p>
          <a:p>
            <a:pPr marL="0" indent="0">
              <a:buNone/>
            </a:pPr>
            <a:r>
              <a:rPr lang="pl-PL" sz="3200" dirty="0"/>
              <a:t>pustej linii (tj. samo CRLF*), </a:t>
            </a:r>
          </a:p>
          <a:p>
            <a:pPr marL="0" indent="0">
              <a:buNone/>
            </a:pPr>
            <a:r>
              <a:rPr lang="pl-PL" sz="3200" dirty="0"/>
              <a:t>opcjonalnie treści wiadomości (body) lub pliku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1116" y="5948385"/>
            <a:ext cx="869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22222"/>
                </a:solidFill>
                <a:latin typeface="Arial" panose="020B0604020202020204" pitchFamily="34" charset="0"/>
              </a:rPr>
              <a:t>*</a:t>
            </a:r>
            <a:r>
              <a:rPr lang="en-IE" b="1" dirty="0">
                <a:solidFill>
                  <a:srgbClr val="222222"/>
                </a:solidFill>
                <a:latin typeface="Arial" panose="020B0604020202020204" pitchFamily="34" charset="0"/>
              </a:rPr>
              <a:t>CRLF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, z </a:t>
            </a:r>
            <a:r>
              <a:rPr lang="en-IE" dirty="0" err="1">
                <a:solidFill>
                  <a:srgbClr val="0B0080"/>
                </a:solidFill>
                <a:latin typeface="Arial" panose="020B0604020202020204" pitchFamily="34" charset="0"/>
                <a:hlinkClick r:id="rId2" tooltip="Język angielski"/>
              </a:rPr>
              <a:t>ang.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E" i="1" dirty="0">
                <a:solidFill>
                  <a:srgbClr val="222222"/>
                </a:solidFill>
                <a:latin typeface="Arial" panose="020B0604020202020204" pitchFamily="34" charset="0"/>
              </a:rPr>
              <a:t>carriage return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 (CR,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wartość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E" dirty="0">
                <a:solidFill>
                  <a:srgbClr val="0B0080"/>
                </a:solidFill>
                <a:latin typeface="Arial" panose="020B0604020202020204" pitchFamily="34" charset="0"/>
                <a:hlinkClick r:id="rId3" tooltip="ASCII"/>
              </a:rPr>
              <a:t>ASCII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równa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13) + </a:t>
            </a:r>
            <a:r>
              <a:rPr lang="en-IE" i="1" dirty="0">
                <a:solidFill>
                  <a:srgbClr val="222222"/>
                </a:solidFill>
                <a:latin typeface="Arial" panose="020B0604020202020204" pitchFamily="34" charset="0"/>
              </a:rPr>
              <a:t>line feed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 (LF,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wartość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ASCII 10) –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ciąg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znaków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oznaczający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koniec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bieżącej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E" dirty="0" err="1">
                <a:solidFill>
                  <a:srgbClr val="222222"/>
                </a:solidFill>
                <a:latin typeface="Arial" panose="020B0604020202020204" pitchFamily="34" charset="0"/>
              </a:rPr>
              <a:t>linii</a:t>
            </a:r>
            <a:r>
              <a:rPr lang="en-IE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linia startu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72" y="2021693"/>
            <a:ext cx="1039963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/>
              <a:t>Dla żądania:</a:t>
            </a:r>
          </a:p>
          <a:p>
            <a:pPr marL="0" indent="0">
              <a:buNone/>
            </a:pPr>
            <a:r>
              <a:rPr lang="pl-PL" sz="2800" dirty="0"/>
              <a:t>Metoda HTTP | Ścieżka do zasobu (</a:t>
            </a:r>
            <a:r>
              <a:rPr lang="pl-PL" sz="2800" b="1" dirty="0"/>
              <a:t>URI</a:t>
            </a:r>
            <a:r>
              <a:rPr lang="pl-PL" sz="2800" dirty="0"/>
              <a:t>) | Używana wersja protokołu</a:t>
            </a:r>
          </a:p>
          <a:p>
            <a:pPr marL="0" indent="0">
              <a:buNone/>
            </a:pPr>
            <a:endParaRPr lang="pl-PL" sz="2800" b="1" dirty="0"/>
          </a:p>
          <a:p>
            <a:pPr marL="0" indent="0">
              <a:buNone/>
            </a:pPr>
            <a:r>
              <a:rPr lang="pl-PL" sz="2800" b="1" dirty="0"/>
              <a:t>Dla odpowiedzi:</a:t>
            </a:r>
            <a:endParaRPr lang="pl-PL" sz="2800" dirty="0"/>
          </a:p>
          <a:p>
            <a:pPr marL="0" indent="0">
              <a:buNone/>
            </a:pPr>
            <a:r>
              <a:rPr lang="pl-PL" sz="2800" dirty="0"/>
              <a:t>Używana wersja protokołu | Kod statusu odpowiedzi | Fraza opisująca kod statusu</a:t>
            </a:r>
          </a:p>
          <a:p>
            <a:pPr marL="0" indent="0">
              <a:buNone/>
            </a:pP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16167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linia startu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b="1" dirty="0"/>
              <a:t>Przykład:</a:t>
            </a:r>
          </a:p>
          <a:p>
            <a:pPr marL="0" indent="0">
              <a:buNone/>
            </a:pPr>
            <a:r>
              <a:rPr lang="pl-PL" sz="3200" dirty="0"/>
              <a:t>Linia startu dla żądania klienta</a:t>
            </a:r>
          </a:p>
          <a:p>
            <a:r>
              <a:rPr lang="en-IE" sz="3200" dirty="0"/>
              <a:t>GET /hello.htm HTTP/1.1   </a:t>
            </a:r>
            <a:endParaRPr lang="pl-PL" sz="3200" dirty="0"/>
          </a:p>
          <a:p>
            <a:pPr marL="0" indent="0">
              <a:buNone/>
            </a:pPr>
            <a:endParaRPr lang="pl-PL" sz="3200" dirty="0"/>
          </a:p>
          <a:p>
            <a:pPr marL="0" indent="0">
              <a:buNone/>
            </a:pPr>
            <a:r>
              <a:rPr lang="pl-PL" sz="3200" dirty="0"/>
              <a:t>Linia startu dla odpowiedzi serwera:</a:t>
            </a:r>
            <a:endParaRPr lang="en-IE" sz="3200" dirty="0"/>
          </a:p>
          <a:p>
            <a:r>
              <a:rPr lang="en-IE" sz="3200" dirty="0"/>
              <a:t>HTTP/1.1 200 O</a:t>
            </a:r>
            <a:r>
              <a:rPr lang="pl-PL" sz="3200" dirty="0"/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35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HTTP – metoda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Uproszczona definicja: </a:t>
            </a:r>
          </a:p>
          <a:p>
            <a:pPr marL="0" indent="0">
              <a:buNone/>
            </a:pPr>
            <a:r>
              <a:rPr lang="pl-PL" sz="2400" dirty="0"/>
              <a:t>„Metoda HTTP to rodzaj działania jaki możemy wykonać”</a:t>
            </a:r>
            <a:endParaRPr lang="en-US" sz="2400" dirty="0"/>
          </a:p>
        </p:txBody>
      </p:sp>
      <p:pic>
        <p:nvPicPr>
          <p:cNvPr id="3074" name="Picture 2" descr="Znalezione obrazy dla zapytania metho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25" y="3292957"/>
            <a:ext cx="3321372" cy="33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6162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687</TotalTime>
  <Words>2160</Words>
  <Application>Microsoft Office PowerPoint</Application>
  <PresentationFormat>Panoramiczny</PresentationFormat>
  <Paragraphs>270</Paragraphs>
  <Slides>33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Schoolbook</vt:lpstr>
      <vt:lpstr>Wingdings 2</vt:lpstr>
      <vt:lpstr>Wingdings 3</vt:lpstr>
      <vt:lpstr>Widok</vt:lpstr>
      <vt:lpstr>WebServices</vt:lpstr>
      <vt:lpstr>Agenda</vt:lpstr>
      <vt:lpstr>Protokół HTTP</vt:lpstr>
      <vt:lpstr>Protokół HTTP – architektura</vt:lpstr>
      <vt:lpstr>Protokół HTTP - cechy</vt:lpstr>
      <vt:lpstr>Protokół HTTP – struktura podstawowej wiadomość (żądania)</vt:lpstr>
      <vt:lpstr>Protokół HTTP – linia startu</vt:lpstr>
      <vt:lpstr>Protokół HTTP – linia startu</vt:lpstr>
      <vt:lpstr>Protokół HTTP – metoda HTTP</vt:lpstr>
      <vt:lpstr>Protokół HTTP – metody HTTP</vt:lpstr>
      <vt:lpstr>Protokół HTTP – Ścieżka do zasobu (URI)</vt:lpstr>
      <vt:lpstr>Protokół HTTP – Ścieżka do zasobu (URL + URI)</vt:lpstr>
      <vt:lpstr>Protokół HTTP – Ścieżka do zasobu (URL + URI)</vt:lpstr>
      <vt:lpstr>Protokół HTTP – Kod statusu odpowiedzi</vt:lpstr>
      <vt:lpstr>Protokół HTTP – Kod statusu odpowiedzi</vt:lpstr>
      <vt:lpstr>Protokół HTTP – nagłówek (header) </vt:lpstr>
      <vt:lpstr>Protokół HTTP – nagłówek (header) </vt:lpstr>
      <vt:lpstr>Protokół HTTP – treść wiadomości (body)</vt:lpstr>
      <vt:lpstr>Przykład żądania HTTP Metoda GET</vt:lpstr>
      <vt:lpstr>Przykład żądania HTTP Metoda POST</vt:lpstr>
      <vt:lpstr>Przykład odpowiedzi HTTP</vt:lpstr>
      <vt:lpstr>Przykład odpowiedzi HTTP</vt:lpstr>
      <vt:lpstr>WebSerwis - definicja</vt:lpstr>
      <vt:lpstr>SOA(Service-Oriented Architecture)</vt:lpstr>
      <vt:lpstr>Typy WebSerwis-ów</vt:lpstr>
      <vt:lpstr>REST Representational State Transfer</vt:lpstr>
      <vt:lpstr>REST Przykładowe użycie</vt:lpstr>
      <vt:lpstr>JSON JavaScript Object Notation</vt:lpstr>
      <vt:lpstr>Co to jest testowanie WebSerwisów? </vt:lpstr>
      <vt:lpstr>Co to jest API?</vt:lpstr>
      <vt:lpstr>WebSerwis-y testowanie? Dlaczego? A po co to komu potrzebne?</vt:lpstr>
      <vt:lpstr>Opis naszego API Gdzie szukać</vt:lpstr>
      <vt:lpstr>Narzędzia</vt:lpstr>
    </vt:vector>
  </TitlesOfParts>
  <Company>S3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Mateusz Ciolek</dc:creator>
  <cp:lastModifiedBy>Mateusz Ciołek</cp:lastModifiedBy>
  <cp:revision>268</cp:revision>
  <dcterms:created xsi:type="dcterms:W3CDTF">2017-12-26T10:08:51Z</dcterms:created>
  <dcterms:modified xsi:type="dcterms:W3CDTF">2020-06-17T16:10:29Z</dcterms:modified>
</cp:coreProperties>
</file>