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  <p:sldId id="26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0C271-9862-E3CE-C76F-4B72FD22E7F4}" v="3372" dt="2019-10-04T08:55:1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cloc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Wprowadzenie do języka </a:t>
            </a:r>
            <a:r>
              <a:rPr lang="pl-PL" dirty="0" err="1">
                <a:cs typeface="Calibri Light"/>
              </a:rPr>
              <a:t>Python</a:t>
            </a:r>
            <a:r>
              <a:rPr lang="pl-PL" dirty="0">
                <a:cs typeface="Calibri Light"/>
              </a:rPr>
              <a:t> oraz algebry liniowej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50429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dirty="0">
                <a:cs typeface="Calibri"/>
              </a:rPr>
              <a:t>Statystyczne reguły decyzyjne</a:t>
            </a:r>
          </a:p>
          <a:p>
            <a:endParaRPr lang="pl-PL" sz="2800" dirty="0">
              <a:cs typeface="Calibri"/>
            </a:endParaRPr>
          </a:p>
          <a:p>
            <a:r>
              <a:rPr lang="pl-PL" sz="2800" dirty="0">
                <a:cs typeface="Calibri"/>
              </a:rPr>
              <a:t>Przemysław Przybyszewski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Iloczyn skalarny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740A309C-5F21-4D51-B602-116FBFC5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86" y="3097709"/>
            <a:ext cx="6358027" cy="147242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62959DE-48D5-4133-A1F0-880A1312E261}"/>
              </a:ext>
            </a:extLst>
          </p:cNvPr>
          <p:cNvSpPr txBox="1"/>
          <p:nvPr/>
        </p:nvSpPr>
        <p:spPr>
          <a:xfrm>
            <a:off x="1288474" y="1995055"/>
            <a:ext cx="8963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Iloczyn skalarny dwóch</a:t>
            </a:r>
            <a:r>
              <a:rPr lang="en-US" dirty="0">
                <a:solidFill>
                  <a:srgbClr val="000000"/>
                </a:solidFill>
              </a:rPr>
              <a:t> wektorów </a:t>
            </a:r>
            <a:r>
              <a:rPr lang="en-US"/>
              <a:t>to liczba powstała na skutek dodania do siebie iloczynów </a:t>
            </a:r>
            <a:r>
              <a:rPr lang="en-US" dirty="0"/>
              <a:t>odpowiednich współrzędnych:​</a:t>
            </a:r>
          </a:p>
        </p:txBody>
      </p:sp>
    </p:spTree>
    <p:extLst>
      <p:ext uri="{BB962C8B-B14F-4D97-AF65-F5344CB8AC3E}">
        <p14:creationId xmlns:p14="http://schemas.microsoft.com/office/powerpoint/2010/main" val="22770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Macierz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62959DE-48D5-4133-A1F0-880A1312E261}"/>
              </a:ext>
            </a:extLst>
          </p:cNvPr>
          <p:cNvSpPr txBox="1"/>
          <p:nvPr/>
        </p:nvSpPr>
        <p:spPr>
          <a:xfrm>
            <a:off x="1330038" y="1496291"/>
            <a:ext cx="8963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Macierzą nazywamy odwzorowanie: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Obraz 5" descr="Obraz zawierający zwierzę&#10;&#10;Opis wygenerowany przy wysokim poziomie pewności">
            <a:extLst>
              <a:ext uri="{FF2B5EF4-FFF2-40B4-BE49-F238E27FC236}">
                <a16:creationId xmlns:a16="http://schemas.microsoft.com/office/drawing/2014/main" id="{224DDD4A-2F68-4D77-AF2E-E3B08870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1962429"/>
            <a:ext cx="7148945" cy="192175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2DC758D-E10F-4A94-A055-C12E707A8603}"/>
              </a:ext>
            </a:extLst>
          </p:cNvPr>
          <p:cNvSpPr txBox="1"/>
          <p:nvPr/>
        </p:nvSpPr>
        <p:spPr>
          <a:xfrm>
            <a:off x="1330037" y="4184073"/>
            <a:ext cx="6317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Macierze zapisujemy w postaci prostokątnej tablicy, postaci: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39BA33DE-F892-4B90-AA2C-5261A755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96" y="4894984"/>
            <a:ext cx="3878406" cy="15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Macierz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F73DFF-2D92-41BE-9105-39D37DD04483}"/>
              </a:ext>
            </a:extLst>
          </p:cNvPr>
          <p:cNvSpPr txBox="1"/>
          <p:nvPr/>
        </p:nvSpPr>
        <p:spPr>
          <a:xfrm>
            <a:off x="1149928" y="1828800"/>
            <a:ext cx="1040476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Macierzą diagonalną nazywamy macierz kwadratową, której wszystkie elementy poza przekątną (diagonalą)  są równe zero.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Macierzą jednostkową nazywamy macierz kwadratową, która na przekątnej ma 1, a pozostałe elementy poza przekątną to 0.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Macierz transponowana do danej macierzy A to macierz, która powstaje przez zamianę wierszy na kolumny.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Macierz kwadratową nazywamy macierzą symetryczną jeżeli macierz równa jest swojej transpozycji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10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Operacja na macierzach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F73DFF-2D92-41BE-9105-39D37DD04483}"/>
              </a:ext>
            </a:extLst>
          </p:cNvPr>
          <p:cNvSpPr txBox="1"/>
          <p:nvPr/>
        </p:nvSpPr>
        <p:spPr>
          <a:xfrm>
            <a:off x="1149928" y="1828800"/>
            <a:ext cx="10404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Macierze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cs typeface="Calibri"/>
              </a:rPr>
              <a:t>można ze sobą dodawać (oraz analogicznie odejmować):</a:t>
            </a:r>
            <a:endParaRPr lang="pl-PL"/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EFA271D8-C487-42F3-810C-4AAAEDA6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95541"/>
            <a:ext cx="6539345" cy="30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Operacja na macierzach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F73DFF-2D92-41BE-9105-39D37DD04483}"/>
              </a:ext>
            </a:extLst>
          </p:cNvPr>
          <p:cNvSpPr txBox="1"/>
          <p:nvPr/>
        </p:nvSpPr>
        <p:spPr>
          <a:xfrm>
            <a:off x="1149928" y="1828800"/>
            <a:ext cx="10404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Macierze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cs typeface="Calibri"/>
              </a:rPr>
              <a:t>można mnożyć przez skalar:</a:t>
            </a: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B93A8826-3F55-4208-BDD5-FAE930B0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0" y="2989621"/>
            <a:ext cx="7342909" cy="15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Operacja na macierzach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F73DFF-2D92-41BE-9105-39D37DD04483}"/>
              </a:ext>
            </a:extLst>
          </p:cNvPr>
          <p:cNvSpPr txBox="1"/>
          <p:nvPr/>
        </p:nvSpPr>
        <p:spPr>
          <a:xfrm>
            <a:off x="1149928" y="1828800"/>
            <a:ext cx="10404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Macierze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cs typeface="Calibri"/>
              </a:rPr>
              <a:t>można mnożyć przez inną macierz:</a:t>
            </a:r>
            <a:endParaRPr lang="pl-PL"/>
          </a:p>
        </p:txBody>
      </p:sp>
      <p:pic>
        <p:nvPicPr>
          <p:cNvPr id="4" name="Obraz 6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C4E6BE52-DEE1-4CEC-8214-C5E2D72F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1" y="3045611"/>
            <a:ext cx="5846618" cy="2512450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F885F83D-222E-4967-8BD7-F7101246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09" y="3755975"/>
            <a:ext cx="5430981" cy="15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2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Operacja na macierzach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F73DFF-2D92-41BE-9105-39D37DD04483}"/>
              </a:ext>
            </a:extLst>
          </p:cNvPr>
          <p:cNvSpPr txBox="1"/>
          <p:nvPr/>
        </p:nvSpPr>
        <p:spPr>
          <a:xfrm>
            <a:off x="1149928" y="1828800"/>
            <a:ext cx="104047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Macierze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cs typeface="Calibri"/>
              </a:rPr>
              <a:t>można odwracać oraz policzyć ich wyznacznik. </a:t>
            </a:r>
            <a:r>
              <a:rPr lang="en-US" dirty="0">
                <a:ea typeface="+mn-lt"/>
                <a:cs typeface="+mn-lt"/>
              </a:rPr>
              <a:t>Jeżeli macierz jest </a:t>
            </a:r>
            <a:r>
              <a:rPr lang="en-US">
                <a:ea typeface="+mn-lt"/>
                <a:cs typeface="+mn-lt"/>
              </a:rPr>
              <a:t>macierzą kwadratową</a:t>
            </a:r>
            <a:r>
              <a:rPr lang="en-US" dirty="0">
                <a:ea typeface="+mn-lt"/>
                <a:cs typeface="+mn-lt"/>
              </a:rPr>
              <a:t> (liczba kolumn i liczba wierszy są sobie równe) oraz </a:t>
            </a:r>
            <a:r>
              <a:rPr lang="en-US" b="1" dirty="0">
                <a:ea typeface="+mn-lt"/>
                <a:cs typeface="+mn-lt"/>
              </a:rPr>
              <a:t>wyznacznik tej macierzy jest różny od zera</a:t>
            </a:r>
            <a:r>
              <a:rPr lang="en-US" dirty="0">
                <a:ea typeface="+mn-lt"/>
                <a:cs typeface="+mn-lt"/>
              </a:rPr>
              <a:t>, to istnieje macierz </a:t>
            </a:r>
            <a:r>
              <a:rPr lang="en-US">
                <a:ea typeface="+mn-lt"/>
                <a:cs typeface="+mn-lt"/>
              </a:rPr>
              <a:t>odwrotna.</a:t>
            </a:r>
            <a:endParaRPr lang="en-US" dirty="0">
              <a:cs typeface="Calibri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BC31C124-DC3A-4DCA-A28D-217C396F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8" y="3129585"/>
            <a:ext cx="9809017" cy="23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9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Operacja na macierzach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F73DFF-2D92-41BE-9105-39D37DD04483}"/>
              </a:ext>
            </a:extLst>
          </p:cNvPr>
          <p:cNvSpPr txBox="1"/>
          <p:nvPr/>
        </p:nvSpPr>
        <p:spPr>
          <a:xfrm>
            <a:off x="1149928" y="1828800"/>
            <a:ext cx="104047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Możemy</a:t>
            </a:r>
            <a:r>
              <a:rPr lang="en-US">
                <a:ea typeface="+mn-lt"/>
                <a:cs typeface="+mn-lt"/>
              </a:rPr>
              <a:t> również wyznaczyć wektory oraz wartości własne macierzy:</a:t>
            </a:r>
            <a:endParaRPr lang="pl-PL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Skalar a nazywamy wartością własną macierzy A o wymiarze n x n, jeżeli istnieje niezerowy wektor v o </a:t>
            </a:r>
            <a:r>
              <a:rPr lang="en-US">
                <a:ea typeface="+mn-lt"/>
                <a:cs typeface="+mn-lt"/>
              </a:rPr>
              <a:t>rozmiarze n, taki że Av = λv. W takim wypadku wektor v nazywamy wektorem własnym odpowiadającym wartości własnej λ.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185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Algebra liniowa w </a:t>
            </a:r>
            <a:r>
              <a:rPr lang="pl-PL" dirty="0" err="1">
                <a:cs typeface="Calibri Light"/>
              </a:rPr>
              <a:t>Python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5C2C94-5234-46FE-8709-26C88BEC67D0}"/>
              </a:ext>
            </a:extLst>
          </p:cNvPr>
          <p:cNvSpPr txBox="1"/>
          <p:nvPr/>
        </p:nvSpPr>
        <p:spPr>
          <a:xfrm>
            <a:off x="803564" y="1828800"/>
            <a:ext cx="105571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Najpopularniejsza</a:t>
            </a:r>
            <a:r>
              <a:rPr lang="en-US" sz="2400" dirty="0"/>
              <a:t> </a:t>
            </a:r>
            <a:r>
              <a:rPr lang="en-US" sz="2400" dirty="0" err="1"/>
              <a:t>biblioteka</a:t>
            </a:r>
            <a:r>
              <a:rPr lang="en-US" sz="2400" dirty="0"/>
              <a:t> do </a:t>
            </a:r>
            <a:r>
              <a:rPr lang="en-US" sz="2400" dirty="0" err="1"/>
              <a:t>algebry</a:t>
            </a:r>
            <a:r>
              <a:rPr lang="en-US" sz="2400" dirty="0"/>
              <a:t> </a:t>
            </a:r>
            <a:r>
              <a:rPr lang="en-US" sz="2400" dirty="0" err="1"/>
              <a:t>liniowej</a:t>
            </a:r>
            <a:r>
              <a:rPr lang="en-US" sz="2400" dirty="0"/>
              <a:t> w Python jest </a:t>
            </a:r>
            <a:r>
              <a:rPr lang="en-US" sz="2400" dirty="0">
                <a:ea typeface="+mn-lt"/>
                <a:cs typeface="+mn-lt"/>
                <a:hlinkClick r:id="rId2"/>
              </a:rPr>
              <a:t>NumPy.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/>
              <a:t>Jest on </a:t>
            </a:r>
            <a:r>
              <a:rPr lang="en-US" sz="2400" dirty="0" err="1"/>
              <a:t>bogatą</a:t>
            </a:r>
            <a:r>
              <a:rPr lang="en-US" sz="2400" dirty="0"/>
              <a:t> </a:t>
            </a:r>
            <a:r>
              <a:rPr lang="en-US" sz="2400" dirty="0" err="1"/>
              <a:t>biblioteką</a:t>
            </a:r>
            <a:r>
              <a:rPr lang="en-US" sz="2400" dirty="0"/>
              <a:t> </a:t>
            </a:r>
            <a:r>
              <a:rPr lang="en-US" sz="2400" dirty="0" err="1"/>
              <a:t>przeznaczoną</a:t>
            </a:r>
            <a:r>
              <a:rPr lang="en-US" sz="2400" dirty="0"/>
              <a:t> do </a:t>
            </a:r>
            <a:r>
              <a:rPr lang="en-US" sz="2400" dirty="0" err="1"/>
              <a:t>zastosowań</a:t>
            </a:r>
            <a:r>
              <a:rPr lang="en-US" sz="2400" dirty="0"/>
              <a:t> </a:t>
            </a:r>
            <a:r>
              <a:rPr lang="en-US" sz="2400" dirty="0" err="1"/>
              <a:t>naukowych</a:t>
            </a:r>
            <a:r>
              <a:rPr lang="en-US" sz="2400" dirty="0"/>
              <a:t>, </a:t>
            </a:r>
            <a:r>
              <a:rPr lang="en-US" sz="2400" dirty="0" err="1"/>
              <a:t>zawiera</a:t>
            </a:r>
            <a:r>
              <a:rPr lang="en-US" sz="2400" dirty="0"/>
              <a:t> w </a:t>
            </a:r>
            <a:r>
              <a:rPr lang="en-US" sz="2400" dirty="0" err="1"/>
              <a:t>sobie</a:t>
            </a:r>
            <a:r>
              <a:rPr lang="en-US" sz="2400" dirty="0"/>
              <a:t> </a:t>
            </a:r>
            <a:r>
              <a:rPr lang="en-US" sz="2400" dirty="0" err="1"/>
              <a:t>wiele</a:t>
            </a:r>
            <a:r>
              <a:rPr lang="en-US" sz="2400" dirty="0"/>
              <a:t> </a:t>
            </a:r>
            <a:r>
              <a:rPr lang="en-US" sz="2400" dirty="0" err="1"/>
              <a:t>złożonych</a:t>
            </a:r>
            <a:r>
              <a:rPr lang="en-US" sz="2400" dirty="0"/>
              <a:t> </a:t>
            </a:r>
            <a:r>
              <a:rPr lang="en-US" sz="2400" dirty="0" err="1"/>
              <a:t>funkcji</a:t>
            </a:r>
            <a:r>
              <a:rPr lang="en-US" sz="2400" dirty="0"/>
              <a:t> </a:t>
            </a:r>
            <a:r>
              <a:rPr lang="en-US" sz="2400" dirty="0" err="1"/>
              <a:t>matematycznych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statystycznych</a:t>
            </a:r>
            <a:r>
              <a:rPr lang="en-US" sz="2400" dirty="0"/>
              <a:t>, </a:t>
            </a:r>
            <a:r>
              <a:rPr lang="en-US" sz="2400" dirty="0" err="1"/>
              <a:t>pozwala</a:t>
            </a:r>
            <a:r>
              <a:rPr lang="en-US" sz="2400" dirty="0"/>
              <a:t> </a:t>
            </a:r>
            <a:r>
              <a:rPr lang="en-US" sz="2400" dirty="0" err="1"/>
              <a:t>też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tworzenie</a:t>
            </a:r>
            <a:r>
              <a:rPr lang="en-US" sz="2400" dirty="0"/>
              <a:t> </a:t>
            </a:r>
            <a:r>
              <a:rPr lang="en-US" sz="2400" dirty="0" err="1"/>
              <a:t>wielowymiarowych</a:t>
            </a:r>
            <a:r>
              <a:rPr lang="en-US" sz="2400" dirty="0"/>
              <a:t> </a:t>
            </a:r>
            <a:r>
              <a:rPr lang="en-US" sz="2400" dirty="0" err="1"/>
              <a:t>macierzy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77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Algebra liniowa w </a:t>
            </a:r>
            <a:r>
              <a:rPr lang="pl-PL" dirty="0" err="1">
                <a:cs typeface="Calibri Light"/>
              </a:rPr>
              <a:t>Python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pl-PL" sz="4400" dirty="0">
              <a:cs typeface="Calibri"/>
            </a:endParaRPr>
          </a:p>
          <a:p>
            <a:pPr marL="0" indent="0" algn="ctr">
              <a:buNone/>
            </a:pPr>
            <a:endParaRPr lang="pl-PL" sz="4400" dirty="0">
              <a:cs typeface="Calibri"/>
            </a:endParaRPr>
          </a:p>
          <a:p>
            <a:pPr marL="0" indent="0" algn="ctr">
              <a:buNone/>
            </a:pPr>
            <a:r>
              <a:rPr lang="pl-PL" sz="4400" dirty="0">
                <a:cs typeface="Calibri"/>
              </a:rPr>
              <a:t>Prezentacja podstawowych koncepcji algebry liniowej w </a:t>
            </a:r>
            <a:r>
              <a:rPr lang="pl-PL" sz="4400" dirty="0" err="1">
                <a:cs typeface="Calibri"/>
              </a:rPr>
              <a:t>Python'ie</a:t>
            </a:r>
          </a:p>
          <a:p>
            <a:endParaRPr lang="pl-PL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7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15DD1-3BA4-4708-AC8A-192331F7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Plan wykładu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A7DEA-CB7E-41EE-B2DA-C9E73400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Czym jest język </a:t>
            </a:r>
            <a:r>
              <a:rPr lang="pl-PL" dirty="0" err="1">
                <a:cs typeface="Calibri"/>
              </a:rPr>
              <a:t>Python</a:t>
            </a:r>
            <a:r>
              <a:rPr lang="pl-PL" dirty="0">
                <a:cs typeface="Calibri"/>
              </a:rPr>
              <a:t> oraz do czego się go używa</a:t>
            </a:r>
          </a:p>
          <a:p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Prezentacja języka</a:t>
            </a:r>
            <a:endParaRPr lang="pl-PL" dirty="0"/>
          </a:p>
          <a:p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Wyjaśnienie podstawowych pojęć z algebry liniowej</a:t>
            </a:r>
            <a:endParaRPr lang="pl-PL" dirty="0"/>
          </a:p>
          <a:p>
            <a:endParaRPr lang="pl-PL" dirty="0">
              <a:cs typeface="Calibri"/>
            </a:endParaRPr>
          </a:p>
          <a:p>
            <a:r>
              <a:rPr lang="pl-PL">
                <a:cs typeface="Calibri"/>
              </a:rPr>
              <a:t>Prezentacja powyższych pojęć w języku </a:t>
            </a:r>
            <a:r>
              <a:rPr lang="pl-PL" err="1">
                <a:cs typeface="Calibri"/>
              </a:rPr>
              <a:t>Python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91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Przykładowe pytania egzaminacyjne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1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71500" indent="-571500"/>
            <a:r>
              <a:rPr lang="pl-PL" sz="2400">
                <a:cs typeface="Calibri"/>
              </a:rPr>
              <a:t>Co to jest iloczyn skalarny</a:t>
            </a:r>
            <a:endParaRPr lang="pl-PL" sz="4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Jaki ma wymiar transpozycja macierzy o wymiarze 2x4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Jaki pakiet w Pythonie jest wykorzystywany do algebry liniowej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Jaki pakiet w Pythonie jest wykorzystywany do instalowania innych pakietów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Jakie warunki muszą być spełnione, aby macierz miała odwrotność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Co to jest wartość własna macierzy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Co to jest wektor własny macierzy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Jaka funkcja pakietu NumPy jest wykorzystywana do stworzenia macierzy jednostkowej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Jaka funkcja pakietu NumPy jest wykorzystywana do stworzenia macierzy wypełnionej jedynkami</a:t>
            </a:r>
            <a:endParaRPr lang="pl-PL" sz="2400" dirty="0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Napisz linię kodu, zakładając że masz zdefiniowaną macierz M o wymiarach 3x3 w pakiecie NumPy, która wyciąga element macierzy z pierwszego wiersza oraz drugiej kolumny</a:t>
            </a:r>
            <a:endParaRPr lang="pl-PL">
              <a:cs typeface="Calibri"/>
            </a:endParaRPr>
          </a:p>
          <a:p>
            <a:pPr marL="571500" indent="-571500"/>
            <a:r>
              <a:rPr lang="pl-PL" sz="2400">
                <a:cs typeface="Calibri"/>
              </a:rPr>
              <a:t>Co to jest </a:t>
            </a:r>
            <a:r>
              <a:rPr lang="pl-PL" sz="2400"/>
              <a:t>rozkład według wartości osobliwych (inaczej Singular Value Decomposition)</a:t>
            </a:r>
            <a:endParaRPr lang="pl-PL">
              <a:cs typeface="Calibri" panose="020F0502020204030204"/>
            </a:endParaRPr>
          </a:p>
          <a:p>
            <a:endParaRPr lang="pl-PL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75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211B79-32D8-43C0-9345-3D939DDC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Python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D1C3CF-754A-4EA4-8606-C41109B3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>
                <a:cs typeface="Calibri"/>
              </a:rPr>
              <a:t>Jeden z najbardziej popularnych języków programowania</a:t>
            </a:r>
          </a:p>
          <a:p>
            <a:r>
              <a:rPr lang="pl-PL" dirty="0">
                <a:cs typeface="Calibri"/>
              </a:rPr>
              <a:t>Najpopularniejsza implementacja języka jest interpretowana (tak jak R, PHP), w odróżnieniu do języków kompilowanych (C++, Java)</a:t>
            </a:r>
          </a:p>
          <a:p>
            <a:pPr lvl="1">
              <a:spcBef>
                <a:spcPts val="1000"/>
              </a:spcBef>
            </a:pPr>
            <a:r>
              <a:rPr lang="pl" dirty="0">
                <a:ea typeface="+mn-lt"/>
                <a:cs typeface="+mn-lt"/>
              </a:rPr>
              <a:t>Językiem interpretowanym jest każdy język programowania, który nie jest jeszcze w "kodzie maszynowym" przed uruchomieniem. W przeciwieństwie do języków kompilowanych tłumaczenie przetłumaczonego języka nie następuje wcześniej. Tłumaczenie odbywa się w tym samym czasie, co program.</a:t>
            </a:r>
            <a:endParaRPr lang="pl-PL" dirty="0">
              <a:cs typeface="Calibri"/>
            </a:endParaRPr>
          </a:p>
          <a:p>
            <a:pPr lvl="1"/>
            <a:r>
              <a:rPr lang="pl" dirty="0">
                <a:ea typeface="+mn-lt"/>
                <a:cs typeface="+mn-lt"/>
              </a:rPr>
              <a:t>Kod źródłowy .</a:t>
            </a:r>
            <a:r>
              <a:rPr lang="pl" dirty="0" err="1">
                <a:ea typeface="+mn-lt"/>
                <a:cs typeface="+mn-lt"/>
              </a:rPr>
              <a:t>py</a:t>
            </a:r>
            <a:r>
              <a:rPr lang="pl" dirty="0">
                <a:ea typeface="+mn-lt"/>
                <a:cs typeface="+mn-lt"/>
              </a:rPr>
              <a:t> jest najpierw kompilowany do kodu bajtowego jako .</a:t>
            </a:r>
            <a:r>
              <a:rPr lang="pl" dirty="0" err="1">
                <a:ea typeface="+mn-lt"/>
                <a:cs typeface="+mn-lt"/>
              </a:rPr>
              <a:t>pyc</a:t>
            </a:r>
            <a:r>
              <a:rPr lang="pl" dirty="0">
                <a:ea typeface="+mn-lt"/>
                <a:cs typeface="+mn-lt"/>
              </a:rPr>
              <a:t>. Ten bajtowy kod można interpretować (oficjalny </a:t>
            </a:r>
            <a:r>
              <a:rPr lang="pl" dirty="0" err="1">
                <a:ea typeface="+mn-lt"/>
                <a:cs typeface="+mn-lt"/>
              </a:rPr>
              <a:t>CPython</a:t>
            </a:r>
            <a:r>
              <a:rPr lang="pl" dirty="0">
                <a:ea typeface="+mn-lt"/>
                <a:cs typeface="+mn-lt"/>
              </a:rPr>
              <a:t>) lub skompilować JIT (</a:t>
            </a:r>
            <a:r>
              <a:rPr lang="pl" dirty="0" err="1">
                <a:ea typeface="+mn-lt"/>
                <a:cs typeface="+mn-lt"/>
              </a:rPr>
              <a:t>PyPy</a:t>
            </a:r>
            <a:r>
              <a:rPr lang="pl" dirty="0">
                <a:ea typeface="+mn-lt"/>
                <a:cs typeface="+mn-lt"/>
              </a:rPr>
              <a:t>). Kod źródłowy </a:t>
            </a:r>
            <a:r>
              <a:rPr lang="pl" dirty="0" err="1">
                <a:ea typeface="+mn-lt"/>
                <a:cs typeface="+mn-lt"/>
              </a:rPr>
              <a:t>Pythona</a:t>
            </a:r>
            <a:r>
              <a:rPr lang="pl" dirty="0">
                <a:ea typeface="+mn-lt"/>
                <a:cs typeface="+mn-lt"/>
              </a:rPr>
              <a:t> (.</a:t>
            </a:r>
            <a:r>
              <a:rPr lang="pl" dirty="0" err="1">
                <a:ea typeface="+mn-lt"/>
                <a:cs typeface="+mn-lt"/>
              </a:rPr>
              <a:t>py</a:t>
            </a:r>
            <a:r>
              <a:rPr lang="pl" dirty="0">
                <a:ea typeface="+mn-lt"/>
                <a:cs typeface="+mn-lt"/>
              </a:rPr>
              <a:t>) można skompilować do innego kodu bajtowego (np. </a:t>
            </a:r>
            <a:r>
              <a:rPr lang="pl" dirty="0" err="1">
                <a:ea typeface="+mn-lt"/>
                <a:cs typeface="+mn-lt"/>
              </a:rPr>
              <a:t>Jython</a:t>
            </a:r>
            <a:r>
              <a:rPr lang="pl" dirty="0">
                <a:ea typeface="+mn-lt"/>
                <a:cs typeface="+mn-lt"/>
              </a:rPr>
              <a:t> (JVM)).</a:t>
            </a:r>
            <a:endParaRPr lang="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2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Python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>
                <a:cs typeface="Calibri"/>
              </a:rPr>
              <a:t>Występuje w dwóch wersjach: 2 oraz 3. Generalnie dla nowych projektów zalecane jest używanie języka w wersji 3, bo 2 niedługo przestanie być wspierany: </a:t>
            </a:r>
            <a:r>
              <a:rPr lang="pl-PL" dirty="0">
                <a:ea typeface="+mn-lt"/>
                <a:cs typeface="+mn-lt"/>
                <a:hlinkClick r:id="rId2"/>
              </a:rPr>
              <a:t>https://pythonclock.org/</a:t>
            </a:r>
            <a:endParaRPr lang="pl-PL" dirty="0">
              <a:ea typeface="+mn-lt"/>
              <a:cs typeface="+mn-lt"/>
            </a:endParaRPr>
          </a:p>
          <a:p>
            <a:r>
              <a:rPr lang="pl-PL" dirty="0">
                <a:cs typeface="Calibri"/>
              </a:rPr>
              <a:t>Najczęściej w </a:t>
            </a:r>
            <a:r>
              <a:rPr lang="pl-PL" dirty="0" err="1">
                <a:cs typeface="Calibri"/>
              </a:rPr>
              <a:t>Pythonie</a:t>
            </a:r>
            <a:r>
              <a:rPr lang="pl-PL" dirty="0">
                <a:cs typeface="Calibri"/>
              </a:rPr>
              <a:t>, w celu napisania jakiegoś programu, wykorzystujemy gotowe biblioteki, które zapewniają pewną funkcjonalność (</a:t>
            </a:r>
            <a:r>
              <a:rPr lang="pl-PL" dirty="0">
                <a:ea typeface="+mn-lt"/>
                <a:cs typeface="+mn-lt"/>
              </a:rPr>
              <a:t>pliki dostarczające podprogramy, dane oraz typy danych które mogą zostać wykorzystane z poziomu kodu źródłowego programu)</a:t>
            </a:r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Obszary, w których </a:t>
            </a:r>
            <a:r>
              <a:rPr lang="pl-PL" dirty="0" err="1">
                <a:cs typeface="Calibri"/>
              </a:rPr>
              <a:t>Python</a:t>
            </a:r>
            <a:r>
              <a:rPr lang="pl-PL" dirty="0">
                <a:cs typeface="Calibri"/>
              </a:rPr>
              <a:t> jest popularnie używany, to:</a:t>
            </a:r>
            <a:endParaRPr lang="pl-PL"/>
          </a:p>
          <a:p>
            <a:pPr lvl="1"/>
            <a:r>
              <a:rPr lang="pl-PL" dirty="0">
                <a:ea typeface="+mn-lt"/>
                <a:cs typeface="+mn-lt"/>
              </a:rPr>
              <a:t>Web Development (np. </a:t>
            </a:r>
            <a:r>
              <a:rPr lang="pl-PL" dirty="0" err="1">
                <a:ea typeface="+mn-lt"/>
                <a:cs typeface="+mn-lt"/>
              </a:rPr>
              <a:t>Flask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Django</a:t>
            </a:r>
            <a:r>
              <a:rPr lang="pl-PL" dirty="0">
                <a:ea typeface="+mn-lt"/>
                <a:cs typeface="+mn-lt"/>
              </a:rPr>
              <a:t>) </a:t>
            </a:r>
          </a:p>
          <a:p>
            <a:pPr lvl="1"/>
            <a:r>
              <a:rPr lang="pl-PL" dirty="0">
                <a:ea typeface="+mn-lt"/>
                <a:cs typeface="+mn-lt"/>
              </a:rPr>
              <a:t>Data Science (np. </a:t>
            </a:r>
            <a:r>
              <a:rPr lang="pl-PL" dirty="0" err="1">
                <a:ea typeface="+mn-lt"/>
                <a:cs typeface="+mn-lt"/>
              </a:rPr>
              <a:t>Scikit-learn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PyTorch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Tensorflow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Matplotlib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Numpy</a:t>
            </a:r>
            <a:r>
              <a:rPr lang="pl-PL" dirty="0">
                <a:ea typeface="+mn-lt"/>
                <a:cs typeface="+mn-lt"/>
              </a:rPr>
              <a:t>)</a:t>
            </a:r>
          </a:p>
          <a:p>
            <a:pPr lvl="1"/>
            <a:r>
              <a:rPr lang="pl-PL" dirty="0">
                <a:cs typeface="Calibri"/>
              </a:rPr>
              <a:t>Pisanie skryptów </a:t>
            </a:r>
            <a:r>
              <a:rPr lang="pl-PL" dirty="0" err="1">
                <a:cs typeface="Calibri"/>
              </a:rPr>
              <a:t>devopsowych</a:t>
            </a:r>
            <a:r>
              <a:rPr lang="pl-PL" dirty="0">
                <a:cs typeface="Calibri"/>
              </a:rPr>
              <a:t> (np. </a:t>
            </a:r>
            <a:r>
              <a:rPr lang="pl-PL" dirty="0" err="1">
                <a:cs typeface="Calibri"/>
              </a:rPr>
              <a:t>Ansible</a:t>
            </a:r>
            <a:r>
              <a:rPr lang="pl-PL" dirty="0">
                <a:cs typeface="Calibri"/>
              </a:rPr>
              <a:t>, </a:t>
            </a:r>
            <a:r>
              <a:rPr lang="pl-PL" dirty="0" err="1">
                <a:cs typeface="Calibri"/>
              </a:rPr>
              <a:t>Jinja</a:t>
            </a:r>
            <a:r>
              <a:rPr lang="pl-PL" dirty="0">
                <a:cs typeface="Calibri"/>
              </a:rPr>
              <a:t>)</a:t>
            </a: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18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Python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Najpopularniejszym sposobem dodawania bibliotek jest użycie biblioteki (sic!) pip</a:t>
            </a:r>
          </a:p>
          <a:p>
            <a:r>
              <a:rPr lang="pl-PL" dirty="0">
                <a:cs typeface="Calibri"/>
              </a:rPr>
              <a:t>Do eksperymentowania w obszarze analizy danych bardzo popularnym pakietem jest </a:t>
            </a:r>
            <a:r>
              <a:rPr lang="pl-PL" dirty="0" err="1">
                <a:cs typeface="Calibri"/>
              </a:rPr>
              <a:t>jupyter</a:t>
            </a:r>
            <a:r>
              <a:rPr lang="pl-PL" dirty="0">
                <a:cs typeface="Calibri"/>
              </a:rPr>
              <a:t> notebook, którego będziemy używać również tutaj</a:t>
            </a:r>
          </a:p>
          <a:p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9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Python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pl-PL" sz="4400" dirty="0">
              <a:cs typeface="Calibri"/>
            </a:endParaRPr>
          </a:p>
          <a:p>
            <a:pPr marL="0" indent="0" algn="ctr">
              <a:buNone/>
            </a:pPr>
            <a:endParaRPr lang="pl-PL" sz="4400" dirty="0">
              <a:cs typeface="Calibri"/>
            </a:endParaRPr>
          </a:p>
          <a:p>
            <a:pPr marL="0" indent="0" algn="ctr">
              <a:buNone/>
            </a:pPr>
            <a:r>
              <a:rPr lang="pl-PL" sz="4400" dirty="0">
                <a:cs typeface="Calibri"/>
              </a:rPr>
              <a:t>Prezentacja podstawowych koncepcji języka</a:t>
            </a:r>
          </a:p>
          <a:p>
            <a:endParaRPr lang="pl-PL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66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2761961"/>
            <a:ext cx="10515600" cy="1325563"/>
          </a:xfrm>
        </p:spPr>
        <p:txBody>
          <a:bodyPr/>
          <a:lstStyle/>
          <a:p>
            <a:r>
              <a:rPr lang="pl-PL">
                <a:cs typeface="Calibri Light"/>
              </a:rPr>
              <a:t>Krótkie wprowadzenie do podstaowych konceptów algebry liniowej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82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Dodawanie (analogicznie odejmowanie) wektorów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pic>
        <p:nvPicPr>
          <p:cNvPr id="11" name="Obraz 11">
            <a:extLst>
              <a:ext uri="{FF2B5EF4-FFF2-40B4-BE49-F238E27FC236}">
                <a16:creationId xmlns:a16="http://schemas.microsoft.com/office/drawing/2014/main" id="{AB99DCD7-95F9-40F4-9987-C5D1E0C7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1614055"/>
            <a:ext cx="8035897" cy="36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BC0A5-6639-442F-A5BD-324CD6CB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Mnożenie wektora przez liczbę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05F866-141C-4B30-BB8B-09FDBCF2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6A25BD7-1994-47B1-A67E-EEEE4608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3" y="2020082"/>
            <a:ext cx="6711350" cy="3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594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Wprowadzenie do języka Python oraz algebry liniowej</vt:lpstr>
      <vt:lpstr>Plan wykładu</vt:lpstr>
      <vt:lpstr>Python</vt:lpstr>
      <vt:lpstr>Python</vt:lpstr>
      <vt:lpstr>Python</vt:lpstr>
      <vt:lpstr>Python</vt:lpstr>
      <vt:lpstr>Krótkie wprowadzenie do podstaowych konceptów algebry liniowej</vt:lpstr>
      <vt:lpstr>Dodawanie (analogicznie odejmowanie) wektorów</vt:lpstr>
      <vt:lpstr>Mnożenie wektora przez liczbę</vt:lpstr>
      <vt:lpstr>Iloczyn skalarny</vt:lpstr>
      <vt:lpstr>Macierz</vt:lpstr>
      <vt:lpstr>Macierz</vt:lpstr>
      <vt:lpstr>Operacja na macierzach</vt:lpstr>
      <vt:lpstr>Operacja na macierzach</vt:lpstr>
      <vt:lpstr>Operacja na macierzach</vt:lpstr>
      <vt:lpstr>Operacja na macierzach</vt:lpstr>
      <vt:lpstr>Operacja na macierzach</vt:lpstr>
      <vt:lpstr>Algebra liniowa w Python</vt:lpstr>
      <vt:lpstr>Algebra liniowa w Python</vt:lpstr>
      <vt:lpstr>Przykładowe pytania egzaminacyjne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411</cp:revision>
  <dcterms:created xsi:type="dcterms:W3CDTF">2012-08-15T16:54:36Z</dcterms:created>
  <dcterms:modified xsi:type="dcterms:W3CDTF">2019-10-04T08:55:39Z</dcterms:modified>
</cp:coreProperties>
</file>