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1" r:id="rId22"/>
    <p:sldId id="272" r:id="rId23"/>
    <p:sldId id="279" r:id="rId24"/>
    <p:sldId id="280" r:id="rId25"/>
    <p:sldId id="281" r:id="rId26"/>
    <p:sldId id="282" r:id="rId27"/>
    <p:sldId id="29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48F9D-1D7F-45F9-AEF8-2D2B1FC6ADEF}" v="2985" dt="2019-10-17T12:54:31.234"/>
    <p1510:client id="{D12C7DB1-89B8-4A4E-939B-5C5D60609701}" v="2518" dt="2019-10-19T05:55:28.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98AA868-8872-43E4-8C98-D34DABD1FD38}" type="datetimeFigureOut">
              <a:rPr lang="pl-PL" smtClean="0"/>
              <a:t>20.10.2019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39175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20.10.2019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45450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20.10.2019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4038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20.10.2019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738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F98AA868-8872-43E4-8C98-D34DABD1FD38}" type="datetimeFigureOut">
              <a:rPr lang="pl-PL" smtClean="0"/>
              <a:t>20.10.2019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23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F98AA868-8872-43E4-8C98-D34DABD1FD38}" type="datetimeFigureOut">
              <a:rPr lang="pl-PL" smtClean="0"/>
              <a:t>20.10.2019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88303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F98AA868-8872-43E4-8C98-D34DABD1FD38}" type="datetimeFigureOut">
              <a:rPr lang="pl-PL" smtClean="0"/>
              <a:t>20.10.2019</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18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F98AA868-8872-43E4-8C98-D34DABD1FD38}" type="datetimeFigureOut">
              <a:rPr lang="pl-PL" smtClean="0"/>
              <a:t>20.10.2019</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54479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98AA868-8872-43E4-8C98-D34DABD1FD38}" type="datetimeFigureOut">
              <a:rPr lang="pl-PL" smtClean="0"/>
              <a:t>20.10.2019</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8508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20.10.2019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7155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20.10.2019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02490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AA868-8872-43E4-8C98-D34DABD1FD38}" type="datetimeFigureOut">
              <a:rPr lang="pl-PL" smtClean="0"/>
              <a:t>20.10.2019</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C6C3F-668B-4AF5-BFA9-0F657EB068D6}" type="slidenum">
              <a:rPr lang="pl-PL" smtClean="0"/>
              <a:t>‹#›</a:t>
            </a:fld>
            <a:endParaRPr lang="pl-PL"/>
          </a:p>
        </p:txBody>
      </p:sp>
    </p:spTree>
    <p:extLst>
      <p:ext uri="{BB962C8B-B14F-4D97-AF65-F5344CB8AC3E}">
        <p14:creationId xmlns:p14="http://schemas.microsoft.com/office/powerpoint/2010/main" val="392663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cs typeface="Calibri Light"/>
              </a:rPr>
              <a:t>Wprowadzenie do </a:t>
            </a:r>
            <a:r>
              <a:rPr lang="pl-PL">
                <a:cs typeface="Calibri Light"/>
              </a:rPr>
              <a:t>uczenia bez nadzoru. Klasteryzacja</a:t>
            </a:r>
            <a:endParaRPr lang="pl-PL" dirty="0"/>
          </a:p>
        </p:txBody>
      </p:sp>
      <p:sp>
        <p:nvSpPr>
          <p:cNvPr id="3" name="Podtytuł 2"/>
          <p:cNvSpPr>
            <a:spLocks noGrp="1"/>
          </p:cNvSpPr>
          <p:nvPr>
            <p:ph type="subTitle" idx="1"/>
          </p:nvPr>
        </p:nvSpPr>
        <p:spPr>
          <a:xfrm>
            <a:off x="1524000" y="5042911"/>
            <a:ext cx="9144000" cy="1655762"/>
          </a:xfrm>
        </p:spPr>
        <p:txBody>
          <a:bodyPr vert="horz" lIns="91440" tIns="45720" rIns="91440" bIns="45720" rtlCol="0" anchor="t">
            <a:normAutofit/>
          </a:bodyPr>
          <a:lstStyle/>
          <a:p>
            <a:r>
              <a:rPr lang="pl-PL" sz="2800" dirty="0">
                <a:cs typeface="Calibri"/>
              </a:rPr>
              <a:t>Statystyczne reguły decyzyjne</a:t>
            </a:r>
          </a:p>
          <a:p>
            <a:endParaRPr lang="pl-PL" sz="2800" dirty="0">
              <a:cs typeface="Calibri"/>
            </a:endParaRPr>
          </a:p>
          <a:p>
            <a:r>
              <a:rPr lang="pl-PL" sz="2800" dirty="0">
                <a:cs typeface="Calibri"/>
              </a:rPr>
              <a:t>Przemysław Przybyszewski</a:t>
            </a:r>
          </a:p>
        </p:txBody>
      </p:sp>
    </p:spTree>
    <p:extLst>
      <p:ext uri="{BB962C8B-B14F-4D97-AF65-F5344CB8AC3E}">
        <p14:creationId xmlns:p14="http://schemas.microsoft.com/office/powerpoint/2010/main" val="160376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Klasteryzacja - wymagania</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a:xfrm>
            <a:off x="838200" y="1825625"/>
            <a:ext cx="10515600" cy="5027073"/>
          </a:xfrm>
        </p:spPr>
        <p:txBody>
          <a:bodyPr vert="horz" lIns="91440" tIns="45720" rIns="91440" bIns="45720" rtlCol="0" anchor="t">
            <a:normAutofit/>
          </a:bodyPr>
          <a:lstStyle/>
          <a:p>
            <a:r>
              <a:rPr lang="pl-PL">
                <a:cs typeface="Calibri"/>
              </a:rPr>
              <a:t>Miara odległości/podobieństwa: jakaś funkcja S, która dla dwóch punktów x1 oraz x2:</a:t>
            </a:r>
            <a:endParaRPr lang="pl-PL" dirty="0">
              <a:cs typeface="Calibri"/>
            </a:endParaRPr>
          </a:p>
          <a:p>
            <a:pPr lvl="1"/>
            <a:r>
              <a:rPr lang="pl-PL">
                <a:cs typeface="Calibri"/>
              </a:rPr>
              <a:t>S(x1,x2) osiąga wysokie wartości jeśli x1 oraz x2 są podobne</a:t>
            </a:r>
            <a:endParaRPr lang="pl-PL" dirty="0">
              <a:cs typeface="Calibri"/>
            </a:endParaRPr>
          </a:p>
          <a:p>
            <a:pPr lvl="1"/>
            <a:r>
              <a:rPr lang="pl-PL">
                <a:cs typeface="Calibri"/>
              </a:rPr>
              <a:t>S(x1,x2) osiąga niskie wartości jeśli x1 oraz x2 są podobne</a:t>
            </a:r>
            <a:endParaRPr lang="pl-PL" dirty="0">
              <a:cs typeface="Calibri"/>
            </a:endParaRPr>
          </a:p>
          <a:p>
            <a:r>
              <a:rPr lang="pl-PL">
                <a:cs typeface="Calibri"/>
              </a:rPr>
              <a:t>Funkcja oceny klastrowania:</a:t>
            </a:r>
            <a:endParaRPr lang="pl-PL" dirty="0">
              <a:cs typeface="Calibri"/>
            </a:endParaRPr>
          </a:p>
          <a:p>
            <a:endParaRPr lang="pl-PL" dirty="0">
              <a:cs typeface="Calibri"/>
            </a:endParaRPr>
          </a:p>
          <a:p>
            <a:endParaRPr lang="pl-PL" dirty="0">
              <a:cs typeface="Calibri"/>
            </a:endParaRPr>
          </a:p>
          <a:p>
            <a:endParaRPr lang="pl-PL" dirty="0">
              <a:cs typeface="Calibri"/>
            </a:endParaRPr>
          </a:p>
          <a:p>
            <a:endParaRPr lang="pl-PL" dirty="0">
              <a:cs typeface="Calibri"/>
            </a:endParaRPr>
          </a:p>
          <a:p>
            <a:r>
              <a:rPr lang="pl-PL">
                <a:cs typeface="Calibri"/>
              </a:rPr>
              <a:t>Wybranie samego algorytmu</a:t>
            </a:r>
            <a:endParaRPr lang="pl-PL" dirty="0">
              <a:cs typeface="Calibri"/>
            </a:endParaRPr>
          </a:p>
          <a:p>
            <a:endParaRPr lang="pl-PL" dirty="0">
              <a:cs typeface="Calibri"/>
            </a:endParaRPr>
          </a:p>
          <a:p>
            <a:endParaRPr lang="pl-PL" dirty="0">
              <a:cs typeface="Calibri"/>
            </a:endParaRPr>
          </a:p>
          <a:p>
            <a:endParaRPr lang="pl-PL" dirty="0">
              <a:cs typeface="Calibri"/>
            </a:endParaRPr>
          </a:p>
        </p:txBody>
      </p:sp>
      <p:pic>
        <p:nvPicPr>
          <p:cNvPr id="4" name="Obraz 4">
            <a:extLst>
              <a:ext uri="{FF2B5EF4-FFF2-40B4-BE49-F238E27FC236}">
                <a16:creationId xmlns:a16="http://schemas.microsoft.com/office/drawing/2014/main" id="{16496432-B25F-46E2-ABAF-002A41C0480A}"/>
              </a:ext>
            </a:extLst>
          </p:cNvPr>
          <p:cNvPicPr>
            <a:picLocks noChangeAspect="1"/>
          </p:cNvPicPr>
          <p:nvPr/>
        </p:nvPicPr>
        <p:blipFill>
          <a:blip r:embed="rId2"/>
          <a:stretch>
            <a:fillRect/>
          </a:stretch>
        </p:blipFill>
        <p:spPr>
          <a:xfrm>
            <a:off x="3465465" y="4195454"/>
            <a:ext cx="4698520" cy="1866946"/>
          </a:xfrm>
          <a:prstGeom prst="rect">
            <a:avLst/>
          </a:prstGeom>
        </p:spPr>
      </p:pic>
    </p:spTree>
    <p:extLst>
      <p:ext uri="{BB962C8B-B14F-4D97-AF65-F5344CB8AC3E}">
        <p14:creationId xmlns:p14="http://schemas.microsoft.com/office/powerpoint/2010/main" val="65661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Klasteryzacja – miara odległosci</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a:xfrm>
            <a:off x="838200" y="1825625"/>
            <a:ext cx="10515600" cy="5027073"/>
          </a:xfrm>
        </p:spPr>
        <p:txBody>
          <a:bodyPr vert="horz" lIns="91440" tIns="45720" rIns="91440" bIns="45720" rtlCol="0" anchor="t">
            <a:normAutofit/>
          </a:bodyPr>
          <a:lstStyle/>
          <a:p>
            <a:pPr marL="0" indent="0">
              <a:buNone/>
            </a:pPr>
            <a:r>
              <a:rPr lang="pl-PL" dirty="0">
                <a:cs typeface="Calibri"/>
              </a:rPr>
              <a:t>W literaturze jest przyjętych wiele metryk, których można używać na </a:t>
            </a:r>
            <a:r>
              <a:rPr lang="pl-PL">
                <a:cs typeface="Calibri"/>
              </a:rPr>
              <a:t>początku, jeśli brakuje nam wyczucia o charakterystyce danych/wiedzy dziedzinowej:</a:t>
            </a:r>
            <a:endParaRPr lang="pl-PL" dirty="0">
              <a:cs typeface="Calibri"/>
            </a:endParaRPr>
          </a:p>
          <a:p>
            <a:r>
              <a:rPr lang="pl-PL">
                <a:cs typeface="Calibri"/>
              </a:rPr>
              <a:t>Metryka euklidesowa:</a:t>
            </a:r>
            <a:endParaRPr lang="pl-PL" dirty="0">
              <a:cs typeface="Calibri"/>
            </a:endParaRPr>
          </a:p>
          <a:p>
            <a:r>
              <a:rPr lang="pl-PL">
                <a:cs typeface="Calibri"/>
              </a:rPr>
              <a:t>Metryka miejska:</a:t>
            </a:r>
            <a:endParaRPr lang="pl-PL" dirty="0">
              <a:cs typeface="Calibri"/>
            </a:endParaRPr>
          </a:p>
          <a:p>
            <a:r>
              <a:rPr lang="pl-PL">
                <a:cs typeface="Calibri"/>
              </a:rPr>
              <a:t>Odległość Minkowskiego</a:t>
            </a:r>
            <a:endParaRPr lang="pl-PL" dirty="0">
              <a:cs typeface="Calibri"/>
            </a:endParaRPr>
          </a:p>
          <a:p>
            <a:endParaRPr lang="pl-PL" dirty="0">
              <a:cs typeface="Calibri"/>
            </a:endParaRPr>
          </a:p>
          <a:p>
            <a:endParaRPr lang="pl-PL" dirty="0">
              <a:cs typeface="Calibri"/>
            </a:endParaRPr>
          </a:p>
        </p:txBody>
      </p:sp>
    </p:spTree>
    <p:extLst>
      <p:ext uri="{BB962C8B-B14F-4D97-AF65-F5344CB8AC3E}">
        <p14:creationId xmlns:p14="http://schemas.microsoft.com/office/powerpoint/2010/main" val="152377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Klasteryzacja – ocena jakości klasteryzacji</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a:xfrm>
            <a:off x="838200" y="1825625"/>
            <a:ext cx="10515600" cy="5027073"/>
          </a:xfrm>
        </p:spPr>
        <p:txBody>
          <a:bodyPr vert="horz" lIns="91440" tIns="45720" rIns="91440" bIns="45720" rtlCol="0" anchor="t">
            <a:normAutofit/>
          </a:bodyPr>
          <a:lstStyle/>
          <a:p>
            <a:pPr marL="0" indent="0">
              <a:buNone/>
            </a:pPr>
            <a:r>
              <a:rPr lang="pl-PL" dirty="0">
                <a:cs typeface="Calibri"/>
              </a:rPr>
              <a:t>Ponownie, tutaj najcenniejsza jest wiedza dziedzinowa lub dobre wyczucie danych. Jeśli tego brakuje, to wykorzystuje się pewne </a:t>
            </a:r>
            <a:r>
              <a:rPr lang="pl-PL">
                <a:cs typeface="Calibri"/>
              </a:rPr>
              <a:t>standardowe miary jakości podziału dane na klastry tj.:</a:t>
            </a:r>
            <a:endParaRPr lang="pl-PL" dirty="0">
              <a:cs typeface="Calibri"/>
            </a:endParaRPr>
          </a:p>
          <a:p>
            <a:r>
              <a:rPr lang="pl-PL">
                <a:cs typeface="Calibri"/>
              </a:rPr>
              <a:t>Spójność wewnątrz klastrów</a:t>
            </a:r>
            <a:endParaRPr lang="pl-PL" dirty="0">
              <a:cs typeface="Calibri"/>
            </a:endParaRPr>
          </a:p>
          <a:p>
            <a:r>
              <a:rPr lang="pl-PL">
                <a:cs typeface="Calibri"/>
              </a:rPr>
              <a:t>Separacja pomiędzy klastrami</a:t>
            </a:r>
            <a:endParaRPr lang="pl-PL" dirty="0">
              <a:cs typeface="Calibri"/>
            </a:endParaRPr>
          </a:p>
          <a:p>
            <a:pPr marL="457200" indent="-457200"/>
            <a:endParaRPr lang="pl-PL" dirty="0">
              <a:cs typeface="Calibri"/>
            </a:endParaRPr>
          </a:p>
          <a:p>
            <a:endParaRPr lang="pl-PL" dirty="0">
              <a:cs typeface="Calibri"/>
            </a:endParaRPr>
          </a:p>
          <a:p>
            <a:endParaRPr lang="pl-PL" dirty="0">
              <a:cs typeface="Calibri"/>
            </a:endParaRPr>
          </a:p>
        </p:txBody>
      </p:sp>
    </p:spTree>
    <p:extLst>
      <p:ext uri="{BB962C8B-B14F-4D97-AF65-F5344CB8AC3E}">
        <p14:creationId xmlns:p14="http://schemas.microsoft.com/office/powerpoint/2010/main" val="384278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Klasteryzacja</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a:xfrm>
            <a:off x="838200" y="1825625"/>
            <a:ext cx="10515600" cy="5027073"/>
          </a:xfrm>
        </p:spPr>
        <p:txBody>
          <a:bodyPr vert="horz" lIns="91440" tIns="45720" rIns="91440" bIns="45720" rtlCol="0" anchor="t">
            <a:normAutofit/>
          </a:bodyPr>
          <a:lstStyle/>
          <a:p>
            <a:pPr marL="0" indent="0">
              <a:buNone/>
            </a:pPr>
            <a:r>
              <a:rPr lang="pl-PL" dirty="0">
                <a:cs typeface="Calibri"/>
              </a:rPr>
              <a:t>Dla wielu algorytmów klasyfikacyjnych również musimy ustalić, ile klastrów chcemy otrzymać (albo powtórzyć algorytm wiele razy dla różnej docelowej liczby klastrów i wybrać ten, co najlepiej spełnia </a:t>
            </a:r>
            <a:r>
              <a:rPr lang="pl-PL">
                <a:cs typeface="Calibri"/>
              </a:rPr>
              <a:t>wybrane przez nas kryterium)</a:t>
            </a:r>
            <a:endParaRPr lang="pl-PL"/>
          </a:p>
          <a:p>
            <a:pPr marL="457200" indent="-457200"/>
            <a:endParaRPr lang="pl-PL" dirty="0">
              <a:cs typeface="Calibri"/>
            </a:endParaRPr>
          </a:p>
          <a:p>
            <a:endParaRPr lang="pl-PL" dirty="0">
              <a:cs typeface="Calibri"/>
            </a:endParaRPr>
          </a:p>
          <a:p>
            <a:endParaRPr lang="pl-PL" dirty="0">
              <a:cs typeface="Calibri"/>
            </a:endParaRPr>
          </a:p>
        </p:txBody>
      </p:sp>
      <p:pic>
        <p:nvPicPr>
          <p:cNvPr id="4" name="Obraz 4">
            <a:extLst>
              <a:ext uri="{FF2B5EF4-FFF2-40B4-BE49-F238E27FC236}">
                <a16:creationId xmlns:a16="http://schemas.microsoft.com/office/drawing/2014/main" id="{9A9ACA5E-440D-483E-AF1F-4A6EDED91F30}"/>
              </a:ext>
            </a:extLst>
          </p:cNvPr>
          <p:cNvPicPr>
            <a:picLocks noChangeAspect="1"/>
          </p:cNvPicPr>
          <p:nvPr/>
        </p:nvPicPr>
        <p:blipFill>
          <a:blip r:embed="rId2"/>
          <a:stretch>
            <a:fillRect/>
          </a:stretch>
        </p:blipFill>
        <p:spPr>
          <a:xfrm>
            <a:off x="2881745" y="4158548"/>
            <a:ext cx="6941127" cy="1713594"/>
          </a:xfrm>
          <a:prstGeom prst="rect">
            <a:avLst/>
          </a:prstGeom>
        </p:spPr>
      </p:pic>
    </p:spTree>
    <p:extLst>
      <p:ext uri="{BB962C8B-B14F-4D97-AF65-F5344CB8AC3E}">
        <p14:creationId xmlns:p14="http://schemas.microsoft.com/office/powerpoint/2010/main" val="216346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a:xfrm>
            <a:off x="838200" y="1825625"/>
            <a:ext cx="10515600" cy="5027073"/>
          </a:xfrm>
        </p:spPr>
        <p:txBody>
          <a:bodyPr vert="horz" lIns="91440" tIns="45720" rIns="91440" bIns="45720" rtlCol="0" anchor="t">
            <a:normAutofit fontScale="77500" lnSpcReduction="20000"/>
          </a:bodyPr>
          <a:lstStyle/>
          <a:p>
            <a:pPr marL="0" indent="0">
              <a:buNone/>
            </a:pPr>
            <a:r>
              <a:rPr lang="pl-PL" dirty="0">
                <a:cs typeface="Calibri"/>
              </a:rPr>
              <a:t>Algorytm centroidów/k-średnich to jeden z algorytmów analizy skupień/klastrowania, który jest również często stosowany w praktyce.</a:t>
            </a:r>
            <a:r>
              <a:rPr lang="pl-PL" dirty="0">
                <a:ea typeface="+mn-lt"/>
                <a:cs typeface="+mn-lt"/>
              </a:rPr>
              <a:t> Najpopularniejsza implementacja algorytmu w</a:t>
            </a:r>
            <a:r>
              <a:rPr lang="pl" dirty="0">
                <a:ea typeface="+mn-lt"/>
                <a:cs typeface="+mn-lt"/>
              </a:rPr>
              <a:t>ykorzystuje technikę iteracyjnego udoskonalania, znana jako algorytm Lloyda (trzeba jednak zaznaczyć, że istnieją szybsze alternatywy).
</a:t>
            </a:r>
            <a:r>
              <a:rPr lang="pl">
                <a:ea typeface="+mn-lt"/>
                <a:cs typeface="+mn-lt"/>
              </a:rPr>
              <a:t>Biorąc pod uwagę początkowy zestaw centroidów m1,...,mk, algorytm działa naprzemiennie między dwoma krokami:</a:t>
            </a:r>
            <a:r>
              <a:rPr lang="pl" dirty="0">
                <a:ea typeface="+mn-lt"/>
                <a:cs typeface="+mn-lt"/>
              </a:rPr>
              <a:t>
    Krok przypisania: przypisz każdą obserwację do gromady, której średnia ma najmniejszą kwadratową odległość euklidesową, jest to intuicyjnie „najbliższa” średnia. </a:t>
            </a:r>
          </a:p>
          <a:p>
            <a:pPr marL="0" indent="0">
              <a:buNone/>
            </a:pPr>
            <a:endParaRPr lang="pl" dirty="0">
              <a:ea typeface="+mn-lt"/>
              <a:cs typeface="+mn-lt"/>
            </a:endParaRPr>
          </a:p>
          <a:p>
            <a:pPr marL="0" indent="0">
              <a:buNone/>
            </a:pPr>
            <a:r>
              <a:rPr lang="pl" dirty="0">
                <a:ea typeface="+mn-lt"/>
                <a:cs typeface="+mn-lt"/>
              </a:rPr>
              <a:t>
</a:t>
            </a:r>
            <a:r>
              <a:rPr lang="pl">
                <a:ea typeface="+mn-lt"/>
                <a:cs typeface="+mn-lt"/>
              </a:rPr>
              <a:t>    Krok aktualizacji: Oblicz nowe środki (centroidy) obserwacji w nowych klastrach.</a:t>
            </a:r>
            <a:r>
              <a:rPr lang="pl" dirty="0">
                <a:ea typeface="+mn-lt"/>
                <a:cs typeface="+mn-lt"/>
              </a:rPr>
              <a:t>
</a:t>
            </a:r>
            <a:endParaRPr lang="pl">
              <a:cs typeface="Calibri"/>
            </a:endParaRPr>
          </a:p>
          <a:p>
            <a:endParaRPr lang="pl-PL" dirty="0">
              <a:cs typeface="Calibri"/>
            </a:endParaRPr>
          </a:p>
          <a:p>
            <a:endParaRPr lang="pl-PL" dirty="0">
              <a:cs typeface="Calibri"/>
            </a:endParaRPr>
          </a:p>
        </p:txBody>
      </p:sp>
      <p:pic>
        <p:nvPicPr>
          <p:cNvPr id="5" name="Obraz 5">
            <a:extLst>
              <a:ext uri="{FF2B5EF4-FFF2-40B4-BE49-F238E27FC236}">
                <a16:creationId xmlns:a16="http://schemas.microsoft.com/office/drawing/2014/main" id="{F53EED0A-DD3F-47D8-B5E4-A090D0962FBF}"/>
              </a:ext>
            </a:extLst>
          </p:cNvPr>
          <p:cNvPicPr>
            <a:picLocks noChangeAspect="1"/>
          </p:cNvPicPr>
          <p:nvPr/>
        </p:nvPicPr>
        <p:blipFill>
          <a:blip r:embed="rId2"/>
          <a:stretch>
            <a:fillRect/>
          </a:stretch>
        </p:blipFill>
        <p:spPr>
          <a:xfrm>
            <a:off x="3027872" y="4419943"/>
            <a:ext cx="6150633" cy="606037"/>
          </a:xfrm>
          <a:prstGeom prst="rect">
            <a:avLst/>
          </a:prstGeom>
        </p:spPr>
      </p:pic>
      <p:pic>
        <p:nvPicPr>
          <p:cNvPr id="7" name="Obraz 7" descr="Obraz zawierający obiekt, zegar&#10;&#10;Opis wygenerowany przy bardzo wysokim poziomie pewności">
            <a:extLst>
              <a:ext uri="{FF2B5EF4-FFF2-40B4-BE49-F238E27FC236}">
                <a16:creationId xmlns:a16="http://schemas.microsoft.com/office/drawing/2014/main" id="{2FC42B4D-0381-49B9-A2DC-838A10B74DC5}"/>
              </a:ext>
            </a:extLst>
          </p:cNvPr>
          <p:cNvPicPr>
            <a:picLocks noChangeAspect="1"/>
          </p:cNvPicPr>
          <p:nvPr/>
        </p:nvPicPr>
        <p:blipFill>
          <a:blip r:embed="rId3"/>
          <a:stretch>
            <a:fillRect/>
          </a:stretch>
        </p:blipFill>
        <p:spPr>
          <a:xfrm>
            <a:off x="3768485" y="5482267"/>
            <a:ext cx="3849897" cy="1241844"/>
          </a:xfrm>
          <a:prstGeom prst="rect">
            <a:avLst/>
          </a:prstGeom>
        </p:spPr>
      </p:pic>
    </p:spTree>
    <p:extLst>
      <p:ext uri="{BB962C8B-B14F-4D97-AF65-F5344CB8AC3E}">
        <p14:creationId xmlns:p14="http://schemas.microsoft.com/office/powerpoint/2010/main" val="353005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pic>
        <p:nvPicPr>
          <p:cNvPr id="6" name="Obraz 6">
            <a:extLst>
              <a:ext uri="{FF2B5EF4-FFF2-40B4-BE49-F238E27FC236}">
                <a16:creationId xmlns:a16="http://schemas.microsoft.com/office/drawing/2014/main" id="{C11F1AF6-640E-4BEF-A38E-67AC1970651A}"/>
              </a:ext>
            </a:extLst>
          </p:cNvPr>
          <p:cNvPicPr>
            <a:picLocks noGrp="1" noChangeAspect="1"/>
          </p:cNvPicPr>
          <p:nvPr>
            <p:ph idx="1"/>
          </p:nvPr>
        </p:nvPicPr>
        <p:blipFill>
          <a:blip r:embed="rId2"/>
          <a:stretch>
            <a:fillRect/>
          </a:stretch>
        </p:blipFill>
        <p:spPr>
          <a:xfrm>
            <a:off x="3100975" y="1825625"/>
            <a:ext cx="5990050" cy="4351338"/>
          </a:xfrm>
        </p:spPr>
      </p:pic>
    </p:spTree>
    <p:extLst>
      <p:ext uri="{BB962C8B-B14F-4D97-AF65-F5344CB8AC3E}">
        <p14:creationId xmlns:p14="http://schemas.microsoft.com/office/powerpoint/2010/main" val="72018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pic>
        <p:nvPicPr>
          <p:cNvPr id="8" name="Obraz 8" descr="Obraz zawierający tekst, mapa&#10;&#10;Opis wygenerowany przy bardzo wysokim poziomie pewności">
            <a:extLst>
              <a:ext uri="{FF2B5EF4-FFF2-40B4-BE49-F238E27FC236}">
                <a16:creationId xmlns:a16="http://schemas.microsoft.com/office/drawing/2014/main" id="{5A237FE0-1817-455A-8EE0-4340F06EE4AF}"/>
              </a:ext>
            </a:extLst>
          </p:cNvPr>
          <p:cNvPicPr>
            <a:picLocks noGrp="1" noChangeAspect="1"/>
          </p:cNvPicPr>
          <p:nvPr>
            <p:ph idx="1"/>
          </p:nvPr>
        </p:nvPicPr>
        <p:blipFill>
          <a:blip r:embed="rId2"/>
          <a:stretch>
            <a:fillRect/>
          </a:stretch>
        </p:blipFill>
        <p:spPr>
          <a:xfrm>
            <a:off x="3119620" y="1825625"/>
            <a:ext cx="5952760" cy="4351338"/>
          </a:xfrm>
        </p:spPr>
      </p:pic>
    </p:spTree>
    <p:extLst>
      <p:ext uri="{BB962C8B-B14F-4D97-AF65-F5344CB8AC3E}">
        <p14:creationId xmlns:p14="http://schemas.microsoft.com/office/powerpoint/2010/main" val="191694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pic>
        <p:nvPicPr>
          <p:cNvPr id="5" name="Obraz 5" descr="Obraz zawierający tekst, mapa, różny, powietrze&#10;&#10;Opis wygenerowany przy bardzo wysokim poziomie pewności">
            <a:extLst>
              <a:ext uri="{FF2B5EF4-FFF2-40B4-BE49-F238E27FC236}">
                <a16:creationId xmlns:a16="http://schemas.microsoft.com/office/drawing/2014/main" id="{33410AA3-015E-4994-84A4-15093703490A}"/>
              </a:ext>
            </a:extLst>
          </p:cNvPr>
          <p:cNvPicPr>
            <a:picLocks noGrp="1" noChangeAspect="1"/>
          </p:cNvPicPr>
          <p:nvPr>
            <p:ph idx="1"/>
          </p:nvPr>
        </p:nvPicPr>
        <p:blipFill>
          <a:blip r:embed="rId2"/>
          <a:stretch>
            <a:fillRect/>
          </a:stretch>
        </p:blipFill>
        <p:spPr>
          <a:xfrm>
            <a:off x="3191101" y="1825625"/>
            <a:ext cx="5809798" cy="4351338"/>
          </a:xfrm>
        </p:spPr>
      </p:pic>
    </p:spTree>
    <p:extLst>
      <p:ext uri="{BB962C8B-B14F-4D97-AF65-F5344CB8AC3E}">
        <p14:creationId xmlns:p14="http://schemas.microsoft.com/office/powerpoint/2010/main" val="3518721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pic>
        <p:nvPicPr>
          <p:cNvPr id="6" name="Obraz 6">
            <a:extLst>
              <a:ext uri="{FF2B5EF4-FFF2-40B4-BE49-F238E27FC236}">
                <a16:creationId xmlns:a16="http://schemas.microsoft.com/office/drawing/2014/main" id="{E892BC99-8248-4B08-8DF0-8CE02D44AD33}"/>
              </a:ext>
            </a:extLst>
          </p:cNvPr>
          <p:cNvPicPr>
            <a:picLocks noGrp="1" noChangeAspect="1"/>
          </p:cNvPicPr>
          <p:nvPr>
            <p:ph idx="1"/>
          </p:nvPr>
        </p:nvPicPr>
        <p:blipFill>
          <a:blip r:embed="rId2"/>
          <a:stretch>
            <a:fillRect/>
          </a:stretch>
        </p:blipFill>
        <p:spPr>
          <a:xfrm>
            <a:off x="3151752" y="1825625"/>
            <a:ext cx="5888495" cy="4351338"/>
          </a:xfrm>
        </p:spPr>
      </p:pic>
    </p:spTree>
    <p:extLst>
      <p:ext uri="{BB962C8B-B14F-4D97-AF65-F5344CB8AC3E}">
        <p14:creationId xmlns:p14="http://schemas.microsoft.com/office/powerpoint/2010/main" val="138336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pic>
        <p:nvPicPr>
          <p:cNvPr id="5" name="Obraz 6">
            <a:extLst>
              <a:ext uri="{FF2B5EF4-FFF2-40B4-BE49-F238E27FC236}">
                <a16:creationId xmlns:a16="http://schemas.microsoft.com/office/drawing/2014/main" id="{75D74EC3-E2C9-4968-AC0C-0098D32ED859}"/>
              </a:ext>
            </a:extLst>
          </p:cNvPr>
          <p:cNvPicPr>
            <a:picLocks noGrp="1" noChangeAspect="1"/>
          </p:cNvPicPr>
          <p:nvPr>
            <p:ph idx="1"/>
          </p:nvPr>
        </p:nvPicPr>
        <p:blipFill>
          <a:blip r:embed="rId2"/>
          <a:stretch>
            <a:fillRect/>
          </a:stretch>
        </p:blipFill>
        <p:spPr>
          <a:xfrm>
            <a:off x="3171587" y="1825625"/>
            <a:ext cx="5848825" cy="4351338"/>
          </a:xfrm>
        </p:spPr>
      </p:pic>
    </p:spTree>
    <p:extLst>
      <p:ext uri="{BB962C8B-B14F-4D97-AF65-F5344CB8AC3E}">
        <p14:creationId xmlns:p14="http://schemas.microsoft.com/office/powerpoint/2010/main" val="18355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A15DD1-3BA4-4708-AC8A-192331F7ADA2}"/>
              </a:ext>
            </a:extLst>
          </p:cNvPr>
          <p:cNvSpPr>
            <a:spLocks noGrp="1"/>
          </p:cNvSpPr>
          <p:nvPr>
            <p:ph type="title"/>
          </p:nvPr>
        </p:nvSpPr>
        <p:spPr/>
        <p:txBody>
          <a:bodyPr/>
          <a:lstStyle/>
          <a:p>
            <a:r>
              <a:rPr lang="pl-PL" dirty="0">
                <a:cs typeface="Calibri Light"/>
              </a:rPr>
              <a:t>Plan wykładu</a:t>
            </a:r>
            <a:endParaRPr lang="pl-PL" dirty="0"/>
          </a:p>
        </p:txBody>
      </p:sp>
      <p:sp>
        <p:nvSpPr>
          <p:cNvPr id="3" name="Symbol zastępczy zawartości 2">
            <a:extLst>
              <a:ext uri="{FF2B5EF4-FFF2-40B4-BE49-F238E27FC236}">
                <a16:creationId xmlns:a16="http://schemas.microsoft.com/office/drawing/2014/main" id="{2BBA7DEA-CB7E-41EE-B2DA-C9E73400D44E}"/>
              </a:ext>
            </a:extLst>
          </p:cNvPr>
          <p:cNvSpPr>
            <a:spLocks noGrp="1"/>
          </p:cNvSpPr>
          <p:nvPr>
            <p:ph idx="1"/>
          </p:nvPr>
        </p:nvSpPr>
        <p:spPr/>
        <p:txBody>
          <a:bodyPr vert="horz" lIns="91440" tIns="45720" rIns="91440" bIns="45720" rtlCol="0" anchor="t">
            <a:normAutofit/>
          </a:bodyPr>
          <a:lstStyle/>
          <a:p>
            <a:r>
              <a:rPr lang="pl-PL">
                <a:cs typeface="Calibri"/>
              </a:rPr>
              <a:t>Co to jest uczenie bez nadzoru</a:t>
            </a:r>
            <a:endParaRPr lang="pl-PL"/>
          </a:p>
          <a:p>
            <a:endParaRPr lang="pl-PL" dirty="0">
              <a:cs typeface="Calibri"/>
            </a:endParaRPr>
          </a:p>
          <a:p>
            <a:r>
              <a:rPr lang="pl-PL">
                <a:cs typeface="Calibri"/>
              </a:rPr>
              <a:t>Klasteryzacja</a:t>
            </a:r>
            <a:endParaRPr lang="pl-PL" dirty="0"/>
          </a:p>
          <a:p>
            <a:endParaRPr lang="pl-PL" dirty="0">
              <a:cs typeface="Calibri"/>
            </a:endParaRPr>
          </a:p>
          <a:p>
            <a:r>
              <a:rPr lang="pl-PL">
                <a:cs typeface="Calibri"/>
              </a:rPr>
              <a:t>Prezentacja algorytmów klastrujących z języku Python</a:t>
            </a:r>
            <a:endParaRPr lang="pl-PL" dirty="0"/>
          </a:p>
          <a:p>
            <a:pPr marL="0" indent="0">
              <a:buNone/>
            </a:pPr>
            <a:endParaRPr lang="pl-PL">
              <a:cs typeface="Calibri"/>
            </a:endParaRPr>
          </a:p>
        </p:txBody>
      </p:sp>
    </p:spTree>
    <p:extLst>
      <p:ext uri="{BB962C8B-B14F-4D97-AF65-F5344CB8AC3E}">
        <p14:creationId xmlns:p14="http://schemas.microsoft.com/office/powerpoint/2010/main" val="3696334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pic>
        <p:nvPicPr>
          <p:cNvPr id="6" name="Obraz 6">
            <a:extLst>
              <a:ext uri="{FF2B5EF4-FFF2-40B4-BE49-F238E27FC236}">
                <a16:creationId xmlns:a16="http://schemas.microsoft.com/office/drawing/2014/main" id="{ED80AAA3-8083-4745-BEB4-ADA2326F9FAB}"/>
              </a:ext>
            </a:extLst>
          </p:cNvPr>
          <p:cNvPicPr>
            <a:picLocks noGrp="1" noChangeAspect="1"/>
          </p:cNvPicPr>
          <p:nvPr>
            <p:ph idx="1"/>
          </p:nvPr>
        </p:nvPicPr>
        <p:blipFill>
          <a:blip r:embed="rId2"/>
          <a:stretch>
            <a:fillRect/>
          </a:stretch>
        </p:blipFill>
        <p:spPr>
          <a:xfrm>
            <a:off x="3145872" y="1825625"/>
            <a:ext cx="5900255" cy="4351338"/>
          </a:xfrm>
        </p:spPr>
      </p:pic>
    </p:spTree>
    <p:extLst>
      <p:ext uri="{BB962C8B-B14F-4D97-AF65-F5344CB8AC3E}">
        <p14:creationId xmlns:p14="http://schemas.microsoft.com/office/powerpoint/2010/main" val="35619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 – kryterium stopu</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a:xfrm>
            <a:off x="838200" y="1825625"/>
            <a:ext cx="10515600" cy="5027073"/>
          </a:xfrm>
        </p:spPr>
        <p:txBody>
          <a:bodyPr vert="horz" lIns="91440" tIns="45720" rIns="91440" bIns="45720" rtlCol="0" anchor="t">
            <a:normAutofit/>
          </a:bodyPr>
          <a:lstStyle/>
          <a:p>
            <a:pPr marL="457200" indent="-457200"/>
            <a:r>
              <a:rPr lang="pl">
                <a:ea typeface="+mn-lt"/>
                <a:cs typeface="+mn-lt"/>
              </a:rPr>
              <a:t>Brak (lub mniej niż jakaś wartość) zmian przynależności do klastrów w danej iteracji </a:t>
            </a:r>
          </a:p>
          <a:p>
            <a:pPr marL="457200" indent="-457200"/>
            <a:r>
              <a:rPr lang="pl">
                <a:ea typeface="+mn-lt"/>
                <a:cs typeface="+mn-lt"/>
              </a:rPr>
              <a:t>Brak zmiany (lub mniej niż jakaś wartość) połozenia centroidów</a:t>
            </a:r>
          </a:p>
          <a:p>
            <a:pPr marL="457200" indent="-457200"/>
            <a:r>
              <a:rPr lang="pl">
                <a:ea typeface="+mn-lt"/>
                <a:cs typeface="+mn-lt"/>
              </a:rPr>
              <a:t>Brak zmiany (lub mniej niż jakaś wartość) w sumie błędów kwadratowych (SSE)</a:t>
            </a:r>
            <a:r>
              <a:rPr lang="pl" dirty="0">
                <a:ea typeface="+mn-lt"/>
                <a:cs typeface="+mn-lt"/>
              </a:rPr>
              <a:t>
</a:t>
            </a:r>
            <a:endParaRPr lang="pl">
              <a:cs typeface="Calibri"/>
            </a:endParaRPr>
          </a:p>
          <a:p>
            <a:endParaRPr lang="pl-PL" dirty="0">
              <a:cs typeface="Calibri"/>
            </a:endParaRPr>
          </a:p>
          <a:p>
            <a:endParaRPr lang="pl-PL" dirty="0">
              <a:cs typeface="Calibri"/>
            </a:endParaRPr>
          </a:p>
        </p:txBody>
      </p:sp>
    </p:spTree>
    <p:extLst>
      <p:ext uri="{BB962C8B-B14F-4D97-AF65-F5344CB8AC3E}">
        <p14:creationId xmlns:p14="http://schemas.microsoft.com/office/powerpoint/2010/main" val="3954282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a:xfrm>
            <a:off x="838200" y="1825625"/>
            <a:ext cx="10515600" cy="5027073"/>
          </a:xfrm>
        </p:spPr>
        <p:txBody>
          <a:bodyPr vert="horz" lIns="91440" tIns="45720" rIns="91440" bIns="45720" rtlCol="0" anchor="t">
            <a:normAutofit/>
          </a:bodyPr>
          <a:lstStyle/>
          <a:p>
            <a:pPr marL="457200" indent="-457200"/>
            <a:r>
              <a:rPr lang="pl">
                <a:ea typeface="+mn-lt"/>
                <a:cs typeface="+mn-lt"/>
              </a:rPr>
              <a:t>Złożoność czasowa tego algorytmu to O(tkn), gdzie</a:t>
            </a:r>
            <a:endParaRPr lang="pl" dirty="0">
              <a:ea typeface="+mn-lt"/>
              <a:cs typeface="+mn-lt"/>
            </a:endParaRPr>
          </a:p>
          <a:p>
            <a:pPr marL="914400" lvl="1" indent="-457200"/>
            <a:r>
              <a:rPr lang="pl">
                <a:ea typeface="+mn-lt"/>
                <a:cs typeface="+mn-lt"/>
              </a:rPr>
              <a:t>N to liczba danych</a:t>
            </a:r>
            <a:endParaRPr lang="pl" dirty="0">
              <a:ea typeface="+mn-lt"/>
              <a:cs typeface="+mn-lt"/>
            </a:endParaRPr>
          </a:p>
          <a:p>
            <a:pPr marL="914400" lvl="1" indent="-457200"/>
            <a:r>
              <a:rPr lang="pl">
                <a:ea typeface="+mn-lt"/>
                <a:cs typeface="+mn-lt"/>
              </a:rPr>
              <a:t>K to liczba klastrów</a:t>
            </a:r>
            <a:endParaRPr lang="pl" dirty="0">
              <a:ea typeface="+mn-lt"/>
              <a:cs typeface="+mn-lt"/>
            </a:endParaRPr>
          </a:p>
          <a:p>
            <a:pPr marL="914400" lvl="1" indent="-457200"/>
            <a:r>
              <a:rPr lang="pl">
                <a:ea typeface="+mn-lt"/>
                <a:cs typeface="+mn-lt"/>
              </a:rPr>
              <a:t>T to liczba iteracji</a:t>
            </a:r>
            <a:endParaRPr lang="pl" dirty="0">
              <a:ea typeface="+mn-lt"/>
              <a:cs typeface="+mn-lt"/>
            </a:endParaRPr>
          </a:p>
          <a:p>
            <a:pPr indent="0">
              <a:buNone/>
            </a:pPr>
            <a:r>
              <a:rPr lang="pl" dirty="0">
                <a:ea typeface="+mn-lt"/>
                <a:cs typeface="+mn-lt"/>
              </a:rPr>
              <a:t>  Przeważnie k oraz t są małe, przez co często jest mówione, że jest to </a:t>
            </a:r>
            <a:r>
              <a:rPr lang="pl">
                <a:ea typeface="+mn-lt"/>
                <a:cs typeface="+mn-lt"/>
              </a:rPr>
              <a:t>algorytm liniowy</a:t>
            </a:r>
            <a:endParaRPr lang="pl" dirty="0">
              <a:ea typeface="+mn-lt"/>
              <a:cs typeface="+mn-lt"/>
            </a:endParaRPr>
          </a:p>
          <a:p>
            <a:pPr marL="457200" indent="-457200"/>
            <a:r>
              <a:rPr lang="pl">
                <a:ea typeface="+mn-lt"/>
                <a:cs typeface="+mn-lt"/>
              </a:rPr>
              <a:t>Należy w jakiś sposób wybrać pierwsze centroidy. I niestety od tego mocno jest uzależniony ostateczny rezultat</a:t>
            </a:r>
          </a:p>
          <a:p>
            <a:pPr marL="457200" indent="-457200"/>
            <a:r>
              <a:rPr lang="pl">
                <a:ea typeface="+mn-lt"/>
                <a:cs typeface="+mn-lt"/>
              </a:rPr>
              <a:t>Algorytm ten jest również bardzo wrażliwy na obserwacje odstające</a:t>
            </a:r>
          </a:p>
          <a:p>
            <a:pPr marL="457200" indent="-457200"/>
            <a:r>
              <a:rPr lang="pl">
                <a:ea typeface="+mn-lt"/>
                <a:cs typeface="+mn-lt"/>
              </a:rPr>
              <a:t>Kiepsko działa dla danych, które mają struktury hiperelipsoidy</a:t>
            </a:r>
            <a:r>
              <a:rPr lang="pl" dirty="0">
                <a:ea typeface="+mn-lt"/>
                <a:cs typeface="+mn-lt"/>
              </a:rPr>
              <a:t>
</a:t>
            </a:r>
            <a:endParaRPr lang="pl">
              <a:cs typeface="Calibri"/>
            </a:endParaRPr>
          </a:p>
          <a:p>
            <a:endParaRPr lang="pl-PL" dirty="0">
              <a:cs typeface="Calibri"/>
            </a:endParaRPr>
          </a:p>
          <a:p>
            <a:endParaRPr lang="pl-PL" dirty="0">
              <a:cs typeface="Calibri"/>
            </a:endParaRPr>
          </a:p>
        </p:txBody>
      </p:sp>
    </p:spTree>
    <p:extLst>
      <p:ext uri="{BB962C8B-B14F-4D97-AF65-F5344CB8AC3E}">
        <p14:creationId xmlns:p14="http://schemas.microsoft.com/office/powerpoint/2010/main" val="330296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 - wartości odstające</a:t>
            </a:r>
            <a:endParaRPr lang="pl-PL"/>
          </a:p>
        </p:txBody>
      </p:sp>
      <p:pic>
        <p:nvPicPr>
          <p:cNvPr id="6" name="Obraz 6" descr="Obraz zawierający rysunek&#10;&#10;Opis wygenerowany przy bardzo wysokim poziomie pewności">
            <a:extLst>
              <a:ext uri="{FF2B5EF4-FFF2-40B4-BE49-F238E27FC236}">
                <a16:creationId xmlns:a16="http://schemas.microsoft.com/office/drawing/2014/main" id="{F3A0754E-86B7-445A-A695-78E80105F42C}"/>
              </a:ext>
            </a:extLst>
          </p:cNvPr>
          <p:cNvPicPr>
            <a:picLocks noGrp="1" noChangeAspect="1"/>
          </p:cNvPicPr>
          <p:nvPr>
            <p:ph idx="1"/>
          </p:nvPr>
        </p:nvPicPr>
        <p:blipFill>
          <a:blip r:embed="rId2"/>
          <a:stretch>
            <a:fillRect/>
          </a:stretch>
        </p:blipFill>
        <p:spPr>
          <a:xfrm>
            <a:off x="1366837" y="1629618"/>
            <a:ext cx="9458325" cy="2514600"/>
          </a:xfrm>
        </p:spPr>
      </p:pic>
      <p:sp>
        <p:nvSpPr>
          <p:cNvPr id="10" name="Symbol zastępczy zawartości 2">
            <a:extLst>
              <a:ext uri="{FF2B5EF4-FFF2-40B4-BE49-F238E27FC236}">
                <a16:creationId xmlns:a16="http://schemas.microsoft.com/office/drawing/2014/main" id="{CB0FC4A0-1CB7-4D27-99C3-F0C0BA92A223}"/>
              </a:ext>
            </a:extLst>
          </p:cNvPr>
          <p:cNvSpPr txBox="1">
            <a:spLocks/>
          </p:cNvSpPr>
          <p:nvPr/>
        </p:nvSpPr>
        <p:spPr>
          <a:xfrm>
            <a:off x="1032163" y="4139334"/>
            <a:ext cx="10321637" cy="2713364"/>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 sz="2400">
                <a:ea typeface="+mn-lt"/>
                <a:cs typeface="+mn-lt"/>
              </a:rPr>
              <a:t>Usuń niektóre punkty danych, które są znacznie dalej z centroidów niż z innych punktów danych. Aby być bezpiecznym, możemy </a:t>
            </a:r>
            <a:r>
              <a:rPr lang="pl" sz="2400" dirty="0">
                <a:ea typeface="+mn-lt"/>
                <a:cs typeface="+mn-lt"/>
              </a:rPr>
              <a:t>chcieć monitorować te możliwe wartości odstające kilka iteracji, a następnie zdecyduj o ich usunięciu.
</a:t>
            </a:r>
          </a:p>
          <a:p>
            <a:pPr marL="0" indent="0">
              <a:buNone/>
            </a:pPr>
            <a:r>
              <a:rPr lang="pl" sz="2400">
                <a:ea typeface="+mn-lt"/>
                <a:cs typeface="+mn-lt"/>
              </a:rPr>
              <a:t>Wykonaj losowe próbkowanie: wybierając mały podzbiór punktów danych, istnieje szansa na wybranie wartości odstającej dużo mniejszy. Przypisz pozostałe punkty danych do klastrów według odległości lub porównanie podobieństwa lub klasyfikacja</a:t>
            </a:r>
            <a:r>
              <a:rPr lang="pl" dirty="0">
                <a:ea typeface="+mn-lt"/>
                <a:cs typeface="+mn-lt"/>
              </a:rPr>
              <a:t>
</a:t>
            </a:r>
            <a:endParaRPr lang="pl" sz="2400">
              <a:cs typeface="Calibri"/>
            </a:endParaRPr>
          </a:p>
          <a:p>
            <a:endParaRPr lang="pl-PL" sz="2400" dirty="0">
              <a:cs typeface="Calibri"/>
            </a:endParaRPr>
          </a:p>
          <a:p>
            <a:endParaRPr lang="pl-PL" sz="2400" dirty="0">
              <a:cs typeface="Calibri"/>
            </a:endParaRPr>
          </a:p>
        </p:txBody>
      </p:sp>
    </p:spTree>
    <p:extLst>
      <p:ext uri="{BB962C8B-B14F-4D97-AF65-F5344CB8AC3E}">
        <p14:creationId xmlns:p14="http://schemas.microsoft.com/office/powerpoint/2010/main" val="104329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 - początkowy wybór</a:t>
            </a:r>
            <a:endParaRPr lang="pl-PL"/>
          </a:p>
        </p:txBody>
      </p:sp>
      <p:pic>
        <p:nvPicPr>
          <p:cNvPr id="5" name="Obraz 6" descr="Obraz zawierający zegar&#10;&#10;Opis wygenerowany przy bardzo wysokim poziomie pewności">
            <a:extLst>
              <a:ext uri="{FF2B5EF4-FFF2-40B4-BE49-F238E27FC236}">
                <a16:creationId xmlns:a16="http://schemas.microsoft.com/office/drawing/2014/main" id="{31AD8187-DA7F-45AA-86D7-8D4D6C6CB341}"/>
              </a:ext>
            </a:extLst>
          </p:cNvPr>
          <p:cNvPicPr>
            <a:picLocks noChangeAspect="1"/>
          </p:cNvPicPr>
          <p:nvPr/>
        </p:nvPicPr>
        <p:blipFill>
          <a:blip r:embed="rId2"/>
          <a:stretch>
            <a:fillRect/>
          </a:stretch>
        </p:blipFill>
        <p:spPr>
          <a:xfrm>
            <a:off x="1108364" y="2376054"/>
            <a:ext cx="9931879" cy="2945790"/>
          </a:xfrm>
          <a:prstGeom prst="rect">
            <a:avLst/>
          </a:prstGeom>
        </p:spPr>
      </p:pic>
    </p:spTree>
    <p:extLst>
      <p:ext uri="{BB962C8B-B14F-4D97-AF65-F5344CB8AC3E}">
        <p14:creationId xmlns:p14="http://schemas.microsoft.com/office/powerpoint/2010/main" val="22740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 - początkowy wybór</a:t>
            </a:r>
            <a:endParaRPr lang="pl-PL"/>
          </a:p>
        </p:txBody>
      </p:sp>
      <p:pic>
        <p:nvPicPr>
          <p:cNvPr id="3" name="Obraz 3" descr="Obraz zawierający zegar, rysunek, znak&#10;&#10;Opis wygenerowany przy bardzo wysokim poziomie pewności">
            <a:extLst>
              <a:ext uri="{FF2B5EF4-FFF2-40B4-BE49-F238E27FC236}">
                <a16:creationId xmlns:a16="http://schemas.microsoft.com/office/drawing/2014/main" id="{1DD03F11-8280-4CC7-8E90-DEDC2E1384D8}"/>
              </a:ext>
            </a:extLst>
          </p:cNvPr>
          <p:cNvPicPr>
            <a:picLocks noChangeAspect="1"/>
          </p:cNvPicPr>
          <p:nvPr/>
        </p:nvPicPr>
        <p:blipFill>
          <a:blip r:embed="rId2"/>
          <a:stretch>
            <a:fillRect/>
          </a:stretch>
        </p:blipFill>
        <p:spPr>
          <a:xfrm>
            <a:off x="332510" y="2572031"/>
            <a:ext cx="11554690" cy="2517500"/>
          </a:xfrm>
          <a:prstGeom prst="rect">
            <a:avLst/>
          </a:prstGeom>
        </p:spPr>
      </p:pic>
    </p:spTree>
    <p:extLst>
      <p:ext uri="{BB962C8B-B14F-4D97-AF65-F5344CB8AC3E}">
        <p14:creationId xmlns:p14="http://schemas.microsoft.com/office/powerpoint/2010/main" val="73574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 - struktura danych</a:t>
            </a:r>
            <a:endParaRPr lang="pl-PL"/>
          </a:p>
        </p:txBody>
      </p:sp>
      <p:pic>
        <p:nvPicPr>
          <p:cNvPr id="4" name="Obraz 4" descr="Obraz zawierający rysunek&#10;&#10;Opis wygenerowany przy bardzo wysokim poziomie pewności">
            <a:extLst>
              <a:ext uri="{FF2B5EF4-FFF2-40B4-BE49-F238E27FC236}">
                <a16:creationId xmlns:a16="http://schemas.microsoft.com/office/drawing/2014/main" id="{DEC09A04-8303-468D-868D-6EDB2C2ED540}"/>
              </a:ext>
            </a:extLst>
          </p:cNvPr>
          <p:cNvPicPr>
            <a:picLocks noChangeAspect="1"/>
          </p:cNvPicPr>
          <p:nvPr/>
        </p:nvPicPr>
        <p:blipFill>
          <a:blip r:embed="rId2"/>
          <a:stretch>
            <a:fillRect/>
          </a:stretch>
        </p:blipFill>
        <p:spPr>
          <a:xfrm>
            <a:off x="6470074" y="2129402"/>
            <a:ext cx="4544290" cy="4344868"/>
          </a:xfrm>
          <a:prstGeom prst="rect">
            <a:avLst/>
          </a:prstGeom>
        </p:spPr>
      </p:pic>
      <p:pic>
        <p:nvPicPr>
          <p:cNvPr id="6" name="Obraz 6" descr="Obraz zawierający żywność&#10;&#10;Opis wygenerowany przy bardzo wysokim poziomie pewności">
            <a:extLst>
              <a:ext uri="{FF2B5EF4-FFF2-40B4-BE49-F238E27FC236}">
                <a16:creationId xmlns:a16="http://schemas.microsoft.com/office/drawing/2014/main" id="{4BE8CDE8-C800-4731-B28A-321BA83A50BF}"/>
              </a:ext>
            </a:extLst>
          </p:cNvPr>
          <p:cNvPicPr>
            <a:picLocks noChangeAspect="1"/>
          </p:cNvPicPr>
          <p:nvPr/>
        </p:nvPicPr>
        <p:blipFill>
          <a:blip r:embed="rId3"/>
          <a:stretch>
            <a:fillRect/>
          </a:stretch>
        </p:blipFill>
        <p:spPr>
          <a:xfrm>
            <a:off x="720436" y="2123598"/>
            <a:ext cx="4572000" cy="4425749"/>
          </a:xfrm>
          <a:prstGeom prst="rect">
            <a:avLst/>
          </a:prstGeom>
        </p:spPr>
      </p:pic>
    </p:spTree>
    <p:extLst>
      <p:ext uri="{BB962C8B-B14F-4D97-AF65-F5344CB8AC3E}">
        <p14:creationId xmlns:p14="http://schemas.microsoft.com/office/powerpoint/2010/main" val="3413114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K-means </a:t>
            </a:r>
            <a:endParaRPr lang="pl-PL"/>
          </a:p>
        </p:txBody>
      </p:sp>
      <p:sp>
        <p:nvSpPr>
          <p:cNvPr id="3" name="pole tekstowe 2">
            <a:extLst>
              <a:ext uri="{FF2B5EF4-FFF2-40B4-BE49-F238E27FC236}">
                <a16:creationId xmlns:a16="http://schemas.microsoft.com/office/drawing/2014/main" id="{2E24A22E-98CD-40D1-94EA-B0DDACFFCB82}"/>
              </a:ext>
            </a:extLst>
          </p:cNvPr>
          <p:cNvSpPr txBox="1"/>
          <p:nvPr/>
        </p:nvSpPr>
        <p:spPr>
          <a:xfrm>
            <a:off x="3338946" y="3075710"/>
            <a:ext cx="50153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4000"/>
              <a:t>Prezentacja w Python</a:t>
            </a:r>
            <a:endParaRPr lang="pl-PL" sz="4000">
              <a:cs typeface="Calibri"/>
            </a:endParaRPr>
          </a:p>
        </p:txBody>
      </p:sp>
    </p:spTree>
    <p:extLst>
      <p:ext uri="{BB962C8B-B14F-4D97-AF65-F5344CB8AC3E}">
        <p14:creationId xmlns:p14="http://schemas.microsoft.com/office/powerpoint/2010/main" val="3526732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Grupowanie hierarchiczne</a:t>
            </a:r>
            <a:endParaRPr lang="pl-PL"/>
          </a:p>
        </p:txBody>
      </p:sp>
      <p:sp>
        <p:nvSpPr>
          <p:cNvPr id="3" name="pole tekstowe 2">
            <a:extLst>
              <a:ext uri="{FF2B5EF4-FFF2-40B4-BE49-F238E27FC236}">
                <a16:creationId xmlns:a16="http://schemas.microsoft.com/office/drawing/2014/main" id="{4CB6A562-8269-4F0B-8B9C-387F11CE2E92}"/>
              </a:ext>
            </a:extLst>
          </p:cNvPr>
          <p:cNvSpPr txBox="1"/>
          <p:nvPr/>
        </p:nvSpPr>
        <p:spPr>
          <a:xfrm>
            <a:off x="775855" y="1717964"/>
            <a:ext cx="107926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zbiorcza nazwa metod w obrębie analizy skupień, w których tworzone kolejno klastry pozostają w pewnej hierarchii. W tej hierarchii można wyszczególnić grupy (klastry) nadrzędne, których elementami są inne grupy (klastry) niższego rzędu. Metody te są deterministyczne - dają gwarancję powtarzalności wyników dla tych samych danych wejściowych. </a:t>
            </a:r>
          </a:p>
        </p:txBody>
      </p:sp>
      <p:sp>
        <p:nvSpPr>
          <p:cNvPr id="5" name="pole tekstowe 4">
            <a:extLst>
              <a:ext uri="{FF2B5EF4-FFF2-40B4-BE49-F238E27FC236}">
                <a16:creationId xmlns:a16="http://schemas.microsoft.com/office/drawing/2014/main" id="{F8793FB1-BCAF-42EB-B800-1AA2A6C5FF4E}"/>
              </a:ext>
            </a:extLst>
          </p:cNvPr>
          <p:cNvSpPr txBox="1"/>
          <p:nvPr/>
        </p:nvSpPr>
        <p:spPr>
          <a:xfrm>
            <a:off x="775855" y="3435927"/>
            <a:ext cx="66917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Metody ze względu na sposób grupowania dzielą się na: </a:t>
            </a:r>
          </a:p>
          <a:p>
            <a:pPr>
              <a:buChar char="•"/>
            </a:pPr>
            <a:r>
              <a:rPr lang="en-US"/>
              <a:t>metody aglomeracyjne (indukcyjne)</a:t>
            </a:r>
          </a:p>
          <a:p>
            <a:pPr>
              <a:buChar char="•"/>
            </a:pPr>
            <a:r>
              <a:rPr lang="en-US"/>
              <a:t>metody podziałowe (dedukcyjne)</a:t>
            </a:r>
          </a:p>
        </p:txBody>
      </p:sp>
      <p:pic>
        <p:nvPicPr>
          <p:cNvPr id="7" name="Obraz 7" descr="Obraz zawierający gra&#10;&#10;Opis wygenerowany przy bardzo wysokim poziomie pewności">
            <a:extLst>
              <a:ext uri="{FF2B5EF4-FFF2-40B4-BE49-F238E27FC236}">
                <a16:creationId xmlns:a16="http://schemas.microsoft.com/office/drawing/2014/main" id="{B49304C5-5CAB-46D5-8A91-B2FE4948F876}"/>
              </a:ext>
            </a:extLst>
          </p:cNvPr>
          <p:cNvPicPr>
            <a:picLocks noChangeAspect="1"/>
          </p:cNvPicPr>
          <p:nvPr/>
        </p:nvPicPr>
        <p:blipFill>
          <a:blip r:embed="rId2"/>
          <a:stretch>
            <a:fillRect/>
          </a:stretch>
        </p:blipFill>
        <p:spPr>
          <a:xfrm>
            <a:off x="4655128" y="4542191"/>
            <a:ext cx="3574472" cy="2082381"/>
          </a:xfrm>
          <a:prstGeom prst="rect">
            <a:avLst/>
          </a:prstGeom>
        </p:spPr>
      </p:pic>
    </p:spTree>
    <p:extLst>
      <p:ext uri="{BB962C8B-B14F-4D97-AF65-F5344CB8AC3E}">
        <p14:creationId xmlns:p14="http://schemas.microsoft.com/office/powerpoint/2010/main" val="3835613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Grupowanie hierarchiczne</a:t>
            </a:r>
            <a:endParaRPr lang="pl-PL"/>
          </a:p>
        </p:txBody>
      </p:sp>
      <p:pic>
        <p:nvPicPr>
          <p:cNvPr id="4" name="Obraz 5">
            <a:extLst>
              <a:ext uri="{FF2B5EF4-FFF2-40B4-BE49-F238E27FC236}">
                <a16:creationId xmlns:a16="http://schemas.microsoft.com/office/drawing/2014/main" id="{39FF400D-3210-4DE4-B843-9380CB74C252}"/>
              </a:ext>
            </a:extLst>
          </p:cNvPr>
          <p:cNvPicPr>
            <a:picLocks noChangeAspect="1"/>
          </p:cNvPicPr>
          <p:nvPr/>
        </p:nvPicPr>
        <p:blipFill>
          <a:blip r:embed="rId2"/>
          <a:stretch>
            <a:fillRect/>
          </a:stretch>
        </p:blipFill>
        <p:spPr>
          <a:xfrm>
            <a:off x="2927230" y="2161601"/>
            <a:ext cx="6366294" cy="3771250"/>
          </a:xfrm>
          <a:prstGeom prst="rect">
            <a:avLst/>
          </a:prstGeom>
        </p:spPr>
      </p:pic>
    </p:spTree>
    <p:extLst>
      <p:ext uri="{BB962C8B-B14F-4D97-AF65-F5344CB8AC3E}">
        <p14:creationId xmlns:p14="http://schemas.microsoft.com/office/powerpoint/2010/main" val="130015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Uczenie maszynowe</a:t>
            </a:r>
            <a:endParaRPr lang="pl-PL" dirty="0" err="1"/>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p:txBody>
          <a:bodyPr vert="horz" lIns="91440" tIns="45720" rIns="91440" bIns="45720" rtlCol="0" anchor="t">
            <a:normAutofit/>
          </a:bodyPr>
          <a:lstStyle/>
          <a:p>
            <a:r>
              <a:rPr lang="pl-PL">
                <a:cs typeface="Calibri"/>
              </a:rPr>
              <a:t>Wiele różnych definicji, generalnie chodzi o wyciąganie wniosków z danych przy pomocy algorytmów komputerowych</a:t>
            </a:r>
            <a:endParaRPr lang="pl-PL" dirty="0">
              <a:cs typeface="Calibri"/>
            </a:endParaRPr>
          </a:p>
          <a:p>
            <a:endParaRPr lang="pl-PL" dirty="0">
              <a:cs typeface="Calibri"/>
            </a:endParaRPr>
          </a:p>
          <a:p>
            <a:r>
              <a:rPr lang="pl-PL">
                <a:cs typeface="Calibri"/>
              </a:rPr>
              <a:t>Istnieje również wiele podziałów powyższego pojęcia na mniejsze. Jednym z takich podziałów jest rozróżnienie na uczenie z nadzorem (supervised learning) oraz bez nadzoru (unsupervised learning).</a:t>
            </a:r>
          </a:p>
        </p:txBody>
      </p:sp>
    </p:spTree>
    <p:extLst>
      <p:ext uri="{BB962C8B-B14F-4D97-AF65-F5344CB8AC3E}">
        <p14:creationId xmlns:p14="http://schemas.microsoft.com/office/powerpoint/2010/main" val="2182257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Grupowanie hierarchiczne</a:t>
            </a:r>
            <a:endParaRPr lang="pl-PL"/>
          </a:p>
        </p:txBody>
      </p:sp>
      <p:sp>
        <p:nvSpPr>
          <p:cNvPr id="3" name="pole tekstowe 2">
            <a:extLst>
              <a:ext uri="{FF2B5EF4-FFF2-40B4-BE49-F238E27FC236}">
                <a16:creationId xmlns:a16="http://schemas.microsoft.com/office/drawing/2014/main" id="{07CC758D-7DF0-4C02-94D6-904213236C86}"/>
              </a:ext>
            </a:extLst>
          </p:cNvPr>
          <p:cNvSpPr txBox="1"/>
          <p:nvPr/>
        </p:nvSpPr>
        <p:spPr>
          <a:xfrm>
            <a:off x="845128" y="1690255"/>
            <a:ext cx="1073727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 metodach aglomeracyjnych punktem startowym jest zbiór jednoelementowych klastrów, którego liczba elementów jest równa liczbie obiektów. W każdym kolejnym kroku obiekty są łączone w skupiska wyższego rzędu na podstawie wybranej metryki odległości pomiędzy grupami. Efektem końcowym jest jedna grupa obiektów zawierająca wszystkie elementy zbioru. Metody podziałowe postępują w sposób odwrotny: stanem początkowym jest jedna grupa, zawierająca wszystkie obiekty, która jest w kolejnych krokach dzielona na coraz mniejsze elementy, aż do uzyskania zbioru skupisk jednoelementowych. </a:t>
            </a:r>
          </a:p>
          <a:p>
            <a:endParaRPr lang="en-US" dirty="0"/>
          </a:p>
          <a:p>
            <a:r>
              <a:rPr lang="en-US"/>
              <a:t>W odróżnieniu od innych metod grupowania (np. k-means), metody klastrowania hierarchicznego </a:t>
            </a:r>
            <a:r>
              <a:rPr lang="en-US" b="1"/>
              <a:t>nie wymagają ustalania z góry liczby klastrów</a:t>
            </a:r>
            <a:r>
              <a:rPr lang="en-US"/>
              <a:t>. Oznacza to, że po przeprowadzeniu procedury i zwizualizowaniu jej wyników np. za pomocą dendrogramu, badacz może po fakcie, na podstawie wyników zadecydować, jaka liczba klastrów jest optymalna. Zwykle podział następuje w miejscu najdłuższych gałęzi dendrogramu. </a:t>
            </a:r>
          </a:p>
        </p:txBody>
      </p:sp>
    </p:spTree>
    <p:extLst>
      <p:ext uri="{BB962C8B-B14F-4D97-AF65-F5344CB8AC3E}">
        <p14:creationId xmlns:p14="http://schemas.microsoft.com/office/powerpoint/2010/main" val="3532804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Grupowanie hierarchiczne</a:t>
            </a:r>
            <a:endParaRPr lang="pl-PL"/>
          </a:p>
        </p:txBody>
      </p:sp>
      <p:sp>
        <p:nvSpPr>
          <p:cNvPr id="3" name="pole tekstowe 2">
            <a:extLst>
              <a:ext uri="{FF2B5EF4-FFF2-40B4-BE49-F238E27FC236}">
                <a16:creationId xmlns:a16="http://schemas.microsoft.com/office/drawing/2014/main" id="{07CC758D-7DF0-4C02-94D6-904213236C86}"/>
              </a:ext>
            </a:extLst>
          </p:cNvPr>
          <p:cNvSpPr txBox="1"/>
          <p:nvPr/>
        </p:nvSpPr>
        <p:spPr>
          <a:xfrm>
            <a:off x="845128" y="1690255"/>
            <a:ext cx="107372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Do najbardziej popularnych metod hierarchicznych należą: </a:t>
            </a:r>
            <a:endParaRPr lang="pl-PL"/>
          </a:p>
          <a:p>
            <a:pPr marL="285750" indent="-285750">
              <a:buFont typeface="Arial"/>
              <a:buChar char="•"/>
            </a:pPr>
            <a:r>
              <a:rPr lang="en-US">
                <a:ea typeface="+mn-lt"/>
                <a:cs typeface="+mn-lt"/>
              </a:rPr>
              <a:t>metoda Warda</a:t>
            </a:r>
            <a:endParaRPr lang="en-US"/>
          </a:p>
          <a:p>
            <a:pPr marL="285750" indent="-285750">
              <a:buFont typeface="Arial"/>
              <a:buChar char="•"/>
            </a:pPr>
            <a:r>
              <a:rPr lang="en-US">
                <a:ea typeface="+mn-lt"/>
                <a:cs typeface="+mn-lt"/>
              </a:rPr>
              <a:t>metoda najdalszego sąsiedztwa (w której odległość pomiędzy grupami jest ustalona jako odległość pomiędzy najbardziej oddalonymi od siebie obiektami z dwóch grup)</a:t>
            </a:r>
            <a:endParaRPr lang="en-US"/>
          </a:p>
          <a:p>
            <a:pPr marL="285750" indent="-285750">
              <a:buFont typeface="Arial"/>
              <a:buChar char="•"/>
            </a:pPr>
            <a:r>
              <a:rPr lang="en-US">
                <a:ea typeface="+mn-lt"/>
                <a:cs typeface="+mn-lt"/>
              </a:rPr>
              <a:t>metoda najbliższego sąsiedztwa (w której odległość pomiędzy grupami jest ustalona jako odległość pomiędzy najmniejj oddalonymi od siebie obiektami z dwóch grup)</a:t>
            </a:r>
            <a:endParaRPr lang="en-US"/>
          </a:p>
          <a:p>
            <a:pPr marL="285750" indent="-285750">
              <a:buFont typeface="Arial"/>
              <a:buChar char="•"/>
            </a:pPr>
            <a:r>
              <a:rPr lang="en-US">
                <a:ea typeface="+mn-lt"/>
                <a:cs typeface="+mn-lt"/>
              </a:rPr>
              <a:t>metoda średniej grupowej (w której odległość pomiędzy grupami jest ustalona jako średnia wszystkich odległości pomiędzy obiektami różnych grup)</a:t>
            </a:r>
            <a:endParaRPr lang="en-US"/>
          </a:p>
          <a:p>
            <a:pPr marL="285750" indent="-285750">
              <a:buFont typeface="Arial"/>
              <a:buChar char="•"/>
            </a:pPr>
            <a:r>
              <a:rPr lang="en-US">
                <a:ea typeface="+mn-lt"/>
                <a:cs typeface="+mn-lt"/>
              </a:rPr>
              <a:t>metoda mediany</a:t>
            </a:r>
            <a:endParaRPr lang="en-US"/>
          </a:p>
          <a:p>
            <a:pPr marL="285750" indent="-285750">
              <a:buFont typeface="Arial"/>
              <a:buChar char="•"/>
            </a:pPr>
            <a:r>
              <a:rPr lang="en-US">
                <a:ea typeface="+mn-lt"/>
                <a:cs typeface="+mn-lt"/>
              </a:rPr>
              <a:t>metoda środka ciężkości</a:t>
            </a:r>
            <a:endParaRPr lang="en-US"/>
          </a:p>
          <a:p>
            <a:r>
              <a:rPr lang="en-US">
                <a:ea typeface="+mn-lt"/>
                <a:cs typeface="+mn-lt"/>
              </a:rPr>
              <a:t>Nazwy tych metod odnoszą się do sposobu wyboru punktu reprezentującego dany klaster. Oprócz tego konieczne jest wybranie metryki odległości pomiędzy punktami reprezentującymi środki różnych grup. Można spotkać się ze stosowaniem m.in. metryk: euklidesowej, miejskiej, Czebyszewa, Mińkowskiego lub Canberra. </a:t>
            </a:r>
            <a:endParaRPr lang="en-US"/>
          </a:p>
        </p:txBody>
      </p:sp>
    </p:spTree>
    <p:extLst>
      <p:ext uri="{BB962C8B-B14F-4D97-AF65-F5344CB8AC3E}">
        <p14:creationId xmlns:p14="http://schemas.microsoft.com/office/powerpoint/2010/main" val="1693385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Analiza głównych składowych (PCA)</a:t>
            </a:r>
            <a:endParaRPr lang="pl-PL" dirty="0">
              <a:cs typeface="Calibri Light"/>
            </a:endParaRPr>
          </a:p>
        </p:txBody>
      </p:sp>
      <p:sp>
        <p:nvSpPr>
          <p:cNvPr id="4" name="pole tekstowe 3">
            <a:extLst>
              <a:ext uri="{FF2B5EF4-FFF2-40B4-BE49-F238E27FC236}">
                <a16:creationId xmlns:a16="http://schemas.microsoft.com/office/drawing/2014/main" id="{EFD9F930-A550-4E13-BB05-14AA32E48A96}"/>
              </a:ext>
            </a:extLst>
          </p:cNvPr>
          <p:cNvSpPr txBox="1"/>
          <p:nvPr/>
        </p:nvSpPr>
        <p:spPr>
          <a:xfrm>
            <a:off x="845128" y="1648691"/>
            <a:ext cx="1041861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jedna ze statystycznych metod analizy czynnikowej. Zbiór danych składający się z </a:t>
            </a:r>
            <a:r>
              <a:rPr lang="en-US" i="1"/>
              <a:t>N</a:t>
            </a:r>
            <a:r>
              <a:rPr lang="en-US" dirty="0"/>
              <a:t> </a:t>
            </a:r>
            <a:r>
              <a:rPr lang="en-US"/>
              <a:t>obserwacji, z których każda obejmuje </a:t>
            </a:r>
            <a:r>
              <a:rPr lang="en-US" i="1"/>
              <a:t>K</a:t>
            </a:r>
            <a:r>
              <a:rPr lang="en-US" dirty="0"/>
              <a:t> </a:t>
            </a:r>
            <a:r>
              <a:rPr lang="en-US"/>
              <a:t>zmiennych, można interpretować jako chmurę </a:t>
            </a:r>
            <a:r>
              <a:rPr lang="en-US" i="1"/>
              <a:t>N</a:t>
            </a:r>
            <a:r>
              <a:rPr lang="en-US"/>
              <a:t> punktów w przestrzeni </a:t>
            </a:r>
            <a:r>
              <a:rPr lang="en-US" i="1"/>
              <a:t>K</a:t>
            </a:r>
            <a:r>
              <a:rPr lang="en-US"/>
              <a:t>-wymiarowej. Celem PCA jest taki obrót</a:t>
            </a:r>
            <a:r>
              <a:rPr lang="en-US" dirty="0"/>
              <a:t> </a:t>
            </a:r>
            <a:r>
              <a:rPr lang="en-US"/>
              <a:t>układu współrzędnych, aby maksymalizować w pierwszej kolejności wariancję pierwszej współrzędnej, następnie wariancję drugiej współrzędnej itd.. Tak przekształcone wartości współrzędnych nazywane są ładunkami wygenerowanych czynników (składowych głównych). W ten sposób konstruowana jest nowa przestrzeń obserwacji, w której najwięcej zmienności wyjaśniają początkowe czynniki.</a:t>
            </a:r>
          </a:p>
        </p:txBody>
      </p:sp>
      <p:sp>
        <p:nvSpPr>
          <p:cNvPr id="5" name="pole tekstowe 4">
            <a:extLst>
              <a:ext uri="{FF2B5EF4-FFF2-40B4-BE49-F238E27FC236}">
                <a16:creationId xmlns:a16="http://schemas.microsoft.com/office/drawing/2014/main" id="{6B2A90E5-7AF4-4A23-8854-0DE5F67FF587}"/>
              </a:ext>
            </a:extLst>
          </p:cNvPr>
          <p:cNvSpPr txBox="1"/>
          <p:nvPr/>
        </p:nvSpPr>
        <p:spPr>
          <a:xfrm>
            <a:off x="914401" y="3782290"/>
            <a:ext cx="107095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PCA jest często używana do zmniejszania rozmiaru zbioru danych statystycznych, poprzez odrzucenie ostatnich czynników. Można też poszukać merytorycznej interpretacji czynników, zależnej od rodzaju danych, co pozwala lepiej zrozumieć naturę danych, choć bywa trudne przy większej liczbie badanych zmiennych. W przetwarzaniu sygnałów PCA jest używana np. do kompresji</a:t>
            </a:r>
            <a:r>
              <a:rPr lang="en-US" dirty="0"/>
              <a:t> </a:t>
            </a:r>
            <a:r>
              <a:rPr lang="en-US"/>
              <a:t>sygnału. </a:t>
            </a:r>
          </a:p>
        </p:txBody>
      </p:sp>
    </p:spTree>
    <p:extLst>
      <p:ext uri="{BB962C8B-B14F-4D97-AF65-F5344CB8AC3E}">
        <p14:creationId xmlns:p14="http://schemas.microsoft.com/office/powerpoint/2010/main" val="312358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Analiza głównych składowych (PCA)</a:t>
            </a:r>
            <a:endParaRPr lang="pl-PL" dirty="0">
              <a:cs typeface="Calibri Light"/>
            </a:endParaRPr>
          </a:p>
        </p:txBody>
      </p:sp>
      <p:sp>
        <p:nvSpPr>
          <p:cNvPr id="4" name="pole tekstowe 3">
            <a:extLst>
              <a:ext uri="{FF2B5EF4-FFF2-40B4-BE49-F238E27FC236}">
                <a16:creationId xmlns:a16="http://schemas.microsoft.com/office/drawing/2014/main" id="{EFD9F930-A550-4E13-BB05-14AA32E48A96}"/>
              </a:ext>
            </a:extLst>
          </p:cNvPr>
          <p:cNvSpPr txBox="1"/>
          <p:nvPr/>
        </p:nvSpPr>
        <p:spPr>
          <a:xfrm>
            <a:off x="845128" y="1620982"/>
            <a:ext cx="10418617"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Jako dane wejściowe podawana jest macierz zawierająca kolejne obserwacje, na podstawie których będą wyznaczane główne składowe (wektory bazowe nowej przestrzeni). Są one zwracane również jako jedna macierz. Algorytm PCA składa się z następujących kroków: </a:t>
            </a:r>
          </a:p>
          <a:p>
            <a:pPr marL="285750" indent="-285750">
              <a:buFont typeface="Arial"/>
              <a:buChar char="•"/>
            </a:pPr>
            <a:r>
              <a:rPr lang="en-US"/>
              <a:t>Wyznaczenie średnich dla wierszy: </a:t>
            </a:r>
            <a:r>
              <a:rPr lang="en-US">
                <a:ea typeface="+mn-lt"/>
                <a:cs typeface="+mn-lt"/>
              </a:rPr>
              <a:t>Jest to pierwsza czynność konieczna do stworzenia macierzy   kowariancji macierzy wejściowej. Kolejne pozycje wektora średnich u przechowują więc średnie odpowiadających wierszy. Obliczane są więc średnie wartości kolejnych cech dla wszystkich obserwacji. </a:t>
            </a:r>
            <a:endParaRPr lang="en-US" dirty="0">
              <a:cs typeface="Calibri"/>
            </a:endParaRPr>
          </a:p>
          <a:p>
            <a:pPr marL="285750" indent="-285750">
              <a:buFont typeface="Arial"/>
              <a:buChar char="•"/>
            </a:pPr>
            <a:r>
              <a:rPr lang="en-US"/>
              <a:t>Wyliczanie macierzy odchyleń: </a:t>
            </a:r>
            <a:r>
              <a:rPr lang="en-US">
                <a:ea typeface="+mn-lt"/>
                <a:cs typeface="+mn-lt"/>
              </a:rPr>
              <a:t>Krok ten polega na odjęciu od macierzy wejściowej średnich wyliczonych w punkcie I. Od każdego elementu macierzy odejmujemy średnią dla wiersza, w którym się znajduje</a:t>
            </a:r>
            <a:endParaRPr lang="en-US" dirty="0">
              <a:ea typeface="+mn-lt"/>
              <a:cs typeface="+mn-lt"/>
            </a:endParaRPr>
          </a:p>
          <a:p>
            <a:pPr marL="285750" indent="-285750">
              <a:buFont typeface="Arial"/>
              <a:buChar char="•"/>
            </a:pPr>
            <a:r>
              <a:rPr lang="en-US"/>
              <a:t>Wyznaczenie macierzy kowariancji</a:t>
            </a:r>
            <a:endParaRPr lang="en-US" dirty="0"/>
          </a:p>
          <a:p>
            <a:pPr marL="285750" indent="-285750">
              <a:buFont typeface="Arial"/>
              <a:buChar char="•"/>
            </a:pPr>
            <a:r>
              <a:rPr lang="en-US"/>
              <a:t>Obliczenie wartości własnych macierzy kowariancji</a:t>
            </a:r>
            <a:endParaRPr lang="en-US">
              <a:cs typeface="Calibri"/>
            </a:endParaRPr>
          </a:p>
          <a:p>
            <a:pPr marL="285750" indent="-285750">
              <a:buFont typeface="Arial"/>
              <a:buChar char="•"/>
            </a:pPr>
            <a:r>
              <a:rPr lang="en-US"/>
              <a:t>Wybór wartości własnych: </a:t>
            </a:r>
            <a:r>
              <a:rPr lang="en-US">
                <a:ea typeface="+mn-lt"/>
                <a:cs typeface="+mn-lt"/>
              </a:rPr>
              <a:t>Na tym etapie można dokonać zawężenia wymiaru przestrzeni. Z otrzymanych wartości własnych wybieramy te największe, co ma na celu minimalizację straty informacji podczas rzutowania danych na mniejszą liczbę wymiarów. Im wyższa wartość własna tym odpowiadający jej wektor własny jest słabiej skorelowany z pozostałymi. </a:t>
            </a:r>
            <a:endParaRPr lang="en-US">
              <a:cs typeface="Calibri" panose="020F0502020204030204"/>
            </a:endParaRPr>
          </a:p>
          <a:p>
            <a:pPr marL="285750" indent="-285750">
              <a:buFont typeface="Arial"/>
              <a:buChar char="•"/>
            </a:pPr>
            <a:r>
              <a:rPr lang="en-US"/>
              <a:t>Wyznaczenie wektorów własnych</a:t>
            </a:r>
            <a:endParaRPr lang="en-US" dirty="0">
              <a:cs typeface="Calibri" panose="020F0502020204030204"/>
            </a:endParaRPr>
          </a:p>
          <a:p>
            <a:pPr marL="285750" indent="-285750">
              <a:buFont typeface="Arial"/>
              <a:buChar char="•"/>
            </a:pPr>
            <a:r>
              <a:rPr lang="en-US"/>
              <a:t>Rzutowanie na wektory własne</a:t>
            </a:r>
            <a:br>
              <a:rPr lang="en-US" dirty="0"/>
            </a:br>
            <a:endParaRPr lang="en-US">
              <a:cs typeface="Calibri"/>
            </a:endParaRPr>
          </a:p>
          <a:p>
            <a:pPr marL="285750" indent="-285750">
              <a:buFont typeface="Arial"/>
              <a:buChar char="•"/>
            </a:pPr>
            <a:endParaRPr lang="en-US" dirty="0">
              <a:cs typeface="Calibri"/>
            </a:endParaRPr>
          </a:p>
          <a:p>
            <a:pPr>
              <a:buFont typeface="Arial"/>
              <a:buChar char="•"/>
            </a:pPr>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sp>
        <p:nvSpPr>
          <p:cNvPr id="5" name="pole tekstowe 4">
            <a:extLst>
              <a:ext uri="{FF2B5EF4-FFF2-40B4-BE49-F238E27FC236}">
                <a16:creationId xmlns:a16="http://schemas.microsoft.com/office/drawing/2014/main" id="{6B2A90E5-7AF4-4A23-8854-0DE5F67FF587}"/>
              </a:ext>
            </a:extLst>
          </p:cNvPr>
          <p:cNvSpPr txBox="1"/>
          <p:nvPr/>
        </p:nvSpPr>
        <p:spPr>
          <a:xfrm>
            <a:off x="914401" y="3782290"/>
            <a:ext cx="10709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2459113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Analiza głównych składowych (PCA)</a:t>
            </a:r>
            <a:endParaRPr lang="pl-PL" dirty="0">
              <a:cs typeface="Calibri Light"/>
            </a:endParaRPr>
          </a:p>
        </p:txBody>
      </p:sp>
      <p:sp>
        <p:nvSpPr>
          <p:cNvPr id="4" name="pole tekstowe 3">
            <a:extLst>
              <a:ext uri="{FF2B5EF4-FFF2-40B4-BE49-F238E27FC236}">
                <a16:creationId xmlns:a16="http://schemas.microsoft.com/office/drawing/2014/main" id="{EFD9F930-A550-4E13-BB05-14AA32E48A96}"/>
              </a:ext>
            </a:extLst>
          </p:cNvPr>
          <p:cNvSpPr txBox="1"/>
          <p:nvPr/>
        </p:nvSpPr>
        <p:spPr>
          <a:xfrm>
            <a:off x="845128" y="1620982"/>
            <a:ext cx="104186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Mając zbiór danych zawierający 100 przypadków (100 osób) charakteryzowanych przez 5 zmiennych (np. wzrost, waga, wiek, dochód, powierzchnia mieszkania) można przypuszczać, że zmienne „wzrost” i „waga” będą ze sobą silnie dodatnio skorelowane (gdyż im ktoś wyższy, tym więcej waży). Po to żeby uzyskać większą przejrzystość danych lub uniknąć powielania się danych (np. przy segmentacji klientów) czasami warto jest zastąpić dwie zmienne jedną zmienną – tak zwaną składową, którą można nazwać na przykład „wielkość”. Podobnie skorelowane będą ze sobą zmienne „dochód” i „powierzchnia mieszkania”, które być może można zastąpić czynnikiem „zamożność”. </a:t>
            </a:r>
            <a:endParaRPr lang="pl-PL"/>
          </a:p>
          <a:p>
            <a:endParaRPr lang="en-US" dirty="0">
              <a:cs typeface="Calibri"/>
            </a:endParaRPr>
          </a:p>
        </p:txBody>
      </p:sp>
      <p:sp>
        <p:nvSpPr>
          <p:cNvPr id="5" name="pole tekstowe 4">
            <a:extLst>
              <a:ext uri="{FF2B5EF4-FFF2-40B4-BE49-F238E27FC236}">
                <a16:creationId xmlns:a16="http://schemas.microsoft.com/office/drawing/2014/main" id="{6B2A90E5-7AF4-4A23-8854-0DE5F67FF587}"/>
              </a:ext>
            </a:extLst>
          </p:cNvPr>
          <p:cNvSpPr txBox="1"/>
          <p:nvPr/>
        </p:nvSpPr>
        <p:spPr>
          <a:xfrm>
            <a:off x="914401" y="3782290"/>
            <a:ext cx="10709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4089938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Analiza głównych składowych (PCA)</a:t>
            </a:r>
            <a:endParaRPr lang="pl-PL" dirty="0">
              <a:cs typeface="Calibri Light"/>
            </a:endParaRPr>
          </a:p>
        </p:txBody>
      </p:sp>
      <p:sp>
        <p:nvSpPr>
          <p:cNvPr id="4" name="pole tekstowe 3">
            <a:extLst>
              <a:ext uri="{FF2B5EF4-FFF2-40B4-BE49-F238E27FC236}">
                <a16:creationId xmlns:a16="http://schemas.microsoft.com/office/drawing/2014/main" id="{EFD9F930-A550-4E13-BB05-14AA32E48A96}"/>
              </a:ext>
            </a:extLst>
          </p:cNvPr>
          <p:cNvSpPr txBox="1"/>
          <p:nvPr/>
        </p:nvSpPr>
        <p:spPr>
          <a:xfrm>
            <a:off x="845128" y="1620982"/>
            <a:ext cx="1041861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Należy stworzyć macierz kowariancji (5*5) i wyznaczyć jej wartości własne oraz wektory własne. Szeregujemy wartości własne od największej do najmniejszej i jeżeli np. 3 pierwsze wartości własne stanowią odpowiednio duży udział w sumie wszystkich pięciu wartości własnych (np. powyżej 70%) to oznacza to, że możemy rozpatrywać model 3-czynnikowy. Tworzymy więc macierz gamma (o wymiarach 5*3 – bierzemy 3 „kolumny-wektory własne” odpowiadające odpowiednio uszeregowanym wartościom własnym) i mnożymy macierz danych wejściowych (100*5) przez macierz gamma (5*3) dostając macierz 100*3. Otrzymana macierz zawiera wartości poszczególnych składowych dla poszczególnych przypadków. </a:t>
            </a:r>
          </a:p>
          <a:p>
            <a:r>
              <a:rPr lang="en-US">
                <a:ea typeface="+mn-lt"/>
                <a:cs typeface="+mn-lt"/>
              </a:rPr>
              <a:t>Teraz należy zbadać korelacje poszczególnych składowych (mamy ich 3) ze zmiennymi wejściowymi (mieliśmy ich 5). Załóżmy, że pierwsza składowa jest mocno skorelowana z „wagą” i „wzrostem”, druga z „wiekiem”, a trzecia z „dochodem” i „powierzchnią mieszkania”. Przeanalizujmy zatem pierwszy wiersz otrzymanej macierzy: </a:t>
            </a:r>
          </a:p>
          <a:p>
            <a:endParaRPr lang="en-US" dirty="0">
              <a:ea typeface="+mn-lt"/>
              <a:cs typeface="+mn-lt"/>
            </a:endParaRPr>
          </a:p>
          <a:p>
            <a:r>
              <a:rPr lang="en-US">
                <a:ea typeface="+mn-lt"/>
                <a:cs typeface="+mn-lt"/>
              </a:rPr>
              <a:t>Jeżeli element (1,1) tej macierzy ma dużą wartość, to oznacza to, że dana osoba jest duża (ma prawdopodobnie duży wzrost i dużą wagę). Jeśli element (1,2) jest duży, oznacza to, że dana osoba jest stara. Jeśli element (1,3) ma dużą wartość, to znaczy że osoba ta jest zamożna (czyli najprawdopodobniej ma duży dochód i duże mieszkanie). </a:t>
            </a:r>
            <a:endParaRPr lang="en-US"/>
          </a:p>
          <a:p>
            <a:endParaRPr lang="en-US" dirty="0">
              <a:cs typeface="Calibri"/>
            </a:endParaRPr>
          </a:p>
          <a:p>
            <a:endParaRPr lang="en-US" dirty="0">
              <a:cs typeface="Calibri"/>
            </a:endParaRPr>
          </a:p>
        </p:txBody>
      </p:sp>
      <p:sp>
        <p:nvSpPr>
          <p:cNvPr id="5" name="pole tekstowe 4">
            <a:extLst>
              <a:ext uri="{FF2B5EF4-FFF2-40B4-BE49-F238E27FC236}">
                <a16:creationId xmlns:a16="http://schemas.microsoft.com/office/drawing/2014/main" id="{6B2A90E5-7AF4-4A23-8854-0DE5F67FF587}"/>
              </a:ext>
            </a:extLst>
          </p:cNvPr>
          <p:cNvSpPr txBox="1"/>
          <p:nvPr/>
        </p:nvSpPr>
        <p:spPr>
          <a:xfrm>
            <a:off x="914401" y="3782290"/>
            <a:ext cx="10709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3440459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Pytania</a:t>
            </a:r>
            <a:endParaRPr lang="pl-PL"/>
          </a:p>
        </p:txBody>
      </p:sp>
      <p:sp>
        <p:nvSpPr>
          <p:cNvPr id="4" name="pole tekstowe 3">
            <a:extLst>
              <a:ext uri="{FF2B5EF4-FFF2-40B4-BE49-F238E27FC236}">
                <a16:creationId xmlns:a16="http://schemas.microsoft.com/office/drawing/2014/main" id="{EFD9F930-A550-4E13-BB05-14AA32E48A96}"/>
              </a:ext>
            </a:extLst>
          </p:cNvPr>
          <p:cNvSpPr txBox="1"/>
          <p:nvPr/>
        </p:nvSpPr>
        <p:spPr>
          <a:xfrm>
            <a:off x="845128" y="1620982"/>
            <a:ext cx="104186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cs typeface="Calibri"/>
              </a:rPr>
              <a:t>Opisz kroki algorytmu k-średnich</a:t>
            </a:r>
          </a:p>
          <a:p>
            <a:pPr marL="457200" indent="-457200">
              <a:buFont typeface="Arial"/>
              <a:buChar char="•"/>
            </a:pPr>
            <a:r>
              <a:rPr lang="en-US" sz="2800">
                <a:cs typeface="Calibri"/>
              </a:rPr>
              <a:t>Opisz kroki algorytmu PCA</a:t>
            </a:r>
          </a:p>
          <a:p>
            <a:pPr marL="457200" indent="-457200">
              <a:buFont typeface="Arial"/>
              <a:buChar char="•"/>
            </a:pPr>
            <a:r>
              <a:rPr lang="en-US" sz="2800">
                <a:cs typeface="Calibri"/>
              </a:rPr>
              <a:t>Czym się różni uczenie z nadzorem od uczenia bez nadzoru</a:t>
            </a:r>
          </a:p>
          <a:p>
            <a:pPr marL="457200" indent="-457200">
              <a:buFont typeface="Arial"/>
              <a:buChar char="•"/>
            </a:pPr>
            <a:r>
              <a:rPr lang="en-US" sz="2800">
                <a:cs typeface="Calibri"/>
              </a:rPr>
              <a:t>Wymień słabości algorytmu k-średnich</a:t>
            </a:r>
          </a:p>
          <a:p>
            <a:pPr marL="457200" indent="-457200">
              <a:buFont typeface="Arial"/>
              <a:buChar char="•"/>
            </a:pPr>
            <a:r>
              <a:rPr lang="en-US" sz="2800">
                <a:cs typeface="Calibri"/>
              </a:rPr>
              <a:t>Na czym polega redukcja wymiarowości?</a:t>
            </a:r>
          </a:p>
          <a:p>
            <a:pPr marL="457200" indent="-457200">
              <a:buFont typeface="Arial"/>
              <a:buChar char="•"/>
            </a:pPr>
            <a:r>
              <a:rPr lang="en-US" sz="2800">
                <a:cs typeface="Calibri"/>
              </a:rPr>
              <a:t>Jaki znasz algorytm, który służy do redukcji wymiarowości</a:t>
            </a:r>
            <a:endParaRPr lang="en-US" sz="2800" dirty="0">
              <a:cs typeface="Calibri"/>
            </a:endParaRPr>
          </a:p>
        </p:txBody>
      </p:sp>
      <p:sp>
        <p:nvSpPr>
          <p:cNvPr id="5" name="pole tekstowe 4">
            <a:extLst>
              <a:ext uri="{FF2B5EF4-FFF2-40B4-BE49-F238E27FC236}">
                <a16:creationId xmlns:a16="http://schemas.microsoft.com/office/drawing/2014/main" id="{6B2A90E5-7AF4-4A23-8854-0DE5F67FF587}"/>
              </a:ext>
            </a:extLst>
          </p:cNvPr>
          <p:cNvSpPr txBox="1"/>
          <p:nvPr/>
        </p:nvSpPr>
        <p:spPr>
          <a:xfrm>
            <a:off x="914401" y="3782290"/>
            <a:ext cx="10709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239023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Uczenie z nadzorem</a:t>
            </a:r>
            <a:endParaRPr lang="pl-PL" dirty="0" err="1"/>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p:txBody>
          <a:bodyPr vert="horz" lIns="91440" tIns="45720" rIns="91440" bIns="45720" rtlCol="0" anchor="t">
            <a:normAutofit/>
          </a:bodyPr>
          <a:lstStyle/>
          <a:p>
            <a:r>
              <a:rPr lang="pl-PL">
                <a:cs typeface="Calibri"/>
              </a:rPr>
              <a:t>Pomaga znaleźć wzorce w zadaniach predykcyjnych, w których mamy informacje o historycznych/faktycznych wartościach innych procesów generujących rezultaty z danych.</a:t>
            </a:r>
          </a:p>
          <a:p>
            <a:endParaRPr lang="pl-PL" dirty="0">
              <a:cs typeface="Calibri"/>
            </a:endParaRPr>
          </a:p>
          <a:p>
            <a:r>
              <a:rPr lang="pl-PL">
                <a:cs typeface="Calibri"/>
              </a:rPr>
              <a:t>Przykładowo: Stworzenie modelu, który na podstawie wskaźników wyprzedzających w gospodarce oszacuje wzrost PKB.</a:t>
            </a:r>
          </a:p>
          <a:p>
            <a:endParaRPr lang="pl-PL" dirty="0">
              <a:cs typeface="Calibri"/>
            </a:endParaRPr>
          </a:p>
          <a:p>
            <a:r>
              <a:rPr lang="pl-PL">
                <a:cs typeface="Calibri"/>
              </a:rPr>
              <a:t>O tej dziedzine uczenia maszynowego będziemy rozmawiać na innym wykładzie</a:t>
            </a:r>
            <a:endParaRPr lang="pl-PL" dirty="0">
              <a:cs typeface="Calibri"/>
            </a:endParaRPr>
          </a:p>
        </p:txBody>
      </p:sp>
    </p:spTree>
    <p:extLst>
      <p:ext uri="{BB962C8B-B14F-4D97-AF65-F5344CB8AC3E}">
        <p14:creationId xmlns:p14="http://schemas.microsoft.com/office/powerpoint/2010/main" val="251195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Uczenie bez nadzoru</a:t>
            </a:r>
            <a:endParaRPr lang="pl-PL" dirty="0" err="1"/>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p:txBody>
          <a:bodyPr vert="horz" lIns="91440" tIns="45720" rIns="91440" bIns="45720" rtlCol="0" anchor="t">
            <a:normAutofit/>
          </a:bodyPr>
          <a:lstStyle/>
          <a:p>
            <a:r>
              <a:rPr lang="pl-PL">
                <a:cs typeface="Calibri"/>
              </a:rPr>
              <a:t>Pomaga znaleźć wzorce w samych danych (nasze dane nie posiadają tzw. labeli albo wartości do predykcji).</a:t>
            </a:r>
          </a:p>
          <a:p>
            <a:r>
              <a:rPr lang="pl-PL">
                <a:cs typeface="Calibri"/>
              </a:rPr>
              <a:t>Przykładowo: Dzielenie grup użytkowników ze względu na ich zachowania zakupowe. </a:t>
            </a:r>
          </a:p>
          <a:p>
            <a:r>
              <a:rPr lang="pl-PL">
                <a:cs typeface="Calibri"/>
              </a:rPr>
              <a:t>Wtedy, po stronie analityka, pozostaje nadanie sensu biznesowego nadanemu podziałowi</a:t>
            </a:r>
          </a:p>
          <a:p>
            <a:r>
              <a:rPr lang="pl-PL">
                <a:cs typeface="Calibri"/>
              </a:rPr>
              <a:t>Innym zagadnieniem w tej grupie jest redukcja wymiarowości, a więc zmniejszenie liczy zmiennych tak, aby zachować jak najwięcej informacji</a:t>
            </a:r>
            <a:endParaRPr lang="pl-PL" dirty="0">
              <a:cs typeface="Calibri"/>
            </a:endParaRPr>
          </a:p>
        </p:txBody>
      </p:sp>
    </p:spTree>
    <p:extLst>
      <p:ext uri="{BB962C8B-B14F-4D97-AF65-F5344CB8AC3E}">
        <p14:creationId xmlns:p14="http://schemas.microsoft.com/office/powerpoint/2010/main" val="275682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Uczenie bez nadzoru</a:t>
            </a:r>
            <a:endParaRPr lang="pl-PL" dirty="0" err="1"/>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p:txBody>
          <a:bodyPr vert="horz" lIns="91440" tIns="45720" rIns="91440" bIns="45720" rtlCol="0" anchor="t">
            <a:normAutofit/>
          </a:bodyPr>
          <a:lstStyle/>
          <a:p>
            <a:r>
              <a:rPr lang="pl-PL">
                <a:cs typeface="Calibri"/>
              </a:rPr>
              <a:t>Pomaga znaleźć wzorce w samych danych (nasze dane nie posiadają tzw. labeli albo wartości do predykcji).</a:t>
            </a:r>
          </a:p>
          <a:p>
            <a:r>
              <a:rPr lang="pl-PL">
                <a:cs typeface="Calibri"/>
              </a:rPr>
              <a:t>Przykładowo: Dzielenie grup użytkowników ze względu na ich zachowania zakupowe (tzw. klasteryzacja)</a:t>
            </a:r>
          </a:p>
          <a:p>
            <a:r>
              <a:rPr lang="pl-PL">
                <a:cs typeface="Calibri"/>
              </a:rPr>
              <a:t>Wtedy, po stronie analityka, pozostaje nadanie sensu biznesowego nadanemu podziałowi</a:t>
            </a:r>
          </a:p>
          <a:p>
            <a:r>
              <a:rPr lang="pl-PL">
                <a:cs typeface="Calibri"/>
              </a:rPr>
              <a:t>Innym zagadnieniem w tej grupie jest redukcja wymiarowości, a więc zmniejszenie liczy zmiennych tak, aby zachować jak najwięcej informacji</a:t>
            </a:r>
            <a:endParaRPr lang="pl-PL" dirty="0">
              <a:cs typeface="Calibri"/>
            </a:endParaRPr>
          </a:p>
        </p:txBody>
      </p:sp>
    </p:spTree>
    <p:extLst>
      <p:ext uri="{BB962C8B-B14F-4D97-AF65-F5344CB8AC3E}">
        <p14:creationId xmlns:p14="http://schemas.microsoft.com/office/powerpoint/2010/main" val="198220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Klasteryzacja</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p:txBody>
          <a:bodyPr vert="horz" lIns="91440" tIns="45720" rIns="91440" bIns="45720" rtlCol="0" anchor="t">
            <a:normAutofit/>
          </a:bodyPr>
          <a:lstStyle/>
          <a:p>
            <a:r>
              <a:rPr lang="pl-PL">
                <a:cs typeface="Calibri"/>
              </a:rPr>
              <a:t>Klaster to zbiór obserwacji, które są "podobne" w ramach tej samej grupy, a "różne" w pomiędzy grupami.</a:t>
            </a:r>
          </a:p>
          <a:p>
            <a:r>
              <a:rPr lang="pl-PL">
                <a:cs typeface="Calibri"/>
              </a:rPr>
              <a:t>Definicja podobieństwa, ponownie, jest rolą osoby tworzącej klasteryzację danych</a:t>
            </a:r>
            <a:endParaRPr lang="pl-PL" dirty="0">
              <a:cs typeface="Calibri"/>
            </a:endParaRPr>
          </a:p>
          <a:p>
            <a:endParaRPr lang="pl-PL" dirty="0">
              <a:cs typeface="Calibri"/>
            </a:endParaRPr>
          </a:p>
          <a:p>
            <a:endParaRPr lang="pl-PL" dirty="0">
              <a:cs typeface="Calibri"/>
            </a:endParaRPr>
          </a:p>
        </p:txBody>
      </p:sp>
      <p:pic>
        <p:nvPicPr>
          <p:cNvPr id="4" name="Obraz 4" descr="Obraz zawierający żywność, pomieszczenie&#10;&#10;Opis wygenerowany przy bardzo wysokim poziomie pewności">
            <a:extLst>
              <a:ext uri="{FF2B5EF4-FFF2-40B4-BE49-F238E27FC236}">
                <a16:creationId xmlns:a16="http://schemas.microsoft.com/office/drawing/2014/main" id="{F2F3E423-6E49-446C-AA6A-BD6EEF0AA103}"/>
              </a:ext>
            </a:extLst>
          </p:cNvPr>
          <p:cNvPicPr>
            <a:picLocks noChangeAspect="1"/>
          </p:cNvPicPr>
          <p:nvPr/>
        </p:nvPicPr>
        <p:blipFill>
          <a:blip r:embed="rId2"/>
          <a:stretch>
            <a:fillRect/>
          </a:stretch>
        </p:blipFill>
        <p:spPr>
          <a:xfrm>
            <a:off x="2639683" y="4010665"/>
            <a:ext cx="7200181" cy="2459764"/>
          </a:xfrm>
          <a:prstGeom prst="rect">
            <a:avLst/>
          </a:prstGeom>
        </p:spPr>
      </p:pic>
    </p:spTree>
    <p:extLst>
      <p:ext uri="{BB962C8B-B14F-4D97-AF65-F5344CB8AC3E}">
        <p14:creationId xmlns:p14="http://schemas.microsoft.com/office/powerpoint/2010/main" val="177547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Klasteryzacja - zastosowania</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p:txBody>
          <a:bodyPr vert="horz" lIns="91440" tIns="45720" rIns="91440" bIns="45720" rtlCol="0" anchor="t">
            <a:normAutofit/>
          </a:bodyPr>
          <a:lstStyle/>
          <a:p>
            <a:r>
              <a:rPr lang="pl-PL">
                <a:cs typeface="Calibri"/>
              </a:rPr>
              <a:t>Podział danych ze względu na pewne cechy (tzw. feature'y):</a:t>
            </a:r>
          </a:p>
          <a:p>
            <a:pPr lvl="1"/>
            <a:r>
              <a:rPr lang="pl-PL">
                <a:cs typeface="Calibri"/>
              </a:rPr>
              <a:t>Podział kupujących ze względu na dokonywane zakupy aby odpowiednio targetować reklamy</a:t>
            </a:r>
          </a:p>
          <a:p>
            <a:pPr lvl="1"/>
            <a:r>
              <a:rPr lang="pl-PL">
                <a:cs typeface="Calibri"/>
              </a:rPr>
              <a:t>Podział graczy ze względu na różne sposoby zachowania w grze aby skłonić gracza, bazując na jego wzorcu behavioralnym, na dokonanie IAPów (in app purchase)</a:t>
            </a:r>
            <a:endParaRPr lang="pl-PL" dirty="0">
              <a:cs typeface="Calibri"/>
            </a:endParaRPr>
          </a:p>
          <a:p>
            <a:pPr lvl="1"/>
            <a:r>
              <a:rPr lang="pl-PL">
                <a:cs typeface="Calibri"/>
              </a:rPr>
              <a:t>Podział ruchu sieciowego w celu wykrycia anomalii</a:t>
            </a:r>
            <a:endParaRPr lang="pl-PL" dirty="0">
              <a:cs typeface="Calibri"/>
            </a:endParaRPr>
          </a:p>
          <a:p>
            <a:endParaRPr lang="pl-PL" dirty="0">
              <a:cs typeface="Calibri"/>
            </a:endParaRPr>
          </a:p>
          <a:p>
            <a:endParaRPr lang="pl-PL" dirty="0">
              <a:cs typeface="Calibri"/>
            </a:endParaRPr>
          </a:p>
        </p:txBody>
      </p:sp>
    </p:spTree>
    <p:extLst>
      <p:ext uri="{BB962C8B-B14F-4D97-AF65-F5344CB8AC3E}">
        <p14:creationId xmlns:p14="http://schemas.microsoft.com/office/powerpoint/2010/main" val="426931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11B79-32D8-43C0-9345-3D939DDCA518}"/>
              </a:ext>
            </a:extLst>
          </p:cNvPr>
          <p:cNvSpPr>
            <a:spLocks noGrp="1"/>
          </p:cNvSpPr>
          <p:nvPr>
            <p:ph type="title"/>
          </p:nvPr>
        </p:nvSpPr>
        <p:spPr/>
        <p:txBody>
          <a:bodyPr/>
          <a:lstStyle/>
          <a:p>
            <a:r>
              <a:rPr lang="pl-PL">
                <a:cs typeface="Calibri Light"/>
              </a:rPr>
              <a:t>Klasteryzacja - zastosowania</a:t>
            </a:r>
            <a:endParaRPr lang="pl-PL"/>
          </a:p>
        </p:txBody>
      </p:sp>
      <p:sp>
        <p:nvSpPr>
          <p:cNvPr id="3" name="Symbol zastępczy zawartości 2">
            <a:extLst>
              <a:ext uri="{FF2B5EF4-FFF2-40B4-BE49-F238E27FC236}">
                <a16:creationId xmlns:a16="http://schemas.microsoft.com/office/drawing/2014/main" id="{36D1C3CF-754A-4EA4-8606-C41109B3836F}"/>
              </a:ext>
            </a:extLst>
          </p:cNvPr>
          <p:cNvSpPr>
            <a:spLocks noGrp="1"/>
          </p:cNvSpPr>
          <p:nvPr>
            <p:ph idx="1"/>
          </p:nvPr>
        </p:nvSpPr>
        <p:spPr/>
        <p:txBody>
          <a:bodyPr vert="horz" lIns="91440" tIns="45720" rIns="91440" bIns="45720" rtlCol="0" anchor="t">
            <a:normAutofit/>
          </a:bodyPr>
          <a:lstStyle/>
          <a:p>
            <a:r>
              <a:rPr lang="pl-PL">
                <a:cs typeface="Calibri"/>
              </a:rPr>
              <a:t>Segmentacja obrazu</a:t>
            </a:r>
            <a:endParaRPr lang="pl-PL"/>
          </a:p>
          <a:p>
            <a:endParaRPr lang="pl-PL" dirty="0">
              <a:cs typeface="Calibri"/>
            </a:endParaRPr>
          </a:p>
          <a:p>
            <a:endParaRPr lang="pl-PL" dirty="0">
              <a:cs typeface="Calibri"/>
            </a:endParaRPr>
          </a:p>
        </p:txBody>
      </p:sp>
      <p:pic>
        <p:nvPicPr>
          <p:cNvPr id="6" name="Obraz 6" descr="Obraz zawierający zewnętrzne, ulica, partia, duży&#10;&#10;Opis wygenerowany przy bardzo wysokim poziomie pewności">
            <a:extLst>
              <a:ext uri="{FF2B5EF4-FFF2-40B4-BE49-F238E27FC236}">
                <a16:creationId xmlns:a16="http://schemas.microsoft.com/office/drawing/2014/main" id="{B518AACC-3832-4461-BA9A-6326DF460AB1}"/>
              </a:ext>
            </a:extLst>
          </p:cNvPr>
          <p:cNvPicPr>
            <a:picLocks noChangeAspect="1"/>
          </p:cNvPicPr>
          <p:nvPr/>
        </p:nvPicPr>
        <p:blipFill>
          <a:blip r:embed="rId2"/>
          <a:stretch>
            <a:fillRect/>
          </a:stretch>
        </p:blipFill>
        <p:spPr>
          <a:xfrm>
            <a:off x="2305867" y="2392523"/>
            <a:ext cx="7588369" cy="4071668"/>
          </a:xfrm>
          <a:prstGeom prst="rect">
            <a:avLst/>
          </a:prstGeom>
        </p:spPr>
      </p:pic>
    </p:spTree>
    <p:extLst>
      <p:ext uri="{BB962C8B-B14F-4D97-AF65-F5344CB8AC3E}">
        <p14:creationId xmlns:p14="http://schemas.microsoft.com/office/powerpoint/2010/main" val="178728420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36</Slides>
  <Notes>0</Notes>
  <HiddenSlides>0</HiddenSlides>
  <MMClips>0</MMClips>
  <ScaleCrop>false</ScaleCrop>
  <HeadingPairs>
    <vt:vector size="4" baseType="variant">
      <vt:variant>
        <vt:lpstr>Motyw</vt:lpstr>
      </vt:variant>
      <vt:variant>
        <vt:i4>1</vt:i4>
      </vt:variant>
      <vt:variant>
        <vt:lpstr>Tytuły slajdów</vt:lpstr>
      </vt:variant>
      <vt:variant>
        <vt:i4>36</vt:i4>
      </vt:variant>
    </vt:vector>
  </HeadingPairs>
  <TitlesOfParts>
    <vt:vector size="37" baseType="lpstr">
      <vt:lpstr>Motyw pakietu Office</vt:lpstr>
      <vt:lpstr>Wprowadzenie do uczenia bez nadzoru. Klasteryzacja</vt:lpstr>
      <vt:lpstr>Plan wykładu</vt:lpstr>
      <vt:lpstr>Uczenie maszynowe</vt:lpstr>
      <vt:lpstr>Uczenie z nadzorem</vt:lpstr>
      <vt:lpstr>Uczenie bez nadzoru</vt:lpstr>
      <vt:lpstr>Uczenie bez nadzoru</vt:lpstr>
      <vt:lpstr>Klasteryzacja</vt:lpstr>
      <vt:lpstr>Klasteryzacja - zastosowania</vt:lpstr>
      <vt:lpstr>Klasteryzacja - zastosowania</vt:lpstr>
      <vt:lpstr>Klasteryzacja - wymagania</vt:lpstr>
      <vt:lpstr>Klasteryzacja – miara odległosci</vt:lpstr>
      <vt:lpstr>Klasteryzacja – ocena jakości klasteryzacji</vt:lpstr>
      <vt:lpstr>Klasteryzacja</vt:lpstr>
      <vt:lpstr>K-means</vt:lpstr>
      <vt:lpstr>K-means</vt:lpstr>
      <vt:lpstr>K-means</vt:lpstr>
      <vt:lpstr>K-means</vt:lpstr>
      <vt:lpstr>K-means</vt:lpstr>
      <vt:lpstr>K-means</vt:lpstr>
      <vt:lpstr>K-means</vt:lpstr>
      <vt:lpstr>K-means – kryterium stopu</vt:lpstr>
      <vt:lpstr>K-means</vt:lpstr>
      <vt:lpstr>K-means - wartości odstające</vt:lpstr>
      <vt:lpstr>K-means - początkowy wybór</vt:lpstr>
      <vt:lpstr>K-means - początkowy wybór</vt:lpstr>
      <vt:lpstr>K-means - struktura danych</vt:lpstr>
      <vt:lpstr>K-means </vt:lpstr>
      <vt:lpstr>Grupowanie hierarchiczne</vt:lpstr>
      <vt:lpstr>Grupowanie hierarchiczne</vt:lpstr>
      <vt:lpstr>Grupowanie hierarchiczne</vt:lpstr>
      <vt:lpstr>Grupowanie hierarchiczne</vt:lpstr>
      <vt:lpstr>Analiza głównych składowych (PCA)</vt:lpstr>
      <vt:lpstr>Analiza głównych składowych (PCA)</vt:lpstr>
      <vt:lpstr>Analiza głównych składowych (PCA)</vt:lpstr>
      <vt:lpstr>Analiza głównych składowych (PCA)</vt:lpstr>
      <vt:lpstr>Pytania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572</cp:revision>
  <dcterms:created xsi:type="dcterms:W3CDTF">2019-10-17T11:24:48Z</dcterms:created>
  <dcterms:modified xsi:type="dcterms:W3CDTF">2019-10-20T20:39:36Z</dcterms:modified>
</cp:coreProperties>
</file>