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3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83" r:id="rId36"/>
    <p:sldId id="285" r:id="rId37"/>
    <p:sldId id="295" r:id="rId38"/>
    <p:sldId id="296" r:id="rId39"/>
    <p:sldId id="297" r:id="rId40"/>
    <p:sldId id="304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33B8B-C76A-2E2A-11DA-6516D3187441}" v="1666" dt="2020-01-19T23:31:32.704"/>
    <p1510:client id="{0CA200C2-31FB-E1B8-B655-4F42CDB60687}" v="69" dt="2020-01-11T06:47:31.221"/>
    <p1510:client id="{57D89CBC-CA0C-4721-8A7E-A29DE41B2DB6}" v="135" dt="2020-01-15T10:22:29.577"/>
    <p1510:client id="{6668E716-40EB-12B0-72F3-214D579BFA33}" v="1229" dt="2020-01-11T03:43:58.731"/>
    <p1510:client id="{F60C24E3-9B11-4029-B2E4-1D3E50BE215C}" v="2268" dt="2020-01-19T22:21:39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1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Modele nieliniowe, rozszerzenia regresji liniowej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Przemysław Przybyszewski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przedziały ufności</a:t>
            </a: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48F793E4-D9CD-48C1-B0E3-B6C7C175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45" y="2415431"/>
            <a:ext cx="6357308" cy="79345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E5D55BF-D511-4BD5-BAD8-2569D8341EC1}"/>
              </a:ext>
            </a:extLst>
          </p:cNvPr>
          <p:cNvSpPr txBox="1"/>
          <p:nvPr/>
        </p:nvSpPr>
        <p:spPr>
          <a:xfrm>
            <a:off x="955964" y="1787237"/>
            <a:ext cx="1012767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solidFill>
                  <a:srgbClr val="222222"/>
                </a:solidFill>
              </a:rPr>
              <a:t>to znaczy, istnieje około 95% szansy na to, że interwał</a:t>
            </a:r>
            <a:endParaRPr lang="pl-PL"/>
          </a:p>
          <a:p>
            <a:endParaRPr lang="pl-PL" sz="2800">
              <a:solidFill>
                <a:srgbClr val="222222"/>
              </a:solidFill>
            </a:endParaRPr>
          </a:p>
          <a:p>
            <a:endParaRPr lang="pl-PL" sz="2800">
              <a:solidFill>
                <a:srgbClr val="222222"/>
              </a:solidFill>
            </a:endParaRPr>
          </a:p>
          <a:p>
            <a:endParaRPr lang="pl-PL" sz="2800">
              <a:solidFill>
                <a:srgbClr val="222222"/>
              </a:solidFill>
            </a:endParaRPr>
          </a:p>
          <a:p>
            <a:r>
              <a:rPr lang="pl-PL" sz="2800">
                <a:solidFill>
                  <a:srgbClr val="222222"/>
                </a:solidFill>
              </a:rPr>
              <a:t>będzie zawierać prawdziwą wartość parametru (w scenariuszu, w którym otrzymaliśmy powtarzające się próbki, takie jak obecna próbka)</a:t>
            </a:r>
            <a:r>
              <a:rPr lang="pl-PL" sz="2800">
                <a:cs typeface="Calibri"/>
              </a:rPr>
              <a:t>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87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testowanie hipotez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F56787-953F-4A36-A612-1B6C0D0D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l">
                <a:ea typeface="+mn-lt"/>
                <a:cs typeface="+mn-lt"/>
              </a:rPr>
              <a:t>standardowe błędy można również wykorzystać do przeprowadzenia testów hipotez na współczynnikach. Najczęstszym testem hipotez jest testowanie hipotezy zerowej: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endParaRPr lang="pl">
              <a:ea typeface="+mn-lt"/>
              <a:cs typeface="+mn-lt"/>
            </a:endParaRPr>
          </a:p>
          <a:p>
            <a:pPr>
              <a:buNone/>
            </a:pPr>
            <a:r>
              <a:rPr lang="pl">
                <a:ea typeface="+mn-lt"/>
                <a:cs typeface="+mn-lt"/>
              </a:rPr>
              <a:t>H0: Nie ma związku między X i Y a hipotezą alternatywną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endParaRPr lang="pl">
              <a:ea typeface="+mn-lt"/>
              <a:cs typeface="+mn-lt"/>
            </a:endParaRPr>
          </a:p>
          <a:p>
            <a:pPr>
              <a:buNone/>
            </a:pPr>
            <a:r>
              <a:rPr lang="pl">
                <a:ea typeface="+mn-lt"/>
                <a:cs typeface="+mn-lt"/>
              </a:rPr>
              <a:t>HA: Istnieje pewien związek między X i Y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4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Regresja liniowa – testowanie hipotez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B7E595D-6559-4B09-9666-36B3827E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matematycznie odpowiada to testowaniu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H0:                                przeciw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HA: 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ponieważ jeśli                    , wówczas model zmniejsza się do 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, a X nie jest związany z Y</a:t>
            </a:r>
            <a:endParaRPr lang="pl-PL">
              <a:ea typeface="+mn-lt"/>
              <a:cs typeface="+mn-lt"/>
            </a:endParaRP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0C26BC44-3F49-47BD-BBF8-F6DC5409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78" y="3765610"/>
            <a:ext cx="1993600" cy="922666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30D52599-CB90-433B-82CA-60409363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68" y="2768361"/>
            <a:ext cx="1764820" cy="674298"/>
          </a:xfrm>
          <a:prstGeom prst="rect">
            <a:avLst/>
          </a:prstGeom>
        </p:spPr>
      </p:pic>
      <p:pic>
        <p:nvPicPr>
          <p:cNvPr id="11" name="Obraz 11">
            <a:extLst>
              <a:ext uri="{FF2B5EF4-FFF2-40B4-BE49-F238E27FC236}">
                <a16:creationId xmlns:a16="http://schemas.microsoft.com/office/drawing/2014/main" id="{31E98AEC-3AE4-4AE6-81B1-7D9DBD1C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11" y="4680549"/>
            <a:ext cx="1764820" cy="703052"/>
          </a:xfrm>
          <a:prstGeom prst="rect">
            <a:avLst/>
          </a:prstGeom>
        </p:spPr>
      </p:pic>
      <p:pic>
        <p:nvPicPr>
          <p:cNvPr id="13" name="Obraz 13">
            <a:extLst>
              <a:ext uri="{FF2B5EF4-FFF2-40B4-BE49-F238E27FC236}">
                <a16:creationId xmlns:a16="http://schemas.microsoft.com/office/drawing/2014/main" id="{B96EDAED-E50C-4942-A366-B116A107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877" y="4805363"/>
            <a:ext cx="2102508" cy="6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statystyka-t</a:t>
            </a:r>
            <a:endParaRPr lang="pl-PL" err="1">
              <a:cs typeface="Calibri Light" panose="020F0302020204030204"/>
            </a:endParaRPr>
          </a:p>
        </p:txBody>
      </p:sp>
      <p:pic>
        <p:nvPicPr>
          <p:cNvPr id="3" name="Obraz 3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A7BC5F0F-0EC9-404D-A47F-2DC4AF06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03" y="2262637"/>
            <a:ext cx="1782040" cy="1104900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0C951F8-A4D6-4A47-9F17-4AF18E6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aby przetestować hipotezę zerową, obliczamy statystykę t, podaną przez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Będzie to miało rozkład t z n-2 stopniami swobody, przyjmując, że B1 = 0. Za pomocą oprogramowania statystycznego łatwo jest obliczyć prawdopodobieństwo zaobserwowania dowolnej wartości równej |t| lub większej. To prawdopodobieństwo nazywamy wartością p - to prawdopodobieństwo uzyskania zaobserwowanych wyników testu, przy założeniu, że hipoteza zerowa jest poprawna. Niskie wartości oznaczają, że należy odrzucić hipotezę o nieistotności statystycznej parametru</a:t>
            </a:r>
          </a:p>
        </p:txBody>
      </p:sp>
    </p:spTree>
    <p:extLst>
      <p:ext uri="{BB962C8B-B14F-4D97-AF65-F5344CB8AC3E}">
        <p14:creationId xmlns:p14="http://schemas.microsoft.com/office/powerpoint/2010/main" val="42782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R-kwadrat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2F5A81AC-AD74-45EB-966C-0C91ABEC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10" y="4622508"/>
            <a:ext cx="3538104" cy="641638"/>
          </a:xfrm>
          <a:prstGeom prst="rect">
            <a:avLst/>
          </a:prstGeom>
        </p:spPr>
      </p:pic>
      <p:pic>
        <p:nvPicPr>
          <p:cNvPr id="5" name="Obraz 6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79E63309-F97C-4F7F-85CF-98944AC6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38" y="2199136"/>
            <a:ext cx="4294909" cy="808943"/>
          </a:xfrm>
          <a:prstGeom prst="rect">
            <a:avLst/>
          </a:prstGeom>
        </p:spPr>
      </p:pic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98096E99-BAF0-4A1D-AC03-A7BA650A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obliczamy resztkowy błąd standardowy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gdzie rezydualna suma kwadratów to RSS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R-kwadrat to miara statystyczna reprezentująca proporcję wariancji dla zmiennej zależnej, która jest wyjaśniona zmienną niezależną lub zmiennymi w modelu regresji. Wyraża się wzorem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gdzie TSS jest całkowitą sumą kwadratów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84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  - wiele predyktorów</a:t>
            </a:r>
            <a:endParaRPr lang="pl-PL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EB2E383D-BA4D-4C9A-8427-FE959CAC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3" y="2276699"/>
            <a:ext cx="5971309" cy="503513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8DD25CA-3B0A-4430-AEB1-75EEA708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tutaj jest nasz model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Interpretujemy Bj jako średni wpływ na Y jednostkowego wzrostu Xj, utrzymując wszystkie pozostałe predyktory bez zmian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  - interpretacja</a:t>
            </a:r>
            <a:endParaRPr lang="pl-PL" err="1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F26CEB-3BC5-4B11-B9CE-DC40D0B9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idealnym scenariuszem jest brak korelacji predyktorów: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- każdy współczynnik można oszacować i przetestować osobno 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- możliwe są interpretacje takie jak "zmiana jednostki w X-jtym jest związana ze zmianą B-jtm w Y, podczas gdy wszystkie inne zmienne pozostają stałe", są możliwe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 - korelacja</a:t>
            </a:r>
            <a:endParaRPr lang="pl-PL" err="1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AC49BE-5DFC-4DBF-A6C0-65EE755C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korelacje między predyktorami powodują problemy: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- wariancja wszystkich współczynników ma tendencję do zwiększania się, czasem dramatycznie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- interpretacje stają się niebezpieczne - gdy zmienia się Xj, wszystko inne się zmienia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Dodatkowo w przypadku danych obserwacyjnych należy unikać roszczeń o przyczynowość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08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liniowa- predykcja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5" name="Obraz 6">
            <a:extLst>
              <a:ext uri="{FF2B5EF4-FFF2-40B4-BE49-F238E27FC236}">
                <a16:creationId xmlns:a16="http://schemas.microsoft.com/office/drawing/2014/main" id="{48AE6A33-81CC-4236-872A-2742250B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4637" y="3215481"/>
            <a:ext cx="5676034" cy="1017443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F35986B-DE2E-4D0D-BD00-77AF263577FC}"/>
              </a:ext>
            </a:extLst>
          </p:cNvPr>
          <p:cNvSpPr txBox="1"/>
          <p:nvPr/>
        </p:nvSpPr>
        <p:spPr>
          <a:xfrm>
            <a:off x="914401" y="1690255"/>
            <a:ext cx="96843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solidFill>
                  <a:srgbClr val="222222"/>
                </a:solidFill>
                <a:latin typeface="Arial"/>
              </a:rPr>
              <a:t>biorąc pod uwagę oszacowania parametrów możemy przewidywać za pomocą wzoru</a:t>
            </a:r>
            <a:r>
              <a:rPr lang="pl-PL" sz="2800">
                <a:latin typeface="Arial"/>
                <a:cs typeface="Arial"/>
              </a:rPr>
              <a:t> 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62726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RSS</a:t>
            </a:r>
            <a:endParaRPr lang="pl-PL" err="1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C9B457-1B15-4A09-8712-9D6E9878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szacujemy parametry modelu jako wartości, które minimalizują sumę kwadratów reszt (RSS). Odbywa się to za pomocą standardowego oprogramowania statystycznego. Wartości, które minimalizują RSS, są oszacowaniami współczynników regresji metody najmniejszych kwadratów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DE6B2-A703-4B7F-923F-8B42291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</a:t>
            </a:r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F36E67-44FF-42E2-8D49-78A04179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Regresja liniowa jest prostym podejściem do nadzorowanego uczenia się. Zakłada, że zależność Y i X</a:t>
            </a:r>
            <a:r>
              <a:rPr lang="pl" baseline="-25000">
                <a:ea typeface="+mn-lt"/>
                <a:cs typeface="+mn-lt"/>
              </a:rPr>
              <a:t>1</a:t>
            </a:r>
            <a:r>
              <a:rPr lang="pl">
                <a:ea typeface="+mn-lt"/>
                <a:cs typeface="+mn-lt"/>
              </a:rPr>
              <a:t>,X</a:t>
            </a:r>
            <a:r>
              <a:rPr lang="pl" baseline="-25000">
                <a:ea typeface="+mn-lt"/>
                <a:cs typeface="+mn-lt"/>
              </a:rPr>
              <a:t>2</a:t>
            </a:r>
            <a:r>
              <a:rPr lang="pl">
                <a:ea typeface="+mn-lt"/>
                <a:cs typeface="+mn-lt"/>
              </a:rPr>
              <a:t>,...,X</a:t>
            </a:r>
            <a:r>
              <a:rPr lang="pl" baseline="-25000">
                <a:ea typeface="+mn-lt"/>
                <a:cs typeface="+mn-lt"/>
              </a:rPr>
              <a:t>n</a:t>
            </a:r>
            <a:r>
              <a:rPr lang="pl">
                <a:ea typeface="+mn-lt"/>
                <a:cs typeface="+mn-lt"/>
              </a:rPr>
              <a:t> jest liniowa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statystyka F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2D95B0E0-7C63-4BB6-B786-D5358BCB1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460" y="2599053"/>
            <a:ext cx="10059118" cy="2718217"/>
          </a:xfrm>
        </p:spPr>
      </p:pic>
    </p:spTree>
    <p:extLst>
      <p:ext uri="{BB962C8B-B14F-4D97-AF65-F5344CB8AC3E}">
        <p14:creationId xmlns:p14="http://schemas.microsoft.com/office/powerpoint/2010/main" val="379383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wybór parametrów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96D0EA7-B8E8-4E51-83B4-CC2A5C328F3C}"/>
              </a:ext>
            </a:extLst>
          </p:cNvPr>
          <p:cNvSpPr txBox="1"/>
          <p:nvPr/>
        </p:nvSpPr>
        <p:spPr>
          <a:xfrm>
            <a:off x="914401" y="1801091"/>
            <a:ext cx="1051559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r>
              <a:rPr lang="en-US" sz="2800" err="1">
                <a:ea typeface="+mn-lt"/>
                <a:cs typeface="+mn-lt"/>
              </a:rPr>
              <a:t>Najbardziej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ogólne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podejście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nazywa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się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regresją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wszystkich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podzbiorów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lub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regresji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najlepszych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podzbiorów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obliczamy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dopasowanie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najmniejszych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kwadratów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dla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wszystkich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możliwych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podzbiorów</a:t>
            </a:r>
            <a:r>
              <a:rPr lang="en-US" sz="2800">
                <a:ea typeface="+mn-lt"/>
                <a:cs typeface="+mn-lt"/>
              </a:rPr>
              <a:t>, a </a:t>
            </a:r>
            <a:r>
              <a:rPr lang="en-US" sz="2800" err="1">
                <a:ea typeface="+mn-lt"/>
                <a:cs typeface="+mn-lt"/>
              </a:rPr>
              <a:t>następnie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wybieramy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między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nimi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podstawie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kryterium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równoważącego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błąd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treningu</a:t>
            </a:r>
            <a:r>
              <a:rPr lang="en-US" sz="2800">
                <a:ea typeface="+mn-lt"/>
                <a:cs typeface="+mn-lt"/>
              </a:rPr>
              <a:t> z </a:t>
            </a:r>
            <a:r>
              <a:rPr lang="en-US" sz="2800" err="1">
                <a:ea typeface="+mn-lt"/>
                <a:cs typeface="+mn-lt"/>
              </a:rPr>
              <a:t>rozmiarem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modelu</a:t>
            </a:r>
            <a:r>
              <a:rPr lang="en-US" sz="2800">
                <a:ea typeface="+mn-lt"/>
                <a:cs typeface="+mn-lt"/>
              </a:rPr>
              <a:t>.</a:t>
            </a:r>
            <a:endParaRPr lang="pl-PL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Jednak często nie możemy zbadać wszystkich możliwych modeli, ponieważ są to 2 p; na przykład, gdy p = 40, istnieje ponad miliard modeli! Zamiast tego potrzebujemy </a:t>
            </a:r>
            <a:r>
              <a:rPr lang="en-US" sz="2800" err="1">
                <a:ea typeface="+mn-lt"/>
                <a:cs typeface="+mn-lt"/>
              </a:rPr>
              <a:t>zautomatyzowanego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podejścia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które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przeszukuje</a:t>
            </a:r>
            <a:r>
              <a:rPr lang="en-US" sz="2800">
                <a:ea typeface="+mn-lt"/>
                <a:cs typeface="+mn-lt"/>
              </a:rPr>
              <a:t> ich </a:t>
            </a:r>
            <a:r>
              <a:rPr lang="en-US" sz="2800" err="1">
                <a:ea typeface="+mn-lt"/>
                <a:cs typeface="+mn-lt"/>
              </a:rPr>
              <a:t>podzbiór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88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selekcja wprzód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7AD0B0F-6172-44BD-A45C-C41D6F1CC895}"/>
              </a:ext>
            </a:extLst>
          </p:cNvPr>
          <p:cNvSpPr txBox="1"/>
          <p:nvPr/>
        </p:nvSpPr>
        <p:spPr>
          <a:xfrm>
            <a:off x="928255" y="1787237"/>
            <a:ext cx="1093123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Rozpocznij od modelu zerowego - modelu, który zawiera punkt przecięcia, ale nie zawiera predyktorów.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Dopasuj proste regresje liniowe i dodaj do modelu zerowego zmienną, która daje najniższy RSS.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Dodaj do tego modelu zmienną, która powoduje najniższy poziom RSS spośród wszystkich modeli dwóch zmiennych.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Kontynuuj, aż zostanie spełniona jakaś reguła zatrzymania, na przykład gdy wszystkie pozostałe zmienne mają wartość p powyżej pewnego progu.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22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selekcja wsteczna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7AD0B0F-6172-44BD-A45C-C41D6F1CC895}"/>
              </a:ext>
            </a:extLst>
          </p:cNvPr>
          <p:cNvSpPr txBox="1"/>
          <p:nvPr/>
        </p:nvSpPr>
        <p:spPr>
          <a:xfrm>
            <a:off x="928255" y="1787237"/>
            <a:ext cx="1093123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Zacznij od wszystkich zmiennych w modelu.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Usuń zmienną o największej wartości p - to znaczy zmienną, która jest najmniej istotna statystycznie.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Nowy model zmiennej (p - 1) jest dopasowany, a zmienna o największej wartości p jest usuwana.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l" sz="2800">
                <a:ea typeface="+mn-lt"/>
                <a:cs typeface="+mn-lt"/>
              </a:rPr>
              <a:t>Kontynuuj aż do osiągnięcia reguły zatrzymania. Na przykład możemy zatrzymać się, gdy wszystkie pozostałe zmienne mają znaczącą wartość p określoną przez pewien próg istotności.</a:t>
            </a: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46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interakcje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7AD0B0F-6172-44BD-A45C-C41D6F1CC895}"/>
              </a:ext>
            </a:extLst>
          </p:cNvPr>
          <p:cNvSpPr txBox="1"/>
          <p:nvPr/>
        </p:nvSpPr>
        <p:spPr>
          <a:xfrm>
            <a:off x="928255" y="1787237"/>
            <a:ext cx="109312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I</a:t>
            </a:r>
            <a:r>
              <a:rPr lang="pl" sz="2800">
                <a:ea typeface="+mn-lt"/>
                <a:cs typeface="+mn-lt"/>
              </a:rPr>
              <a:t>nterakcja występuje, gdy zmienna niezależna ma inny wpływ na wynik w zależności od wartości innej zmiennej niezależnej</a:t>
            </a: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3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interakcje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3" name="Obraz 3" descr="Obraz zawierający mapa&#10;&#10;Opis wygenerowany przy bardzo wysokim poziomie pewności">
            <a:extLst>
              <a:ext uri="{FF2B5EF4-FFF2-40B4-BE49-F238E27FC236}">
                <a16:creationId xmlns:a16="http://schemas.microsoft.com/office/drawing/2014/main" id="{EF2BCB95-77F5-4530-8C8B-8BA343A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" y="1994949"/>
            <a:ext cx="5230483" cy="4483855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CB0F03A9-CAEF-4D76-BEE6-93CD016BF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1" y="3109064"/>
            <a:ext cx="6206836" cy="7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interakcje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F0C83AE5-EC73-4BA6-9083-4EADBC74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3166954"/>
            <a:ext cx="6096000" cy="815036"/>
          </a:xfrm>
          <a:prstGeom prst="rect">
            <a:avLst/>
          </a:prstGeom>
        </p:spPr>
      </p:pic>
      <p:pic>
        <p:nvPicPr>
          <p:cNvPr id="3" name="Obraz 4" descr="Obraz zawierający mapa, tekst&#10;&#10;Opis wygenerowany przy bardzo wysokim poziomie pewności">
            <a:extLst>
              <a:ext uri="{FF2B5EF4-FFF2-40B4-BE49-F238E27FC236}">
                <a16:creationId xmlns:a16="http://schemas.microsoft.com/office/drawing/2014/main" id="{0540D838-0824-47C9-8F33-559EEF50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0" y="1706478"/>
            <a:ext cx="5015345" cy="45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regularyzacja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8AFC8F7-A209-42A3-81A8-8ED3F764742E}"/>
              </a:ext>
            </a:extLst>
          </p:cNvPr>
          <p:cNvSpPr txBox="1"/>
          <p:nvPr/>
        </p:nvSpPr>
        <p:spPr>
          <a:xfrm>
            <a:off x="1011382" y="1717964"/>
            <a:ext cx="106679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solidFill>
                  <a:srgbClr val="222222"/>
                </a:solidFill>
              </a:rPr>
              <a:t>Załóżmy, że mamy estymator f(X). Aby sprawdzić, czy F(X) jest dobrym kandydatem, możemy zadać sobie dwa pytania:</a:t>
            </a:r>
            <a:endParaRPr lang="pl-PL" sz="2800">
              <a:solidFill>
                <a:srgbClr val="000000"/>
              </a:solidFill>
            </a:endParaRPr>
          </a:p>
          <a:p>
            <a:r>
              <a:rPr lang="pl-PL" sz="2800">
                <a:solidFill>
                  <a:srgbClr val="222222"/>
                </a:solidFill>
              </a:rPr>
              <a:t>- jak bardzo zbliżone są oszacowania parametrów modelu do ich prawdziwych wartości</a:t>
            </a:r>
            <a:endParaRPr lang="pl-PL" sz="2800">
              <a:solidFill>
                <a:srgbClr val="000000"/>
              </a:solidFill>
            </a:endParaRPr>
          </a:p>
          <a:p>
            <a:r>
              <a:rPr lang="pl-PL" sz="2800">
                <a:solidFill>
                  <a:srgbClr val="222222"/>
                </a:solidFill>
              </a:rPr>
              <a:t>- Czy F(X) będzie dobrze pasował do przyszłych obserwacji</a:t>
            </a:r>
            <a:r>
              <a:rPr lang="pl-PL" sz="280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102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regularyzacja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6D86F718-4621-4BB6-941F-6BD9F3AE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0" y="3687041"/>
            <a:ext cx="4565938" cy="81395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57202A-FCA8-4AE0-8A32-57F4A0DB54D5}"/>
              </a:ext>
            </a:extLst>
          </p:cNvPr>
          <p:cNvSpPr txBox="1"/>
          <p:nvPr/>
        </p:nvSpPr>
        <p:spPr>
          <a:xfrm>
            <a:off x="1052946" y="1814946"/>
            <a:ext cx="953192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solidFill>
                  <a:srgbClr val="222222"/>
                </a:solidFill>
              </a:rPr>
              <a:t>aby odpowiedzieć na to pytanie, możemy wziąć pod uwagę średni błąd kwadratowy naszego oszacowania współczynników. Przykładowo można wziąć kwadratową odległość oszacować do wartości prawdziwej 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5542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Regresja liniowa - </a:t>
            </a:r>
            <a:r>
              <a:rPr lang="pl-PL" err="1">
                <a:ea typeface="+mj-lt"/>
                <a:cs typeface="+mj-lt"/>
              </a:rPr>
              <a:t>regularyzacja</a:t>
            </a:r>
          </a:p>
          <a:p>
            <a:endParaRPr lang="pl-PL">
              <a:cs typeface="Calibri Light"/>
            </a:endParaRP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B8902FE-7022-4D47-9CD2-4D6F893B60F1}"/>
              </a:ext>
            </a:extLst>
          </p:cNvPr>
          <p:cNvSpPr txBox="1"/>
          <p:nvPr/>
        </p:nvSpPr>
        <p:spPr>
          <a:xfrm>
            <a:off x="997528" y="1496291"/>
            <a:ext cx="103354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Tylko dlatego, że fˆ(z) dobrze pasuje do naszych danych, to nie znaczy, że tak będzie dobrze pasować do nowych danych Załóżmy, że wykonujemy nowe pomiary y′. Więc jeśli f</a:t>
            </a:r>
            <a:r>
              <a:rPr lang="pl-PL" sz="2800">
                <a:ea typeface="+mn-lt"/>
                <a:cs typeface="+mn-lt"/>
              </a:rPr>
              <a:t>ˆ</a:t>
            </a:r>
            <a:r>
              <a:rPr lang="pl-PL" sz="2800"/>
              <a:t>(·) jest dobrym modelem, to oszacowany f</a:t>
            </a:r>
            <a:r>
              <a:rPr lang="pl-PL" sz="2800">
                <a:ea typeface="+mn-lt"/>
                <a:cs typeface="+mn-lt"/>
              </a:rPr>
              <a:t>ˆ</a:t>
            </a:r>
            <a:r>
              <a:rPr lang="pl-PL" sz="2800"/>
              <a:t>(</a:t>
            </a:r>
            <a:r>
              <a:rPr lang="pl-PL" sz="2800" err="1"/>
              <a:t>zi</a:t>
            </a:r>
            <a:r>
              <a:rPr lang="pl-PL" sz="2800"/>
              <a:t>) powinno być również blisko nowych wartości zmiennej celu y′. To jest pojęcie błędu prognozowania (PE)</a:t>
            </a:r>
          </a:p>
        </p:txBody>
      </p:sp>
    </p:spTree>
    <p:extLst>
      <p:ext uri="{BB962C8B-B14F-4D97-AF65-F5344CB8AC3E}">
        <p14:creationId xmlns:p14="http://schemas.microsoft.com/office/powerpoint/2010/main" val="159948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DE6B2-A703-4B7F-923F-8B42291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</a:t>
            </a: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461AF0B7-A6F9-4246-ACA2-FAC7E2F5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650" y="1719657"/>
            <a:ext cx="8745501" cy="4532952"/>
          </a:xfrm>
        </p:spPr>
      </p:pic>
    </p:spTree>
    <p:extLst>
      <p:ext uri="{BB962C8B-B14F-4D97-AF65-F5344CB8AC3E}">
        <p14:creationId xmlns:p14="http://schemas.microsoft.com/office/powerpoint/2010/main" val="31595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</a:t>
            </a:r>
            <a:r>
              <a:rPr lang="pl-PL" err="1">
                <a:cs typeface="Calibri Light"/>
              </a:rPr>
              <a:t>regularyzacja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9DC45652-3120-4E41-BBD2-EF859BFAC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10" y="2701418"/>
            <a:ext cx="7214558" cy="73080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E22799B-28EC-4C26-8228-A1806E3E6E91}"/>
              </a:ext>
            </a:extLst>
          </p:cNvPr>
          <p:cNvSpPr txBox="1"/>
          <p:nvPr/>
        </p:nvSpPr>
        <p:spPr>
          <a:xfrm>
            <a:off x="914401" y="1856510"/>
            <a:ext cx="1101436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Tak więc dobre estymatory powinny mieć średnio małe błędy prognozy. Rozważmy PE w określonym punkcie docelowym z0:</a:t>
            </a:r>
            <a:endParaRPr lang="pl-PL"/>
          </a:p>
          <a:p>
            <a:endParaRPr lang="pl-PL" sz="2800"/>
          </a:p>
          <a:p>
            <a:endParaRPr lang="pl-PL" sz="2800"/>
          </a:p>
          <a:p>
            <a:r>
              <a:rPr lang="pl-PL" sz="2800"/>
              <a:t>Taki rozkład jest znany jako </a:t>
            </a:r>
            <a:r>
              <a:rPr lang="pl-PL" sz="2800" err="1"/>
              <a:t>Bias-Variance</a:t>
            </a:r>
            <a:r>
              <a:rPr lang="pl-PL" sz="2800"/>
              <a:t> trade-off. W miarę jak model staje się bardziej złożony (w tym więcej współczynników), to lepiej </a:t>
            </a:r>
            <a:r>
              <a:rPr lang="pl-PL" sz="2800" err="1"/>
              <a:t>uchwyca</a:t>
            </a:r>
            <a:r>
              <a:rPr lang="pl-PL" sz="2800"/>
              <a:t> lokalną strukturę/krzywiznę. Ale szacunki współczynników cierpią z powodu dużej wariancji (ze względu na dołączenie większej ilości parametrów). Tak więc wprowadzenie do naszego oszacowania β lekkiego błędu systematycznego może prowadzić do znacznego </a:t>
            </a:r>
            <a:r>
              <a:rPr lang="pl-PL" sz="2800" err="1"/>
              <a:t>spadeku</a:t>
            </a:r>
            <a:r>
              <a:rPr lang="pl-PL" sz="2800"/>
              <a:t> wariancji, a zatem znacznego spadku PE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807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grzbietowa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3" name="Obraz 4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E8985186-52EC-4144-9D72-002E29C5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52" y="4743886"/>
            <a:ext cx="7113916" cy="116689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8E6600F-823F-4823-B6B7-8E1694559B72}"/>
              </a:ext>
            </a:extLst>
          </p:cNvPr>
          <p:cNvSpPr txBox="1"/>
          <p:nvPr/>
        </p:nvSpPr>
        <p:spPr>
          <a:xfrm>
            <a:off x="1025237" y="1939637"/>
            <a:ext cx="1072341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Jeśli βj są nieograniczone:</a:t>
            </a:r>
            <a:endParaRPr lang="pl-PL"/>
          </a:p>
          <a:p>
            <a:r>
              <a:rPr lang="pl-PL" sz="2800"/>
              <a:t>- Mogą eksplodować</a:t>
            </a:r>
            <a:endParaRPr lang="pl-PL"/>
          </a:p>
          <a:p>
            <a:r>
              <a:rPr lang="pl-PL" sz="2800"/>
              <a:t>- i dlatego są podatne na </a:t>
            </a:r>
            <a:r>
              <a:rPr lang="pl-PL" sz="2800" dirty="0"/>
              <a:t>bardzo dużą wariancję </a:t>
            </a:r>
            <a:endParaRPr lang="pl-PL"/>
          </a:p>
          <a:p>
            <a:endParaRPr lang="pl-PL" sz="2800" dirty="0">
              <a:cs typeface="Calibri"/>
            </a:endParaRPr>
          </a:p>
          <a:p>
            <a:r>
              <a:rPr lang="pl-PL" sz="2800" dirty="0"/>
              <a:t>Aby kontrolować wariancję, możemy uregulować współczynniki tzn. może kontrolować, jak duże rosną współczynniki. Można zastosować </a:t>
            </a:r>
            <a:r>
              <a:rPr lang="pl-PL" sz="2800"/>
              <a:t>regresję grzbietową:</a:t>
            </a:r>
            <a:endParaRPr lang="pl-PL"/>
          </a:p>
          <a:p>
            <a:endParaRPr lang="pl-PL" sz="2800" dirty="0"/>
          </a:p>
          <a:p>
            <a:r>
              <a:rPr lang="pl-PL" sz="2800"/>
              <a:t>Zakłada się, że:</a:t>
            </a:r>
            <a:endParaRPr lang="pl-PL"/>
          </a:p>
          <a:p>
            <a:r>
              <a:rPr lang="pl-PL" sz="2800"/>
              <a:t>- Z jest znormalizowany (średnia 0, wariancja jednostkowa)</a:t>
            </a:r>
            <a:endParaRPr lang="pl-PL"/>
          </a:p>
          <a:p>
            <a:r>
              <a:rPr lang="pl-PL" sz="2800"/>
              <a:t>- y jest wyśrodkowany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2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cs typeface="Calibri Light"/>
              </a:rPr>
              <a:t>Linear</a:t>
            </a:r>
            <a:r>
              <a:rPr lang="pl-PL">
                <a:cs typeface="Calibri Light"/>
              </a:rPr>
              <a:t> </a:t>
            </a:r>
            <a:r>
              <a:rPr lang="pl-PL" err="1">
                <a:cs typeface="Calibri Light"/>
              </a:rPr>
              <a:t>regression</a:t>
            </a:r>
            <a:r>
              <a:rPr lang="pl-PL">
                <a:cs typeface="Calibri Light"/>
              </a:rPr>
              <a:t> – LASSO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976A678-0FAA-4953-AC6C-EDDAB9D40B7A}"/>
              </a:ext>
            </a:extLst>
          </p:cNvPr>
          <p:cNvSpPr txBox="1"/>
          <p:nvPr/>
        </p:nvSpPr>
        <p:spPr>
          <a:xfrm>
            <a:off x="955964" y="1884219"/>
            <a:ext cx="10280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Współczynniki LASSO są rozwiązaniami do optymalizacji ℓ1 problemu:</a:t>
            </a:r>
          </a:p>
        </p:txBody>
      </p:sp>
      <p:pic>
        <p:nvPicPr>
          <p:cNvPr id="5" name="Obraz 5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010B3EBC-9C7D-4D8C-9B7E-427974E1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3" y="3018337"/>
            <a:ext cx="7647709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LASSO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9C58F0D-471D-4A08-B6BD-17859BCE31E1}"/>
              </a:ext>
            </a:extLst>
          </p:cNvPr>
          <p:cNvSpPr txBox="1"/>
          <p:nvPr/>
        </p:nvSpPr>
        <p:spPr>
          <a:xfrm>
            <a:off x="914401" y="1717964"/>
            <a:ext cx="1075112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Często uważamy, że wiele βj Powinno być 0</a:t>
            </a:r>
            <a:endParaRPr lang="pl-PL"/>
          </a:p>
          <a:p>
            <a:endParaRPr lang="pl-PL" sz="2800"/>
          </a:p>
          <a:p>
            <a:r>
              <a:rPr lang="pl-PL" sz="2800"/>
              <a:t>Dlatego szukamy zestawu rzadkich rozwiązań </a:t>
            </a:r>
            <a:endParaRPr lang="pl-PL"/>
          </a:p>
          <a:p>
            <a:endParaRPr lang="pl-PL" sz="2800">
              <a:cs typeface="Calibri"/>
            </a:endParaRPr>
          </a:p>
          <a:p>
            <a:r>
              <a:rPr lang="pl-PL" sz="2800"/>
              <a:t>Wystarczająco duży λ (lub wystarczająco mały t) ustawi pewne współczynniki dokładnie równe0! Dlatego LASSO dokona dla nas wyboru modelu!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 – </a:t>
            </a:r>
            <a:r>
              <a:rPr lang="pl-PL" err="1">
                <a:cs typeface="Calibri Light"/>
              </a:rPr>
              <a:t>regularyzacja</a:t>
            </a:r>
            <a:endParaRPr lang="pl-PL">
              <a:cs typeface="Calibri Light"/>
            </a:endParaRP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3" name="Obraz 4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AAD9BE42-C5E3-44C7-9EDC-E7331F5A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7" y="1648197"/>
            <a:ext cx="5359878" cy="47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8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Regresja funkcji bazowych</a:t>
            </a:r>
            <a:endParaRPr lang="pl-PL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65290DF-0A55-4722-A980-93112D43CFF3}"/>
              </a:ext>
            </a:extLst>
          </p:cNvPr>
          <p:cNvSpPr txBox="1"/>
          <p:nvPr/>
        </p:nvSpPr>
        <p:spPr>
          <a:xfrm>
            <a:off x="997528" y="1759528"/>
            <a:ext cx="1032163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/>
              <a:t>Powszechnym wyborem dla funkcji f (x) jest reprezentacja funkcji </a:t>
            </a:r>
            <a:r>
              <a:rPr lang="pl-PL" sz="2800"/>
              <a:t>bazowej: </a:t>
            </a:r>
            <a:endParaRPr lang="pl-PL"/>
          </a:p>
          <a:p>
            <a:endParaRPr lang="pl-PL" sz="2800" dirty="0">
              <a:cs typeface="Calibri"/>
            </a:endParaRPr>
          </a:p>
          <a:p>
            <a:endParaRPr lang="pl-PL" sz="2800" dirty="0"/>
          </a:p>
          <a:p>
            <a:r>
              <a:rPr lang="pl-PL" sz="2800"/>
              <a:t>Funkcje b</a:t>
            </a:r>
            <a:r>
              <a:rPr lang="pl-PL" sz="2800" baseline="-25000"/>
              <a:t>k</a:t>
            </a:r>
            <a:r>
              <a:rPr lang="pl-PL" sz="2800"/>
              <a:t>(x) nazywane są funkcjami bazowymi. Dwoma powszechnymi wyborami funkcji bazowych są wielomiany i radialne funkcje bazowe (RBF)</a:t>
            </a:r>
            <a:endParaRPr lang="pl-PL">
              <a:cs typeface="Calibri"/>
            </a:endParaRPr>
          </a:p>
        </p:txBody>
      </p:sp>
      <p:pic>
        <p:nvPicPr>
          <p:cNvPr id="4" name="Obraz 5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22F07AE7-8507-4F65-B8E7-42EEDB7F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68" y="2186420"/>
            <a:ext cx="3254952" cy="13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69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Regresja funkcji bazowych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pic>
        <p:nvPicPr>
          <p:cNvPr id="6" name="Obraz 8">
            <a:extLst>
              <a:ext uri="{FF2B5EF4-FFF2-40B4-BE49-F238E27FC236}">
                <a16:creationId xmlns:a16="http://schemas.microsoft.com/office/drawing/2014/main" id="{9196399F-330E-49DD-A24C-2344174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51" y="2279506"/>
            <a:ext cx="352425" cy="276225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7CAB340B-CFC0-42F2-A859-0E60C4BA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5" y="3290888"/>
            <a:ext cx="352425" cy="276225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F82670BE-F897-4BE7-9D71-E645C7A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14" y="3765341"/>
            <a:ext cx="352425" cy="27622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FC56BF30-D2CA-4C33-B687-09760106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2284473"/>
            <a:ext cx="352425" cy="276225"/>
          </a:xfrm>
          <a:prstGeom prst="rect">
            <a:avLst/>
          </a:prstGeom>
        </p:spPr>
      </p:pic>
      <p:pic>
        <p:nvPicPr>
          <p:cNvPr id="18" name="Obraz 18">
            <a:extLst>
              <a:ext uri="{FF2B5EF4-FFF2-40B4-BE49-F238E27FC236}">
                <a16:creationId xmlns:a16="http://schemas.microsoft.com/office/drawing/2014/main" id="{9854887C-4797-43B5-B6D0-EA3F5975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3765341"/>
            <a:ext cx="352425" cy="276225"/>
          </a:xfrm>
          <a:prstGeom prst="rect">
            <a:avLst/>
          </a:prstGeom>
        </p:spPr>
      </p:pic>
      <p:pic>
        <p:nvPicPr>
          <p:cNvPr id="4" name="Obraz 4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A56A70BD-BED7-4EB1-BC35-F9E54D746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304" y="2075584"/>
            <a:ext cx="1970809" cy="1071995"/>
          </a:xfrm>
          <a:prstGeom prst="rect">
            <a:avLst/>
          </a:prstGeom>
        </p:spPr>
      </p:pic>
      <p:pic>
        <p:nvPicPr>
          <p:cNvPr id="9" name="Obraz 12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C58855BB-5E4E-4A4F-9F75-5A89F5D0F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790" y="3313402"/>
            <a:ext cx="3506931" cy="1020906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53FE8D9-2DC2-43E6-80CF-31B92C5AD6CE}"/>
              </a:ext>
            </a:extLst>
          </p:cNvPr>
          <p:cNvSpPr txBox="1"/>
          <p:nvPr/>
        </p:nvSpPr>
        <p:spPr>
          <a:xfrm>
            <a:off x="983673" y="1801091"/>
            <a:ext cx="1047403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/>
              <a:t>Model regresji ma jednomianową funkcję bazową:</a:t>
            </a:r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endParaRPr lang="pl-PL" sz="2000" dirty="0"/>
          </a:p>
          <a:p>
            <a:endParaRPr lang="pl-PL" sz="2000" dirty="0"/>
          </a:p>
          <a:p>
            <a:r>
              <a:rPr lang="pl-PL" sz="2000"/>
              <a:t>Model regresji z funkcje bazowymi radialnymi przedstawia się jako: </a:t>
            </a:r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endParaRPr lang="pl-PL" sz="2000" dirty="0">
              <a:cs typeface="Calibri"/>
            </a:endParaRPr>
          </a:p>
          <a:p>
            <a:r>
              <a:rPr lang="pl-PL" sz="2000" dirty="0"/>
              <a:t>gdzie c</a:t>
            </a:r>
            <a:r>
              <a:rPr lang="pl-PL" sz="2000" baseline="-25000" dirty="0"/>
              <a:t>k</a:t>
            </a:r>
            <a:r>
              <a:rPr lang="pl-PL" sz="2000" dirty="0"/>
              <a:t> jest środkiem (tj. lokalizacją) funkcji podstawowej, a σ</a:t>
            </a:r>
            <a:r>
              <a:rPr lang="pl-PL" sz="2000" baseline="30000" dirty="0"/>
              <a:t>2</a:t>
            </a:r>
            <a:r>
              <a:rPr lang="pl-PL" sz="2000" dirty="0"/>
              <a:t> określa szerokość funkcji bazowej. Obydwa są parametrami modelu, które należy jakoś ustalić. W praktyce istnieje wiele innych możliwych opcji dla funkcji bazowych, w tym funkcji sinusoidalnych i innych typów wielomianów. Można również łączyć funkcje podstawowe z różnych rodzin, takie jak jednomianowe i RBF. Możemy na przykład stworzyć </a:t>
            </a:r>
            <a:r>
              <a:rPr lang="pl-PL" sz="2000"/>
              <a:t>funkcję bazową, wykorzystując kilka pierwszych wielomianów i zbiór RBF. </a:t>
            </a:r>
            <a:r>
              <a:rPr lang="pl-PL" sz="2000" dirty="0"/>
              <a:t>Ogólnie rzecz biorąc, najlepiej jest wybrać rodzinę funkcji podstawowych tak, abyśmy dobrze dopasowali się do danych z </a:t>
            </a:r>
            <a:r>
              <a:rPr lang="pl-PL" sz="2000"/>
              <a:t>niewielkim zestawem bazowym, aby liczba szacowanych wag nie była zbyt duża</a:t>
            </a:r>
            <a:r>
              <a:rPr lang="pl-PL" sz="2000" dirty="0"/>
              <a:t>.</a:t>
            </a:r>
            <a:endParaRPr lang="pl-PL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24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Uogólnione modele liniowe</a:t>
            </a:r>
            <a:endParaRPr lang="pl-PL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pic>
        <p:nvPicPr>
          <p:cNvPr id="6" name="Obraz 8">
            <a:extLst>
              <a:ext uri="{FF2B5EF4-FFF2-40B4-BE49-F238E27FC236}">
                <a16:creationId xmlns:a16="http://schemas.microsoft.com/office/drawing/2014/main" id="{9196399F-330E-49DD-A24C-2344174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51" y="2279506"/>
            <a:ext cx="352425" cy="276225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7CAB340B-CFC0-42F2-A859-0E60C4BA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5" y="3290888"/>
            <a:ext cx="352425" cy="276225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F82670BE-F897-4BE7-9D71-E645C7A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14" y="3765341"/>
            <a:ext cx="352425" cy="27622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FC56BF30-D2CA-4C33-B687-09760106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2284473"/>
            <a:ext cx="352425" cy="276225"/>
          </a:xfrm>
          <a:prstGeom prst="rect">
            <a:avLst/>
          </a:prstGeom>
        </p:spPr>
      </p:pic>
      <p:pic>
        <p:nvPicPr>
          <p:cNvPr id="18" name="Obraz 18">
            <a:extLst>
              <a:ext uri="{FF2B5EF4-FFF2-40B4-BE49-F238E27FC236}">
                <a16:creationId xmlns:a16="http://schemas.microsoft.com/office/drawing/2014/main" id="{9854887C-4797-43B5-B6D0-EA3F5975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3765341"/>
            <a:ext cx="352425" cy="276225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D5C91403-4748-427D-9E16-52F23DE4E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128" y="3038699"/>
            <a:ext cx="5971309" cy="503513"/>
          </a:xfrm>
          <a:prstGeom prst="rect">
            <a:avLst/>
          </a:prstGeom>
        </p:spPr>
      </p:pic>
      <p:pic>
        <p:nvPicPr>
          <p:cNvPr id="5" name="Obraz 8">
            <a:extLst>
              <a:ext uri="{FF2B5EF4-FFF2-40B4-BE49-F238E27FC236}">
                <a16:creationId xmlns:a16="http://schemas.microsoft.com/office/drawing/2014/main" id="{4F311000-E404-4B11-94B5-C3C3B789E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072" y="4486707"/>
            <a:ext cx="3564947" cy="516948"/>
          </a:xfrm>
          <a:prstGeom prst="rect">
            <a:avLst/>
          </a:prstGeom>
        </p:spPr>
      </p:pic>
      <p:pic>
        <p:nvPicPr>
          <p:cNvPr id="15" name="Obraz 16">
            <a:extLst>
              <a:ext uri="{FF2B5EF4-FFF2-40B4-BE49-F238E27FC236}">
                <a16:creationId xmlns:a16="http://schemas.microsoft.com/office/drawing/2014/main" id="{A1E13982-9A18-47E7-B34C-F768B2DC6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991" y="4333443"/>
            <a:ext cx="4911437" cy="671080"/>
          </a:xfrm>
          <a:prstGeom prst="rect">
            <a:avLst/>
          </a:prstGeom>
        </p:spPr>
      </p:pic>
      <p:pic>
        <p:nvPicPr>
          <p:cNvPr id="19" name="Obraz 19">
            <a:extLst>
              <a:ext uri="{FF2B5EF4-FFF2-40B4-BE49-F238E27FC236}">
                <a16:creationId xmlns:a16="http://schemas.microsoft.com/office/drawing/2014/main" id="{A4174551-12E8-48C2-B9A9-9A002F9F94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891" y="5862205"/>
            <a:ext cx="2798618" cy="633845"/>
          </a:xfrm>
          <a:prstGeom prst="rect">
            <a:avLst/>
          </a:prstGeom>
        </p:spPr>
      </p:pic>
      <p:pic>
        <p:nvPicPr>
          <p:cNvPr id="21" name="Obraz 21">
            <a:extLst>
              <a:ext uri="{FF2B5EF4-FFF2-40B4-BE49-F238E27FC236}">
                <a16:creationId xmlns:a16="http://schemas.microsoft.com/office/drawing/2014/main" id="{9E574029-C591-4818-B0C8-D30427642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618" y="5927579"/>
            <a:ext cx="3454112" cy="572366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B19B210-7EB5-491C-B2FE-EE5C6DE5928D}"/>
              </a:ext>
            </a:extLst>
          </p:cNvPr>
          <p:cNvSpPr txBox="1"/>
          <p:nvPr/>
        </p:nvSpPr>
        <p:spPr>
          <a:xfrm>
            <a:off x="997528" y="1953491"/>
            <a:ext cx="96843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Tutaj generalny model liniowy odnosi się do zależności od potencjalnie więcej niż jednej zmiennej objaśniającej</a:t>
            </a:r>
            <a:endParaRPr lang="pl-PL" sz="2800">
              <a:cs typeface="Calibri"/>
            </a:endParaRPr>
          </a:p>
          <a:p>
            <a:endParaRPr lang="pl-PL" sz="2800">
              <a:cs typeface="Calibri"/>
            </a:endParaRPr>
          </a:p>
          <a:p>
            <a:endParaRPr lang="pl-PL" sz="2800">
              <a:cs typeface="Calibri"/>
            </a:endParaRPr>
          </a:p>
          <a:p>
            <a:r>
              <a:rPr lang="pl-PL" sz="2800">
                <a:cs typeface="Calibri"/>
              </a:rPr>
              <a:t>Model jest liniowy w parametrach np.</a:t>
            </a:r>
          </a:p>
          <a:p>
            <a:endParaRPr lang="pl-PL" sz="2800">
              <a:cs typeface="Calibri"/>
            </a:endParaRPr>
          </a:p>
          <a:p>
            <a:endParaRPr lang="pl-PL" sz="2800">
              <a:cs typeface="Calibri"/>
            </a:endParaRPr>
          </a:p>
          <a:p>
            <a:endParaRPr lang="pl-PL" sz="2800">
              <a:cs typeface="Calibri"/>
            </a:endParaRPr>
          </a:p>
          <a:p>
            <a:r>
              <a:rPr lang="pl-PL" sz="2800">
                <a:cs typeface="Calibri"/>
              </a:rPr>
              <a:t>Te z kolei są nieliniowe w parametrach</a:t>
            </a:r>
          </a:p>
        </p:txBody>
      </p:sp>
    </p:spTree>
    <p:extLst>
      <p:ext uri="{BB962C8B-B14F-4D97-AF65-F5344CB8AC3E}">
        <p14:creationId xmlns:p14="http://schemas.microsoft.com/office/powerpoint/2010/main" val="921376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Uogólnione modele liniowe</a:t>
            </a:r>
            <a:endParaRPr lang="pl-PL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pic>
        <p:nvPicPr>
          <p:cNvPr id="6" name="Obraz 8">
            <a:extLst>
              <a:ext uri="{FF2B5EF4-FFF2-40B4-BE49-F238E27FC236}">
                <a16:creationId xmlns:a16="http://schemas.microsoft.com/office/drawing/2014/main" id="{9196399F-330E-49DD-A24C-2344174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51" y="2279506"/>
            <a:ext cx="352425" cy="276225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7CAB340B-CFC0-42F2-A859-0E60C4BA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5" y="3290888"/>
            <a:ext cx="352425" cy="276225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F82670BE-F897-4BE7-9D71-E645C7A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14" y="3765341"/>
            <a:ext cx="352425" cy="27622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FC56BF30-D2CA-4C33-B687-09760106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2284473"/>
            <a:ext cx="352425" cy="276225"/>
          </a:xfrm>
          <a:prstGeom prst="rect">
            <a:avLst/>
          </a:prstGeom>
        </p:spPr>
      </p:pic>
      <p:pic>
        <p:nvPicPr>
          <p:cNvPr id="18" name="Obraz 18">
            <a:extLst>
              <a:ext uri="{FF2B5EF4-FFF2-40B4-BE49-F238E27FC236}">
                <a16:creationId xmlns:a16="http://schemas.microsoft.com/office/drawing/2014/main" id="{9854887C-4797-43B5-B6D0-EA3F5975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3765341"/>
            <a:ext cx="352425" cy="2762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14AE037-FBDF-42E3-9E12-184C2A01D896}"/>
              </a:ext>
            </a:extLst>
          </p:cNvPr>
          <p:cNvSpPr txBox="1"/>
          <p:nvPr/>
        </p:nvSpPr>
        <p:spPr>
          <a:xfrm>
            <a:off x="1025237" y="1773382"/>
            <a:ext cx="1014152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chociaż bardzo przydatny, istnieją pewne sytuacje, w których ogólne modele liniowe nie są odpowiednie: </a:t>
            </a:r>
            <a:endParaRPr lang="pl-PL"/>
          </a:p>
          <a:p>
            <a:r>
              <a:rPr lang="pl-PL" sz="2800"/>
              <a:t>- zakres Y jest ograniczony (np. binarny) </a:t>
            </a:r>
            <a:endParaRPr lang="pl-PL"/>
          </a:p>
          <a:p>
            <a:r>
              <a:rPr lang="pl-PL" sz="2800"/>
              <a:t>- wariancja Y zależy od jego średniej </a:t>
            </a:r>
            <a:endParaRPr lang="pl-PL"/>
          </a:p>
          <a:p>
            <a:endParaRPr lang="pl-PL" sz="2800"/>
          </a:p>
          <a:p>
            <a:r>
              <a:rPr lang="pl-PL" sz="2800"/>
              <a:t>Uogólnione modele liniowe rozszerzają ogólny model liniowy, aby rozwiązać oba te problemy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89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Uogólnione modele liniowe</a:t>
            </a: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pic>
        <p:nvPicPr>
          <p:cNvPr id="6" name="Obraz 8">
            <a:extLst>
              <a:ext uri="{FF2B5EF4-FFF2-40B4-BE49-F238E27FC236}">
                <a16:creationId xmlns:a16="http://schemas.microsoft.com/office/drawing/2014/main" id="{9196399F-330E-49DD-A24C-2344174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51" y="2279506"/>
            <a:ext cx="352425" cy="276225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7CAB340B-CFC0-42F2-A859-0E60C4BA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5" y="3290888"/>
            <a:ext cx="352425" cy="276225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F82670BE-F897-4BE7-9D71-E645C7A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14" y="3765341"/>
            <a:ext cx="352425" cy="27622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FC56BF30-D2CA-4C33-B687-09760106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2284473"/>
            <a:ext cx="352425" cy="276225"/>
          </a:xfrm>
          <a:prstGeom prst="rect">
            <a:avLst/>
          </a:prstGeom>
        </p:spPr>
      </p:pic>
      <p:pic>
        <p:nvPicPr>
          <p:cNvPr id="18" name="Obraz 18">
            <a:extLst>
              <a:ext uri="{FF2B5EF4-FFF2-40B4-BE49-F238E27FC236}">
                <a16:creationId xmlns:a16="http://schemas.microsoft.com/office/drawing/2014/main" id="{9854887C-4797-43B5-B6D0-EA3F5975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3765341"/>
            <a:ext cx="352425" cy="276225"/>
          </a:xfrm>
          <a:prstGeom prst="rect">
            <a:avLst/>
          </a:prstGeom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C901B0C8-8685-40A7-BC46-0A2F93C46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67" y="2289031"/>
            <a:ext cx="5459556" cy="645102"/>
          </a:xfrm>
          <a:prstGeom prst="rect">
            <a:avLst/>
          </a:prstGeom>
        </p:spPr>
      </p:pic>
      <p:pic>
        <p:nvPicPr>
          <p:cNvPr id="9" name="Obraz 12">
            <a:extLst>
              <a:ext uri="{FF2B5EF4-FFF2-40B4-BE49-F238E27FC236}">
                <a16:creationId xmlns:a16="http://schemas.microsoft.com/office/drawing/2014/main" id="{AC8CBB32-8E47-4080-AD4E-C50E489D4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16" y="4334308"/>
            <a:ext cx="2491220" cy="627784"/>
          </a:xfrm>
          <a:prstGeom prst="rect">
            <a:avLst/>
          </a:prstGeom>
        </p:spPr>
      </p:pic>
      <p:pic>
        <p:nvPicPr>
          <p:cNvPr id="15" name="Obraz 16">
            <a:extLst>
              <a:ext uri="{FF2B5EF4-FFF2-40B4-BE49-F238E27FC236}">
                <a16:creationId xmlns:a16="http://schemas.microsoft.com/office/drawing/2014/main" id="{F881CA85-CCAE-48FF-A74F-D1CD66B14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137" y="5688157"/>
            <a:ext cx="3221181" cy="55244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9AA2230-FF4E-4B43-BFE0-AE0E3087412D}"/>
              </a:ext>
            </a:extLst>
          </p:cNvPr>
          <p:cNvSpPr txBox="1"/>
          <p:nvPr/>
        </p:nvSpPr>
        <p:spPr>
          <a:xfrm>
            <a:off x="969819" y="1953491"/>
            <a:ext cx="1032163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Uogólniony model liniowy składa się z predyktora liniowego</a:t>
            </a:r>
            <a:endParaRPr lang="pl-PL"/>
          </a:p>
          <a:p>
            <a:endParaRPr lang="pl-PL" sz="2800"/>
          </a:p>
          <a:p>
            <a:r>
              <a:rPr lang="pl-PL" sz="2800"/>
              <a:t>i dwóch funkcji</a:t>
            </a:r>
            <a:endParaRPr lang="pl-PL">
              <a:cs typeface="Calibri"/>
            </a:endParaRPr>
          </a:p>
          <a:p>
            <a:endParaRPr lang="pl-PL" sz="2800">
              <a:cs typeface="Calibri"/>
            </a:endParaRPr>
          </a:p>
          <a:p>
            <a:r>
              <a:rPr lang="pl-PL" sz="2800"/>
              <a:t>- funkcji łącznikowej, która opisuje, jak średnia, zależy od predyktora liniowego </a:t>
            </a:r>
            <a:endParaRPr lang="pl-PL"/>
          </a:p>
          <a:p>
            <a:endParaRPr lang="pl-PL" sz="2800">
              <a:cs typeface="Calibri"/>
            </a:endParaRPr>
          </a:p>
          <a:p>
            <a:r>
              <a:rPr lang="pl-PL" sz="2800"/>
              <a:t>- funkcju wariancji, która opisuje sposób w jaki wariancja zależy od średniej </a:t>
            </a:r>
            <a:endParaRPr lang="pl-PL"/>
          </a:p>
          <a:p>
            <a:endParaRPr lang="pl-PL" sz="2800">
              <a:cs typeface="Calibri"/>
            </a:endParaRPr>
          </a:p>
          <a:p>
            <a:r>
              <a:rPr lang="pl-PL" sz="2800"/>
              <a:t>gdzie parametr dyspersji φ jest ustalony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DE6B2-A703-4B7F-923F-8B42291F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- model</a:t>
            </a:r>
            <a:endParaRPr lang="pl-PL" err="1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D82F5D-BADD-465F-8039-0539AFDF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l">
                <a:ea typeface="+mn-lt"/>
                <a:cs typeface="+mn-lt"/>
              </a:rPr>
              <a:t>zakładamy model</a:t>
            </a:r>
            <a:endParaRPr lang="pl-PL">
              <a:ea typeface="+mn-lt"/>
              <a:cs typeface="+mn-lt"/>
            </a:endParaRPr>
          </a:p>
          <a:p>
            <a:pPr algn="ctr">
              <a:buNone/>
            </a:pPr>
            <a:r>
              <a:rPr lang="pl">
                <a:ea typeface="+mn-lt"/>
                <a:cs typeface="+mn-lt"/>
              </a:rPr>
              <a:t>Y=β</a:t>
            </a:r>
            <a:r>
              <a:rPr lang="pl" baseline="-25000">
                <a:ea typeface="+mn-lt"/>
                <a:cs typeface="+mn-lt"/>
              </a:rPr>
              <a:t>0</a:t>
            </a:r>
            <a:r>
              <a:rPr lang="pl">
                <a:ea typeface="+mn-lt"/>
                <a:cs typeface="+mn-lt"/>
              </a:rPr>
              <a:t>+ β</a:t>
            </a:r>
            <a:r>
              <a:rPr lang="pl" baseline="-25000">
                <a:ea typeface="+mn-lt"/>
                <a:cs typeface="+mn-lt"/>
              </a:rPr>
              <a:t>1</a:t>
            </a:r>
            <a:r>
              <a:rPr lang="pl">
                <a:ea typeface="+mn-lt"/>
                <a:cs typeface="+mn-lt"/>
              </a:rPr>
              <a:t>X+</a:t>
            </a:r>
            <a:r>
              <a:rPr lang="pl-PL">
                <a:ea typeface="+mn-lt"/>
                <a:cs typeface="+mn-lt"/>
              </a:rPr>
              <a:t> ε</a:t>
            </a:r>
            <a:r>
              <a:rPr lang="pl">
                <a:ea typeface="+mn-lt"/>
                <a:cs typeface="+mn-lt"/>
              </a:rPr>
              <a:t>, </a:t>
            </a:r>
            <a:endParaRPr lang="pl-PL">
              <a:ea typeface="+mn-lt"/>
              <a:cs typeface="+mn-lt"/>
            </a:endParaRPr>
          </a:p>
          <a:p>
            <a:pPr>
              <a:buNone/>
            </a:pPr>
            <a:r>
              <a:rPr lang="pl">
                <a:ea typeface="+mn-lt"/>
                <a:cs typeface="+mn-lt"/>
              </a:rPr>
              <a:t>w którym β</a:t>
            </a:r>
            <a:r>
              <a:rPr lang="pl" baseline="-25000">
                <a:ea typeface="+mn-lt"/>
                <a:cs typeface="+mn-lt"/>
              </a:rPr>
              <a:t>0</a:t>
            </a:r>
            <a:r>
              <a:rPr lang="pl">
                <a:ea typeface="+mn-lt"/>
                <a:cs typeface="+mn-lt"/>
              </a:rPr>
              <a:t> i β</a:t>
            </a:r>
            <a:r>
              <a:rPr lang="pl" baseline="-25000">
                <a:ea typeface="+mn-lt"/>
                <a:cs typeface="+mn-lt"/>
              </a:rPr>
              <a:t>1</a:t>
            </a:r>
            <a:r>
              <a:rPr lang="pl">
                <a:ea typeface="+mn-lt"/>
                <a:cs typeface="+mn-lt"/>
              </a:rPr>
              <a:t> są dwiema niewiadomymi stałymi reprezentującymi przecięcie i nachylenie, znanymi również jako współczynniki lub parametry, a ε jest błędem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83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Pytania do kolokwium</a:t>
            </a:r>
            <a:endParaRPr lang="pl-PL"/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A5D3AA52-DA9F-4743-9B84-F159ABCB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02" y="4337020"/>
            <a:ext cx="1352550" cy="714375"/>
          </a:xfrm>
          <a:prstGeom prst="rect">
            <a:avLst/>
          </a:prstGeo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31420EEC-EC28-48F7-8898-F1B67BFF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16" y="1879456"/>
            <a:ext cx="438150" cy="161925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A18EE6A8-4821-415C-A677-ED9AD300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99" y="2405929"/>
            <a:ext cx="839931" cy="300470"/>
          </a:xfrm>
          <a:prstGeom prst="rect">
            <a:avLst/>
          </a:prstGeom>
        </p:spPr>
      </p:pic>
      <p:pic>
        <p:nvPicPr>
          <p:cNvPr id="12" name="Obraz 10">
            <a:extLst>
              <a:ext uri="{FF2B5EF4-FFF2-40B4-BE49-F238E27FC236}">
                <a16:creationId xmlns:a16="http://schemas.microsoft.com/office/drawing/2014/main" id="{E54B9A9E-92DE-4D0D-9FEA-47FBD038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26" y="4193165"/>
            <a:ext cx="839931" cy="300470"/>
          </a:xfrm>
          <a:prstGeom prst="rect">
            <a:avLst/>
          </a:prstGeom>
        </p:spPr>
      </p:pic>
      <p:pic>
        <p:nvPicPr>
          <p:cNvPr id="6" name="Obraz 8">
            <a:extLst>
              <a:ext uri="{FF2B5EF4-FFF2-40B4-BE49-F238E27FC236}">
                <a16:creationId xmlns:a16="http://schemas.microsoft.com/office/drawing/2014/main" id="{9196399F-330E-49DD-A24C-2344174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551" y="2279506"/>
            <a:ext cx="352425" cy="276225"/>
          </a:xfrm>
          <a:prstGeom prst="rect">
            <a:avLst/>
          </a:prstGeom>
        </p:spPr>
      </p:pic>
      <p:pic>
        <p:nvPicPr>
          <p:cNvPr id="11" name="Obraz 12">
            <a:extLst>
              <a:ext uri="{FF2B5EF4-FFF2-40B4-BE49-F238E27FC236}">
                <a16:creationId xmlns:a16="http://schemas.microsoft.com/office/drawing/2014/main" id="{7CAB340B-CFC0-42F2-A859-0E60C4BAE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5" y="3290888"/>
            <a:ext cx="352425" cy="276225"/>
          </a:xfrm>
          <a:prstGeom prst="rect">
            <a:avLst/>
          </a:prstGeom>
        </p:spPr>
      </p:pic>
      <p:pic>
        <p:nvPicPr>
          <p:cNvPr id="14" name="Obraz 14">
            <a:extLst>
              <a:ext uri="{FF2B5EF4-FFF2-40B4-BE49-F238E27FC236}">
                <a16:creationId xmlns:a16="http://schemas.microsoft.com/office/drawing/2014/main" id="{F82670BE-F897-4BE7-9D71-E645C7A1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014" y="3765341"/>
            <a:ext cx="352425" cy="27622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FC56BF30-D2CA-4C33-B687-09760106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2284473"/>
            <a:ext cx="352425" cy="276225"/>
          </a:xfrm>
          <a:prstGeom prst="rect">
            <a:avLst/>
          </a:prstGeom>
        </p:spPr>
      </p:pic>
      <p:pic>
        <p:nvPicPr>
          <p:cNvPr id="18" name="Obraz 18">
            <a:extLst>
              <a:ext uri="{FF2B5EF4-FFF2-40B4-BE49-F238E27FC236}">
                <a16:creationId xmlns:a16="http://schemas.microsoft.com/office/drawing/2014/main" id="{9854887C-4797-43B5-B6D0-EA3F5975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486" y="3765341"/>
            <a:ext cx="352425" cy="2762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90E6058-DC47-4D30-9FAA-5230544B843D}"/>
              </a:ext>
            </a:extLst>
          </p:cNvPr>
          <p:cNvSpPr txBox="1"/>
          <p:nvPr/>
        </p:nvSpPr>
        <p:spPr>
          <a:xfrm>
            <a:off x="983673" y="1593273"/>
            <a:ext cx="1057101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/>
              <a:t>Co to jest regularyzacja?</a:t>
            </a:r>
          </a:p>
          <a:p>
            <a:r>
              <a:rPr lang="pl-PL" sz="2800">
                <a:cs typeface="Calibri"/>
              </a:rPr>
              <a:t>Czym się różni regresja LASSO od brzegowej?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Jaki jest wzór modelu regresji liniowej z p predyktorami?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Proszę podać model liniowy i nieliniowy w parametrach.</a:t>
            </a:r>
          </a:p>
          <a:p>
            <a:r>
              <a:rPr lang="pl-PL" sz="2800">
                <a:cs typeface="Calibri"/>
              </a:rPr>
              <a:t>Proszę podać wzór uogólnionego modelu liniowego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Który rodzaj regularyzacji powoduje, że współczynniki się zerują?</a:t>
            </a:r>
          </a:p>
          <a:p>
            <a:r>
              <a:rPr lang="pl-PL" sz="2800">
                <a:cs typeface="Calibri"/>
              </a:rPr>
              <a:t>Co to jest interakcja w modelu regresji liniowej?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Proszę opisać algorytm selekcji parametrów wstecz.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Proszę opisać algorytm selekcji parametrów wprzód.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Czym jest statystyka R-kwadrat?</a:t>
            </a:r>
            <a:endParaRPr lang="pl-PL" sz="2800" dirty="0">
              <a:cs typeface="Calibri"/>
            </a:endParaRPr>
          </a:p>
          <a:p>
            <a:r>
              <a:rPr lang="pl-PL" sz="2800">
                <a:cs typeface="Calibri"/>
              </a:rPr>
              <a:t>Proszę podać dwie funkcje bazowe wykorzystywane w modelowaniu.</a:t>
            </a:r>
            <a:endParaRPr lang="pl-PL" sz="2800" dirty="0">
              <a:cs typeface="Calibri"/>
            </a:endParaRPr>
          </a:p>
          <a:p>
            <a:endParaRPr lang="pl-PL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7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8E0A08-A468-4B67-9C39-021D14C9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Regresja liniowa</a:t>
            </a:r>
            <a:r>
              <a:rPr lang="pl-PL">
                <a:cs typeface="Calibri Light"/>
              </a:rPr>
              <a:t> - model</a:t>
            </a:r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F5328A4-D015-40DE-A7EA-4575172AAFDA}"/>
              </a:ext>
            </a:extLst>
          </p:cNvPr>
          <p:cNvSpPr txBox="1"/>
          <p:nvPr/>
        </p:nvSpPr>
        <p:spPr>
          <a:xfrm>
            <a:off x="873683" y="1717118"/>
            <a:ext cx="1058423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" sz="2800">
                <a:ea typeface="+mn-lt"/>
                <a:cs typeface="+mn-lt"/>
              </a:rPr>
              <a:t>biorąc pod uwagę niektóre szacunki B i B dla współczynników modelu, przewidujemy przyszłą sprzedaż przy użyciu</a:t>
            </a:r>
            <a:endParaRPr lang="pl-PL" sz="2800">
              <a:ea typeface="+mn-lt"/>
              <a:cs typeface="+mn-lt"/>
            </a:endParaRPr>
          </a:p>
          <a:p>
            <a:endParaRPr lang="pl" sz="2800">
              <a:ea typeface="+mn-lt"/>
              <a:cs typeface="+mn-lt"/>
            </a:endParaRPr>
          </a:p>
          <a:p>
            <a:endParaRPr lang="pl" sz="2800">
              <a:ea typeface="+mn-lt"/>
              <a:cs typeface="+mn-lt"/>
            </a:endParaRPr>
          </a:p>
          <a:p>
            <a:endParaRPr lang="pl" sz="2800">
              <a:ea typeface="+mn-lt"/>
              <a:cs typeface="+mn-lt"/>
            </a:endParaRPr>
          </a:p>
          <a:p>
            <a:r>
              <a:rPr lang="pl" sz="2800">
                <a:ea typeface="+mn-lt"/>
                <a:cs typeface="+mn-lt"/>
              </a:rPr>
              <a:t>gdzie y oznacza prognozę Y na podstawie X = x. Symbol czapki oznacza wartość szacunkową</a:t>
            </a:r>
            <a:endParaRPr lang="pl-PL" sz="2800">
              <a:ea typeface="+mn-lt"/>
              <a:cs typeface="+mn-lt"/>
            </a:endParaRPr>
          </a:p>
          <a:p>
            <a:pPr algn="l"/>
            <a:endParaRPr lang="pl-PL" sz="2800">
              <a:cs typeface="Calibri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297093AD-3056-4965-9639-723D8119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78" y="2847976"/>
            <a:ext cx="2998643" cy="6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Regresja liniowa</a:t>
            </a:r>
            <a:r>
              <a:rPr lang="pl-PL">
                <a:cs typeface="Calibri Light"/>
              </a:rPr>
              <a:t> - RSS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3D6296FF-53D9-4590-BAE1-1866245F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29" y="2002343"/>
            <a:ext cx="2166504" cy="506556"/>
          </a:xfrm>
        </p:spPr>
      </p:pic>
      <p:pic>
        <p:nvPicPr>
          <p:cNvPr id="7" name="Obraz 8">
            <a:extLst>
              <a:ext uri="{FF2B5EF4-FFF2-40B4-BE49-F238E27FC236}">
                <a16:creationId xmlns:a16="http://schemas.microsoft.com/office/drawing/2014/main" id="{8F7D422C-CEC1-4FD1-A86A-DE8BFE36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7" y="3001241"/>
            <a:ext cx="2466975" cy="471920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9E701E25-17C4-4AA7-8F84-A24CC77E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08" y="4778953"/>
            <a:ext cx="4443844" cy="68753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24ACD6-4349-49C1-8A0A-3EC3A9370A50}"/>
              </a:ext>
            </a:extLst>
          </p:cNvPr>
          <p:cNvSpPr txBox="1"/>
          <p:nvPr/>
        </p:nvSpPr>
        <p:spPr>
          <a:xfrm>
            <a:off x="928255" y="1607129"/>
            <a:ext cx="105155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solidFill>
                  <a:srgbClr val="222222"/>
                </a:solidFill>
              </a:rPr>
              <a:t>niech   </a:t>
            </a:r>
            <a:endParaRPr lang="pl-PL" sz="2800" dirty="0">
              <a:solidFill>
                <a:srgbClr val="000000"/>
              </a:solidFill>
              <a:cs typeface="Calibri"/>
            </a:endParaRPr>
          </a:p>
          <a:p>
            <a:r>
              <a:rPr lang="pl-PL" sz="2800" dirty="0">
                <a:solidFill>
                  <a:srgbClr val="222222"/>
                </a:solidFill>
              </a:rPr>
              <a:t>                                     </a:t>
            </a:r>
            <a:endParaRPr lang="pl-PL" sz="2800" dirty="0">
              <a:solidFill>
                <a:srgbClr val="000000"/>
              </a:solidFill>
              <a:cs typeface="Calibri"/>
            </a:endParaRPr>
          </a:p>
          <a:p>
            <a:r>
              <a:rPr lang="pl-PL" sz="2800" dirty="0">
                <a:solidFill>
                  <a:srgbClr val="222222"/>
                </a:solidFill>
              </a:rPr>
              <a:t>będzie prognozą dla Y opartą na i-tej wartości X. Stąd </a:t>
            </a:r>
            <a:endParaRPr lang="pl-PL" sz="2800" dirty="0">
              <a:solidFill>
                <a:srgbClr val="000000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r>
              <a:rPr lang="pl-PL" sz="2800">
                <a:solidFill>
                  <a:srgbClr val="222222"/>
                </a:solidFill>
              </a:rPr>
              <a:t>reprezentuje i -tą wartość resztkową. Definiujemy resztkową sumę kwadratów </a:t>
            </a:r>
            <a:r>
              <a:rPr lang="pl-PL" sz="2800" dirty="0">
                <a:solidFill>
                  <a:srgbClr val="222222"/>
                </a:solidFill>
              </a:rPr>
              <a:t>jako:</a:t>
            </a:r>
            <a:endParaRPr lang="pl-PL" sz="2800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4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1325563"/>
          </a:xfrm>
        </p:spPr>
        <p:txBody>
          <a:bodyPr/>
          <a:lstStyle/>
          <a:p>
            <a:r>
              <a:rPr lang="pl-PL">
                <a:ea typeface="+mj-lt"/>
                <a:cs typeface="+mj-lt"/>
              </a:rPr>
              <a:t>Regresja liniowa</a:t>
            </a:r>
            <a:r>
              <a:rPr lang="pl-PL">
                <a:cs typeface="Calibri Light"/>
              </a:rPr>
              <a:t>  - estymacja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20A5DB31-AC8D-41BF-A8B0-DCCCE711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70" y="2458299"/>
            <a:ext cx="3319029" cy="827809"/>
          </a:xfrm>
          <a:prstGeom prst="rect">
            <a:avLst/>
          </a:prstGeom>
        </p:spPr>
      </p:pic>
      <p:pic>
        <p:nvPicPr>
          <p:cNvPr id="6" name="Obraz 6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7CD45596-FC47-48F6-B655-FEF9F98C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66" y="3431296"/>
            <a:ext cx="2282405" cy="1064823"/>
          </a:xfrm>
          <a:prstGeom prst="rect">
            <a:avLst/>
          </a:prstGeom>
        </p:spPr>
      </p:pic>
      <p:pic>
        <p:nvPicPr>
          <p:cNvPr id="8" name="Obraz 8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37A06397-BF7C-4B47-BABB-E6C0072A8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90" y="3469723"/>
            <a:ext cx="1938067" cy="978558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EED77525-724A-4A5D-A9C3-EA504EE1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349" y="2455286"/>
            <a:ext cx="2956213" cy="71437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3B22FB8-ED7B-463C-912E-7B2082721219}"/>
              </a:ext>
            </a:extLst>
          </p:cNvPr>
          <p:cNvSpPr txBox="1"/>
          <p:nvPr/>
        </p:nvSpPr>
        <p:spPr>
          <a:xfrm>
            <a:off x="983674" y="1260764"/>
            <a:ext cx="97258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>
                <a:solidFill>
                  <a:srgbClr val="222222"/>
                </a:solidFill>
              </a:rPr>
              <a:t>metoda najmniejszych kwadratów wybiera takie wartości oszacowań, aby zminimalizować RSS. Wartości minimalizujące mogą być pokazane jako</a:t>
            </a:r>
            <a:endParaRPr lang="pl-PL" sz="2800">
              <a:solidFill>
                <a:srgbClr val="000000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r>
              <a:rPr lang="pl-PL" sz="2800">
                <a:solidFill>
                  <a:srgbClr val="222222"/>
                </a:solidFill>
              </a:rPr>
              <a:t>gdzie </a:t>
            </a:r>
            <a:endParaRPr lang="pl-PL" sz="2800">
              <a:solidFill>
                <a:srgbClr val="000000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endParaRPr lang="pl-PL" sz="2800">
              <a:solidFill>
                <a:srgbClr val="222222"/>
              </a:solidFill>
              <a:cs typeface="Calibri"/>
            </a:endParaRPr>
          </a:p>
          <a:p>
            <a:r>
              <a:rPr lang="pl-PL" sz="2800">
                <a:solidFill>
                  <a:srgbClr val="222222"/>
                </a:solidFill>
              </a:rPr>
              <a:t>oznaczają odpowiednie średnie próbki.</a:t>
            </a:r>
            <a:r>
              <a:rPr lang="pl-PL" sz="280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449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błąd standardowy</a:t>
            </a:r>
            <a:endParaRPr lang="pl-PL" err="1"/>
          </a:p>
        </p:txBody>
      </p:sp>
      <p:pic>
        <p:nvPicPr>
          <p:cNvPr id="3" name="Obraz 3" descr="Obraz zawierający zegar&#10;&#10;Opis wygenerowany przy bardzo wysokim poziomie pewności">
            <a:extLst>
              <a:ext uri="{FF2B5EF4-FFF2-40B4-BE49-F238E27FC236}">
                <a16:creationId xmlns:a16="http://schemas.microsoft.com/office/drawing/2014/main" id="{BC47983A-33F3-409E-BAA7-DBC484DBB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72" y="3088902"/>
            <a:ext cx="4386891" cy="1156478"/>
          </a:xfrm>
          <a:prstGeom prst="rect">
            <a:avLst/>
          </a:prstGeom>
        </p:spPr>
      </p:pic>
      <p:pic>
        <p:nvPicPr>
          <p:cNvPr id="5" name="Obraz 6" descr="Obraz zawierający obiekt, zegar, stół&#10;&#10;Opis wygenerowany przy bardzo wysokim poziomie pewności">
            <a:extLst>
              <a:ext uri="{FF2B5EF4-FFF2-40B4-BE49-F238E27FC236}">
                <a16:creationId xmlns:a16="http://schemas.microsoft.com/office/drawing/2014/main" id="{EECFC1A3-442D-46EE-A23C-5D1789D2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51" y="3147330"/>
            <a:ext cx="5891841" cy="956496"/>
          </a:xfrm>
          <a:prstGeom prst="rect">
            <a:avLst/>
          </a:prstGeom>
        </p:spPr>
      </p:pic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077C0B13-1BDD-4142-BAF9-B2E993DF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błąd standardowy oszacowania odzwierciedla, jak zmienia się on przy powtarzanym próbkowaniu. Mamy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78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E0AD2-BC49-4069-BC42-1D8A122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Regresja liniowa – przedział ufności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BFF389F-8112-4957-A532-B94E89C0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">
                <a:ea typeface="+mn-lt"/>
                <a:cs typeface="+mn-lt"/>
              </a:rPr>
              <a:t>standardowe błędy można wykorzystać do obliczenia przedziałów ufności. 95% przedział ufności jest zdefiniowany jako zakres wartości taki, że przy 95% prawdopodobieństwie zakres będzie zawierał prawdziwą nieznaną wartość parametru. Ma formę</a:t>
            </a:r>
            <a:endParaRPr lang="pl-PL">
              <a:ea typeface="+mn-lt"/>
              <a:cs typeface="+mn-lt"/>
            </a:endParaRPr>
          </a:p>
        </p:txBody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42C0E2F2-8607-4B0A-9C2B-965ECC50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10" y="3937721"/>
            <a:ext cx="3480088" cy="7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6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40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1" baseType="lpstr">
      <vt:lpstr>Motyw pakietu Office</vt:lpstr>
      <vt:lpstr>Modele nieliniowe, rozszerzenia regresji liniowej</vt:lpstr>
      <vt:lpstr>Regresja liniowa</vt:lpstr>
      <vt:lpstr>Regresja liniowa</vt:lpstr>
      <vt:lpstr>Regresja liniowa - model</vt:lpstr>
      <vt:lpstr>Regresja liniowa - model</vt:lpstr>
      <vt:lpstr>Regresja liniowa - RSS</vt:lpstr>
      <vt:lpstr>Regresja liniowa  - estymacja</vt:lpstr>
      <vt:lpstr>Regresja liniowa – błąd standardowy</vt:lpstr>
      <vt:lpstr>Regresja liniowa – przedział ufności</vt:lpstr>
      <vt:lpstr>Regresja liniowa - przedziały ufności</vt:lpstr>
      <vt:lpstr>Regresja liniowa – testowanie hipotez</vt:lpstr>
      <vt:lpstr>Regresja liniowa – testowanie hipotez</vt:lpstr>
      <vt:lpstr>Regresja liniowa – statystyka-t</vt:lpstr>
      <vt:lpstr>Regresja liniowa – R-kwadrat</vt:lpstr>
      <vt:lpstr>Regresja liniowa  - wiele predyktorów</vt:lpstr>
      <vt:lpstr>Regresja liniowa  - interpretacja</vt:lpstr>
      <vt:lpstr>Regresja liniowa - korelacja</vt:lpstr>
      <vt:lpstr>Regresja liniowa- predykcja</vt:lpstr>
      <vt:lpstr>Regresja liniowa - RSS</vt:lpstr>
      <vt:lpstr>Regresja liniowa – statystyka F</vt:lpstr>
      <vt:lpstr>Regresja liniowa - wybór parametrów</vt:lpstr>
      <vt:lpstr>Regresja liniowa – selekcja wprzód</vt:lpstr>
      <vt:lpstr>Regresja liniowa – selekcja wsteczna</vt:lpstr>
      <vt:lpstr>Regresja liniowa – interakcje</vt:lpstr>
      <vt:lpstr>Regresja liniowa – interakcje</vt:lpstr>
      <vt:lpstr>Regresja liniowa – interakcje</vt:lpstr>
      <vt:lpstr>Regresja liniowa – regularyzacja</vt:lpstr>
      <vt:lpstr>Regresja liniowa – regularyzacja</vt:lpstr>
      <vt:lpstr>Regresja liniowa - regularyzacja </vt:lpstr>
      <vt:lpstr>Regresja liniowa - regularyzacja</vt:lpstr>
      <vt:lpstr>Regresja liniowa – grzbietowa</vt:lpstr>
      <vt:lpstr>Linear regression – LASSO</vt:lpstr>
      <vt:lpstr>Regresja liniowa - LASSO</vt:lpstr>
      <vt:lpstr>Regresja liniowa – regularyzacja</vt:lpstr>
      <vt:lpstr>Regresja funkcji bazowych</vt:lpstr>
      <vt:lpstr>Regresja funkcji bazowych</vt:lpstr>
      <vt:lpstr>Uogólnione modele liniowe</vt:lpstr>
      <vt:lpstr>Uogólnione modele liniowe</vt:lpstr>
      <vt:lpstr>Uogólnione modele liniowe</vt:lpstr>
      <vt:lpstr>Pytania do kolokwium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158</cp:revision>
  <dcterms:created xsi:type="dcterms:W3CDTF">2020-01-10T23:58:58Z</dcterms:created>
  <dcterms:modified xsi:type="dcterms:W3CDTF">2020-01-19T23:32:02Z</dcterms:modified>
</cp:coreProperties>
</file>