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73" r:id="rId4"/>
    <p:sldId id="257" r:id="rId5"/>
    <p:sldId id="274" r:id="rId6"/>
    <p:sldId id="275" r:id="rId7"/>
    <p:sldId id="260" r:id="rId8"/>
    <p:sldId id="276" r:id="rId9"/>
    <p:sldId id="278" r:id="rId10"/>
    <p:sldId id="277" r:id="rId11"/>
    <p:sldId id="279" r:id="rId12"/>
    <p:sldId id="283" r:id="rId13"/>
    <p:sldId id="284" r:id="rId14"/>
    <p:sldId id="285" r:id="rId15"/>
    <p:sldId id="286" r:id="rId16"/>
    <p:sldId id="287" r:id="rId17"/>
    <p:sldId id="280" r:id="rId18"/>
    <p:sldId id="281" r:id="rId19"/>
    <p:sldId id="292" r:id="rId20"/>
    <p:sldId id="295" r:id="rId21"/>
    <p:sldId id="294" r:id="rId22"/>
    <p:sldId id="288" r:id="rId23"/>
    <p:sldId id="258" r:id="rId24"/>
    <p:sldId id="259" r:id="rId25"/>
    <p:sldId id="289" r:id="rId26"/>
    <p:sldId id="296" r:id="rId27"/>
    <p:sldId id="282" r:id="rId28"/>
    <p:sldId id="29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61335" autoAdjust="0"/>
  </p:normalViewPr>
  <p:slideViewPr>
    <p:cSldViewPr snapToGrid="0">
      <p:cViewPr varScale="1">
        <p:scale>
          <a:sx n="71" d="100"/>
          <a:sy n="71" d="100"/>
        </p:scale>
        <p:origin x="2022" y="72"/>
      </p:cViewPr>
      <p:guideLst/>
    </p:cSldViewPr>
  </p:slideViewPr>
  <p:notesTextViewPr>
    <p:cViewPr>
      <p:scale>
        <a:sx n="1" d="1"/>
        <a:sy n="1" d="1"/>
      </p:scale>
      <p:origin x="0" y="-27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DD8C9-2B94-4058-A314-148EDBA91870}" type="datetimeFigureOut">
              <a:rPr lang="en-GB" smtClean="0"/>
              <a:t>18/09/2013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747BA-08CD-47D7-9E37-8CD2BBC3BB04}" type="slidenum">
              <a:rPr lang="en-GB" smtClean="0"/>
              <a:t>‹#›</a:t>
            </a:fld>
            <a:endParaRPr lang="en-GB"/>
          </a:p>
        </p:txBody>
      </p:sp>
    </p:spTree>
    <p:extLst>
      <p:ext uri="{BB962C8B-B14F-4D97-AF65-F5344CB8AC3E}">
        <p14:creationId xmlns:p14="http://schemas.microsoft.com/office/powerpoint/2010/main" val="334718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Thanks for coming along.</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a:t>
            </a:fld>
            <a:endParaRPr lang="en-GB"/>
          </a:p>
        </p:txBody>
      </p:sp>
    </p:spTree>
    <p:extLst>
      <p:ext uri="{BB962C8B-B14F-4D97-AF65-F5344CB8AC3E}">
        <p14:creationId xmlns:p14="http://schemas.microsoft.com/office/powerpoint/2010/main" val="2865875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OK, so let’s talk about these two options,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and Nomad. I’ll deal with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first.</a:t>
            </a:r>
          </a:p>
          <a:p>
            <a:endParaRPr lang="en-GB" sz="1200" b="0" i="0" u="none" strike="noStrike" kern="120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Well…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are obviously a competitor of ours but I’ve got a lot of respect for them: they have some genuinely cool tech and, for some requirements are absolutely the obvious choice.</a:t>
            </a:r>
            <a:endParaRPr lang="en-GB" b="0" dirty="0" smtClean="0">
              <a:effectLst/>
            </a:endParaRPr>
          </a:p>
          <a:p>
            <a:pPr rtl="0"/>
            <a:r>
              <a:rPr lang="en-GB" b="0" dirty="0" smtClean="0">
                <a:effectLst/>
              </a:rPr>
              <a:t/>
            </a:r>
            <a:br>
              <a:rPr lang="en-GB" b="0" dirty="0" smtClean="0">
                <a:effectLst/>
              </a:rPr>
            </a:b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rose from the ashes of Attachmate’s acquisition of Novell, which saw them let the entire Mono team go. I don’t know how that felt for Miguel and the Mono guys but, from the outside, at the time it looked like a terrible thing. Arguably though it’s turned into a blessing in disguise.</a:t>
            </a:r>
            <a:endParaRPr lang="en-GB" b="0" dirty="0" smtClean="0">
              <a:effectLst/>
            </a:endParaRPr>
          </a:p>
          <a:p>
            <a:pPr rtl="0"/>
            <a:r>
              <a:rPr lang="en-GB" b="0" dirty="0" smtClean="0">
                <a:effectLst/>
              </a:rPr>
              <a:t/>
            </a:r>
            <a:br>
              <a:rPr lang="en-GB" b="0" dirty="0" smtClean="0">
                <a:effectLst/>
              </a:rPr>
            </a:b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allows you to write cross-platform mobile apps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in C# using Visual Studio, or their own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Studio IDE. Since we’re interested in Visual Studio we’ll ignore the latter.</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Although the Windows Phone libraries aren’t part of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 you need the Windows Phone SDK from Microsoft, obviously - because you’re writing in C# you can still share code between your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Android and WP8 apps.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Your business logic, data layer, services layer, and other app backend components are shared between all versions of your app - or at least they are if you get your architecture right! The UI however is platform specific.</a:t>
            </a:r>
            <a:endParaRPr lang="en-GB" b="0" dirty="0" smtClean="0">
              <a:effectLst/>
            </a:endParaRPr>
          </a:p>
          <a:p>
            <a:pPr rtl="0"/>
            <a:r>
              <a:rPr lang="en-GB" b="0" dirty="0" smtClean="0">
                <a:effectLst/>
              </a:rPr>
              <a:t/>
            </a:r>
            <a:br>
              <a:rPr lang="en-GB" b="0" dirty="0" smtClean="0">
                <a:effectLst/>
              </a:rPr>
            </a:b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gives you access to the complete set of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APIs by exposing through standard .NET namespaces. It also provides tooling such that you can generate .NET bindings for any third party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or Android libraries you might want to use. You can think of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as providing a thin wrapper around the native APIs whereas, in contrast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/Cordova, which I’ll get to shortly, abstracts them away entirely.</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Now, whilst you’re writing code for all three platforms (potentially), and probably in a single solution, in C#, the way that code is built, packaged, deployed, and run for each of the supported platforms is quite different.</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10</a:t>
            </a:fld>
            <a:endParaRPr lang="en-GB"/>
          </a:p>
        </p:txBody>
      </p:sp>
    </p:spTree>
    <p:extLst>
      <p:ext uri="{BB962C8B-B14F-4D97-AF65-F5344CB8AC3E}">
        <p14:creationId xmlns:p14="http://schemas.microsoft.com/office/powerpoint/2010/main" val="3086699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iOS</a:t>
            </a:r>
            <a:endParaRPr lang="en-GB" dirty="0" smtClean="0"/>
          </a:p>
          <a:p>
            <a:endParaRPr lang="en-GB" dirty="0" smtClean="0"/>
          </a:p>
          <a:p>
            <a:r>
              <a:rPr lang="en-GB" sz="1200" b="0" i="0" u="none" strike="noStrike" kern="1200" dirty="0" smtClean="0">
                <a:solidFill>
                  <a:schemeClr val="tx1"/>
                </a:solidFill>
                <a:effectLst/>
                <a:latin typeface="+mn-lt"/>
                <a:ea typeface="+mn-ea"/>
                <a:cs typeface="+mn-cs"/>
              </a:rPr>
              <a:t>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the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compiler cross-compiles straight to ARM code, and the linker uses static analysis to eliminate unused types from the final deliverable - this really shrinks it down because you’re not having to include the entire .NET framework, along with a load of code you’re just not using.</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It does impose some limitations on the language features you can use though, mostly around generics. You </a:t>
            </a:r>
            <a:r>
              <a:rPr lang="en-GB" sz="1200" b="0" i="1" u="none" strike="noStrike" kern="1200" dirty="0" smtClean="0">
                <a:solidFill>
                  <a:schemeClr val="tx1"/>
                </a:solidFill>
                <a:effectLst/>
                <a:latin typeface="+mn-lt"/>
                <a:ea typeface="+mn-ea"/>
                <a:cs typeface="+mn-cs"/>
              </a:rPr>
              <a:t>can</a:t>
            </a:r>
            <a:r>
              <a:rPr lang="en-GB" sz="1200" b="0" i="0" u="none" strike="noStrike" kern="1200" dirty="0" smtClean="0">
                <a:solidFill>
                  <a:schemeClr val="tx1"/>
                </a:solidFill>
                <a:effectLst/>
                <a:latin typeface="+mn-lt"/>
                <a:ea typeface="+mn-ea"/>
                <a:cs typeface="+mn-cs"/>
              </a:rPr>
              <a:t> use generics, but some things won’t work -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have extensively detailed these limitations on their site.</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Apple don’t allow any code generation at runtime, so this means that things like </a:t>
            </a:r>
            <a:r>
              <a:rPr lang="en-GB" sz="1200" b="0" i="0" u="none" strike="noStrike" kern="1200" dirty="0" err="1" smtClean="0">
                <a:solidFill>
                  <a:schemeClr val="tx1"/>
                </a:solidFill>
                <a:effectLst/>
                <a:latin typeface="+mn-lt"/>
                <a:ea typeface="+mn-ea"/>
                <a:cs typeface="+mn-cs"/>
              </a:rPr>
              <a:t>System.Reflection.Emit</a:t>
            </a:r>
            <a:r>
              <a:rPr lang="en-GB" sz="1200" b="0" i="0" u="none" strike="noStrike" kern="1200" dirty="0" smtClean="0">
                <a:solidFill>
                  <a:schemeClr val="tx1"/>
                </a:solidFill>
                <a:effectLst/>
                <a:latin typeface="+mn-lt"/>
                <a:ea typeface="+mn-ea"/>
                <a:cs typeface="+mn-cs"/>
              </a:rPr>
              <a:t>, and anything built on it (like the DLR and any DLR languages, along with a load of other stuff) also won’t work.</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All of this adds</a:t>
            </a:r>
            <a:r>
              <a:rPr lang="en-GB" sz="1200" b="0" i="0" u="none" strike="noStrike" kern="1200" baseline="0" dirty="0" smtClean="0">
                <a:solidFill>
                  <a:schemeClr val="tx1"/>
                </a:solidFill>
                <a:effectLst/>
                <a:latin typeface="+mn-lt"/>
                <a:ea typeface="+mn-ea"/>
                <a:cs typeface="+mn-cs"/>
              </a:rPr>
              <a:t> up to a cut down version of the</a:t>
            </a:r>
            <a:r>
              <a:rPr lang="en-GB" sz="1200" b="0" i="0" u="none" strike="noStrike" kern="1200" dirty="0" smtClean="0">
                <a:solidFill>
                  <a:schemeClr val="tx1"/>
                </a:solidFill>
                <a:effectLst/>
                <a:latin typeface="+mn-lt"/>
                <a:ea typeface="+mn-ea"/>
                <a:cs typeface="+mn-cs"/>
              </a:rPr>
              <a:t> .NET API that’s mostly equivalent to the</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core Silverlight APIs (NOT the UI controls, obviously), with a few extra bits tacked on. Nonetheless, many third party libraries are compatible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 and can still be used - e.g., SQLite.</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Android</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Android is somewhat different: the code is compiled to IL, and then packaged up with </a:t>
            </a:r>
            <a:r>
              <a:rPr lang="en-GB" sz="1200" b="0" i="0" u="none" strike="noStrike" kern="1200" dirty="0" err="1" smtClean="0">
                <a:solidFill>
                  <a:schemeClr val="tx1"/>
                </a:solidFill>
                <a:effectLst/>
                <a:latin typeface="+mn-lt"/>
                <a:ea typeface="+mn-ea"/>
                <a:cs typeface="+mn-cs"/>
              </a:rPr>
              <a:t>MonoVM</a:t>
            </a:r>
            <a:r>
              <a:rPr lang="en-GB" sz="1200" b="0" i="0" u="none" strike="noStrike" kern="1200" dirty="0" smtClean="0">
                <a:solidFill>
                  <a:schemeClr val="tx1"/>
                </a:solidFill>
                <a:effectLst/>
                <a:latin typeface="+mn-lt"/>
                <a:ea typeface="+mn-ea"/>
                <a:cs typeface="+mn-cs"/>
              </a:rPr>
              <a:t> and </a:t>
            </a:r>
            <a:r>
              <a:rPr lang="en-GB" sz="1200" b="0" i="0" u="none" strike="noStrike" kern="1200" dirty="0" err="1" smtClean="0">
                <a:solidFill>
                  <a:schemeClr val="tx1"/>
                </a:solidFill>
                <a:effectLst/>
                <a:latin typeface="+mn-lt"/>
                <a:ea typeface="+mn-ea"/>
                <a:cs typeface="+mn-cs"/>
              </a:rPr>
              <a:t>JITing</a:t>
            </a:r>
            <a:r>
              <a:rPr lang="en-GB" sz="1200" b="0" i="0" u="none" strike="noStrike" kern="1200" dirty="0" smtClean="0">
                <a:solidFill>
                  <a:schemeClr val="tx1"/>
                </a:solidFill>
                <a:effectLst/>
                <a:latin typeface="+mn-lt"/>
                <a:ea typeface="+mn-ea"/>
                <a:cs typeface="+mn-cs"/>
              </a:rPr>
              <a:t> support. The Android native APIs are used via JNI. Again the linker prunes out any code that isn’t used via static analysis. As you’d expect, anything access purely reflectively will be missed by it.</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There are again limitations, which are different from the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limitations, as you’d expect. For example, there is some partial support for DLR. Not entirely surprisingly there are (somewhat different) limitations with generics.</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Again,</a:t>
            </a:r>
            <a:r>
              <a:rPr lang="en-GB" sz="1200" b="0" i="0" u="none" strike="noStrike" kern="1200" baseline="0" dirty="0" smtClean="0">
                <a:solidFill>
                  <a:schemeClr val="tx1"/>
                </a:solidFill>
                <a:effectLst/>
                <a:latin typeface="+mn-lt"/>
                <a:ea typeface="+mn-ea"/>
                <a:cs typeface="+mn-cs"/>
              </a:rPr>
              <a:t> these are all well documented on the </a:t>
            </a:r>
            <a:r>
              <a:rPr lang="en-GB" sz="1200" b="0" i="0" u="none" strike="noStrike" kern="1200" baseline="0" dirty="0" err="1" smtClean="0">
                <a:solidFill>
                  <a:schemeClr val="tx1"/>
                </a:solidFill>
                <a:effectLst/>
                <a:latin typeface="+mn-lt"/>
                <a:ea typeface="+mn-ea"/>
                <a:cs typeface="+mn-cs"/>
              </a:rPr>
              <a:t>Xamarin</a:t>
            </a:r>
            <a:r>
              <a:rPr lang="en-GB" sz="1200" b="0" i="0" u="none" strike="noStrike" kern="1200" baseline="0" dirty="0" smtClean="0">
                <a:solidFill>
                  <a:schemeClr val="tx1"/>
                </a:solidFill>
                <a:effectLst/>
                <a:latin typeface="+mn-lt"/>
                <a:ea typeface="+mn-ea"/>
                <a:cs typeface="+mn-cs"/>
              </a:rPr>
              <a:t> site.</a:t>
            </a:r>
          </a:p>
          <a:p>
            <a:endParaRPr lang="en-GB" sz="1200" b="0" i="0" u="none" strike="noStrike" kern="1200" baseline="0" dirty="0" smtClean="0">
              <a:solidFill>
                <a:schemeClr val="tx1"/>
              </a:solidFill>
              <a:effectLst/>
              <a:latin typeface="+mn-lt"/>
              <a:ea typeface="+mn-ea"/>
              <a:cs typeface="+mn-cs"/>
            </a:endParaRPr>
          </a:p>
          <a:p>
            <a:r>
              <a:rPr lang="en-GB" sz="1200" b="0" i="0" u="none" strike="noStrike" kern="1200" baseline="0" dirty="0" smtClean="0">
                <a:solidFill>
                  <a:schemeClr val="tx1"/>
                </a:solidFill>
                <a:effectLst/>
                <a:latin typeface="+mn-lt"/>
                <a:ea typeface="+mn-ea"/>
                <a:cs typeface="+mn-cs"/>
              </a:rPr>
              <a:t>WP8</a:t>
            </a:r>
          </a:p>
          <a:p>
            <a:endParaRPr lang="en-GB" sz="1200" b="0" i="0" u="none" strike="noStrike" kern="1200" baseline="0" dirty="0" smtClean="0">
              <a:solidFill>
                <a:schemeClr val="tx1"/>
              </a:solidFill>
              <a:effectLst/>
              <a:latin typeface="+mn-lt"/>
              <a:ea typeface="+mn-ea"/>
              <a:cs typeface="+mn-cs"/>
            </a:endParaRPr>
          </a:p>
          <a:p>
            <a:pPr rtl="0"/>
            <a:r>
              <a:rPr lang="en-GB" sz="1200" b="0" i="0" u="none" strike="noStrike" kern="1200" dirty="0" smtClean="0">
                <a:solidFill>
                  <a:schemeClr val="tx1"/>
                </a:solidFill>
                <a:effectLst/>
                <a:latin typeface="+mn-lt"/>
                <a:ea typeface="+mn-ea"/>
                <a:cs typeface="+mn-cs"/>
              </a:rPr>
              <a:t>Windows Phone is supported by the Visual Studio tooling and the Windows Phone SDK. .NET assemblies are built from your code and run in the core .NET runtime common to both WP8 and W8, so everything should behave as you’d expect.</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Clearly there’s the potential for the platform differences I’ve mentioned here to lead to differences in behaviour and subtle, or not-so-subtle, bugs on different platforms, which is something you need to be aware of.</a:t>
            </a:r>
            <a:endParaRPr lang="en-GB" sz="1200" b="0" i="0" u="none" strike="noStrike"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7747BA-08CD-47D7-9E37-8CD2BBC3BB04}" type="slidenum">
              <a:rPr lang="en-GB" smtClean="0"/>
              <a:t>11</a:t>
            </a:fld>
            <a:endParaRPr lang="en-GB"/>
          </a:p>
        </p:txBody>
      </p:sp>
    </p:spTree>
    <p:extLst>
      <p:ext uri="{BB962C8B-B14F-4D97-AF65-F5344CB8AC3E}">
        <p14:creationId xmlns:p14="http://schemas.microsoft.com/office/powerpoint/2010/main" val="3765261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So there are some definite advantages to this approach:</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You get to code in C#, which is a great language,</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Your app will be indistinguishable from a native app, particularly if you’ve taken the trouble to follow the UI style guides for each platform,</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should get near-native performance,</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have full access to the native APIs so can take full advantage of device capabilities,</a:t>
            </a: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There are some downsides though:</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You’re going to have to write more code - UI code can’t be shared</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The platform specific code leads to additional maintenance overhead; if you architect your app wrongly you can find yourself in a position where very little code is shared between platforms</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need to know the native APIs for each platform you want to support</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Language limitations and quirks between platforms could trip you up - in practice, is this likely to be any worse than the kind of issues that can occur when everything’s hidden away behind an abstraction layer like Cordova? Probably not – it’ll just be different</a:t>
            </a:r>
          </a:p>
          <a:p>
            <a:pPr rtl="0" fontAlgn="base"/>
            <a:r>
              <a:rPr lang="en-GB" b="0" dirty="0" smtClean="0">
                <a:effectLst/>
              </a:rPr>
              <a:t>- </a:t>
            </a:r>
            <a:r>
              <a:rPr lang="en-GB" sz="1200" b="0" i="0" u="none" strike="noStrike" kern="1200" dirty="0" smtClean="0">
                <a:solidFill>
                  <a:schemeClr val="tx1"/>
                </a:solidFill>
                <a:effectLst/>
                <a:latin typeface="+mn-lt"/>
                <a:ea typeface="+mn-ea"/>
                <a:cs typeface="+mn-cs"/>
              </a:rPr>
              <a:t>You need a Mac to build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even if you’re developing your app in Visual Studio.</a:t>
            </a:r>
          </a:p>
          <a:p>
            <a:endParaRPr lang="en-GB" dirty="0" smtClean="0"/>
          </a:p>
          <a:p>
            <a:pPr rtl="0"/>
            <a:r>
              <a:rPr lang="en-GB" sz="1200" b="0" i="0" u="none" strike="noStrike" kern="1200" dirty="0" smtClean="0">
                <a:solidFill>
                  <a:schemeClr val="tx1"/>
                </a:solidFill>
                <a:effectLst/>
                <a:latin typeface="+mn-lt"/>
                <a:ea typeface="+mn-ea"/>
                <a:cs typeface="+mn-cs"/>
              </a:rPr>
              <a:t>So when should you use </a:t>
            </a:r>
            <a:r>
              <a:rPr lang="en-GB" sz="1200" b="0" i="0" u="none" strike="noStrike" kern="1200" dirty="0" err="1" smtClean="0">
                <a:solidFill>
                  <a:schemeClr val="tx1"/>
                </a:solidFill>
                <a:effectLst/>
                <a:latin typeface="+mn-lt"/>
                <a:ea typeface="+mn-ea"/>
                <a:cs typeface="+mn-cs"/>
              </a:rPr>
              <a:t>Xamarin</a:t>
            </a:r>
            <a:r>
              <a:rPr lang="en-GB" sz="1200" b="0" i="0" u="none" strike="noStrike" kern="1200" dirty="0" smtClean="0">
                <a:solidFill>
                  <a:schemeClr val="tx1"/>
                </a:solidFill>
                <a:effectLst/>
                <a:latin typeface="+mn-lt"/>
                <a:ea typeface="+mn-ea"/>
                <a:cs typeface="+mn-cs"/>
              </a:rPr>
              <a:t>?</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When native, or near-native, performance is critical - though you should ask yourself whether you really need to be doing this much heavy lifting on device, because it will pummel the battery life.</a:t>
            </a:r>
          </a:p>
          <a:p>
            <a:pPr rtl="0" fontAlgn="base"/>
            <a:r>
              <a:rPr lang="en-GB" sz="1200" b="0" i="0" u="none" strike="noStrike" kern="1200" dirty="0" smtClean="0">
                <a:solidFill>
                  <a:schemeClr val="tx1"/>
                </a:solidFill>
                <a:effectLst/>
                <a:latin typeface="+mn-lt"/>
                <a:ea typeface="+mn-ea"/>
                <a:cs typeface="+mn-cs"/>
              </a:rPr>
              <a:t>- When you absolutely positively need to offer a platform specific experience indistinguishable from a native app; arguably for business apps this may be never, because you may be better served (and serve your users better) by offering a common experience across platforms.</a:t>
            </a:r>
          </a:p>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12</a:t>
            </a:fld>
            <a:endParaRPr lang="en-GB"/>
          </a:p>
        </p:txBody>
      </p:sp>
    </p:spTree>
    <p:extLst>
      <p:ext uri="{BB962C8B-B14F-4D97-AF65-F5344CB8AC3E}">
        <p14:creationId xmlns:p14="http://schemas.microsoft.com/office/powerpoint/2010/main" val="4068498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Moving on, I’ve mentioned</a:t>
            </a:r>
            <a:r>
              <a:rPr lang="en-GB" baseline="0" dirty="0" smtClean="0"/>
              <a:t> </a:t>
            </a:r>
            <a:r>
              <a:rPr lang="en-GB" baseline="0" dirty="0" err="1" smtClean="0"/>
              <a:t>PhoneGap</a:t>
            </a:r>
            <a:r>
              <a:rPr lang="en-GB" baseline="0" dirty="0" smtClean="0"/>
              <a:t> (or Cordova) and the fact that Nomad is built on it quite a few times now without really explaining myself.</a:t>
            </a:r>
          </a:p>
          <a:p>
            <a:endParaRPr lang="en-GB" baseline="0" dirty="0" smtClean="0"/>
          </a:p>
          <a:p>
            <a:r>
              <a:rPr lang="en-GB" baseline="0" dirty="0" smtClean="0"/>
              <a:t>Let’s start with a bit of history.</a:t>
            </a:r>
          </a:p>
          <a:p>
            <a:endParaRPr lang="en-GB" baseline="0" dirty="0" smtClean="0"/>
          </a:p>
          <a:p>
            <a:pPr rtl="0"/>
            <a:r>
              <a:rPr lang="en-GB" sz="1200" b="0" i="0" u="none" strike="noStrike" kern="1200" dirty="0" smtClean="0">
                <a:solidFill>
                  <a:schemeClr val="tx1"/>
                </a:solidFill>
                <a:effectLst/>
                <a:latin typeface="+mn-lt"/>
                <a:ea typeface="+mn-ea"/>
                <a:cs typeface="+mn-cs"/>
              </a:rPr>
              <a:t>Some years back a company called </a:t>
            </a:r>
            <a:r>
              <a:rPr lang="en-GB" sz="1200" b="0" i="0" u="none" strike="noStrike" kern="1200" dirty="0" err="1" smtClean="0">
                <a:solidFill>
                  <a:schemeClr val="tx1"/>
                </a:solidFill>
                <a:effectLst/>
                <a:latin typeface="+mn-lt"/>
                <a:ea typeface="+mn-ea"/>
                <a:cs typeface="+mn-cs"/>
              </a:rPr>
              <a:t>Nitobi</a:t>
            </a:r>
            <a:r>
              <a:rPr lang="en-GB" sz="1200" b="0" i="0" u="none" strike="noStrike" kern="1200" dirty="0" smtClean="0">
                <a:solidFill>
                  <a:schemeClr val="tx1"/>
                </a:solidFill>
                <a:effectLst/>
                <a:latin typeface="+mn-lt"/>
                <a:ea typeface="+mn-ea"/>
                <a:cs typeface="+mn-cs"/>
              </a:rPr>
              <a:t> developed a technology called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which allowed developers to build mobile and tablet apps using front-end web technologies: HTML5, JavaScript, CSS.</a:t>
            </a:r>
            <a:endParaRPr lang="en-GB" b="0" dirty="0" smtClean="0">
              <a:effectLst/>
            </a:endParaRPr>
          </a:p>
          <a:p>
            <a:pPr rtl="0"/>
            <a:r>
              <a:rPr lang="en-GB" b="0" dirty="0" smtClean="0">
                <a:effectLst/>
              </a:rPr>
              <a:t/>
            </a:r>
            <a:br>
              <a:rPr lang="en-GB" b="0" dirty="0" smtClean="0">
                <a:effectLst/>
              </a:rPr>
            </a:b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works by abstracting native device APIs in an OS specific native layer that exposes a common cross-platform API through JavaScript. This means that you can use the same API to access camera, contacts, accelerometer, sound capture, compass, GPS, along with other device functionality regardless of whether you’re writing an app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Android, Blackberry or Windows Phone.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Apps built with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are known as hybrid apps because they are always a hybrid of a native wrapper or shim within which your HTML5 and JavaScript runs, inside the platforms native web view. Nowadays when people talk about hybrid they generally mean that everything about the app that makes it the app is written in HTML5 and JavaScript, and the native part is </a:t>
            </a:r>
            <a:r>
              <a:rPr lang="en-GB" sz="1200" b="0" i="1" u="none" strike="noStrike" kern="1200" dirty="0" smtClean="0">
                <a:solidFill>
                  <a:schemeClr val="tx1"/>
                </a:solidFill>
                <a:effectLst/>
                <a:latin typeface="+mn-lt"/>
                <a:ea typeface="+mn-ea"/>
                <a:cs typeface="+mn-cs"/>
              </a:rPr>
              <a:t>all</a:t>
            </a:r>
            <a:r>
              <a:rPr lang="en-GB" sz="1200" b="0" i="0" u="none" strike="noStrike" kern="1200" dirty="0" smtClean="0">
                <a:solidFill>
                  <a:schemeClr val="tx1"/>
                </a:solidFill>
                <a:effectLst/>
                <a:latin typeface="+mn-lt"/>
                <a:ea typeface="+mn-ea"/>
                <a:cs typeface="+mn-cs"/>
              </a:rPr>
              <a:t> provided by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 i.e., it’s just the wrapper and framework within which your app runs.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However,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also allows you to write an app using native code that includes embedded web components for some functionality. I’d suggest this is where the term hybrid really comes from. Nowadays when I write a mobile app I’m only working with web technologies and don’t generally care at all about the native parts -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handles that all for me.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OK, so that explains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but what’s this Cordova thing?</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Some time after </a:t>
            </a:r>
            <a:r>
              <a:rPr lang="en-GB" sz="1200" b="0" i="0" u="none" strike="noStrike" kern="1200" dirty="0" err="1" smtClean="0">
                <a:solidFill>
                  <a:schemeClr val="tx1"/>
                </a:solidFill>
                <a:effectLst/>
                <a:latin typeface="+mn-lt"/>
                <a:ea typeface="+mn-ea"/>
                <a:cs typeface="+mn-cs"/>
              </a:rPr>
              <a:t>Nitobi</a:t>
            </a:r>
            <a:r>
              <a:rPr lang="en-GB" sz="1200" b="0" i="0" u="none" strike="noStrike" kern="1200" dirty="0" smtClean="0">
                <a:solidFill>
                  <a:schemeClr val="tx1"/>
                </a:solidFill>
                <a:effectLst/>
                <a:latin typeface="+mn-lt"/>
                <a:ea typeface="+mn-ea"/>
                <a:cs typeface="+mn-cs"/>
              </a:rPr>
              <a:t> began developing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they were acquired by Adobe. Adobe then open sourced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and handed over to The Apache Software Foundation, but kept the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trademark. Thus,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is now known as Cordova. Think of it as being the same as the relationship between Linux and, say, Ubuntu - </a:t>
            </a:r>
            <a:r>
              <a:rPr lang="en-GB" sz="1200" b="0" i="0" u="none" strike="noStrike" kern="1200" dirty="0" err="1" smtClean="0">
                <a:solidFill>
                  <a:schemeClr val="tx1"/>
                </a:solidFill>
                <a:effectLst/>
                <a:latin typeface="+mn-lt"/>
                <a:ea typeface="+mn-ea"/>
                <a:cs typeface="+mn-cs"/>
              </a:rPr>
              <a:t>PhoneGap</a:t>
            </a:r>
            <a:r>
              <a:rPr lang="en-GB" sz="1200" b="0" i="0" u="none" strike="noStrike" kern="1200" dirty="0" smtClean="0">
                <a:solidFill>
                  <a:schemeClr val="tx1"/>
                </a:solidFill>
                <a:effectLst/>
                <a:latin typeface="+mn-lt"/>
                <a:ea typeface="+mn-ea"/>
                <a:cs typeface="+mn-cs"/>
              </a:rPr>
              <a:t> is like a branded </a:t>
            </a:r>
            <a:r>
              <a:rPr lang="en-GB" sz="1200" b="0" i="0" u="none" strike="noStrike" kern="1200" dirty="0" err="1" smtClean="0">
                <a:solidFill>
                  <a:schemeClr val="tx1"/>
                </a:solidFill>
                <a:effectLst/>
                <a:latin typeface="+mn-lt"/>
                <a:ea typeface="+mn-ea"/>
                <a:cs typeface="+mn-cs"/>
              </a:rPr>
              <a:t>distro</a:t>
            </a:r>
            <a:r>
              <a:rPr lang="en-GB" sz="1200" b="0" i="0" u="none" strike="noStrike" kern="1200" dirty="0" smtClean="0">
                <a:solidFill>
                  <a:schemeClr val="tx1"/>
                </a:solidFill>
                <a:effectLst/>
                <a:latin typeface="+mn-lt"/>
                <a:ea typeface="+mn-ea"/>
                <a:cs typeface="+mn-cs"/>
              </a:rPr>
              <a:t> of Cordova.</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In my view Adobe deserve a lot of props for what they’ve done here, and even more for the fact that they still employ a team to work on Cordova full-time, and curate many of the most commonly used plug-ins.</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13</a:t>
            </a:fld>
            <a:endParaRPr lang="en-GB"/>
          </a:p>
        </p:txBody>
      </p:sp>
    </p:spTree>
    <p:extLst>
      <p:ext uri="{BB962C8B-B14F-4D97-AF65-F5344CB8AC3E}">
        <p14:creationId xmlns:p14="http://schemas.microsoft.com/office/powerpoint/2010/main" val="1469698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25</a:t>
            </a:fld>
            <a:endParaRPr lang="en-GB"/>
          </a:p>
        </p:txBody>
      </p:sp>
    </p:spTree>
    <p:extLst>
      <p:ext uri="{BB962C8B-B14F-4D97-AF65-F5344CB8AC3E}">
        <p14:creationId xmlns:p14="http://schemas.microsoft.com/office/powerpoint/2010/main" val="312442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2</a:t>
            </a:fld>
            <a:endParaRPr lang="en-GB"/>
          </a:p>
        </p:txBody>
      </p:sp>
    </p:spTree>
    <p:extLst>
      <p:ext uri="{BB962C8B-B14F-4D97-AF65-F5344CB8AC3E}">
        <p14:creationId xmlns:p14="http://schemas.microsoft.com/office/powerpoint/2010/main" val="2194948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Red Gate’s been around for about 14 years now. We’re based in Cambridge in the UK, but also have offices in Pasadena and Singapore.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Originally we became successful making tools for SQL Server, and in fact we still do this: things like schema and data comparison and synchronization, backup, SQL </a:t>
            </a:r>
            <a:r>
              <a:rPr lang="en-GB" sz="1200" b="0" i="0" u="none" strike="noStrike" kern="1200" dirty="0" err="1" smtClean="0">
                <a:solidFill>
                  <a:schemeClr val="tx1"/>
                </a:solidFill>
                <a:effectLst/>
                <a:latin typeface="+mn-lt"/>
                <a:ea typeface="+mn-ea"/>
                <a:cs typeface="+mn-cs"/>
              </a:rPr>
              <a:t>intellisense</a:t>
            </a:r>
            <a:r>
              <a:rPr lang="en-GB" sz="1200" b="0" i="0" u="none" strike="noStrike" kern="1200" dirty="0" smtClean="0">
                <a:solidFill>
                  <a:schemeClr val="tx1"/>
                </a:solidFill>
                <a:effectLst/>
                <a:latin typeface="+mn-lt"/>
                <a:ea typeface="+mn-ea"/>
                <a:cs typeface="+mn-cs"/>
              </a:rPr>
              <a:t>.</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We’ve also built a successful business around .NET developer tooling with, for example, two of the best profiling tools out there.</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More recently we’ve moved into cloud tooling, and of course we also have a mobile offering.</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Nomad for Visual Studio is a Visual Studio extension, and corresponding service, which allows you to build cross-platform mobile apps for </a:t>
            </a:r>
            <a:r>
              <a:rPr lang="en-GB" sz="1200" b="0" i="0" u="none" strike="noStrike" kern="1200" dirty="0" err="1" smtClean="0">
                <a:solidFill>
                  <a:schemeClr val="tx1"/>
                </a:solidFill>
                <a:effectLst/>
                <a:latin typeface="+mn-lt"/>
                <a:ea typeface="+mn-ea"/>
                <a:cs typeface="+mn-cs"/>
              </a:rPr>
              <a:t>iOS</a:t>
            </a:r>
            <a:r>
              <a:rPr lang="en-GB" sz="1200" b="0" i="0" u="none" strike="noStrike" kern="1200" dirty="0" smtClean="0">
                <a:solidFill>
                  <a:schemeClr val="tx1"/>
                </a:solidFill>
                <a:effectLst/>
                <a:latin typeface="+mn-lt"/>
                <a:ea typeface="+mn-ea"/>
                <a:cs typeface="+mn-cs"/>
              </a:rPr>
              <a:t> and Android from within Visual Studio.</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And it’s at this point that I have to make a disclaimer, and the disclaimer is this: I obviously have an opinion, and potentially an agenda. I am going to try and subvert that opinion and that agenda as much as possible throughout this talk to give you as balanced and fair an overview of mobile development in Visual Studio as I can. This talk isn’t an advert!</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One last thing before we get into it: if you have any questions I’m happy to take them as we go along, so please just call out or raise your hand. Obviously if it gets too in depth or off topic I might say let’s deal with it at the end, or talk after the session.</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3</a:t>
            </a:fld>
            <a:endParaRPr lang="en-GB"/>
          </a:p>
        </p:txBody>
      </p:sp>
    </p:spTree>
    <p:extLst>
      <p:ext uri="{BB962C8B-B14F-4D97-AF65-F5344CB8AC3E}">
        <p14:creationId xmlns:p14="http://schemas.microsoft.com/office/powerpoint/2010/main" val="855702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I’m not going to labour the point, but this is why…</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4</a:t>
            </a:fld>
            <a:endParaRPr lang="en-GB"/>
          </a:p>
        </p:txBody>
      </p:sp>
    </p:spTree>
    <p:extLst>
      <p:ext uri="{BB962C8B-B14F-4D97-AF65-F5344CB8AC3E}">
        <p14:creationId xmlns:p14="http://schemas.microsoft.com/office/powerpoint/2010/main" val="3016757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 here are the figures by operating</a:t>
            </a:r>
            <a:r>
              <a:rPr lang="en-GB" baseline="0" dirty="0" smtClean="0"/>
              <a:t> system.</a:t>
            </a:r>
          </a:p>
          <a:p>
            <a:endParaRPr lang="en-GB" baseline="0" dirty="0" smtClean="0"/>
          </a:p>
          <a:p>
            <a:pPr rtl="0"/>
            <a:r>
              <a:rPr lang="en-GB" sz="1200" b="0" i="0" u="none" strike="noStrike" kern="1200" dirty="0" smtClean="0">
                <a:solidFill>
                  <a:schemeClr val="tx1"/>
                </a:solidFill>
                <a:effectLst/>
                <a:latin typeface="+mn-lt"/>
                <a:ea typeface="+mn-ea"/>
                <a:cs typeface="+mn-cs"/>
              </a:rPr>
              <a:t>It’s a similar growth story for tablets - you already know this.</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Usefulness in business:</a:t>
            </a:r>
            <a:endParaRPr lang="en-GB" b="0" dirty="0" smtClean="0">
              <a:effectLst/>
            </a:endParaRPr>
          </a:p>
          <a:p>
            <a:pPr rtl="0" fontAlgn="base"/>
            <a:r>
              <a:rPr lang="en-GB" b="0" dirty="0" smtClean="0">
                <a:effectLst/>
              </a:rPr>
              <a:t/>
            </a:r>
            <a:br>
              <a:rPr lang="en-GB" b="0" dirty="0" smtClean="0">
                <a:effectLst/>
              </a:rPr>
            </a:br>
            <a:r>
              <a:rPr lang="en-GB" b="0" dirty="0" smtClean="0">
                <a:effectLst/>
              </a:rPr>
              <a:t>- </a:t>
            </a:r>
            <a:r>
              <a:rPr lang="en-GB" sz="1200" b="0" i="0" u="none" strike="noStrike" kern="1200" dirty="0" smtClean="0">
                <a:solidFill>
                  <a:schemeClr val="tx1"/>
                </a:solidFill>
                <a:effectLst/>
                <a:latin typeface="+mn-lt"/>
                <a:ea typeface="+mn-ea"/>
                <a:cs typeface="+mn-cs"/>
              </a:rPr>
              <a:t>Looking things up - addresses, navigation, facts and figures</a:t>
            </a:r>
          </a:p>
          <a:p>
            <a:pPr rtl="0" fontAlgn="base"/>
            <a:r>
              <a:rPr lang="en-GB" sz="1200" b="0" i="0" u="none" strike="noStrike" kern="1200" dirty="0" smtClean="0">
                <a:solidFill>
                  <a:schemeClr val="tx1"/>
                </a:solidFill>
                <a:effectLst/>
                <a:latin typeface="+mn-lt"/>
                <a:ea typeface="+mn-ea"/>
                <a:cs typeface="+mn-cs"/>
              </a:rPr>
              <a:t>- Meeting agenda and notes</a:t>
            </a:r>
          </a:p>
          <a:p>
            <a:pPr rtl="0" fontAlgn="base"/>
            <a:r>
              <a:rPr lang="en-GB" sz="1200" b="0" i="0" u="none" strike="noStrike" kern="1200" dirty="0" smtClean="0">
                <a:solidFill>
                  <a:schemeClr val="tx1"/>
                </a:solidFill>
                <a:effectLst/>
                <a:latin typeface="+mn-lt"/>
                <a:ea typeface="+mn-ea"/>
                <a:cs typeface="+mn-cs"/>
              </a:rPr>
              <a:t>- Document sharing/viewing</a:t>
            </a:r>
          </a:p>
          <a:p>
            <a:pPr rtl="0" fontAlgn="base"/>
            <a:r>
              <a:rPr lang="en-GB" sz="1200" b="0" i="0" u="none" strike="noStrike" kern="1200" dirty="0" smtClean="0">
                <a:solidFill>
                  <a:schemeClr val="tx1"/>
                </a:solidFill>
                <a:effectLst/>
                <a:latin typeface="+mn-lt"/>
                <a:ea typeface="+mn-ea"/>
                <a:cs typeface="+mn-cs"/>
              </a:rPr>
              <a:t>- Content consumption rather than creation - but this</a:t>
            </a:r>
            <a:r>
              <a:rPr lang="en-GB" sz="1200" b="0" i="0" u="none" strike="noStrike" kern="1200" baseline="0" dirty="0" smtClean="0">
                <a:solidFill>
                  <a:schemeClr val="tx1"/>
                </a:solidFill>
                <a:effectLst/>
                <a:latin typeface="+mn-lt"/>
                <a:ea typeface="+mn-ea"/>
                <a:cs typeface="+mn-cs"/>
              </a:rPr>
              <a:t> is changing</a:t>
            </a:r>
            <a:endParaRPr lang="en-GB" sz="1200" b="0" i="0" u="none" strike="noStrike" kern="1200" dirty="0" smtClean="0">
              <a:solidFill>
                <a:schemeClr val="tx1"/>
              </a:solidFill>
              <a:effectLst/>
              <a:latin typeface="+mn-lt"/>
              <a:ea typeface="+mn-ea"/>
              <a:cs typeface="+mn-cs"/>
            </a:endParaRPr>
          </a:p>
          <a:p>
            <a:pPr rtl="0" fontAlgn="base"/>
            <a:r>
              <a:rPr lang="en-GB" sz="1200" b="0" i="0" u="none" strike="noStrike" kern="1200" dirty="0" smtClean="0">
                <a:solidFill>
                  <a:schemeClr val="tx1"/>
                </a:solidFill>
                <a:effectLst/>
                <a:latin typeface="+mn-lt"/>
                <a:ea typeface="+mn-ea"/>
                <a:cs typeface="+mn-cs"/>
              </a:rPr>
              <a:t>- Communication - phone, </a:t>
            </a:r>
            <a:r>
              <a:rPr lang="en-GB" sz="1200" b="0" i="0" u="none" strike="noStrike" kern="1200" dirty="0" err="1" smtClean="0">
                <a:solidFill>
                  <a:schemeClr val="tx1"/>
                </a:solidFill>
                <a:effectLst/>
                <a:latin typeface="+mn-lt"/>
                <a:ea typeface="+mn-ea"/>
                <a:cs typeface="+mn-cs"/>
              </a:rPr>
              <a:t>skype</a:t>
            </a:r>
            <a:r>
              <a:rPr lang="en-GB" sz="1200" b="0" i="0" u="none" strike="noStrike" kern="1200" dirty="0" smtClean="0">
                <a:solidFill>
                  <a:schemeClr val="tx1"/>
                </a:solidFill>
                <a:effectLst/>
                <a:latin typeface="+mn-lt"/>
                <a:ea typeface="+mn-ea"/>
                <a:cs typeface="+mn-cs"/>
              </a:rPr>
              <a:t>, hangouts, email, messaging services, etc.</a:t>
            </a:r>
          </a:p>
          <a:p>
            <a:pPr rtl="0" fontAlgn="base"/>
            <a:r>
              <a:rPr lang="en-GB" sz="1200" b="0" i="0" u="none" strike="noStrike" kern="1200" dirty="0" smtClean="0">
                <a:solidFill>
                  <a:schemeClr val="tx1"/>
                </a:solidFill>
                <a:effectLst/>
                <a:latin typeface="+mn-lt"/>
                <a:ea typeface="+mn-ea"/>
                <a:cs typeface="+mn-cs"/>
              </a:rPr>
              <a:t>- Network provisioning/mobile access point</a:t>
            </a:r>
          </a:p>
          <a:p>
            <a:r>
              <a:rPr lang="en-GB" dirty="0" smtClean="0"/>
              <a:t>-</a:t>
            </a:r>
            <a:r>
              <a:rPr lang="en-GB" baseline="0" dirty="0" smtClean="0"/>
              <a:t> Presentation notes! (Rather than cards, presenter view in </a:t>
            </a:r>
            <a:r>
              <a:rPr lang="en-GB" baseline="0" dirty="0" err="1" smtClean="0"/>
              <a:t>Powerpoint</a:t>
            </a:r>
            <a:r>
              <a:rPr lang="en-GB" baseline="0" dirty="0" smtClean="0"/>
              <a:t>, etc.)</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5</a:t>
            </a:fld>
            <a:endParaRPr lang="en-GB"/>
          </a:p>
        </p:txBody>
      </p:sp>
    </p:spTree>
    <p:extLst>
      <p:ext uri="{BB962C8B-B14F-4D97-AF65-F5344CB8AC3E}">
        <p14:creationId xmlns:p14="http://schemas.microsoft.com/office/powerpoint/2010/main" val="109532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rPr>
              <a:t>Of course, as useful as these things are, they can be a distraction...</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6</a:t>
            </a:fld>
            <a:endParaRPr lang="en-GB"/>
          </a:p>
        </p:txBody>
      </p:sp>
    </p:spTree>
    <p:extLst>
      <p:ext uri="{BB962C8B-B14F-4D97-AF65-F5344CB8AC3E}">
        <p14:creationId xmlns:p14="http://schemas.microsoft.com/office/powerpoint/2010/main" val="723616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many different options available for mobile development,</a:t>
            </a:r>
            <a:r>
              <a:rPr lang="en-GB" baseline="0" dirty="0" smtClean="0"/>
              <a:t> some more applicable to different use cases than others.</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7</a:t>
            </a:fld>
            <a:endParaRPr lang="en-GB"/>
          </a:p>
        </p:txBody>
      </p:sp>
    </p:spTree>
    <p:extLst>
      <p:ext uri="{BB962C8B-B14F-4D97-AF65-F5344CB8AC3E}">
        <p14:creationId xmlns:p14="http://schemas.microsoft.com/office/powerpoint/2010/main" val="620152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They basically boil</a:t>
            </a:r>
            <a:r>
              <a:rPr lang="en-GB" baseline="0" dirty="0" smtClean="0"/>
              <a:t> down to:</a:t>
            </a:r>
          </a:p>
          <a:p>
            <a:endParaRPr lang="en-GB" baseline="0" dirty="0" smtClean="0"/>
          </a:p>
          <a:p>
            <a:pPr marL="171450" indent="-171450">
              <a:buFontTx/>
              <a:buChar char="-"/>
            </a:pPr>
            <a:r>
              <a:rPr lang="en-GB" baseline="0" dirty="0" smtClean="0"/>
              <a:t>Native – i.e., developing for </a:t>
            </a:r>
            <a:r>
              <a:rPr lang="en-GB" baseline="0" dirty="0" err="1" smtClean="0"/>
              <a:t>iOS</a:t>
            </a:r>
            <a:r>
              <a:rPr lang="en-GB" baseline="0" dirty="0" smtClean="0"/>
              <a:t> with Objective C and </a:t>
            </a:r>
            <a:r>
              <a:rPr lang="en-GB" baseline="0" dirty="0" err="1" smtClean="0"/>
              <a:t>XCode</a:t>
            </a:r>
            <a:r>
              <a:rPr lang="en-GB" baseline="0" dirty="0" smtClean="0"/>
              <a:t>, Android with Java and either Eclipse or </a:t>
            </a:r>
            <a:r>
              <a:rPr lang="en-GB" baseline="0" dirty="0" err="1" smtClean="0"/>
              <a:t>IntelliJ</a:t>
            </a:r>
            <a:r>
              <a:rPr lang="en-GB" baseline="0" dirty="0" smtClean="0"/>
              <a:t>, or even </a:t>
            </a:r>
            <a:r>
              <a:rPr lang="en-GB" baseline="0" dirty="0" err="1" smtClean="0"/>
              <a:t>Xamarin</a:t>
            </a:r>
            <a:r>
              <a:rPr lang="en-GB" baseline="0" dirty="0" smtClean="0"/>
              <a:t>, which really falls somewhere between native and hybrid</a:t>
            </a:r>
          </a:p>
          <a:p>
            <a:pPr marL="171450" indent="-171450">
              <a:buFontTx/>
              <a:buChar char="-"/>
            </a:pPr>
            <a:r>
              <a:rPr lang="en-GB" baseline="0" dirty="0" smtClean="0"/>
              <a:t>Hybrid – apps built with web technologies packaged in a native wrapper – these are the kind of apps you’d build with Nomad</a:t>
            </a:r>
          </a:p>
          <a:p>
            <a:pPr marL="171450" indent="-171450">
              <a:buFontTx/>
              <a:buChar char="-"/>
            </a:pPr>
            <a:r>
              <a:rPr lang="en-GB" baseline="0" dirty="0" smtClean="0"/>
              <a:t>Mobile Web – literally just building a mobile optimised version of your website with technologies such as jQuery Mobile, and often employing responsive web design techniques to better handle different form factors</a:t>
            </a:r>
          </a:p>
          <a:p>
            <a:pPr marL="171450" indent="-171450">
              <a:buFontTx/>
              <a:buChar char="-"/>
            </a:pPr>
            <a:r>
              <a:rPr lang="en-GB" baseline="0" dirty="0" smtClean="0"/>
              <a:t>Other/fringe/exotically proprietary – an example here would be something like </a:t>
            </a:r>
            <a:r>
              <a:rPr lang="en-GB" baseline="0" dirty="0" err="1" smtClean="0"/>
              <a:t>Appcelerator</a:t>
            </a:r>
            <a:r>
              <a:rPr lang="en-GB" baseline="0" dirty="0" smtClean="0"/>
              <a:t> Titanium, where you’re writing JavaScript but it’s against Titanium’s proprietary APIs and is ultimately compiled down to native code</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8</a:t>
            </a:fld>
            <a:endParaRPr lang="en-GB"/>
          </a:p>
        </p:txBody>
      </p:sp>
    </p:spTree>
    <p:extLst>
      <p:ext uri="{BB962C8B-B14F-4D97-AF65-F5344CB8AC3E}">
        <p14:creationId xmlns:p14="http://schemas.microsoft.com/office/powerpoint/2010/main" val="230943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have an easier job here today though because I’m talking only about the options available in Visual Studio,</a:t>
            </a:r>
            <a:r>
              <a:rPr lang="en-GB" baseline="0" dirty="0" smtClean="0"/>
              <a:t> of which there are only two at present:</a:t>
            </a:r>
          </a:p>
          <a:p>
            <a:endParaRPr lang="en-GB" baseline="0" dirty="0" smtClean="0"/>
          </a:p>
          <a:p>
            <a:pPr marL="171450" indent="-171450">
              <a:buFontTx/>
              <a:buChar char="-"/>
            </a:pPr>
            <a:r>
              <a:rPr lang="en-GB" baseline="0" dirty="0" smtClean="0"/>
              <a:t>Nomad, the hybrid solution that I work on, which supports </a:t>
            </a:r>
            <a:r>
              <a:rPr lang="en-GB" baseline="0" dirty="0" err="1" smtClean="0"/>
              <a:t>iOS</a:t>
            </a:r>
            <a:r>
              <a:rPr lang="en-GB" baseline="0" dirty="0" smtClean="0"/>
              <a:t> and Android</a:t>
            </a:r>
          </a:p>
          <a:p>
            <a:pPr marL="171450" indent="-171450">
              <a:buFontTx/>
              <a:buChar char="-"/>
            </a:pPr>
            <a:r>
              <a:rPr lang="en-GB" baseline="0" dirty="0" err="1" smtClean="0"/>
              <a:t>Xamarin</a:t>
            </a:r>
            <a:r>
              <a:rPr lang="en-GB" baseline="0" dirty="0" smtClean="0"/>
              <a:t>, which allows you to build native apps for </a:t>
            </a:r>
            <a:r>
              <a:rPr lang="en-GB" baseline="0" dirty="0" err="1" smtClean="0"/>
              <a:t>iOS</a:t>
            </a:r>
            <a:r>
              <a:rPr lang="en-GB" baseline="0" dirty="0" smtClean="0"/>
              <a:t>, Android and WP8 using C#</a:t>
            </a:r>
          </a:p>
          <a:p>
            <a:pPr marL="171450" indent="-171450">
              <a:buFontTx/>
              <a:buChar char="-"/>
            </a:pPr>
            <a:endParaRPr lang="en-GB" baseline="0" dirty="0" smtClean="0"/>
          </a:p>
          <a:p>
            <a:pPr marL="0" indent="0">
              <a:buFontTx/>
              <a:buNone/>
            </a:pPr>
            <a:r>
              <a:rPr lang="en-GB" baseline="0" dirty="0" smtClean="0"/>
              <a:t>Soon I expect </a:t>
            </a:r>
            <a:r>
              <a:rPr lang="en-GB" baseline="0" dirty="0" err="1" smtClean="0"/>
              <a:t>Telerik’s</a:t>
            </a:r>
            <a:r>
              <a:rPr lang="en-GB" baseline="0" dirty="0" smtClean="0"/>
              <a:t> </a:t>
            </a:r>
            <a:r>
              <a:rPr lang="en-GB" baseline="0" dirty="0" err="1" smtClean="0"/>
              <a:t>Icenium</a:t>
            </a:r>
            <a:r>
              <a:rPr lang="en-GB" baseline="0" dirty="0" smtClean="0"/>
              <a:t> will also feature, though goodness knows how I’m going to shoehorn a third option into this talk without it turning into some sort of horrific 3 hour epic Hollywood/</a:t>
            </a:r>
            <a:r>
              <a:rPr lang="en-GB" baseline="0" dirty="0" err="1" smtClean="0"/>
              <a:t>Powerpoint</a:t>
            </a:r>
            <a:r>
              <a:rPr lang="en-GB" baseline="0" dirty="0" smtClean="0"/>
              <a:t> chimaera.</a:t>
            </a:r>
            <a:endParaRPr lang="en-GB" dirty="0" smtClean="0"/>
          </a:p>
          <a:p>
            <a:endParaRPr lang="en-GB" dirty="0" smtClean="0"/>
          </a:p>
          <a:p>
            <a:r>
              <a:rPr lang="en-GB" dirty="0" smtClean="0"/>
              <a:t>(You can also roll your own solution by locally</a:t>
            </a:r>
            <a:r>
              <a:rPr lang="en-GB" baseline="0" dirty="0" smtClean="0"/>
              <a:t> installing </a:t>
            </a:r>
            <a:r>
              <a:rPr lang="en-GB" baseline="0" dirty="0" err="1" smtClean="0"/>
              <a:t>PhoneGap</a:t>
            </a:r>
            <a:r>
              <a:rPr lang="en-GB" baseline="0" dirty="0" smtClean="0"/>
              <a:t>/Cordova or using </a:t>
            </a:r>
            <a:r>
              <a:rPr lang="en-GB" baseline="0" dirty="0" err="1" smtClean="0"/>
              <a:t>PhoneGap</a:t>
            </a:r>
            <a:r>
              <a:rPr lang="en-GB" baseline="0" dirty="0" smtClean="0"/>
              <a:t> Build, and develop your app in Visual Studio, but you’re not going to get any advantage from using VS over any other IDE in this situation, except perhaps familiarity, because there’s no integration between Cordova or </a:t>
            </a:r>
            <a:r>
              <a:rPr lang="en-GB" baseline="0" dirty="0" err="1" smtClean="0"/>
              <a:t>PhoneGap</a:t>
            </a:r>
            <a:r>
              <a:rPr lang="en-GB" baseline="0" dirty="0" smtClean="0"/>
              <a:t> Build and VS.)</a:t>
            </a:r>
          </a:p>
          <a:p>
            <a:endParaRPr lang="en-GB" baseline="0" dirty="0" smtClean="0"/>
          </a:p>
          <a:p>
            <a:r>
              <a:rPr lang="en-GB" baseline="0" dirty="0" smtClean="0"/>
              <a:t>But hold on: why would you want to use Visual Studio anyway when you have all these other options available?</a:t>
            </a:r>
          </a:p>
          <a:p>
            <a:endParaRPr lang="en-GB" baseline="0" dirty="0" smtClean="0"/>
          </a:p>
          <a:p>
            <a:pPr rtl="0"/>
            <a:r>
              <a:rPr lang="en-GB" sz="1200" b="0" i="0" u="none" strike="noStrike" kern="1200" dirty="0" smtClean="0">
                <a:solidFill>
                  <a:schemeClr val="tx1"/>
                </a:solidFill>
                <a:effectLst/>
                <a:latin typeface="+mn-lt"/>
                <a:ea typeface="+mn-ea"/>
                <a:cs typeface="+mn-cs"/>
              </a:rPr>
              <a:t>I suppose what I’d say is that if you’re not already using Visual Studio, and don’t plan to for other work, then feel free to choose one of the other options that suits you better.</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But if you’re a Visual Studio developer - how many of you are? You’ve already got a significant body of work in Visual Studio: solutions, projects, web apps, services, etc. And the mobile app you’re planning to develop is probably a complement to some portion of that body of work.</a:t>
            </a:r>
            <a:endParaRPr lang="en-GB" b="0" dirty="0" smtClean="0">
              <a:effectLst/>
            </a:endParaRPr>
          </a:p>
          <a:p>
            <a:pPr rtl="0"/>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And you’re used to Visual Studio and all it has to offer: projects, powerful editors, </a:t>
            </a:r>
            <a:r>
              <a:rPr lang="en-GB" sz="1200" b="0" i="0" u="none" strike="noStrike" kern="1200" dirty="0" err="1" smtClean="0">
                <a:solidFill>
                  <a:schemeClr val="tx1"/>
                </a:solidFill>
                <a:effectLst/>
                <a:latin typeface="+mn-lt"/>
                <a:ea typeface="+mn-ea"/>
                <a:cs typeface="+mn-cs"/>
              </a:rPr>
              <a:t>intellisense</a:t>
            </a:r>
            <a:r>
              <a:rPr lang="en-GB" sz="1200" b="0" i="0" u="none" strike="noStrike" kern="1200" dirty="0" smtClean="0">
                <a:solidFill>
                  <a:schemeClr val="tx1"/>
                </a:solidFill>
                <a:effectLst/>
                <a:latin typeface="+mn-lt"/>
                <a:ea typeface="+mn-ea"/>
                <a:cs typeface="+mn-cs"/>
              </a:rPr>
              <a:t>, relative ease of use, debugging, and all that good stuff.</a:t>
            </a:r>
            <a:endParaRPr lang="en-GB" b="0" dirty="0" smtClean="0">
              <a:effectLst/>
            </a:endParaRPr>
          </a:p>
          <a:p>
            <a:r>
              <a:rPr lang="en-GB" b="0" dirty="0" smtClean="0">
                <a:effectLst/>
              </a:rPr>
              <a:t/>
            </a:r>
            <a:br>
              <a:rPr lang="en-GB" b="0" dirty="0" smtClean="0">
                <a:effectLst/>
              </a:rPr>
            </a:br>
            <a:r>
              <a:rPr lang="en-GB" sz="1200" b="0" i="0" u="none" strike="noStrike" kern="1200" dirty="0" smtClean="0">
                <a:solidFill>
                  <a:schemeClr val="tx1"/>
                </a:solidFill>
                <a:effectLst/>
                <a:latin typeface="+mn-lt"/>
                <a:ea typeface="+mn-ea"/>
                <a:cs typeface="+mn-cs"/>
              </a:rPr>
              <a:t>Why wouldn’t you want to develop in Visual Studio when moving to another toolset is just going to slow you down?</a:t>
            </a:r>
          </a:p>
          <a:p>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(I</a:t>
            </a:r>
            <a:r>
              <a:rPr lang="en-GB" sz="1200" b="0" i="0" u="none" strike="noStrike" kern="1200" baseline="0" dirty="0" smtClean="0">
                <a:solidFill>
                  <a:schemeClr val="tx1"/>
                </a:solidFill>
                <a:effectLst/>
                <a:latin typeface="+mn-lt"/>
                <a:ea typeface="+mn-ea"/>
                <a:cs typeface="+mn-cs"/>
              </a:rPr>
              <a:t> suppose Douglas </a:t>
            </a:r>
            <a:r>
              <a:rPr lang="en-GB" sz="1200" b="0" i="0" u="none" strike="noStrike" kern="1200" baseline="0" dirty="0" err="1" smtClean="0">
                <a:solidFill>
                  <a:schemeClr val="tx1"/>
                </a:solidFill>
                <a:effectLst/>
                <a:latin typeface="+mn-lt"/>
                <a:ea typeface="+mn-ea"/>
                <a:cs typeface="+mn-cs"/>
              </a:rPr>
              <a:t>Coupland’s</a:t>
            </a:r>
            <a:r>
              <a:rPr lang="en-GB" sz="1200" b="0" i="0" u="none" strike="noStrike" kern="1200" baseline="0" dirty="0" smtClean="0">
                <a:solidFill>
                  <a:schemeClr val="tx1"/>
                </a:solidFill>
                <a:effectLst/>
                <a:latin typeface="+mn-lt"/>
                <a:ea typeface="+mn-ea"/>
                <a:cs typeface="+mn-cs"/>
              </a:rPr>
              <a:t> concept of “option paralysis” – from Generation X – is helpful here too. Your job is going to be a hell of a lot easier if you can quickly whittle the extensive list of available choices down to only a few options.)</a:t>
            </a:r>
            <a:endParaRPr lang="en-GB" dirty="0"/>
          </a:p>
        </p:txBody>
      </p:sp>
      <p:sp>
        <p:nvSpPr>
          <p:cNvPr id="4" name="Slide Number Placeholder 3"/>
          <p:cNvSpPr>
            <a:spLocks noGrp="1"/>
          </p:cNvSpPr>
          <p:nvPr>
            <p:ph type="sldNum" sz="quarter" idx="10"/>
          </p:nvPr>
        </p:nvSpPr>
        <p:spPr/>
        <p:txBody>
          <a:bodyPr/>
          <a:lstStyle/>
          <a:p>
            <a:fld id="{607747BA-08CD-47D7-9E37-8CD2BBC3BB04}" type="slidenum">
              <a:rPr lang="en-GB" smtClean="0"/>
              <a:t>9</a:t>
            </a:fld>
            <a:endParaRPr lang="en-GB"/>
          </a:p>
        </p:txBody>
      </p:sp>
    </p:spTree>
    <p:extLst>
      <p:ext uri="{BB962C8B-B14F-4D97-AF65-F5344CB8AC3E}">
        <p14:creationId xmlns:p14="http://schemas.microsoft.com/office/powerpoint/2010/main" val="2609511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18/09/2013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218528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18/09/2013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23664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18/09/2013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2171844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312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7541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4925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9/18/2013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3314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9/18/2013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4976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9/18/2013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6840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9/18/2013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20890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9/18/2013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110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EDC1E4-0993-46CC-9DA2-B47785EF46C1}" type="datetimeFigureOut">
              <a:rPr lang="en-GB" smtClean="0"/>
              <a:t>18/09/2013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2108046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9/18/2013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5964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5554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6520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EDC1E4-0993-46CC-9DA2-B47785EF46C1}" type="datetimeFigureOut">
              <a:rPr lang="en-GB" smtClean="0"/>
              <a:t>18/09/2013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29088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1EDC1E4-0993-46CC-9DA2-B47785EF46C1}" type="datetimeFigureOut">
              <a:rPr lang="en-GB" smtClean="0"/>
              <a:t>18/09/2013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80676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1EDC1E4-0993-46CC-9DA2-B47785EF46C1}" type="datetimeFigureOut">
              <a:rPr lang="en-GB" smtClean="0"/>
              <a:t>18/09/2013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28117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1EDC1E4-0993-46CC-9DA2-B47785EF46C1}" type="datetimeFigureOut">
              <a:rPr lang="en-GB" smtClean="0"/>
              <a:t>18/09/2013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318884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DC1E4-0993-46CC-9DA2-B47785EF46C1}" type="datetimeFigureOut">
              <a:rPr lang="en-GB" smtClean="0"/>
              <a:t>18/09/2013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4265679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DC1E4-0993-46CC-9DA2-B47785EF46C1}" type="datetimeFigureOut">
              <a:rPr lang="en-GB" smtClean="0"/>
              <a:t>18/09/2013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144312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DC1E4-0993-46CC-9DA2-B47785EF46C1}" type="datetimeFigureOut">
              <a:rPr lang="en-GB" smtClean="0"/>
              <a:t>18/09/2013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B625B6-E14A-4664-B211-B5B6E7F58028}" type="slidenum">
              <a:rPr lang="en-GB" smtClean="0"/>
              <a:t>‹#›</a:t>
            </a:fld>
            <a:endParaRPr lang="en-GB"/>
          </a:p>
        </p:txBody>
      </p:sp>
    </p:spTree>
    <p:extLst>
      <p:ext uri="{BB962C8B-B14F-4D97-AF65-F5344CB8AC3E}">
        <p14:creationId xmlns:p14="http://schemas.microsoft.com/office/powerpoint/2010/main" val="319765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DC1E4-0993-46CC-9DA2-B47785EF46C1}" type="datetimeFigureOut">
              <a:rPr lang="en-GB" smtClean="0"/>
              <a:t>18/09/2013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625B6-E14A-4664-B211-B5B6E7F58028}" type="slidenum">
              <a:rPr lang="en-GB" smtClean="0"/>
              <a:t>‹#›</a:t>
            </a:fld>
            <a:endParaRPr lang="en-GB"/>
          </a:p>
        </p:txBody>
      </p:sp>
    </p:spTree>
    <p:extLst>
      <p:ext uri="{BB962C8B-B14F-4D97-AF65-F5344CB8AC3E}">
        <p14:creationId xmlns:p14="http://schemas.microsoft.com/office/powerpoint/2010/main" val="3616345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2492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phonegap/phonegap-plugi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vsnomad.com/"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hyperlink" Target="https://github.com/bartread" TargetMode="External"/><Relationship Id="rId4" Type="http://schemas.openxmlformats.org/officeDocument/2006/relationships/hyperlink" Target="mailto:bart.read@red-gate.co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msdn.microsoft.com/library/windowsphone/develop/jj714089(v=vs.105).aspx" TargetMode="External"/><Relationship Id="rId2" Type="http://schemas.openxmlformats.org/officeDocument/2006/relationships/hyperlink" Target="http://msdn.microsoft.com/en-us/library/windowsphone/develop/jj681690(v=vs.105).aspx" TargetMode="External"/><Relationship Id="rId1" Type="http://schemas.openxmlformats.org/officeDocument/2006/relationships/slideLayout" Target="../slideLayouts/slideLayout2.xml"/><Relationship Id="rId5" Type="http://schemas.openxmlformats.org/officeDocument/2006/relationships/hyperlink" Target="http://channel9.msdn.com/Series/Building-Apps-for-Both-Windows-8-and-Windows-Phone-8-Jump-Start" TargetMode="External"/><Relationship Id="rId4" Type="http://schemas.openxmlformats.org/officeDocument/2006/relationships/hyperlink" Target="http://msdn.microsoft.com/en-us/library/windowsphone/develop/jj721614(v=vs.105).aspx"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phonegap/phonegap-plugin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bart.read@red-gate.com" TargetMode="External"/><Relationship Id="rId2" Type="http://schemas.openxmlformats.org/officeDocument/2006/relationships/hyperlink" Target="http://vsnomad.com/" TargetMode="External"/><Relationship Id="rId1" Type="http://schemas.openxmlformats.org/officeDocument/2006/relationships/slideLayout" Target="../slideLayouts/slideLayout13.xml"/><Relationship Id="rId5" Type="http://schemas.openxmlformats.org/officeDocument/2006/relationships/hyperlink" Target="http://www.codeproject.com/Articles/585792/Android-and-iOS-Mobile-Device-Development-with-Azu" TargetMode="External"/><Relationship Id="rId4" Type="http://schemas.openxmlformats.org/officeDocument/2006/relationships/hyperlink" Target="https://github.com/bartrea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eg"/><Relationship Id="rId18" Type="http://schemas.openxmlformats.org/officeDocument/2006/relationships/image" Target="../media/image22.png"/><Relationship Id="rId3" Type="http://schemas.openxmlformats.org/officeDocument/2006/relationships/image" Target="../media/image7.emf"/><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7.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Cross-Platform Mobile Development in Visual Studio</a:t>
            </a:r>
            <a:endParaRPr lang="en-GB" dirty="0"/>
          </a:p>
        </p:txBody>
      </p:sp>
      <p:sp>
        <p:nvSpPr>
          <p:cNvPr id="3" name="Subtitle 2"/>
          <p:cNvSpPr>
            <a:spLocks noGrp="1"/>
          </p:cNvSpPr>
          <p:nvPr>
            <p:ph type="subTitle" idx="1"/>
          </p:nvPr>
        </p:nvSpPr>
        <p:spPr/>
        <p:txBody>
          <a:bodyPr/>
          <a:lstStyle/>
          <a:p>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6064" y="5653411"/>
            <a:ext cx="1974114" cy="855449"/>
          </a:xfrm>
          <a:prstGeom prst="rect">
            <a:avLst/>
          </a:prstGeom>
        </p:spPr>
      </p:pic>
    </p:spTree>
    <p:extLst>
      <p:ext uri="{BB962C8B-B14F-4D97-AF65-F5344CB8AC3E}">
        <p14:creationId xmlns:p14="http://schemas.microsoft.com/office/powerpoint/2010/main" val="994005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4" descr="http://www.devworx.in/assets/Xamarin-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1386" y="967829"/>
            <a:ext cx="5439928" cy="4857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737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4100" y="223985"/>
            <a:ext cx="9066727" cy="6440572"/>
          </a:xfrm>
        </p:spPr>
      </p:pic>
    </p:spTree>
    <p:extLst>
      <p:ext uri="{BB962C8B-B14F-4D97-AF65-F5344CB8AC3E}">
        <p14:creationId xmlns:p14="http://schemas.microsoft.com/office/powerpoint/2010/main" val="1264621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1944"/>
            <a:ext cx="4983051" cy="1325563"/>
          </a:xfrm>
        </p:spPr>
        <p:txBody>
          <a:bodyPr/>
          <a:lstStyle/>
          <a:p>
            <a:r>
              <a:rPr lang="en-GB" dirty="0" smtClean="0"/>
              <a:t>Pros</a:t>
            </a:r>
            <a:endParaRPr lang="en-GB" dirty="0"/>
          </a:p>
        </p:txBody>
      </p:sp>
      <p:sp>
        <p:nvSpPr>
          <p:cNvPr id="3" name="Content Placeholder 2"/>
          <p:cNvSpPr>
            <a:spLocks noGrp="1"/>
          </p:cNvSpPr>
          <p:nvPr>
            <p:ph idx="1"/>
          </p:nvPr>
        </p:nvSpPr>
        <p:spPr>
          <a:xfrm>
            <a:off x="838200" y="2482444"/>
            <a:ext cx="4983051" cy="2166826"/>
          </a:xfrm>
        </p:spPr>
        <p:txBody>
          <a:bodyPr/>
          <a:lstStyle/>
          <a:p>
            <a:r>
              <a:rPr lang="en-GB" dirty="0" smtClean="0"/>
              <a:t>C#</a:t>
            </a:r>
          </a:p>
          <a:p>
            <a:r>
              <a:rPr lang="en-GB" dirty="0" smtClean="0"/>
              <a:t>Native look</a:t>
            </a:r>
          </a:p>
          <a:p>
            <a:r>
              <a:rPr lang="en-GB" dirty="0" smtClean="0"/>
              <a:t>Near-native performance</a:t>
            </a:r>
          </a:p>
          <a:p>
            <a:r>
              <a:rPr lang="en-GB" dirty="0" smtClean="0"/>
              <a:t>Full access to native APIs</a:t>
            </a:r>
            <a:endParaRPr lang="en-GB" dirty="0"/>
          </a:p>
        </p:txBody>
      </p:sp>
      <p:pic>
        <p:nvPicPr>
          <p:cNvPr id="4" name="Picture 4" descr="http://www.devworx.in/assets/Xamarin-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176" y="-719302"/>
            <a:ext cx="3103808" cy="27712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5821251" y="1021943"/>
            <a:ext cx="49830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Cons</a:t>
            </a:r>
            <a:endParaRPr lang="en-GB" dirty="0"/>
          </a:p>
        </p:txBody>
      </p:sp>
      <p:sp>
        <p:nvSpPr>
          <p:cNvPr id="6" name="Content Placeholder 2"/>
          <p:cNvSpPr txBox="1">
            <a:spLocks/>
          </p:cNvSpPr>
          <p:nvPr/>
        </p:nvSpPr>
        <p:spPr>
          <a:xfrm>
            <a:off x="5821251" y="2482444"/>
            <a:ext cx="4983051" cy="2888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More code; less sharing</a:t>
            </a:r>
          </a:p>
          <a:p>
            <a:r>
              <a:rPr lang="en-GB" dirty="0" smtClean="0"/>
              <a:t>Maintenance</a:t>
            </a:r>
          </a:p>
          <a:p>
            <a:r>
              <a:rPr lang="en-GB" dirty="0" smtClean="0"/>
              <a:t>Need to know native APIs</a:t>
            </a:r>
          </a:p>
          <a:p>
            <a:r>
              <a:rPr lang="en-GB" dirty="0" smtClean="0"/>
              <a:t>Platform quirks</a:t>
            </a:r>
          </a:p>
          <a:p>
            <a:r>
              <a:rPr lang="en-GB" dirty="0" smtClean="0"/>
              <a:t>Need Mac to build for </a:t>
            </a:r>
            <a:r>
              <a:rPr lang="en-GB" dirty="0" err="1" smtClean="0"/>
              <a:t>iOS</a:t>
            </a:r>
            <a:endParaRPr lang="en-GB" dirty="0"/>
          </a:p>
        </p:txBody>
      </p:sp>
      <p:sp>
        <p:nvSpPr>
          <p:cNvPr id="7" name="Title 1"/>
          <p:cNvSpPr txBox="1">
            <a:spLocks/>
          </p:cNvSpPr>
          <p:nvPr/>
        </p:nvSpPr>
        <p:spPr>
          <a:xfrm>
            <a:off x="838200" y="5370487"/>
            <a:ext cx="103149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smtClean="0"/>
              <a:t>Use for:</a:t>
            </a:r>
            <a:r>
              <a:rPr lang="en-GB" dirty="0" smtClean="0"/>
              <a:t> performance, native experience</a:t>
            </a:r>
            <a:endParaRPr lang="en-GB" dirty="0"/>
          </a:p>
        </p:txBody>
      </p:sp>
    </p:spTree>
    <p:extLst>
      <p:ext uri="{BB962C8B-B14F-4D97-AF65-F5344CB8AC3E}">
        <p14:creationId xmlns:p14="http://schemas.microsoft.com/office/powerpoint/2010/main" val="297653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4902" y="3721996"/>
            <a:ext cx="9263921" cy="2743200"/>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0535" y="428561"/>
            <a:ext cx="3039414" cy="3039414"/>
          </a:xfrm>
          <a:prstGeom prst="rect">
            <a:avLst/>
          </a:prstGeom>
        </p:spPr>
      </p:pic>
    </p:spTree>
    <p:extLst>
      <p:ext uri="{BB962C8B-B14F-4D97-AF65-F5344CB8AC3E}">
        <p14:creationId xmlns:p14="http://schemas.microsoft.com/office/powerpoint/2010/main" val="2735525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355" y="164249"/>
            <a:ext cx="9606566" cy="6620069"/>
          </a:xfrm>
        </p:spPr>
      </p:pic>
    </p:spTree>
    <p:extLst>
      <p:ext uri="{BB962C8B-B14F-4D97-AF65-F5344CB8AC3E}">
        <p14:creationId xmlns:p14="http://schemas.microsoft.com/office/powerpoint/2010/main" val="2275879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4725" y="1030304"/>
            <a:ext cx="7777766" cy="5035639"/>
          </a:xfrm>
        </p:spPr>
        <p:txBody>
          <a:bodyPr>
            <a:normAutofit/>
          </a:bodyPr>
          <a:lstStyle/>
          <a:p>
            <a:pPr marL="0" indent="0">
              <a:buNone/>
            </a:pPr>
            <a:r>
              <a:rPr lang="en-GB" sz="3600" dirty="0" smtClean="0"/>
              <a:t>Accelerometer			Camera</a:t>
            </a:r>
          </a:p>
          <a:p>
            <a:pPr marL="0" indent="0">
              <a:buNone/>
            </a:pPr>
            <a:r>
              <a:rPr lang="en-GB" sz="3600" dirty="0" smtClean="0"/>
              <a:t>Capture				Compass</a:t>
            </a:r>
          </a:p>
          <a:p>
            <a:pPr marL="0" indent="0">
              <a:buNone/>
            </a:pPr>
            <a:r>
              <a:rPr lang="en-GB" sz="3600" dirty="0" smtClean="0"/>
              <a:t>Connection			Contacts</a:t>
            </a:r>
          </a:p>
          <a:p>
            <a:pPr marL="0" indent="0">
              <a:buNone/>
            </a:pPr>
            <a:r>
              <a:rPr lang="en-GB" sz="3600" dirty="0" smtClean="0"/>
              <a:t>Device				Events</a:t>
            </a:r>
          </a:p>
          <a:p>
            <a:pPr marL="0" indent="0">
              <a:buNone/>
            </a:pPr>
            <a:r>
              <a:rPr lang="en-GB" sz="3600" dirty="0" smtClean="0"/>
              <a:t>File					</a:t>
            </a:r>
            <a:r>
              <a:rPr lang="en-GB" sz="3600" dirty="0" err="1" smtClean="0"/>
              <a:t>Geolocation</a:t>
            </a:r>
            <a:endParaRPr lang="en-GB" sz="3600" dirty="0" smtClean="0"/>
          </a:p>
          <a:p>
            <a:pPr marL="0" indent="0">
              <a:buNone/>
            </a:pPr>
            <a:r>
              <a:rPr lang="en-GB" sz="3600" dirty="0" smtClean="0"/>
              <a:t>Globalization			</a:t>
            </a:r>
            <a:r>
              <a:rPr lang="en-GB" sz="3600" dirty="0" err="1" smtClean="0"/>
              <a:t>InAppBrowser</a:t>
            </a:r>
            <a:endParaRPr lang="en-GB" sz="3600" dirty="0" smtClean="0"/>
          </a:p>
          <a:p>
            <a:pPr marL="0" indent="0">
              <a:buNone/>
            </a:pPr>
            <a:r>
              <a:rPr lang="en-GB" sz="3600" dirty="0" smtClean="0"/>
              <a:t>Media				Notification</a:t>
            </a:r>
          </a:p>
          <a:p>
            <a:pPr marL="0" indent="0">
              <a:buNone/>
            </a:pPr>
            <a:r>
              <a:rPr lang="en-GB" sz="3600" dirty="0" err="1" smtClean="0"/>
              <a:t>Splashscreen</a:t>
            </a:r>
            <a:r>
              <a:rPr lang="en-GB" sz="3600" dirty="0" smtClean="0"/>
              <a:t>			Storage</a:t>
            </a:r>
            <a:endParaRPr lang="en-GB" sz="3600" dirty="0"/>
          </a:p>
        </p:txBody>
      </p:sp>
      <p:sp>
        <p:nvSpPr>
          <p:cNvPr id="4" name="Content Placeholder 2"/>
          <p:cNvSpPr txBox="1">
            <a:spLocks/>
          </p:cNvSpPr>
          <p:nvPr/>
        </p:nvSpPr>
        <p:spPr>
          <a:xfrm>
            <a:off x="1866367" y="100889"/>
            <a:ext cx="8243551" cy="8907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5400" b="1" dirty="0" smtClean="0"/>
              <a:t>The Cordova JavaScript API</a:t>
            </a:r>
            <a:endParaRPr lang="en-GB" sz="5400" b="1" dirty="0"/>
          </a:p>
        </p:txBody>
      </p:sp>
      <p:sp>
        <p:nvSpPr>
          <p:cNvPr id="5" name="Content Placeholder 2"/>
          <p:cNvSpPr txBox="1">
            <a:spLocks/>
          </p:cNvSpPr>
          <p:nvPr/>
        </p:nvSpPr>
        <p:spPr>
          <a:xfrm>
            <a:off x="579553" y="6233370"/>
            <a:ext cx="11745531" cy="6632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b="1" dirty="0" smtClean="0"/>
              <a:t>Plug-ins:</a:t>
            </a:r>
            <a:r>
              <a:rPr lang="en-GB" sz="3600" dirty="0" smtClean="0"/>
              <a:t> </a:t>
            </a:r>
            <a:r>
              <a:rPr lang="en-GB" sz="3600" dirty="0">
                <a:hlinkClick r:id="rId2"/>
              </a:rPr>
              <a:t>https://github.com/phonegap/phonegap-plugins</a:t>
            </a:r>
            <a:endParaRPr lang="en-GB" sz="3600" dirty="0"/>
          </a:p>
        </p:txBody>
      </p:sp>
    </p:spTree>
    <p:extLst>
      <p:ext uri="{BB962C8B-B14F-4D97-AF65-F5344CB8AC3E}">
        <p14:creationId xmlns:p14="http://schemas.microsoft.com/office/powerpoint/2010/main" val="1403638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573935" y="0"/>
            <a:ext cx="11044129" cy="6858000"/>
          </a:xfrm>
          <a:prstGeom prst="rect">
            <a:avLst/>
          </a:prstGeom>
        </p:spPr>
      </p:pic>
    </p:spTree>
    <p:extLst>
      <p:ext uri="{BB962C8B-B14F-4D97-AF65-F5344CB8AC3E}">
        <p14:creationId xmlns:p14="http://schemas.microsoft.com/office/powerpoint/2010/main" val="2214116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5911"/>
            <a:ext cx="12240199" cy="6632620"/>
          </a:xfrm>
        </p:spPr>
      </p:pic>
    </p:spTree>
    <p:extLst>
      <p:ext uri="{BB962C8B-B14F-4D97-AF65-F5344CB8AC3E}">
        <p14:creationId xmlns:p14="http://schemas.microsoft.com/office/powerpoint/2010/main" val="10661731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6645"/>
            <a:ext cx="4983051" cy="1325563"/>
          </a:xfrm>
        </p:spPr>
        <p:txBody>
          <a:bodyPr/>
          <a:lstStyle/>
          <a:p>
            <a:r>
              <a:rPr lang="en-GB" dirty="0" smtClean="0"/>
              <a:t>Pros</a:t>
            </a:r>
            <a:endParaRPr lang="en-GB" dirty="0"/>
          </a:p>
        </p:txBody>
      </p:sp>
      <p:sp>
        <p:nvSpPr>
          <p:cNvPr id="3" name="Content Placeholder 2"/>
          <p:cNvSpPr>
            <a:spLocks noGrp="1"/>
          </p:cNvSpPr>
          <p:nvPr>
            <p:ph idx="1"/>
          </p:nvPr>
        </p:nvSpPr>
        <p:spPr>
          <a:xfrm>
            <a:off x="838200" y="2727144"/>
            <a:ext cx="4983051" cy="3197138"/>
          </a:xfrm>
        </p:spPr>
        <p:txBody>
          <a:bodyPr>
            <a:normAutofit/>
          </a:bodyPr>
          <a:lstStyle/>
          <a:p>
            <a:r>
              <a:rPr lang="en-GB" dirty="0" smtClean="0"/>
              <a:t>HTML5/JavaScript/CSS</a:t>
            </a:r>
          </a:p>
          <a:p>
            <a:r>
              <a:rPr lang="en-GB" dirty="0" smtClean="0"/>
              <a:t>Write once for all platforms</a:t>
            </a:r>
          </a:p>
          <a:p>
            <a:r>
              <a:rPr lang="en-GB" dirty="0" smtClean="0"/>
              <a:t>Simple, unified device API</a:t>
            </a:r>
          </a:p>
          <a:p>
            <a:r>
              <a:rPr lang="en-GB" dirty="0" smtClean="0"/>
              <a:t>Simple setup</a:t>
            </a:r>
          </a:p>
          <a:p>
            <a:r>
              <a:rPr lang="en-GB" dirty="0" smtClean="0"/>
              <a:t>Don’t need a Mac*</a:t>
            </a:r>
          </a:p>
          <a:p>
            <a:r>
              <a:rPr lang="en-GB" dirty="0" smtClean="0"/>
              <a:t>Future-proof; no lock-in</a:t>
            </a:r>
            <a:endParaRPr lang="en-GB" dirty="0"/>
          </a:p>
        </p:txBody>
      </p:sp>
      <p:sp>
        <p:nvSpPr>
          <p:cNvPr id="5" name="Title 1"/>
          <p:cNvSpPr txBox="1">
            <a:spLocks/>
          </p:cNvSpPr>
          <p:nvPr/>
        </p:nvSpPr>
        <p:spPr>
          <a:xfrm>
            <a:off x="5821251" y="1266644"/>
            <a:ext cx="49830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Cons</a:t>
            </a:r>
            <a:endParaRPr lang="en-GB" dirty="0"/>
          </a:p>
        </p:txBody>
      </p:sp>
      <p:sp>
        <p:nvSpPr>
          <p:cNvPr id="6" name="Content Placeholder 2"/>
          <p:cNvSpPr txBox="1">
            <a:spLocks/>
          </p:cNvSpPr>
          <p:nvPr/>
        </p:nvSpPr>
        <p:spPr>
          <a:xfrm>
            <a:off x="5821251" y="2727145"/>
            <a:ext cx="4983051" cy="2888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Non-native UX</a:t>
            </a:r>
          </a:p>
          <a:p>
            <a:r>
              <a:rPr lang="en-GB" dirty="0" smtClean="0"/>
              <a:t>Performance</a:t>
            </a:r>
          </a:p>
          <a:p>
            <a:r>
              <a:rPr lang="en-GB" dirty="0" smtClean="0"/>
              <a:t>No great Windows solution**</a:t>
            </a:r>
            <a:endParaRPr lang="en-GB" dirty="0"/>
          </a:p>
        </p:txBody>
      </p:sp>
      <p:sp>
        <p:nvSpPr>
          <p:cNvPr id="7" name="Title 1"/>
          <p:cNvSpPr txBox="1">
            <a:spLocks/>
          </p:cNvSpPr>
          <p:nvPr/>
        </p:nvSpPr>
        <p:spPr>
          <a:xfrm>
            <a:off x="838200" y="5718220"/>
            <a:ext cx="106626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smtClean="0"/>
              <a:t>Use for:</a:t>
            </a:r>
            <a:r>
              <a:rPr lang="en-GB" dirty="0" smtClean="0"/>
              <a:t> simplicity, delivery time, maintenance</a:t>
            </a:r>
            <a:endParaRPr lang="en-GB" dirty="0"/>
          </a:p>
        </p:txBody>
      </p:sp>
      <p:pic>
        <p:nvPicPr>
          <p:cNvPr id="8" name="Picture 7"/>
          <p:cNvPicPr>
            <a:picLocks noChangeAspect="1"/>
          </p:cNvPicPr>
          <p:nvPr/>
        </p:nvPicPr>
        <p:blipFill>
          <a:blip r:embed="rId2"/>
          <a:stretch>
            <a:fillRect/>
          </a:stretch>
        </p:blipFill>
        <p:spPr>
          <a:xfrm>
            <a:off x="3615760" y="74078"/>
            <a:ext cx="4488256" cy="1174513"/>
          </a:xfrm>
          <a:prstGeom prst="rect">
            <a:avLst/>
          </a:prstGeom>
        </p:spPr>
      </p:pic>
    </p:spTree>
    <p:extLst>
      <p:ext uri="{BB962C8B-B14F-4D97-AF65-F5344CB8AC3E}">
        <p14:creationId xmlns:p14="http://schemas.microsoft.com/office/powerpoint/2010/main" val="1830939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michael-milsom.org.uk/newmhu3a/images/headicons/stoppres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874" y="735772"/>
            <a:ext cx="8550543" cy="53020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9845" y="300037"/>
            <a:ext cx="11658600" cy="6557963"/>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rot="20827997">
            <a:off x="1314717" y="2374230"/>
            <a:ext cx="10515600" cy="1325563"/>
          </a:xfrm>
        </p:spPr>
        <p:txBody>
          <a:bodyPr>
            <a:noAutofit/>
          </a:bodyPr>
          <a:lstStyle/>
          <a:p>
            <a:r>
              <a:rPr lang="en-GB" sz="5400" dirty="0" smtClean="0"/>
              <a:t>But wait: why not just use mobile web instead?</a:t>
            </a:r>
            <a:endParaRPr lang="en-GB" sz="5400" dirty="0"/>
          </a:p>
        </p:txBody>
      </p:sp>
    </p:spTree>
    <p:extLst>
      <p:ext uri="{BB962C8B-B14F-4D97-AF65-F5344CB8AC3E}">
        <p14:creationId xmlns:p14="http://schemas.microsoft.com/office/powerpoint/2010/main" val="2731041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Am I?</a:t>
            </a:r>
            <a:endParaRPr lang="en-GB" dirty="0"/>
          </a:p>
        </p:txBody>
      </p:sp>
      <p:sp>
        <p:nvSpPr>
          <p:cNvPr id="3" name="Content Placeholder 2"/>
          <p:cNvSpPr>
            <a:spLocks noGrp="1"/>
          </p:cNvSpPr>
          <p:nvPr>
            <p:ph idx="1"/>
          </p:nvPr>
        </p:nvSpPr>
        <p:spPr/>
        <p:txBody>
          <a:bodyPr/>
          <a:lstStyle/>
          <a:p>
            <a:r>
              <a:rPr lang="en-GB" dirty="0" smtClean="0"/>
              <a:t>Bart Read, Software Engineer, Red Gate Software</a:t>
            </a:r>
          </a:p>
          <a:p>
            <a:r>
              <a:rPr lang="en-GB" dirty="0" smtClean="0"/>
              <a:t>Working on Nomad for Visual Studio - </a:t>
            </a:r>
            <a:r>
              <a:rPr lang="en-GB" dirty="0">
                <a:hlinkClick r:id="rId3"/>
              </a:rPr>
              <a:t>http://vsnomad.com/</a:t>
            </a:r>
            <a:endParaRPr lang="en-GB" dirty="0" smtClean="0"/>
          </a:p>
          <a:p>
            <a:r>
              <a:rPr lang="en-GB" dirty="0" smtClean="0">
                <a:hlinkClick r:id="rId4"/>
              </a:rPr>
              <a:t>bart.read@red-gate.com</a:t>
            </a:r>
            <a:endParaRPr lang="en-GB" dirty="0" smtClean="0"/>
          </a:p>
          <a:p>
            <a:r>
              <a:rPr lang="en-GB" dirty="0" smtClean="0"/>
              <a:t>Twitter: @</a:t>
            </a:r>
            <a:r>
              <a:rPr lang="en-GB" dirty="0" err="1" smtClean="0"/>
              <a:t>bart_read</a:t>
            </a:r>
            <a:endParaRPr lang="en-GB" dirty="0" smtClean="0"/>
          </a:p>
          <a:p>
            <a:r>
              <a:rPr lang="en-GB" dirty="0" smtClean="0">
                <a:hlinkClick r:id="rId5"/>
              </a:rPr>
              <a:t>https://github.com/bartread</a:t>
            </a:r>
            <a:endParaRPr lang="en-GB" dirty="0" smtClean="0"/>
          </a:p>
          <a:p>
            <a:endParaRPr lang="en-GB" dirty="0"/>
          </a:p>
        </p:txBody>
      </p:sp>
    </p:spTree>
    <p:extLst>
      <p:ext uri="{BB962C8B-B14F-4D97-AF65-F5344CB8AC3E}">
        <p14:creationId xmlns:p14="http://schemas.microsoft.com/office/powerpoint/2010/main" val="38597090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Windows Phone 8 and Windows 8/RT Development Resources</a:t>
            </a:r>
            <a:endParaRPr lang="en-GB" dirty="0"/>
          </a:p>
        </p:txBody>
      </p:sp>
      <p:sp>
        <p:nvSpPr>
          <p:cNvPr id="3" name="Content Placeholder 2"/>
          <p:cNvSpPr>
            <a:spLocks noGrp="1"/>
          </p:cNvSpPr>
          <p:nvPr>
            <p:ph idx="1"/>
          </p:nvPr>
        </p:nvSpPr>
        <p:spPr/>
        <p:txBody>
          <a:bodyPr>
            <a:normAutofit lnSpcReduction="10000"/>
          </a:bodyPr>
          <a:lstStyle/>
          <a:p>
            <a:r>
              <a:rPr lang="en-GB" u="sng" dirty="0">
                <a:hlinkClick r:id="rId2"/>
              </a:rPr>
              <a:t>http://msdn.microsoft.com/en-us/library/windowsphone/develop/jj681690(v=vs.105).aspx</a:t>
            </a:r>
            <a:r>
              <a:rPr lang="en-GB" dirty="0"/>
              <a:t> - Windows Phone 8 and Windows 8 platform comparison</a:t>
            </a:r>
          </a:p>
          <a:p>
            <a:r>
              <a:rPr lang="en-GB" u="sng" dirty="0">
                <a:hlinkClick r:id="rId3"/>
              </a:rPr>
              <a:t>http://msdn.microsoft.com/library/windowsphone/develop/jj714089(v=vs.105).aspx</a:t>
            </a:r>
            <a:r>
              <a:rPr lang="en-GB" dirty="0"/>
              <a:t> - Windows Phone 8 and Windows 8 app development</a:t>
            </a:r>
          </a:p>
          <a:p>
            <a:r>
              <a:rPr lang="en-GB" u="sng" dirty="0">
                <a:hlinkClick r:id="rId4"/>
              </a:rPr>
              <a:t>http://msdn.microsoft.com/en-us/library/windowsphone/develop/jj721614(v=vs.105).aspx</a:t>
            </a:r>
            <a:r>
              <a:rPr lang="en-GB" dirty="0"/>
              <a:t> - Handling Windows Phone 8 and Windows 8 platform differences</a:t>
            </a:r>
          </a:p>
          <a:p>
            <a:r>
              <a:rPr lang="en-GB" u="sng" dirty="0">
                <a:hlinkClick r:id="rId5"/>
              </a:rPr>
              <a:t>http://channel9.msdn.com/Series/Building-Apps-for-Both-Windows-8-and-Windows-Phone-8-Jump-Start</a:t>
            </a:r>
            <a:r>
              <a:rPr lang="en-GB" dirty="0"/>
              <a:t> - Channel 9 - Building Apps for Both Windows 8 and Windows Phone 8 Jump Start</a:t>
            </a:r>
          </a:p>
        </p:txBody>
      </p:sp>
    </p:spTree>
    <p:extLst>
      <p:ext uri="{BB962C8B-B14F-4D97-AF65-F5344CB8AC3E}">
        <p14:creationId xmlns:p14="http://schemas.microsoft.com/office/powerpoint/2010/main" val="3248793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589983">
            <a:off x="-33361" y="1137857"/>
            <a:ext cx="10515600" cy="1325563"/>
          </a:xfrm>
        </p:spPr>
        <p:txBody>
          <a:bodyPr>
            <a:noAutofit/>
          </a:bodyPr>
          <a:lstStyle/>
          <a:p>
            <a:r>
              <a:rPr lang="en-GB" sz="13800" b="1" dirty="0" smtClean="0"/>
              <a:t>Demo Time!</a:t>
            </a:r>
            <a:endParaRPr lang="en-GB" sz="13800" b="1" dirty="0"/>
          </a:p>
        </p:txBody>
      </p:sp>
      <p:pic>
        <p:nvPicPr>
          <p:cNvPr id="7170" name="Picture 2" descr="http://software.intel.com/sites/default/files/styles/large/public/wonrg_0.jpg?itok=1i2BIzy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4434" y="2595253"/>
            <a:ext cx="5358640" cy="397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619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050" name="Picture 2" descr="http://sfw.so/uploads/posts/2011-08/1313632512_epic-fail-photos-parallel-parking-fai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523" y="0"/>
            <a:ext cx="10293531" cy="685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708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3074" name="Picture 2" descr="https://sphotos-a.xx.fbcdn.net/hphotos-prn1/37432_403222818620_5073847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548" y="0"/>
            <a:ext cx="970090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161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6146" name="Picture 2" descr="http://29.media.tumblr.com/tumblr_ldvwyzVrOM1qb6t6wo1_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524" y="51515"/>
            <a:ext cx="8074025" cy="6761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258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Resources</a:t>
            </a:r>
            <a:endParaRPr lang="en-GB" dirty="0"/>
          </a:p>
        </p:txBody>
      </p:sp>
      <p:sp>
        <p:nvSpPr>
          <p:cNvPr id="3" name="Content Placeholder 2"/>
          <p:cNvSpPr>
            <a:spLocks noGrp="1"/>
          </p:cNvSpPr>
          <p:nvPr>
            <p:ph idx="1"/>
          </p:nvPr>
        </p:nvSpPr>
        <p:spPr/>
        <p:txBody>
          <a:bodyPr/>
          <a:lstStyle/>
          <a:p>
            <a:r>
              <a:rPr lang="en-GB" dirty="0" smtClean="0"/>
              <a:t>TODO: Link to accelerometer sample</a:t>
            </a:r>
          </a:p>
          <a:p>
            <a:r>
              <a:rPr lang="en-GB" dirty="0" smtClean="0"/>
              <a:t>TODO: Link to Azure Mobile Services sample</a:t>
            </a:r>
          </a:p>
          <a:p>
            <a:r>
              <a:rPr lang="en-GB" dirty="0" smtClean="0"/>
              <a:t>TODO: Links to Nomad sample apps</a:t>
            </a:r>
            <a:endParaRPr lang="en-GB" dirty="0"/>
          </a:p>
        </p:txBody>
      </p:sp>
    </p:spTree>
    <p:extLst>
      <p:ext uri="{BB962C8B-B14F-4D97-AF65-F5344CB8AC3E}">
        <p14:creationId xmlns:p14="http://schemas.microsoft.com/office/powerpoint/2010/main" val="1567643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Coming soon to Nomad…</a:t>
            </a:r>
            <a:endParaRPr lang="en-GB" dirty="0"/>
          </a:p>
        </p:txBody>
      </p:sp>
      <p:sp>
        <p:nvSpPr>
          <p:cNvPr id="3" name="Content Placeholder 2"/>
          <p:cNvSpPr>
            <a:spLocks noGrp="1"/>
          </p:cNvSpPr>
          <p:nvPr>
            <p:ph idx="1"/>
          </p:nvPr>
        </p:nvSpPr>
        <p:spPr/>
        <p:txBody>
          <a:bodyPr/>
          <a:lstStyle/>
          <a:p>
            <a:r>
              <a:rPr lang="en-GB" dirty="0" smtClean="0"/>
              <a:t>On-device debugging</a:t>
            </a:r>
          </a:p>
          <a:p>
            <a:r>
              <a:rPr lang="en-GB" dirty="0"/>
              <a:t>A FREE version of the </a:t>
            </a:r>
            <a:r>
              <a:rPr lang="en-GB" dirty="0" smtClean="0"/>
              <a:t>service</a:t>
            </a:r>
          </a:p>
          <a:p>
            <a:r>
              <a:rPr lang="en-GB" dirty="0" smtClean="0"/>
              <a:t>Cordova plug-in support</a:t>
            </a:r>
          </a:p>
          <a:p>
            <a:pPr lvl="1"/>
            <a:r>
              <a:rPr lang="en-GB" dirty="0" err="1" smtClean="0"/>
              <a:t>PushNotification</a:t>
            </a:r>
            <a:endParaRPr lang="en-GB" dirty="0" smtClean="0"/>
          </a:p>
          <a:p>
            <a:pPr lvl="1"/>
            <a:r>
              <a:rPr lang="en-GB" dirty="0" err="1" smtClean="0"/>
              <a:t>BarcodeScanner</a:t>
            </a:r>
            <a:endParaRPr lang="en-GB" dirty="0" smtClean="0"/>
          </a:p>
          <a:p>
            <a:pPr lvl="1"/>
            <a:r>
              <a:rPr lang="en-GB" dirty="0" smtClean="0"/>
              <a:t>Etc., see </a:t>
            </a:r>
            <a:r>
              <a:rPr lang="en-GB" dirty="0">
                <a:hlinkClick r:id="rId2"/>
              </a:rPr>
              <a:t>https://github.com/phonegap/phonegap-plugins</a:t>
            </a:r>
            <a:endParaRPr lang="en-GB" dirty="0" smtClean="0"/>
          </a:p>
          <a:p>
            <a:r>
              <a:rPr lang="en-GB" dirty="0" smtClean="0"/>
              <a:t>Windows Phone 8 support</a:t>
            </a:r>
          </a:p>
        </p:txBody>
      </p:sp>
    </p:spTree>
    <p:extLst>
      <p:ext uri="{BB962C8B-B14F-4D97-AF65-F5344CB8AC3E}">
        <p14:creationId xmlns:p14="http://schemas.microsoft.com/office/powerpoint/2010/main" val="10324367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Contacts &amp; Resources</a:t>
            </a:r>
            <a:endParaRPr lang="en-GB" dirty="0"/>
          </a:p>
        </p:txBody>
      </p:sp>
      <p:sp>
        <p:nvSpPr>
          <p:cNvPr id="3" name="Content Placeholder 2"/>
          <p:cNvSpPr>
            <a:spLocks noGrp="1"/>
          </p:cNvSpPr>
          <p:nvPr>
            <p:ph idx="1"/>
          </p:nvPr>
        </p:nvSpPr>
        <p:spPr/>
        <p:txBody>
          <a:bodyPr/>
          <a:lstStyle/>
          <a:p>
            <a:r>
              <a:rPr lang="en-GB" dirty="0" smtClean="0"/>
              <a:t>Nomad for Visual Studio - </a:t>
            </a:r>
            <a:r>
              <a:rPr lang="en-GB" dirty="0">
                <a:hlinkClick r:id="rId2"/>
              </a:rPr>
              <a:t>http://vsnomad.com/</a:t>
            </a:r>
            <a:endParaRPr lang="en-GB" dirty="0" smtClean="0"/>
          </a:p>
          <a:p>
            <a:r>
              <a:rPr lang="en-GB" dirty="0" smtClean="0">
                <a:hlinkClick r:id="rId3"/>
              </a:rPr>
              <a:t>bart.read@red-gate.com</a:t>
            </a:r>
            <a:endParaRPr lang="en-GB" dirty="0" smtClean="0"/>
          </a:p>
          <a:p>
            <a:r>
              <a:rPr lang="en-GB" dirty="0" smtClean="0"/>
              <a:t>Twitter: @</a:t>
            </a:r>
            <a:r>
              <a:rPr lang="en-GB" dirty="0" err="1" smtClean="0"/>
              <a:t>bart_read</a:t>
            </a:r>
            <a:endParaRPr lang="en-GB" dirty="0" smtClean="0"/>
          </a:p>
          <a:p>
            <a:r>
              <a:rPr lang="en-GB" dirty="0" smtClean="0">
                <a:hlinkClick r:id="rId4"/>
              </a:rPr>
              <a:t>https://github.com/bartread</a:t>
            </a:r>
            <a:endParaRPr lang="en-GB" dirty="0" smtClean="0"/>
          </a:p>
          <a:p>
            <a:r>
              <a:rPr lang="en-GB" dirty="0" smtClean="0"/>
              <a:t>Using Nomad to create an app with Azure Mobile Services: </a:t>
            </a:r>
            <a:r>
              <a:rPr lang="en-GB" dirty="0">
                <a:hlinkClick r:id="rId5"/>
              </a:rPr>
              <a:t>http://www.codeproject.com/Articles/585792/Android-and-iOS-Mobile-Device-Development-with-Azu</a:t>
            </a:r>
            <a:endParaRPr lang="en-GB" dirty="0"/>
          </a:p>
        </p:txBody>
      </p:sp>
    </p:spTree>
    <p:extLst>
      <p:ext uri="{BB962C8B-B14F-4D97-AF65-F5344CB8AC3E}">
        <p14:creationId xmlns:p14="http://schemas.microsoft.com/office/powerpoint/2010/main" val="937384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descr="http://farm9.staticflickr.com/8183/8093633638_f5ec3f4c3c_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699" y="0"/>
            <a:ext cx="10304417" cy="6874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198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1" y="854519"/>
            <a:ext cx="12223635" cy="4979607"/>
          </a:xfrm>
          <a:prstGeom prst="rect">
            <a:avLst/>
          </a:prstGeom>
        </p:spPr>
      </p:pic>
    </p:spTree>
    <p:extLst>
      <p:ext uri="{BB962C8B-B14F-4D97-AF65-F5344CB8AC3E}">
        <p14:creationId xmlns:p14="http://schemas.microsoft.com/office/powerpoint/2010/main" val="3233807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0" y="758123"/>
            <a:ext cx="12192000" cy="5397169"/>
          </a:xfrm>
          <a:prstGeom prst="rect">
            <a:avLst/>
          </a:prstGeom>
        </p:spPr>
      </p:pic>
    </p:spTree>
    <p:extLst>
      <p:ext uri="{BB962C8B-B14F-4D97-AF65-F5344CB8AC3E}">
        <p14:creationId xmlns:p14="http://schemas.microsoft.com/office/powerpoint/2010/main" val="3872550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3364230" y="0"/>
            <a:ext cx="7997190" cy="6869219"/>
          </a:xfrm>
          <a:prstGeom prst="rect">
            <a:avLst/>
          </a:prstGeom>
        </p:spPr>
      </p:pic>
      <p:pic>
        <p:nvPicPr>
          <p:cNvPr id="4098" name="Picture 2" descr="http://www.cheap-neckties.com/blog/uploads/JohnMcCainNeckties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93" y="1690688"/>
            <a:ext cx="2522220" cy="3441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20565514">
            <a:off x="278570" y="3147073"/>
            <a:ext cx="3020500" cy="923330"/>
          </a:xfrm>
          <a:prstGeom prst="rect">
            <a:avLst/>
          </a:prstGeom>
          <a:noFill/>
        </p:spPr>
        <p:txBody>
          <a:bodyPr wrap="square" rtlCol="0">
            <a:spAutoFit/>
          </a:bodyPr>
          <a:lstStyle/>
          <a:p>
            <a:pPr algn="ctr"/>
            <a:r>
              <a:rPr lang="en-GB" sz="5400" b="1" dirty="0" smtClean="0">
                <a:solidFill>
                  <a:srgbClr val="FF0000"/>
                </a:solidFill>
              </a:rPr>
              <a:t>BUSTED!</a:t>
            </a:r>
            <a:endParaRPr lang="en-GB" sz="5400" b="1" dirty="0">
              <a:solidFill>
                <a:srgbClr val="FF0000"/>
              </a:solidFill>
            </a:endParaRPr>
          </a:p>
        </p:txBody>
      </p:sp>
    </p:spTree>
    <p:extLst>
      <p:ext uri="{BB962C8B-B14F-4D97-AF65-F5344CB8AC3E}">
        <p14:creationId xmlns:p14="http://schemas.microsoft.com/office/powerpoint/2010/main" val="1224124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595306" y="2933847"/>
            <a:ext cx="4488256" cy="1174513"/>
          </a:xfrm>
          <a:prstGeom prst="rect">
            <a:avLst/>
          </a:prstGeom>
        </p:spPr>
      </p:pic>
      <p:pic>
        <p:nvPicPr>
          <p:cNvPr id="1026" name="Picture 2" descr="http://ww1.prweb.com/prfiles/2012/10/21/10077323/gI_94658_Icenium%20logo.pn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20704" y="5508762"/>
            <a:ext cx="1858858" cy="9963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devworx.in/assets/Xamarin-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8793" y="5282265"/>
            <a:ext cx="1809529" cy="16156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push2press.com/app/Mobile_Appcelerat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522" y="241975"/>
            <a:ext cx="3462784" cy="6857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sencha.com/img/sencha-lar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7820" y="281075"/>
            <a:ext cx="2565534" cy="96552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crossplatforms.com.my/wp-content/uploads/2012/01/rhomobile_logowbg_transparent_black_fo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9452" y="2001635"/>
            <a:ext cx="2612757" cy="261275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3.bp.blogspot.com/-y56zgPyO1_c/TigZH5DY78I/AAAAAAAAAV4/u1pIJg2umn0/s200/phonegapBuil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703" y="2355513"/>
            <a:ext cx="16954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appgyver.assets.s3.amazonaws.com/appgyver_logo.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02619" y="4611824"/>
            <a:ext cx="3091785" cy="60135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m.c.lnkd.licdn.com/mpr/mpr/shrink_100_60/p/5/000/29d/356/2fc9ddc.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94413" y="1333762"/>
            <a:ext cx="952500" cy="57150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eclipsesource.com/blogs/wp-content/uploads/2013/04/tabris-logo.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8441" y="241975"/>
            <a:ext cx="1602919" cy="116396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encrypted-tbn3.gstatic.com/images?q=tbn:ANd9GcQxDvyUMicVOn8DPHxRuJtqgZxTbzfTKn-_kEjA4bKHVct1TsM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39997" y="4175638"/>
            <a:ext cx="1430666" cy="143066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a3.mzstatic.com/us/r1000/079/Purple2/v4/d9/a3/d4/d9a3d43f-41f6-125c-890e-dc2b2c4c2097/Xcod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001055" y="1073684"/>
            <a:ext cx="1315409" cy="1315409"/>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3.bp.blogspot.com/-74-6cTSOO1w/Tz4baH1CDCI/AAAAAAAAAJ4/y86EDv1WNGY/s1600/Eclipse_Icon_by_flosweb.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81867" y="5431009"/>
            <a:ext cx="1151853" cy="115185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blog.idrsolutions.com/wp-content/uploads/2013/07/idea.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537692" y="5532407"/>
            <a:ext cx="972703" cy="972703"/>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zef.me/wp-content/uploads/2013/05/FirefoxOS-logo_610x385.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697056" y="3994423"/>
            <a:ext cx="2473001" cy="1560829"/>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www.voxvoi.com/Content/images/sm-logo4.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945638" y="1691425"/>
            <a:ext cx="3787592" cy="1060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465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6000" dirty="0" smtClean="0"/>
              <a:t>These options all boil down to…</a:t>
            </a:r>
            <a:endParaRPr lang="en-GB" sz="6000" dirty="0"/>
          </a:p>
        </p:txBody>
      </p:sp>
      <p:sp>
        <p:nvSpPr>
          <p:cNvPr id="3" name="Content Placeholder 2"/>
          <p:cNvSpPr>
            <a:spLocks noGrp="1"/>
          </p:cNvSpPr>
          <p:nvPr>
            <p:ph idx="1"/>
          </p:nvPr>
        </p:nvSpPr>
        <p:spPr/>
        <p:txBody>
          <a:bodyPr anchor="ctr">
            <a:normAutofit/>
          </a:bodyPr>
          <a:lstStyle/>
          <a:p>
            <a:r>
              <a:rPr lang="en-GB" sz="4000" dirty="0" smtClean="0"/>
              <a:t>Native</a:t>
            </a:r>
          </a:p>
          <a:p>
            <a:r>
              <a:rPr lang="en-GB" sz="4000" dirty="0" smtClean="0"/>
              <a:t>Hybrid</a:t>
            </a:r>
          </a:p>
          <a:p>
            <a:r>
              <a:rPr lang="en-GB" sz="4000" dirty="0" smtClean="0"/>
              <a:t>Mobile Web</a:t>
            </a:r>
          </a:p>
          <a:p>
            <a:r>
              <a:rPr lang="en-GB" sz="4000" dirty="0" smtClean="0"/>
              <a:t>Other/Fringe/Exotically Proprietary</a:t>
            </a:r>
            <a:endParaRPr lang="en-GB" sz="4000" dirty="0"/>
          </a:p>
        </p:txBody>
      </p:sp>
    </p:spTree>
    <p:extLst>
      <p:ext uri="{BB962C8B-B14F-4D97-AF65-F5344CB8AC3E}">
        <p14:creationId xmlns:p14="http://schemas.microsoft.com/office/powerpoint/2010/main" val="3043508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7967" y="4278289"/>
            <a:ext cx="4488256" cy="1174513"/>
          </a:xfrm>
          <a:prstGeom prst="rect">
            <a:avLst/>
          </a:prstGeom>
        </p:spPr>
      </p:pic>
      <p:pic>
        <p:nvPicPr>
          <p:cNvPr id="1028" name="Picture 4" descr="http://www.devworx.in/assets/Xamarin-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8536" y="3810647"/>
            <a:ext cx="2255972" cy="201426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2" descr="http://www.voxvoi.com/Content/images/sm-logo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275" y="695458"/>
            <a:ext cx="11634829" cy="325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180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1266</Words>
  <Application>Microsoft Office PowerPoint</Application>
  <PresentationFormat>Widescreen</PresentationFormat>
  <Paragraphs>188</Paragraphs>
  <Slides>27</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Arial</vt:lpstr>
      <vt:lpstr>Calibri</vt:lpstr>
      <vt:lpstr>Calibri Light</vt:lpstr>
      <vt:lpstr>Office Theme</vt:lpstr>
      <vt:lpstr>1_Office Theme</vt:lpstr>
      <vt:lpstr>Cross-Platform Mobile Development in Visual Studio</vt:lpstr>
      <vt:lpstr>Who Am I?</vt:lpstr>
      <vt:lpstr>PowerPoint Presentation</vt:lpstr>
      <vt:lpstr>PowerPoint Presentation</vt:lpstr>
      <vt:lpstr>PowerPoint Presentation</vt:lpstr>
      <vt:lpstr>PowerPoint Presentation</vt:lpstr>
      <vt:lpstr>PowerPoint Presentation</vt:lpstr>
      <vt:lpstr>These options all boil down to…</vt:lpstr>
      <vt:lpstr>PowerPoint Presentation</vt:lpstr>
      <vt:lpstr>PowerPoint Presentation</vt:lpstr>
      <vt:lpstr>PowerPoint Presentation</vt:lpstr>
      <vt:lpstr>Pros</vt:lpstr>
      <vt:lpstr>PowerPoint Presentation</vt:lpstr>
      <vt:lpstr>PowerPoint Presentation</vt:lpstr>
      <vt:lpstr>PowerPoint Presentation</vt:lpstr>
      <vt:lpstr>PowerPoint Presentation</vt:lpstr>
      <vt:lpstr>PowerPoint Presentation</vt:lpstr>
      <vt:lpstr>Pros</vt:lpstr>
      <vt:lpstr>But wait: why not just use mobile web instead?</vt:lpstr>
      <vt:lpstr>Windows Phone 8 and Windows 8/RT Development Resources</vt:lpstr>
      <vt:lpstr>Demo Time!</vt:lpstr>
      <vt:lpstr>PowerPoint Presentation</vt:lpstr>
      <vt:lpstr>PowerPoint Presentation</vt:lpstr>
      <vt:lpstr>PowerPoint Presentation</vt:lpstr>
      <vt:lpstr>Demo Resources</vt:lpstr>
      <vt:lpstr>Coming soon to Nomad…</vt:lpstr>
      <vt:lpstr>Contacts &amp; Resources</vt:lpstr>
    </vt:vector>
  </TitlesOfParts>
  <Company>RedGate Software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Cross-Platform Mobile Development in Visual Studio</dc:title>
  <dc:creator>Bart</dc:creator>
  <cp:lastModifiedBy>Bart</cp:lastModifiedBy>
  <cp:revision>35</cp:revision>
  <dcterms:created xsi:type="dcterms:W3CDTF">2013-09-11T12:13:44Z</dcterms:created>
  <dcterms:modified xsi:type="dcterms:W3CDTF">2013-09-18T18:51:24Z</dcterms:modified>
</cp:coreProperties>
</file>