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Lst>
  <p:notesMasterIdLst>
    <p:notesMasterId r:id="rId70"/>
  </p:notesMasterIdLst>
  <p:handoutMasterIdLst>
    <p:handoutMasterId r:id="rId71"/>
  </p:handoutMasterIdLst>
  <p:sldIdLst>
    <p:sldId id="256" r:id="rId5"/>
    <p:sldId id="257" r:id="rId6"/>
    <p:sldId id="258" r:id="rId7"/>
    <p:sldId id="259" r:id="rId8"/>
    <p:sldId id="266" r:id="rId9"/>
    <p:sldId id="261" r:id="rId10"/>
    <p:sldId id="265" r:id="rId11"/>
    <p:sldId id="273" r:id="rId12"/>
    <p:sldId id="276" r:id="rId13"/>
    <p:sldId id="274" r:id="rId14"/>
    <p:sldId id="330" r:id="rId15"/>
    <p:sldId id="331" r:id="rId16"/>
    <p:sldId id="325" r:id="rId17"/>
    <p:sldId id="275" r:id="rId18"/>
    <p:sldId id="327" r:id="rId19"/>
    <p:sldId id="277" r:id="rId20"/>
    <p:sldId id="305" r:id="rId21"/>
    <p:sldId id="332" r:id="rId22"/>
    <p:sldId id="328" r:id="rId23"/>
    <p:sldId id="304" r:id="rId24"/>
    <p:sldId id="303" r:id="rId25"/>
    <p:sldId id="302" r:id="rId26"/>
    <p:sldId id="301" r:id="rId27"/>
    <p:sldId id="300" r:id="rId28"/>
    <p:sldId id="299" r:id="rId29"/>
    <p:sldId id="298" r:id="rId30"/>
    <p:sldId id="297" r:id="rId31"/>
    <p:sldId id="296" r:id="rId32"/>
    <p:sldId id="295" r:id="rId33"/>
    <p:sldId id="294" r:id="rId34"/>
    <p:sldId id="293" r:id="rId35"/>
    <p:sldId id="292" r:id="rId36"/>
    <p:sldId id="291" r:id="rId37"/>
    <p:sldId id="290" r:id="rId38"/>
    <p:sldId id="289" r:id="rId39"/>
    <p:sldId id="288" r:id="rId40"/>
    <p:sldId id="287" r:id="rId41"/>
    <p:sldId id="286" r:id="rId42"/>
    <p:sldId id="285" r:id="rId43"/>
    <p:sldId id="284" r:id="rId44"/>
    <p:sldId id="283" r:id="rId45"/>
    <p:sldId id="282" r:id="rId46"/>
    <p:sldId id="281" r:id="rId47"/>
    <p:sldId id="280" r:id="rId48"/>
    <p:sldId id="279" r:id="rId49"/>
    <p:sldId id="278" r:id="rId50"/>
    <p:sldId id="320" r:id="rId51"/>
    <p:sldId id="319" r:id="rId52"/>
    <p:sldId id="318" r:id="rId53"/>
    <p:sldId id="317" r:id="rId54"/>
    <p:sldId id="316" r:id="rId55"/>
    <p:sldId id="315" r:id="rId56"/>
    <p:sldId id="314" r:id="rId57"/>
    <p:sldId id="313" r:id="rId58"/>
    <p:sldId id="312" r:id="rId59"/>
    <p:sldId id="311" r:id="rId60"/>
    <p:sldId id="310" r:id="rId61"/>
    <p:sldId id="321" r:id="rId62"/>
    <p:sldId id="323" r:id="rId63"/>
    <p:sldId id="322" r:id="rId64"/>
    <p:sldId id="324" r:id="rId65"/>
    <p:sldId id="309" r:id="rId66"/>
    <p:sldId id="308" r:id="rId67"/>
    <p:sldId id="307" r:id="rId68"/>
    <p:sldId id="306" r:id="rId69"/>
  </p:sldIdLst>
  <p:sldSz cx="6858000" cy="51435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160" userDrawn="1">
          <p15:clr>
            <a:srgbClr val="A4A3A4"/>
          </p15:clr>
        </p15:guide>
        <p15:guide id="3"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160"/>
        <p:guide orient="horz" pos="162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ja Włoszczyńska (179395)" userId="S::179395@student.ue.wroc.pl::fea1fd36-6a86-43e4-8f11-f13dc80fc495" providerId="AD" clId="Web-{0A2D4606-71F8-43EE-8D33-D2280098681A}"/>
    <pc:docChg chg="modSld">
      <pc:chgData name="Maja Włoszczyńska (179395)" userId="S::179395@student.ue.wroc.pl::fea1fd36-6a86-43e4-8f11-f13dc80fc495" providerId="AD" clId="Web-{0A2D4606-71F8-43EE-8D33-D2280098681A}" dt="2024-04-14T09:10:33.962" v="0" actId="1076"/>
      <pc:docMkLst>
        <pc:docMk/>
      </pc:docMkLst>
      <pc:sldChg chg="modSp">
        <pc:chgData name="Maja Włoszczyńska (179395)" userId="S::179395@student.ue.wroc.pl::fea1fd36-6a86-43e4-8f11-f13dc80fc495" providerId="AD" clId="Web-{0A2D4606-71F8-43EE-8D33-D2280098681A}" dt="2024-04-14T09:10:33.962" v="0" actId="1076"/>
        <pc:sldMkLst>
          <pc:docMk/>
          <pc:sldMk cId="1630393481" sldId="327"/>
        </pc:sldMkLst>
        <pc:picChg chg="mod">
          <ac:chgData name="Maja Włoszczyńska (179395)" userId="S::179395@student.ue.wroc.pl::fea1fd36-6a86-43e4-8f11-f13dc80fc495" providerId="AD" clId="Web-{0A2D4606-71F8-43EE-8D33-D2280098681A}" dt="2024-04-14T09:10:33.962" v="0" actId="1076"/>
          <ac:picMkLst>
            <pc:docMk/>
            <pc:sldMk cId="1630393481" sldId="327"/>
            <ac:picMk id="3" creationId="{8F1A2851-8E90-B2D0-A2C9-C9567C43A504}"/>
          </ac:picMkLst>
        </pc:picChg>
      </pc:sldChg>
    </pc:docChg>
  </pc:docChgLst>
  <pc:docChgLst>
    <pc:chgData name="Karolina Miałkowska" userId="S::karolina.mialkowska@ue.wroc.pl::b529afdd-114f-49bc-ae77-1f1b238d8264" providerId="AD" clId="Web-{95F87DAD-C56E-4BF9-ADC1-9293F9EA9B3E}"/>
    <pc:docChg chg="modSld">
      <pc:chgData name="Karolina Miałkowska" userId="S::karolina.mialkowska@ue.wroc.pl::b529afdd-114f-49bc-ae77-1f1b238d8264" providerId="AD" clId="Web-{95F87DAD-C56E-4BF9-ADC1-9293F9EA9B3E}" dt="2023-03-31T10:23:56.315" v="1" actId="20577"/>
      <pc:docMkLst>
        <pc:docMk/>
      </pc:docMkLst>
      <pc:sldChg chg="modSp">
        <pc:chgData name="Karolina Miałkowska" userId="S::karolina.mialkowska@ue.wroc.pl::b529afdd-114f-49bc-ae77-1f1b238d8264" providerId="AD" clId="Web-{95F87DAD-C56E-4BF9-ADC1-9293F9EA9B3E}" dt="2023-03-31T10:23:56.315" v="1" actId="20577"/>
        <pc:sldMkLst>
          <pc:docMk/>
          <pc:sldMk cId="0" sldId="257"/>
        </pc:sldMkLst>
        <pc:spChg chg="mod">
          <ac:chgData name="Karolina Miałkowska" userId="S::karolina.mialkowska@ue.wroc.pl::b529afdd-114f-49bc-ae77-1f1b238d8264" providerId="AD" clId="Web-{95F87DAD-C56E-4BF9-ADC1-9293F9EA9B3E}" dt="2023-03-31T10:23:56.315" v="1" actId="20577"/>
          <ac:spMkLst>
            <pc:docMk/>
            <pc:sldMk cId="0" sldId="257"/>
            <ac:spMk id="3" creationId="{00000000-0000-0000-0000-000000000000}"/>
          </ac:spMkLst>
        </pc:spChg>
      </pc:sldChg>
    </pc:docChg>
  </pc:docChgLst>
  <pc:docChgLst>
    <pc:chgData name="Karolina Miałkowska" userId="S::karolina.mialkowska@ue.wroc.pl::b529afdd-114f-49bc-ae77-1f1b238d8264" providerId="AD" clId="Web-{5AE27328-7E96-420B-98A6-98F67D86D3D9}"/>
    <pc:docChg chg="addSld modSld sldOrd">
      <pc:chgData name="Karolina Miałkowska" userId="S::karolina.mialkowska@ue.wroc.pl::b529afdd-114f-49bc-ae77-1f1b238d8264" providerId="AD" clId="Web-{5AE27328-7E96-420B-98A6-98F67D86D3D9}" dt="2023-05-13T17:09:19.148" v="31" actId="20577"/>
      <pc:docMkLst>
        <pc:docMk/>
      </pc:docMkLst>
      <pc:sldChg chg="modSp">
        <pc:chgData name="Karolina Miałkowska" userId="S::karolina.mialkowska@ue.wroc.pl::b529afdd-114f-49bc-ae77-1f1b238d8264" providerId="AD" clId="Web-{5AE27328-7E96-420B-98A6-98F67D86D3D9}" dt="2023-05-13T17:09:19.148" v="31" actId="20577"/>
        <pc:sldMkLst>
          <pc:docMk/>
          <pc:sldMk cId="1733450125" sldId="322"/>
        </pc:sldMkLst>
        <pc:spChg chg="mod">
          <ac:chgData name="Karolina Miałkowska" userId="S::karolina.mialkowska@ue.wroc.pl::b529afdd-114f-49bc-ae77-1f1b238d8264" providerId="AD" clId="Web-{5AE27328-7E96-420B-98A6-98F67D86D3D9}" dt="2023-05-13T17:09:19.148" v="31" actId="20577"/>
          <ac:spMkLst>
            <pc:docMk/>
            <pc:sldMk cId="1733450125" sldId="322"/>
            <ac:spMk id="2" creationId="{E55C9F34-57A8-320F-A59A-670FE91B2473}"/>
          </ac:spMkLst>
        </pc:spChg>
      </pc:sldChg>
      <pc:sldChg chg="addSp delSp modSp new">
        <pc:chgData name="Karolina Miałkowska" userId="S::karolina.mialkowska@ue.wroc.pl::b529afdd-114f-49bc-ae77-1f1b238d8264" providerId="AD" clId="Web-{5AE27328-7E96-420B-98A6-98F67D86D3D9}" dt="2023-05-13T17:07:30.408" v="18" actId="1076"/>
        <pc:sldMkLst>
          <pc:docMk/>
          <pc:sldMk cId="2426152751" sldId="323"/>
        </pc:sldMkLst>
        <pc:spChg chg="del">
          <ac:chgData name="Karolina Miałkowska" userId="S::karolina.mialkowska@ue.wroc.pl::b529afdd-114f-49bc-ae77-1f1b238d8264" providerId="AD" clId="Web-{5AE27328-7E96-420B-98A6-98F67D86D3D9}" dt="2023-05-13T17:07:14.391" v="11"/>
          <ac:spMkLst>
            <pc:docMk/>
            <pc:sldMk cId="2426152751" sldId="323"/>
            <ac:spMk id="2" creationId="{8802D8B1-18E9-969F-6364-6380E47EB9E0}"/>
          </ac:spMkLst>
        </pc:spChg>
        <pc:spChg chg="del">
          <ac:chgData name="Karolina Miałkowska" userId="S::karolina.mialkowska@ue.wroc.pl::b529afdd-114f-49bc-ae77-1f1b238d8264" providerId="AD" clId="Web-{5AE27328-7E96-420B-98A6-98F67D86D3D9}" dt="2023-05-13T17:07:12.063" v="10"/>
          <ac:spMkLst>
            <pc:docMk/>
            <pc:sldMk cId="2426152751" sldId="323"/>
            <ac:spMk id="3" creationId="{52459FBC-4C4F-259A-BC29-1C73C8E7CBDE}"/>
          </ac:spMkLst>
        </pc:spChg>
        <pc:spChg chg="add del mod">
          <ac:chgData name="Karolina Miałkowska" userId="S::karolina.mialkowska@ue.wroc.pl::b529afdd-114f-49bc-ae77-1f1b238d8264" providerId="AD" clId="Web-{5AE27328-7E96-420B-98A6-98F67D86D3D9}" dt="2023-05-13T17:06:42.358" v="4"/>
          <ac:spMkLst>
            <pc:docMk/>
            <pc:sldMk cId="2426152751" sldId="323"/>
            <ac:spMk id="4" creationId="{EF2A06BA-9CE7-41B7-7104-E52A019893D6}"/>
          </ac:spMkLst>
        </pc:spChg>
        <pc:spChg chg="add mod">
          <ac:chgData name="Karolina Miałkowska" userId="S::karolina.mialkowska@ue.wroc.pl::b529afdd-114f-49bc-ae77-1f1b238d8264" providerId="AD" clId="Web-{5AE27328-7E96-420B-98A6-98F67D86D3D9}" dt="2023-05-13T17:07:30.408" v="18" actId="1076"/>
          <ac:spMkLst>
            <pc:docMk/>
            <pc:sldMk cId="2426152751" sldId="323"/>
            <ac:spMk id="5" creationId="{9D257B7A-D045-5687-8FE2-FB539D9A1114}"/>
          </ac:spMkLst>
        </pc:spChg>
      </pc:sldChg>
      <pc:sldChg chg="addSp delSp modSp new ord">
        <pc:chgData name="Karolina Miałkowska" userId="S::karolina.mialkowska@ue.wroc.pl::b529afdd-114f-49bc-ae77-1f1b238d8264" providerId="AD" clId="Web-{5AE27328-7E96-420B-98A6-98F67D86D3D9}" dt="2023-05-13T17:08:22.379" v="28"/>
        <pc:sldMkLst>
          <pc:docMk/>
          <pc:sldMk cId="1845201682" sldId="324"/>
        </pc:sldMkLst>
        <pc:spChg chg="del">
          <ac:chgData name="Karolina Miałkowska" userId="S::karolina.mialkowska@ue.wroc.pl::b529afdd-114f-49bc-ae77-1f1b238d8264" providerId="AD" clId="Web-{5AE27328-7E96-420B-98A6-98F67D86D3D9}" dt="2023-05-13T17:08:04.410" v="21"/>
          <ac:spMkLst>
            <pc:docMk/>
            <pc:sldMk cId="1845201682" sldId="324"/>
            <ac:spMk id="2" creationId="{63A52721-1822-1120-91AF-4A0C01C3168D}"/>
          </ac:spMkLst>
        </pc:spChg>
        <pc:spChg chg="del">
          <ac:chgData name="Karolina Miałkowska" userId="S::karolina.mialkowska@ue.wroc.pl::b529afdd-114f-49bc-ae77-1f1b238d8264" providerId="AD" clId="Web-{5AE27328-7E96-420B-98A6-98F67D86D3D9}" dt="2023-05-13T17:08:03.207" v="20"/>
          <ac:spMkLst>
            <pc:docMk/>
            <pc:sldMk cId="1845201682" sldId="324"/>
            <ac:spMk id="3" creationId="{0CDB7F84-1F9C-210A-B847-3EBF46582690}"/>
          </ac:spMkLst>
        </pc:spChg>
        <pc:spChg chg="add mod">
          <ac:chgData name="Karolina Miałkowska" userId="S::karolina.mialkowska@ue.wroc.pl::b529afdd-114f-49bc-ae77-1f1b238d8264" providerId="AD" clId="Web-{5AE27328-7E96-420B-98A6-98F67D86D3D9}" dt="2023-05-13T17:08:19.504" v="27" actId="14100"/>
          <ac:spMkLst>
            <pc:docMk/>
            <pc:sldMk cId="1845201682" sldId="324"/>
            <ac:spMk id="4" creationId="{70D8E306-2190-2FFF-CD29-33F493F5332D}"/>
          </ac:spMkLst>
        </pc:spChg>
      </pc:sldChg>
    </pc:docChg>
  </pc:docChgLst>
  <pc:docChgLst>
    <pc:chgData name="Karolina Miałkowska" userId="S::karolina.mialkowska@ue.wroc.pl::b529afdd-114f-49bc-ae77-1f1b238d8264" providerId="AD" clId="Web-{66D39949-31E6-4E3B-A1C5-1949DBC6B985}"/>
    <pc:docChg chg="modSld">
      <pc:chgData name="Karolina Miałkowska" userId="S::karolina.mialkowska@ue.wroc.pl::b529afdd-114f-49bc-ae77-1f1b238d8264" providerId="AD" clId="Web-{66D39949-31E6-4E3B-A1C5-1949DBC6B985}" dt="2024-04-20T17:52:45.084" v="18" actId="20577"/>
      <pc:docMkLst>
        <pc:docMk/>
      </pc:docMkLst>
      <pc:sldChg chg="modSp">
        <pc:chgData name="Karolina Miałkowska" userId="S::karolina.mialkowska@ue.wroc.pl::b529afdd-114f-49bc-ae77-1f1b238d8264" providerId="AD" clId="Web-{66D39949-31E6-4E3B-A1C5-1949DBC6B985}" dt="2024-04-20T17:52:29.506" v="12" actId="20577"/>
        <pc:sldMkLst>
          <pc:docMk/>
          <pc:sldMk cId="4175218559" sldId="281"/>
        </pc:sldMkLst>
        <pc:spChg chg="mod">
          <ac:chgData name="Karolina Miałkowska" userId="S::karolina.mialkowska@ue.wroc.pl::b529afdd-114f-49bc-ae77-1f1b238d8264" providerId="AD" clId="Web-{66D39949-31E6-4E3B-A1C5-1949DBC6B985}" dt="2024-04-20T17:52:29.506" v="12" actId="20577"/>
          <ac:spMkLst>
            <pc:docMk/>
            <pc:sldMk cId="4175218559" sldId="281"/>
            <ac:spMk id="2" creationId="{7B7FE142-F242-49D0-9924-FAA53EF5053D}"/>
          </ac:spMkLst>
        </pc:spChg>
      </pc:sldChg>
      <pc:sldChg chg="modSp">
        <pc:chgData name="Karolina Miałkowska" userId="S::karolina.mialkowska@ue.wroc.pl::b529afdd-114f-49bc-ae77-1f1b238d8264" providerId="AD" clId="Web-{66D39949-31E6-4E3B-A1C5-1949DBC6B985}" dt="2024-04-20T17:52:03.755" v="2" actId="20577"/>
        <pc:sldMkLst>
          <pc:docMk/>
          <pc:sldMk cId="3902998703" sldId="294"/>
        </pc:sldMkLst>
        <pc:spChg chg="mod">
          <ac:chgData name="Karolina Miałkowska" userId="S::karolina.mialkowska@ue.wroc.pl::b529afdd-114f-49bc-ae77-1f1b238d8264" providerId="AD" clId="Web-{66D39949-31E6-4E3B-A1C5-1949DBC6B985}" dt="2024-04-20T17:52:03.755" v="2" actId="20577"/>
          <ac:spMkLst>
            <pc:docMk/>
            <pc:sldMk cId="3902998703" sldId="294"/>
            <ac:spMk id="2" creationId="{7B7FE142-F242-49D0-9924-FAA53EF5053D}"/>
          </ac:spMkLst>
        </pc:spChg>
      </pc:sldChg>
      <pc:sldChg chg="modSp">
        <pc:chgData name="Karolina Miałkowska" userId="S::karolina.mialkowska@ue.wroc.pl::b529afdd-114f-49bc-ae77-1f1b238d8264" providerId="AD" clId="Web-{66D39949-31E6-4E3B-A1C5-1949DBC6B985}" dt="2024-04-20T17:52:45.084" v="18" actId="20577"/>
        <pc:sldMkLst>
          <pc:docMk/>
          <pc:sldMk cId="3978398071" sldId="320"/>
        </pc:sldMkLst>
        <pc:spChg chg="mod">
          <ac:chgData name="Karolina Miałkowska" userId="S::karolina.mialkowska@ue.wroc.pl::b529afdd-114f-49bc-ae77-1f1b238d8264" providerId="AD" clId="Web-{66D39949-31E6-4E3B-A1C5-1949DBC6B985}" dt="2024-04-20T17:52:45.084" v="18" actId="20577"/>
          <ac:spMkLst>
            <pc:docMk/>
            <pc:sldMk cId="3978398071" sldId="320"/>
            <ac:spMk id="2" creationId="{7B7FE142-F242-49D0-9924-FAA53EF5053D}"/>
          </ac:spMkLst>
        </pc:spChg>
      </pc:sldChg>
    </pc:docChg>
  </pc:docChgLst>
  <pc:docChgLst>
    <pc:chgData name="Karolina Miałkowska" userId="S::karolina.mialkowska@ue.wroc.pl::b529afdd-114f-49bc-ae77-1f1b238d8264" providerId="AD" clId="Web-{55BBA189-88B1-4D0B-8104-459A689A6D0E}"/>
    <pc:docChg chg="modSld">
      <pc:chgData name="Karolina Miałkowska" userId="S::karolina.mialkowska@ue.wroc.pl::b529afdd-114f-49bc-ae77-1f1b238d8264" providerId="AD" clId="Web-{55BBA189-88B1-4D0B-8104-459A689A6D0E}" dt="2023-05-14T14:08:07.408" v="3" actId="1076"/>
      <pc:docMkLst>
        <pc:docMk/>
      </pc:docMkLst>
      <pc:sldChg chg="modSp">
        <pc:chgData name="Karolina Miałkowska" userId="S::karolina.mialkowska@ue.wroc.pl::b529afdd-114f-49bc-ae77-1f1b238d8264" providerId="AD" clId="Web-{55BBA189-88B1-4D0B-8104-459A689A6D0E}" dt="2023-05-14T14:08:07.408" v="3" actId="1076"/>
        <pc:sldMkLst>
          <pc:docMk/>
          <pc:sldMk cId="3978398071" sldId="320"/>
        </pc:sldMkLst>
        <pc:spChg chg="mod">
          <ac:chgData name="Karolina Miałkowska" userId="S::karolina.mialkowska@ue.wroc.pl::b529afdd-114f-49bc-ae77-1f1b238d8264" providerId="AD" clId="Web-{55BBA189-88B1-4D0B-8104-459A689A6D0E}" dt="2023-05-14T14:08:03.267" v="2" actId="20577"/>
          <ac:spMkLst>
            <pc:docMk/>
            <pc:sldMk cId="3978398071" sldId="320"/>
            <ac:spMk id="2" creationId="{7B7FE142-F242-49D0-9924-FAA53EF5053D}"/>
          </ac:spMkLst>
        </pc:spChg>
        <pc:spChg chg="mod">
          <ac:chgData name="Karolina Miałkowska" userId="S::karolina.mialkowska@ue.wroc.pl::b529afdd-114f-49bc-ae77-1f1b238d8264" providerId="AD" clId="Web-{55BBA189-88B1-4D0B-8104-459A689A6D0E}" dt="2023-05-14T14:08:07.408" v="3" actId="1076"/>
          <ac:spMkLst>
            <pc:docMk/>
            <pc:sldMk cId="3978398071" sldId="320"/>
            <ac:spMk id="3" creationId="{8E3BACDE-9422-4483-9F0D-79B364870C1A}"/>
          </ac:spMkLst>
        </pc:spChg>
      </pc:sldChg>
    </pc:docChg>
  </pc:docChgLst>
  <pc:docChgLst>
    <pc:chgData name="Adam Wychowałek (189420)" userId="S::189420@student.ue.wroc.pl::aa9d6558-6be5-4f0e-a5b2-45f1a40dd724" providerId="AD" clId="Web-{232A9EDA-3408-48AE-BA89-A8D52FEC6F6D}"/>
    <pc:docChg chg="modSld">
      <pc:chgData name="Adam Wychowałek (189420)" userId="S::189420@student.ue.wroc.pl::aa9d6558-6be5-4f0e-a5b2-45f1a40dd724" providerId="AD" clId="Web-{232A9EDA-3408-48AE-BA89-A8D52FEC6F6D}" dt="2024-05-14T15:05:00.251" v="0" actId="14100"/>
      <pc:docMkLst>
        <pc:docMk/>
      </pc:docMkLst>
      <pc:sldChg chg="modSp">
        <pc:chgData name="Adam Wychowałek (189420)" userId="S::189420@student.ue.wroc.pl::aa9d6558-6be5-4f0e-a5b2-45f1a40dd724" providerId="AD" clId="Web-{232A9EDA-3408-48AE-BA89-A8D52FEC6F6D}" dt="2024-05-14T15:05:00.251" v="0" actId="14100"/>
        <pc:sldMkLst>
          <pc:docMk/>
          <pc:sldMk cId="0" sldId="258"/>
        </pc:sldMkLst>
        <pc:spChg chg="mod">
          <ac:chgData name="Adam Wychowałek (189420)" userId="S::189420@student.ue.wroc.pl::aa9d6558-6be5-4f0e-a5b2-45f1a40dd724" providerId="AD" clId="Web-{232A9EDA-3408-48AE-BA89-A8D52FEC6F6D}" dt="2024-05-14T15:05:00.251" v="0" actId="14100"/>
          <ac:spMkLst>
            <pc:docMk/>
            <pc:sldMk cId="0" sldId="258"/>
            <ac:spMk id="2" creationId="{00000000-0000-0000-0000-000000000000}"/>
          </ac:spMkLst>
        </pc:spChg>
      </pc:sldChg>
    </pc:docChg>
  </pc:docChgLst>
  <pc:docChgLst>
    <pc:chgData name="Karolina Miałkowska" userId="S::karolina.mialkowska@ue.wroc.pl::b529afdd-114f-49bc-ae77-1f1b238d8264" providerId="AD" clId="Web-{7A275764-3CF6-31E0-88CC-4C3E68D409CD}"/>
    <pc:docChg chg="modSld">
      <pc:chgData name="Karolina Miałkowska" userId="S::karolina.mialkowska@ue.wroc.pl::b529afdd-114f-49bc-ae77-1f1b238d8264" providerId="AD" clId="Web-{7A275764-3CF6-31E0-88CC-4C3E68D409CD}" dt="2023-05-04T15:37:47.296" v="698" actId="20577"/>
      <pc:docMkLst>
        <pc:docMk/>
      </pc:docMkLst>
      <pc:sldChg chg="modSp">
        <pc:chgData name="Karolina Miałkowska" userId="S::karolina.mialkowska@ue.wroc.pl::b529afdd-114f-49bc-ae77-1f1b238d8264" providerId="AD" clId="Web-{7A275764-3CF6-31E0-88CC-4C3E68D409CD}" dt="2023-05-04T15:37:47.296" v="698" actId="20577"/>
        <pc:sldMkLst>
          <pc:docMk/>
          <pc:sldMk cId="0" sldId="258"/>
        </pc:sldMkLst>
        <pc:spChg chg="mod">
          <ac:chgData name="Karolina Miałkowska" userId="S::karolina.mialkowska@ue.wroc.pl::b529afdd-114f-49bc-ae77-1f1b238d8264" providerId="AD" clId="Web-{7A275764-3CF6-31E0-88CC-4C3E68D409CD}" dt="2023-05-04T15:37:47.296" v="698" actId="20577"/>
          <ac:spMkLst>
            <pc:docMk/>
            <pc:sldMk cId="0" sldId="258"/>
            <ac:spMk id="2" creationId="{00000000-0000-0000-0000-000000000000}"/>
          </ac:spMkLst>
        </pc:spChg>
      </pc:sldChg>
    </pc:docChg>
  </pc:docChgLst>
  <pc:docChgLst>
    <pc:chgData name="Karolina Miałkowska" userId="S::karolina.mialkowska@ue.wroc.pl::b529afdd-114f-49bc-ae77-1f1b238d8264" providerId="AD" clId="Web-{DF3D1334-083B-CAB9-A3E1-174A2368CD04}"/>
    <pc:docChg chg="addSld modSld sldOrd">
      <pc:chgData name="Karolina Miałkowska" userId="S::karolina.mialkowska@ue.wroc.pl::b529afdd-114f-49bc-ae77-1f1b238d8264" providerId="AD" clId="Web-{DF3D1334-083B-CAB9-A3E1-174A2368CD04}" dt="2023-05-13T17:03:08.290" v="63" actId="1076"/>
      <pc:docMkLst>
        <pc:docMk/>
      </pc:docMkLst>
      <pc:sldChg chg="add">
        <pc:chgData name="Karolina Miałkowska" userId="S::karolina.mialkowska@ue.wroc.pl::b529afdd-114f-49bc-ae77-1f1b238d8264" providerId="AD" clId="Web-{DF3D1334-083B-CAB9-A3E1-174A2368CD04}" dt="2023-05-13T16:56:18.804" v="0"/>
        <pc:sldMkLst>
          <pc:docMk/>
          <pc:sldMk cId="4291715244" sldId="306"/>
        </pc:sldMkLst>
      </pc:sldChg>
      <pc:sldChg chg="add">
        <pc:chgData name="Karolina Miałkowska" userId="S::karolina.mialkowska@ue.wroc.pl::b529afdd-114f-49bc-ae77-1f1b238d8264" providerId="AD" clId="Web-{DF3D1334-083B-CAB9-A3E1-174A2368CD04}" dt="2023-05-13T16:56:18.882" v="1"/>
        <pc:sldMkLst>
          <pc:docMk/>
          <pc:sldMk cId="1036191551" sldId="307"/>
        </pc:sldMkLst>
      </pc:sldChg>
      <pc:sldChg chg="add">
        <pc:chgData name="Karolina Miałkowska" userId="S::karolina.mialkowska@ue.wroc.pl::b529afdd-114f-49bc-ae77-1f1b238d8264" providerId="AD" clId="Web-{DF3D1334-083B-CAB9-A3E1-174A2368CD04}" dt="2023-05-13T16:56:18.992" v="2"/>
        <pc:sldMkLst>
          <pc:docMk/>
          <pc:sldMk cId="3184811848" sldId="308"/>
        </pc:sldMkLst>
      </pc:sldChg>
      <pc:sldChg chg="add">
        <pc:chgData name="Karolina Miałkowska" userId="S::karolina.mialkowska@ue.wroc.pl::b529afdd-114f-49bc-ae77-1f1b238d8264" providerId="AD" clId="Web-{DF3D1334-083B-CAB9-A3E1-174A2368CD04}" dt="2023-05-13T16:56:19.054" v="3"/>
        <pc:sldMkLst>
          <pc:docMk/>
          <pc:sldMk cId="1627903388" sldId="309"/>
        </pc:sldMkLst>
      </pc:sldChg>
      <pc:sldChg chg="add">
        <pc:chgData name="Karolina Miałkowska" userId="S::karolina.mialkowska@ue.wroc.pl::b529afdd-114f-49bc-ae77-1f1b238d8264" providerId="AD" clId="Web-{DF3D1334-083B-CAB9-A3E1-174A2368CD04}" dt="2023-05-13T16:56:19.133" v="4"/>
        <pc:sldMkLst>
          <pc:docMk/>
          <pc:sldMk cId="2634035856" sldId="310"/>
        </pc:sldMkLst>
      </pc:sldChg>
      <pc:sldChg chg="add">
        <pc:chgData name="Karolina Miałkowska" userId="S::karolina.mialkowska@ue.wroc.pl::b529afdd-114f-49bc-ae77-1f1b238d8264" providerId="AD" clId="Web-{DF3D1334-083B-CAB9-A3E1-174A2368CD04}" dt="2023-05-13T16:56:19.211" v="5"/>
        <pc:sldMkLst>
          <pc:docMk/>
          <pc:sldMk cId="4012125991" sldId="311"/>
        </pc:sldMkLst>
      </pc:sldChg>
      <pc:sldChg chg="add">
        <pc:chgData name="Karolina Miałkowska" userId="S::karolina.mialkowska@ue.wroc.pl::b529afdd-114f-49bc-ae77-1f1b238d8264" providerId="AD" clId="Web-{DF3D1334-083B-CAB9-A3E1-174A2368CD04}" dt="2023-05-13T16:56:19.304" v="6"/>
        <pc:sldMkLst>
          <pc:docMk/>
          <pc:sldMk cId="1631667419" sldId="312"/>
        </pc:sldMkLst>
      </pc:sldChg>
      <pc:sldChg chg="add">
        <pc:chgData name="Karolina Miałkowska" userId="S::karolina.mialkowska@ue.wroc.pl::b529afdd-114f-49bc-ae77-1f1b238d8264" providerId="AD" clId="Web-{DF3D1334-083B-CAB9-A3E1-174A2368CD04}" dt="2023-05-13T16:56:19.383" v="7"/>
        <pc:sldMkLst>
          <pc:docMk/>
          <pc:sldMk cId="1224034112" sldId="313"/>
        </pc:sldMkLst>
      </pc:sldChg>
      <pc:sldChg chg="add">
        <pc:chgData name="Karolina Miałkowska" userId="S::karolina.mialkowska@ue.wroc.pl::b529afdd-114f-49bc-ae77-1f1b238d8264" providerId="AD" clId="Web-{DF3D1334-083B-CAB9-A3E1-174A2368CD04}" dt="2023-05-13T16:56:19.492" v="8"/>
        <pc:sldMkLst>
          <pc:docMk/>
          <pc:sldMk cId="1684923535" sldId="314"/>
        </pc:sldMkLst>
      </pc:sldChg>
      <pc:sldChg chg="add">
        <pc:chgData name="Karolina Miałkowska" userId="S::karolina.mialkowska@ue.wroc.pl::b529afdd-114f-49bc-ae77-1f1b238d8264" providerId="AD" clId="Web-{DF3D1334-083B-CAB9-A3E1-174A2368CD04}" dt="2023-05-13T16:56:19.586" v="9"/>
        <pc:sldMkLst>
          <pc:docMk/>
          <pc:sldMk cId="3566757007" sldId="315"/>
        </pc:sldMkLst>
      </pc:sldChg>
      <pc:sldChg chg="add">
        <pc:chgData name="Karolina Miałkowska" userId="S::karolina.mialkowska@ue.wroc.pl::b529afdd-114f-49bc-ae77-1f1b238d8264" providerId="AD" clId="Web-{DF3D1334-083B-CAB9-A3E1-174A2368CD04}" dt="2023-05-13T16:56:19.664" v="10"/>
        <pc:sldMkLst>
          <pc:docMk/>
          <pc:sldMk cId="2316140067" sldId="316"/>
        </pc:sldMkLst>
      </pc:sldChg>
      <pc:sldChg chg="add">
        <pc:chgData name="Karolina Miałkowska" userId="S::karolina.mialkowska@ue.wroc.pl::b529afdd-114f-49bc-ae77-1f1b238d8264" providerId="AD" clId="Web-{DF3D1334-083B-CAB9-A3E1-174A2368CD04}" dt="2023-05-13T16:56:19.758" v="11"/>
        <pc:sldMkLst>
          <pc:docMk/>
          <pc:sldMk cId="4055154837" sldId="317"/>
        </pc:sldMkLst>
      </pc:sldChg>
      <pc:sldChg chg="add">
        <pc:chgData name="Karolina Miałkowska" userId="S::karolina.mialkowska@ue.wroc.pl::b529afdd-114f-49bc-ae77-1f1b238d8264" providerId="AD" clId="Web-{DF3D1334-083B-CAB9-A3E1-174A2368CD04}" dt="2023-05-13T16:56:19.836" v="12"/>
        <pc:sldMkLst>
          <pc:docMk/>
          <pc:sldMk cId="2681006047" sldId="318"/>
        </pc:sldMkLst>
      </pc:sldChg>
      <pc:sldChg chg="add">
        <pc:chgData name="Karolina Miałkowska" userId="S::karolina.mialkowska@ue.wroc.pl::b529afdd-114f-49bc-ae77-1f1b238d8264" providerId="AD" clId="Web-{DF3D1334-083B-CAB9-A3E1-174A2368CD04}" dt="2023-05-13T16:56:19.914" v="13"/>
        <pc:sldMkLst>
          <pc:docMk/>
          <pc:sldMk cId="1465177037" sldId="319"/>
        </pc:sldMkLst>
      </pc:sldChg>
      <pc:sldChg chg="modSp add">
        <pc:chgData name="Karolina Miałkowska" userId="S::karolina.mialkowska@ue.wroc.pl::b529afdd-114f-49bc-ae77-1f1b238d8264" providerId="AD" clId="Web-{DF3D1334-083B-CAB9-A3E1-174A2368CD04}" dt="2023-05-13T16:56:48.243" v="19" actId="20577"/>
        <pc:sldMkLst>
          <pc:docMk/>
          <pc:sldMk cId="3978398071" sldId="320"/>
        </pc:sldMkLst>
        <pc:spChg chg="mod">
          <ac:chgData name="Karolina Miałkowska" userId="S::karolina.mialkowska@ue.wroc.pl::b529afdd-114f-49bc-ae77-1f1b238d8264" providerId="AD" clId="Web-{DF3D1334-083B-CAB9-A3E1-174A2368CD04}" dt="2023-05-13T16:56:48.243" v="19" actId="20577"/>
          <ac:spMkLst>
            <pc:docMk/>
            <pc:sldMk cId="3978398071" sldId="320"/>
            <ac:spMk id="2" creationId="{7B7FE142-F242-49D0-9924-FAA53EF5053D}"/>
          </ac:spMkLst>
        </pc:spChg>
      </pc:sldChg>
      <pc:sldChg chg="addSp modSp new ord">
        <pc:chgData name="Karolina Miałkowska" userId="S::karolina.mialkowska@ue.wroc.pl::b529afdd-114f-49bc-ae77-1f1b238d8264" providerId="AD" clId="Web-{DF3D1334-083B-CAB9-A3E1-174A2368CD04}" dt="2023-05-13T17:01:11.864" v="54" actId="14100"/>
        <pc:sldMkLst>
          <pc:docMk/>
          <pc:sldMk cId="1685589707" sldId="321"/>
        </pc:sldMkLst>
        <pc:spChg chg="mod">
          <ac:chgData name="Karolina Miałkowska" userId="S::karolina.mialkowska@ue.wroc.pl::b529afdd-114f-49bc-ae77-1f1b238d8264" providerId="AD" clId="Web-{DF3D1334-083B-CAB9-A3E1-174A2368CD04}" dt="2023-05-13T16:59:34.249" v="33" actId="20577"/>
          <ac:spMkLst>
            <pc:docMk/>
            <pc:sldMk cId="1685589707" sldId="321"/>
            <ac:spMk id="2" creationId="{E55C9F34-57A8-320F-A59A-670FE91B2473}"/>
          </ac:spMkLst>
        </pc:spChg>
        <pc:spChg chg="mod">
          <ac:chgData name="Karolina Miałkowska" userId="S::karolina.mialkowska@ue.wroc.pl::b529afdd-114f-49bc-ae77-1f1b238d8264" providerId="AD" clId="Web-{DF3D1334-083B-CAB9-A3E1-174A2368CD04}" dt="2023-05-13T17:01:02.895" v="50" actId="20577"/>
          <ac:spMkLst>
            <pc:docMk/>
            <pc:sldMk cId="1685589707" sldId="321"/>
            <ac:spMk id="3" creationId="{DF6A9498-072D-5A7B-9350-9190D828ABA8}"/>
          </ac:spMkLst>
        </pc:spChg>
        <pc:picChg chg="add mod">
          <ac:chgData name="Karolina Miałkowska" userId="S::karolina.mialkowska@ue.wroc.pl::b529afdd-114f-49bc-ae77-1f1b238d8264" providerId="AD" clId="Web-{DF3D1334-083B-CAB9-A3E1-174A2368CD04}" dt="2023-05-13T17:01:11.864" v="54" actId="14100"/>
          <ac:picMkLst>
            <pc:docMk/>
            <pc:sldMk cId="1685589707" sldId="321"/>
            <ac:picMk id="4" creationId="{29ACEDD8-BF9F-1952-6302-1FB2E8786EF9}"/>
          </ac:picMkLst>
        </pc:picChg>
      </pc:sldChg>
      <pc:sldChg chg="addSp modSp add replId">
        <pc:chgData name="Karolina Miałkowska" userId="S::karolina.mialkowska@ue.wroc.pl::b529afdd-114f-49bc-ae77-1f1b238d8264" providerId="AD" clId="Web-{DF3D1334-083B-CAB9-A3E1-174A2368CD04}" dt="2023-05-13T17:03:08.290" v="63" actId="1076"/>
        <pc:sldMkLst>
          <pc:docMk/>
          <pc:sldMk cId="1733450125" sldId="322"/>
        </pc:sldMkLst>
        <pc:spChg chg="mod">
          <ac:chgData name="Karolina Miałkowska" userId="S::karolina.mialkowska@ue.wroc.pl::b529afdd-114f-49bc-ae77-1f1b238d8264" providerId="AD" clId="Web-{DF3D1334-083B-CAB9-A3E1-174A2368CD04}" dt="2023-05-13T17:02:45.711" v="58" actId="14100"/>
          <ac:spMkLst>
            <pc:docMk/>
            <pc:sldMk cId="1733450125" sldId="322"/>
            <ac:spMk id="3" creationId="{DF6A9498-072D-5A7B-9350-9190D828ABA8}"/>
          </ac:spMkLst>
        </pc:spChg>
        <pc:picChg chg="add mod">
          <ac:chgData name="Karolina Miałkowska" userId="S::karolina.mialkowska@ue.wroc.pl::b529afdd-114f-49bc-ae77-1f1b238d8264" providerId="AD" clId="Web-{DF3D1334-083B-CAB9-A3E1-174A2368CD04}" dt="2023-05-13T17:03:08.290" v="63" actId="1076"/>
          <ac:picMkLst>
            <pc:docMk/>
            <pc:sldMk cId="1733450125" sldId="322"/>
            <ac:picMk id="4" creationId="{4587DC68-F785-9FAF-2A95-3F6DF7809554}"/>
          </ac:picMkLst>
        </pc:picChg>
      </pc:sldChg>
    </pc:docChg>
  </pc:docChgLst>
  <pc:docChgLst>
    <pc:chgData name="Szymon Leciejewski (189364)" userId="S::189364@student.ue.wroc.pl::82a9d906-9ab3-4753-81d4-cc9803deb670" providerId="AD" clId="Web-{FC7CF1AC-6C3C-4453-94CF-1B04AEBBAFA0}"/>
    <pc:docChg chg="modSld">
      <pc:chgData name="Szymon Leciejewski (189364)" userId="S::189364@student.ue.wroc.pl::82a9d906-9ab3-4753-81d4-cc9803deb670" providerId="AD" clId="Web-{FC7CF1AC-6C3C-4453-94CF-1B04AEBBAFA0}" dt="2024-05-15T17:33:01.120" v="0" actId="20577"/>
      <pc:docMkLst>
        <pc:docMk/>
      </pc:docMkLst>
      <pc:sldChg chg="modSp">
        <pc:chgData name="Szymon Leciejewski (189364)" userId="S::189364@student.ue.wroc.pl::82a9d906-9ab3-4753-81d4-cc9803deb670" providerId="AD" clId="Web-{FC7CF1AC-6C3C-4453-94CF-1B04AEBBAFA0}" dt="2024-05-15T17:33:01.120" v="0" actId="20577"/>
        <pc:sldMkLst>
          <pc:docMk/>
          <pc:sldMk cId="0" sldId="258"/>
        </pc:sldMkLst>
        <pc:spChg chg="mod">
          <ac:chgData name="Szymon Leciejewski (189364)" userId="S::189364@student.ue.wroc.pl::82a9d906-9ab3-4753-81d4-cc9803deb670" providerId="AD" clId="Web-{FC7CF1AC-6C3C-4453-94CF-1B04AEBBAFA0}" dt="2024-05-15T17:33:01.120" v="0" actId="20577"/>
          <ac:spMkLst>
            <pc:docMk/>
            <pc:sldMk cId="0" sldId="258"/>
            <ac:spMk id="2" creationId="{00000000-0000-0000-0000-000000000000}"/>
          </ac:spMkLst>
        </pc:spChg>
      </pc:sldChg>
    </pc:docChg>
  </pc:docChgLst>
  <pc:docChgLst>
    <pc:chgData name="Karolina Miałkowska" userId="S::karolina.mialkowska@ue.wroc.pl::b529afdd-114f-49bc-ae77-1f1b238d8264" providerId="AD" clId="Web-{010827A0-C28D-039F-77E6-026E744424BE}"/>
    <pc:docChg chg="addSld delSld modSld sldOrd">
      <pc:chgData name="Karolina Miałkowska" userId="S::karolina.mialkowska@ue.wroc.pl::b529afdd-114f-49bc-ae77-1f1b238d8264" providerId="AD" clId="Web-{010827A0-C28D-039F-77E6-026E744424BE}" dt="2024-04-13T19:12:51.676" v="34"/>
      <pc:docMkLst>
        <pc:docMk/>
      </pc:docMkLst>
      <pc:sldChg chg="modSp">
        <pc:chgData name="Karolina Miałkowska" userId="S::karolina.mialkowska@ue.wroc.pl::b529afdd-114f-49bc-ae77-1f1b238d8264" providerId="AD" clId="Web-{010827A0-C28D-039F-77E6-026E744424BE}" dt="2024-04-13T17:20:01.339" v="8" actId="20577"/>
        <pc:sldMkLst>
          <pc:docMk/>
          <pc:sldMk cId="0" sldId="257"/>
        </pc:sldMkLst>
        <pc:spChg chg="mod">
          <ac:chgData name="Karolina Miałkowska" userId="S::karolina.mialkowska@ue.wroc.pl::b529afdd-114f-49bc-ae77-1f1b238d8264" providerId="AD" clId="Web-{010827A0-C28D-039F-77E6-026E744424BE}" dt="2024-04-13T17:20:01.339" v="8" actId="20577"/>
          <ac:spMkLst>
            <pc:docMk/>
            <pc:sldMk cId="0" sldId="257"/>
            <ac:spMk id="3" creationId="{00000000-0000-0000-0000-000000000000}"/>
          </ac:spMkLst>
        </pc:spChg>
      </pc:sldChg>
      <pc:sldChg chg="modSp">
        <pc:chgData name="Karolina Miałkowska" userId="S::karolina.mialkowska@ue.wroc.pl::b529afdd-114f-49bc-ae77-1f1b238d8264" providerId="AD" clId="Web-{010827A0-C28D-039F-77E6-026E744424BE}" dt="2024-04-13T17:20:58.060" v="17" actId="20577"/>
        <pc:sldMkLst>
          <pc:docMk/>
          <pc:sldMk cId="0" sldId="258"/>
        </pc:sldMkLst>
        <pc:spChg chg="mod">
          <ac:chgData name="Karolina Miałkowska" userId="S::karolina.mialkowska@ue.wroc.pl::b529afdd-114f-49bc-ae77-1f1b238d8264" providerId="AD" clId="Web-{010827A0-C28D-039F-77E6-026E744424BE}" dt="2024-04-13T17:20:58.060" v="17" actId="20577"/>
          <ac:spMkLst>
            <pc:docMk/>
            <pc:sldMk cId="0" sldId="258"/>
            <ac:spMk id="2" creationId="{00000000-0000-0000-0000-000000000000}"/>
          </ac:spMkLst>
        </pc:spChg>
      </pc:sldChg>
      <pc:sldChg chg="modSp">
        <pc:chgData name="Karolina Miałkowska" userId="S::karolina.mialkowska@ue.wroc.pl::b529afdd-114f-49bc-ae77-1f1b238d8264" providerId="AD" clId="Web-{010827A0-C28D-039F-77E6-026E744424BE}" dt="2024-04-13T17:23:33.753" v="19" actId="20577"/>
        <pc:sldMkLst>
          <pc:docMk/>
          <pc:sldMk cId="0" sldId="259"/>
        </pc:sldMkLst>
        <pc:spChg chg="mod">
          <ac:chgData name="Karolina Miałkowska" userId="S::karolina.mialkowska@ue.wroc.pl::b529afdd-114f-49bc-ae77-1f1b238d8264" providerId="AD" clId="Web-{010827A0-C28D-039F-77E6-026E744424BE}" dt="2024-04-13T17:23:33.753" v="19" actId="20577"/>
          <ac:spMkLst>
            <pc:docMk/>
            <pc:sldMk cId="0" sldId="259"/>
            <ac:spMk id="2" creationId="{00000000-0000-0000-0000-000000000000}"/>
          </ac:spMkLst>
        </pc:spChg>
      </pc:sldChg>
      <pc:sldChg chg="add del">
        <pc:chgData name="Karolina Miałkowska" userId="S::karolina.mialkowska@ue.wroc.pl::b529afdd-114f-49bc-ae77-1f1b238d8264" providerId="AD" clId="Web-{010827A0-C28D-039F-77E6-026E744424BE}" dt="2024-04-13T18:39:40.482" v="27"/>
        <pc:sldMkLst>
          <pc:docMk/>
          <pc:sldMk cId="4123709421" sldId="274"/>
        </pc:sldMkLst>
      </pc:sldChg>
      <pc:sldChg chg="add">
        <pc:chgData name="Karolina Miałkowska" userId="S::karolina.mialkowska@ue.wroc.pl::b529afdd-114f-49bc-ae77-1f1b238d8264" providerId="AD" clId="Web-{010827A0-C28D-039F-77E6-026E744424BE}" dt="2024-04-13T18:24:53.436" v="20"/>
        <pc:sldMkLst>
          <pc:docMk/>
          <pc:sldMk cId="3076100996" sldId="325"/>
        </pc:sldMkLst>
      </pc:sldChg>
      <pc:sldChg chg="add del">
        <pc:chgData name="Karolina Miałkowska" userId="S::karolina.mialkowska@ue.wroc.pl::b529afdd-114f-49bc-ae77-1f1b238d8264" providerId="AD" clId="Web-{010827A0-C28D-039F-77E6-026E744424BE}" dt="2024-04-13T18:39:42.998" v="28"/>
        <pc:sldMkLst>
          <pc:docMk/>
          <pc:sldMk cId="943335424" sldId="326"/>
        </pc:sldMkLst>
      </pc:sldChg>
      <pc:sldChg chg="add">
        <pc:chgData name="Karolina Miałkowska" userId="S::karolina.mialkowska@ue.wroc.pl::b529afdd-114f-49bc-ae77-1f1b238d8264" providerId="AD" clId="Web-{010827A0-C28D-039F-77E6-026E744424BE}" dt="2024-04-13T19:12:51.676" v="34"/>
        <pc:sldMkLst>
          <pc:docMk/>
          <pc:sldMk cId="1630393481" sldId="327"/>
        </pc:sldMkLst>
      </pc:sldChg>
      <pc:sldChg chg="add del">
        <pc:chgData name="Karolina Miałkowska" userId="S::karolina.mialkowska@ue.wroc.pl::b529afdd-114f-49bc-ae77-1f1b238d8264" providerId="AD" clId="Web-{010827A0-C28D-039F-77E6-026E744424BE}" dt="2024-04-13T18:39:36.982" v="25"/>
        <pc:sldMkLst>
          <pc:docMk/>
          <pc:sldMk cId="2725487620" sldId="327"/>
        </pc:sldMkLst>
      </pc:sldChg>
      <pc:sldChg chg="add">
        <pc:chgData name="Karolina Miałkowska" userId="S::karolina.mialkowska@ue.wroc.pl::b529afdd-114f-49bc-ae77-1f1b238d8264" providerId="AD" clId="Web-{010827A0-C28D-039F-77E6-026E744424BE}" dt="2024-04-13T18:27:43.832" v="23"/>
        <pc:sldMkLst>
          <pc:docMk/>
          <pc:sldMk cId="1768781765" sldId="328"/>
        </pc:sldMkLst>
      </pc:sldChg>
      <pc:sldChg chg="add del">
        <pc:chgData name="Karolina Miałkowska" userId="S::karolina.mialkowska@ue.wroc.pl::b529afdd-114f-49bc-ae77-1f1b238d8264" providerId="AD" clId="Web-{010827A0-C28D-039F-77E6-026E744424BE}" dt="2024-04-13T18:40:07.811" v="32"/>
        <pc:sldMkLst>
          <pc:docMk/>
          <pc:sldMk cId="438800686" sldId="329"/>
        </pc:sldMkLst>
      </pc:sldChg>
      <pc:sldChg chg="add ord">
        <pc:chgData name="Karolina Miałkowska" userId="S::karolina.mialkowska@ue.wroc.pl::b529afdd-114f-49bc-ae77-1f1b238d8264" providerId="AD" clId="Web-{010827A0-C28D-039F-77E6-026E744424BE}" dt="2024-04-13T18:39:54.904" v="30"/>
        <pc:sldMkLst>
          <pc:docMk/>
          <pc:sldMk cId="2725487620" sldId="330"/>
        </pc:sldMkLst>
      </pc:sldChg>
      <pc:sldChg chg="add">
        <pc:chgData name="Karolina Miałkowska" userId="S::karolina.mialkowska@ue.wroc.pl::b529afdd-114f-49bc-ae77-1f1b238d8264" providerId="AD" clId="Web-{010827A0-C28D-039F-77E6-026E744424BE}" dt="2024-04-13T18:40:00.936" v="31"/>
        <pc:sldMkLst>
          <pc:docMk/>
          <pc:sldMk cId="943335424" sldId="331"/>
        </pc:sldMkLst>
      </pc:sldChg>
      <pc:sldChg chg="add">
        <pc:chgData name="Karolina Miałkowska" userId="S::karolina.mialkowska@ue.wroc.pl::b529afdd-114f-49bc-ae77-1f1b238d8264" providerId="AD" clId="Web-{010827A0-C28D-039F-77E6-026E744424BE}" dt="2024-04-13T18:40:14.983" v="33"/>
        <pc:sldMkLst>
          <pc:docMk/>
          <pc:sldMk cId="438800686" sldId="332"/>
        </pc:sldMkLst>
      </pc:sldChg>
    </pc:docChg>
  </pc:docChgLst>
  <pc:docChgLst>
    <pc:chgData name="Karolina Miałkowska" userId="S::karolina.mialkowska@ue.wroc.pl::b529afdd-114f-49bc-ae77-1f1b238d8264" providerId="AD" clId="Web-{76555288-84BD-6F07-6189-5E1D71E690CF}"/>
    <pc:docChg chg="addSld modSld">
      <pc:chgData name="Karolina Miałkowska" userId="S::karolina.mialkowska@ue.wroc.pl::b529afdd-114f-49bc-ae77-1f1b238d8264" providerId="AD" clId="Web-{76555288-84BD-6F07-6189-5E1D71E690CF}" dt="2023-03-31T09:14:21.902" v="55" actId="20577"/>
      <pc:docMkLst>
        <pc:docMk/>
      </pc:docMkLst>
      <pc:sldChg chg="add">
        <pc:chgData name="Karolina Miałkowska" userId="S::karolina.mialkowska@ue.wroc.pl::b529afdd-114f-49bc-ae77-1f1b238d8264" providerId="AD" clId="Web-{76555288-84BD-6F07-6189-5E1D71E690CF}" dt="2023-03-31T09:13:01.196" v="0"/>
        <pc:sldMkLst>
          <pc:docMk/>
          <pc:sldMk cId="4236843479" sldId="278"/>
        </pc:sldMkLst>
      </pc:sldChg>
      <pc:sldChg chg="add">
        <pc:chgData name="Karolina Miałkowska" userId="S::karolina.mialkowska@ue.wroc.pl::b529afdd-114f-49bc-ae77-1f1b238d8264" providerId="AD" clId="Web-{76555288-84BD-6F07-6189-5E1D71E690CF}" dt="2023-03-31T09:13:01.290" v="1"/>
        <pc:sldMkLst>
          <pc:docMk/>
          <pc:sldMk cId="2764651573" sldId="279"/>
        </pc:sldMkLst>
      </pc:sldChg>
      <pc:sldChg chg="add">
        <pc:chgData name="Karolina Miałkowska" userId="S::karolina.mialkowska@ue.wroc.pl::b529afdd-114f-49bc-ae77-1f1b238d8264" providerId="AD" clId="Web-{76555288-84BD-6F07-6189-5E1D71E690CF}" dt="2023-03-31T09:13:01.399" v="2"/>
        <pc:sldMkLst>
          <pc:docMk/>
          <pc:sldMk cId="4105617159" sldId="280"/>
        </pc:sldMkLst>
      </pc:sldChg>
      <pc:sldChg chg="modSp add">
        <pc:chgData name="Karolina Miałkowska" userId="S::karolina.mialkowska@ue.wroc.pl::b529afdd-114f-49bc-ae77-1f1b238d8264" providerId="AD" clId="Web-{76555288-84BD-6F07-6189-5E1D71E690CF}" dt="2023-03-31T09:14:11.761" v="53" actId="20577"/>
        <pc:sldMkLst>
          <pc:docMk/>
          <pc:sldMk cId="4175218559" sldId="281"/>
        </pc:sldMkLst>
        <pc:spChg chg="mod">
          <ac:chgData name="Karolina Miałkowska" userId="S::karolina.mialkowska@ue.wroc.pl::b529afdd-114f-49bc-ae77-1f1b238d8264" providerId="AD" clId="Web-{76555288-84BD-6F07-6189-5E1D71E690CF}" dt="2023-03-31T09:14:11.761" v="53" actId="20577"/>
          <ac:spMkLst>
            <pc:docMk/>
            <pc:sldMk cId="4175218559" sldId="281"/>
            <ac:spMk id="2" creationId="{7B7FE142-F242-49D0-9924-FAA53EF5053D}"/>
          </ac:spMkLst>
        </pc:spChg>
      </pc:sldChg>
      <pc:sldChg chg="add">
        <pc:chgData name="Karolina Miałkowska" userId="S::karolina.mialkowska@ue.wroc.pl::b529afdd-114f-49bc-ae77-1f1b238d8264" providerId="AD" clId="Web-{76555288-84BD-6F07-6189-5E1D71E690CF}" dt="2023-03-31T09:13:01.618" v="4"/>
        <pc:sldMkLst>
          <pc:docMk/>
          <pc:sldMk cId="3012024719" sldId="282"/>
        </pc:sldMkLst>
      </pc:sldChg>
      <pc:sldChg chg="add">
        <pc:chgData name="Karolina Miałkowska" userId="S::karolina.mialkowska@ue.wroc.pl::b529afdd-114f-49bc-ae77-1f1b238d8264" providerId="AD" clId="Web-{76555288-84BD-6F07-6189-5E1D71E690CF}" dt="2023-03-31T09:13:01.759" v="5"/>
        <pc:sldMkLst>
          <pc:docMk/>
          <pc:sldMk cId="3774661345" sldId="283"/>
        </pc:sldMkLst>
      </pc:sldChg>
      <pc:sldChg chg="add">
        <pc:chgData name="Karolina Miałkowska" userId="S::karolina.mialkowska@ue.wroc.pl::b529afdd-114f-49bc-ae77-1f1b238d8264" providerId="AD" clId="Web-{76555288-84BD-6F07-6189-5E1D71E690CF}" dt="2023-03-31T09:13:01.884" v="6"/>
        <pc:sldMkLst>
          <pc:docMk/>
          <pc:sldMk cId="480880476" sldId="284"/>
        </pc:sldMkLst>
      </pc:sldChg>
      <pc:sldChg chg="add">
        <pc:chgData name="Karolina Miałkowska" userId="S::karolina.mialkowska@ue.wroc.pl::b529afdd-114f-49bc-ae77-1f1b238d8264" providerId="AD" clId="Web-{76555288-84BD-6F07-6189-5E1D71E690CF}" dt="2023-03-31T09:13:01.977" v="7"/>
        <pc:sldMkLst>
          <pc:docMk/>
          <pc:sldMk cId="4265007078" sldId="285"/>
        </pc:sldMkLst>
      </pc:sldChg>
      <pc:sldChg chg="add">
        <pc:chgData name="Karolina Miałkowska" userId="S::karolina.mialkowska@ue.wroc.pl::b529afdd-114f-49bc-ae77-1f1b238d8264" providerId="AD" clId="Web-{76555288-84BD-6F07-6189-5E1D71E690CF}" dt="2023-03-31T09:13:02.134" v="8"/>
        <pc:sldMkLst>
          <pc:docMk/>
          <pc:sldMk cId="349218828" sldId="286"/>
        </pc:sldMkLst>
      </pc:sldChg>
      <pc:sldChg chg="add">
        <pc:chgData name="Karolina Miałkowska" userId="S::karolina.mialkowska@ue.wroc.pl::b529afdd-114f-49bc-ae77-1f1b238d8264" providerId="AD" clId="Web-{76555288-84BD-6F07-6189-5E1D71E690CF}" dt="2023-03-31T09:13:02.321" v="9"/>
        <pc:sldMkLst>
          <pc:docMk/>
          <pc:sldMk cId="2638742686" sldId="287"/>
        </pc:sldMkLst>
      </pc:sldChg>
      <pc:sldChg chg="add">
        <pc:chgData name="Karolina Miałkowska" userId="S::karolina.mialkowska@ue.wroc.pl::b529afdd-114f-49bc-ae77-1f1b238d8264" providerId="AD" clId="Web-{76555288-84BD-6F07-6189-5E1D71E690CF}" dt="2023-03-31T09:13:02.493" v="10"/>
        <pc:sldMkLst>
          <pc:docMk/>
          <pc:sldMk cId="1331377080" sldId="288"/>
        </pc:sldMkLst>
      </pc:sldChg>
      <pc:sldChg chg="add">
        <pc:chgData name="Karolina Miałkowska" userId="S::karolina.mialkowska@ue.wroc.pl::b529afdd-114f-49bc-ae77-1f1b238d8264" providerId="AD" clId="Web-{76555288-84BD-6F07-6189-5E1D71E690CF}" dt="2023-03-31T09:13:02.618" v="11"/>
        <pc:sldMkLst>
          <pc:docMk/>
          <pc:sldMk cId="1343270514" sldId="289"/>
        </pc:sldMkLst>
      </pc:sldChg>
      <pc:sldChg chg="add">
        <pc:chgData name="Karolina Miałkowska" userId="S::karolina.mialkowska@ue.wroc.pl::b529afdd-114f-49bc-ae77-1f1b238d8264" providerId="AD" clId="Web-{76555288-84BD-6F07-6189-5E1D71E690CF}" dt="2023-03-31T09:13:02.774" v="12"/>
        <pc:sldMkLst>
          <pc:docMk/>
          <pc:sldMk cId="3363626298" sldId="290"/>
        </pc:sldMkLst>
      </pc:sldChg>
      <pc:sldChg chg="add">
        <pc:chgData name="Karolina Miałkowska" userId="S::karolina.mialkowska@ue.wroc.pl::b529afdd-114f-49bc-ae77-1f1b238d8264" providerId="AD" clId="Web-{76555288-84BD-6F07-6189-5E1D71E690CF}" dt="2023-03-31T09:13:02.930" v="13"/>
        <pc:sldMkLst>
          <pc:docMk/>
          <pc:sldMk cId="1773795015" sldId="291"/>
        </pc:sldMkLst>
      </pc:sldChg>
      <pc:sldChg chg="add">
        <pc:chgData name="Karolina Miałkowska" userId="S::karolina.mialkowska@ue.wroc.pl::b529afdd-114f-49bc-ae77-1f1b238d8264" providerId="AD" clId="Web-{76555288-84BD-6F07-6189-5E1D71E690CF}" dt="2023-03-31T09:13:03.024" v="14"/>
        <pc:sldMkLst>
          <pc:docMk/>
          <pc:sldMk cId="3450809357" sldId="292"/>
        </pc:sldMkLst>
      </pc:sldChg>
      <pc:sldChg chg="add">
        <pc:chgData name="Karolina Miałkowska" userId="S::karolina.mialkowska@ue.wroc.pl::b529afdd-114f-49bc-ae77-1f1b238d8264" providerId="AD" clId="Web-{76555288-84BD-6F07-6189-5E1D71E690CF}" dt="2023-03-31T09:13:03.165" v="15"/>
        <pc:sldMkLst>
          <pc:docMk/>
          <pc:sldMk cId="2861361557" sldId="293"/>
        </pc:sldMkLst>
      </pc:sldChg>
      <pc:sldChg chg="modSp add">
        <pc:chgData name="Karolina Miałkowska" userId="S::karolina.mialkowska@ue.wroc.pl::b529afdd-114f-49bc-ae77-1f1b238d8264" providerId="AD" clId="Web-{76555288-84BD-6F07-6189-5E1D71E690CF}" dt="2023-03-31T09:14:21.902" v="55" actId="20577"/>
        <pc:sldMkLst>
          <pc:docMk/>
          <pc:sldMk cId="3902998703" sldId="294"/>
        </pc:sldMkLst>
        <pc:spChg chg="mod">
          <ac:chgData name="Karolina Miałkowska" userId="S::karolina.mialkowska@ue.wroc.pl::b529afdd-114f-49bc-ae77-1f1b238d8264" providerId="AD" clId="Web-{76555288-84BD-6F07-6189-5E1D71E690CF}" dt="2023-03-31T09:14:21.902" v="55" actId="20577"/>
          <ac:spMkLst>
            <pc:docMk/>
            <pc:sldMk cId="3902998703" sldId="294"/>
            <ac:spMk id="2" creationId="{7B7FE142-F242-49D0-9924-FAA53EF5053D}"/>
          </ac:spMkLst>
        </pc:spChg>
      </pc:sldChg>
      <pc:sldChg chg="add">
        <pc:chgData name="Karolina Miałkowska" userId="S::karolina.mialkowska@ue.wroc.pl::b529afdd-114f-49bc-ae77-1f1b238d8264" providerId="AD" clId="Web-{76555288-84BD-6F07-6189-5E1D71E690CF}" dt="2023-03-31T09:13:03.352" v="17"/>
        <pc:sldMkLst>
          <pc:docMk/>
          <pc:sldMk cId="708005672" sldId="295"/>
        </pc:sldMkLst>
      </pc:sldChg>
      <pc:sldChg chg="add">
        <pc:chgData name="Karolina Miałkowska" userId="S::karolina.mialkowska@ue.wroc.pl::b529afdd-114f-49bc-ae77-1f1b238d8264" providerId="AD" clId="Web-{76555288-84BD-6F07-6189-5E1D71E690CF}" dt="2023-03-31T09:13:03.555" v="18"/>
        <pc:sldMkLst>
          <pc:docMk/>
          <pc:sldMk cId="826800747" sldId="296"/>
        </pc:sldMkLst>
      </pc:sldChg>
      <pc:sldChg chg="add">
        <pc:chgData name="Karolina Miałkowska" userId="S::karolina.mialkowska@ue.wroc.pl::b529afdd-114f-49bc-ae77-1f1b238d8264" providerId="AD" clId="Web-{76555288-84BD-6F07-6189-5E1D71E690CF}" dt="2023-03-31T09:13:03.743" v="19"/>
        <pc:sldMkLst>
          <pc:docMk/>
          <pc:sldMk cId="480644038" sldId="297"/>
        </pc:sldMkLst>
      </pc:sldChg>
      <pc:sldChg chg="add">
        <pc:chgData name="Karolina Miałkowska" userId="S::karolina.mialkowska@ue.wroc.pl::b529afdd-114f-49bc-ae77-1f1b238d8264" providerId="AD" clId="Web-{76555288-84BD-6F07-6189-5E1D71E690CF}" dt="2023-03-31T09:13:03.930" v="20"/>
        <pc:sldMkLst>
          <pc:docMk/>
          <pc:sldMk cId="1834895790" sldId="298"/>
        </pc:sldMkLst>
      </pc:sldChg>
      <pc:sldChg chg="add">
        <pc:chgData name="Karolina Miałkowska" userId="S::karolina.mialkowska@ue.wroc.pl::b529afdd-114f-49bc-ae77-1f1b238d8264" providerId="AD" clId="Web-{76555288-84BD-6F07-6189-5E1D71E690CF}" dt="2023-03-31T09:13:04.134" v="21"/>
        <pc:sldMkLst>
          <pc:docMk/>
          <pc:sldMk cId="1548992315" sldId="299"/>
        </pc:sldMkLst>
      </pc:sldChg>
      <pc:sldChg chg="add">
        <pc:chgData name="Karolina Miałkowska" userId="S::karolina.mialkowska@ue.wroc.pl::b529afdd-114f-49bc-ae77-1f1b238d8264" providerId="AD" clId="Web-{76555288-84BD-6F07-6189-5E1D71E690CF}" dt="2023-03-31T09:13:04.259" v="22"/>
        <pc:sldMkLst>
          <pc:docMk/>
          <pc:sldMk cId="2572384393" sldId="300"/>
        </pc:sldMkLst>
      </pc:sldChg>
      <pc:sldChg chg="add">
        <pc:chgData name="Karolina Miałkowska" userId="S::karolina.mialkowska@ue.wroc.pl::b529afdd-114f-49bc-ae77-1f1b238d8264" providerId="AD" clId="Web-{76555288-84BD-6F07-6189-5E1D71E690CF}" dt="2023-03-31T09:13:04.384" v="23"/>
        <pc:sldMkLst>
          <pc:docMk/>
          <pc:sldMk cId="291427238" sldId="301"/>
        </pc:sldMkLst>
      </pc:sldChg>
      <pc:sldChg chg="add">
        <pc:chgData name="Karolina Miałkowska" userId="S::karolina.mialkowska@ue.wroc.pl::b529afdd-114f-49bc-ae77-1f1b238d8264" providerId="AD" clId="Web-{76555288-84BD-6F07-6189-5E1D71E690CF}" dt="2023-03-31T09:13:04.524" v="24"/>
        <pc:sldMkLst>
          <pc:docMk/>
          <pc:sldMk cId="317351908" sldId="302"/>
        </pc:sldMkLst>
      </pc:sldChg>
      <pc:sldChg chg="add">
        <pc:chgData name="Karolina Miałkowska" userId="S::karolina.mialkowska@ue.wroc.pl::b529afdd-114f-49bc-ae77-1f1b238d8264" providerId="AD" clId="Web-{76555288-84BD-6F07-6189-5E1D71E690CF}" dt="2023-03-31T09:13:04.618" v="25"/>
        <pc:sldMkLst>
          <pc:docMk/>
          <pc:sldMk cId="3298501720" sldId="303"/>
        </pc:sldMkLst>
      </pc:sldChg>
      <pc:sldChg chg="add">
        <pc:chgData name="Karolina Miałkowska" userId="S::karolina.mialkowska@ue.wroc.pl::b529afdd-114f-49bc-ae77-1f1b238d8264" providerId="AD" clId="Web-{76555288-84BD-6F07-6189-5E1D71E690CF}" dt="2023-03-31T09:13:04.774" v="26"/>
        <pc:sldMkLst>
          <pc:docMk/>
          <pc:sldMk cId="3260606860" sldId="304"/>
        </pc:sldMkLst>
      </pc:sldChg>
      <pc:sldChg chg="add">
        <pc:chgData name="Karolina Miałkowska" userId="S::karolina.mialkowska@ue.wroc.pl::b529afdd-114f-49bc-ae77-1f1b238d8264" providerId="AD" clId="Web-{76555288-84BD-6F07-6189-5E1D71E690CF}" dt="2023-03-31T09:13:04.884" v="27"/>
        <pc:sldMkLst>
          <pc:docMk/>
          <pc:sldMk cId="3535580493" sldId="305"/>
        </pc:sldMkLst>
      </pc:sldChg>
    </pc:docChg>
  </pc:docChgLst>
  <pc:docChgLst>
    <pc:chgData name="Mialkowska, Karolina" userId="0ccfbab1-38bf-4c17-8c77-918db77a0e6f" providerId="ADAL" clId="{E01324B2-A6C2-4D8E-9913-726464FBF243}"/>
    <pc:docChg chg="modSld">
      <pc:chgData name="Mialkowska, Karolina" userId="0ccfbab1-38bf-4c17-8c77-918db77a0e6f" providerId="ADAL" clId="{E01324B2-A6C2-4D8E-9913-726464FBF243}" dt="2023-03-18T16:00:44.717" v="2" actId="6549"/>
      <pc:docMkLst>
        <pc:docMk/>
      </pc:docMkLst>
      <pc:sldChg chg="modSp mod">
        <pc:chgData name="Mialkowska, Karolina" userId="0ccfbab1-38bf-4c17-8c77-918db77a0e6f" providerId="ADAL" clId="{E01324B2-A6C2-4D8E-9913-726464FBF243}" dt="2023-03-18T16:00:44.717" v="2" actId="6549"/>
        <pc:sldMkLst>
          <pc:docMk/>
          <pc:sldMk cId="0" sldId="259"/>
        </pc:sldMkLst>
        <pc:spChg chg="mod">
          <ac:chgData name="Mialkowska, Karolina" userId="0ccfbab1-38bf-4c17-8c77-918db77a0e6f" providerId="ADAL" clId="{E01324B2-A6C2-4D8E-9913-726464FBF243}" dt="2023-03-18T16:00:44.717" v="2" actId="6549"/>
          <ac:spMkLst>
            <pc:docMk/>
            <pc:sldMk cId="0" sldId="259"/>
            <ac:spMk id="2" creationId="{00000000-0000-0000-0000-000000000000}"/>
          </ac:spMkLst>
        </pc:spChg>
      </pc:sldChg>
    </pc:docChg>
  </pc:docChgLst>
  <pc:docChgLst>
    <pc:chgData name="Karolina Miałkowska" userId="S::karolina.mialkowska@ue.wroc.pl::b529afdd-114f-49bc-ae77-1f1b238d8264" providerId="AD" clId="Web-{05A02309-492C-4DDE-8AD8-7D2EF0C52CBC}"/>
    <pc:docChg chg="modSld">
      <pc:chgData name="Karolina Miałkowska" userId="S::karolina.mialkowska@ue.wroc.pl::b529afdd-114f-49bc-ae77-1f1b238d8264" providerId="AD" clId="Web-{05A02309-492C-4DDE-8AD8-7D2EF0C52CBC}" dt="2024-05-12T15:16:22.617" v="0" actId="20577"/>
      <pc:docMkLst>
        <pc:docMk/>
      </pc:docMkLst>
      <pc:sldChg chg="modSp">
        <pc:chgData name="Karolina Miałkowska" userId="S::karolina.mialkowska@ue.wroc.pl::b529afdd-114f-49bc-ae77-1f1b238d8264" providerId="AD" clId="Web-{05A02309-492C-4DDE-8AD8-7D2EF0C52CBC}" dt="2024-05-12T15:16:22.617" v="0" actId="20577"/>
        <pc:sldMkLst>
          <pc:docMk/>
          <pc:sldMk cId="3978398071" sldId="320"/>
        </pc:sldMkLst>
        <pc:spChg chg="mod">
          <ac:chgData name="Karolina Miałkowska" userId="S::karolina.mialkowska@ue.wroc.pl::b529afdd-114f-49bc-ae77-1f1b238d8264" providerId="AD" clId="Web-{05A02309-492C-4DDE-8AD8-7D2EF0C52CBC}" dt="2024-05-12T15:16:22.617" v="0" actId="20577"/>
          <ac:spMkLst>
            <pc:docMk/>
            <pc:sldMk cId="3978398071" sldId="320"/>
            <ac:spMk id="2" creationId="{7B7FE142-F242-49D0-9924-FAA53EF5053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94EB44-BCD8-4777-AF37-E0B0DF95254B}"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US"/>
        </a:p>
      </dgm:t>
    </dgm:pt>
    <dgm:pt modelId="{B528C1B8-B7C3-4A60-8370-34096927DCAB}">
      <dgm:prSet phldrT="[Text]"/>
      <dgm:spPr/>
      <dgm:t>
        <a:bodyPr/>
        <a:lstStyle/>
        <a:p>
          <a:r>
            <a:rPr lang="pl-PL" b="0" i="0"/>
            <a:t>to projekt i społeczność, której celem jest „tworzenie oprogramowania open source, otwartych standardów i usług do obliczeń interaktywnych w dziesiątkach języków programowania”</a:t>
          </a:r>
          <a:endParaRPr lang="en-US"/>
        </a:p>
      </dgm:t>
    </dgm:pt>
    <dgm:pt modelId="{11208702-1842-490F-8D3F-F8ECFC7CE3B9}" type="parTrans" cxnId="{058ADC4C-F1B8-4DB3-8F9F-F69A2939B4A7}">
      <dgm:prSet/>
      <dgm:spPr/>
      <dgm:t>
        <a:bodyPr/>
        <a:lstStyle/>
        <a:p>
          <a:endParaRPr lang="en-US"/>
        </a:p>
      </dgm:t>
    </dgm:pt>
    <dgm:pt modelId="{F58C9C52-4B36-4929-AE5F-A2A137F50935}" type="sibTrans" cxnId="{058ADC4C-F1B8-4DB3-8F9F-F69A2939B4A7}">
      <dgm:prSet/>
      <dgm:spPr/>
      <dgm:t>
        <a:bodyPr/>
        <a:lstStyle/>
        <a:p>
          <a:endParaRPr lang="en-US"/>
        </a:p>
      </dgm:t>
    </dgm:pt>
    <dgm:pt modelId="{7B3E9CA4-28D3-438C-891A-A191D6163FEB}">
      <dgm:prSet phldrT="[Text]"/>
      <dgm:spPr/>
      <dgm:t>
        <a:bodyPr/>
        <a:lstStyle/>
        <a:p>
          <a:r>
            <a:rPr lang="pl-PL"/>
            <a:t>W 2014 roku wyodrębniony z IPyhton</a:t>
          </a:r>
          <a:endParaRPr lang="en-US"/>
        </a:p>
      </dgm:t>
    </dgm:pt>
    <dgm:pt modelId="{0652213F-7A98-490D-A25B-39722ED7F048}" type="parTrans" cxnId="{7F0AFAE0-47D9-48EE-A46A-B568BA2131DF}">
      <dgm:prSet/>
      <dgm:spPr/>
      <dgm:t>
        <a:bodyPr/>
        <a:lstStyle/>
        <a:p>
          <a:endParaRPr lang="en-US"/>
        </a:p>
      </dgm:t>
    </dgm:pt>
    <dgm:pt modelId="{C12A353D-F351-4D69-AE2A-6A920143BADA}" type="sibTrans" cxnId="{7F0AFAE0-47D9-48EE-A46A-B568BA2131DF}">
      <dgm:prSet/>
      <dgm:spPr/>
      <dgm:t>
        <a:bodyPr/>
        <a:lstStyle/>
        <a:p>
          <a:endParaRPr lang="en-US"/>
        </a:p>
      </dgm:t>
    </dgm:pt>
    <dgm:pt modelId="{12C53FC6-CF39-4362-92C9-577DD703B03D}">
      <dgm:prSet phldrT="[Text]"/>
      <dgm:spPr/>
      <dgm:t>
        <a:bodyPr/>
        <a:lstStyle/>
        <a:p>
          <a:r>
            <a:rPr lang="pl-PL"/>
            <a:t>Nazwa </a:t>
          </a:r>
          <a:r>
            <a:rPr lang="pl-PL" b="1"/>
            <a:t>Jupyter </a:t>
          </a:r>
          <a:r>
            <a:rPr lang="pl-PL"/>
            <a:t>pochodzi od języków Julia, Python, R</a:t>
          </a:r>
          <a:endParaRPr lang="en-US"/>
        </a:p>
      </dgm:t>
    </dgm:pt>
    <dgm:pt modelId="{9F60B291-D828-4C25-A32B-4CDEB6C79D17}" type="parTrans" cxnId="{9471A06F-053B-405A-A6B9-7F48769C4BA5}">
      <dgm:prSet/>
      <dgm:spPr/>
      <dgm:t>
        <a:bodyPr/>
        <a:lstStyle/>
        <a:p>
          <a:endParaRPr lang="en-US"/>
        </a:p>
      </dgm:t>
    </dgm:pt>
    <dgm:pt modelId="{C646FA34-18F6-4C25-B32A-D017C1174732}" type="sibTrans" cxnId="{9471A06F-053B-405A-A6B9-7F48769C4BA5}">
      <dgm:prSet/>
      <dgm:spPr/>
      <dgm:t>
        <a:bodyPr/>
        <a:lstStyle/>
        <a:p>
          <a:endParaRPr lang="en-US"/>
        </a:p>
      </dgm:t>
    </dgm:pt>
    <dgm:pt modelId="{518CDA10-60E0-4742-83DD-B748EE5CB3A3}">
      <dgm:prSet/>
      <dgm:spPr/>
      <dgm:t>
        <a:bodyPr/>
        <a:lstStyle/>
        <a:p>
          <a:r>
            <a:rPr lang="pl-PL"/>
            <a:t>Narzędzie do uruchamiania kodu</a:t>
          </a:r>
          <a:endParaRPr lang="en-US"/>
        </a:p>
      </dgm:t>
    </dgm:pt>
    <dgm:pt modelId="{3B8B0A8E-9573-430C-A050-80E42BF3E542}" type="parTrans" cxnId="{E221F689-CC5E-4BE6-9D00-770AFD453E8B}">
      <dgm:prSet/>
      <dgm:spPr/>
      <dgm:t>
        <a:bodyPr/>
        <a:lstStyle/>
        <a:p>
          <a:endParaRPr lang="en-US"/>
        </a:p>
      </dgm:t>
    </dgm:pt>
    <dgm:pt modelId="{5C838B8B-ED75-4278-B855-54AAC9C74833}" type="sibTrans" cxnId="{E221F689-CC5E-4BE6-9D00-770AFD453E8B}">
      <dgm:prSet/>
      <dgm:spPr/>
      <dgm:t>
        <a:bodyPr/>
        <a:lstStyle/>
        <a:p>
          <a:endParaRPr lang="en-US"/>
        </a:p>
      </dgm:t>
    </dgm:pt>
    <dgm:pt modelId="{E9A1FF93-4D1A-4878-BBF8-E0FB009DD865}" type="pres">
      <dgm:prSet presAssocID="{7394EB44-BCD8-4777-AF37-E0B0DF95254B}" presName="Name0" presStyleCnt="0">
        <dgm:presLayoutVars>
          <dgm:chMax val="7"/>
          <dgm:chPref val="7"/>
          <dgm:dir/>
        </dgm:presLayoutVars>
      </dgm:prSet>
      <dgm:spPr/>
    </dgm:pt>
    <dgm:pt modelId="{CFF48B38-D546-4B2D-9D0E-AFE6B729361A}" type="pres">
      <dgm:prSet presAssocID="{7394EB44-BCD8-4777-AF37-E0B0DF95254B}" presName="Name1" presStyleCnt="0"/>
      <dgm:spPr/>
    </dgm:pt>
    <dgm:pt modelId="{A5BFA817-9331-4A57-BD2F-C034124D7657}" type="pres">
      <dgm:prSet presAssocID="{7394EB44-BCD8-4777-AF37-E0B0DF95254B}" presName="cycle" presStyleCnt="0"/>
      <dgm:spPr/>
    </dgm:pt>
    <dgm:pt modelId="{CBC13879-BDCC-4DC0-AB11-F08D0C07ACAD}" type="pres">
      <dgm:prSet presAssocID="{7394EB44-BCD8-4777-AF37-E0B0DF95254B}" presName="srcNode" presStyleLbl="node1" presStyleIdx="0" presStyleCnt="4"/>
      <dgm:spPr/>
    </dgm:pt>
    <dgm:pt modelId="{386EF4A1-E8CE-4308-BF9E-2EA088954BE7}" type="pres">
      <dgm:prSet presAssocID="{7394EB44-BCD8-4777-AF37-E0B0DF95254B}" presName="conn" presStyleLbl="parChTrans1D2" presStyleIdx="0" presStyleCnt="1"/>
      <dgm:spPr/>
    </dgm:pt>
    <dgm:pt modelId="{0A628F4F-CD7C-4A49-B837-37E9E42D7F00}" type="pres">
      <dgm:prSet presAssocID="{7394EB44-BCD8-4777-AF37-E0B0DF95254B}" presName="extraNode" presStyleLbl="node1" presStyleIdx="0" presStyleCnt="4"/>
      <dgm:spPr/>
    </dgm:pt>
    <dgm:pt modelId="{CAB7C9D5-B6D8-406A-8B4F-9A6ACFE39BEC}" type="pres">
      <dgm:prSet presAssocID="{7394EB44-BCD8-4777-AF37-E0B0DF95254B}" presName="dstNode" presStyleLbl="node1" presStyleIdx="0" presStyleCnt="4"/>
      <dgm:spPr/>
    </dgm:pt>
    <dgm:pt modelId="{B066D741-A941-4329-B695-4609928F1BE8}" type="pres">
      <dgm:prSet presAssocID="{B528C1B8-B7C3-4A60-8370-34096927DCAB}" presName="text_1" presStyleLbl="node1" presStyleIdx="0" presStyleCnt="4">
        <dgm:presLayoutVars>
          <dgm:bulletEnabled val="1"/>
        </dgm:presLayoutVars>
      </dgm:prSet>
      <dgm:spPr/>
    </dgm:pt>
    <dgm:pt modelId="{5F4DF3A5-C3D8-4AA6-A7A8-4A00782EF473}" type="pres">
      <dgm:prSet presAssocID="{B528C1B8-B7C3-4A60-8370-34096927DCAB}" presName="accent_1" presStyleCnt="0"/>
      <dgm:spPr/>
    </dgm:pt>
    <dgm:pt modelId="{432500B6-BC35-44D9-B4E0-AF73B35A895F}" type="pres">
      <dgm:prSet presAssocID="{B528C1B8-B7C3-4A60-8370-34096927DCAB}" presName="accentRepeatNode" presStyleLbl="solidFgAcc1" presStyleIdx="0" presStyleCnt="4"/>
      <dgm:spPr/>
    </dgm:pt>
    <dgm:pt modelId="{0F58B0DE-D32A-461A-BA6B-C9F25E1345C7}" type="pres">
      <dgm:prSet presAssocID="{7B3E9CA4-28D3-438C-891A-A191D6163FEB}" presName="text_2" presStyleLbl="node1" presStyleIdx="1" presStyleCnt="4">
        <dgm:presLayoutVars>
          <dgm:bulletEnabled val="1"/>
        </dgm:presLayoutVars>
      </dgm:prSet>
      <dgm:spPr/>
    </dgm:pt>
    <dgm:pt modelId="{BEE5F720-52C0-4229-A105-415B885F9DBE}" type="pres">
      <dgm:prSet presAssocID="{7B3E9CA4-28D3-438C-891A-A191D6163FEB}" presName="accent_2" presStyleCnt="0"/>
      <dgm:spPr/>
    </dgm:pt>
    <dgm:pt modelId="{FA7864D9-BF3C-4DAB-87C5-511567EA2456}" type="pres">
      <dgm:prSet presAssocID="{7B3E9CA4-28D3-438C-891A-A191D6163FEB}" presName="accentRepeatNode" presStyleLbl="solidFgAcc1" presStyleIdx="1" presStyleCnt="4"/>
      <dgm:spPr/>
    </dgm:pt>
    <dgm:pt modelId="{70184B0E-5BC0-4831-9535-D47BBE129797}" type="pres">
      <dgm:prSet presAssocID="{518CDA10-60E0-4742-83DD-B748EE5CB3A3}" presName="text_3" presStyleLbl="node1" presStyleIdx="2" presStyleCnt="4">
        <dgm:presLayoutVars>
          <dgm:bulletEnabled val="1"/>
        </dgm:presLayoutVars>
      </dgm:prSet>
      <dgm:spPr/>
    </dgm:pt>
    <dgm:pt modelId="{889F53EF-F22F-40A4-85E3-E3C65C263068}" type="pres">
      <dgm:prSet presAssocID="{518CDA10-60E0-4742-83DD-B748EE5CB3A3}" presName="accent_3" presStyleCnt="0"/>
      <dgm:spPr/>
    </dgm:pt>
    <dgm:pt modelId="{928669FA-ACD6-4472-A441-C0EA5F3049B8}" type="pres">
      <dgm:prSet presAssocID="{518CDA10-60E0-4742-83DD-B748EE5CB3A3}" presName="accentRepeatNode" presStyleLbl="solidFgAcc1" presStyleIdx="2" presStyleCnt="4"/>
      <dgm:spPr/>
    </dgm:pt>
    <dgm:pt modelId="{0D45CAC2-9AD3-4CB1-A00E-38880CCDDB5B}" type="pres">
      <dgm:prSet presAssocID="{12C53FC6-CF39-4362-92C9-577DD703B03D}" presName="text_4" presStyleLbl="node1" presStyleIdx="3" presStyleCnt="4">
        <dgm:presLayoutVars>
          <dgm:bulletEnabled val="1"/>
        </dgm:presLayoutVars>
      </dgm:prSet>
      <dgm:spPr/>
    </dgm:pt>
    <dgm:pt modelId="{C949E74B-C07A-41A2-BFA4-B5F758DE3DF9}" type="pres">
      <dgm:prSet presAssocID="{12C53FC6-CF39-4362-92C9-577DD703B03D}" presName="accent_4" presStyleCnt="0"/>
      <dgm:spPr/>
    </dgm:pt>
    <dgm:pt modelId="{79D37E5A-4330-439D-B982-E1DF8ECA4DF6}" type="pres">
      <dgm:prSet presAssocID="{12C53FC6-CF39-4362-92C9-577DD703B03D}" presName="accentRepeatNode" presStyleLbl="solidFgAcc1" presStyleIdx="3" presStyleCnt="4"/>
      <dgm:spPr/>
    </dgm:pt>
  </dgm:ptLst>
  <dgm:cxnLst>
    <dgm:cxn modelId="{B4F25261-7B1E-4A4F-95F3-230C386AEBBA}" type="presOf" srcId="{12C53FC6-CF39-4362-92C9-577DD703B03D}" destId="{0D45CAC2-9AD3-4CB1-A00E-38880CCDDB5B}" srcOrd="0" destOrd="0" presId="urn:microsoft.com/office/officeart/2008/layout/VerticalCurvedList"/>
    <dgm:cxn modelId="{058ADC4C-F1B8-4DB3-8F9F-F69A2939B4A7}" srcId="{7394EB44-BCD8-4777-AF37-E0B0DF95254B}" destId="{B528C1B8-B7C3-4A60-8370-34096927DCAB}" srcOrd="0" destOrd="0" parTransId="{11208702-1842-490F-8D3F-F8ECFC7CE3B9}" sibTransId="{F58C9C52-4B36-4929-AE5F-A2A137F50935}"/>
    <dgm:cxn modelId="{9471A06F-053B-405A-A6B9-7F48769C4BA5}" srcId="{7394EB44-BCD8-4777-AF37-E0B0DF95254B}" destId="{12C53FC6-CF39-4362-92C9-577DD703B03D}" srcOrd="3" destOrd="0" parTransId="{9F60B291-D828-4C25-A32B-4CDEB6C79D17}" sibTransId="{C646FA34-18F6-4C25-B32A-D017C1174732}"/>
    <dgm:cxn modelId="{705F0C71-3BE7-4DA3-8F6C-10DBEEAF57AF}" type="presOf" srcId="{7B3E9CA4-28D3-438C-891A-A191D6163FEB}" destId="{0F58B0DE-D32A-461A-BA6B-C9F25E1345C7}" srcOrd="0" destOrd="0" presId="urn:microsoft.com/office/officeart/2008/layout/VerticalCurvedList"/>
    <dgm:cxn modelId="{E221F689-CC5E-4BE6-9D00-770AFD453E8B}" srcId="{7394EB44-BCD8-4777-AF37-E0B0DF95254B}" destId="{518CDA10-60E0-4742-83DD-B748EE5CB3A3}" srcOrd="2" destOrd="0" parTransId="{3B8B0A8E-9573-430C-A050-80E42BF3E542}" sibTransId="{5C838B8B-ED75-4278-B855-54AAC9C74833}"/>
    <dgm:cxn modelId="{DB86318C-75DA-4347-94C8-E5D4E4610FDA}" type="presOf" srcId="{F58C9C52-4B36-4929-AE5F-A2A137F50935}" destId="{386EF4A1-E8CE-4308-BF9E-2EA088954BE7}" srcOrd="0" destOrd="0" presId="urn:microsoft.com/office/officeart/2008/layout/VerticalCurvedList"/>
    <dgm:cxn modelId="{899FA5AF-7D27-45D8-9255-972C0F923A52}" type="presOf" srcId="{B528C1B8-B7C3-4A60-8370-34096927DCAB}" destId="{B066D741-A941-4329-B695-4609928F1BE8}" srcOrd="0" destOrd="0" presId="urn:microsoft.com/office/officeart/2008/layout/VerticalCurvedList"/>
    <dgm:cxn modelId="{23DC94D7-2833-469F-A9F4-9FC75656492A}" type="presOf" srcId="{7394EB44-BCD8-4777-AF37-E0B0DF95254B}" destId="{E9A1FF93-4D1A-4878-BBF8-E0FB009DD865}" srcOrd="0" destOrd="0" presId="urn:microsoft.com/office/officeart/2008/layout/VerticalCurvedList"/>
    <dgm:cxn modelId="{7F0AFAE0-47D9-48EE-A46A-B568BA2131DF}" srcId="{7394EB44-BCD8-4777-AF37-E0B0DF95254B}" destId="{7B3E9CA4-28D3-438C-891A-A191D6163FEB}" srcOrd="1" destOrd="0" parTransId="{0652213F-7A98-490D-A25B-39722ED7F048}" sibTransId="{C12A353D-F351-4D69-AE2A-6A920143BADA}"/>
    <dgm:cxn modelId="{5D7C3FE5-248B-4D58-9299-09268DE444B4}" type="presOf" srcId="{518CDA10-60E0-4742-83DD-B748EE5CB3A3}" destId="{70184B0E-5BC0-4831-9535-D47BBE129797}" srcOrd="0" destOrd="0" presId="urn:microsoft.com/office/officeart/2008/layout/VerticalCurvedList"/>
    <dgm:cxn modelId="{94093EDA-C380-4E53-947C-D78216B3676E}" type="presParOf" srcId="{E9A1FF93-4D1A-4878-BBF8-E0FB009DD865}" destId="{CFF48B38-D546-4B2D-9D0E-AFE6B729361A}" srcOrd="0" destOrd="0" presId="urn:microsoft.com/office/officeart/2008/layout/VerticalCurvedList"/>
    <dgm:cxn modelId="{0D2CFDC8-955B-4C9E-914C-9DB2B1B90C95}" type="presParOf" srcId="{CFF48B38-D546-4B2D-9D0E-AFE6B729361A}" destId="{A5BFA817-9331-4A57-BD2F-C034124D7657}" srcOrd="0" destOrd="0" presId="urn:microsoft.com/office/officeart/2008/layout/VerticalCurvedList"/>
    <dgm:cxn modelId="{94960EB5-6CE0-4E36-98DE-B0854890687C}" type="presParOf" srcId="{A5BFA817-9331-4A57-BD2F-C034124D7657}" destId="{CBC13879-BDCC-4DC0-AB11-F08D0C07ACAD}" srcOrd="0" destOrd="0" presId="urn:microsoft.com/office/officeart/2008/layout/VerticalCurvedList"/>
    <dgm:cxn modelId="{A5794CE7-2055-4F2D-A2F9-EB6F63393DB2}" type="presParOf" srcId="{A5BFA817-9331-4A57-BD2F-C034124D7657}" destId="{386EF4A1-E8CE-4308-BF9E-2EA088954BE7}" srcOrd="1" destOrd="0" presId="urn:microsoft.com/office/officeart/2008/layout/VerticalCurvedList"/>
    <dgm:cxn modelId="{0683593A-8A0A-4F39-BDC9-2EF577F63E7F}" type="presParOf" srcId="{A5BFA817-9331-4A57-BD2F-C034124D7657}" destId="{0A628F4F-CD7C-4A49-B837-37E9E42D7F00}" srcOrd="2" destOrd="0" presId="urn:microsoft.com/office/officeart/2008/layout/VerticalCurvedList"/>
    <dgm:cxn modelId="{2D1442C7-887C-4CE6-953D-BC589A9679C2}" type="presParOf" srcId="{A5BFA817-9331-4A57-BD2F-C034124D7657}" destId="{CAB7C9D5-B6D8-406A-8B4F-9A6ACFE39BEC}" srcOrd="3" destOrd="0" presId="urn:microsoft.com/office/officeart/2008/layout/VerticalCurvedList"/>
    <dgm:cxn modelId="{A7679286-F7DD-4709-A96D-F6E6E6F47095}" type="presParOf" srcId="{CFF48B38-D546-4B2D-9D0E-AFE6B729361A}" destId="{B066D741-A941-4329-B695-4609928F1BE8}" srcOrd="1" destOrd="0" presId="urn:microsoft.com/office/officeart/2008/layout/VerticalCurvedList"/>
    <dgm:cxn modelId="{818109FD-830C-4231-BE72-3D717AC6F17D}" type="presParOf" srcId="{CFF48B38-D546-4B2D-9D0E-AFE6B729361A}" destId="{5F4DF3A5-C3D8-4AA6-A7A8-4A00782EF473}" srcOrd="2" destOrd="0" presId="urn:microsoft.com/office/officeart/2008/layout/VerticalCurvedList"/>
    <dgm:cxn modelId="{68CE46D0-6603-4DAB-9BFB-92218D3C2082}" type="presParOf" srcId="{5F4DF3A5-C3D8-4AA6-A7A8-4A00782EF473}" destId="{432500B6-BC35-44D9-B4E0-AF73B35A895F}" srcOrd="0" destOrd="0" presId="urn:microsoft.com/office/officeart/2008/layout/VerticalCurvedList"/>
    <dgm:cxn modelId="{2BA94782-853C-4E21-8ACD-B09F1D0DC38B}" type="presParOf" srcId="{CFF48B38-D546-4B2D-9D0E-AFE6B729361A}" destId="{0F58B0DE-D32A-461A-BA6B-C9F25E1345C7}" srcOrd="3" destOrd="0" presId="urn:microsoft.com/office/officeart/2008/layout/VerticalCurvedList"/>
    <dgm:cxn modelId="{F8C447A6-2A94-4E4E-9C6C-78B3245B0B5C}" type="presParOf" srcId="{CFF48B38-D546-4B2D-9D0E-AFE6B729361A}" destId="{BEE5F720-52C0-4229-A105-415B885F9DBE}" srcOrd="4" destOrd="0" presId="urn:microsoft.com/office/officeart/2008/layout/VerticalCurvedList"/>
    <dgm:cxn modelId="{2D9EA761-3305-40C4-917E-6848EC7EDEB2}" type="presParOf" srcId="{BEE5F720-52C0-4229-A105-415B885F9DBE}" destId="{FA7864D9-BF3C-4DAB-87C5-511567EA2456}" srcOrd="0" destOrd="0" presId="urn:microsoft.com/office/officeart/2008/layout/VerticalCurvedList"/>
    <dgm:cxn modelId="{C90B039A-1853-4499-B7F5-7D1DBD4A3327}" type="presParOf" srcId="{CFF48B38-D546-4B2D-9D0E-AFE6B729361A}" destId="{70184B0E-5BC0-4831-9535-D47BBE129797}" srcOrd="5" destOrd="0" presId="urn:microsoft.com/office/officeart/2008/layout/VerticalCurvedList"/>
    <dgm:cxn modelId="{99609C65-139F-46E1-B8A0-8FAF2940E7E0}" type="presParOf" srcId="{CFF48B38-D546-4B2D-9D0E-AFE6B729361A}" destId="{889F53EF-F22F-40A4-85E3-E3C65C263068}" srcOrd="6" destOrd="0" presId="urn:microsoft.com/office/officeart/2008/layout/VerticalCurvedList"/>
    <dgm:cxn modelId="{D5692AB3-BFC6-4A2B-A11D-B03156D4419D}" type="presParOf" srcId="{889F53EF-F22F-40A4-85E3-E3C65C263068}" destId="{928669FA-ACD6-4472-A441-C0EA5F3049B8}" srcOrd="0" destOrd="0" presId="urn:microsoft.com/office/officeart/2008/layout/VerticalCurvedList"/>
    <dgm:cxn modelId="{1148CFD9-BFAD-48F6-9D15-542044B5449B}" type="presParOf" srcId="{CFF48B38-D546-4B2D-9D0E-AFE6B729361A}" destId="{0D45CAC2-9AD3-4CB1-A00E-38880CCDDB5B}" srcOrd="7" destOrd="0" presId="urn:microsoft.com/office/officeart/2008/layout/VerticalCurvedList"/>
    <dgm:cxn modelId="{5F0AA43B-8E9E-4DFE-ACCA-3A89E6172BDC}" type="presParOf" srcId="{CFF48B38-D546-4B2D-9D0E-AFE6B729361A}" destId="{C949E74B-C07A-41A2-BFA4-B5F758DE3DF9}" srcOrd="8" destOrd="0" presId="urn:microsoft.com/office/officeart/2008/layout/VerticalCurvedList"/>
    <dgm:cxn modelId="{DDEAF7CA-59BA-43E7-A323-4DAFB4BB9E95}" type="presParOf" srcId="{C949E74B-C07A-41A2-BFA4-B5F758DE3DF9}" destId="{79D37E5A-4330-439D-B982-E1DF8ECA4DF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EF4A1-E8CE-4308-BF9E-2EA088954BE7}">
      <dsp:nvSpPr>
        <dsp:cNvPr id="0" name=""/>
        <dsp:cNvSpPr/>
      </dsp:nvSpPr>
      <dsp:spPr>
        <a:xfrm>
          <a:off x="-3444851" y="-529655"/>
          <a:ext cx="4107312" cy="4107312"/>
        </a:xfrm>
        <a:prstGeom prst="blockArc">
          <a:avLst>
            <a:gd name="adj1" fmla="val 18900000"/>
            <a:gd name="adj2" fmla="val 2700000"/>
            <a:gd name="adj3" fmla="val 52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66D741-A941-4329-B695-4609928F1BE8}">
      <dsp:nvSpPr>
        <dsp:cNvPr id="0" name=""/>
        <dsp:cNvSpPr/>
      </dsp:nvSpPr>
      <dsp:spPr>
        <a:xfrm>
          <a:off x="347346" y="234330"/>
          <a:ext cx="4185513" cy="46890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193" tIns="22860" rIns="22860" bIns="22860" numCol="1" spcCol="1270" anchor="ctr" anchorCtr="0">
          <a:noAutofit/>
        </a:bodyPr>
        <a:lstStyle/>
        <a:p>
          <a:pPr marL="0" lvl="0" indent="0" algn="l" defTabSz="400050">
            <a:lnSpc>
              <a:spcPct val="90000"/>
            </a:lnSpc>
            <a:spcBef>
              <a:spcPct val="0"/>
            </a:spcBef>
            <a:spcAft>
              <a:spcPct val="35000"/>
            </a:spcAft>
            <a:buNone/>
          </a:pPr>
          <a:r>
            <a:rPr lang="pl-PL" sz="900" b="0" i="0" kern="1200"/>
            <a:t>to projekt i społeczność, której celem jest „tworzenie oprogramowania open source, otwartych standardów i usług do obliczeń interaktywnych w dziesiątkach języków programowania”</a:t>
          </a:r>
          <a:endParaRPr lang="en-US" sz="900" kern="1200"/>
        </a:p>
      </dsp:txBody>
      <dsp:txXfrm>
        <a:off x="347346" y="234330"/>
        <a:ext cx="4185513" cy="468904"/>
      </dsp:txXfrm>
    </dsp:sp>
    <dsp:sp modelId="{432500B6-BC35-44D9-B4E0-AF73B35A895F}">
      <dsp:nvSpPr>
        <dsp:cNvPr id="0" name=""/>
        <dsp:cNvSpPr/>
      </dsp:nvSpPr>
      <dsp:spPr>
        <a:xfrm>
          <a:off x="54281" y="175717"/>
          <a:ext cx="586130" cy="58613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58B0DE-D32A-461A-BA6B-C9F25E1345C7}">
      <dsp:nvSpPr>
        <dsp:cNvPr id="0" name=""/>
        <dsp:cNvSpPr/>
      </dsp:nvSpPr>
      <dsp:spPr>
        <a:xfrm>
          <a:off x="616180" y="937808"/>
          <a:ext cx="3916680" cy="46890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193" tIns="22860" rIns="22860" bIns="22860" numCol="1" spcCol="1270" anchor="ctr" anchorCtr="0">
          <a:noAutofit/>
        </a:bodyPr>
        <a:lstStyle/>
        <a:p>
          <a:pPr marL="0" lvl="0" indent="0" algn="l" defTabSz="400050">
            <a:lnSpc>
              <a:spcPct val="90000"/>
            </a:lnSpc>
            <a:spcBef>
              <a:spcPct val="0"/>
            </a:spcBef>
            <a:spcAft>
              <a:spcPct val="35000"/>
            </a:spcAft>
            <a:buNone/>
          </a:pPr>
          <a:r>
            <a:rPr lang="pl-PL" sz="900" kern="1200"/>
            <a:t>W 2014 roku wyodrębniony z IPyhton</a:t>
          </a:r>
          <a:endParaRPr lang="en-US" sz="900" kern="1200"/>
        </a:p>
      </dsp:txBody>
      <dsp:txXfrm>
        <a:off x="616180" y="937808"/>
        <a:ext cx="3916680" cy="468904"/>
      </dsp:txXfrm>
    </dsp:sp>
    <dsp:sp modelId="{FA7864D9-BF3C-4DAB-87C5-511567EA2456}">
      <dsp:nvSpPr>
        <dsp:cNvPr id="0" name=""/>
        <dsp:cNvSpPr/>
      </dsp:nvSpPr>
      <dsp:spPr>
        <a:xfrm>
          <a:off x="323114" y="879195"/>
          <a:ext cx="586130" cy="58613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184B0E-5BC0-4831-9535-D47BBE129797}">
      <dsp:nvSpPr>
        <dsp:cNvPr id="0" name=""/>
        <dsp:cNvSpPr/>
      </dsp:nvSpPr>
      <dsp:spPr>
        <a:xfrm>
          <a:off x="616180" y="1641287"/>
          <a:ext cx="3916680" cy="46890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193" tIns="22860" rIns="22860" bIns="22860" numCol="1" spcCol="1270" anchor="ctr" anchorCtr="0">
          <a:noAutofit/>
        </a:bodyPr>
        <a:lstStyle/>
        <a:p>
          <a:pPr marL="0" lvl="0" indent="0" algn="l" defTabSz="400050">
            <a:lnSpc>
              <a:spcPct val="90000"/>
            </a:lnSpc>
            <a:spcBef>
              <a:spcPct val="0"/>
            </a:spcBef>
            <a:spcAft>
              <a:spcPct val="35000"/>
            </a:spcAft>
            <a:buNone/>
          </a:pPr>
          <a:r>
            <a:rPr lang="pl-PL" sz="900" kern="1200"/>
            <a:t>Narzędzie do uruchamiania kodu</a:t>
          </a:r>
          <a:endParaRPr lang="en-US" sz="900" kern="1200"/>
        </a:p>
      </dsp:txBody>
      <dsp:txXfrm>
        <a:off x="616180" y="1641287"/>
        <a:ext cx="3916680" cy="468904"/>
      </dsp:txXfrm>
    </dsp:sp>
    <dsp:sp modelId="{928669FA-ACD6-4472-A441-C0EA5F3049B8}">
      <dsp:nvSpPr>
        <dsp:cNvPr id="0" name=""/>
        <dsp:cNvSpPr/>
      </dsp:nvSpPr>
      <dsp:spPr>
        <a:xfrm>
          <a:off x="323114" y="1582674"/>
          <a:ext cx="586130" cy="58613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45CAC2-9AD3-4CB1-A00E-38880CCDDB5B}">
      <dsp:nvSpPr>
        <dsp:cNvPr id="0" name=""/>
        <dsp:cNvSpPr/>
      </dsp:nvSpPr>
      <dsp:spPr>
        <a:xfrm>
          <a:off x="347346" y="2344765"/>
          <a:ext cx="4185513" cy="468904"/>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2193" tIns="22860" rIns="22860" bIns="22860" numCol="1" spcCol="1270" anchor="ctr" anchorCtr="0">
          <a:noAutofit/>
        </a:bodyPr>
        <a:lstStyle/>
        <a:p>
          <a:pPr marL="0" lvl="0" indent="0" algn="l" defTabSz="400050">
            <a:lnSpc>
              <a:spcPct val="90000"/>
            </a:lnSpc>
            <a:spcBef>
              <a:spcPct val="0"/>
            </a:spcBef>
            <a:spcAft>
              <a:spcPct val="35000"/>
            </a:spcAft>
            <a:buNone/>
          </a:pPr>
          <a:r>
            <a:rPr lang="pl-PL" sz="900" kern="1200"/>
            <a:t>Nazwa </a:t>
          </a:r>
          <a:r>
            <a:rPr lang="pl-PL" sz="900" b="1" kern="1200"/>
            <a:t>Jupyter </a:t>
          </a:r>
          <a:r>
            <a:rPr lang="pl-PL" sz="900" kern="1200"/>
            <a:t>pochodzi od języków Julia, Python, R</a:t>
          </a:r>
          <a:endParaRPr lang="en-US" sz="900" kern="1200"/>
        </a:p>
      </dsp:txBody>
      <dsp:txXfrm>
        <a:off x="347346" y="2344765"/>
        <a:ext cx="4185513" cy="468904"/>
      </dsp:txXfrm>
    </dsp:sp>
    <dsp:sp modelId="{79D37E5A-4330-439D-B982-E1DF8ECA4DF6}">
      <dsp:nvSpPr>
        <dsp:cNvPr id="0" name=""/>
        <dsp:cNvSpPr/>
      </dsp:nvSpPr>
      <dsp:spPr>
        <a:xfrm>
          <a:off x="54281" y="2286152"/>
          <a:ext cx="586130" cy="58613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8D258E-7A00-4A43-ABC7-CDE752FF689B}" type="datetimeFigureOut">
              <a:rPr lang="pl-PL" smtClean="0"/>
              <a:pPr/>
              <a:t>21.05.2024</a:t>
            </a:fld>
            <a:endParaRPr lang="pl-PL"/>
          </a:p>
        </p:txBody>
      </p:sp>
      <p:sp>
        <p:nvSpPr>
          <p:cNvPr id="4" name="Symbol zastępczy stopki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5E2B28-E2E2-3B44-A792-4D84A8B99EB2}" type="slidenum">
              <a:rPr lang="pl-PL" smtClean="0"/>
              <a:pPr/>
              <a:t>‹#›</a:t>
            </a:fld>
            <a:endParaRPr lang="pl-PL"/>
          </a:p>
        </p:txBody>
      </p:sp>
    </p:spTree>
    <p:extLst>
      <p:ext uri="{BB962C8B-B14F-4D97-AF65-F5344CB8AC3E}">
        <p14:creationId xmlns:p14="http://schemas.microsoft.com/office/powerpoint/2010/main" val="12103915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07C4C-E2A6-5C46-BECF-3E51DBFB2FBE}" type="datetimeFigureOut">
              <a:rPr lang="pl-PL" smtClean="0"/>
              <a:pPr/>
              <a:t>21.05.2024</a:t>
            </a:fld>
            <a:endParaRPr lang="pl-PL"/>
          </a:p>
        </p:txBody>
      </p:sp>
      <p:sp>
        <p:nvSpPr>
          <p:cNvPr id="4" name="Symbol zastępczy obrazu slajd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1AE74-64F0-294E-B631-F2FD2C3E05A6}" type="slidenum">
              <a:rPr lang="pl-PL" smtClean="0"/>
              <a:pPr/>
              <a:t>‹#›</a:t>
            </a:fld>
            <a:endParaRPr lang="pl-PL"/>
          </a:p>
        </p:txBody>
      </p:sp>
    </p:spTree>
    <p:extLst>
      <p:ext uri="{BB962C8B-B14F-4D97-AF65-F5344CB8AC3E}">
        <p14:creationId xmlns:p14="http://schemas.microsoft.com/office/powerpoint/2010/main" val="8576967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a:solidFill>
                  <a:srgbClr val="333333"/>
                </a:solidFill>
                <a:effectLst/>
                <a:latin typeface="inter-regular"/>
              </a:rPr>
              <a:t>Big Data zawiera dużą ilość danych, które nie są przetwarzane przez tradycyjne przechowywanie danych lub jednostkę przetwarzającą. Jest używany przez wiele </a:t>
            </a:r>
            <a:r>
              <a:rPr lang="pl-PL" b="1" i="0">
                <a:solidFill>
                  <a:srgbClr val="333333"/>
                </a:solidFill>
                <a:effectLst/>
                <a:latin typeface="inter-bold"/>
              </a:rPr>
              <a:t>międzynarodowych firm</a:t>
            </a:r>
            <a:r>
              <a:rPr lang="pl-PL" b="0" i="0">
                <a:solidFill>
                  <a:srgbClr val="333333"/>
                </a:solidFill>
                <a:effectLst/>
                <a:latin typeface="inter-regular"/>
              </a:rPr>
              <a:t> do </a:t>
            </a:r>
            <a:r>
              <a:rPr lang="pl-PL" b="1" i="0">
                <a:solidFill>
                  <a:srgbClr val="333333"/>
                </a:solidFill>
                <a:effectLst/>
                <a:latin typeface="inter-bold"/>
              </a:rPr>
              <a:t>przetwarzania</a:t>
            </a:r>
            <a:r>
              <a:rPr lang="pl-PL" b="0" i="0">
                <a:solidFill>
                  <a:srgbClr val="333333"/>
                </a:solidFill>
                <a:effectLst/>
                <a:latin typeface="inter-regular"/>
              </a:rPr>
              <a:t> danych i działalności wielu </a:t>
            </a:r>
            <a:r>
              <a:rPr lang="pl-PL" b="1" i="0">
                <a:solidFill>
                  <a:srgbClr val="333333"/>
                </a:solidFill>
                <a:effectLst/>
                <a:latin typeface="inter-bold"/>
              </a:rPr>
              <a:t>organizacji</a:t>
            </a:r>
            <a:r>
              <a:rPr lang="pl-PL" b="0" i="0">
                <a:solidFill>
                  <a:srgbClr val="333333"/>
                </a:solidFill>
                <a:effectLst/>
                <a:latin typeface="inter-regular"/>
              </a:rPr>
              <a:t>. Big Data ma określone cechy, które wpływają na bezpieczeństwo i prywatność: różnorodność (</a:t>
            </a:r>
            <a:r>
              <a:rPr lang="pl-PL"/>
              <a:t>variety- różne formaty danych z różnych źródeł)</a:t>
            </a:r>
            <a:r>
              <a:rPr lang="pl-PL" b="0" i="0">
                <a:solidFill>
                  <a:srgbClr val="333333"/>
                </a:solidFill>
                <a:effectLst/>
                <a:latin typeface="inter-regular"/>
              </a:rPr>
              <a:t>, objętość (</a:t>
            </a:r>
            <a:r>
              <a:rPr lang="pl-PL"/>
              <a:t>volume- ogromna ilość danych)</a:t>
            </a:r>
            <a:r>
              <a:rPr lang="pl-PL" b="0" i="0">
                <a:solidFill>
                  <a:srgbClr val="333333"/>
                </a:solidFill>
                <a:effectLst/>
                <a:latin typeface="inter-regular"/>
              </a:rPr>
              <a:t>, szybkość (</a:t>
            </a:r>
            <a:r>
              <a:rPr lang="pl-PL"/>
              <a:t>velocity- duża szybkość akumulacji danych)</a:t>
            </a:r>
            <a:r>
              <a:rPr lang="pl-PL" b="0" i="0">
                <a:solidFill>
                  <a:srgbClr val="333333"/>
                </a:solidFill>
                <a:effectLst/>
                <a:latin typeface="inter-regular"/>
              </a:rPr>
              <a:t>, wartość (</a:t>
            </a:r>
            <a:r>
              <a:rPr lang="pl-PL"/>
              <a:t>value- wyodrębnij przydatne dane)</a:t>
            </a:r>
            <a:r>
              <a:rPr lang="pl-PL" b="0" i="0">
                <a:solidFill>
                  <a:srgbClr val="333333"/>
                </a:solidFill>
                <a:effectLst/>
                <a:latin typeface="inter-regular"/>
              </a:rPr>
              <a:t>, zmienność (</a:t>
            </a:r>
            <a:r>
              <a:rPr lang="pl-PL"/>
              <a:t>variability- </a:t>
            </a:r>
            <a:r>
              <a:rPr lang="pl-PL" b="0" i="0">
                <a:solidFill>
                  <a:srgbClr val="202124"/>
                </a:solidFill>
                <a:effectLst/>
                <a:latin typeface="arial" panose="020B0604020202020204" pitchFamily="34" charset="0"/>
              </a:rPr>
              <a:t>zmienność </a:t>
            </a:r>
            <a:r>
              <a:rPr lang="pl-PL" b="1" i="0">
                <a:solidFill>
                  <a:srgbClr val="202124"/>
                </a:solidFill>
                <a:effectLst/>
                <a:latin typeface="arial" panose="020B0604020202020204" pitchFamily="34" charset="0"/>
              </a:rPr>
              <a:t>opisuje, jak daleko od siebie leżą punkty danych oraz od środka rozkładu</a:t>
            </a:r>
            <a:r>
              <a:rPr lang="pl-PL" b="0" i="0">
                <a:solidFill>
                  <a:srgbClr val="202124"/>
                </a:solidFill>
                <a:effectLst/>
                <a:latin typeface="arial" panose="020B0604020202020204" pitchFamily="34" charset="0"/>
              </a:rPr>
              <a:t> . Wraz z miarami tendencji centralnej, miary zmienności zapewniają statystyki opisowe, które podsumowują dane. Zmienność jest również określana jako rozproszenie, rozproszenie lub rozproszenie</a:t>
            </a:r>
            <a:r>
              <a:rPr lang="pl-PL"/>
              <a:t>)</a:t>
            </a:r>
            <a:r>
              <a:rPr lang="pl-PL" b="0" i="0">
                <a:solidFill>
                  <a:srgbClr val="333333"/>
                </a:solidFill>
                <a:effectLst/>
                <a:latin typeface="inter-regular"/>
              </a:rPr>
              <a:t> i prawdziwość (</a:t>
            </a:r>
            <a:r>
              <a:rPr lang="pl-PL"/>
              <a:t>veracity- niespójności i niepewność danych)</a:t>
            </a:r>
            <a:r>
              <a:rPr lang="pl-PL" b="0" i="0">
                <a:solidFill>
                  <a:srgbClr val="333333"/>
                </a:solidFill>
                <a:effectLst/>
                <a:latin typeface="inter-regular"/>
              </a:rPr>
              <a:t>.</a:t>
            </a:r>
          </a:p>
          <a:p>
            <a:endParaRPr lang="pl-PL"/>
          </a:p>
          <a:p>
            <a:pPr algn="l">
              <a:buFont typeface="+mj-lt"/>
              <a:buAutoNum type="arabicPeriod"/>
            </a:pPr>
            <a:r>
              <a:rPr lang="pl-PL" b="0" i="0">
                <a:solidFill>
                  <a:srgbClr val="374151"/>
                </a:solidFill>
                <a:effectLst/>
                <a:latin typeface="Söhne"/>
              </a:rPr>
              <a:t>Wielkość (ang. Volume): Duże dane odnoszą się do ogromnych ilości danych generowanych i zbieranych przez różne źródła, takie jak media społecznościowe, transakcje online, sensory i inne urządzenia cyfrowe. Objętość danych jest tak duża, że nie można jej zarządzać ani analizować za pomocą tradycyjnych narzędzi przetwarzania danych.</a:t>
            </a:r>
          </a:p>
          <a:p>
            <a:pPr algn="l">
              <a:buFont typeface="+mj-lt"/>
              <a:buAutoNum type="arabicPeriod"/>
            </a:pPr>
            <a:r>
              <a:rPr lang="pl-PL" b="0" i="0">
                <a:solidFill>
                  <a:srgbClr val="374151"/>
                </a:solidFill>
                <a:effectLst/>
                <a:latin typeface="Söhne"/>
              </a:rPr>
              <a:t>Szybkość (ang. Velocity): Tempo, w jakim dane są generowane i zbierane, szybko się zwiększa. Przetwarzanie danych w czasie rzeczywistym staje się coraz ważniejsze, ponieważ firmy muszą szybko reagować na zmieniające się warunki rynkowe, potrzeby klientów i inne czynniki zewnętrzne.</a:t>
            </a:r>
          </a:p>
          <a:p>
            <a:pPr algn="l">
              <a:buFont typeface="+mj-lt"/>
              <a:buAutoNum type="arabicPeriod"/>
            </a:pPr>
            <a:r>
              <a:rPr lang="pl-PL" b="0" i="0">
                <a:solidFill>
                  <a:srgbClr val="374151"/>
                </a:solidFill>
                <a:effectLst/>
                <a:latin typeface="Söhne"/>
              </a:rPr>
              <a:t>Różnorodność (ang. Variety): Duże dane przybierają wiele różnych form, w tym dane strukturalne (takie jak dane przechowywane w tradycyjnej bazie danych), dane nieustrukturyzowane (takie jak posty w mediach społecznościowych, obrazy i filmy) oraz dane półstrukturalne (takie jak pliki XML i JSON).</a:t>
            </a:r>
          </a:p>
          <a:p>
            <a:pPr algn="l">
              <a:buFont typeface="+mj-lt"/>
              <a:buAutoNum type="arabicPeriod"/>
            </a:pPr>
            <a:r>
              <a:rPr lang="pl-PL" b="0" i="0">
                <a:solidFill>
                  <a:srgbClr val="374151"/>
                </a:solidFill>
                <a:effectLst/>
                <a:latin typeface="Söhne"/>
              </a:rPr>
              <a:t>Prawdziwość (ang. Veracity): Przy ogromnej ilości danych generowanych każdego dnia istnieje znaczne ryzyko błędów, niezgodności i niedokładności danych. Zapewnienie prawdziwości danych jest kluczowe dla sukcesu projektów związanych z dużymi danymi.</a:t>
            </a:r>
          </a:p>
          <a:p>
            <a:pPr algn="l">
              <a:buFont typeface="+mj-lt"/>
              <a:buAutoNum type="arabicPeriod"/>
            </a:pPr>
            <a:r>
              <a:rPr lang="pl-PL" b="0" i="0">
                <a:solidFill>
                  <a:srgbClr val="374151"/>
                </a:solidFill>
                <a:effectLst/>
                <a:latin typeface="Söhne"/>
              </a:rPr>
              <a:t>Wartość (ang. Value): Ostatecznym celem dużych danych jest wyciągnięcie wartości z ogromnej ilości danych generowanych. Ta wartość może przyjąć formę wglądu, który może pomóc firmom podejmować świadome decyzje, poprawić doświadczenia klientów i zoptymalizować procesy biznesowe.</a:t>
            </a:r>
          </a:p>
          <a:p>
            <a:endParaRPr lang="pl-PL"/>
          </a:p>
        </p:txBody>
      </p:sp>
      <p:sp>
        <p:nvSpPr>
          <p:cNvPr id="4" name="Symbol zastępczy numeru slajdu 3"/>
          <p:cNvSpPr>
            <a:spLocks noGrp="1"/>
          </p:cNvSpPr>
          <p:nvPr>
            <p:ph type="sldNum" sz="quarter" idx="5"/>
          </p:nvPr>
        </p:nvSpPr>
        <p:spPr/>
        <p:txBody>
          <a:bodyPr/>
          <a:lstStyle/>
          <a:p>
            <a:fld id="{C551AE74-64F0-294E-B631-F2FD2C3E05A6}" type="slidenum">
              <a:rPr lang="pl-PL" smtClean="0"/>
              <a:pPr/>
              <a:t>8</a:t>
            </a:fld>
            <a:endParaRPr lang="pl-PL"/>
          </a:p>
        </p:txBody>
      </p:sp>
    </p:spTree>
    <p:extLst>
      <p:ext uri="{BB962C8B-B14F-4D97-AF65-F5344CB8AC3E}">
        <p14:creationId xmlns:p14="http://schemas.microsoft.com/office/powerpoint/2010/main" val="170184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a:t>Testy A/B </a:t>
            </a:r>
            <a:r>
              <a:rPr lang="pl-PL"/>
              <a:t>służą do przeprowadzania eksperymentów na różnych elementach strony. Głównym założeniem testów A/B jest rozprowadzenie ruchu na wersję kontrolną oraz jedną czy dwie wersje testowe, na których zmienia się tylko jeden element (kolor buttona lub treść nagłówka). Dlaczego tylko 1? Ponieważ tylko wtedy mamy absolutną pewność, który element zadziałał lub nie. To właśnie umożliwiają nam testy A/B. Dlatego właśnie dzięki tak małym zmianom możemy najpierw przetestować czy nasz pomysł ma sens i dopiero potem zlecić go do wdrożenia programistom. </a:t>
            </a:r>
          </a:p>
          <a:p>
            <a:endParaRPr lang="pl-PL"/>
          </a:p>
          <a:p>
            <a:r>
              <a:rPr lang="pl-PL" b="1"/>
              <a:t>ML-</a:t>
            </a:r>
            <a:r>
              <a:rPr lang="pl-PL"/>
              <a:t> </a:t>
            </a:r>
            <a:r>
              <a:rPr lang="pl-PL" b="0" i="0">
                <a:solidFill>
                  <a:srgbClr val="4D5156"/>
                </a:solidFill>
                <a:effectLst/>
                <a:latin typeface="arial" panose="020B0604020202020204" pitchFamily="34" charset="0"/>
              </a:rPr>
              <a:t>obszar sztucznej inteligencji poświęcony algorytmom, które poprawiają się automatycznie poprzez doświadczenie, czyli ekspozycję na dane.</a:t>
            </a:r>
          </a:p>
          <a:p>
            <a:endParaRPr lang="pl-PL" b="0" i="0">
              <a:solidFill>
                <a:srgbClr val="4D5156"/>
              </a:solidFill>
              <a:effectLst/>
              <a:latin typeface="arial" panose="020B0604020202020204" pitchFamily="34" charset="0"/>
            </a:endParaRPr>
          </a:p>
          <a:p>
            <a:r>
              <a:rPr lang="pl-PL" b="1" i="0">
                <a:solidFill>
                  <a:srgbClr val="4D5156"/>
                </a:solidFill>
                <a:effectLst/>
                <a:latin typeface="arial" panose="020B0604020202020204" pitchFamily="34" charset="0"/>
              </a:rPr>
              <a:t>NLP</a:t>
            </a:r>
            <a:r>
              <a:rPr lang="pl-PL" b="0" i="0">
                <a:solidFill>
                  <a:srgbClr val="4D5156"/>
                </a:solidFill>
                <a:effectLst/>
                <a:latin typeface="arial" panose="020B0604020202020204" pitchFamily="34" charset="0"/>
              </a:rPr>
              <a:t>- </a:t>
            </a:r>
            <a:r>
              <a:rPr lang="pl-PL" b="0" i="0">
                <a:solidFill>
                  <a:srgbClr val="FFFFFF"/>
                </a:solidFill>
                <a:effectLst/>
                <a:latin typeface="Ubuntu"/>
              </a:rPr>
              <a:t>jest dziedziną sztucznej inteligencji, zajmującą się analizą i tworzeniem tekstów w języku naturalnym (takim jak polski, czy angielski).</a:t>
            </a:r>
          </a:p>
          <a:p>
            <a:endParaRPr lang="pl-PL" b="0" i="0">
              <a:solidFill>
                <a:srgbClr val="FFFFFF"/>
              </a:solidFill>
              <a:effectLst/>
              <a:latin typeface="Ubuntu"/>
            </a:endParaRPr>
          </a:p>
          <a:p>
            <a:r>
              <a:rPr lang="pl-PL" b="1" i="0">
                <a:solidFill>
                  <a:srgbClr val="1A1A1A"/>
                </a:solidFill>
                <a:effectLst/>
                <a:latin typeface="Inter"/>
              </a:rPr>
              <a:t>BI</a:t>
            </a:r>
            <a:r>
              <a:rPr lang="pl-PL" b="0" i="0">
                <a:solidFill>
                  <a:srgbClr val="1A1A1A"/>
                </a:solidFill>
                <a:effectLst/>
                <a:latin typeface="Inter"/>
              </a:rPr>
              <a:t>- czyli analityka biznesowa – to niezwykle szerokie zagadnienie, które stanowi swego rodzaju połączenie narzędzi, oprogramowania oraz wiedzy eksperckiej. Celem pracy analityków biznesowych jest poprawa wyników firmy oraz eliminacji potencjalnych zagrożeń. Naturalnie osiągnięcie wspomnianego celu nie byłoby możliwe bez pomocy narzędzi business intelligence.</a:t>
            </a:r>
          </a:p>
          <a:p>
            <a:endParaRPr lang="pl-PL" b="0" i="0">
              <a:solidFill>
                <a:srgbClr val="1A1A1A"/>
              </a:solidFill>
              <a:effectLst/>
              <a:latin typeface="Inter"/>
            </a:endParaRPr>
          </a:p>
          <a:p>
            <a:r>
              <a:rPr lang="pl-PL" b="1" i="0">
                <a:solidFill>
                  <a:srgbClr val="202124"/>
                </a:solidFill>
                <a:effectLst/>
                <a:latin typeface="arial" panose="020B0604020202020204" pitchFamily="34" charset="0"/>
              </a:rPr>
              <a:t>Przetwarzanie</a:t>
            </a:r>
            <a:r>
              <a:rPr lang="pl-PL" b="0" i="0">
                <a:solidFill>
                  <a:srgbClr val="202124"/>
                </a:solidFill>
                <a:effectLst/>
                <a:latin typeface="arial" panose="020B0604020202020204" pitchFamily="34" charset="0"/>
              </a:rPr>
              <a:t> w </a:t>
            </a:r>
            <a:r>
              <a:rPr lang="pl-PL" b="1" i="0">
                <a:solidFill>
                  <a:srgbClr val="202124"/>
                </a:solidFill>
                <a:effectLst/>
                <a:latin typeface="arial" panose="020B0604020202020204" pitchFamily="34" charset="0"/>
              </a:rPr>
              <a:t>chmurze</a:t>
            </a:r>
            <a:r>
              <a:rPr lang="pl-PL" b="0" i="0">
                <a:solidFill>
                  <a:srgbClr val="202124"/>
                </a:solidFill>
                <a:effectLst/>
                <a:latin typeface="arial" panose="020B0604020202020204" pitchFamily="34" charset="0"/>
              </a:rPr>
              <a:t> (często używa się po prostu określenia „</a:t>
            </a:r>
            <a:r>
              <a:rPr lang="pl-PL" b="1" i="0">
                <a:solidFill>
                  <a:srgbClr val="202124"/>
                </a:solidFill>
                <a:effectLst/>
                <a:latin typeface="arial" panose="020B0604020202020204" pitchFamily="34" charset="0"/>
              </a:rPr>
              <a:t>chmura</a:t>
            </a:r>
            <a:r>
              <a:rPr lang="pl-PL" b="0" i="0">
                <a:solidFill>
                  <a:srgbClr val="202124"/>
                </a:solidFill>
                <a:effectLst/>
                <a:latin typeface="arial" panose="020B0604020202020204" pitchFamily="34" charset="0"/>
              </a:rPr>
              <a:t>”) jest to udostępnianie wszelkich zasobów obliczeniowych — od aplikacji po centra </a:t>
            </a:r>
            <a:r>
              <a:rPr lang="pl-PL" b="1" i="0">
                <a:solidFill>
                  <a:srgbClr val="202124"/>
                </a:solidFill>
                <a:effectLst/>
                <a:latin typeface="arial" panose="020B0604020202020204" pitchFamily="34" charset="0"/>
              </a:rPr>
              <a:t>przetwarzania danych</a:t>
            </a:r>
            <a:r>
              <a:rPr lang="pl-PL" b="0" i="0">
                <a:solidFill>
                  <a:srgbClr val="202124"/>
                </a:solidFill>
                <a:effectLst/>
                <a:latin typeface="arial" panose="020B0604020202020204" pitchFamily="34" charset="0"/>
              </a:rPr>
              <a:t> — na żądanie, za pośrednictwem Internetu, na zasadzie płatności za faktyczne wykorzystanie.</a:t>
            </a:r>
            <a:endParaRPr lang="pl-PL" b="0" i="0">
              <a:solidFill>
                <a:srgbClr val="1A1A1A"/>
              </a:solidFill>
              <a:effectLst/>
              <a:latin typeface="Inter"/>
            </a:endParaRPr>
          </a:p>
          <a:p>
            <a:endParaRPr lang="pl-PL" b="0" i="0">
              <a:solidFill>
                <a:srgbClr val="1A1A1A"/>
              </a:solidFill>
              <a:effectLst/>
              <a:latin typeface="Inter"/>
            </a:endParaRPr>
          </a:p>
          <a:p>
            <a:r>
              <a:rPr lang="pl-PL" b="1" i="0">
                <a:solidFill>
                  <a:srgbClr val="202124"/>
                </a:solidFill>
                <a:effectLst/>
                <a:latin typeface="arial" panose="020B0604020202020204" pitchFamily="34" charset="0"/>
              </a:rPr>
              <a:t>Baza danych</a:t>
            </a:r>
            <a:r>
              <a:rPr lang="pl-PL" b="0" i="0">
                <a:solidFill>
                  <a:srgbClr val="202124"/>
                </a:solidFill>
                <a:effectLst/>
                <a:latin typeface="arial" panose="020B0604020202020204" pitchFamily="34" charset="0"/>
              </a:rPr>
              <a:t> jest narzędziem służącym do zbierania i organizowania informacji. </a:t>
            </a:r>
            <a:r>
              <a:rPr lang="pl-PL" b="1" i="0">
                <a:solidFill>
                  <a:srgbClr val="202124"/>
                </a:solidFill>
                <a:effectLst/>
                <a:latin typeface="arial" panose="020B0604020202020204" pitchFamily="34" charset="0"/>
              </a:rPr>
              <a:t>Bazy danych</a:t>
            </a:r>
            <a:r>
              <a:rPr lang="pl-PL" b="0" i="0">
                <a:solidFill>
                  <a:srgbClr val="202124"/>
                </a:solidFill>
                <a:effectLst/>
                <a:latin typeface="arial" panose="020B0604020202020204" pitchFamily="34" charset="0"/>
              </a:rPr>
              <a:t> pozwalają przechowywać dowolne informacje, na przykład informacje o ludziach, produktach czy zamówieniach. Często początkową formą </a:t>
            </a:r>
            <a:r>
              <a:rPr lang="pl-PL" b="1" i="0">
                <a:solidFill>
                  <a:srgbClr val="202124"/>
                </a:solidFill>
                <a:effectLst/>
                <a:latin typeface="arial" panose="020B0604020202020204" pitchFamily="34" charset="0"/>
              </a:rPr>
              <a:t>bazy danych</a:t>
            </a:r>
            <a:r>
              <a:rPr lang="pl-PL" b="0" i="0">
                <a:solidFill>
                  <a:srgbClr val="202124"/>
                </a:solidFill>
                <a:effectLst/>
                <a:latin typeface="arial" panose="020B0604020202020204" pitchFamily="34" charset="0"/>
              </a:rPr>
              <a:t> jest lista w edytorze tekstu lub arkusz kalkulacyjny.</a:t>
            </a:r>
            <a:endParaRPr lang="pl-PL"/>
          </a:p>
          <a:p>
            <a:endParaRPr lang="pl-PL"/>
          </a:p>
        </p:txBody>
      </p:sp>
      <p:sp>
        <p:nvSpPr>
          <p:cNvPr id="4" name="Symbol zastępczy numeru slajdu 3"/>
          <p:cNvSpPr>
            <a:spLocks noGrp="1"/>
          </p:cNvSpPr>
          <p:nvPr>
            <p:ph type="sldNum" sz="quarter" idx="5"/>
          </p:nvPr>
        </p:nvSpPr>
        <p:spPr/>
        <p:txBody>
          <a:bodyPr/>
          <a:lstStyle/>
          <a:p>
            <a:fld id="{C551AE74-64F0-294E-B631-F2FD2C3E05A6}" type="slidenum">
              <a:rPr lang="pl-PL" smtClean="0"/>
              <a:pPr/>
              <a:t>9</a:t>
            </a:fld>
            <a:endParaRPr lang="pl-PL"/>
          </a:p>
        </p:txBody>
      </p:sp>
    </p:spTree>
    <p:extLst>
      <p:ext uri="{BB962C8B-B14F-4D97-AF65-F5344CB8AC3E}">
        <p14:creationId xmlns:p14="http://schemas.microsoft.com/office/powerpoint/2010/main" val="19524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51AE74-64F0-294E-B631-F2FD2C3E05A6}" type="slidenum">
              <a:rPr lang="pl-PL" smtClean="0"/>
              <a:pPr/>
              <a:t>14</a:t>
            </a:fld>
            <a:endParaRPr lang="pl-PL"/>
          </a:p>
        </p:txBody>
      </p:sp>
    </p:spTree>
    <p:extLst>
      <p:ext uri="{BB962C8B-B14F-4D97-AF65-F5344CB8AC3E}">
        <p14:creationId xmlns:p14="http://schemas.microsoft.com/office/powerpoint/2010/main" val="315265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ytuł i zawartość">
    <p:spTree>
      <p:nvGrpSpPr>
        <p:cNvPr id="1" name=""/>
        <p:cNvGrpSpPr/>
        <p:nvPr/>
      </p:nvGrpSpPr>
      <p:grpSpPr>
        <a:xfrm>
          <a:off x="0" y="0"/>
          <a:ext cx="0" cy="0"/>
          <a:chOff x="0" y="0"/>
          <a:chExt cx="0" cy="0"/>
        </a:xfrm>
      </p:grpSpPr>
      <p:sp>
        <p:nvSpPr>
          <p:cNvPr id="10" name="Symbol zastępczy tytułu 1"/>
          <p:cNvSpPr>
            <a:spLocks noGrp="1"/>
          </p:cNvSpPr>
          <p:nvPr>
            <p:ph type="title" hasCustomPrompt="1"/>
          </p:nvPr>
        </p:nvSpPr>
        <p:spPr>
          <a:xfrm>
            <a:off x="1268760" y="267494"/>
            <a:ext cx="5328592" cy="4608512"/>
          </a:xfrm>
          <a:prstGeom prst="rect">
            <a:avLst/>
          </a:prstGeom>
        </p:spPr>
        <p:txBody>
          <a:bodyPr vert="horz" lIns="91440" tIns="45720" rIns="91440" bIns="45720" rtlCol="0" anchor="ctr">
            <a:normAutofit/>
          </a:bodyPr>
          <a:lstStyle>
            <a:lvl1pPr>
              <a:defRPr/>
            </a:lvl1pPr>
          </a:lstStyle>
          <a:p>
            <a:r>
              <a:rPr lang="pl-PL"/>
              <a:t>Imię, nazwisko</a:t>
            </a:r>
            <a:br>
              <a:rPr lang="pl-PL"/>
            </a:br>
            <a:br>
              <a:rPr lang="pl-PL"/>
            </a:br>
            <a:r>
              <a:rPr lang="pl-PL"/>
              <a:t>Tytuł prezentacji</a:t>
            </a:r>
          </a:p>
        </p:txBody>
      </p:sp>
    </p:spTree>
    <p:extLst>
      <p:ext uri="{BB962C8B-B14F-4D97-AF65-F5344CB8AC3E}">
        <p14:creationId xmlns:p14="http://schemas.microsoft.com/office/powerpoint/2010/main" val="106817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ytuł i zawartość">
    <p:spTree>
      <p:nvGrpSpPr>
        <p:cNvPr id="1" name=""/>
        <p:cNvGrpSpPr/>
        <p:nvPr/>
      </p:nvGrpSpPr>
      <p:grpSpPr>
        <a:xfrm>
          <a:off x="0" y="0"/>
          <a:ext cx="0" cy="0"/>
          <a:chOff x="0" y="0"/>
          <a:chExt cx="0" cy="0"/>
        </a:xfrm>
      </p:grpSpPr>
      <p:sp>
        <p:nvSpPr>
          <p:cNvPr id="6" name="Tytuł 1"/>
          <p:cNvSpPr>
            <a:spLocks noGrp="1"/>
          </p:cNvSpPr>
          <p:nvPr>
            <p:ph type="title" hasCustomPrompt="1"/>
          </p:nvPr>
        </p:nvSpPr>
        <p:spPr>
          <a:xfrm>
            <a:off x="1268760" y="267493"/>
            <a:ext cx="5256584" cy="795735"/>
          </a:xfrm>
        </p:spPr>
        <p:txBody>
          <a:bodyPr anchor="t"/>
          <a:lstStyle>
            <a:lvl1pPr algn="l">
              <a:defRPr b="1"/>
            </a:lvl1pPr>
          </a:lstStyle>
          <a:p>
            <a:r>
              <a:rPr lang="pl-PL"/>
              <a:t>Tytuł slajdu</a:t>
            </a:r>
          </a:p>
        </p:txBody>
      </p:sp>
      <p:sp>
        <p:nvSpPr>
          <p:cNvPr id="9" name="Symbol zastępczy tekstu 3"/>
          <p:cNvSpPr>
            <a:spLocks noGrp="1"/>
          </p:cNvSpPr>
          <p:nvPr>
            <p:ph type="body" sz="half" idx="14" hasCustomPrompt="1"/>
          </p:nvPr>
        </p:nvSpPr>
        <p:spPr>
          <a:xfrm>
            <a:off x="4077072" y="1275606"/>
            <a:ext cx="2448272" cy="3600400"/>
          </a:xfrm>
        </p:spPr>
        <p:txBody>
          <a:bodyPr anchor="t"/>
          <a:lstStyle>
            <a:lvl1pPr marL="0" indent="0" algn="l">
              <a:buNone/>
              <a:defRPr sz="1050" b="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10" name="Prostokąt 9"/>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3109830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ytuł i zawartość">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268760" y="274340"/>
            <a:ext cx="5256584" cy="857250"/>
          </a:xfrm>
        </p:spPr>
        <p:txBody>
          <a:bodyPr anchor="t"/>
          <a:lstStyle>
            <a:lvl1pPr algn="l">
              <a:defRPr b="1"/>
            </a:lvl1pPr>
          </a:lstStyle>
          <a:p>
            <a:r>
              <a:rPr lang="pl-PL"/>
              <a:t>Tytuł slajdu</a:t>
            </a:r>
          </a:p>
        </p:txBody>
      </p:sp>
      <p:sp>
        <p:nvSpPr>
          <p:cNvPr id="8" name="Symbol zastępczy tekstu 3"/>
          <p:cNvSpPr>
            <a:spLocks noGrp="1"/>
          </p:cNvSpPr>
          <p:nvPr>
            <p:ph type="body" sz="half" idx="13" hasCustomPrompt="1"/>
          </p:nvPr>
        </p:nvSpPr>
        <p:spPr>
          <a:xfrm>
            <a:off x="1268760" y="4203284"/>
            <a:ext cx="5256584" cy="672722"/>
          </a:xfrm>
        </p:spPr>
        <p:txBody>
          <a:bodyPr anchor="t"/>
          <a:lstStyle>
            <a:lvl1pPr marL="0" indent="0" algn="l">
              <a:buNone/>
              <a:defRPr sz="1050" b="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6" name="Prostokąt 5"/>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88644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Tytuł i zawartość">
    <p:spTree>
      <p:nvGrpSpPr>
        <p:cNvPr id="1" name=""/>
        <p:cNvGrpSpPr/>
        <p:nvPr/>
      </p:nvGrpSpPr>
      <p:grpSpPr>
        <a:xfrm>
          <a:off x="0" y="0"/>
          <a:ext cx="0" cy="0"/>
          <a:chOff x="0" y="0"/>
          <a:chExt cx="0" cy="0"/>
        </a:xfrm>
      </p:grpSpPr>
      <p:sp>
        <p:nvSpPr>
          <p:cNvPr id="8" name="Symbol zastępczy tekstu 3"/>
          <p:cNvSpPr>
            <a:spLocks noGrp="1"/>
          </p:cNvSpPr>
          <p:nvPr>
            <p:ph type="body" sz="half" idx="13" hasCustomPrompt="1"/>
          </p:nvPr>
        </p:nvSpPr>
        <p:spPr>
          <a:xfrm>
            <a:off x="1268760" y="4203284"/>
            <a:ext cx="5256584" cy="672722"/>
          </a:xfrm>
        </p:spPr>
        <p:txBody>
          <a:bodyPr anchor="t"/>
          <a:lstStyle>
            <a:lvl1pPr marL="0" indent="0" algn="l">
              <a:buNone/>
              <a:defRPr sz="1050" b="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5" name="Prostokąt 4"/>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339447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4" name="Symbol zastępczy tytułu 1"/>
          <p:cNvSpPr>
            <a:spLocks noGrp="1"/>
          </p:cNvSpPr>
          <p:nvPr>
            <p:ph type="title"/>
          </p:nvPr>
        </p:nvSpPr>
        <p:spPr>
          <a:xfrm>
            <a:off x="1268760" y="267493"/>
            <a:ext cx="5328592" cy="795735"/>
          </a:xfrm>
          <a:prstGeom prst="rect">
            <a:avLst/>
          </a:prstGeom>
        </p:spPr>
        <p:txBody>
          <a:bodyPr vert="horz" lIns="91440" tIns="45720" rIns="91440" bIns="45720" rtlCol="0" anchor="ctr">
            <a:normAutofit/>
          </a:bodyPr>
          <a:lstStyle/>
          <a:p>
            <a:endParaRPr lang="pl-PL"/>
          </a:p>
        </p:txBody>
      </p:sp>
      <p:sp>
        <p:nvSpPr>
          <p:cNvPr id="5" name="Symbol zastępczy tekstu 2"/>
          <p:cNvSpPr>
            <a:spLocks noGrp="1"/>
          </p:cNvSpPr>
          <p:nvPr>
            <p:ph idx="1"/>
          </p:nvPr>
        </p:nvSpPr>
        <p:spPr>
          <a:xfrm>
            <a:off x="1268760" y="1200150"/>
            <a:ext cx="5328592" cy="3675855"/>
          </a:xfrm>
          <a:prstGeom prst="rect">
            <a:avLst/>
          </a:prstGeom>
        </p:spPr>
        <p:txBody>
          <a:bodyPr vert="horz" lIns="91440" tIns="45720" rIns="91440" bIns="45720" rtlCol="0" anchor="ctr">
            <a:normAutofit/>
          </a:bodyPr>
          <a:lstStyle/>
          <a:p>
            <a:pPr lvl="0"/>
            <a:endParaRPr lang="pl-PL"/>
          </a:p>
        </p:txBody>
      </p:sp>
      <p:sp>
        <p:nvSpPr>
          <p:cNvPr id="6" name="Prostokąt 5"/>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36951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ytuł i zawartość">
    <p:spTree>
      <p:nvGrpSpPr>
        <p:cNvPr id="1" name=""/>
        <p:cNvGrpSpPr/>
        <p:nvPr/>
      </p:nvGrpSpPr>
      <p:grpSpPr>
        <a:xfrm>
          <a:off x="0" y="0"/>
          <a:ext cx="0" cy="0"/>
          <a:chOff x="0" y="0"/>
          <a:chExt cx="0" cy="0"/>
        </a:xfrm>
      </p:grpSpPr>
      <p:sp>
        <p:nvSpPr>
          <p:cNvPr id="4" name="Symbol zastępczy tekstu 3"/>
          <p:cNvSpPr>
            <a:spLocks noGrp="1"/>
          </p:cNvSpPr>
          <p:nvPr>
            <p:ph type="body" sz="half" idx="2" hasCustomPrompt="1"/>
          </p:nvPr>
        </p:nvSpPr>
        <p:spPr>
          <a:xfrm>
            <a:off x="1268760" y="260848"/>
            <a:ext cx="5328592" cy="4615158"/>
          </a:xfrm>
        </p:spPr>
        <p:txBody>
          <a:bodyPr anchor="t"/>
          <a:lstStyle>
            <a:lvl1pPr marL="0" indent="0" algn="l">
              <a:buNone/>
              <a:defRPr sz="1050" b="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6" name="Prostokąt 5"/>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1482192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ytuł i zawartość">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268760" y="267493"/>
            <a:ext cx="5328592" cy="795735"/>
          </a:xfrm>
        </p:spPr>
        <p:txBody>
          <a:bodyPr anchor="t"/>
          <a:lstStyle>
            <a:lvl1pPr algn="l">
              <a:defRPr b="1"/>
            </a:lvl1pPr>
          </a:lstStyle>
          <a:p>
            <a:r>
              <a:rPr lang="pl-PL"/>
              <a:t>Tytuł slajdu</a:t>
            </a:r>
          </a:p>
        </p:txBody>
      </p:sp>
      <p:sp>
        <p:nvSpPr>
          <p:cNvPr id="5" name="Prostokąt 4"/>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197518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awartość z podpisem">
    <p:spTree>
      <p:nvGrpSpPr>
        <p:cNvPr id="1" name=""/>
        <p:cNvGrpSpPr/>
        <p:nvPr/>
      </p:nvGrpSpPr>
      <p:grpSpPr>
        <a:xfrm>
          <a:off x="0" y="0"/>
          <a:ext cx="0" cy="0"/>
          <a:chOff x="0" y="0"/>
          <a:chExt cx="0" cy="0"/>
        </a:xfrm>
      </p:grpSpPr>
      <p:sp>
        <p:nvSpPr>
          <p:cNvPr id="4" name="Symbol zastępczy tekstu 3"/>
          <p:cNvSpPr>
            <a:spLocks noGrp="1"/>
          </p:cNvSpPr>
          <p:nvPr>
            <p:ph type="body" sz="half" idx="2" hasCustomPrompt="1"/>
          </p:nvPr>
        </p:nvSpPr>
        <p:spPr>
          <a:xfrm>
            <a:off x="1268760" y="267494"/>
            <a:ext cx="2955798" cy="4608512"/>
          </a:xfrm>
        </p:spPr>
        <p:txBody>
          <a:bodyPr anchor="t"/>
          <a:lstStyle>
            <a:lvl1pPr marL="0" indent="0" algn="l">
              <a:buNone/>
              <a:defRPr sz="1050" b="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6" name="Prostokąt 5"/>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124553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awartość z podpisem">
    <p:spTree>
      <p:nvGrpSpPr>
        <p:cNvPr id="1" name=""/>
        <p:cNvGrpSpPr/>
        <p:nvPr/>
      </p:nvGrpSpPr>
      <p:grpSpPr>
        <a:xfrm>
          <a:off x="0" y="0"/>
          <a:ext cx="0" cy="0"/>
          <a:chOff x="0" y="0"/>
          <a:chExt cx="0" cy="0"/>
        </a:xfrm>
      </p:grpSpPr>
      <p:sp>
        <p:nvSpPr>
          <p:cNvPr id="4" name="Symbol zastępczy tekstu 3"/>
          <p:cNvSpPr>
            <a:spLocks noGrp="1"/>
          </p:cNvSpPr>
          <p:nvPr>
            <p:ph type="body" sz="half" idx="2" hasCustomPrompt="1"/>
          </p:nvPr>
        </p:nvSpPr>
        <p:spPr>
          <a:xfrm>
            <a:off x="3573016" y="349966"/>
            <a:ext cx="2955798" cy="4526040"/>
          </a:xfrm>
        </p:spPr>
        <p:txBody>
          <a:bodyPr anchor="t"/>
          <a:lstStyle>
            <a:lvl1pPr marL="0" indent="0" algn="l">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6" name="Prostokąt 5"/>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108220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Zawartość z podpisem">
    <p:spTree>
      <p:nvGrpSpPr>
        <p:cNvPr id="1" name=""/>
        <p:cNvGrpSpPr/>
        <p:nvPr/>
      </p:nvGrpSpPr>
      <p:grpSpPr>
        <a:xfrm>
          <a:off x="0" y="0"/>
          <a:ext cx="0" cy="0"/>
          <a:chOff x="0" y="0"/>
          <a:chExt cx="0" cy="0"/>
        </a:xfrm>
      </p:grpSpPr>
      <p:sp>
        <p:nvSpPr>
          <p:cNvPr id="8" name="Symbol zastępczy tekstu 3"/>
          <p:cNvSpPr>
            <a:spLocks noGrp="1"/>
          </p:cNvSpPr>
          <p:nvPr>
            <p:ph type="body" sz="half" idx="13" hasCustomPrompt="1"/>
          </p:nvPr>
        </p:nvSpPr>
        <p:spPr>
          <a:xfrm>
            <a:off x="1268760" y="267494"/>
            <a:ext cx="2448272" cy="4608512"/>
          </a:xfrm>
        </p:spPr>
        <p:txBody>
          <a:bodyPr anchor="t"/>
          <a:lstStyle>
            <a:lvl1pPr marL="0" indent="0" algn="l">
              <a:buNone/>
              <a:defRPr sz="1050" b="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5" name="Symbol zastępczy tekstu 3"/>
          <p:cNvSpPr>
            <a:spLocks noGrp="1"/>
          </p:cNvSpPr>
          <p:nvPr>
            <p:ph type="body" sz="half" idx="14" hasCustomPrompt="1"/>
          </p:nvPr>
        </p:nvSpPr>
        <p:spPr>
          <a:xfrm>
            <a:off x="4077072" y="267494"/>
            <a:ext cx="2448272" cy="4608512"/>
          </a:xfrm>
        </p:spPr>
        <p:txBody>
          <a:bodyPr anchor="t"/>
          <a:lstStyle>
            <a:lvl1pPr marL="0" indent="0" algn="l">
              <a:buNone/>
              <a:defRPr sz="1050" b="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7" name="Prostokąt 6"/>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69840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2" name="Tytuł 1"/>
          <p:cNvSpPr>
            <a:spLocks noGrp="1"/>
          </p:cNvSpPr>
          <p:nvPr>
            <p:ph type="title" hasCustomPrompt="1"/>
          </p:nvPr>
        </p:nvSpPr>
        <p:spPr>
          <a:xfrm>
            <a:off x="1268760" y="267493"/>
            <a:ext cx="5256584" cy="795735"/>
          </a:xfrm>
        </p:spPr>
        <p:txBody>
          <a:bodyPr anchor="t"/>
          <a:lstStyle>
            <a:lvl1pPr algn="l">
              <a:defRPr b="1"/>
            </a:lvl1pPr>
          </a:lstStyle>
          <a:p>
            <a:r>
              <a:rPr lang="pl-PL"/>
              <a:t>Tytuł slajdu</a:t>
            </a:r>
          </a:p>
        </p:txBody>
      </p:sp>
      <p:sp>
        <p:nvSpPr>
          <p:cNvPr id="9" name="Symbol zastępczy tekstu 3"/>
          <p:cNvSpPr>
            <a:spLocks noGrp="1"/>
          </p:cNvSpPr>
          <p:nvPr>
            <p:ph type="body" sz="half" idx="13" hasCustomPrompt="1"/>
          </p:nvPr>
        </p:nvSpPr>
        <p:spPr>
          <a:xfrm>
            <a:off x="1268760" y="1275606"/>
            <a:ext cx="2448272" cy="3600400"/>
          </a:xfrm>
        </p:spPr>
        <p:txBody>
          <a:bodyPr anchor="t"/>
          <a:lstStyle>
            <a:lvl1pPr marL="0" indent="0" algn="l">
              <a:buNone/>
              <a:defRPr sz="1050" b="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10" name="Symbol zastępczy tekstu 3"/>
          <p:cNvSpPr>
            <a:spLocks noGrp="1"/>
          </p:cNvSpPr>
          <p:nvPr>
            <p:ph type="body" sz="half" idx="14" hasCustomPrompt="1"/>
          </p:nvPr>
        </p:nvSpPr>
        <p:spPr>
          <a:xfrm>
            <a:off x="4077072" y="1275606"/>
            <a:ext cx="2448272" cy="3600400"/>
          </a:xfrm>
        </p:spPr>
        <p:txBody>
          <a:bodyPr anchor="t"/>
          <a:lstStyle>
            <a:lvl1pPr marL="0" indent="0" algn="l">
              <a:buNone/>
              <a:defRPr sz="1050" b="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11" name="Prostokąt 10"/>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370014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ytuł i zawartość">
    <p:spTree>
      <p:nvGrpSpPr>
        <p:cNvPr id="1" name=""/>
        <p:cNvGrpSpPr/>
        <p:nvPr/>
      </p:nvGrpSpPr>
      <p:grpSpPr>
        <a:xfrm>
          <a:off x="0" y="0"/>
          <a:ext cx="0" cy="0"/>
          <a:chOff x="0" y="0"/>
          <a:chExt cx="0" cy="0"/>
        </a:xfrm>
      </p:grpSpPr>
      <p:sp>
        <p:nvSpPr>
          <p:cNvPr id="6" name="Tytuł 1"/>
          <p:cNvSpPr>
            <a:spLocks noGrp="1"/>
          </p:cNvSpPr>
          <p:nvPr>
            <p:ph type="title" hasCustomPrompt="1"/>
          </p:nvPr>
        </p:nvSpPr>
        <p:spPr>
          <a:xfrm>
            <a:off x="1268760" y="267493"/>
            <a:ext cx="5256584" cy="795735"/>
          </a:xfrm>
        </p:spPr>
        <p:txBody>
          <a:bodyPr anchor="t"/>
          <a:lstStyle>
            <a:lvl1pPr algn="l">
              <a:defRPr b="1"/>
            </a:lvl1pPr>
          </a:lstStyle>
          <a:p>
            <a:r>
              <a:rPr lang="pl-PL"/>
              <a:t>Tytuł slajdu</a:t>
            </a:r>
          </a:p>
        </p:txBody>
      </p:sp>
      <p:sp>
        <p:nvSpPr>
          <p:cNvPr id="7" name="Symbol zastępczy tekstu 3"/>
          <p:cNvSpPr>
            <a:spLocks noGrp="1"/>
          </p:cNvSpPr>
          <p:nvPr>
            <p:ph type="body" sz="half" idx="13" hasCustomPrompt="1"/>
          </p:nvPr>
        </p:nvSpPr>
        <p:spPr>
          <a:xfrm>
            <a:off x="1268760" y="1275606"/>
            <a:ext cx="2448272" cy="3600400"/>
          </a:xfrm>
        </p:spPr>
        <p:txBody>
          <a:bodyPr anchor="t"/>
          <a:lstStyle>
            <a:lvl1pPr marL="0" indent="0" algn="l">
              <a:buNone/>
              <a:defRPr sz="1050" b="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pl-PL"/>
              <a:t>Treść slajdu</a:t>
            </a:r>
          </a:p>
        </p:txBody>
      </p:sp>
      <p:sp>
        <p:nvSpPr>
          <p:cNvPr id="10" name="Prostokąt 9"/>
          <p:cNvSpPr/>
          <p:nvPr userDrawn="1"/>
        </p:nvSpPr>
        <p:spPr>
          <a:xfrm>
            <a:off x="260648" y="4587974"/>
            <a:ext cx="466794" cy="369332"/>
          </a:xfrm>
          <a:prstGeom prst="rect">
            <a:avLst/>
          </a:prstGeom>
        </p:spPr>
        <p:txBody>
          <a:bodyPr wrap="none">
            <a:spAutoFit/>
          </a:bodyPr>
          <a:lstStyle/>
          <a:p>
            <a:fld id="{81066F39-B1CB-3B42-A1F0-4A6D0E662265}" type="slidenum">
              <a:rPr lang="pl-PL" sz="1800" b="1" smtClean="0">
                <a:latin typeface="Myriad Pro" charset="0"/>
                <a:ea typeface="Myriad Pro" charset="0"/>
                <a:cs typeface="Myriad Pro" charset="0"/>
              </a:rPr>
              <a:pPr/>
              <a:t>‹#›</a:t>
            </a:fld>
            <a:endParaRPr lang="pl-PL"/>
          </a:p>
        </p:txBody>
      </p:sp>
    </p:spTree>
    <p:extLst>
      <p:ext uri="{BB962C8B-B14F-4D97-AF65-F5344CB8AC3E}">
        <p14:creationId xmlns:p14="http://schemas.microsoft.com/office/powerpoint/2010/main" val="333249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8670" y="205979"/>
            <a:ext cx="5940660" cy="857250"/>
          </a:xfrm>
          <a:prstGeom prst="rect">
            <a:avLst/>
          </a:prstGeom>
        </p:spPr>
        <p:txBody>
          <a:bodyPr vert="horz" lIns="91440" tIns="45720" rIns="91440" bIns="45720" rtlCol="0" anchor="ctr">
            <a:normAutofit/>
          </a:bodyPr>
          <a:lstStyle/>
          <a:p>
            <a:r>
              <a:rPr lang="pl-PL"/>
              <a:t>Imię, nazwisko</a:t>
            </a:r>
          </a:p>
        </p:txBody>
      </p:sp>
      <p:sp>
        <p:nvSpPr>
          <p:cNvPr id="3" name="Symbol zastępczy tekstu 2"/>
          <p:cNvSpPr>
            <a:spLocks noGrp="1"/>
          </p:cNvSpPr>
          <p:nvPr>
            <p:ph type="body" idx="1"/>
          </p:nvPr>
        </p:nvSpPr>
        <p:spPr>
          <a:xfrm>
            <a:off x="458670" y="1200151"/>
            <a:ext cx="5940660" cy="3394472"/>
          </a:xfrm>
          <a:prstGeom prst="rect">
            <a:avLst/>
          </a:prstGeom>
        </p:spPr>
        <p:txBody>
          <a:bodyPr vert="horz" lIns="91440" tIns="45720" rIns="91440" bIns="45720" rtlCol="0" anchor="ctr">
            <a:normAutofit/>
          </a:bodyPr>
          <a:lstStyle/>
          <a:p>
            <a:pPr lvl="0"/>
            <a:endParaRPr lang="pl-PL"/>
          </a:p>
        </p:txBody>
      </p:sp>
      <p:sp>
        <p:nvSpPr>
          <p:cNvPr id="6" name="Prostokąt 5"/>
          <p:cNvSpPr/>
          <p:nvPr userDrawn="1"/>
        </p:nvSpPr>
        <p:spPr>
          <a:xfrm>
            <a:off x="0" y="0"/>
            <a:ext cx="9716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fld id="{81066F39-B1CB-3B42-A1F0-4A6D0E662265}" type="slidenum">
              <a:rPr lang="pl-PL" sz="1800" b="1" smtClean="0">
                <a:latin typeface="Myriad Pro" charset="0"/>
                <a:ea typeface="Myriad Pro" charset="0"/>
                <a:cs typeface="Myriad Pro" charset="0"/>
              </a:rPr>
              <a:pPr marL="0" marR="0" indent="0" algn="ctr" defTabSz="914400" rtl="0" eaLnBrk="1" fontAlgn="auto" latinLnBrk="0" hangingPunct="1">
                <a:lnSpc>
                  <a:spcPct val="100000"/>
                </a:lnSpc>
                <a:spcBef>
                  <a:spcPts val="0"/>
                </a:spcBef>
                <a:spcAft>
                  <a:spcPts val="0"/>
                </a:spcAft>
                <a:buClrTx/>
                <a:buSzTx/>
                <a:buFontTx/>
                <a:buNone/>
                <a:tabLst/>
                <a:defRPr/>
              </a:pPr>
              <a:t>‹#›</a:t>
            </a:fld>
            <a:endParaRPr lang="pl-PL" sz="1800" b="0"/>
          </a:p>
        </p:txBody>
      </p:sp>
      <p:sp>
        <p:nvSpPr>
          <p:cNvPr id="8" name="Prostokąt 7"/>
          <p:cNvSpPr/>
          <p:nvPr userDrawn="1"/>
        </p:nvSpPr>
        <p:spPr>
          <a:xfrm>
            <a:off x="-108520" y="1369100"/>
            <a:ext cx="1172116" cy="338554"/>
          </a:xfrm>
          <a:prstGeom prst="rect">
            <a:avLst/>
          </a:prstGeom>
        </p:spPr>
        <p:txBody>
          <a:bodyPr wrap="square" anchor="ctr">
            <a:spAutoFit/>
          </a:bodyPr>
          <a:lstStyle/>
          <a:p>
            <a:pPr algn="ctr"/>
            <a:r>
              <a:rPr lang="pl-PL" sz="800" b="0" err="1"/>
              <a:t>www.ue.wroc.pl</a:t>
            </a:r>
            <a:endParaRPr lang="pl-PL" sz="800" b="0"/>
          </a:p>
          <a:p>
            <a:endParaRPr lang="pl-PL" sz="800" b="0"/>
          </a:p>
        </p:txBody>
      </p:sp>
      <p:cxnSp>
        <p:nvCxnSpPr>
          <p:cNvPr id="10" name="Łącznik prosty 9"/>
          <p:cNvCxnSpPr/>
          <p:nvPr userDrawn="1"/>
        </p:nvCxnSpPr>
        <p:spPr>
          <a:xfrm>
            <a:off x="107504" y="1275606"/>
            <a:ext cx="7200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w\Desktop\katalog bez nazwy\pl.png"/>
          <p:cNvPicPr>
            <a:picLocks noChangeAspect="1" noChangeArrowheads="1"/>
          </p:cNvPicPr>
          <p:nvPr userDrawn="1"/>
        </p:nvPicPr>
        <p:blipFill>
          <a:blip r:embed="rId15" cstate="print"/>
          <a:srcRect/>
          <a:stretch>
            <a:fillRect/>
          </a:stretch>
        </p:blipFill>
        <p:spPr bwMode="auto">
          <a:xfrm>
            <a:off x="237904" y="339502"/>
            <a:ext cx="495793" cy="720080"/>
          </a:xfrm>
          <a:prstGeom prst="rect">
            <a:avLst/>
          </a:prstGeom>
          <a:noFill/>
        </p:spPr>
      </p:pic>
    </p:spTree>
    <p:extLst>
      <p:ext uri="{BB962C8B-B14F-4D97-AF65-F5344CB8AC3E}">
        <p14:creationId xmlns:p14="http://schemas.microsoft.com/office/powerpoint/2010/main" val="1039368618"/>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74" r:id="rId3"/>
    <p:sldLayoutId id="2147483678" r:id="rId4"/>
    <p:sldLayoutId id="2147483667" r:id="rId5"/>
    <p:sldLayoutId id="2147483671" r:id="rId6"/>
    <p:sldLayoutId id="2147483679" r:id="rId7"/>
    <p:sldLayoutId id="2147483661" r:id="rId8"/>
    <p:sldLayoutId id="2147483683" r:id="rId9"/>
    <p:sldLayoutId id="2147483681" r:id="rId10"/>
    <p:sldLayoutId id="2147483680" r:id="rId11"/>
    <p:sldLayoutId id="2147483682" r:id="rId12"/>
  </p:sldLayoutIdLst>
  <p:hf hdr="0" ftr="0" dt="0"/>
  <p:txStyles>
    <p:titleStyle>
      <a:lvl1pPr algn="ctr" defTabSz="685783" rtl="0" eaLnBrk="1" latinLnBrk="0" hangingPunct="1">
        <a:spcBef>
          <a:spcPct val="0"/>
        </a:spcBef>
        <a:buNone/>
        <a:defRPr sz="1125" b="0" kern="1200">
          <a:solidFill>
            <a:schemeClr val="tx1">
              <a:lumMod val="85000"/>
              <a:lumOff val="15000"/>
            </a:schemeClr>
          </a:solidFill>
          <a:latin typeface="Myriad Pro" pitchFamily="34" charset="0"/>
          <a:ea typeface="+mj-ea"/>
          <a:cs typeface="+mj-cs"/>
        </a:defRPr>
      </a:lvl1pPr>
    </p:titleStyle>
    <p:bodyStyle>
      <a:lvl1pPr marL="0" indent="0" algn="ctr" defTabSz="685783" rtl="0" eaLnBrk="1" latinLnBrk="0" hangingPunct="1">
        <a:spcBef>
          <a:spcPct val="20000"/>
        </a:spcBef>
        <a:buFont typeface="Arial" panose="020B0604020202020204" pitchFamily="34" charset="0"/>
        <a:buNone/>
        <a:defRPr sz="2250" b="1" kern="1200">
          <a:solidFill>
            <a:schemeClr val="tx1">
              <a:lumMod val="85000"/>
              <a:lumOff val="15000"/>
            </a:schemeClr>
          </a:solidFill>
          <a:latin typeface="Myriad Pro" pitchFamily="34" charset="0"/>
          <a:ea typeface="+mn-ea"/>
          <a:cs typeface="+mn-cs"/>
        </a:defRPr>
      </a:lvl1pPr>
      <a:lvl2pPr marL="557199" indent="-214308" algn="l" defTabSz="685783" rtl="0" eaLnBrk="1" latinLnBrk="0" hangingPunct="1">
        <a:spcBef>
          <a:spcPct val="20000"/>
        </a:spcBef>
        <a:buFont typeface="Arial" panose="020B0604020202020204" pitchFamily="34" charset="0"/>
        <a:buChar char="–"/>
        <a:defRPr sz="1125" kern="1200">
          <a:solidFill>
            <a:schemeClr val="tx1"/>
          </a:solidFill>
          <a:latin typeface="Myriad Pro" pitchFamily="34" charset="0"/>
          <a:ea typeface="+mn-ea"/>
          <a:cs typeface="+mn-cs"/>
        </a:defRPr>
      </a:lvl2pPr>
      <a:lvl3pPr marL="857228" indent="-171446" algn="l" defTabSz="685783" rtl="0" eaLnBrk="1" latinLnBrk="0" hangingPunct="1">
        <a:spcBef>
          <a:spcPct val="20000"/>
        </a:spcBef>
        <a:buFont typeface="Arial" panose="020B0604020202020204" pitchFamily="34" charset="0"/>
        <a:buChar char="•"/>
        <a:defRPr sz="1125" kern="1200">
          <a:solidFill>
            <a:schemeClr val="tx1"/>
          </a:solidFill>
          <a:latin typeface="Myriad Pro" pitchFamily="34" charset="0"/>
          <a:ea typeface="+mn-ea"/>
          <a:cs typeface="+mn-cs"/>
        </a:defRPr>
      </a:lvl3pPr>
      <a:lvl4pPr marL="1200120" indent="-171446" algn="l" defTabSz="685783" rtl="0" eaLnBrk="1" latinLnBrk="0" hangingPunct="1">
        <a:spcBef>
          <a:spcPct val="20000"/>
        </a:spcBef>
        <a:buFont typeface="Arial" panose="020B0604020202020204" pitchFamily="34" charset="0"/>
        <a:buChar char="–"/>
        <a:defRPr sz="1125" kern="1200">
          <a:solidFill>
            <a:schemeClr val="tx1"/>
          </a:solidFill>
          <a:latin typeface="Myriad Pro" pitchFamily="34" charset="0"/>
          <a:ea typeface="+mn-ea"/>
          <a:cs typeface="+mn-cs"/>
        </a:defRPr>
      </a:lvl4pPr>
      <a:lvl5pPr marL="1543012" indent="-171446" algn="l" defTabSz="685783" rtl="0" eaLnBrk="1" latinLnBrk="0" hangingPunct="1">
        <a:spcBef>
          <a:spcPct val="20000"/>
        </a:spcBef>
        <a:buFont typeface="Arial" panose="020B0604020202020204" pitchFamily="34" charset="0"/>
        <a:buChar char="»"/>
        <a:defRPr sz="1125" kern="1200">
          <a:solidFill>
            <a:schemeClr val="tx1"/>
          </a:solidFill>
          <a:latin typeface="Myriad Pro" pitchFamily="34" charset="0"/>
          <a:ea typeface="+mn-ea"/>
          <a:cs typeface="+mn-cs"/>
        </a:defRPr>
      </a:lvl5pPr>
      <a:lvl6pPr marL="1885903"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pl-PL"/>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live/2_yQlynKo48?feature=share" TargetMode="Externa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training/modules/fundamentals-machine-learning/4-regression" TargetMode="External"/><Relationship Id="rId2" Type="http://schemas.openxmlformats.org/officeDocument/2006/relationships/hyperlink" Target="https://learn.microsoft.com/en-us/training/modules/fundamentals-machine-learning/5-binary-classification" TargetMode="Externa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google.com/url?sa=i&amp;url=https%3A%2F%2Fwww.linkedin.com%2Fpulse%2Fartificial-intelligence-ai-vs-machine-learning-deep-natarajan-siva&amp;psig=AOvVaw018ohQlVHn0HtktZxF6fNt&amp;ust=1712997580059000&amp;source=images&amp;cd=vfe&amp;opi=89978449&amp;ved=0CBIQjRxqFwoTCLCe4LOjvIUDFQAAAAAdAAAAABAI"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youtube.com/live/2_yQlynKo48?feature=shar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learn.microsoft.com/en-us/training/modules/understand-regression-machine-learning/5-exercise-multiple-linear-regression"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learn.microsoft.com/en-us/training/modules/understand-regression-machine-learning/5-exercise-multiple-linear-regression"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www.ue.wroc.pl/studenci/23970/regulamin_studiow.html"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stooq.pl/" TargetMode="External"/><Relationship Id="rId2" Type="http://schemas.openxmlformats.org/officeDocument/2006/relationships/hyperlink" Target="https://www.youtube.com/watch?v=pmreXCM2Z9A&amp;t=64s" TargetMode="Externa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hyperlink" Target="https://ue.e-sylabus.pl/SL/Reportsforms/default.aspx?options=zUZ7EaAuSaphJ/ccuMF8Ag=="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hyperlink" Target="https://edukacjagieldowa.pl/gieldowe-abc/samouczki/srednie-kroczace" TargetMode="Externa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z="1600" b="1" i="0">
                <a:solidFill>
                  <a:srgbClr val="000000"/>
                </a:solidFill>
                <a:effectLst/>
                <a:latin typeface="Tahoma" panose="020B0604030504040204" pitchFamily="34" charset="0"/>
              </a:rPr>
              <a:t>Sztuczna inteligencja i </a:t>
            </a:r>
            <a:r>
              <a:rPr lang="pl-PL" sz="1600" b="1" i="0" err="1">
                <a:solidFill>
                  <a:srgbClr val="000000"/>
                </a:solidFill>
                <a:effectLst/>
                <a:latin typeface="Tahoma" panose="020B0604030504040204" pitchFamily="34" charset="0"/>
              </a:rPr>
              <a:t>machine</a:t>
            </a:r>
            <a:r>
              <a:rPr lang="pl-PL" sz="1600" b="1" i="0">
                <a:solidFill>
                  <a:srgbClr val="000000"/>
                </a:solidFill>
                <a:effectLst/>
                <a:latin typeface="Tahoma" panose="020B0604030504040204" pitchFamily="34" charset="0"/>
              </a:rPr>
              <a:t> learning SIML </a:t>
            </a:r>
            <a:br>
              <a:rPr lang="pl-PL" b="1"/>
            </a:br>
            <a:br>
              <a:rPr lang="pl-PL" b="1"/>
            </a:br>
            <a:r>
              <a:rPr lang="pl-PL" b="1"/>
              <a:t>mgr inż. Karolina Miałkowska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75544-158D-4A10-B087-BE24A3601E49}"/>
              </a:ext>
            </a:extLst>
          </p:cNvPr>
          <p:cNvSpPr>
            <a:spLocks noGrp="1"/>
          </p:cNvSpPr>
          <p:nvPr>
            <p:ph type="body" sz="half" idx="2"/>
          </p:nvPr>
        </p:nvSpPr>
        <p:spPr>
          <a:xfrm>
            <a:off x="1268760" y="267494"/>
            <a:ext cx="4752528" cy="4608512"/>
          </a:xfrm>
        </p:spPr>
        <p:txBody>
          <a:bodyPr/>
          <a:lstStyle/>
          <a:p>
            <a:r>
              <a:rPr lang="pl-PL" b="1"/>
              <a:t>Kilka słów o AI </a:t>
            </a:r>
            <a:r>
              <a:rPr lang="pl-PL" b="1">
                <a:sym typeface="Wingdings" panose="05000000000000000000" pitchFamily="2" charset="2"/>
              </a:rPr>
              <a:t></a:t>
            </a:r>
          </a:p>
          <a:p>
            <a:endParaRPr lang="pl-PL">
              <a:hlinkClick r:id="rId2"/>
            </a:endParaRPr>
          </a:p>
          <a:p>
            <a:r>
              <a:rPr lang="pl-PL"/>
              <a:t>Polecam film z kanału p. Tomasza Rożka – Nauka. To lubię. </a:t>
            </a:r>
            <a:r>
              <a:rPr lang="en-US">
                <a:hlinkClick r:id="rId2"/>
              </a:rPr>
              <a:t>Link</a:t>
            </a:r>
            <a:endParaRPr lang="en-US"/>
          </a:p>
        </p:txBody>
      </p:sp>
      <p:pic>
        <p:nvPicPr>
          <p:cNvPr id="1028" name="Picture 4" descr="OpenAI launches new company for funding safe artificial general  intelligence | VentureBeat">
            <a:extLst>
              <a:ext uri="{FF2B5EF4-FFF2-40B4-BE49-F238E27FC236}">
                <a16:creationId xmlns:a16="http://schemas.microsoft.com/office/drawing/2014/main" id="{499748FC-54FC-497C-A598-2D63A7D25A78}"/>
              </a:ext>
            </a:extLst>
          </p:cNvPr>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1340768" y="987574"/>
            <a:ext cx="1363789" cy="5682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4D6009C-2B1E-46B8-8DB6-F8C8BD0C23DF}"/>
              </a:ext>
            </a:extLst>
          </p:cNvPr>
          <p:cNvPicPr>
            <a:picLocks noChangeAspect="1"/>
          </p:cNvPicPr>
          <p:nvPr/>
        </p:nvPicPr>
        <p:blipFill>
          <a:blip r:embed="rId4"/>
          <a:stretch>
            <a:fillRect/>
          </a:stretch>
        </p:blipFill>
        <p:spPr>
          <a:xfrm>
            <a:off x="1268760" y="1640262"/>
            <a:ext cx="3676945" cy="3122014"/>
          </a:xfrm>
          <a:prstGeom prst="rect">
            <a:avLst/>
          </a:prstGeom>
        </p:spPr>
      </p:pic>
      <p:sp>
        <p:nvSpPr>
          <p:cNvPr id="9" name="Speech Bubble: Rectangle with Corners Rounded 8">
            <a:extLst>
              <a:ext uri="{FF2B5EF4-FFF2-40B4-BE49-F238E27FC236}">
                <a16:creationId xmlns:a16="http://schemas.microsoft.com/office/drawing/2014/main" id="{B75C90E5-9CF5-4026-947B-353260C76615}"/>
              </a:ext>
            </a:extLst>
          </p:cNvPr>
          <p:cNvSpPr/>
          <p:nvPr/>
        </p:nvSpPr>
        <p:spPr>
          <a:xfrm>
            <a:off x="4221088" y="1166492"/>
            <a:ext cx="2448272" cy="541162"/>
          </a:xfrm>
          <a:prstGeom prst="wedgeRoundRectCallout">
            <a:avLst>
              <a:gd name="adj1" fmla="val -75936"/>
              <a:gd name="adj2" fmla="val 4643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GPT-3 </a:t>
            </a:r>
            <a:endParaRPr lang="pl-PL" sz="1100">
              <a:solidFill>
                <a:schemeClr val="tx1"/>
              </a:solidFill>
            </a:endParaRPr>
          </a:p>
          <a:p>
            <a:pPr algn="ctr"/>
            <a:r>
              <a:rPr lang="en-US" sz="1100">
                <a:solidFill>
                  <a:schemeClr val="tx1"/>
                </a:solidFill>
              </a:rPr>
              <a:t>(Generative</a:t>
            </a:r>
            <a:r>
              <a:rPr lang="pl-PL" sz="1100">
                <a:solidFill>
                  <a:schemeClr val="tx1"/>
                </a:solidFill>
              </a:rPr>
              <a:t> </a:t>
            </a:r>
            <a:r>
              <a:rPr lang="en-US" sz="1100">
                <a:solidFill>
                  <a:schemeClr val="tx1"/>
                </a:solidFill>
              </a:rPr>
              <a:t>Pretrained Transformer 3) </a:t>
            </a:r>
          </a:p>
        </p:txBody>
      </p:sp>
    </p:spTree>
    <p:extLst>
      <p:ext uri="{BB962C8B-B14F-4D97-AF65-F5344CB8AC3E}">
        <p14:creationId xmlns:p14="http://schemas.microsoft.com/office/powerpoint/2010/main" val="412370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75544-158D-4A10-B087-BE24A3601E49}"/>
              </a:ext>
            </a:extLst>
          </p:cNvPr>
          <p:cNvSpPr>
            <a:spLocks noGrp="1"/>
          </p:cNvSpPr>
          <p:nvPr>
            <p:ph type="body" sz="half" idx="2"/>
          </p:nvPr>
        </p:nvSpPr>
        <p:spPr>
          <a:xfrm>
            <a:off x="1268760" y="267494"/>
            <a:ext cx="4752528" cy="4608512"/>
          </a:xfrm>
        </p:spPr>
        <p:txBody>
          <a:bodyPr/>
          <a:lstStyle/>
          <a:p>
            <a:r>
              <a:rPr lang="pl-PL" b="1"/>
              <a:t>Osoby zajmujące się AI, które warto obserwować (spoza UE </a:t>
            </a:r>
            <a:r>
              <a:rPr lang="pl-PL" b="1" err="1"/>
              <a:t>Wroc</a:t>
            </a:r>
            <a:r>
              <a:rPr lang="pl-PL" b="1"/>
              <a:t>)</a:t>
            </a:r>
          </a:p>
          <a:p>
            <a:r>
              <a:rPr lang="en-US">
                <a:latin typeface="Myriad Pro"/>
              </a:rPr>
              <a:t>Prof. Aleksandra </a:t>
            </a:r>
            <a:r>
              <a:rPr lang="en-US" err="1">
                <a:latin typeface="Myriad Pro"/>
              </a:rPr>
              <a:t>Przegalińska</a:t>
            </a:r>
          </a:p>
          <a:p>
            <a:r>
              <a:rPr lang="en-US">
                <a:latin typeface="Myriad Pro"/>
              </a:rPr>
              <a:t>Prof. Andrzej Dragan</a:t>
            </a:r>
          </a:p>
          <a:p>
            <a:r>
              <a:rPr lang="en-US">
                <a:latin typeface="Myriad Pro"/>
              </a:rPr>
              <a:t>Dr Agnieszka Suchwałko</a:t>
            </a:r>
          </a:p>
          <a:p>
            <a:r>
              <a:rPr lang="en-US">
                <a:latin typeface="Myriad Pro"/>
              </a:rPr>
              <a:t>Michał Podlewski</a:t>
            </a:r>
          </a:p>
          <a:p>
            <a:r>
              <a:rPr lang="en-US">
                <a:latin typeface="Myriad Pro"/>
              </a:rPr>
              <a:t>Piotr Pomorski</a:t>
            </a:r>
          </a:p>
          <a:p>
            <a:r>
              <a:rPr lang="en-US">
                <a:latin typeface="Myriad Pro"/>
              </a:rPr>
              <a:t>Tomasz Czajka</a:t>
            </a:r>
          </a:p>
          <a:p>
            <a:r>
              <a:rPr lang="en-US">
                <a:latin typeface="Myriad Pro"/>
              </a:rPr>
              <a:t>Mateusz </a:t>
            </a:r>
            <a:r>
              <a:rPr lang="en-US" err="1">
                <a:latin typeface="Myriad Pro"/>
              </a:rPr>
              <a:t>Chrobok</a:t>
            </a:r>
            <a:endParaRPr lang="en-US">
              <a:latin typeface="Myriad Pro"/>
            </a:endParaRPr>
          </a:p>
          <a:p>
            <a:r>
              <a:rPr lang="en-US" err="1">
                <a:latin typeface="Myriad Pro"/>
              </a:rPr>
              <a:t>Itd</a:t>
            </a:r>
            <a:r>
              <a:rPr lang="en-US">
                <a:latin typeface="Myriad Pro"/>
              </a:rPr>
              <a:t>... :) </a:t>
            </a:r>
          </a:p>
        </p:txBody>
      </p:sp>
    </p:spTree>
    <p:extLst>
      <p:ext uri="{BB962C8B-B14F-4D97-AF65-F5344CB8AC3E}">
        <p14:creationId xmlns:p14="http://schemas.microsoft.com/office/powerpoint/2010/main" val="2725487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75544-158D-4A10-B087-BE24A3601E49}"/>
              </a:ext>
            </a:extLst>
          </p:cNvPr>
          <p:cNvSpPr>
            <a:spLocks noGrp="1"/>
          </p:cNvSpPr>
          <p:nvPr>
            <p:ph type="body" sz="half" idx="2"/>
          </p:nvPr>
        </p:nvSpPr>
        <p:spPr>
          <a:xfrm>
            <a:off x="1268760" y="267494"/>
            <a:ext cx="5485087" cy="4608512"/>
          </a:xfrm>
        </p:spPr>
        <p:txBody>
          <a:bodyPr/>
          <a:lstStyle/>
          <a:p>
            <a:pPr algn="ctr"/>
            <a:r>
              <a:rPr lang="pl-PL" b="1"/>
              <a:t>Machine Learning – systematyzacja pojęć</a:t>
            </a:r>
            <a:endParaRPr lang="en-US"/>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r>
              <a:rPr lang="pl-PL">
                <a:hlinkClick r:id="rId2"/>
              </a:rPr>
              <a:t>https://learn.microsoft.com/en-us/training/modules/fundamentals-machine-learning/5-binary-classification</a:t>
            </a:r>
            <a:endParaRPr lang="pl-PL"/>
          </a:p>
          <a:p>
            <a:r>
              <a:rPr lang="pl-PL">
                <a:hlinkClick r:id="rId3"/>
              </a:rPr>
              <a:t>https://learn.microsoft.com/en-us/training/modules/fundamentals-machine-learning/4-regression</a:t>
            </a:r>
            <a:endParaRPr lang="pl-PL"/>
          </a:p>
          <a:p>
            <a:endParaRPr lang="pl-PL" b="1"/>
          </a:p>
        </p:txBody>
      </p:sp>
      <p:pic>
        <p:nvPicPr>
          <p:cNvPr id="3" name="Picture 2">
            <a:extLst>
              <a:ext uri="{FF2B5EF4-FFF2-40B4-BE49-F238E27FC236}">
                <a16:creationId xmlns:a16="http://schemas.microsoft.com/office/drawing/2014/main" id="{84F810F1-4B7C-502C-A1AD-A9AFA422C48E}"/>
              </a:ext>
            </a:extLst>
          </p:cNvPr>
          <p:cNvPicPr>
            <a:picLocks noChangeAspect="1"/>
          </p:cNvPicPr>
          <p:nvPr/>
        </p:nvPicPr>
        <p:blipFill>
          <a:blip r:embed="rId4"/>
          <a:stretch>
            <a:fillRect/>
          </a:stretch>
        </p:blipFill>
        <p:spPr>
          <a:xfrm>
            <a:off x="0" y="1287484"/>
            <a:ext cx="6858000" cy="2786743"/>
          </a:xfrm>
          <a:prstGeom prst="rect">
            <a:avLst/>
          </a:prstGeom>
        </p:spPr>
      </p:pic>
    </p:spTree>
    <p:extLst>
      <p:ext uri="{BB962C8B-B14F-4D97-AF65-F5344CB8AC3E}">
        <p14:creationId xmlns:p14="http://schemas.microsoft.com/office/powerpoint/2010/main" val="94333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75544-158D-4A10-B087-BE24A3601E49}"/>
              </a:ext>
            </a:extLst>
          </p:cNvPr>
          <p:cNvSpPr>
            <a:spLocks noGrp="1"/>
          </p:cNvSpPr>
          <p:nvPr>
            <p:ph type="body" sz="half" idx="2"/>
          </p:nvPr>
        </p:nvSpPr>
        <p:spPr>
          <a:xfrm>
            <a:off x="1268760" y="267494"/>
            <a:ext cx="5485087" cy="4608512"/>
          </a:xfrm>
        </p:spPr>
        <p:txBody>
          <a:bodyPr/>
          <a:lstStyle/>
          <a:p>
            <a:pPr algn="ctr"/>
            <a:r>
              <a:rPr lang="pl-PL" b="1"/>
              <a:t>AI vs. ML vs. DL</a:t>
            </a:r>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endParaRPr lang="pl-PL" b="1"/>
          </a:p>
          <a:p>
            <a:r>
              <a:rPr lang="pl-PL">
                <a:hlinkClick r:id="rId2"/>
              </a:rPr>
              <a:t>Link</a:t>
            </a:r>
            <a:endParaRPr lang="pl-PL"/>
          </a:p>
          <a:p>
            <a:endParaRPr lang="pl-PL"/>
          </a:p>
          <a:p>
            <a:endParaRPr lang="pl-PL" b="1"/>
          </a:p>
        </p:txBody>
      </p:sp>
      <p:pic>
        <p:nvPicPr>
          <p:cNvPr id="4" name="Picture 3">
            <a:extLst>
              <a:ext uri="{FF2B5EF4-FFF2-40B4-BE49-F238E27FC236}">
                <a16:creationId xmlns:a16="http://schemas.microsoft.com/office/drawing/2014/main" id="{B5C4EC0A-4262-3AA6-51A0-F56ECF6D2C45}"/>
              </a:ext>
            </a:extLst>
          </p:cNvPr>
          <p:cNvPicPr>
            <a:picLocks noChangeAspect="1"/>
          </p:cNvPicPr>
          <p:nvPr/>
        </p:nvPicPr>
        <p:blipFill>
          <a:blip r:embed="rId3"/>
          <a:stretch>
            <a:fillRect/>
          </a:stretch>
        </p:blipFill>
        <p:spPr>
          <a:xfrm>
            <a:off x="896216" y="814944"/>
            <a:ext cx="5961785" cy="3404508"/>
          </a:xfrm>
          <a:prstGeom prst="rect">
            <a:avLst/>
          </a:prstGeom>
        </p:spPr>
      </p:pic>
    </p:spTree>
    <p:extLst>
      <p:ext uri="{BB962C8B-B14F-4D97-AF65-F5344CB8AC3E}">
        <p14:creationId xmlns:p14="http://schemas.microsoft.com/office/powerpoint/2010/main" val="307610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hat Companies think AI looks like vs What Actually it is : r/datascience">
            <a:extLst>
              <a:ext uri="{FF2B5EF4-FFF2-40B4-BE49-F238E27FC236}">
                <a16:creationId xmlns:a16="http://schemas.microsoft.com/office/drawing/2014/main" id="{B9CAF067-F010-41D5-A218-061A8BEDC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800" y="771550"/>
            <a:ext cx="4315693" cy="3960024"/>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a:extLst>
              <a:ext uri="{FF2B5EF4-FFF2-40B4-BE49-F238E27FC236}">
                <a16:creationId xmlns:a16="http://schemas.microsoft.com/office/drawing/2014/main" id="{36C32A50-0EA3-4AB2-8C2B-A79C9845ED4A}"/>
              </a:ext>
            </a:extLst>
          </p:cNvPr>
          <p:cNvSpPr>
            <a:spLocks noGrp="1"/>
          </p:cNvSpPr>
          <p:nvPr>
            <p:ph type="body" sz="half" idx="2"/>
          </p:nvPr>
        </p:nvSpPr>
        <p:spPr>
          <a:xfrm>
            <a:off x="1268760" y="267494"/>
            <a:ext cx="4752528" cy="4608512"/>
          </a:xfrm>
        </p:spPr>
        <p:txBody>
          <a:bodyPr/>
          <a:lstStyle/>
          <a:p>
            <a:r>
              <a:rPr lang="pl-PL" b="1"/>
              <a:t>Kilka słów o AI </a:t>
            </a:r>
            <a:r>
              <a:rPr lang="pl-PL" b="1">
                <a:sym typeface="Wingdings" panose="05000000000000000000" pitchFamily="2" charset="2"/>
              </a:rPr>
              <a:t></a:t>
            </a:r>
          </a:p>
          <a:p>
            <a:endParaRPr lang="pl-PL">
              <a:hlinkClick r:id="rId4"/>
            </a:endParaRPr>
          </a:p>
        </p:txBody>
      </p:sp>
    </p:spTree>
    <p:extLst>
      <p:ext uri="{BB962C8B-B14F-4D97-AF65-F5344CB8AC3E}">
        <p14:creationId xmlns:p14="http://schemas.microsoft.com/office/powerpoint/2010/main" val="758322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7EACAA-0131-7B3B-D83C-DB58EE17283B}"/>
              </a:ext>
            </a:extLst>
          </p:cNvPr>
          <p:cNvSpPr>
            <a:spLocks noGrp="1"/>
          </p:cNvSpPr>
          <p:nvPr>
            <p:ph type="body" sz="half" idx="2"/>
          </p:nvPr>
        </p:nvSpPr>
        <p:spPr/>
        <p:txBody>
          <a:bodyPr/>
          <a:lstStyle/>
          <a:p>
            <a:r>
              <a:rPr lang="en-US" b="1">
                <a:latin typeface="Myriad Pro"/>
              </a:rPr>
              <a:t>Data Extractor</a:t>
            </a:r>
            <a:endParaRPr lang="en-US" b="1"/>
          </a:p>
        </p:txBody>
      </p:sp>
      <p:pic>
        <p:nvPicPr>
          <p:cNvPr id="3" name="Picture 2">
            <a:extLst>
              <a:ext uri="{FF2B5EF4-FFF2-40B4-BE49-F238E27FC236}">
                <a16:creationId xmlns:a16="http://schemas.microsoft.com/office/drawing/2014/main" id="{8F1A2851-8E90-B2D0-A2C9-C9567C43A504}"/>
              </a:ext>
            </a:extLst>
          </p:cNvPr>
          <p:cNvPicPr>
            <a:picLocks noChangeAspect="1"/>
          </p:cNvPicPr>
          <p:nvPr/>
        </p:nvPicPr>
        <p:blipFill>
          <a:blip r:embed="rId2"/>
          <a:stretch>
            <a:fillRect/>
          </a:stretch>
        </p:blipFill>
        <p:spPr>
          <a:xfrm>
            <a:off x="0" y="1605598"/>
            <a:ext cx="6858000" cy="3346765"/>
          </a:xfrm>
          <a:prstGeom prst="rect">
            <a:avLst/>
          </a:prstGeom>
        </p:spPr>
      </p:pic>
    </p:spTree>
    <p:extLst>
      <p:ext uri="{BB962C8B-B14F-4D97-AF65-F5344CB8AC3E}">
        <p14:creationId xmlns:p14="http://schemas.microsoft.com/office/powerpoint/2010/main" val="1630393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half" idx="2"/>
          </p:nvPr>
        </p:nvSpPr>
        <p:spPr>
          <a:xfrm>
            <a:off x="1268760" y="267494"/>
            <a:ext cx="5184576" cy="4608512"/>
          </a:xfrm>
        </p:spPr>
        <p:txBody>
          <a:bodyPr/>
          <a:lstStyle/>
          <a:p>
            <a:r>
              <a:rPr lang="pl-PL" b="1"/>
              <a:t>Biblioteki potrzebne do stworzenia modelu:</a:t>
            </a:r>
          </a:p>
          <a:p>
            <a:endParaRPr lang="pl-PL"/>
          </a:p>
          <a:p>
            <a:endParaRPr lang="pl-PL"/>
          </a:p>
          <a:p>
            <a:pPr marL="171450" indent="-171450">
              <a:buFont typeface="Arial" panose="020B0604020202020204" pitchFamily="34" charset="0"/>
              <a:buChar char="•"/>
            </a:pPr>
            <a:r>
              <a:rPr lang="pl-PL" b="1"/>
              <a:t>Tensorflow</a:t>
            </a:r>
            <a:r>
              <a:rPr lang="pl-PL"/>
              <a:t> – do uczenia maszynowego i głębokich siech neurownowych, do algorytmów wymagających licznych operacji tensorowych, zbudowana przez Google w 2015 roku, </a:t>
            </a:r>
          </a:p>
          <a:p>
            <a:pPr marL="171450" indent="-171450">
              <a:buFont typeface="Arial" panose="020B0604020202020204" pitchFamily="34" charset="0"/>
              <a:buChar char="•"/>
            </a:pPr>
            <a:r>
              <a:rPr lang="pl-PL" b="1"/>
              <a:t>Keras</a:t>
            </a:r>
            <a:r>
              <a:rPr lang="pl-PL"/>
              <a:t> – wysokopoziomowe API, wykorzystująca Tensorflow jako backend</a:t>
            </a:r>
          </a:p>
          <a:p>
            <a:pPr marL="171450" indent="-171450">
              <a:buFont typeface="Arial" panose="020B0604020202020204" pitchFamily="34" charset="0"/>
              <a:buChar char="•"/>
            </a:pPr>
            <a:r>
              <a:rPr lang="pl-PL" b="1"/>
              <a:t>Dense</a:t>
            </a:r>
          </a:p>
          <a:p>
            <a:pPr marL="171450" indent="-171450">
              <a:buFont typeface="Arial" panose="020B0604020202020204" pitchFamily="34" charset="0"/>
              <a:buChar char="•"/>
            </a:pPr>
            <a:r>
              <a:rPr lang="pl-PL" b="1"/>
              <a:t>Flatten</a:t>
            </a:r>
          </a:p>
          <a:p>
            <a:pPr marL="171450" indent="-171450">
              <a:buFont typeface="Arial" panose="020B0604020202020204" pitchFamily="34" charset="0"/>
              <a:buChar char="•"/>
            </a:pPr>
            <a:r>
              <a:rPr lang="pl-PL" b="1"/>
              <a:t>Input</a:t>
            </a:r>
          </a:p>
          <a:p>
            <a:pPr marL="171450" indent="-171450">
              <a:buFont typeface="Arial" panose="020B0604020202020204" pitchFamily="34" charset="0"/>
              <a:buChar char="•"/>
            </a:pPr>
            <a:r>
              <a:rPr lang="pl-PL" b="1"/>
              <a:t>Batchnormalization</a:t>
            </a:r>
          </a:p>
          <a:p>
            <a:pPr marL="171450" indent="-171450">
              <a:buFont typeface="Arial" panose="020B0604020202020204" pitchFamily="34" charset="0"/>
              <a:buChar char="•"/>
            </a:pPr>
            <a:r>
              <a:rPr lang="pl-PL" b="1"/>
              <a:t>Dropout</a:t>
            </a:r>
          </a:p>
          <a:p>
            <a:pPr marL="171450" indent="-171450">
              <a:buFont typeface="Arial" panose="020B0604020202020204" pitchFamily="34" charset="0"/>
              <a:buChar char="•"/>
            </a:pPr>
            <a:r>
              <a:rPr lang="pl-PL" b="1"/>
              <a:t>LSTM</a:t>
            </a:r>
            <a:r>
              <a:rPr lang="pl-PL"/>
              <a:t> – Long Short-Term Memory</a:t>
            </a:r>
          </a:p>
          <a:p>
            <a:pPr marL="171450" indent="-171450">
              <a:buFont typeface="Arial" panose="020B0604020202020204" pitchFamily="34" charset="0"/>
              <a:buChar char="•"/>
            </a:pPr>
            <a:r>
              <a:rPr lang="pl-PL" b="1"/>
              <a:t>Sequential</a:t>
            </a:r>
            <a:r>
              <a:rPr lang="pl-PL"/>
              <a:t>, </a:t>
            </a:r>
            <a:r>
              <a:rPr lang="pl-PL" b="1"/>
              <a:t>load_model</a:t>
            </a:r>
          </a:p>
          <a:p>
            <a:pPr marL="171450" indent="-171450">
              <a:buFont typeface="Arial" panose="020B0604020202020204" pitchFamily="34" charset="0"/>
              <a:buChar char="•"/>
            </a:pPr>
            <a:r>
              <a:rPr lang="pl-PL" b="1"/>
              <a:t>Pandas </a:t>
            </a:r>
            <a:r>
              <a:rPr lang="pl-PL"/>
              <a:t>(umożliwia pracę z relacyjnymi zbiorami danych, posiada wiele wbudowanych metod do transformacji, obróbki oraz wstępnej analizy danych, pandasowe zbiory danych (DataFrames) stanowią podstawę do wykonywania skomplikowanych obliczeń z zakresu uczenia maszynowego)</a:t>
            </a:r>
            <a:endParaRPr lang="pl-PL" b="1"/>
          </a:p>
          <a:p>
            <a:pPr marL="171450" indent="-171450">
              <a:buFont typeface="Arial" panose="020B0604020202020204" pitchFamily="34" charset="0"/>
              <a:buChar char="•"/>
            </a:pPr>
            <a:r>
              <a:rPr lang="pl-PL" b="1"/>
              <a:t>Numpy</a:t>
            </a:r>
            <a:r>
              <a:rPr lang="pl-PL"/>
              <a:t> (bazowa biblioteka w pracy analityka, umożliwia pracę z wielowymiarowymi tablicami „ndarrays”, pozwala na wykonywanie skomplikowanych matematycznych przekształceń, niektóre biblioteki bazują na Numpy – Tensorflow, Pandas)</a:t>
            </a:r>
          </a:p>
          <a:p>
            <a:endParaRPr lang="pl-PL"/>
          </a:p>
        </p:txBody>
      </p:sp>
    </p:spTree>
    <p:extLst>
      <p:ext uri="{BB962C8B-B14F-4D97-AF65-F5344CB8AC3E}">
        <p14:creationId xmlns:p14="http://schemas.microsoft.com/office/powerpoint/2010/main" val="2204764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F5399E-D664-4D51-AAAD-102283A9C3B2}"/>
              </a:ext>
            </a:extLst>
          </p:cNvPr>
          <p:cNvSpPr>
            <a:spLocks noGrp="1"/>
          </p:cNvSpPr>
          <p:nvPr>
            <p:ph type="body" sz="half" idx="13"/>
          </p:nvPr>
        </p:nvSpPr>
        <p:spPr>
          <a:xfrm>
            <a:off x="1196752" y="1278184"/>
            <a:ext cx="5328592" cy="3600400"/>
          </a:xfrm>
        </p:spPr>
        <p:txBody>
          <a:bodyPr/>
          <a:lstStyle/>
          <a:p>
            <a:r>
              <a:rPr lang="pl-PL"/>
              <a:t>TensorFlow jest biblioteką programistyczną open source służącą do tworzenia i szkolenia modeli uczenia maszynowego, w szczególności sieci neuronowych. Biblioteka ta umożliwia budowanie i trenowanie różnych typów modeli uczenia maszynowego, w tym klasyfikacji, regresji, segmentacji obrazów, przetwarzania języka naturalnego i wiele innych. TensorFlow został stworzony przez zespół Google Brain i jest jednym z najbardziej popularnych narzędzi do tworzenia modeli uczenia maszynowego na świecie.</a:t>
            </a:r>
          </a:p>
          <a:p>
            <a:endParaRPr lang="pl-PL"/>
          </a:p>
          <a:p>
            <a:r>
              <a:rPr lang="pl-PL"/>
              <a:t>TensorFlow oferuje wiele funkcji, które ułatwiają tworzenie i szkolenie modeli, w tym:</a:t>
            </a:r>
          </a:p>
          <a:p>
            <a:endParaRPr lang="pl-PL"/>
          </a:p>
          <a:p>
            <a:pPr marL="171450" indent="-171450">
              <a:buFont typeface="Arial" panose="020B0604020202020204" pitchFamily="34" charset="0"/>
              <a:buChar char="•"/>
            </a:pPr>
            <a:r>
              <a:rPr lang="pl-PL"/>
              <a:t>automatyczne różniczkowanie do obliczania gradientów i aktualizowania wag w sieciach neuronowych</a:t>
            </a:r>
          </a:p>
          <a:p>
            <a:pPr marL="171450" indent="-171450">
              <a:buFont typeface="Arial" panose="020B0604020202020204" pitchFamily="34" charset="0"/>
              <a:buChar char="•"/>
            </a:pPr>
            <a:r>
              <a:rPr lang="pl-PL"/>
              <a:t>warstwy neuronowe i modele predefiniowane, takie jak sieci konwolucyjne i rekurencyjne</a:t>
            </a:r>
          </a:p>
          <a:p>
            <a:pPr marL="171450" indent="-171450">
              <a:buFont typeface="Arial" panose="020B0604020202020204" pitchFamily="34" charset="0"/>
              <a:buChar char="•"/>
            </a:pPr>
            <a:r>
              <a:rPr lang="pl-PL"/>
              <a:t>narzędzia do wizualizacji danych i wyników modelu</a:t>
            </a:r>
          </a:p>
          <a:p>
            <a:pPr marL="171450" indent="-171450">
              <a:buFont typeface="Arial" panose="020B0604020202020204" pitchFamily="34" charset="0"/>
              <a:buChar char="•"/>
            </a:pPr>
            <a:r>
              <a:rPr lang="pl-PL"/>
              <a:t>integrację z innymi narzędziami, takimi jak Keras, scikit-learn, pandas i wiele innych.</a:t>
            </a:r>
          </a:p>
          <a:p>
            <a:pPr marL="171450" indent="-171450">
              <a:buFont typeface="Arial" panose="020B0604020202020204" pitchFamily="34" charset="0"/>
              <a:buChar char="•"/>
            </a:pPr>
            <a:r>
              <a:rPr lang="pl-PL"/>
              <a:t>TensorFlow jest bardzo popularny w świecie naukowym i przemysłowym, dzięki swojej wydajności, elastyczności i łatwości użycia. Używa go wiele firm i organizacji, w tym Google, Airbnb, Intel, IBM i wiele innych.</a:t>
            </a:r>
            <a:endParaRPr lang="en-US"/>
          </a:p>
        </p:txBody>
      </p:sp>
      <p:pic>
        <p:nvPicPr>
          <p:cNvPr id="1026" name="Picture 2" descr="Building the Future of TensorFlow — The TensorFlow Blog">
            <a:extLst>
              <a:ext uri="{FF2B5EF4-FFF2-40B4-BE49-F238E27FC236}">
                <a16:creationId xmlns:a16="http://schemas.microsoft.com/office/drawing/2014/main" id="{578F098C-9EC0-4EA5-ACCF-853B736372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4904" y="104290"/>
            <a:ext cx="2276872" cy="113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80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51470"/>
            <a:ext cx="5256584" cy="795735"/>
          </a:xfrm>
        </p:spPr>
        <p:txBody>
          <a:bodyPr>
            <a:normAutofit fontScale="90000"/>
          </a:bodyPr>
          <a:lstStyle/>
          <a:p>
            <a:r>
              <a:rPr lang="pl-PL" sz="1100"/>
              <a:t>Jak działa sztuczna sieć neuronowa – klasyfikacja?</a:t>
            </a: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r>
              <a:rPr lang="pl-PL" sz="1100" b="0">
                <a:hlinkClick r:id="rId2"/>
              </a:rPr>
              <a:t>Link</a:t>
            </a:r>
            <a:endParaRPr lang="pl-PL" sz="1100" b="0"/>
          </a:p>
          <a:p>
            <a:endParaRPr lang="pl-PL" sz="1100"/>
          </a:p>
        </p:txBody>
      </p:sp>
      <p:pic>
        <p:nvPicPr>
          <p:cNvPr id="4" name="Picture 3">
            <a:extLst>
              <a:ext uri="{FF2B5EF4-FFF2-40B4-BE49-F238E27FC236}">
                <a16:creationId xmlns:a16="http://schemas.microsoft.com/office/drawing/2014/main" id="{11664D73-6DA7-B0F2-9D61-49FD2252F3AA}"/>
              </a:ext>
            </a:extLst>
          </p:cNvPr>
          <p:cNvPicPr>
            <a:picLocks noChangeAspect="1"/>
          </p:cNvPicPr>
          <p:nvPr/>
        </p:nvPicPr>
        <p:blipFill>
          <a:blip r:embed="rId3"/>
          <a:stretch>
            <a:fillRect/>
          </a:stretch>
        </p:blipFill>
        <p:spPr>
          <a:xfrm>
            <a:off x="444211" y="1694832"/>
            <a:ext cx="6312478" cy="1746044"/>
          </a:xfrm>
          <a:prstGeom prst="rect">
            <a:avLst/>
          </a:prstGeom>
        </p:spPr>
      </p:pic>
    </p:spTree>
    <p:extLst>
      <p:ext uri="{BB962C8B-B14F-4D97-AF65-F5344CB8AC3E}">
        <p14:creationId xmlns:p14="http://schemas.microsoft.com/office/powerpoint/2010/main" val="43880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51470"/>
            <a:ext cx="5256584" cy="795735"/>
          </a:xfrm>
        </p:spPr>
        <p:txBody>
          <a:bodyPr>
            <a:normAutofit fontScale="90000"/>
          </a:bodyPr>
          <a:lstStyle/>
          <a:p>
            <a:r>
              <a:rPr lang="pl-PL" sz="1100"/>
              <a:t>Jak działa sztuczna sieć neuronowa – regresja?</a:t>
            </a: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br>
              <a:rPr lang="pl-PL" sz="1100"/>
            </a:br>
            <a:r>
              <a:rPr lang="pl-PL" sz="1100" b="0">
                <a:hlinkClick r:id="rId2"/>
              </a:rPr>
              <a:t>Link</a:t>
            </a:r>
            <a:endParaRPr lang="pl-PL" sz="1100" b="0"/>
          </a:p>
          <a:p>
            <a:endParaRPr lang="pl-PL" sz="1100"/>
          </a:p>
        </p:txBody>
      </p:sp>
      <p:pic>
        <p:nvPicPr>
          <p:cNvPr id="3" name="Picture 2">
            <a:extLst>
              <a:ext uri="{FF2B5EF4-FFF2-40B4-BE49-F238E27FC236}">
                <a16:creationId xmlns:a16="http://schemas.microsoft.com/office/drawing/2014/main" id="{92EE09EF-9615-2053-7079-5A636E3CB1FE}"/>
              </a:ext>
            </a:extLst>
          </p:cNvPr>
          <p:cNvPicPr>
            <a:picLocks noChangeAspect="1"/>
          </p:cNvPicPr>
          <p:nvPr/>
        </p:nvPicPr>
        <p:blipFill>
          <a:blip r:embed="rId3"/>
          <a:stretch>
            <a:fillRect/>
          </a:stretch>
        </p:blipFill>
        <p:spPr>
          <a:xfrm>
            <a:off x="1386647" y="506557"/>
            <a:ext cx="4544506" cy="4317424"/>
          </a:xfrm>
          <a:prstGeom prst="rect">
            <a:avLst/>
          </a:prstGeom>
        </p:spPr>
      </p:pic>
    </p:spTree>
    <p:extLst>
      <p:ext uri="{BB962C8B-B14F-4D97-AF65-F5344CB8AC3E}">
        <p14:creationId xmlns:p14="http://schemas.microsoft.com/office/powerpoint/2010/main" val="176878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l"/>
            <a:r>
              <a:rPr lang="pl-PL" sz="1400" b="1"/>
              <a:t>Tematyka zajęć</a:t>
            </a:r>
          </a:p>
        </p:txBody>
      </p:sp>
      <p:sp>
        <p:nvSpPr>
          <p:cNvPr id="3" name="Symbol zastępczy zawartości 2"/>
          <p:cNvSpPr>
            <a:spLocks noGrp="1"/>
          </p:cNvSpPr>
          <p:nvPr>
            <p:ph idx="1"/>
          </p:nvPr>
        </p:nvSpPr>
        <p:spPr>
          <a:xfrm>
            <a:off x="1268487" y="1019175"/>
            <a:ext cx="5328592" cy="3675855"/>
          </a:xfrm>
        </p:spPr>
        <p:txBody>
          <a:bodyPr>
            <a:normAutofit/>
          </a:bodyPr>
          <a:lstStyle/>
          <a:p>
            <a:pPr algn="l"/>
            <a:r>
              <a:rPr lang="pl-PL" sz="1400" b="0"/>
              <a:t>1. Przedstawienie zakresu zajęć i zasad zaliczenia, omówienie Jupiter Notebook, wyznaczenie tematów projektów studentów - omówienie źródeł i struktury danych. </a:t>
            </a:r>
            <a:br>
              <a:rPr lang="pl-PL" sz="1400" b="0"/>
            </a:br>
            <a:endParaRPr lang="pl-PL" sz="1400" b="0"/>
          </a:p>
          <a:p>
            <a:pPr algn="l"/>
            <a:r>
              <a:rPr lang="pl-PL" sz="1400" b="0"/>
              <a:t>2. Budowa modelu (na podstawie istniejącego modelu).</a:t>
            </a:r>
            <a:br>
              <a:rPr lang="pl-PL" sz="1400" b="0"/>
            </a:br>
            <a:endParaRPr lang="pl-PL" sz="1400" b="0"/>
          </a:p>
          <a:p>
            <a:pPr algn="l"/>
            <a:r>
              <a:rPr lang="pl-PL" sz="1400" b="0"/>
              <a:t>3. Testowanie modelu – eksperymenty badawcze oraz Generalizacja modelu – inny zbiór danych.</a:t>
            </a:r>
            <a:br>
              <a:rPr lang="pl-PL" sz="1400" b="0"/>
            </a:br>
            <a:endParaRPr lang="pl-PL" sz="1400" b="0"/>
          </a:p>
          <a:p>
            <a:pPr algn="l"/>
            <a:r>
              <a:rPr lang="pl-PL" sz="1400" b="0"/>
              <a:t>4. Ocena projektów, podsumowanie zajęć.</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51470"/>
            <a:ext cx="5256584" cy="795735"/>
          </a:xfrm>
        </p:spPr>
        <p:txBody>
          <a:bodyPr/>
          <a:lstStyle/>
          <a:p>
            <a:r>
              <a:rPr lang="pl-PL"/>
              <a:t>Przykład modelu</a:t>
            </a:r>
            <a:endParaRPr lang="en-US"/>
          </a:p>
        </p:txBody>
      </p:sp>
      <p:pic>
        <p:nvPicPr>
          <p:cNvPr id="5" name="Picture 4">
            <a:extLst>
              <a:ext uri="{FF2B5EF4-FFF2-40B4-BE49-F238E27FC236}">
                <a16:creationId xmlns:a16="http://schemas.microsoft.com/office/drawing/2014/main" id="{14C56EA3-F06D-496F-9662-5E09F19F5ABF}"/>
              </a:ext>
            </a:extLst>
          </p:cNvPr>
          <p:cNvPicPr>
            <a:picLocks noChangeAspect="1"/>
          </p:cNvPicPr>
          <p:nvPr/>
        </p:nvPicPr>
        <p:blipFill>
          <a:blip r:embed="rId2"/>
          <a:stretch>
            <a:fillRect/>
          </a:stretch>
        </p:blipFill>
        <p:spPr>
          <a:xfrm>
            <a:off x="1556791" y="339502"/>
            <a:ext cx="4974103" cy="4803998"/>
          </a:xfrm>
          <a:prstGeom prst="rect">
            <a:avLst/>
          </a:prstGeom>
        </p:spPr>
      </p:pic>
      <p:pic>
        <p:nvPicPr>
          <p:cNvPr id="7" name="Picture 6">
            <a:extLst>
              <a:ext uri="{FF2B5EF4-FFF2-40B4-BE49-F238E27FC236}">
                <a16:creationId xmlns:a16="http://schemas.microsoft.com/office/drawing/2014/main" id="{2EE62DEA-77B1-49C8-B895-BB983FFCCADF}"/>
              </a:ext>
            </a:extLst>
          </p:cNvPr>
          <p:cNvPicPr>
            <a:picLocks noChangeAspect="1"/>
          </p:cNvPicPr>
          <p:nvPr/>
        </p:nvPicPr>
        <p:blipFill>
          <a:blip r:embed="rId3"/>
          <a:stretch>
            <a:fillRect/>
          </a:stretch>
        </p:blipFill>
        <p:spPr>
          <a:xfrm>
            <a:off x="124835" y="2342642"/>
            <a:ext cx="1365498" cy="1762607"/>
          </a:xfrm>
          <a:prstGeom prst="rect">
            <a:avLst/>
          </a:prstGeom>
        </p:spPr>
      </p:pic>
    </p:spTree>
    <p:extLst>
      <p:ext uri="{BB962C8B-B14F-4D97-AF65-F5344CB8AC3E}">
        <p14:creationId xmlns:p14="http://schemas.microsoft.com/office/powerpoint/2010/main" val="3260606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51470"/>
            <a:ext cx="5256584" cy="795735"/>
          </a:xfrm>
        </p:spPr>
        <p:txBody>
          <a:bodyPr/>
          <a:lstStyle/>
          <a:p>
            <a:r>
              <a:rPr lang="pl-PL"/>
              <a:t>Przykład modelu</a:t>
            </a:r>
            <a:endParaRPr lang="en-US"/>
          </a:p>
        </p:txBody>
      </p:sp>
      <p:pic>
        <p:nvPicPr>
          <p:cNvPr id="6" name="Picture 5">
            <a:extLst>
              <a:ext uri="{FF2B5EF4-FFF2-40B4-BE49-F238E27FC236}">
                <a16:creationId xmlns:a16="http://schemas.microsoft.com/office/drawing/2014/main" id="{76074AC6-DEC5-49B2-8426-8A30C204F470}"/>
              </a:ext>
            </a:extLst>
          </p:cNvPr>
          <p:cNvPicPr>
            <a:picLocks noChangeAspect="1"/>
          </p:cNvPicPr>
          <p:nvPr/>
        </p:nvPicPr>
        <p:blipFill>
          <a:blip r:embed="rId2"/>
          <a:stretch>
            <a:fillRect/>
          </a:stretch>
        </p:blipFill>
        <p:spPr>
          <a:xfrm>
            <a:off x="994420" y="1779662"/>
            <a:ext cx="5602932" cy="1623153"/>
          </a:xfrm>
          <a:prstGeom prst="rect">
            <a:avLst/>
          </a:prstGeom>
        </p:spPr>
      </p:pic>
    </p:spTree>
    <p:extLst>
      <p:ext uri="{BB962C8B-B14F-4D97-AF65-F5344CB8AC3E}">
        <p14:creationId xmlns:p14="http://schemas.microsoft.com/office/powerpoint/2010/main" val="3298501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195486"/>
            <a:ext cx="5256584" cy="795735"/>
          </a:xfrm>
        </p:spPr>
        <p:txBody>
          <a:bodyPr/>
          <a:lstStyle/>
          <a:p>
            <a:pPr algn="just"/>
            <a:r>
              <a:rPr lang="pl-PL"/>
              <a:t>Dense</a:t>
            </a:r>
            <a:endParaRPr lang="en-US"/>
          </a:p>
        </p:txBody>
      </p:sp>
      <p:sp>
        <p:nvSpPr>
          <p:cNvPr id="3" name="Text Placeholder 2">
            <a:extLst>
              <a:ext uri="{FF2B5EF4-FFF2-40B4-BE49-F238E27FC236}">
                <a16:creationId xmlns:a16="http://schemas.microsoft.com/office/drawing/2014/main" id="{9DF5399E-D664-4D51-AAAD-102283A9C3B2}"/>
              </a:ext>
            </a:extLst>
          </p:cNvPr>
          <p:cNvSpPr>
            <a:spLocks noGrp="1"/>
          </p:cNvSpPr>
          <p:nvPr>
            <p:ph type="body" sz="half" idx="13"/>
          </p:nvPr>
        </p:nvSpPr>
        <p:spPr>
          <a:xfrm>
            <a:off x="1268760" y="847205"/>
            <a:ext cx="5328592" cy="3600400"/>
          </a:xfrm>
        </p:spPr>
        <p:txBody>
          <a:bodyPr/>
          <a:lstStyle/>
          <a:p>
            <a:pPr algn="just"/>
            <a:r>
              <a:rPr lang="pl-PL"/>
              <a:t>W sieciach neuronowych, warstwa gęsta (ang. dense layer) jest podstawową i najczęściej stosowaną warstwą. Jest to warstwa w pełni połączona, w której każdy neuron jest połączony z każdym neuronem w poprzedniej warstwie.</a:t>
            </a:r>
          </a:p>
          <a:p>
            <a:pPr algn="just"/>
            <a:endParaRPr lang="pl-PL"/>
          </a:p>
          <a:p>
            <a:pPr algn="just"/>
            <a:r>
              <a:rPr lang="pl-PL"/>
              <a:t>W warstwie gęstej, każdy neuron w poprzedniej warstwie przekazuje swoją wartość do każdego neuronu w warstwie gęstej, a następnie wartości te są mnożone przez wagi i dodawane do biasów w każdym neuronie. Wynik tego działania jest przekazywany do funkcji aktywacji i przekazywany do następnej warstwy.</a:t>
            </a:r>
          </a:p>
          <a:p>
            <a:pPr algn="just"/>
            <a:endParaRPr lang="pl-PL"/>
          </a:p>
          <a:p>
            <a:pPr algn="just"/>
            <a:r>
              <a:rPr lang="pl-PL"/>
              <a:t>Warstwa gęsta jest podstawową składową w wielu modelach sieci neuronowych i jest stosowana w wielu zastosowaniach, w tym w klasyfikacji i regresji. W sieciach głębokich, kilka warstw gęstych może być stosowanych po sobie, aby stworzyć bardziej złożoną sieć neuronową.</a:t>
            </a:r>
          </a:p>
          <a:p>
            <a:pPr algn="just"/>
            <a:endParaRPr lang="pl-PL"/>
          </a:p>
          <a:p>
            <a:pPr algn="just"/>
            <a:r>
              <a:rPr lang="pl-PL"/>
              <a:t>Ważne jest, aby ustawić odpowiednią liczbę neuronów w warstwie gęstej i dobry dobór funkcji aktywacji. Liczba neuronów może mieć wpływ na jakość i wydajność modelu, a funkcja aktywacji pozwala na wprowadzenie nieliniowości i umożliwia modelowi na rozwiązywanie bardziej złożonych problemów.</a:t>
            </a:r>
            <a:endParaRPr lang="en-US"/>
          </a:p>
        </p:txBody>
      </p:sp>
    </p:spTree>
    <p:extLst>
      <p:ext uri="{BB962C8B-B14F-4D97-AF65-F5344CB8AC3E}">
        <p14:creationId xmlns:p14="http://schemas.microsoft.com/office/powerpoint/2010/main" val="317351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52442" y="267494"/>
            <a:ext cx="5256584" cy="795735"/>
          </a:xfrm>
        </p:spPr>
        <p:txBody>
          <a:bodyPr/>
          <a:lstStyle/>
          <a:p>
            <a:r>
              <a:rPr lang="pl-PL"/>
              <a:t>Flatten</a:t>
            </a:r>
            <a:endParaRPr lang="en-US"/>
          </a:p>
        </p:txBody>
      </p:sp>
      <p:sp>
        <p:nvSpPr>
          <p:cNvPr id="3" name="Text Placeholder 2">
            <a:extLst>
              <a:ext uri="{FF2B5EF4-FFF2-40B4-BE49-F238E27FC236}">
                <a16:creationId xmlns:a16="http://schemas.microsoft.com/office/drawing/2014/main" id="{9DF5399E-D664-4D51-AAAD-102283A9C3B2}"/>
              </a:ext>
            </a:extLst>
          </p:cNvPr>
          <p:cNvSpPr>
            <a:spLocks noGrp="1"/>
          </p:cNvSpPr>
          <p:nvPr>
            <p:ph type="body" sz="half" idx="13"/>
          </p:nvPr>
        </p:nvSpPr>
        <p:spPr>
          <a:xfrm>
            <a:off x="1252442" y="915566"/>
            <a:ext cx="5328592" cy="3600400"/>
          </a:xfrm>
        </p:spPr>
        <p:txBody>
          <a:bodyPr/>
          <a:lstStyle/>
          <a:p>
            <a:pPr algn="just"/>
            <a:r>
              <a:rPr lang="pl-PL"/>
              <a:t>Warstwa "flatten" (ang. flatten layer) jest jednym z typów warstw w sieciach neuronowych. Służy do przekształcania tensorów wielowymiarowych na jednowymiarowe.</a:t>
            </a:r>
          </a:p>
          <a:p>
            <a:pPr algn="just"/>
            <a:endParaRPr lang="pl-PL"/>
          </a:p>
          <a:p>
            <a:pPr algn="just"/>
            <a:r>
              <a:rPr lang="pl-PL"/>
              <a:t>Warstwa "flatten" jest zwykle umieszczana na początku modelu i przetwarza wejściowy tensor, który może być np. obrazem złożonym z trzech kanałów (np. RGB) i rozmiarów 28 x 28 pikseli. W przypadku zastosowania "flatten" na takim wejściu, warstwa zamienia go na wektor jednowymiarowy o długości 2352 (28283).</a:t>
            </a:r>
          </a:p>
          <a:p>
            <a:pPr algn="just"/>
            <a:endParaRPr lang="pl-PL"/>
          </a:p>
          <a:p>
            <a:pPr algn="just"/>
            <a:r>
              <a:rPr lang="pl-PL"/>
              <a:t>Dzięki temu warstwa "flatten" umożliwia przekształcenie tensora z dowolnymi wymiarami w wektor jednowymiarowy, który może być przetwarzany przez kolejne warstwy sieci neuronowej. Jest to często stosowane w modelach sieci neuronowych do klasyfikacji obrazów.</a:t>
            </a:r>
          </a:p>
          <a:p>
            <a:pPr algn="just"/>
            <a:endParaRPr lang="pl-PL"/>
          </a:p>
          <a:p>
            <a:pPr algn="just"/>
            <a:r>
              <a:rPr lang="pl-PL"/>
              <a:t>Warto zauważyć, że warstwa "flatten" nie wprowadza żadnych parametrów, jak wagi czy biasy. Po prostu przekształca tensor na wektor.</a:t>
            </a:r>
            <a:endParaRPr lang="en-US"/>
          </a:p>
        </p:txBody>
      </p:sp>
    </p:spTree>
    <p:extLst>
      <p:ext uri="{BB962C8B-B14F-4D97-AF65-F5344CB8AC3E}">
        <p14:creationId xmlns:p14="http://schemas.microsoft.com/office/powerpoint/2010/main" val="291427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263397"/>
            <a:ext cx="5256584" cy="795735"/>
          </a:xfrm>
        </p:spPr>
        <p:txBody>
          <a:bodyPr/>
          <a:lstStyle/>
          <a:p>
            <a:r>
              <a:rPr lang="pl-PL"/>
              <a:t>Input</a:t>
            </a:r>
            <a:endParaRPr lang="en-US"/>
          </a:p>
        </p:txBody>
      </p:sp>
      <p:sp>
        <p:nvSpPr>
          <p:cNvPr id="3" name="Text Placeholder 2">
            <a:extLst>
              <a:ext uri="{FF2B5EF4-FFF2-40B4-BE49-F238E27FC236}">
                <a16:creationId xmlns:a16="http://schemas.microsoft.com/office/drawing/2014/main" id="{9DF5399E-D664-4D51-AAAD-102283A9C3B2}"/>
              </a:ext>
            </a:extLst>
          </p:cNvPr>
          <p:cNvSpPr>
            <a:spLocks noGrp="1"/>
          </p:cNvSpPr>
          <p:nvPr>
            <p:ph type="body" sz="half" idx="13"/>
          </p:nvPr>
        </p:nvSpPr>
        <p:spPr>
          <a:xfrm>
            <a:off x="1268760" y="1275606"/>
            <a:ext cx="5328592" cy="3600400"/>
          </a:xfrm>
        </p:spPr>
        <p:txBody>
          <a:bodyPr/>
          <a:lstStyle/>
          <a:p>
            <a:pPr algn="just"/>
            <a:r>
              <a:rPr lang="pl-PL"/>
              <a:t>Warstwa "input" to pierwsza warstwa w sieci neuronowej, która przyjmuje dane wejściowe do modelu. W zależności od zastosowania, warstwa ta może mieć różne wymiary i formaty danych.</a:t>
            </a:r>
          </a:p>
          <a:p>
            <a:pPr algn="just"/>
            <a:endParaRPr lang="pl-PL"/>
          </a:p>
          <a:p>
            <a:pPr algn="just"/>
            <a:r>
              <a:rPr lang="pl-PL"/>
              <a:t>W przypadku modeli dla problemów klasyfikacji obrazów, dane wejściowe mogą być w formacie obrazu, a warstwa "input" musi mieć wymiary odpowiadające wymiarom obrazu (np. 28 x 28 pikseli).</a:t>
            </a:r>
          </a:p>
          <a:p>
            <a:pPr algn="just"/>
            <a:endParaRPr lang="pl-PL"/>
          </a:p>
          <a:p>
            <a:pPr algn="just"/>
            <a:r>
              <a:rPr lang="pl-PL"/>
              <a:t>Dane wejściowe są przetwarzane przez kolejne warstwy w sieci neuronowej, które modyfikują wartości wejściowe poprzez mnożenie przez wagi, dodawanie biasów i stosowanie funkcji aktywacji.</a:t>
            </a:r>
          </a:p>
          <a:p>
            <a:pPr algn="just"/>
            <a:endParaRPr lang="pl-PL"/>
          </a:p>
          <a:p>
            <a:pPr algn="just"/>
            <a:r>
              <a:rPr lang="pl-PL"/>
              <a:t>Ważne jest, aby dane wejściowe były odpowiednio przetworzone i dostosowane do wymiarów warstwy "input" oraz formatu danych zgodnego z modelem. Warstwa "input" jest bardzo ważna dla działania modelu i decyduje o jakości wyników.</a:t>
            </a:r>
            <a:endParaRPr lang="en-US"/>
          </a:p>
        </p:txBody>
      </p:sp>
    </p:spTree>
    <p:extLst>
      <p:ext uri="{BB962C8B-B14F-4D97-AF65-F5344CB8AC3E}">
        <p14:creationId xmlns:p14="http://schemas.microsoft.com/office/powerpoint/2010/main" val="25723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195486"/>
            <a:ext cx="5256584" cy="795735"/>
          </a:xfrm>
        </p:spPr>
        <p:txBody>
          <a:bodyPr/>
          <a:lstStyle/>
          <a:p>
            <a:r>
              <a:rPr lang="pl-PL"/>
              <a:t>Batch Normalization</a:t>
            </a:r>
            <a:endParaRPr lang="en-US"/>
          </a:p>
        </p:txBody>
      </p:sp>
      <p:sp>
        <p:nvSpPr>
          <p:cNvPr id="3" name="Text Placeholder 2">
            <a:extLst>
              <a:ext uri="{FF2B5EF4-FFF2-40B4-BE49-F238E27FC236}">
                <a16:creationId xmlns:a16="http://schemas.microsoft.com/office/drawing/2014/main" id="{9DF5399E-D664-4D51-AAAD-102283A9C3B2}"/>
              </a:ext>
            </a:extLst>
          </p:cNvPr>
          <p:cNvSpPr>
            <a:spLocks noGrp="1"/>
          </p:cNvSpPr>
          <p:nvPr>
            <p:ph type="body" sz="half" idx="13"/>
          </p:nvPr>
        </p:nvSpPr>
        <p:spPr>
          <a:xfrm>
            <a:off x="1268760" y="1275606"/>
            <a:ext cx="5328592" cy="3600400"/>
          </a:xfrm>
        </p:spPr>
        <p:txBody>
          <a:bodyPr/>
          <a:lstStyle/>
          <a:p>
            <a:pPr algn="just"/>
            <a:r>
              <a:rPr lang="pl-PL"/>
              <a:t>Warstwa "Batch Normalization" to technika normalizacji danych stosowana w sieciach neuronowych.</a:t>
            </a:r>
          </a:p>
          <a:p>
            <a:pPr algn="just"/>
            <a:endParaRPr lang="pl-PL"/>
          </a:p>
          <a:p>
            <a:pPr algn="just"/>
            <a:r>
              <a:rPr lang="pl-PL"/>
              <a:t>W standardowych sieciach neuronowych, wartości wejściowe do kolejnych warstw mogą ulegać zjawisku zmiany rozkładu, co nazywa się tzw. internal covariate shift. To zjawisko może wprowadzać problemy w procesie uczenia modelu, ponieważ wymaga stosowania mniejszych wartości kroku uczenia (ang. learning rate), co może prowadzić do wydłużenia czasu uczenia.</a:t>
            </a:r>
          </a:p>
          <a:p>
            <a:pPr algn="just"/>
            <a:endParaRPr lang="pl-PL"/>
          </a:p>
          <a:p>
            <a:pPr algn="just"/>
            <a:r>
              <a:rPr lang="pl-PL"/>
              <a:t>Batch Normalization (BN) jest techniką, która normalizuje wartości wejściowe do warstw sieci neuronowej w czasie uczenia. W każdej epoce, wartości wejściowe do warstwy są normalizowane z wykorzystaniem średniej i wariancji obliczonej na podstawie wartości wejściowych dla całej epoki. Dodatkowo, w każdej warstwie dodawane są dodatkowe parametry, które są trenowane razem z wagami sieci. Dzięki temu, sieć może nauczyć się przeskalowywać i przesuwać wartości wejściowe, aby ułatwić proces uczenia.</a:t>
            </a:r>
          </a:p>
          <a:p>
            <a:pPr algn="just"/>
            <a:endParaRPr lang="pl-PL"/>
          </a:p>
          <a:p>
            <a:pPr algn="just"/>
            <a:r>
              <a:rPr lang="pl-PL"/>
              <a:t>Warstwa Batch Normalization jest często stosowana w modelach sieci neuronowych, szczególnie w sieciach o głębokiej architekturze, ponieważ pomaga w poprawie jakości i wydajności modelu, a także może zredukować ilość iteracji potrzebnych do osiągnięcia zadowalających wyników.</a:t>
            </a:r>
            <a:endParaRPr lang="en-US"/>
          </a:p>
        </p:txBody>
      </p:sp>
    </p:spTree>
    <p:extLst>
      <p:ext uri="{BB962C8B-B14F-4D97-AF65-F5344CB8AC3E}">
        <p14:creationId xmlns:p14="http://schemas.microsoft.com/office/powerpoint/2010/main" val="1548992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195486"/>
            <a:ext cx="5256584" cy="795735"/>
          </a:xfrm>
        </p:spPr>
        <p:txBody>
          <a:bodyPr/>
          <a:lstStyle/>
          <a:p>
            <a:r>
              <a:rPr lang="pl-PL"/>
              <a:t>Dropout</a:t>
            </a:r>
            <a:endParaRPr lang="en-US"/>
          </a:p>
        </p:txBody>
      </p:sp>
      <p:sp>
        <p:nvSpPr>
          <p:cNvPr id="3" name="Text Placeholder 2">
            <a:extLst>
              <a:ext uri="{FF2B5EF4-FFF2-40B4-BE49-F238E27FC236}">
                <a16:creationId xmlns:a16="http://schemas.microsoft.com/office/drawing/2014/main" id="{9DF5399E-D664-4D51-AAAD-102283A9C3B2}"/>
              </a:ext>
            </a:extLst>
          </p:cNvPr>
          <p:cNvSpPr>
            <a:spLocks noGrp="1"/>
          </p:cNvSpPr>
          <p:nvPr>
            <p:ph type="body" sz="half" idx="13"/>
          </p:nvPr>
        </p:nvSpPr>
        <p:spPr>
          <a:xfrm>
            <a:off x="1268760" y="1275606"/>
            <a:ext cx="5328592" cy="3600400"/>
          </a:xfrm>
        </p:spPr>
        <p:txBody>
          <a:bodyPr/>
          <a:lstStyle/>
          <a:p>
            <a:pPr algn="just"/>
            <a:r>
              <a:rPr lang="pl-PL"/>
              <a:t>Warstwa Dropout to jedna z metod regularyzacji sieci neuronowych, która ma na celu zapobieganie overfittingowi. Overfitting polega na tym, że sieć neuronowa uczy się na pamięć danych treningowych i nie jest w stanie generalizować swoich predykcji na nowych, nieznanych danych.</a:t>
            </a:r>
          </a:p>
          <a:p>
            <a:pPr algn="just"/>
            <a:endParaRPr lang="pl-PL"/>
          </a:p>
          <a:p>
            <a:pPr algn="just"/>
            <a:r>
              <a:rPr lang="pl-PL"/>
              <a:t>Warstwa Dropout działa przez losowe usuwanie (zerowanie) pewnej części neuronów z warstwy wejściowej lub ukrytej podczas każdej iteracji treningowej. Innymi słowy, podczas każdej iteracji treningowej, niektóre neurony są ignorowane i nie uczestniczą w obliczeniach, co powoduje, że sieć neuronowa staje się bardziej odporna na overfitting.</a:t>
            </a:r>
          </a:p>
          <a:p>
            <a:pPr algn="just"/>
            <a:endParaRPr lang="pl-PL"/>
          </a:p>
          <a:p>
            <a:pPr algn="just"/>
            <a:r>
              <a:rPr lang="pl-PL"/>
              <a:t>Konkretnie, warstwa Dropout losowo zeruje wyjście niektórych neuronów z warstwy wejściowej lub ukrytej z pewnym prawdopodobieństwem p. Prawdopodobieństwo to jest hiperparametrem, który można dostosować podczas treningu sieci neuronowej. Standardowo wartość p wynosi 0,5.</a:t>
            </a:r>
          </a:p>
          <a:p>
            <a:pPr algn="just"/>
            <a:endParaRPr lang="pl-PL"/>
          </a:p>
          <a:p>
            <a:pPr algn="just"/>
            <a:r>
              <a:rPr lang="pl-PL"/>
              <a:t>Dzięki warstwie Dropout sieć neuronowa uczy się z generalizacji danych, a nie tylko z nauczenia się na pamięć danych treningowych.</a:t>
            </a:r>
            <a:endParaRPr lang="en-US"/>
          </a:p>
        </p:txBody>
      </p:sp>
    </p:spTree>
    <p:extLst>
      <p:ext uri="{BB962C8B-B14F-4D97-AF65-F5344CB8AC3E}">
        <p14:creationId xmlns:p14="http://schemas.microsoft.com/office/powerpoint/2010/main" val="1834895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298027"/>
            <a:ext cx="5256584" cy="795735"/>
          </a:xfrm>
        </p:spPr>
        <p:txBody>
          <a:bodyPr/>
          <a:lstStyle/>
          <a:p>
            <a:r>
              <a:rPr lang="pl-PL"/>
              <a:t>LSTM</a:t>
            </a:r>
            <a:endParaRPr lang="en-US"/>
          </a:p>
        </p:txBody>
      </p:sp>
      <p:sp>
        <p:nvSpPr>
          <p:cNvPr id="3" name="Text Placeholder 2">
            <a:extLst>
              <a:ext uri="{FF2B5EF4-FFF2-40B4-BE49-F238E27FC236}">
                <a16:creationId xmlns:a16="http://schemas.microsoft.com/office/drawing/2014/main" id="{9DF5399E-D664-4D51-AAAD-102283A9C3B2}"/>
              </a:ext>
            </a:extLst>
          </p:cNvPr>
          <p:cNvSpPr>
            <a:spLocks noGrp="1"/>
          </p:cNvSpPr>
          <p:nvPr>
            <p:ph type="body" sz="half" idx="13"/>
          </p:nvPr>
        </p:nvSpPr>
        <p:spPr>
          <a:xfrm>
            <a:off x="1268760" y="847205"/>
            <a:ext cx="5328592" cy="3600400"/>
          </a:xfrm>
        </p:spPr>
        <p:txBody>
          <a:bodyPr/>
          <a:lstStyle/>
          <a:p>
            <a:pPr algn="just"/>
            <a:r>
              <a:rPr lang="pl-PL"/>
              <a:t>LSTM (Long Short-Term Memory) to specjalny typ warstwy rekurencyjnej w sieciach neuronowych, który został zaprojektowany do modelowania sekwencji danych i rozwiązywania problemów, takich jak przetwarzanie języka naturalnego, rozpoznawanie mowy, rozpoznawanie obrazów itp.</a:t>
            </a:r>
          </a:p>
          <a:p>
            <a:pPr algn="just"/>
            <a:endParaRPr lang="pl-PL"/>
          </a:p>
          <a:p>
            <a:pPr algn="just"/>
            <a:r>
              <a:rPr lang="pl-PL"/>
              <a:t>LSTM składa się z komórek pamięci, bramek wejściowych, bramek wyjściowych i bramek zapomnienia. Każda z tych części odgrywa rolę w procesie przetwarzania sekwencji danych i pomaga w regulowaniu przepływu informacji w sieci.</a:t>
            </a:r>
          </a:p>
          <a:p>
            <a:pPr algn="just"/>
            <a:endParaRPr lang="pl-PL"/>
          </a:p>
          <a:p>
            <a:pPr algn="just"/>
            <a:r>
              <a:rPr lang="pl-PL"/>
              <a:t>Komórki pamięci są główną częścią LSTM i są odpowiedzialne za przechowywanie i aktualizowanie stanu pamięci w sieci. Bramki wejściowe określają, które informacje powinny zostać wprowadzone do komórek pamięci, bramki zapomnienia określają, które informacje należy usunąć z pamięci, a bramki wyjściowe decydują, które informacje z pamięci należy użyć do generowania wyjścia sieci.</a:t>
            </a:r>
          </a:p>
          <a:p>
            <a:pPr algn="just"/>
            <a:endParaRPr lang="pl-PL"/>
          </a:p>
          <a:p>
            <a:pPr algn="just"/>
            <a:r>
              <a:rPr lang="pl-PL"/>
              <a:t>LSTM jest często wykorzystywany w zadaniach przetwarzania sekwencji danych, ponieważ jest w stanie radzić sobie z problemem zanikającego lub eksplodującego gradientu, który jest często spotykany w standardowych sieciach neuronowych rekurencyjnych. Dzięki temu LSTM jest w stanie przetwarzać dłuższe sekwencje danych z większą skutecznością i dokładnością.</a:t>
            </a:r>
          </a:p>
          <a:p>
            <a:pPr algn="just"/>
            <a:endParaRPr lang="pl-PL"/>
          </a:p>
          <a:p>
            <a:pPr algn="just"/>
            <a:endParaRPr lang="pl-PL"/>
          </a:p>
          <a:p>
            <a:pPr algn="just"/>
            <a:endParaRPr lang="pl-PL"/>
          </a:p>
          <a:p>
            <a:pPr algn="just"/>
            <a:endParaRPr lang="en-US"/>
          </a:p>
        </p:txBody>
      </p:sp>
    </p:spTree>
    <p:extLst>
      <p:ext uri="{BB962C8B-B14F-4D97-AF65-F5344CB8AC3E}">
        <p14:creationId xmlns:p14="http://schemas.microsoft.com/office/powerpoint/2010/main" val="480644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298027"/>
            <a:ext cx="5256584" cy="795735"/>
          </a:xfrm>
        </p:spPr>
        <p:txBody>
          <a:bodyPr/>
          <a:lstStyle/>
          <a:p>
            <a:r>
              <a:rPr lang="pl-PL"/>
              <a:t>Sequential</a:t>
            </a:r>
            <a:endParaRPr lang="en-US"/>
          </a:p>
        </p:txBody>
      </p:sp>
      <p:sp>
        <p:nvSpPr>
          <p:cNvPr id="3" name="Text Placeholder 2">
            <a:extLst>
              <a:ext uri="{FF2B5EF4-FFF2-40B4-BE49-F238E27FC236}">
                <a16:creationId xmlns:a16="http://schemas.microsoft.com/office/drawing/2014/main" id="{9DF5399E-D664-4D51-AAAD-102283A9C3B2}"/>
              </a:ext>
            </a:extLst>
          </p:cNvPr>
          <p:cNvSpPr>
            <a:spLocks noGrp="1"/>
          </p:cNvSpPr>
          <p:nvPr>
            <p:ph type="body" sz="half" idx="13"/>
          </p:nvPr>
        </p:nvSpPr>
        <p:spPr>
          <a:xfrm>
            <a:off x="1268760" y="847205"/>
            <a:ext cx="5328592" cy="3600400"/>
          </a:xfrm>
        </p:spPr>
        <p:txBody>
          <a:bodyPr>
            <a:normAutofit fontScale="92500" lnSpcReduction="20000"/>
          </a:bodyPr>
          <a:lstStyle/>
          <a:p>
            <a:pPr algn="just"/>
            <a:r>
              <a:rPr lang="pl-PL"/>
              <a:t>Sequential to klasa w bibliotece Keras, która umożliwia tworzenie sekwencyjnych modeli sieci neuronowych. W modelu sekwencyjnym warstwy są ułożone kolejno w linii prostej, tworząc jednokierunkową strukturę.</a:t>
            </a:r>
          </a:p>
          <a:p>
            <a:pPr algn="just"/>
            <a:endParaRPr lang="pl-PL"/>
          </a:p>
          <a:p>
            <a:pPr algn="just"/>
            <a:r>
              <a:rPr lang="pl-PL"/>
              <a:t>Tworzenie modelu sekwencyjnego w Keras polega na dodaniu kolejnych warstw za pomocą metody .add(). Keras obsługuje wiele rodzajów warstw, takich jak warstwy w pełni połączone, konwolucyjne, rekurencyjne, warstwy aktywacji, warstwy normalizacji itp. Dzięki temu można tworzyć różnorodne modele, zależnie od problemu, który chcemy rozwiązać.</a:t>
            </a:r>
          </a:p>
          <a:p>
            <a:pPr algn="just"/>
            <a:endParaRPr lang="pl-PL"/>
          </a:p>
          <a:p>
            <a:pPr algn="just"/>
            <a:r>
              <a:rPr lang="pl-PL"/>
              <a:t>Przykład tworzenia sekwencyjnego modelu w Keras:</a:t>
            </a:r>
          </a:p>
          <a:p>
            <a:pPr algn="just"/>
            <a:endParaRPr lang="pl-PL"/>
          </a:p>
          <a:p>
            <a:pPr algn="just"/>
            <a:r>
              <a:rPr lang="pl-PL"/>
              <a:t>from keras.models import Sequential</a:t>
            </a:r>
          </a:p>
          <a:p>
            <a:pPr algn="just"/>
            <a:r>
              <a:rPr lang="pl-PL"/>
              <a:t>from keras.layers import Dense, Activation</a:t>
            </a:r>
          </a:p>
          <a:p>
            <a:pPr algn="just"/>
            <a:endParaRPr lang="pl-PL"/>
          </a:p>
          <a:p>
            <a:pPr algn="just"/>
            <a:r>
              <a:rPr lang="pl-PL"/>
              <a:t>model = Sequential()</a:t>
            </a:r>
          </a:p>
          <a:p>
            <a:pPr algn="just"/>
            <a:r>
              <a:rPr lang="pl-PL"/>
              <a:t>model.add(Dense(32, input_shape=(784,)))</a:t>
            </a:r>
          </a:p>
          <a:p>
            <a:pPr algn="just"/>
            <a:r>
              <a:rPr lang="pl-PL"/>
              <a:t>model.add(Activation('relu'))</a:t>
            </a:r>
          </a:p>
          <a:p>
            <a:pPr algn="just"/>
            <a:r>
              <a:rPr lang="pl-PL"/>
              <a:t>model.add(Dense(10))</a:t>
            </a:r>
          </a:p>
          <a:p>
            <a:pPr algn="just"/>
            <a:r>
              <a:rPr lang="pl-PL"/>
              <a:t>model.add(Activation('softmax’))</a:t>
            </a:r>
          </a:p>
          <a:p>
            <a:pPr algn="just"/>
            <a:endParaRPr lang="pl-PL"/>
          </a:p>
          <a:p>
            <a:pPr algn="just"/>
            <a:r>
              <a:rPr lang="pl-PL"/>
              <a:t>W tym przykładzie tworzony jest sekwencyjny model z dwiema warstwami w pełni połączonymi (Dense) i funkcjami aktywacji ReLU i Softmax. Pierwsza warstwa ma 32 neurony i otrzymuje dane wejściowe o kształcie 784 (wektor o długości 784). Ostatnia warstwa ma 10 neuronów i generuje wyniki końcowe modelu.</a:t>
            </a:r>
          </a:p>
          <a:p>
            <a:pPr algn="just"/>
            <a:endParaRPr lang="pl-PL"/>
          </a:p>
          <a:p>
            <a:pPr algn="just"/>
            <a:endParaRPr lang="pl-PL"/>
          </a:p>
          <a:p>
            <a:pPr algn="just"/>
            <a:endParaRPr lang="en-US"/>
          </a:p>
        </p:txBody>
      </p:sp>
    </p:spTree>
    <p:extLst>
      <p:ext uri="{BB962C8B-B14F-4D97-AF65-F5344CB8AC3E}">
        <p14:creationId xmlns:p14="http://schemas.microsoft.com/office/powerpoint/2010/main" val="826800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F414-AA1D-4E8B-B0AB-5EF1C768DBCD}"/>
              </a:ext>
            </a:extLst>
          </p:cNvPr>
          <p:cNvSpPr>
            <a:spLocks noGrp="1"/>
          </p:cNvSpPr>
          <p:nvPr>
            <p:ph type="title"/>
          </p:nvPr>
        </p:nvSpPr>
        <p:spPr>
          <a:xfrm>
            <a:off x="1268760" y="298027"/>
            <a:ext cx="5256584" cy="795735"/>
          </a:xfrm>
        </p:spPr>
        <p:txBody>
          <a:bodyPr/>
          <a:lstStyle/>
          <a:p>
            <a:r>
              <a:rPr lang="pl-PL"/>
              <a:t>Load Model</a:t>
            </a:r>
            <a:endParaRPr lang="en-US"/>
          </a:p>
        </p:txBody>
      </p:sp>
      <p:sp>
        <p:nvSpPr>
          <p:cNvPr id="3" name="Text Placeholder 2">
            <a:extLst>
              <a:ext uri="{FF2B5EF4-FFF2-40B4-BE49-F238E27FC236}">
                <a16:creationId xmlns:a16="http://schemas.microsoft.com/office/drawing/2014/main" id="{9DF5399E-D664-4D51-AAAD-102283A9C3B2}"/>
              </a:ext>
            </a:extLst>
          </p:cNvPr>
          <p:cNvSpPr>
            <a:spLocks noGrp="1"/>
          </p:cNvSpPr>
          <p:nvPr>
            <p:ph type="body" sz="half" idx="13"/>
          </p:nvPr>
        </p:nvSpPr>
        <p:spPr>
          <a:xfrm>
            <a:off x="1268760" y="847205"/>
            <a:ext cx="5328592" cy="3600400"/>
          </a:xfrm>
        </p:spPr>
        <p:txBody>
          <a:bodyPr>
            <a:normAutofit/>
          </a:bodyPr>
          <a:lstStyle/>
          <a:p>
            <a:pPr algn="just"/>
            <a:r>
              <a:rPr lang="pl-PL"/>
              <a:t>Aby wczytać wytrenowany model z dysku do Keras, można skorzystać z metody load_model() z modułu keras.models. Metoda ta pozwala na wczytanie modelu zapisanego w formacie HDF5 (Hierarchical Data Format), który jest często wykorzystywany do przechowywania modeli w Keras.</a:t>
            </a:r>
          </a:p>
          <a:p>
            <a:pPr algn="just"/>
            <a:endParaRPr lang="pl-PL"/>
          </a:p>
          <a:p>
            <a:pPr algn="just"/>
            <a:r>
              <a:rPr lang="pl-PL"/>
              <a:t>Przykład wczytywania modelu z dysku:</a:t>
            </a:r>
          </a:p>
          <a:p>
            <a:pPr algn="just"/>
            <a:endParaRPr lang="pl-PL"/>
          </a:p>
          <a:p>
            <a:pPr algn="just"/>
            <a:r>
              <a:rPr lang="pl-PL"/>
              <a:t>from keras.models import load_model</a:t>
            </a:r>
          </a:p>
          <a:p>
            <a:pPr algn="just"/>
            <a:r>
              <a:rPr lang="pl-PL"/>
              <a:t>model = load_model('my_model.h5')</a:t>
            </a:r>
          </a:p>
          <a:p>
            <a:pPr algn="just"/>
            <a:endParaRPr lang="pl-PL"/>
          </a:p>
          <a:p>
            <a:pPr algn="just"/>
            <a:endParaRPr lang="en-US"/>
          </a:p>
        </p:txBody>
      </p:sp>
    </p:spTree>
    <p:extLst>
      <p:ext uri="{BB962C8B-B14F-4D97-AF65-F5344CB8AC3E}">
        <p14:creationId xmlns:p14="http://schemas.microsoft.com/office/powerpoint/2010/main" val="70800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half" idx="2"/>
          </p:nvPr>
        </p:nvSpPr>
        <p:spPr>
          <a:xfrm>
            <a:off x="1019390" y="235859"/>
            <a:ext cx="5441813" cy="4615158"/>
          </a:xfrm>
        </p:spPr>
        <p:txBody>
          <a:bodyPr>
            <a:normAutofit fontScale="85000" lnSpcReduction="20000"/>
          </a:bodyPr>
          <a:lstStyle/>
          <a:p>
            <a:pPr algn="just"/>
            <a:r>
              <a:rPr lang="pl-PL" b="1"/>
              <a:t>Zaliczenie:</a:t>
            </a:r>
          </a:p>
          <a:p>
            <a:pPr algn="just"/>
            <a:endParaRPr lang="pl-PL" b="1"/>
          </a:p>
          <a:p>
            <a:pPr algn="just"/>
            <a:r>
              <a:rPr lang="pl-PL"/>
              <a:t>1. Opracowanie projektu modelu predykcyjnego do prognozy notowań instrumentu finansowego na podstawie historycznych notowań tego instrumentu oraz innych instrumentów finansowych.</a:t>
            </a:r>
          </a:p>
          <a:p>
            <a:pPr algn="just"/>
            <a:r>
              <a:rPr lang="pl-PL"/>
              <a:t>2. Przedstawienie wyników projektu, tj. opracowanego modelu (ustnie na ostatnich zajęciach) oraz w formie sprawozdania (w </a:t>
            </a:r>
            <a:r>
              <a:rPr lang="pl-PL" err="1"/>
              <a:t>Jupyter</a:t>
            </a:r>
            <a:r>
              <a:rPr lang="pl-PL"/>
              <a:t>/Google </a:t>
            </a:r>
            <a:r>
              <a:rPr lang="pl-PL" err="1"/>
              <a:t>Colab</a:t>
            </a:r>
            <a:r>
              <a:rPr lang="pl-PL"/>
              <a:t>).</a:t>
            </a:r>
          </a:p>
          <a:p>
            <a:pPr algn="just"/>
            <a:r>
              <a:rPr lang="pl-PL"/>
              <a:t>3. Sprawozdanie ma zawierać punkty takie jak:</a:t>
            </a:r>
          </a:p>
          <a:p>
            <a:pPr marL="171450" indent="-171450" algn="just">
              <a:buFont typeface="Arial" panose="020B0604020202020204" pitchFamily="34" charset="0"/>
              <a:buChar char="•"/>
            </a:pPr>
            <a:r>
              <a:rPr lang="pl-PL"/>
              <a:t>Cel</a:t>
            </a:r>
          </a:p>
          <a:p>
            <a:pPr marL="171450" indent="-171450" algn="just">
              <a:buFont typeface="Arial" panose="020B0604020202020204" pitchFamily="34" charset="0"/>
              <a:buChar char="•"/>
            </a:pPr>
            <a:r>
              <a:rPr lang="pl-PL"/>
              <a:t>Opis zbioru danych wraz z opisem instrumentu finansowego, zmiennej wyjaśnianej oraz </a:t>
            </a:r>
            <a:r>
              <a:rPr lang="pl-PL" err="1"/>
              <a:t>predyktora</a:t>
            </a:r>
          </a:p>
          <a:p>
            <a:pPr marL="171450" indent="-171450" algn="just">
              <a:buFont typeface="Arial" panose="020B0604020202020204" pitchFamily="34" charset="0"/>
              <a:buChar char="•"/>
            </a:pPr>
            <a:r>
              <a:rPr lang="pl-PL"/>
              <a:t>Opis poszczególnych działań w pisanym kodzie</a:t>
            </a:r>
          </a:p>
          <a:p>
            <a:pPr marL="171450" indent="-171450" algn="just">
              <a:buFont typeface="Arial" panose="020B0604020202020204" pitchFamily="34" charset="0"/>
              <a:buChar char="•"/>
            </a:pPr>
            <a:r>
              <a:rPr lang="pl-PL"/>
              <a:t>Analiza wyników + wykresyz</a:t>
            </a:r>
          </a:p>
          <a:p>
            <a:pPr marL="171450" indent="-171450" algn="just">
              <a:buFont typeface="Arial" panose="020B0604020202020204" pitchFamily="34" charset="0"/>
              <a:buChar char="•"/>
            </a:pPr>
            <a:r>
              <a:rPr lang="pl-PL"/>
              <a:t>Podsumowanie i wnioski</a:t>
            </a:r>
          </a:p>
          <a:p>
            <a:pPr algn="just"/>
            <a:endParaRPr lang="pl-PL"/>
          </a:p>
          <a:p>
            <a:pPr algn="just"/>
            <a:r>
              <a:rPr lang="pl-PL"/>
              <a:t>Projekt obejmuje eksperymenty przeprowadzone podczas zajęć 2. oraz 3. (2. slajd). tj.: na modelu predykcyjnym LSTM (zajęcia 2.) oraz w ramach testowania i generalizacji modelu.</a:t>
            </a:r>
          </a:p>
          <a:p>
            <a:pPr marL="171450" indent="-171450" algn="just">
              <a:buChar char="•"/>
            </a:pPr>
            <a:endParaRPr lang="pl-PL"/>
          </a:p>
          <a:p>
            <a:pPr algn="just"/>
            <a:r>
              <a:rPr lang="pl-PL"/>
              <a:t>Termin nadsyłania projektów (wszystkie pliki nad którymi Państwo pracowaliście) oraz sprawozdań:</a:t>
            </a:r>
          </a:p>
          <a:p>
            <a:pPr marL="171450" indent="-171450" algn="just">
              <a:buChar char="•"/>
            </a:pPr>
            <a:r>
              <a:rPr lang="pl-PL"/>
              <a:t>Grupa 6: </a:t>
            </a:r>
            <a:r>
              <a:rPr lang="pl-PL" b="1"/>
              <a:t>24.05.2024 23:59</a:t>
            </a:r>
          </a:p>
          <a:p>
            <a:pPr marL="171450" indent="-171450" algn="just">
              <a:buChar char="•"/>
            </a:pPr>
            <a:endParaRPr lang="pl-PL"/>
          </a:p>
          <a:p>
            <a:pPr algn="just"/>
            <a:r>
              <a:rPr lang="pl-PL"/>
              <a:t>Pliki proszę wysłać mailowo (1 mail na 1 projekt) jako załącznik (najlepiej w formacie ZIP) lub z linkiem do miejsca gdzie Państwo przechowują </a:t>
            </a:r>
            <a:r>
              <a:rPr lang="pl-PL" sz="1000"/>
              <a:t>pliki </a:t>
            </a:r>
            <a:r>
              <a:rPr lang="pl-PL"/>
              <a:t>(np. </a:t>
            </a:r>
            <a:r>
              <a:rPr lang="pl-PL" err="1"/>
              <a:t>Sharepoint</a:t>
            </a:r>
            <a:r>
              <a:rPr lang="pl-PL"/>
              <a:t>/OneDrive </a:t>
            </a:r>
            <a:r>
              <a:rPr lang="pl-PL" b="1"/>
              <a:t>uczelniany</a:t>
            </a:r>
            <a:r>
              <a:rPr lang="pl-PL"/>
              <a:t>).</a:t>
            </a:r>
          </a:p>
          <a:p>
            <a:pPr algn="just"/>
            <a:endParaRPr lang="pl-PL"/>
          </a:p>
          <a:p>
            <a:pPr algn="just"/>
            <a:r>
              <a:rPr lang="pl-PL"/>
              <a:t>Na zaliczenie proszę o przedstawienie krótkiej (5 minut) prezentacji tego co Państwo zrobili (może być multimedialna) oraz wniosków. Po prezentacji każdej grupie zadam kilka pytań.</a:t>
            </a:r>
          </a:p>
          <a:p>
            <a:pPr algn="just"/>
            <a:endParaRPr lang="pl-PL"/>
          </a:p>
          <a:p>
            <a:pPr algn="just"/>
            <a:r>
              <a:rPr lang="pl-PL"/>
              <a:t>Aby sprawnie przebiegło zaliczenie, uprzejmie proszę o punktualność.</a:t>
            </a:r>
          </a:p>
          <a:p>
            <a:pPr marL="171450" indent="-171450" algn="just">
              <a:buChar char="•"/>
            </a:pPr>
            <a:endParaRPr lang="pl-PL"/>
          </a:p>
          <a:p>
            <a:pPr algn="just"/>
            <a:r>
              <a:rPr lang="pl-PL" b="1"/>
              <a:t>Sposób uczestnictwa w zajęciach:</a:t>
            </a:r>
          </a:p>
          <a:p>
            <a:pPr marL="171450" indent="-171450" algn="just">
              <a:buFont typeface="Arial" panose="020B0604020202020204" pitchFamily="34" charset="0"/>
              <a:buChar char="•"/>
            </a:pPr>
            <a:r>
              <a:rPr lang="pl-PL"/>
              <a:t>Zespoły 1-3-osobowe</a:t>
            </a:r>
          </a:p>
          <a:p>
            <a:pPr marL="171450" indent="-171450" algn="just">
              <a:buFont typeface="Arial" panose="020B0604020202020204" pitchFamily="34" charset="0"/>
              <a:buChar char="•"/>
            </a:pPr>
            <a:r>
              <a:rPr lang="pl-PL"/>
              <a:t>1 nieobecność</a:t>
            </a:r>
          </a:p>
          <a:p>
            <a:pPr marL="171450" indent="-171450" algn="just">
              <a:buFont typeface="Arial" panose="020B0604020202020204" pitchFamily="34" charset="0"/>
              <a:buChar char="•"/>
            </a:pPr>
            <a:r>
              <a:rPr lang="pl-PL">
                <a:hlinkClick r:id="rId2"/>
              </a:rPr>
              <a:t>Regulamin studiów</a:t>
            </a:r>
            <a:endParaRPr lang="pl-PL"/>
          </a:p>
          <a:p>
            <a:pPr marL="171450" indent="-171450" algn="just">
              <a:buFont typeface="Arial" panose="020B0604020202020204" pitchFamily="34" charset="0"/>
              <a:buChar char="•"/>
            </a:pPr>
            <a:endParaRPr lang="pl-PL"/>
          </a:p>
          <a:p>
            <a:pPr algn="just"/>
            <a:r>
              <a:rPr lang="pl-PL" b="1"/>
              <a:t>Konsultacje:</a:t>
            </a:r>
          </a:p>
          <a:p>
            <a:pPr algn="just"/>
            <a:r>
              <a:rPr lang="pl-PL"/>
              <a:t>Przed i po zajęciach, mailowo: agata.kozina@ue.wroc.pl/ karolina.mialkowska@ue.wroc.pl</a:t>
            </a:r>
          </a:p>
          <a:p>
            <a:pPr algn="just"/>
            <a:endParaRPr lang="pl-PL"/>
          </a:p>
          <a:p>
            <a:pPr marL="171450" indent="-171450" algn="just">
              <a:buFont typeface="Arial" panose="020B0604020202020204" pitchFamily="34" charset="0"/>
              <a:buChar char="•"/>
            </a:pPr>
            <a:endParaRPr lang="pl-PL"/>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7FE142-F242-49D0-9924-FAA53EF5053D}"/>
              </a:ext>
            </a:extLst>
          </p:cNvPr>
          <p:cNvSpPr>
            <a:spLocks noGrp="1"/>
          </p:cNvSpPr>
          <p:nvPr>
            <p:ph type="body" sz="half" idx="2"/>
          </p:nvPr>
        </p:nvSpPr>
        <p:spPr>
          <a:xfrm>
            <a:off x="1268760" y="267494"/>
            <a:ext cx="5589240" cy="4608512"/>
          </a:xfrm>
        </p:spPr>
        <p:txBody>
          <a:bodyPr>
            <a:normAutofit/>
          </a:bodyPr>
          <a:lstStyle/>
          <a:p>
            <a:r>
              <a:rPr lang="pl-PL" b="1"/>
              <a:t>Zajęcia 21.04.2024</a:t>
            </a:r>
            <a:endParaRPr lang="en-US"/>
          </a:p>
          <a:p>
            <a:endParaRPr lang="pl-PL" b="1"/>
          </a:p>
          <a:p>
            <a:endParaRPr lang="pl-PL" b="1"/>
          </a:p>
          <a:p>
            <a:endParaRPr lang="pl-PL" b="1"/>
          </a:p>
          <a:p>
            <a:endParaRPr lang="pl-PL" b="1"/>
          </a:p>
          <a:p>
            <a:pPr marL="228600" indent="-228600">
              <a:buAutoNum type="arabicPeriod"/>
            </a:pPr>
            <a:r>
              <a:rPr lang="pl-PL"/>
              <a:t>Przygotowanie danych – etapy</a:t>
            </a:r>
          </a:p>
          <a:p>
            <a:pPr marL="228600" indent="-228600">
              <a:buAutoNum type="arabicPeriod"/>
            </a:pPr>
            <a:r>
              <a:rPr lang="pl-PL"/>
              <a:t>Po co przygotowujemy dane do ML?</a:t>
            </a:r>
          </a:p>
          <a:p>
            <a:pPr marL="228600" indent="-228600">
              <a:buAutoNum type="arabicPeriod"/>
            </a:pPr>
            <a:r>
              <a:rPr lang="pl-PL"/>
              <a:t>Co trzeba sprawdzić?</a:t>
            </a:r>
          </a:p>
          <a:p>
            <a:pPr marL="228600" indent="-228600">
              <a:buAutoNum type="arabicPeriod"/>
            </a:pPr>
            <a:r>
              <a:rPr lang="pl-PL"/>
              <a:t>Wstępne przetwarzanie danych</a:t>
            </a:r>
          </a:p>
          <a:p>
            <a:pPr marL="228600" indent="-228600">
              <a:buAutoNum type="arabicPeriod"/>
            </a:pPr>
            <a:r>
              <a:rPr lang="pl-PL"/>
              <a:t>Co z brakującymi wartościami?</a:t>
            </a:r>
          </a:p>
          <a:p>
            <a:pPr marL="228600" indent="-228600">
              <a:buAutoNum type="arabicPeriod"/>
            </a:pPr>
            <a:endParaRPr lang="pl-PL"/>
          </a:p>
          <a:p>
            <a:pPr marL="228600" indent="-228600">
              <a:buAutoNum type="arabicPeriod"/>
            </a:pPr>
            <a:endParaRPr lang="pl-PL"/>
          </a:p>
          <a:p>
            <a:pPr marL="228600" indent="-228600">
              <a:buAutoNum type="arabicPeriod"/>
            </a:pPr>
            <a:r>
              <a:rPr lang="pl-PL"/>
              <a:t>Analiza korelacji</a:t>
            </a:r>
          </a:p>
          <a:p>
            <a:pPr marL="228600" indent="-228600">
              <a:buAutoNum type="arabicPeriod"/>
            </a:pPr>
            <a:endParaRPr lang="pl-PL"/>
          </a:p>
          <a:p>
            <a:pPr marL="228600" indent="-228600">
              <a:buAutoNum type="arabicPeriod"/>
            </a:pPr>
            <a:endParaRPr lang="pl-PL"/>
          </a:p>
          <a:p>
            <a:pPr marL="228600" indent="-228600">
              <a:buAutoNum type="arabicPeriod"/>
            </a:pPr>
            <a:endParaRPr lang="pl-PL"/>
          </a:p>
          <a:p>
            <a:pPr marL="228600" indent="-228600">
              <a:buAutoNum type="arabicPeriod"/>
            </a:pPr>
            <a:r>
              <a:rPr lang="pl-PL"/>
              <a:t>Podział na zbiory – uczący, walidacyjny, testowy</a:t>
            </a:r>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r>
              <a:rPr lang="en-US" sz="800">
                <a:latin typeface="Myriad Pro"/>
              </a:rPr>
              <a:t>Ha</a:t>
            </a:r>
            <a:r>
              <a:rPr lang="pl-PL" sz="800"/>
              <a:t>n</a:t>
            </a:r>
            <a:r>
              <a:rPr lang="en-US" sz="800">
                <a:latin typeface="Myriad Pro"/>
              </a:rPr>
              <a:t> Jiawei, Kamber Micheline, Pei</a:t>
            </a:r>
            <a:r>
              <a:rPr lang="pl-PL" sz="800"/>
              <a:t> </a:t>
            </a:r>
            <a:r>
              <a:rPr lang="en-US" sz="800">
                <a:latin typeface="Myriad Pro"/>
              </a:rPr>
              <a:t>Jian, Data Mining: Concepts and Techniques,</a:t>
            </a:r>
            <a:r>
              <a:rPr lang="pl-PL" sz="800"/>
              <a:t> </a:t>
            </a:r>
            <a:r>
              <a:rPr lang="en-US" sz="800">
                <a:latin typeface="Myriad Pro"/>
              </a:rPr>
              <a:t>MORGAN KAUFMANN</a:t>
            </a:r>
            <a:r>
              <a:rPr lang="pl-PL" sz="800"/>
              <a:t>, 2011.</a:t>
            </a:r>
            <a:endParaRPr lang="en-US" sz="800">
              <a:latin typeface="Myriad Pro"/>
            </a:endParaRPr>
          </a:p>
        </p:txBody>
      </p:sp>
    </p:spTree>
    <p:extLst>
      <p:ext uri="{BB962C8B-B14F-4D97-AF65-F5344CB8AC3E}">
        <p14:creationId xmlns:p14="http://schemas.microsoft.com/office/powerpoint/2010/main" val="3902998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half" idx="2"/>
          </p:nvPr>
        </p:nvSpPr>
        <p:spPr>
          <a:xfrm>
            <a:off x="1268760" y="267494"/>
            <a:ext cx="5184576" cy="4608512"/>
          </a:xfrm>
        </p:spPr>
        <p:txBody>
          <a:bodyPr/>
          <a:lstStyle/>
          <a:p>
            <a:r>
              <a:rPr lang="pl-PL" b="1"/>
              <a:t>Przygotowanie danych</a:t>
            </a:r>
          </a:p>
          <a:p>
            <a:endParaRPr lang="pl-PL" b="1"/>
          </a:p>
          <a:p>
            <a:endParaRPr lang="pl-PL" b="1"/>
          </a:p>
          <a:p>
            <a:r>
              <a:rPr lang="pl-PL"/>
              <a:t>Można wyróżnić kilka etapów przygotowania danych</a:t>
            </a:r>
          </a:p>
          <a:p>
            <a:endParaRPr lang="pl-PL"/>
          </a:p>
          <a:p>
            <a:pPr marL="171450" indent="-171450">
              <a:buFont typeface="Arial" panose="020B0604020202020204" pitchFamily="34" charset="0"/>
              <a:buChar char="•"/>
            </a:pPr>
            <a:r>
              <a:rPr lang="pl-PL"/>
              <a:t>Zbieranie danych - należy zebrać wystarczającą ilość danych, które będą reprezentatywne dla problemu, który chcemy rozwiązać.</a:t>
            </a:r>
          </a:p>
          <a:p>
            <a:pPr marL="171450" indent="-171450">
              <a:buFont typeface="Arial" panose="020B0604020202020204" pitchFamily="34" charset="0"/>
              <a:buChar char="•"/>
            </a:pPr>
            <a:r>
              <a:rPr lang="pl-PL"/>
              <a:t>Eksploracja i czyszczenie danych</a:t>
            </a:r>
          </a:p>
          <a:p>
            <a:pPr marL="171450" indent="-171450">
              <a:buFont typeface="Arial" panose="020B0604020202020204" pitchFamily="34" charset="0"/>
              <a:buChar char="•"/>
            </a:pPr>
            <a:r>
              <a:rPr lang="pl-PL"/>
              <a:t>Analiza statystyczna</a:t>
            </a:r>
          </a:p>
          <a:p>
            <a:pPr marL="171450" indent="-171450">
              <a:buFont typeface="Arial" panose="020B0604020202020204" pitchFamily="34" charset="0"/>
              <a:buChar char="•"/>
            </a:pPr>
            <a:r>
              <a:rPr lang="pl-PL"/>
              <a:t>Selekcja cech danych</a:t>
            </a:r>
          </a:p>
          <a:p>
            <a:pPr marL="171450" indent="-171450">
              <a:buFont typeface="Arial" panose="020B0604020202020204" pitchFamily="34" charset="0"/>
              <a:buChar char="•"/>
            </a:pPr>
            <a:r>
              <a:rPr lang="pl-PL"/>
              <a:t>Transformacja danych</a:t>
            </a:r>
          </a:p>
          <a:p>
            <a:pPr marL="171450" indent="-171450">
              <a:buFont typeface="Arial" panose="020B0604020202020204" pitchFamily="34" charset="0"/>
              <a:buChar char="•"/>
            </a:pPr>
            <a:r>
              <a:rPr lang="pl-PL"/>
              <a:t>Inżynieria cech danych (np. tworzenie nowych cech -&gt; PESEL -&gt; płeć)</a:t>
            </a:r>
          </a:p>
          <a:p>
            <a:pPr marL="171450" indent="-171450">
              <a:buFont typeface="Arial" panose="020B0604020202020204" pitchFamily="34" charset="0"/>
              <a:buChar char="•"/>
            </a:pPr>
            <a:r>
              <a:rPr lang="pl-PL"/>
              <a:t>Redukcja wymiarów danych</a:t>
            </a:r>
          </a:p>
          <a:p>
            <a:pPr marL="171450" indent="-171450">
              <a:buFont typeface="Arial" panose="020B0604020202020204" pitchFamily="34" charset="0"/>
              <a:buChar char="•"/>
            </a:pPr>
            <a:endParaRPr lang="pl-PL"/>
          </a:p>
          <a:p>
            <a:pPr marL="171450" indent="-171450">
              <a:buFont typeface="Arial" panose="020B0604020202020204" pitchFamily="34" charset="0"/>
              <a:buChar char="•"/>
            </a:pPr>
            <a:endParaRPr lang="pl-PL"/>
          </a:p>
          <a:p>
            <a:r>
              <a:rPr lang="pl-PL" b="1"/>
              <a:t>Po co to robimy?</a:t>
            </a:r>
          </a:p>
          <a:p>
            <a:pPr algn="just"/>
            <a:r>
              <a:rPr lang="pl-PL"/>
              <a:t>Rzeczywiste dane są zbierane z różnych źródeł i na podstawie różnych procesów – a zatem mogą być niezgodne, uszkodzone, niekompletne, niespójne. Wiąże się to z jakością danych – wspomniane wyżej cechy mogą przyczyniać się do powstawania problemów z jakością danych. Jest to bardzo ważne w kontekście predykcji np. z wykorzystaniem regresji.</a:t>
            </a:r>
          </a:p>
          <a:p>
            <a:pPr algn="just"/>
            <a:r>
              <a:rPr lang="pl-PL"/>
              <a:t>Przygotowanie danych do uczenia maszynowego to proces, który jest niezwykle ważny, ponieważ dokładność modelu jest silnie uzależniona od jakości danych, na których jest on trenowany. </a:t>
            </a:r>
          </a:p>
        </p:txBody>
      </p:sp>
    </p:spTree>
    <p:extLst>
      <p:ext uri="{BB962C8B-B14F-4D97-AF65-F5344CB8AC3E}">
        <p14:creationId xmlns:p14="http://schemas.microsoft.com/office/powerpoint/2010/main" val="2861361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half" idx="2"/>
          </p:nvPr>
        </p:nvSpPr>
        <p:spPr>
          <a:xfrm>
            <a:off x="1268760" y="267494"/>
            <a:ext cx="5184576" cy="4608512"/>
          </a:xfrm>
        </p:spPr>
        <p:txBody>
          <a:bodyPr/>
          <a:lstStyle/>
          <a:p>
            <a:r>
              <a:rPr lang="pl-PL" b="1"/>
              <a:t>Co trzeba sprawdzić podczas przygotowania danych?</a:t>
            </a:r>
          </a:p>
          <a:p>
            <a:endParaRPr lang="pl-PL" b="1"/>
          </a:p>
          <a:p>
            <a:endParaRPr lang="pl-PL"/>
          </a:p>
          <a:p>
            <a:pPr marL="171450" indent="-171450">
              <a:buFont typeface="Arial" panose="020B0604020202020204" pitchFamily="34" charset="0"/>
              <a:buChar char="•"/>
            </a:pPr>
            <a:r>
              <a:rPr lang="pl-PL"/>
              <a:t>Liczbę rekordów</a:t>
            </a:r>
          </a:p>
          <a:p>
            <a:pPr marL="171450" indent="-171450">
              <a:buFont typeface="Arial" panose="020B0604020202020204" pitchFamily="34" charset="0"/>
              <a:buChar char="•"/>
            </a:pPr>
            <a:r>
              <a:rPr lang="pl-PL"/>
              <a:t>Liczbę atrybutów</a:t>
            </a:r>
          </a:p>
          <a:p>
            <a:pPr marL="171450" indent="-171450">
              <a:buFont typeface="Arial" panose="020B0604020202020204" pitchFamily="34" charset="0"/>
              <a:buChar char="•"/>
            </a:pPr>
            <a:r>
              <a:rPr lang="pl-PL"/>
              <a:t>Typ danych atrybutu (czy jest nominalny, ciągły, interwałowy, ilorazowy, porządkowy)</a:t>
            </a:r>
          </a:p>
          <a:p>
            <a:pPr marL="171450" indent="-171450">
              <a:buFont typeface="Arial" panose="020B0604020202020204" pitchFamily="34" charset="0"/>
              <a:buChar char="•"/>
            </a:pPr>
            <a:r>
              <a:rPr lang="pl-PL"/>
              <a:t>Ile posiadamy brakujących wartości</a:t>
            </a:r>
          </a:p>
          <a:p>
            <a:pPr marL="171450" indent="-171450">
              <a:buFont typeface="Arial" panose="020B0604020202020204" pitchFamily="34" charset="0"/>
              <a:buChar char="•"/>
            </a:pPr>
            <a:r>
              <a:rPr lang="pl-PL"/>
              <a:t>Format danych -&gt; CSV, XML (zachowanie odpowiednich standardów)</a:t>
            </a:r>
          </a:p>
          <a:p>
            <a:pPr marL="171450" indent="-171450">
              <a:buFont typeface="Arial" panose="020B0604020202020204" pitchFamily="34" charset="0"/>
              <a:buChar char="•"/>
            </a:pPr>
            <a:r>
              <a:rPr lang="pl-PL"/>
              <a:t>Niespójność rekordów (aby zdecydować się na maksymalny zakres)</a:t>
            </a:r>
          </a:p>
          <a:p>
            <a:pPr marL="171450" indent="-171450">
              <a:buFont typeface="Arial" panose="020B0604020202020204" pitchFamily="34" charset="0"/>
              <a:buChar char="•"/>
            </a:pPr>
            <a:endParaRPr lang="pl-PL"/>
          </a:p>
          <a:p>
            <a:pPr marL="171450" indent="-171450">
              <a:buFont typeface="Arial" panose="020B0604020202020204" pitchFamily="34" charset="0"/>
              <a:buChar char="•"/>
            </a:pPr>
            <a:endParaRPr lang="pl-PL"/>
          </a:p>
          <a:p>
            <a:r>
              <a:rPr lang="pl-PL" b="1"/>
              <a:t>Na czym polega wstępne przetwarzanie danych?</a:t>
            </a:r>
          </a:p>
          <a:p>
            <a:pPr marL="171450" indent="-171450">
              <a:buFont typeface="Arial" panose="020B0604020202020204" pitchFamily="34" charset="0"/>
              <a:buChar char="•"/>
            </a:pPr>
            <a:r>
              <a:rPr lang="pl-PL"/>
              <a:t>Czyszczenie danych (z brakujących wartości, wykrywanie zakłóceń, usuwanie odstających wartości)</a:t>
            </a:r>
          </a:p>
          <a:p>
            <a:pPr marL="171450" indent="-171450">
              <a:buFont typeface="Arial" panose="020B0604020202020204" pitchFamily="34" charset="0"/>
              <a:buChar char="•"/>
            </a:pPr>
            <a:r>
              <a:rPr lang="pl-PL"/>
              <a:t>Przekształcanie danych (normalizacja np. min-max 0-1, wyniku Z „Z-score normalization”, skalowanie dziesiętne oraz szumy)</a:t>
            </a:r>
          </a:p>
          <a:p>
            <a:pPr marL="171450" indent="-171450">
              <a:buFont typeface="Arial" panose="020B0604020202020204" pitchFamily="34" charset="0"/>
              <a:buChar char="•"/>
            </a:pPr>
            <a:r>
              <a:rPr lang="pl-PL"/>
              <a:t>Zmniejszenie ilości danych -&gt; aby ułatwić obsługę modelu -&gt; poprzez próbkowanie, próbkowanie atrybutu, agregację (na dane tygodniowe, miesięczne, roczne)</a:t>
            </a:r>
          </a:p>
          <a:p>
            <a:pPr marL="171450" indent="-171450">
              <a:buFont typeface="Arial" panose="020B0604020202020204" pitchFamily="34" charset="0"/>
              <a:buChar char="•"/>
            </a:pPr>
            <a:r>
              <a:rPr lang="pl-PL"/>
              <a:t>Dyskretyzacja -&gt; np. Definicja granic dla temperatury (z niskiej/wysokiej)</a:t>
            </a:r>
          </a:p>
          <a:p>
            <a:pPr marL="171450" indent="-171450">
              <a:buFont typeface="Arial" panose="020B0604020202020204" pitchFamily="34" charset="0"/>
              <a:buChar char="•"/>
            </a:pPr>
            <a:r>
              <a:rPr lang="pl-PL"/>
              <a:t>Czyszczenie tekstu -&gt; np. z „nulli”, poprzez eksplorację danych (aby podjąć wcześniej odpowiednie kroki)</a:t>
            </a:r>
          </a:p>
        </p:txBody>
      </p:sp>
    </p:spTree>
    <p:extLst>
      <p:ext uri="{BB962C8B-B14F-4D97-AF65-F5344CB8AC3E}">
        <p14:creationId xmlns:p14="http://schemas.microsoft.com/office/powerpoint/2010/main" val="3450809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half" idx="2"/>
          </p:nvPr>
        </p:nvSpPr>
        <p:spPr>
          <a:xfrm>
            <a:off x="1268760" y="267494"/>
            <a:ext cx="5184576" cy="4608512"/>
          </a:xfrm>
        </p:spPr>
        <p:txBody>
          <a:bodyPr/>
          <a:lstStyle/>
          <a:p>
            <a:r>
              <a:rPr lang="pl-PL" b="1"/>
              <a:t>Normalizacja danych</a:t>
            </a:r>
          </a:p>
          <a:p>
            <a:endParaRPr lang="pl-PL" b="1"/>
          </a:p>
          <a:p>
            <a:endParaRPr lang="pl-PL"/>
          </a:p>
        </p:txBody>
      </p:sp>
      <p:sp>
        <p:nvSpPr>
          <p:cNvPr id="3" name="TextBox 2">
            <a:extLst>
              <a:ext uri="{FF2B5EF4-FFF2-40B4-BE49-F238E27FC236}">
                <a16:creationId xmlns:a16="http://schemas.microsoft.com/office/drawing/2014/main" id="{F1A57AE0-BB17-4086-BCA9-BB340FDC812D}"/>
              </a:ext>
            </a:extLst>
          </p:cNvPr>
          <p:cNvSpPr txBox="1"/>
          <p:nvPr/>
        </p:nvSpPr>
        <p:spPr>
          <a:xfrm>
            <a:off x="1268760" y="605761"/>
            <a:ext cx="5040560" cy="2839239"/>
          </a:xfrm>
          <a:prstGeom prst="rect">
            <a:avLst/>
          </a:prstGeom>
          <a:noFill/>
        </p:spPr>
        <p:txBody>
          <a:bodyPr wrap="square" rtlCol="0">
            <a:spAutoFit/>
          </a:bodyPr>
          <a:lstStyle/>
          <a:p>
            <a:pPr algn="just"/>
            <a:r>
              <a:rPr lang="pl-PL" sz="1050">
                <a:solidFill>
                  <a:schemeClr val="tx1">
                    <a:lumMod val="85000"/>
                    <a:lumOff val="15000"/>
                  </a:schemeClr>
                </a:solidFill>
              </a:rPr>
              <a:t>Normalizacja danych to proces przekształcania wartości danych w taki sposób, aby miały one określoną skalę lub rozkład. Jest to często stosowane w uczeniu maszynowym, aby ułatwić proces uczenia i poprawić wyniki.</a:t>
            </a:r>
          </a:p>
          <a:p>
            <a:pPr algn="just"/>
            <a:endParaRPr lang="pl-PL" sz="1050">
              <a:solidFill>
                <a:schemeClr val="tx1">
                  <a:lumMod val="85000"/>
                  <a:lumOff val="15000"/>
                </a:schemeClr>
              </a:solidFill>
            </a:endParaRPr>
          </a:p>
          <a:p>
            <a:pPr algn="just"/>
            <a:r>
              <a:rPr lang="pl-PL" sz="1050">
                <a:solidFill>
                  <a:schemeClr val="tx1">
                    <a:lumMod val="85000"/>
                    <a:lumOff val="15000"/>
                  </a:schemeClr>
                </a:solidFill>
              </a:rPr>
              <a:t>Jednym z popularnych sposobów normalizacji jest standaryzacja, która przekształca wartości w taki sposób, że mają średnią równą zero i odchylenie standardowe równe jeden. Innym sposobem normalizacji jest skalowanie wartości do zakresu 0-1.</a:t>
            </a:r>
          </a:p>
          <a:p>
            <a:pPr algn="just"/>
            <a:endParaRPr lang="pl-PL" sz="1050">
              <a:solidFill>
                <a:schemeClr val="tx1">
                  <a:lumMod val="85000"/>
                  <a:lumOff val="15000"/>
                </a:schemeClr>
              </a:solidFill>
            </a:endParaRPr>
          </a:p>
          <a:p>
            <a:pPr algn="just"/>
            <a:r>
              <a:rPr lang="pl-PL" sz="1050">
                <a:solidFill>
                  <a:schemeClr val="tx1">
                    <a:lumMod val="85000"/>
                    <a:lumOff val="15000"/>
                  </a:schemeClr>
                </a:solidFill>
              </a:rPr>
              <a:t>Normalizacja danych jest szczególnie ważna, gdy dane mają różne zakresy lub rozkłady, ponieważ modele uczące mogą być wrażliwe na te różnice. Przykładowo, jeśli jedna z cech ma dużo większy zakres wartości niż pozostałe, to model może skupić się na niej bardziej niż na innych cechach.</a:t>
            </a:r>
          </a:p>
          <a:p>
            <a:pPr algn="just"/>
            <a:endParaRPr lang="pl-PL" sz="1050">
              <a:solidFill>
                <a:schemeClr val="tx1">
                  <a:lumMod val="85000"/>
                  <a:lumOff val="15000"/>
                </a:schemeClr>
              </a:solidFill>
            </a:endParaRPr>
          </a:p>
          <a:p>
            <a:pPr algn="just"/>
            <a:r>
              <a:rPr lang="pl-PL" sz="1050">
                <a:solidFill>
                  <a:schemeClr val="tx1">
                    <a:lumMod val="85000"/>
                    <a:lumOff val="15000"/>
                  </a:schemeClr>
                </a:solidFill>
              </a:rPr>
              <a:t>Normalizacja danych może być wykonywana na różnych etapach przetwarzania danych, w zależności od problemu i rodzaju danych. Może to być wykonane podczas przygotowywania danych, w trakcie uczenia lub jako krok po przetworzeniu danych, przed przekazaniem ich do modelu.</a:t>
            </a:r>
            <a:endParaRPr lang="en-US" sz="1050">
              <a:solidFill>
                <a:schemeClr val="tx1">
                  <a:lumMod val="85000"/>
                  <a:lumOff val="15000"/>
                </a:schemeClr>
              </a:solidFill>
              <a:latin typeface="Myriad Pro" pitchFamily="34" charset="0"/>
            </a:endParaRPr>
          </a:p>
        </p:txBody>
      </p:sp>
      <p:pic>
        <p:nvPicPr>
          <p:cNvPr id="6146" name="Picture 2" descr="Machine Learning Standardization (Z-Score Normalization) with… – Towards AI">
            <a:extLst>
              <a:ext uri="{FF2B5EF4-FFF2-40B4-BE49-F238E27FC236}">
                <a16:creationId xmlns:a16="http://schemas.microsoft.com/office/drawing/2014/main" id="{C9E5F5DC-212B-4D20-8F34-C91BD6521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808" y="3445000"/>
            <a:ext cx="4005064" cy="156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795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half" idx="2"/>
          </p:nvPr>
        </p:nvSpPr>
        <p:spPr>
          <a:xfrm>
            <a:off x="1268760" y="267494"/>
            <a:ext cx="5184576" cy="4608512"/>
          </a:xfrm>
        </p:spPr>
        <p:txBody>
          <a:bodyPr/>
          <a:lstStyle/>
          <a:p>
            <a:r>
              <a:rPr lang="pl-PL" b="1"/>
              <a:t>Normalizacja</a:t>
            </a:r>
          </a:p>
          <a:p>
            <a:endParaRPr lang="pl-PL" b="1"/>
          </a:p>
          <a:p>
            <a:endParaRPr lang="pl-PL"/>
          </a:p>
        </p:txBody>
      </p:sp>
      <p:sp>
        <p:nvSpPr>
          <p:cNvPr id="3" name="TextBox 2">
            <a:extLst>
              <a:ext uri="{FF2B5EF4-FFF2-40B4-BE49-F238E27FC236}">
                <a16:creationId xmlns:a16="http://schemas.microsoft.com/office/drawing/2014/main" id="{F1A57AE0-BB17-4086-BCA9-BB340FDC812D}"/>
              </a:ext>
            </a:extLst>
          </p:cNvPr>
          <p:cNvSpPr txBox="1"/>
          <p:nvPr/>
        </p:nvSpPr>
        <p:spPr>
          <a:xfrm>
            <a:off x="1268760" y="411510"/>
            <a:ext cx="5040560" cy="3485570"/>
          </a:xfrm>
          <a:prstGeom prst="rect">
            <a:avLst/>
          </a:prstGeom>
          <a:noFill/>
        </p:spPr>
        <p:txBody>
          <a:bodyPr wrap="square" rtlCol="0">
            <a:spAutoFit/>
          </a:bodyPr>
          <a:lstStyle/>
          <a:p>
            <a:pPr algn="just"/>
            <a:r>
              <a:rPr lang="pl-PL" sz="1050">
                <a:solidFill>
                  <a:schemeClr val="tx1">
                    <a:lumMod val="85000"/>
                    <a:lumOff val="15000"/>
                  </a:schemeClr>
                </a:solidFill>
              </a:rPr>
              <a:t>Normalizacja Z (ang. Z-score normalization) to popularna metoda normalizacji danych, która przekształca wartości w taki sposób, że mają średnią równą zero i odchylenie standardowe równe jeden. Metoda ta jest również nazywana standaryzacją.</a:t>
            </a:r>
          </a:p>
          <a:p>
            <a:pPr algn="just"/>
            <a:endParaRPr lang="pl-PL" sz="1050">
              <a:solidFill>
                <a:schemeClr val="tx1">
                  <a:lumMod val="85000"/>
                  <a:lumOff val="15000"/>
                </a:schemeClr>
              </a:solidFill>
            </a:endParaRPr>
          </a:p>
          <a:p>
            <a:pPr algn="just"/>
            <a:r>
              <a:rPr lang="pl-PL" sz="1050">
                <a:solidFill>
                  <a:schemeClr val="tx1">
                    <a:lumMod val="85000"/>
                    <a:lumOff val="15000"/>
                  </a:schemeClr>
                </a:solidFill>
              </a:rPr>
              <a:t>Proces normalizacji Z polega na odjęciu średniej wartości i podzieleniu przez odchylenie standardowe. Dla każdej cechy x w zestawie danych X, wartość Z jest obliczana za pomocą wzoru:</a:t>
            </a:r>
          </a:p>
          <a:p>
            <a:pPr algn="just"/>
            <a:endParaRPr lang="pl-PL" sz="1050">
              <a:solidFill>
                <a:schemeClr val="tx1">
                  <a:lumMod val="85000"/>
                  <a:lumOff val="15000"/>
                </a:schemeClr>
              </a:solidFill>
            </a:endParaRPr>
          </a:p>
          <a:p>
            <a:pPr algn="just"/>
            <a:endParaRPr lang="pl-PL" sz="1050">
              <a:solidFill>
                <a:schemeClr val="tx1">
                  <a:lumMod val="85000"/>
                  <a:lumOff val="15000"/>
                </a:schemeClr>
              </a:solidFill>
            </a:endParaRPr>
          </a:p>
          <a:p>
            <a:pPr algn="just"/>
            <a:endParaRPr lang="pl-PL" sz="1050">
              <a:solidFill>
                <a:schemeClr val="tx1">
                  <a:lumMod val="85000"/>
                  <a:lumOff val="15000"/>
                </a:schemeClr>
              </a:solidFill>
            </a:endParaRPr>
          </a:p>
          <a:p>
            <a:pPr algn="just"/>
            <a:r>
              <a:rPr lang="pl-PL" sz="1050">
                <a:solidFill>
                  <a:schemeClr val="tx1">
                    <a:lumMod val="85000"/>
                    <a:lumOff val="15000"/>
                  </a:schemeClr>
                </a:solidFill>
              </a:rPr>
              <a:t>Wartości Z są przeskalowane tak, żeby ich średnia wynosiła zero, a odchylenie standardowe wynosiło jeden.</a:t>
            </a:r>
          </a:p>
          <a:p>
            <a:pPr algn="just"/>
            <a:endParaRPr lang="pl-PL" sz="1050">
              <a:solidFill>
                <a:schemeClr val="tx1">
                  <a:lumMod val="85000"/>
                  <a:lumOff val="15000"/>
                </a:schemeClr>
              </a:solidFill>
            </a:endParaRPr>
          </a:p>
          <a:p>
            <a:pPr algn="just"/>
            <a:r>
              <a:rPr lang="pl-PL" sz="1050">
                <a:solidFill>
                  <a:schemeClr val="tx1">
                    <a:lumMod val="85000"/>
                    <a:lumOff val="15000"/>
                  </a:schemeClr>
                </a:solidFill>
              </a:rPr>
              <a:t>Normalizacja Z jest szczególnie przydatna, gdy dane mają różne skale lub rozkłady, ponieważ umożliwia porównanie wartości cech, które mają różne zakresy wartości. Standaryzacja również poprawia jakość uczenia modelu, gdyż uniezależnia wartości cech od jednostek miary.</a:t>
            </a:r>
          </a:p>
          <a:p>
            <a:pPr algn="just"/>
            <a:endParaRPr lang="pl-PL" sz="1050">
              <a:solidFill>
                <a:schemeClr val="tx1">
                  <a:lumMod val="85000"/>
                  <a:lumOff val="15000"/>
                </a:schemeClr>
              </a:solidFill>
            </a:endParaRPr>
          </a:p>
          <a:p>
            <a:pPr algn="just"/>
            <a:r>
              <a:rPr lang="pl-PL" sz="1050">
                <a:solidFill>
                  <a:schemeClr val="tx1">
                    <a:lumMod val="85000"/>
                    <a:lumOff val="15000"/>
                  </a:schemeClr>
                </a:solidFill>
              </a:rPr>
              <a:t>Metoda ta jest szeroko stosowana w uczeniu maszynowym, a wiele bibliotek i frameworków, takich jak Scikit-Learn, TensorFlow i PyTorch, oferuje wbudowane narzędzia do normalizacji danych przy użyciu normalizacji Z i innych metod normalizacji.</a:t>
            </a:r>
            <a:endParaRPr lang="en-US" sz="1050">
              <a:solidFill>
                <a:schemeClr val="tx1">
                  <a:lumMod val="85000"/>
                  <a:lumOff val="15000"/>
                </a:schemeClr>
              </a:solidFill>
              <a:latin typeface="Myriad Pro" pitchFamily="34" charset="0"/>
            </a:endParaRPr>
          </a:p>
        </p:txBody>
      </p:sp>
      <p:pic>
        <p:nvPicPr>
          <p:cNvPr id="5" name="Picture 4">
            <a:extLst>
              <a:ext uri="{FF2B5EF4-FFF2-40B4-BE49-F238E27FC236}">
                <a16:creationId xmlns:a16="http://schemas.microsoft.com/office/drawing/2014/main" id="{C914324B-3E2F-41F0-9578-01C759F84A47}"/>
              </a:ext>
            </a:extLst>
          </p:cNvPr>
          <p:cNvPicPr>
            <a:picLocks noChangeAspect="1"/>
          </p:cNvPicPr>
          <p:nvPr/>
        </p:nvPicPr>
        <p:blipFill>
          <a:blip r:embed="rId2"/>
          <a:stretch>
            <a:fillRect/>
          </a:stretch>
        </p:blipFill>
        <p:spPr>
          <a:xfrm>
            <a:off x="2852936" y="1491630"/>
            <a:ext cx="1276350" cy="542925"/>
          </a:xfrm>
          <a:prstGeom prst="rect">
            <a:avLst/>
          </a:prstGeom>
        </p:spPr>
      </p:pic>
    </p:spTree>
    <p:extLst>
      <p:ext uri="{BB962C8B-B14F-4D97-AF65-F5344CB8AC3E}">
        <p14:creationId xmlns:p14="http://schemas.microsoft.com/office/powerpoint/2010/main" val="336362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half" idx="2"/>
          </p:nvPr>
        </p:nvSpPr>
        <p:spPr>
          <a:xfrm>
            <a:off x="1268760" y="267494"/>
            <a:ext cx="5184576" cy="4608512"/>
          </a:xfrm>
        </p:spPr>
        <p:txBody>
          <a:bodyPr/>
          <a:lstStyle/>
          <a:p>
            <a:r>
              <a:rPr lang="pl-PL" b="1"/>
              <a:t>Analiza statystyczna</a:t>
            </a:r>
          </a:p>
          <a:p>
            <a:endParaRPr lang="pl-PL" b="1"/>
          </a:p>
          <a:p>
            <a:endParaRPr lang="pl-PL"/>
          </a:p>
        </p:txBody>
      </p:sp>
      <p:sp>
        <p:nvSpPr>
          <p:cNvPr id="3" name="TextBox 2">
            <a:extLst>
              <a:ext uri="{FF2B5EF4-FFF2-40B4-BE49-F238E27FC236}">
                <a16:creationId xmlns:a16="http://schemas.microsoft.com/office/drawing/2014/main" id="{F1A57AE0-BB17-4086-BCA9-BB340FDC812D}"/>
              </a:ext>
            </a:extLst>
          </p:cNvPr>
          <p:cNvSpPr txBox="1"/>
          <p:nvPr/>
        </p:nvSpPr>
        <p:spPr>
          <a:xfrm>
            <a:off x="1268760" y="627534"/>
            <a:ext cx="4018346" cy="415498"/>
          </a:xfrm>
          <a:prstGeom prst="rect">
            <a:avLst/>
          </a:prstGeom>
          <a:noFill/>
        </p:spPr>
        <p:txBody>
          <a:bodyPr wrap="square" rtlCol="0">
            <a:spAutoFit/>
          </a:bodyPr>
          <a:lstStyle/>
          <a:p>
            <a:pPr algn="just"/>
            <a:r>
              <a:rPr lang="pl-PL" sz="1050">
                <a:solidFill>
                  <a:schemeClr val="tx1">
                    <a:lumMod val="85000"/>
                    <a:lumOff val="15000"/>
                  </a:schemeClr>
                </a:solidFill>
              </a:rPr>
              <a:t>Podstawowe statystyki</a:t>
            </a:r>
          </a:p>
          <a:p>
            <a:pPr algn="just"/>
            <a:endParaRPr lang="pl-PL" sz="1050">
              <a:solidFill>
                <a:schemeClr val="tx1">
                  <a:lumMod val="85000"/>
                  <a:lumOff val="15000"/>
                </a:schemeClr>
              </a:solidFill>
              <a:latin typeface="Myriad Pro" pitchFamily="34" charset="0"/>
            </a:endParaRPr>
          </a:p>
        </p:txBody>
      </p:sp>
      <p:pic>
        <p:nvPicPr>
          <p:cNvPr id="13314" name="Picture 2" descr="Wzory - Notatki z wykładu 1 - Średnia arytmetyczna Średnia ważona Odchylenie  ćwiartkowe Odchylenie - Studocu">
            <a:extLst>
              <a:ext uri="{FF2B5EF4-FFF2-40B4-BE49-F238E27FC236}">
                <a16:creationId xmlns:a16="http://schemas.microsoft.com/office/drawing/2014/main" id="{A1B2E4E3-C3F8-463D-BE39-A30C577068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4944" y="244674"/>
            <a:ext cx="3352549" cy="474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270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half" idx="2"/>
          </p:nvPr>
        </p:nvSpPr>
        <p:spPr>
          <a:xfrm>
            <a:off x="1268760" y="267494"/>
            <a:ext cx="5184576" cy="4608512"/>
          </a:xfrm>
        </p:spPr>
        <p:txBody>
          <a:bodyPr/>
          <a:lstStyle/>
          <a:p>
            <a:r>
              <a:rPr lang="pl-PL" b="1"/>
              <a:t>Analiza statystyczna</a:t>
            </a:r>
          </a:p>
          <a:p>
            <a:endParaRPr lang="pl-PL" b="1"/>
          </a:p>
          <a:p>
            <a:endParaRPr lang="pl-PL"/>
          </a:p>
        </p:txBody>
      </p:sp>
      <p:sp>
        <p:nvSpPr>
          <p:cNvPr id="3" name="TextBox 2">
            <a:extLst>
              <a:ext uri="{FF2B5EF4-FFF2-40B4-BE49-F238E27FC236}">
                <a16:creationId xmlns:a16="http://schemas.microsoft.com/office/drawing/2014/main" id="{F1A57AE0-BB17-4086-BCA9-BB340FDC812D}"/>
              </a:ext>
            </a:extLst>
          </p:cNvPr>
          <p:cNvSpPr txBox="1"/>
          <p:nvPr/>
        </p:nvSpPr>
        <p:spPr>
          <a:xfrm>
            <a:off x="1268760" y="627534"/>
            <a:ext cx="5040560" cy="3970318"/>
          </a:xfrm>
          <a:prstGeom prst="rect">
            <a:avLst/>
          </a:prstGeom>
          <a:noFill/>
        </p:spPr>
        <p:txBody>
          <a:bodyPr wrap="square" rtlCol="0">
            <a:spAutoFit/>
          </a:bodyPr>
          <a:lstStyle/>
          <a:p>
            <a:pPr algn="just"/>
            <a:r>
              <a:rPr lang="pl-PL" sz="1050">
                <a:solidFill>
                  <a:schemeClr val="tx1">
                    <a:lumMod val="85000"/>
                    <a:lumOff val="15000"/>
                  </a:schemeClr>
                </a:solidFill>
                <a:latin typeface="Myriad Pro" pitchFamily="34" charset="0"/>
              </a:rPr>
              <a:t>Odchylenie kwartylowe (ang. interquartile range, IQR) to miara rozproszenia próbki, która wyznaczana jest jako różnica między 75 percentylem a 25 percentylem. Kwartylem nazywamy wartość dzielącą uporządkowany zbiór danych na 4 równe części.</a:t>
            </a:r>
          </a:p>
          <a:p>
            <a:pPr algn="just"/>
            <a:endParaRPr lang="pl-PL" sz="1050">
              <a:solidFill>
                <a:schemeClr val="tx1">
                  <a:lumMod val="85000"/>
                  <a:lumOff val="15000"/>
                </a:schemeClr>
              </a:solidFill>
              <a:latin typeface="Myriad Pro" pitchFamily="34" charset="0"/>
            </a:endParaRPr>
          </a:p>
          <a:p>
            <a:pPr algn="just"/>
            <a:r>
              <a:rPr lang="pl-PL" sz="1050">
                <a:solidFill>
                  <a:schemeClr val="tx1">
                    <a:lumMod val="85000"/>
                    <a:lumOff val="15000"/>
                  </a:schemeClr>
                </a:solidFill>
                <a:latin typeface="Myriad Pro" pitchFamily="34" charset="0"/>
              </a:rPr>
              <a:t>Jeśli posiadamy uporządkowaną próbkę z n elementami, to:</a:t>
            </a:r>
          </a:p>
          <a:p>
            <a:pPr algn="just"/>
            <a:endParaRPr lang="pl-PL" sz="1050">
              <a:solidFill>
                <a:schemeClr val="tx1">
                  <a:lumMod val="85000"/>
                  <a:lumOff val="15000"/>
                </a:schemeClr>
              </a:solidFill>
              <a:latin typeface="Myriad Pro" pitchFamily="34" charset="0"/>
            </a:endParaRPr>
          </a:p>
          <a:p>
            <a:pPr marL="171450" indent="-171450" algn="just">
              <a:buFont typeface="Arial" panose="020B0604020202020204" pitchFamily="34" charset="0"/>
              <a:buChar char="•"/>
            </a:pPr>
            <a:r>
              <a:rPr lang="pl-PL" sz="1050">
                <a:solidFill>
                  <a:schemeClr val="tx1">
                    <a:lumMod val="85000"/>
                    <a:lumOff val="15000"/>
                  </a:schemeClr>
                </a:solidFill>
                <a:latin typeface="Myriad Pro" pitchFamily="34" charset="0"/>
              </a:rPr>
              <a:t>pierwszy kwartyl (Q1) to mediana dolnej połowy próbki, czyli 25 percentyl, czyli wartość, która dzieli próbkę na 4 równe części tak, że 25% elementów próbki znajduje się po lewej stronie Q1, a 75% elementów znajduje się po prawej stronie Q1,</a:t>
            </a:r>
          </a:p>
          <a:p>
            <a:pPr marL="171450" indent="-171450" algn="just">
              <a:buFont typeface="Arial" panose="020B0604020202020204" pitchFamily="34" charset="0"/>
              <a:buChar char="•"/>
            </a:pPr>
            <a:r>
              <a:rPr lang="pl-PL" sz="1050">
                <a:solidFill>
                  <a:schemeClr val="tx1">
                    <a:lumMod val="85000"/>
                    <a:lumOff val="15000"/>
                  </a:schemeClr>
                </a:solidFill>
                <a:latin typeface="Myriad Pro" pitchFamily="34" charset="0"/>
              </a:rPr>
              <a:t>drugi kwartyl (Q2) to mediana próbki, czyli 50 percentyl, czyli wartość, dla której 50% elementów próbki jest mniejszych lub równe Q2, a 50% jest większych lub równe Q2,</a:t>
            </a:r>
          </a:p>
          <a:p>
            <a:pPr marL="171450" indent="-171450" algn="just">
              <a:buFont typeface="Arial" panose="020B0604020202020204" pitchFamily="34" charset="0"/>
              <a:buChar char="•"/>
            </a:pPr>
            <a:r>
              <a:rPr lang="pl-PL" sz="1050">
                <a:solidFill>
                  <a:schemeClr val="tx1">
                    <a:lumMod val="85000"/>
                    <a:lumOff val="15000"/>
                  </a:schemeClr>
                </a:solidFill>
                <a:latin typeface="Myriad Pro" pitchFamily="34" charset="0"/>
              </a:rPr>
              <a:t>trzeci kwartyl (Q3) to mediana górnej połowy próbki, czyli 75 percentyl, czyli wartość, która dzieli próbkę na 4 równe części tak, że 75% elementów próbki znajduje się po lewej stronie Q3, a 25% elementów znajduje się po prawej stronie Q3.</a:t>
            </a:r>
          </a:p>
          <a:p>
            <a:pPr marL="171450" indent="-171450" algn="just">
              <a:buFont typeface="Arial" panose="020B0604020202020204" pitchFamily="34" charset="0"/>
              <a:buChar char="•"/>
            </a:pPr>
            <a:endParaRPr lang="pl-PL" sz="1050">
              <a:solidFill>
                <a:schemeClr val="tx1">
                  <a:lumMod val="85000"/>
                  <a:lumOff val="15000"/>
                </a:schemeClr>
              </a:solidFill>
              <a:latin typeface="Myriad Pro" pitchFamily="34" charset="0"/>
            </a:endParaRPr>
          </a:p>
          <a:p>
            <a:pPr algn="just"/>
            <a:r>
              <a:rPr lang="pl-PL" sz="1050">
                <a:solidFill>
                  <a:schemeClr val="tx1">
                    <a:lumMod val="85000"/>
                    <a:lumOff val="15000"/>
                  </a:schemeClr>
                </a:solidFill>
                <a:latin typeface="Myriad Pro" pitchFamily="34" charset="0"/>
              </a:rPr>
              <a:t>Odchylenie kwartylowe można obliczyć ze wzoru:</a:t>
            </a:r>
          </a:p>
          <a:p>
            <a:pPr algn="just"/>
            <a:r>
              <a:rPr lang="pl-PL" sz="1050">
                <a:solidFill>
                  <a:schemeClr val="tx1">
                    <a:lumMod val="85000"/>
                    <a:lumOff val="15000"/>
                  </a:schemeClr>
                </a:solidFill>
                <a:latin typeface="Myriad Pro" pitchFamily="34" charset="0"/>
              </a:rPr>
              <a:t>IQR = Q3 - Q1</a:t>
            </a:r>
          </a:p>
          <a:p>
            <a:pPr algn="just"/>
            <a:endParaRPr lang="pl-PL" sz="1050">
              <a:solidFill>
                <a:schemeClr val="tx1">
                  <a:lumMod val="85000"/>
                  <a:lumOff val="15000"/>
                </a:schemeClr>
              </a:solidFill>
              <a:latin typeface="Myriad Pro" pitchFamily="34" charset="0"/>
            </a:endParaRPr>
          </a:p>
          <a:p>
            <a:pPr algn="just"/>
            <a:r>
              <a:rPr lang="pl-PL" sz="1050">
                <a:solidFill>
                  <a:schemeClr val="tx1">
                    <a:lumMod val="85000"/>
                    <a:lumOff val="15000"/>
                  </a:schemeClr>
                </a:solidFill>
                <a:latin typeface="Myriad Pro" pitchFamily="34" charset="0"/>
              </a:rPr>
              <a:t>Wartość IQR jest bardziej odporna na wartości odstające niż odchylenie standardowe, ponieważ nie zależy od wartości skrajnych w próbce.</a:t>
            </a:r>
            <a:endParaRPr lang="en-US" sz="1050">
              <a:solidFill>
                <a:schemeClr val="tx1">
                  <a:lumMod val="85000"/>
                  <a:lumOff val="15000"/>
                </a:schemeClr>
              </a:solidFill>
              <a:latin typeface="Myriad Pro" pitchFamily="34" charset="0"/>
            </a:endParaRPr>
          </a:p>
        </p:txBody>
      </p:sp>
    </p:spTree>
    <p:extLst>
      <p:ext uri="{BB962C8B-B14F-4D97-AF65-F5344CB8AC3E}">
        <p14:creationId xmlns:p14="http://schemas.microsoft.com/office/powerpoint/2010/main" val="1331377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93EF09-1A66-46A4-9F8E-A91F38107321}"/>
              </a:ext>
            </a:extLst>
          </p:cNvPr>
          <p:cNvSpPr>
            <a:spLocks noGrp="1"/>
          </p:cNvSpPr>
          <p:nvPr>
            <p:ph type="body" sz="half" idx="2"/>
          </p:nvPr>
        </p:nvSpPr>
        <p:spPr>
          <a:xfrm>
            <a:off x="1268760" y="411510"/>
            <a:ext cx="4824536" cy="4464496"/>
          </a:xfrm>
        </p:spPr>
        <p:txBody>
          <a:bodyPr/>
          <a:lstStyle/>
          <a:p>
            <a:pPr algn="just"/>
            <a:r>
              <a:rPr lang="pl-PL" b="1"/>
              <a:t>Odchylenie kwartylowe </a:t>
            </a:r>
          </a:p>
          <a:p>
            <a:pPr algn="just"/>
            <a:endParaRPr lang="pl-PL"/>
          </a:p>
          <a:p>
            <a:pPr algn="just"/>
            <a:r>
              <a:rPr lang="pl-PL"/>
              <a:t>Przykładowo, dla próbki liczb [1, 2, 3, 4, 5, 6, 7, 8, 9, 10]:</a:t>
            </a:r>
          </a:p>
          <a:p>
            <a:pPr algn="just">
              <a:buFont typeface="Arial" panose="020B0604020202020204" pitchFamily="34" charset="0"/>
              <a:buChar char="•"/>
            </a:pPr>
            <a:r>
              <a:rPr lang="pl-PL"/>
              <a:t>Q1 = 25 percentyl = 2,75 (średnia arytmetyczna 2 i 3),</a:t>
            </a:r>
          </a:p>
          <a:p>
            <a:pPr algn="just">
              <a:buFont typeface="Arial" panose="020B0604020202020204" pitchFamily="34" charset="0"/>
              <a:buChar char="•"/>
            </a:pPr>
            <a:r>
              <a:rPr lang="pl-PL"/>
              <a:t>Q2 = 50 percentyl = mediana = 5,5 (średnia arytmetyczna 5 i 6),</a:t>
            </a:r>
          </a:p>
          <a:p>
            <a:pPr algn="just">
              <a:buFont typeface="Arial" panose="020B0604020202020204" pitchFamily="34" charset="0"/>
              <a:buChar char="•"/>
            </a:pPr>
            <a:r>
              <a:rPr lang="pl-PL"/>
              <a:t>Q3 = 75 percentyl = 7,25 (średnia arytmetyczna 7 i 8),</a:t>
            </a:r>
          </a:p>
          <a:p>
            <a:pPr algn="just">
              <a:buFont typeface="Arial" panose="020B0604020202020204" pitchFamily="34" charset="0"/>
              <a:buChar char="•"/>
            </a:pPr>
            <a:r>
              <a:rPr lang="pl-PL"/>
              <a:t>IQR = Q3 - Q1 = 7,25 - 2,75 = 4,5.</a:t>
            </a:r>
          </a:p>
          <a:p>
            <a:pPr algn="just"/>
            <a:r>
              <a:rPr lang="pl-PL"/>
              <a:t>Oznacza to, że środkowe 50% wartości w próbce mieszczą się w przedziale od 2,75 do 7,25, a rozstęp między wartościami 25 percentylu a 75 percentylem wynosi 4,5.</a:t>
            </a:r>
          </a:p>
          <a:p>
            <a:pPr algn="just"/>
            <a:r>
              <a:rPr lang="pl-PL"/>
              <a:t>Innym przykładem jest próbka liczb [1, 2, 3, 4, 5, 6, 100]. Wartości w tej próbce rozkładają się na dwie grupy: 1-6 oraz 100. W tym przypadku:</a:t>
            </a:r>
          </a:p>
          <a:p>
            <a:pPr algn="just">
              <a:buFont typeface="Arial" panose="020B0604020202020204" pitchFamily="34" charset="0"/>
              <a:buChar char="•"/>
            </a:pPr>
            <a:r>
              <a:rPr lang="pl-PL"/>
              <a:t>Q1 = 25 percentyl = 2,5 (średnia arytmetyczna 2 i 3),</a:t>
            </a:r>
          </a:p>
          <a:p>
            <a:pPr algn="just">
              <a:buFont typeface="Arial" panose="020B0604020202020204" pitchFamily="34" charset="0"/>
              <a:buChar char="•"/>
            </a:pPr>
            <a:r>
              <a:rPr lang="pl-PL"/>
              <a:t>Q2 = 50 percentyl = mediana = 4,</a:t>
            </a:r>
          </a:p>
          <a:p>
            <a:pPr algn="just">
              <a:buFont typeface="Arial" panose="020B0604020202020204" pitchFamily="34" charset="0"/>
              <a:buChar char="•"/>
            </a:pPr>
            <a:r>
              <a:rPr lang="pl-PL"/>
              <a:t>Q3 = 75 percentyl = 5,5 (średnia arytmetyczna 5 i 6),</a:t>
            </a:r>
          </a:p>
          <a:p>
            <a:pPr algn="just">
              <a:buFont typeface="Arial" panose="020B0604020202020204" pitchFamily="34" charset="0"/>
              <a:buChar char="•"/>
            </a:pPr>
            <a:r>
              <a:rPr lang="pl-PL"/>
              <a:t>IQR = Q3 - Q1 = 3.</a:t>
            </a:r>
          </a:p>
          <a:p>
            <a:pPr algn="just"/>
            <a:r>
              <a:rPr lang="pl-PL"/>
              <a:t>Można zauważyć, że wartość 100 jest wartością odstającą i nie wpływa na wartość IQR.</a:t>
            </a:r>
          </a:p>
          <a:p>
            <a:endParaRPr lang="en-US"/>
          </a:p>
        </p:txBody>
      </p:sp>
    </p:spTree>
    <p:extLst>
      <p:ext uri="{BB962C8B-B14F-4D97-AF65-F5344CB8AC3E}">
        <p14:creationId xmlns:p14="http://schemas.microsoft.com/office/powerpoint/2010/main" val="2638742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88C5146-913F-4D15-A7B1-772CF2AFFD4F}"/>
              </a:ext>
            </a:extLst>
          </p:cNvPr>
          <p:cNvSpPr txBox="1"/>
          <p:nvPr/>
        </p:nvSpPr>
        <p:spPr>
          <a:xfrm>
            <a:off x="1059796" y="267494"/>
            <a:ext cx="5616624" cy="1938992"/>
          </a:xfrm>
          <a:prstGeom prst="rect">
            <a:avLst/>
          </a:prstGeom>
          <a:noFill/>
        </p:spPr>
        <p:txBody>
          <a:bodyPr wrap="square" lIns="91440" tIns="45720" rIns="91440" bIns="45720" anchor="t">
            <a:spAutoFit/>
          </a:bodyPr>
          <a:lstStyle/>
          <a:p>
            <a:pPr algn="ctr"/>
            <a:r>
              <a:rPr lang="en-US" sz="1200" b="1" i="0" err="1">
                <a:solidFill>
                  <a:srgbClr val="202122"/>
                </a:solidFill>
                <a:effectLst/>
                <a:latin typeface="Arial"/>
                <a:cs typeface="Arial"/>
              </a:rPr>
              <a:t>Współczynnik</a:t>
            </a:r>
            <a:r>
              <a:rPr lang="en-US" sz="1200" b="1" i="0">
                <a:solidFill>
                  <a:srgbClr val="202122"/>
                </a:solidFill>
                <a:effectLst/>
                <a:latin typeface="Arial"/>
                <a:cs typeface="Arial"/>
              </a:rPr>
              <a:t> </a:t>
            </a:r>
            <a:r>
              <a:rPr lang="en-US" sz="1200" b="1" i="0" err="1">
                <a:solidFill>
                  <a:srgbClr val="202122"/>
                </a:solidFill>
                <a:effectLst/>
                <a:latin typeface="Arial"/>
                <a:cs typeface="Arial"/>
              </a:rPr>
              <a:t>korelacji</a:t>
            </a:r>
            <a:r>
              <a:rPr lang="en-US" sz="1200" b="1" i="0">
                <a:solidFill>
                  <a:srgbClr val="202122"/>
                </a:solidFill>
                <a:effectLst/>
                <a:latin typeface="Arial"/>
                <a:cs typeface="Arial"/>
              </a:rPr>
              <a:t> </a:t>
            </a:r>
            <a:r>
              <a:rPr lang="en-US" sz="1200" b="1" i="0" err="1">
                <a:solidFill>
                  <a:srgbClr val="202122"/>
                </a:solidFill>
                <a:effectLst/>
                <a:latin typeface="Arial"/>
                <a:cs typeface="Arial"/>
              </a:rPr>
              <a:t>liniowej</a:t>
            </a:r>
            <a:r>
              <a:rPr lang="en-US" sz="1200" b="1" i="0">
                <a:solidFill>
                  <a:srgbClr val="202122"/>
                </a:solidFill>
                <a:effectLst/>
                <a:latin typeface="Arial"/>
                <a:cs typeface="Arial"/>
              </a:rPr>
              <a:t> </a:t>
            </a:r>
            <a:r>
              <a:rPr lang="en-US" sz="1200" b="1" i="0" err="1">
                <a:solidFill>
                  <a:srgbClr val="202122"/>
                </a:solidFill>
                <a:effectLst/>
                <a:latin typeface="Arial"/>
                <a:cs typeface="Arial"/>
              </a:rPr>
              <a:t>Pearsona</a:t>
            </a:r>
            <a:endParaRPr lang="pl-PL" sz="1200" b="1" i="0">
              <a:solidFill>
                <a:srgbClr val="202122"/>
              </a:solidFill>
              <a:effectLst/>
              <a:latin typeface="Arial"/>
              <a:cs typeface="Arial"/>
            </a:endParaRPr>
          </a:p>
          <a:p>
            <a:pPr algn="just"/>
            <a:r>
              <a:rPr lang="pl-PL" sz="1200"/>
              <a:t>Współczynnik określający poziom zależności liniowej między zmiennymi losowymi. Został opracowany przez Karla Pearsona.</a:t>
            </a:r>
            <a:endParaRPr lang="pl-PL" sz="1200">
              <a:cs typeface="Calibri"/>
            </a:endParaRPr>
          </a:p>
          <a:p>
            <a:pPr algn="just"/>
            <a:endParaRPr lang="pl-PL" sz="1200"/>
          </a:p>
          <a:p>
            <a:pPr algn="just"/>
            <a:r>
              <a:rPr lang="pl-PL" sz="1200"/>
              <a:t>Może pomóc w identyfikacji istotnych cech, które wpływają na wyniki modelu.</a:t>
            </a:r>
            <a:endParaRPr lang="pl-PL" sz="1200">
              <a:cs typeface="Calibri"/>
            </a:endParaRPr>
          </a:p>
          <a:p>
            <a:pPr algn="just"/>
            <a:endParaRPr lang="pl-PL" sz="1200"/>
          </a:p>
          <a:p>
            <a:pPr algn="just"/>
            <a:r>
              <a:rPr lang="pl-PL" sz="1200"/>
              <a:t>współczynnik korelacji Pearsona mierzy tylko liniową zależność między zmiennymi. Jeśli zależność między zmiennymi jest nieliniowa, to współczynnik korelacji Pearsona może dać niewłaściwe wyniki. W takich przypadkach można zastosować inne miary korelacji, np. współczynnik korelacji rangowej Kendalla lub </a:t>
            </a:r>
            <a:r>
              <a:rPr lang="pl-PL" sz="1200" err="1"/>
              <a:t>Spearmana</a:t>
            </a:r>
            <a:r>
              <a:rPr lang="pl-PL" sz="1200"/>
              <a:t>.</a:t>
            </a:r>
            <a:endParaRPr lang="en-US" sz="1200"/>
          </a:p>
        </p:txBody>
      </p:sp>
      <p:pic>
        <p:nvPicPr>
          <p:cNvPr id="8200" name="Picture 8" descr="Autokorelacja, autokorelacja cząstkowa, korelacja - wyjaśnienie, przykłady,  program | VisualMonsters.cba.pl">
            <a:extLst>
              <a:ext uri="{FF2B5EF4-FFF2-40B4-BE49-F238E27FC236}">
                <a16:creationId xmlns:a16="http://schemas.microsoft.com/office/drawing/2014/main" id="{3CC83EE0-72FC-4B0D-948D-12348B1BA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776" y="2571750"/>
            <a:ext cx="4910664" cy="2181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8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Łukasz Pietrzak on Twitter: &quot;Współczynnik korelacji Pearsona: odsetek w  pełni zaszczepionych i ⬇️ wskaźniki w przeliczeniu na 100tys. mieszkańców  województw: - zgony C19 od 01.09 = -0,59 - zgony C19 od 01.10 = -">
            <a:extLst>
              <a:ext uri="{FF2B5EF4-FFF2-40B4-BE49-F238E27FC236}">
                <a16:creationId xmlns:a16="http://schemas.microsoft.com/office/drawing/2014/main" id="{29577FD1-C830-4991-A5B5-1B9E749515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8920" y="153590"/>
            <a:ext cx="2592288" cy="243873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Statystyka w psychologii: Współczynnik korelacji i jego odmiany">
            <a:extLst>
              <a:ext uri="{FF2B5EF4-FFF2-40B4-BE49-F238E27FC236}">
                <a16:creationId xmlns:a16="http://schemas.microsoft.com/office/drawing/2014/main" id="{76271065-E261-4384-A1F4-9A3869F21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816" y="2931790"/>
            <a:ext cx="3274495" cy="182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00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68760" y="246062"/>
            <a:ext cx="5328592" cy="4557936"/>
          </a:xfrm>
        </p:spPr>
        <p:txBody>
          <a:bodyPr/>
          <a:lstStyle/>
          <a:p>
            <a:r>
              <a:rPr lang="pl-PL" sz="1100"/>
              <a:t>Narzędzia:</a:t>
            </a:r>
            <a:br>
              <a:rPr lang="pl-PL" sz="1100"/>
            </a:br>
            <a:br>
              <a:rPr lang="pl-PL" sz="1100" b="0"/>
            </a:br>
            <a:r>
              <a:rPr lang="pl-PL" sz="1100" b="0"/>
              <a:t>Edytor tekstu/skrypt </a:t>
            </a:r>
            <a:r>
              <a:rPr lang="pl-PL" sz="1100" b="0" err="1"/>
              <a:t>Jupyter</a:t>
            </a:r>
            <a:r>
              <a:rPr lang="pl-PL" sz="1100" b="0"/>
              <a:t> Notebook (w języku </a:t>
            </a:r>
            <a:r>
              <a:rPr lang="pl-PL" sz="1100" b="0" err="1"/>
              <a:t>Python</a:t>
            </a:r>
            <a:r>
              <a:rPr lang="pl-PL" sz="1100" b="0"/>
              <a:t>) – instalacja </a:t>
            </a:r>
            <a:r>
              <a:rPr lang="pl-PL" sz="1100" b="0">
                <a:hlinkClick r:id="rId2"/>
              </a:rPr>
              <a:t>tutorial</a:t>
            </a:r>
            <a:r>
              <a:rPr lang="pl-PL" sz="1100" b="0"/>
              <a:t> </a:t>
            </a:r>
            <a:br>
              <a:rPr lang="pl-PL" sz="1100" b="0"/>
            </a:br>
            <a:r>
              <a:rPr lang="pl-PL" sz="1100" b="0"/>
              <a:t>Źródło danych – </a:t>
            </a:r>
            <a:r>
              <a:rPr lang="pl-PL" sz="1100" b="0">
                <a:hlinkClick r:id="rId3"/>
              </a:rPr>
              <a:t>Stooq</a:t>
            </a:r>
            <a:br>
              <a:rPr lang="pl-PL" sz="1100" b="0"/>
            </a:br>
            <a:br>
              <a:rPr lang="pl-PL" sz="1100" b="0"/>
            </a:br>
            <a:r>
              <a:rPr lang="pl-PL" sz="1100"/>
              <a:t>Literatura:</a:t>
            </a:r>
            <a:br>
              <a:rPr lang="pl-PL" sz="1100" b="0"/>
            </a:br>
            <a:br>
              <a:rPr lang="pl-PL" sz="1100" b="0"/>
            </a:br>
            <a:r>
              <a:rPr lang="pl-PL" sz="1100" b="0">
                <a:hlinkClick r:id="rId4"/>
              </a:rPr>
              <a:t>Sylabus</a:t>
            </a:r>
          </a:p>
        </p:txBody>
      </p:sp>
      <p:pic>
        <p:nvPicPr>
          <p:cNvPr id="6" name="Picture 5">
            <a:extLst>
              <a:ext uri="{FF2B5EF4-FFF2-40B4-BE49-F238E27FC236}">
                <a16:creationId xmlns:a16="http://schemas.microsoft.com/office/drawing/2014/main" id="{E0A1A370-7122-4C87-AC2A-86A3B403845E}"/>
              </a:ext>
            </a:extLst>
          </p:cNvPr>
          <p:cNvPicPr>
            <a:picLocks noChangeAspect="1"/>
          </p:cNvPicPr>
          <p:nvPr/>
        </p:nvPicPr>
        <p:blipFill>
          <a:blip r:embed="rId5"/>
          <a:stretch>
            <a:fillRect/>
          </a:stretch>
        </p:blipFill>
        <p:spPr>
          <a:xfrm>
            <a:off x="1371600" y="2190750"/>
            <a:ext cx="4872038" cy="220385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half" idx="2"/>
          </p:nvPr>
        </p:nvSpPr>
        <p:spPr>
          <a:xfrm>
            <a:off x="1268760" y="267494"/>
            <a:ext cx="5184576" cy="4608512"/>
          </a:xfrm>
        </p:spPr>
        <p:txBody>
          <a:bodyPr/>
          <a:lstStyle/>
          <a:p>
            <a:r>
              <a:rPr lang="pl-PL" b="1"/>
              <a:t>Korelacje a dywersyfikacja ryzyka</a:t>
            </a:r>
          </a:p>
          <a:p>
            <a:endParaRPr lang="pl-PL" b="1"/>
          </a:p>
        </p:txBody>
      </p:sp>
      <p:pic>
        <p:nvPicPr>
          <p:cNvPr id="8194" name="Picture 2" descr="Tabela: współczynnik korelacji pomiędzy spółkami z indeksu WIG20">
            <a:extLst>
              <a:ext uri="{FF2B5EF4-FFF2-40B4-BE49-F238E27FC236}">
                <a16:creationId xmlns:a16="http://schemas.microsoft.com/office/drawing/2014/main" id="{7481D632-D0E3-4F83-898B-02F323032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65" y="1151643"/>
            <a:ext cx="5591054" cy="3156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880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9FD091-0B70-4594-B93A-8CF6C6860996}"/>
              </a:ext>
            </a:extLst>
          </p:cNvPr>
          <p:cNvSpPr>
            <a:spLocks noGrp="1"/>
          </p:cNvSpPr>
          <p:nvPr>
            <p:ph type="body" sz="half" idx="2"/>
          </p:nvPr>
        </p:nvSpPr>
        <p:spPr/>
        <p:txBody>
          <a:bodyPr/>
          <a:lstStyle/>
          <a:p>
            <a:r>
              <a:rPr lang="pl-PL" b="1"/>
              <a:t>JSW vs. KGHM vs. WIG20</a:t>
            </a:r>
            <a:endParaRPr lang="en-US" b="1">
              <a:latin typeface="Myriad Pro"/>
            </a:endParaRPr>
          </a:p>
        </p:txBody>
      </p:sp>
      <p:pic>
        <p:nvPicPr>
          <p:cNvPr id="6" name="Picture 5">
            <a:extLst>
              <a:ext uri="{FF2B5EF4-FFF2-40B4-BE49-F238E27FC236}">
                <a16:creationId xmlns:a16="http://schemas.microsoft.com/office/drawing/2014/main" id="{2B1BDAAD-F845-46D5-90A2-BE5EC87B68DA}"/>
              </a:ext>
            </a:extLst>
          </p:cNvPr>
          <p:cNvPicPr>
            <a:picLocks noChangeAspect="1"/>
          </p:cNvPicPr>
          <p:nvPr/>
        </p:nvPicPr>
        <p:blipFill>
          <a:blip r:embed="rId2"/>
          <a:stretch>
            <a:fillRect/>
          </a:stretch>
        </p:blipFill>
        <p:spPr>
          <a:xfrm>
            <a:off x="1052736" y="843558"/>
            <a:ext cx="5589240" cy="3762097"/>
          </a:xfrm>
          <a:prstGeom prst="rect">
            <a:avLst/>
          </a:prstGeom>
        </p:spPr>
      </p:pic>
    </p:spTree>
    <p:extLst>
      <p:ext uri="{BB962C8B-B14F-4D97-AF65-F5344CB8AC3E}">
        <p14:creationId xmlns:p14="http://schemas.microsoft.com/office/powerpoint/2010/main" val="3774661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1E8F28-DF43-4981-9DAD-F88FE7B8567A}"/>
              </a:ext>
            </a:extLst>
          </p:cNvPr>
          <p:cNvSpPr>
            <a:spLocks noGrp="1"/>
          </p:cNvSpPr>
          <p:nvPr>
            <p:ph type="body" sz="half" idx="2"/>
          </p:nvPr>
        </p:nvSpPr>
        <p:spPr>
          <a:xfrm>
            <a:off x="1268760" y="267494"/>
            <a:ext cx="5184576" cy="4608512"/>
          </a:xfrm>
        </p:spPr>
        <p:txBody>
          <a:bodyPr>
            <a:normAutofit/>
          </a:bodyPr>
          <a:lstStyle/>
          <a:p>
            <a:pPr algn="just"/>
            <a:r>
              <a:rPr lang="pl-PL"/>
              <a:t>Korelacja odgrywa ważną rolę w wielu dziedzinach sztucznej inteligencji i uczenia maszynowego. W kontekście uczenia maszynowego, korelacja może pomóc w identyfikacji zależności między różnymi cechami (ang. features) danych wejściowych.</a:t>
            </a:r>
          </a:p>
          <a:p>
            <a:pPr algn="just"/>
            <a:endParaRPr lang="pl-PL"/>
          </a:p>
          <a:p>
            <a:pPr algn="just"/>
            <a:r>
              <a:rPr lang="pl-PL"/>
              <a:t>Korelacja między dwoma zmiennymi jest miarą siły i kierunku zależności między nimi. W przypadku uczenia maszynowego, możemy mierzyć korelację między cechami danych wejściowych a wartościami wyjściowymi, aby określić, które cechy mają największy wpływ na wynik końcowy.</a:t>
            </a:r>
          </a:p>
          <a:p>
            <a:pPr algn="just"/>
            <a:endParaRPr lang="pl-PL"/>
          </a:p>
          <a:p>
            <a:pPr algn="just"/>
            <a:r>
              <a:rPr lang="pl-PL"/>
              <a:t>Możemy również wykorzystać korelację do wykrywania wzorców w danych. Na przykład, jeśli dwie cechy mają silną dodatnią korelację, oznacza to, że wraz z wzrostem wartości jednej cechy, wartość drugiej cechy również wzrasta. W takim przypadku możemy wykorzystać te cechy do stworzenia bardziej skutecznych modeli predykcyjnych.</a:t>
            </a:r>
          </a:p>
          <a:p>
            <a:pPr algn="just"/>
            <a:endParaRPr lang="pl-PL"/>
          </a:p>
          <a:p>
            <a:pPr algn="just"/>
            <a:r>
              <a:rPr lang="pl-PL"/>
              <a:t>W przypadku uczenia maszynowego korelacja między cechami danych wejściowych może pomóc w wyborze najlepszych cech dla modelu. Możemy usunąć cechy o słabej korelacji lub te, które są silnie skorelowane z innymi cechami, aby uniknąć tzw. zjawiska współliniowości cech (ang. multicollinearity), co może prowadzić do problemów z interpretacją modelu i jego skutecznością.</a:t>
            </a:r>
          </a:p>
          <a:p>
            <a:pPr algn="just"/>
            <a:endParaRPr lang="pl-PL"/>
          </a:p>
          <a:p>
            <a:pPr algn="just"/>
            <a:r>
              <a:rPr lang="pl-PL"/>
              <a:t>Podsumowując, korelacja jest ważnym narzędziem w uczeniu maszynowym, które pomaga w identyfikacji zależności między cechami danych wejściowych i wyjściowych, wykrywaniu wzorców w danych, wyborze najlepszych cech i unikaniu problemów związanych z współliniowością cech.</a:t>
            </a:r>
            <a:endParaRPr lang="en-US"/>
          </a:p>
        </p:txBody>
      </p:sp>
    </p:spTree>
    <p:extLst>
      <p:ext uri="{BB962C8B-B14F-4D97-AF65-F5344CB8AC3E}">
        <p14:creationId xmlns:p14="http://schemas.microsoft.com/office/powerpoint/2010/main" val="3012024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7FE142-F242-49D0-9924-FAA53EF5053D}"/>
              </a:ext>
            </a:extLst>
          </p:cNvPr>
          <p:cNvSpPr>
            <a:spLocks noGrp="1"/>
          </p:cNvSpPr>
          <p:nvPr>
            <p:ph type="body" sz="half" idx="2"/>
          </p:nvPr>
        </p:nvSpPr>
        <p:spPr>
          <a:xfrm>
            <a:off x="1268760" y="267494"/>
            <a:ext cx="5589240" cy="4608512"/>
          </a:xfrm>
        </p:spPr>
        <p:txBody>
          <a:bodyPr>
            <a:normAutofit/>
          </a:bodyPr>
          <a:lstStyle/>
          <a:p>
            <a:r>
              <a:rPr lang="pl-PL" b="1"/>
              <a:t>Zajęcia 21.04.2024</a:t>
            </a:r>
          </a:p>
          <a:p>
            <a:endParaRPr lang="pl-PL" b="1"/>
          </a:p>
          <a:p>
            <a:endParaRPr lang="pl-PL" b="1"/>
          </a:p>
          <a:p>
            <a:endParaRPr lang="pl-PL" b="1"/>
          </a:p>
          <a:p>
            <a:endParaRPr lang="pl-PL" b="1"/>
          </a:p>
          <a:p>
            <a:pPr marL="228600" indent="-228600">
              <a:buAutoNum type="arabicPeriod"/>
            </a:pPr>
            <a:endParaRPr lang="pl-PL"/>
          </a:p>
          <a:p>
            <a:pPr marL="228600" indent="-228600">
              <a:buAutoNum type="arabicPeriod"/>
            </a:pPr>
            <a:endParaRPr lang="pl-PL"/>
          </a:p>
          <a:p>
            <a:pPr marL="228600" indent="-228600">
              <a:buAutoNum type="arabicPeriod"/>
            </a:pPr>
            <a:r>
              <a:rPr lang="pl-PL"/>
              <a:t>Podział na zbiory – uczący, walidacyjny, testowy</a:t>
            </a:r>
          </a:p>
          <a:p>
            <a:pPr marL="228600" indent="-228600">
              <a:buAutoNum type="arabicPeriod"/>
            </a:pPr>
            <a:r>
              <a:rPr lang="pl-PL"/>
              <a:t>Budowanie modelu</a:t>
            </a:r>
          </a:p>
          <a:p>
            <a:pPr marL="228600" indent="-228600">
              <a:buAutoNum type="arabicPeriod"/>
            </a:pPr>
            <a:r>
              <a:rPr lang="pl-PL"/>
              <a:t>Funkcje aktywacji</a:t>
            </a:r>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r>
              <a:rPr lang="en-US" sz="800">
                <a:latin typeface="Myriad Pro"/>
              </a:rPr>
              <a:t>Ha</a:t>
            </a:r>
            <a:r>
              <a:rPr lang="pl-PL" sz="800"/>
              <a:t>n</a:t>
            </a:r>
            <a:r>
              <a:rPr lang="en-US" sz="800">
                <a:latin typeface="Myriad Pro"/>
              </a:rPr>
              <a:t> Jiawei, Kamber Micheline, Pei</a:t>
            </a:r>
            <a:r>
              <a:rPr lang="pl-PL" sz="800"/>
              <a:t> </a:t>
            </a:r>
            <a:r>
              <a:rPr lang="en-US" sz="800">
                <a:latin typeface="Myriad Pro"/>
              </a:rPr>
              <a:t>Jian, Data Mining: Concepts and Techniques,</a:t>
            </a:r>
            <a:r>
              <a:rPr lang="pl-PL" sz="800"/>
              <a:t> </a:t>
            </a:r>
            <a:r>
              <a:rPr lang="en-US" sz="800">
                <a:latin typeface="Myriad Pro"/>
              </a:rPr>
              <a:t>MORGAN KAUFMANN</a:t>
            </a:r>
            <a:r>
              <a:rPr lang="pl-PL" sz="800"/>
              <a:t>, 2011.</a:t>
            </a:r>
          </a:p>
          <a:p>
            <a:r>
              <a:rPr lang="pl-PL" sz="800"/>
              <a:t>Ryszard Tadeusiewicz: Sieci neuronowe. Akademicka Oficyna Wydaw. RM, Warszawa, Seria: Problemy Współczesnej Nauki i Techniki. Informatyka, 1993.</a:t>
            </a:r>
            <a:endParaRPr lang="en-US" sz="800">
              <a:latin typeface="Myriad Pro"/>
            </a:endParaRPr>
          </a:p>
        </p:txBody>
      </p:sp>
    </p:spTree>
    <p:extLst>
      <p:ext uri="{BB962C8B-B14F-4D97-AF65-F5344CB8AC3E}">
        <p14:creationId xmlns:p14="http://schemas.microsoft.com/office/powerpoint/2010/main" val="4175218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7FE142-F242-49D0-9924-FAA53EF5053D}"/>
              </a:ext>
            </a:extLst>
          </p:cNvPr>
          <p:cNvSpPr>
            <a:spLocks noGrp="1"/>
          </p:cNvSpPr>
          <p:nvPr>
            <p:ph type="body" sz="half" idx="2"/>
          </p:nvPr>
        </p:nvSpPr>
        <p:spPr>
          <a:xfrm>
            <a:off x="1268760" y="267494"/>
            <a:ext cx="5589240" cy="4608512"/>
          </a:xfrm>
        </p:spPr>
        <p:txBody>
          <a:bodyPr>
            <a:normAutofit/>
          </a:bodyPr>
          <a:lstStyle/>
          <a:p>
            <a:r>
              <a:rPr lang="pl-PL"/>
              <a:t>3. Funkcje aktywacji</a:t>
            </a:r>
          </a:p>
          <a:p>
            <a:pPr marL="228600" indent="-228600">
              <a:buAutoNum type="arabicPeriod"/>
            </a:pPr>
            <a:endParaRPr lang="pl-PL"/>
          </a:p>
          <a:p>
            <a:pPr marL="228600" indent="-228600">
              <a:buAutoNum type="alphaLcParenR"/>
            </a:pPr>
            <a:r>
              <a:rPr lang="pl-PL"/>
              <a:t>reLU (ang. rectifier Linear Unit)</a:t>
            </a:r>
          </a:p>
          <a:p>
            <a:pPr marL="228600" indent="-228600">
              <a:buAutoNum type="alphaLcParenR"/>
            </a:pPr>
            <a:endParaRPr lang="pl-PL"/>
          </a:p>
          <a:p>
            <a:pPr marL="228600" indent="-228600">
              <a:buAutoNum type="alphaLcParenR"/>
            </a:pPr>
            <a:endParaRPr lang="pl-PL"/>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r>
              <a:rPr lang="en-US" sz="800"/>
              <a:t>Ha</a:t>
            </a:r>
            <a:r>
              <a:rPr lang="pl-PL" sz="800"/>
              <a:t>n</a:t>
            </a:r>
            <a:r>
              <a:rPr lang="en-US" sz="800"/>
              <a:t> Jiawei, </a:t>
            </a:r>
            <a:r>
              <a:rPr lang="en-US" sz="800" err="1"/>
              <a:t>Kamber</a:t>
            </a:r>
            <a:r>
              <a:rPr lang="en-US" sz="800"/>
              <a:t> Micheline, Pei</a:t>
            </a:r>
            <a:r>
              <a:rPr lang="pl-PL" sz="800"/>
              <a:t> </a:t>
            </a:r>
            <a:r>
              <a:rPr lang="en-US" sz="800"/>
              <a:t>Jian, Data Mining: Concepts and Techniques,</a:t>
            </a:r>
            <a:r>
              <a:rPr lang="pl-PL" sz="800"/>
              <a:t> </a:t>
            </a:r>
            <a:r>
              <a:rPr lang="en-US" sz="800"/>
              <a:t>MORGAN KAUFMANN</a:t>
            </a:r>
            <a:r>
              <a:rPr lang="pl-PL" sz="800"/>
              <a:t>, 2011.</a:t>
            </a:r>
            <a:endParaRPr lang="en-US" sz="800"/>
          </a:p>
        </p:txBody>
      </p:sp>
      <p:pic>
        <p:nvPicPr>
          <p:cNvPr id="1026" name="Picture 2">
            <a:extLst>
              <a:ext uri="{FF2B5EF4-FFF2-40B4-BE49-F238E27FC236}">
                <a16:creationId xmlns:a16="http://schemas.microsoft.com/office/drawing/2014/main" id="{3D767F3A-8306-40FD-A727-50321C30C5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2896" y="1491630"/>
            <a:ext cx="2290837" cy="191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17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7FE142-F242-49D0-9924-FAA53EF5053D}"/>
              </a:ext>
            </a:extLst>
          </p:cNvPr>
          <p:cNvSpPr>
            <a:spLocks noGrp="1"/>
          </p:cNvSpPr>
          <p:nvPr>
            <p:ph type="body" sz="half" idx="2"/>
          </p:nvPr>
        </p:nvSpPr>
        <p:spPr>
          <a:xfrm>
            <a:off x="1268760" y="267494"/>
            <a:ext cx="5589240" cy="4608512"/>
          </a:xfrm>
        </p:spPr>
        <p:txBody>
          <a:bodyPr>
            <a:normAutofit/>
          </a:bodyPr>
          <a:lstStyle/>
          <a:p>
            <a:r>
              <a:rPr lang="pl-PL"/>
              <a:t>3. Funkcje aktywacji</a:t>
            </a:r>
          </a:p>
          <a:p>
            <a:pPr marL="228600" indent="-228600">
              <a:buAutoNum type="arabicPeriod"/>
            </a:pPr>
            <a:endParaRPr lang="pl-PL"/>
          </a:p>
          <a:p>
            <a:r>
              <a:rPr lang="pl-PL"/>
              <a:t>b) Sigmoid</a:t>
            </a:r>
          </a:p>
          <a:p>
            <a:pPr marL="228600" indent="-228600">
              <a:buAutoNum type="alphaLcParenR"/>
            </a:pPr>
            <a:endParaRPr lang="pl-PL"/>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r>
              <a:rPr lang="en-US" sz="800"/>
              <a:t>Ha</a:t>
            </a:r>
            <a:r>
              <a:rPr lang="pl-PL" sz="800"/>
              <a:t>n</a:t>
            </a:r>
            <a:r>
              <a:rPr lang="en-US" sz="800"/>
              <a:t> Jiawei, </a:t>
            </a:r>
            <a:r>
              <a:rPr lang="en-US" sz="800" err="1"/>
              <a:t>Kamber</a:t>
            </a:r>
            <a:r>
              <a:rPr lang="en-US" sz="800"/>
              <a:t> Micheline, Pei</a:t>
            </a:r>
            <a:r>
              <a:rPr lang="pl-PL" sz="800"/>
              <a:t> </a:t>
            </a:r>
            <a:r>
              <a:rPr lang="en-US" sz="800"/>
              <a:t>Jian, Data Mining: Concepts and Techniques,</a:t>
            </a:r>
            <a:r>
              <a:rPr lang="pl-PL" sz="800"/>
              <a:t> </a:t>
            </a:r>
            <a:r>
              <a:rPr lang="en-US" sz="800"/>
              <a:t>MORGAN KAUFMANN</a:t>
            </a:r>
            <a:r>
              <a:rPr lang="pl-PL" sz="800"/>
              <a:t>, 2011.</a:t>
            </a:r>
            <a:endParaRPr lang="en-US" sz="800"/>
          </a:p>
        </p:txBody>
      </p:sp>
      <p:pic>
        <p:nvPicPr>
          <p:cNvPr id="3" name="Picture 2">
            <a:extLst>
              <a:ext uri="{FF2B5EF4-FFF2-40B4-BE49-F238E27FC236}">
                <a16:creationId xmlns:a16="http://schemas.microsoft.com/office/drawing/2014/main" id="{0E5BFA41-EAE5-42FF-9B4B-011305598019}"/>
              </a:ext>
            </a:extLst>
          </p:cNvPr>
          <p:cNvPicPr>
            <a:picLocks noChangeAspect="1"/>
          </p:cNvPicPr>
          <p:nvPr/>
        </p:nvPicPr>
        <p:blipFill>
          <a:blip r:embed="rId2"/>
          <a:stretch>
            <a:fillRect/>
          </a:stretch>
        </p:blipFill>
        <p:spPr>
          <a:xfrm>
            <a:off x="2276872" y="1419622"/>
            <a:ext cx="3115992" cy="2425055"/>
          </a:xfrm>
          <a:prstGeom prst="rect">
            <a:avLst/>
          </a:prstGeom>
        </p:spPr>
      </p:pic>
    </p:spTree>
    <p:extLst>
      <p:ext uri="{BB962C8B-B14F-4D97-AF65-F5344CB8AC3E}">
        <p14:creationId xmlns:p14="http://schemas.microsoft.com/office/powerpoint/2010/main" val="2764651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7FE142-F242-49D0-9924-FAA53EF5053D}"/>
              </a:ext>
            </a:extLst>
          </p:cNvPr>
          <p:cNvSpPr>
            <a:spLocks noGrp="1"/>
          </p:cNvSpPr>
          <p:nvPr>
            <p:ph type="body" sz="half" idx="2"/>
          </p:nvPr>
        </p:nvSpPr>
        <p:spPr>
          <a:xfrm>
            <a:off x="1268760" y="267494"/>
            <a:ext cx="5589240" cy="4608512"/>
          </a:xfrm>
        </p:spPr>
        <p:txBody>
          <a:bodyPr>
            <a:normAutofit/>
          </a:bodyPr>
          <a:lstStyle/>
          <a:p>
            <a:r>
              <a:rPr lang="pl-PL"/>
              <a:t>3. Funkcje aktywacji</a:t>
            </a:r>
          </a:p>
          <a:p>
            <a:pPr marL="228600" indent="-228600">
              <a:buAutoNum type="arabicPeriod"/>
            </a:pPr>
            <a:endParaRPr lang="pl-PL"/>
          </a:p>
          <a:p>
            <a:r>
              <a:rPr lang="pl-PL"/>
              <a:t>c) Softmax</a:t>
            </a:r>
          </a:p>
          <a:p>
            <a:pPr marL="228600" indent="-228600">
              <a:buAutoNum type="alphaLcParenR"/>
            </a:pPr>
            <a:endParaRPr lang="pl-PL"/>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pPr marL="228600" indent="-228600">
              <a:buAutoNum type="arabicPeriod"/>
            </a:pPr>
            <a:endParaRPr lang="pl-PL" b="1"/>
          </a:p>
          <a:p>
            <a:r>
              <a:rPr lang="en-US" sz="800"/>
              <a:t>Ha</a:t>
            </a:r>
            <a:r>
              <a:rPr lang="pl-PL" sz="800"/>
              <a:t>n</a:t>
            </a:r>
            <a:r>
              <a:rPr lang="en-US" sz="800"/>
              <a:t> Jiawei, </a:t>
            </a:r>
            <a:r>
              <a:rPr lang="en-US" sz="800" err="1"/>
              <a:t>Kamber</a:t>
            </a:r>
            <a:r>
              <a:rPr lang="en-US" sz="800"/>
              <a:t> Micheline, Pei</a:t>
            </a:r>
            <a:r>
              <a:rPr lang="pl-PL" sz="800"/>
              <a:t> </a:t>
            </a:r>
            <a:r>
              <a:rPr lang="en-US" sz="800"/>
              <a:t>Jian, Data Mining: Concepts and Techniques,</a:t>
            </a:r>
            <a:r>
              <a:rPr lang="pl-PL" sz="800"/>
              <a:t> </a:t>
            </a:r>
            <a:r>
              <a:rPr lang="en-US" sz="800"/>
              <a:t>MORGAN KAUFMANN</a:t>
            </a:r>
            <a:r>
              <a:rPr lang="pl-PL" sz="800"/>
              <a:t>, 2011.</a:t>
            </a:r>
            <a:endParaRPr lang="en-US" sz="800"/>
          </a:p>
        </p:txBody>
      </p:sp>
      <p:pic>
        <p:nvPicPr>
          <p:cNvPr id="4" name="Picture 3">
            <a:extLst>
              <a:ext uri="{FF2B5EF4-FFF2-40B4-BE49-F238E27FC236}">
                <a16:creationId xmlns:a16="http://schemas.microsoft.com/office/drawing/2014/main" id="{2CB35ADB-D1ED-433C-AAE5-88CA2070DB4E}"/>
              </a:ext>
            </a:extLst>
          </p:cNvPr>
          <p:cNvPicPr>
            <a:picLocks noChangeAspect="1"/>
          </p:cNvPicPr>
          <p:nvPr/>
        </p:nvPicPr>
        <p:blipFill>
          <a:blip r:embed="rId2"/>
          <a:stretch>
            <a:fillRect/>
          </a:stretch>
        </p:blipFill>
        <p:spPr>
          <a:xfrm>
            <a:off x="4825714" y="555526"/>
            <a:ext cx="1527051" cy="492328"/>
          </a:xfrm>
          <a:prstGeom prst="rect">
            <a:avLst/>
          </a:prstGeom>
        </p:spPr>
      </p:pic>
      <p:pic>
        <p:nvPicPr>
          <p:cNvPr id="2050" name="Picture 2" descr="Activation function - Wikipedia">
            <a:extLst>
              <a:ext uri="{FF2B5EF4-FFF2-40B4-BE49-F238E27FC236}">
                <a16:creationId xmlns:a16="http://schemas.microsoft.com/office/drawing/2014/main" id="{3DC02882-3F05-4EE6-B1C0-7A87E850F8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0848" y="1635646"/>
            <a:ext cx="3212976" cy="214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843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7FE142-F242-49D0-9924-FAA53EF5053D}"/>
              </a:ext>
            </a:extLst>
          </p:cNvPr>
          <p:cNvSpPr>
            <a:spLocks noGrp="1"/>
          </p:cNvSpPr>
          <p:nvPr>
            <p:ph type="body" sz="half" idx="2"/>
          </p:nvPr>
        </p:nvSpPr>
        <p:spPr>
          <a:xfrm>
            <a:off x="1268760" y="267494"/>
            <a:ext cx="5589240" cy="4608512"/>
          </a:xfrm>
        </p:spPr>
        <p:txBody>
          <a:bodyPr>
            <a:normAutofit/>
          </a:bodyPr>
          <a:lstStyle/>
          <a:p>
            <a:r>
              <a:rPr lang="pl-PL" b="1"/>
              <a:t>Zajęcia 12.05.2024</a:t>
            </a:r>
          </a:p>
          <a:p>
            <a:r>
              <a:rPr lang="pl-PL" sz="1400" b="1">
                <a:solidFill>
                  <a:srgbClr val="0000FF"/>
                </a:solidFill>
                <a:latin typeface="Segoe UI"/>
                <a:cs typeface="Segoe UI"/>
                <a:hlinkClick r:id="rId2"/>
              </a:rPr>
              <a:t>Analiza średniej kroczącej</a:t>
            </a:r>
            <a:endParaRPr lang="pl-PL">
              <a:hlinkClick r:id="rId2"/>
            </a:endParaRPr>
          </a:p>
          <a:p>
            <a:endParaRPr lang="pl-PL" b="1"/>
          </a:p>
          <a:p>
            <a:endParaRPr lang="pl-PL" b="1"/>
          </a:p>
          <a:p>
            <a:endParaRPr lang="pl-PL" b="1"/>
          </a:p>
          <a:p>
            <a:pPr marL="228600" indent="-228600">
              <a:buAutoNum type="arabicParenR"/>
            </a:pPr>
            <a:r>
              <a:rPr lang="pl-PL" sz="1400" b="1"/>
              <a:t>Tworzenie modelu</a:t>
            </a:r>
          </a:p>
          <a:p>
            <a:pPr marL="228600" indent="-228600">
              <a:buAutoNum type="arabicParenR"/>
            </a:pPr>
            <a:r>
              <a:rPr lang="pl-PL" sz="1400" b="1"/>
              <a:t>Uruchomienie modelu i stworzenie metryk (analiza błędów prognozy):</a:t>
            </a:r>
          </a:p>
          <a:p>
            <a:pPr marL="171450" indent="-171450">
              <a:buFont typeface="Arial" panose="020B0604020202020204" pitchFamily="34" charset="0"/>
              <a:buChar char="•"/>
            </a:pPr>
            <a:r>
              <a:rPr lang="pl-PL" sz="1400" err="1"/>
              <a:t>Mean</a:t>
            </a:r>
            <a:r>
              <a:rPr lang="pl-PL" sz="1400"/>
              <a:t> Error (ME)</a:t>
            </a:r>
          </a:p>
          <a:p>
            <a:pPr marL="171450" indent="-171450">
              <a:buFont typeface="Arial" panose="020B0604020202020204" pitchFamily="34" charset="0"/>
              <a:buChar char="•"/>
            </a:pPr>
            <a:r>
              <a:rPr lang="pl-PL" sz="1400" err="1"/>
              <a:t>Mean</a:t>
            </a:r>
            <a:r>
              <a:rPr lang="pl-PL" sz="1400"/>
              <a:t> </a:t>
            </a:r>
            <a:r>
              <a:rPr lang="pl-PL" sz="1400" err="1"/>
              <a:t>Percentage</a:t>
            </a:r>
            <a:r>
              <a:rPr lang="pl-PL" sz="1400"/>
              <a:t> Error (MPE)</a:t>
            </a:r>
          </a:p>
          <a:p>
            <a:pPr marL="171450" indent="-171450">
              <a:buFont typeface="Arial" panose="020B0604020202020204" pitchFamily="34" charset="0"/>
              <a:buChar char="•"/>
            </a:pPr>
            <a:r>
              <a:rPr lang="pl-PL" sz="1400" err="1"/>
              <a:t>Mean</a:t>
            </a:r>
            <a:r>
              <a:rPr lang="pl-PL" sz="1400"/>
              <a:t> </a:t>
            </a:r>
            <a:r>
              <a:rPr lang="pl-PL" sz="1400" err="1"/>
              <a:t>Absolute</a:t>
            </a:r>
            <a:r>
              <a:rPr lang="pl-PL" sz="1400"/>
              <a:t> Error (MAE)</a:t>
            </a:r>
          </a:p>
          <a:p>
            <a:pPr marL="171450" indent="-171450">
              <a:buFont typeface="Arial" panose="020B0604020202020204" pitchFamily="34" charset="0"/>
              <a:buChar char="•"/>
            </a:pPr>
            <a:r>
              <a:rPr lang="pl-PL" sz="1400" err="1"/>
              <a:t>Mean</a:t>
            </a:r>
            <a:r>
              <a:rPr lang="pl-PL" sz="1400"/>
              <a:t> </a:t>
            </a:r>
            <a:r>
              <a:rPr lang="pl-PL" sz="1400" err="1"/>
              <a:t>Absolute</a:t>
            </a:r>
            <a:r>
              <a:rPr lang="pl-PL" sz="1400"/>
              <a:t> </a:t>
            </a:r>
            <a:r>
              <a:rPr lang="pl-PL" sz="1400" err="1"/>
              <a:t>Percentage</a:t>
            </a:r>
            <a:r>
              <a:rPr lang="pl-PL" sz="1400"/>
              <a:t> Error (MAPE)</a:t>
            </a:r>
          </a:p>
          <a:p>
            <a:pPr marL="171450" indent="-171450">
              <a:buFont typeface="Arial" panose="020B0604020202020204" pitchFamily="34" charset="0"/>
              <a:buChar char="•"/>
            </a:pPr>
            <a:r>
              <a:rPr lang="pl-PL" sz="1400"/>
              <a:t>Root </a:t>
            </a:r>
            <a:r>
              <a:rPr lang="pl-PL" sz="1400" err="1"/>
              <a:t>Mean</a:t>
            </a:r>
            <a:r>
              <a:rPr lang="pl-PL" sz="1400"/>
              <a:t> </a:t>
            </a:r>
            <a:r>
              <a:rPr lang="pl-PL" sz="1400" err="1"/>
              <a:t>Square</a:t>
            </a:r>
            <a:r>
              <a:rPr lang="pl-PL" sz="1400"/>
              <a:t> Error (RMSE)</a:t>
            </a:r>
          </a:p>
          <a:p>
            <a:endParaRPr lang="pl-PL" sz="1400" b="1"/>
          </a:p>
          <a:p>
            <a:r>
              <a:rPr lang="pl-PL" sz="1400" b="1"/>
              <a:t>3)</a:t>
            </a:r>
            <a:r>
              <a:rPr lang="pl-PL" sz="1400" b="1">
                <a:solidFill>
                  <a:srgbClr val="000000"/>
                </a:solidFill>
              </a:rPr>
              <a:t>Testowanie</a:t>
            </a:r>
          </a:p>
          <a:p>
            <a:pPr marL="171450" indent="-171450">
              <a:buFont typeface="Arial" panose="020B0604020202020204" pitchFamily="34" charset="0"/>
              <a:buChar char="•"/>
            </a:pPr>
            <a:r>
              <a:rPr lang="pl-PL" sz="1400">
                <a:solidFill>
                  <a:srgbClr val="000000"/>
                </a:solidFill>
              </a:rPr>
              <a:t>Różne podziały zbioru danych (ratio)</a:t>
            </a:r>
          </a:p>
          <a:p>
            <a:pPr marL="171450" indent="-171450">
              <a:buFont typeface="Arial" panose="020B0604020202020204" pitchFamily="34" charset="0"/>
              <a:buChar char="•"/>
            </a:pPr>
            <a:r>
              <a:rPr lang="pl-PL" sz="1400">
                <a:solidFill>
                  <a:srgbClr val="000000"/>
                </a:solidFill>
              </a:rPr>
              <a:t>Różne parametry (</a:t>
            </a:r>
            <a:r>
              <a:rPr lang="pl-PL" sz="1400" err="1">
                <a:solidFill>
                  <a:srgbClr val="000000"/>
                </a:solidFill>
              </a:rPr>
              <a:t>look_back</a:t>
            </a:r>
            <a:r>
              <a:rPr lang="pl-PL" sz="1400">
                <a:solidFill>
                  <a:srgbClr val="000000"/>
                </a:solidFill>
              </a:rPr>
              <a:t>, </a:t>
            </a:r>
            <a:r>
              <a:rPr lang="pl-PL" sz="1400" err="1">
                <a:solidFill>
                  <a:srgbClr val="000000"/>
                </a:solidFill>
              </a:rPr>
              <a:t>batch</a:t>
            </a:r>
            <a:r>
              <a:rPr lang="pl-PL" sz="1400">
                <a:solidFill>
                  <a:srgbClr val="000000"/>
                </a:solidFill>
              </a:rPr>
              <a:t>, </a:t>
            </a:r>
            <a:r>
              <a:rPr lang="pl-PL" sz="1400" err="1">
                <a:solidFill>
                  <a:srgbClr val="000000"/>
                </a:solidFill>
              </a:rPr>
              <a:t>batch_size</a:t>
            </a:r>
            <a:r>
              <a:rPr lang="pl-PL" sz="1400">
                <a:solidFill>
                  <a:srgbClr val="000000"/>
                </a:solidFill>
              </a:rPr>
              <a:t>, </a:t>
            </a:r>
            <a:r>
              <a:rPr lang="pl-PL" sz="1400" err="1">
                <a:solidFill>
                  <a:srgbClr val="000000"/>
                </a:solidFill>
              </a:rPr>
              <a:t>epochs</a:t>
            </a:r>
            <a:r>
              <a:rPr lang="pl-PL" sz="1400">
                <a:solidFill>
                  <a:srgbClr val="000000"/>
                </a:solidFill>
              </a:rPr>
              <a:t>, </a:t>
            </a:r>
            <a:r>
              <a:rPr lang="pl-PL" sz="1400" err="1">
                <a:solidFill>
                  <a:srgbClr val="000000"/>
                </a:solidFill>
              </a:rPr>
              <a:t>Dense</a:t>
            </a:r>
            <a:r>
              <a:rPr lang="pl-PL" sz="1400">
                <a:solidFill>
                  <a:srgbClr val="000000"/>
                </a:solidFill>
              </a:rPr>
              <a:t>)</a:t>
            </a:r>
          </a:p>
          <a:p>
            <a:r>
              <a:rPr lang="pl-PL" sz="1400" b="1">
                <a:solidFill>
                  <a:srgbClr val="000000"/>
                </a:solidFill>
              </a:rPr>
              <a:t>Celem testowania jest osiągnięcie przez model jak najlepszych wyników za pomocą odpowiedniego dostosowania parametrów</a:t>
            </a:r>
          </a:p>
        </p:txBody>
      </p:sp>
      <p:sp>
        <p:nvSpPr>
          <p:cNvPr id="3" name="pole tekstowe 2">
            <a:extLst>
              <a:ext uri="{FF2B5EF4-FFF2-40B4-BE49-F238E27FC236}">
                <a16:creationId xmlns:a16="http://schemas.microsoft.com/office/drawing/2014/main" id="{8E3BACDE-9422-4483-9F0D-79B364870C1A}"/>
              </a:ext>
            </a:extLst>
          </p:cNvPr>
          <p:cNvSpPr txBox="1"/>
          <p:nvPr/>
        </p:nvSpPr>
        <p:spPr>
          <a:xfrm>
            <a:off x="1052736" y="793789"/>
            <a:ext cx="5472608" cy="400110"/>
          </a:xfrm>
          <a:prstGeom prst="rect">
            <a:avLst/>
          </a:prstGeom>
          <a:noFill/>
        </p:spPr>
        <p:txBody>
          <a:bodyPr wrap="square" rtlCol="0">
            <a:spAutoFit/>
          </a:bodyPr>
          <a:lstStyle/>
          <a:p>
            <a:pPr algn="ctr"/>
            <a:r>
              <a:rPr lang="pl-PL" sz="2000" b="1">
                <a:highlight>
                  <a:srgbClr val="FFFF00"/>
                </a:highlight>
              </a:rPr>
              <a:t>Testowanie modelu – eksperymenty badawcze</a:t>
            </a:r>
          </a:p>
        </p:txBody>
      </p:sp>
    </p:spTree>
    <p:extLst>
      <p:ext uri="{BB962C8B-B14F-4D97-AF65-F5344CB8AC3E}">
        <p14:creationId xmlns:p14="http://schemas.microsoft.com/office/powerpoint/2010/main" val="3978398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96BF57F2-44E4-43A6-9418-C207521313B1}"/>
              </a:ext>
            </a:extLst>
          </p:cNvPr>
          <p:cNvSpPr>
            <a:spLocks noGrp="1"/>
          </p:cNvSpPr>
          <p:nvPr>
            <p:ph type="body" sz="half" idx="2"/>
          </p:nvPr>
        </p:nvSpPr>
        <p:spPr>
          <a:xfrm>
            <a:off x="1268760" y="267494"/>
            <a:ext cx="5328592" cy="4608512"/>
          </a:xfrm>
        </p:spPr>
        <p:txBody>
          <a:bodyPr>
            <a:normAutofit/>
          </a:bodyPr>
          <a:lstStyle/>
          <a:p>
            <a:pPr algn="just"/>
            <a:r>
              <a:rPr lang="pl-PL" sz="1400" b="0" i="0" u="none" strike="noStrike" baseline="0">
                <a:solidFill>
                  <a:srgbClr val="000000"/>
                </a:solidFill>
                <a:latin typeface="Verdana" panose="020B0604030504040204" pitchFamily="34" charset="0"/>
              </a:rPr>
              <a:t>Szczególnie istotnym etapem prognozowania jest </a:t>
            </a:r>
            <a:r>
              <a:rPr lang="pl-PL" sz="1400" b="1" i="0" u="none" strike="noStrike" baseline="0">
                <a:solidFill>
                  <a:srgbClr val="000000"/>
                </a:solidFill>
                <a:latin typeface="Verdana,Bold"/>
              </a:rPr>
              <a:t>weryfikacja prognoz i ocena ich jakości</a:t>
            </a:r>
            <a:r>
              <a:rPr lang="pl-PL" sz="1400" b="0" i="0" u="none" strike="noStrike" baseline="0">
                <a:solidFill>
                  <a:srgbClr val="000000"/>
                </a:solidFill>
                <a:latin typeface="Verdana" panose="020B0604030504040204" pitchFamily="34" charset="0"/>
              </a:rPr>
              <a:t>, która ma podstawowe znaczenie dla ewentualnego wykorzystania tej prognozy. Jeżeli spełnia określone warunki dokładności i trafności, może być zastosowana.</a:t>
            </a:r>
          </a:p>
          <a:p>
            <a:pPr algn="just"/>
            <a:r>
              <a:rPr lang="pl-PL" sz="1400" b="0" i="0" u="none" strike="noStrike" baseline="0">
                <a:solidFill>
                  <a:srgbClr val="F17F09"/>
                </a:solidFill>
                <a:latin typeface="Wingdings" panose="05000000000000000000" pitchFamily="2" charset="2"/>
              </a:rPr>
              <a:t> </a:t>
            </a:r>
            <a:r>
              <a:rPr lang="pl-PL" sz="1400" b="0" i="0" u="none" strike="noStrike" baseline="0">
                <a:solidFill>
                  <a:srgbClr val="000000"/>
                </a:solidFill>
                <a:latin typeface="Verdana" panose="020B0604030504040204" pitchFamily="34" charset="0"/>
              </a:rPr>
              <a:t>Podstawowe znaczenie ma zatem </a:t>
            </a:r>
            <a:r>
              <a:rPr lang="pl-PL" sz="1400" b="1" i="0" u="none" strike="noStrike" baseline="0">
                <a:solidFill>
                  <a:srgbClr val="000000"/>
                </a:solidFill>
                <a:latin typeface="Verdana,Bold"/>
              </a:rPr>
              <a:t>analiza błędów prognozy</a:t>
            </a:r>
            <a:r>
              <a:rPr lang="pl-PL" sz="1400" b="0" i="0" u="none" strike="noStrike" baseline="0">
                <a:solidFill>
                  <a:srgbClr val="000000"/>
                </a:solidFill>
                <a:latin typeface="Verdana" panose="020B0604030504040204" pitchFamily="34" charset="0"/>
              </a:rPr>
              <a:t>.</a:t>
            </a:r>
          </a:p>
          <a:p>
            <a:pPr algn="just"/>
            <a:endParaRPr lang="pl-PL" sz="1400">
              <a:solidFill>
                <a:srgbClr val="000000"/>
              </a:solidFill>
              <a:latin typeface="Verdana" panose="020B0604030504040204" pitchFamily="34" charset="0"/>
            </a:endParaRPr>
          </a:p>
          <a:p>
            <a:pPr algn="just"/>
            <a:r>
              <a:rPr lang="pl-PL" sz="1400">
                <a:solidFill>
                  <a:srgbClr val="000000"/>
                </a:solidFill>
                <a:latin typeface="Verdana" panose="020B0604030504040204" pitchFamily="34" charset="0"/>
              </a:rPr>
              <a:t>Dokładność i trafność prognozy</a:t>
            </a:r>
          </a:p>
          <a:p>
            <a:pPr algn="just"/>
            <a:r>
              <a:rPr lang="pl-PL" sz="1400">
                <a:solidFill>
                  <a:srgbClr val="000000"/>
                </a:solidFill>
                <a:latin typeface="Verdana" panose="020B0604030504040204" pitchFamily="34" charset="0"/>
              </a:rPr>
              <a:t>Błąd prognozy:</a:t>
            </a:r>
          </a:p>
          <a:p>
            <a:pPr algn="just"/>
            <a:r>
              <a:rPr lang="pl-PL" sz="1400">
                <a:solidFill>
                  <a:srgbClr val="000000"/>
                </a:solidFill>
                <a:latin typeface="Verdana" panose="020B0604030504040204" pitchFamily="34" charset="0"/>
              </a:rPr>
              <a:t>ex </a:t>
            </a:r>
            <a:r>
              <a:rPr lang="pl-PL" sz="1400" err="1">
                <a:solidFill>
                  <a:srgbClr val="000000"/>
                </a:solidFill>
                <a:latin typeface="Verdana" panose="020B0604030504040204" pitchFamily="34" charset="0"/>
              </a:rPr>
              <a:t>ante</a:t>
            </a:r>
            <a:r>
              <a:rPr lang="pl-PL" sz="1400">
                <a:solidFill>
                  <a:srgbClr val="000000"/>
                </a:solidFill>
                <a:latin typeface="Verdana" panose="020B0604030504040204" pitchFamily="34" charset="0"/>
              </a:rPr>
              <a:t> -&gt; dokładność prognozy</a:t>
            </a:r>
          </a:p>
          <a:p>
            <a:pPr algn="just"/>
            <a:r>
              <a:rPr lang="pl-PL" sz="1400">
                <a:solidFill>
                  <a:srgbClr val="000000"/>
                </a:solidFill>
                <a:latin typeface="Verdana" panose="020B0604030504040204" pitchFamily="34" charset="0"/>
              </a:rPr>
              <a:t>przed upływem tego czasu, na jaki prognoza była ustalona</a:t>
            </a:r>
          </a:p>
          <a:p>
            <a:pPr algn="just"/>
            <a:endParaRPr lang="pl-PL" sz="1400">
              <a:solidFill>
                <a:srgbClr val="000000"/>
              </a:solidFill>
              <a:latin typeface="Verdana" panose="020B0604030504040204" pitchFamily="34" charset="0"/>
            </a:endParaRPr>
          </a:p>
          <a:p>
            <a:pPr algn="just"/>
            <a:r>
              <a:rPr lang="pl-PL" sz="1400">
                <a:solidFill>
                  <a:srgbClr val="000000"/>
                </a:solidFill>
                <a:latin typeface="Verdana" panose="020B0604030504040204" pitchFamily="34" charset="0"/>
              </a:rPr>
              <a:t>ex post -&gt; trafność prognozy</a:t>
            </a:r>
          </a:p>
          <a:p>
            <a:pPr algn="just"/>
            <a:r>
              <a:rPr lang="pl-PL" sz="1400">
                <a:solidFill>
                  <a:srgbClr val="000000"/>
                </a:solidFill>
                <a:latin typeface="Verdana" panose="020B0604030504040204" pitchFamily="34" charset="0"/>
              </a:rPr>
              <a:t>Po upływie czasu, na który była ustalona prognoza (znana jest realizacja zmiennej prognozowanej)</a:t>
            </a:r>
          </a:p>
        </p:txBody>
      </p:sp>
    </p:spTree>
    <p:extLst>
      <p:ext uri="{BB962C8B-B14F-4D97-AF65-F5344CB8AC3E}">
        <p14:creationId xmlns:p14="http://schemas.microsoft.com/office/powerpoint/2010/main" val="1465177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014B9229-D447-4D44-A427-0DE673A55792}"/>
              </a:ext>
            </a:extLst>
          </p:cNvPr>
          <p:cNvSpPr>
            <a:spLocks noGrp="1"/>
          </p:cNvSpPr>
          <p:nvPr>
            <p:ph type="body" sz="half" idx="2"/>
          </p:nvPr>
        </p:nvSpPr>
        <p:spPr>
          <a:xfrm>
            <a:off x="1268760" y="267494"/>
            <a:ext cx="5472608" cy="4608512"/>
          </a:xfrm>
        </p:spPr>
        <p:txBody>
          <a:bodyPr>
            <a:normAutofit lnSpcReduction="10000"/>
          </a:bodyPr>
          <a:lstStyle/>
          <a:p>
            <a:pPr algn="ctr"/>
            <a:r>
              <a:rPr lang="pl-PL" sz="2400" b="1">
                <a:highlight>
                  <a:srgbClr val="FFFF00"/>
                </a:highlight>
              </a:rPr>
              <a:t>Testowanie</a:t>
            </a:r>
            <a:br>
              <a:rPr lang="pl-PL" sz="2400" b="1">
                <a:highlight>
                  <a:srgbClr val="FFFF00"/>
                </a:highlight>
              </a:rPr>
            </a:br>
            <a:endParaRPr lang="pl-PL" sz="3200" b="1">
              <a:highlight>
                <a:srgbClr val="FFFF00"/>
              </a:highlight>
            </a:endParaRPr>
          </a:p>
          <a:p>
            <a:pPr algn="just"/>
            <a:r>
              <a:rPr lang="pl-PL" sz="1800"/>
              <a:t>Jeżeli będziemy testować nasz zbiór danych, </a:t>
            </a:r>
            <a:br>
              <a:rPr lang="pl-PL" sz="1800"/>
            </a:br>
            <a:r>
              <a:rPr lang="pl-PL" sz="1800"/>
              <a:t>a wyniki będą beznadziejne, to znaczy, że stworzyliśmy fatalny model. W tym momencie powinniśmy zadać sobie pytanie: co można było zrobić inaczej? Aby móc odpowiedzieć sobie na to pytanie, należałoby wejść w głębsze rozważania </a:t>
            </a:r>
            <a:br>
              <a:rPr lang="pl-PL" sz="1800"/>
            </a:br>
            <a:r>
              <a:rPr lang="pl-PL" sz="1800"/>
              <a:t>w zależności od problemu, z jakim mamy do czynienia. </a:t>
            </a:r>
          </a:p>
          <a:p>
            <a:pPr algn="just"/>
            <a:endParaRPr lang="pl-PL" sz="1800"/>
          </a:p>
          <a:p>
            <a:pPr algn="just"/>
            <a:r>
              <a:rPr lang="pl-PL" sz="1800"/>
              <a:t>Być może wzięliśmy za dużo czynników, być może model był przeuczony, albo niedouczony. Może wzięliśmy za mało danych, lub dane o słabym zróżnicowaniu? </a:t>
            </a:r>
          </a:p>
        </p:txBody>
      </p:sp>
    </p:spTree>
    <p:extLst>
      <p:ext uri="{BB962C8B-B14F-4D97-AF65-F5344CB8AC3E}">
        <p14:creationId xmlns:p14="http://schemas.microsoft.com/office/powerpoint/2010/main" val="268100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p:cNvSpPr>
            <a:spLocks noGrp="1"/>
          </p:cNvSpPr>
          <p:nvPr>
            <p:ph type="body" sz="half" idx="2"/>
          </p:nvPr>
        </p:nvSpPr>
        <p:spPr/>
        <p:txBody>
          <a:bodyPr/>
          <a:lstStyle/>
          <a:p>
            <a:r>
              <a:rPr lang="pl-PL" b="1"/>
              <a:t>Czym jest Jupyter Notebook?</a:t>
            </a:r>
          </a:p>
          <a:p>
            <a:endParaRPr lang="pl-PL"/>
          </a:p>
        </p:txBody>
      </p:sp>
      <p:graphicFrame>
        <p:nvGraphicFramePr>
          <p:cNvPr id="3" name="Diagram 2">
            <a:extLst>
              <a:ext uri="{FF2B5EF4-FFF2-40B4-BE49-F238E27FC236}">
                <a16:creationId xmlns:a16="http://schemas.microsoft.com/office/drawing/2014/main" id="{1701CBBA-24C6-4C14-A3CF-A7D32BCD50C9}"/>
              </a:ext>
            </a:extLst>
          </p:cNvPr>
          <p:cNvGraphicFramePr/>
          <p:nvPr/>
        </p:nvGraphicFramePr>
        <p:xfrm>
          <a:off x="1143000" y="787152"/>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B630D373-2314-4FA9-9C29-48A278E756E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5000" y="132072"/>
            <a:ext cx="976520" cy="11315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FA733E-30F6-4585-9F24-A33738FB8D37}"/>
              </a:ext>
            </a:extLst>
          </p:cNvPr>
          <p:cNvSpPr txBox="1"/>
          <p:nvPr/>
        </p:nvSpPr>
        <p:spPr>
          <a:xfrm>
            <a:off x="980728" y="3857715"/>
            <a:ext cx="5715000" cy="1200329"/>
          </a:xfrm>
          <a:prstGeom prst="rect">
            <a:avLst/>
          </a:prstGeom>
          <a:noFill/>
        </p:spPr>
        <p:txBody>
          <a:bodyPr wrap="square">
            <a:spAutoFit/>
          </a:bodyPr>
          <a:lstStyle/>
          <a:p>
            <a:pPr algn="just"/>
            <a:r>
              <a:rPr lang="pl-PL" sz="800" b="0" i="0">
                <a:solidFill>
                  <a:srgbClr val="374151"/>
                </a:solidFill>
                <a:effectLst/>
                <a:latin typeface="Söhne"/>
              </a:rPr>
              <a:t>Jupyter Notebook to interaktywne środowisko programistyczne umożliwiające pisanie, wykonywanie i udostępnianie kodu w różnych językach programowania, takich jak Python, R, Julia, i innych.</a:t>
            </a:r>
          </a:p>
          <a:p>
            <a:pPr algn="just"/>
            <a:r>
              <a:rPr lang="pl-PL" sz="800" b="0" i="0">
                <a:solidFill>
                  <a:srgbClr val="374151"/>
                </a:solidFill>
                <a:effectLst/>
                <a:latin typeface="Söhne"/>
              </a:rPr>
              <a:t>Jupyter Notebook działa w przeglądarce internetowej i umożliwia tworzenie dokumentów, które zawierają kod, tekst, obrazy, wykresy i inne elementy. Użytkownik może pisać kod w jednej komórce, a wyniki wyświetlają się od razu w innej komórce, co umożliwia szybkie testowanie i eksperymentowanie z kodem.</a:t>
            </a:r>
          </a:p>
          <a:p>
            <a:pPr algn="just"/>
            <a:r>
              <a:rPr lang="pl-PL" sz="800" b="0" i="0">
                <a:solidFill>
                  <a:srgbClr val="374151"/>
                </a:solidFill>
                <a:effectLst/>
                <a:latin typeface="Söhne"/>
              </a:rPr>
              <a:t>Jupyter Notebook jest powszechnie używany w dziedzinie nauki danych, uczenia maszynowego, analizy danych i innych dziedzinach programowania. Dzięki możliwości tworzenia interaktywnych dokumentów, programiści i naukowcy danych mogą szybciej eksplorować dane, testować modele, wizualizować wyniki i dzielić się swoimi pracami z innymi.</a:t>
            </a:r>
          </a:p>
          <a:p>
            <a:pPr algn="just"/>
            <a:r>
              <a:rPr lang="pl-PL" sz="800" b="0" i="0">
                <a:solidFill>
                  <a:srgbClr val="374151"/>
                </a:solidFill>
                <a:effectLst/>
                <a:latin typeface="Söhne"/>
              </a:rPr>
              <a:t>Jupyter Notebook jest otwarto źródłowy i jest dostępny na licencji BSD.</a:t>
            </a:r>
          </a:p>
        </p:txBody>
      </p:sp>
      <p:sp>
        <p:nvSpPr>
          <p:cNvPr id="7" name="pole tekstowe 3">
            <a:extLst>
              <a:ext uri="{FF2B5EF4-FFF2-40B4-BE49-F238E27FC236}">
                <a16:creationId xmlns:a16="http://schemas.microsoft.com/office/drawing/2014/main" id="{BC9E09C4-FD38-45E7-8C59-E6C8C53B626C}"/>
              </a:ext>
            </a:extLst>
          </p:cNvPr>
          <p:cNvSpPr txBox="1"/>
          <p:nvPr/>
        </p:nvSpPr>
        <p:spPr>
          <a:xfrm>
            <a:off x="1267366" y="570804"/>
            <a:ext cx="4320480" cy="276999"/>
          </a:xfrm>
          <a:prstGeom prst="rect">
            <a:avLst/>
          </a:prstGeom>
          <a:noFill/>
        </p:spPr>
        <p:txBody>
          <a:bodyPr wrap="square" rtlCol="0">
            <a:spAutoFit/>
          </a:bodyPr>
          <a:lstStyle/>
          <a:p>
            <a:r>
              <a:rPr lang="pl-PL" sz="1200"/>
              <a:t>https://www.tutorialcup.com/pl/pyton/jupyter-notebook.htm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1323AA69-CEC5-4E6D-8E52-A8BE0D3400F2}"/>
              </a:ext>
            </a:extLst>
          </p:cNvPr>
          <p:cNvSpPr>
            <a:spLocks noGrp="1"/>
          </p:cNvSpPr>
          <p:nvPr>
            <p:ph type="body" sz="half" idx="2"/>
          </p:nvPr>
        </p:nvSpPr>
        <p:spPr>
          <a:xfrm>
            <a:off x="1268760" y="51470"/>
            <a:ext cx="5328592" cy="4608512"/>
          </a:xfrm>
        </p:spPr>
        <p:txBody>
          <a:bodyPr/>
          <a:lstStyle/>
          <a:p>
            <a:pPr algn="ctr"/>
            <a:r>
              <a:rPr lang="pl-PL" sz="2400" b="1">
                <a:highlight>
                  <a:srgbClr val="FFFF00"/>
                </a:highlight>
              </a:rPr>
              <a:t>Źródła błędów prognozy</a:t>
            </a:r>
          </a:p>
          <a:p>
            <a:endParaRPr lang="pl-PL"/>
          </a:p>
        </p:txBody>
      </p:sp>
      <p:sp>
        <p:nvSpPr>
          <p:cNvPr id="3" name="pole tekstowe 2">
            <a:extLst>
              <a:ext uri="{FF2B5EF4-FFF2-40B4-BE49-F238E27FC236}">
                <a16:creationId xmlns:a16="http://schemas.microsoft.com/office/drawing/2014/main" id="{9FDBB7F9-3463-4D15-9A96-AA65EC909F6E}"/>
              </a:ext>
            </a:extLst>
          </p:cNvPr>
          <p:cNvSpPr txBox="1"/>
          <p:nvPr/>
        </p:nvSpPr>
        <p:spPr>
          <a:xfrm>
            <a:off x="1124744" y="483518"/>
            <a:ext cx="5616624" cy="4770537"/>
          </a:xfrm>
          <a:prstGeom prst="rect">
            <a:avLst/>
          </a:prstGeom>
          <a:noFill/>
        </p:spPr>
        <p:txBody>
          <a:bodyPr wrap="square" rtlCol="0">
            <a:spAutoFit/>
          </a:bodyPr>
          <a:lstStyle/>
          <a:p>
            <a:pPr algn="just"/>
            <a:r>
              <a:rPr lang="pl-PL" sz="1600" b="1"/>
              <a:t>Błąd estymacji modelu </a:t>
            </a:r>
            <a:r>
              <a:rPr lang="pl-PL" sz="1600"/>
              <a:t>(oszacowane wartości wektora parametrów są różne w porównaniu z oryginalnymi wartościami wektora a).</a:t>
            </a:r>
          </a:p>
          <a:p>
            <a:pPr algn="just"/>
            <a:endParaRPr lang="pl-PL" sz="1600"/>
          </a:p>
          <a:p>
            <a:pPr algn="just"/>
            <a:r>
              <a:rPr lang="pl-PL" sz="1600" b="1"/>
              <a:t>Błąd struktury stochastycznej (losowej) modelu </a:t>
            </a:r>
            <a:r>
              <a:rPr lang="pl-PL" sz="1600"/>
              <a:t>(oszacowane parametry rozkładu składnika losowego, szczególnie </a:t>
            </a:r>
            <a:r>
              <a:rPr lang="pl-PL" sz="1600" err="1"/>
              <a:t>resztowa</a:t>
            </a:r>
            <a:r>
              <a:rPr lang="pl-PL" sz="1600"/>
              <a:t> wariancja Se</a:t>
            </a:r>
            <a:r>
              <a:rPr lang="pl-PL" sz="1600" baseline="30000"/>
              <a:t>2</a:t>
            </a:r>
            <a:r>
              <a:rPr lang="pl-PL" sz="1600"/>
              <a:t> różni się od wartości rzeczywistej </a:t>
            </a:r>
            <a:r>
              <a:rPr lang="el-GR" sz="1600"/>
              <a:t>σ</a:t>
            </a:r>
            <a:r>
              <a:rPr lang="pl-PL" sz="1600" baseline="30000"/>
              <a:t>2</a:t>
            </a:r>
            <a:r>
              <a:rPr lang="pl-PL" sz="1600"/>
              <a:t>).</a:t>
            </a:r>
          </a:p>
          <a:p>
            <a:pPr algn="just"/>
            <a:endParaRPr lang="pl-PL" sz="1600"/>
          </a:p>
          <a:p>
            <a:pPr algn="just"/>
            <a:r>
              <a:rPr lang="pl-PL" sz="1600" b="1"/>
              <a:t>Błąd losowy </a:t>
            </a:r>
            <a:r>
              <a:rPr lang="pl-PL" sz="1600"/>
              <a:t>(wartość składnika losowego w momencie prognozy jest różna od zera).</a:t>
            </a:r>
          </a:p>
          <a:p>
            <a:pPr algn="just"/>
            <a:endParaRPr lang="pl-PL" sz="1600"/>
          </a:p>
          <a:p>
            <a:pPr algn="just"/>
            <a:r>
              <a:rPr lang="pl-PL" sz="1600" b="1"/>
              <a:t>Błąd specyfikacji modelu </a:t>
            </a:r>
            <a:r>
              <a:rPr lang="pl-PL" sz="1600"/>
              <a:t>(zastosowana była nieodpowiednia postać funkcji modelu lub nieodpowiedni zestaw zmiennych objaśniających). </a:t>
            </a:r>
          </a:p>
          <a:p>
            <a:pPr algn="just"/>
            <a:endParaRPr lang="pl-PL" sz="1600"/>
          </a:p>
          <a:p>
            <a:pPr algn="just"/>
            <a:r>
              <a:rPr lang="pl-PL" sz="1600" b="1"/>
              <a:t>Błąd warunków endogenicznych </a:t>
            </a:r>
            <a:r>
              <a:rPr lang="pl-PL" sz="1600"/>
              <a:t>(zakłócenie postaci modelu).</a:t>
            </a:r>
          </a:p>
          <a:p>
            <a:pPr algn="just"/>
            <a:r>
              <a:rPr lang="pl-PL" sz="1600" b="1"/>
              <a:t>Błąd warunków egzogenicznych </a:t>
            </a:r>
            <a:r>
              <a:rPr lang="pl-PL" sz="1600"/>
              <a:t>(wartości- w przypadku ich szacowania- zmiennych objaśniających uwzględnione w prognozie są różne od rzeczywistych). </a:t>
            </a:r>
          </a:p>
        </p:txBody>
      </p:sp>
    </p:spTree>
    <p:extLst>
      <p:ext uri="{BB962C8B-B14F-4D97-AF65-F5344CB8AC3E}">
        <p14:creationId xmlns:p14="http://schemas.microsoft.com/office/powerpoint/2010/main" val="4055154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6EC32C12-09B5-4B6B-AB6E-F1E74CA3C431}"/>
              </a:ext>
            </a:extLst>
          </p:cNvPr>
          <p:cNvPicPr>
            <a:picLocks noChangeAspect="1"/>
          </p:cNvPicPr>
          <p:nvPr/>
        </p:nvPicPr>
        <p:blipFill>
          <a:blip r:embed="rId2"/>
          <a:stretch>
            <a:fillRect/>
          </a:stretch>
        </p:blipFill>
        <p:spPr>
          <a:xfrm>
            <a:off x="974347" y="483518"/>
            <a:ext cx="5892542" cy="3789188"/>
          </a:xfrm>
          <a:prstGeom prst="rect">
            <a:avLst/>
          </a:prstGeom>
        </p:spPr>
      </p:pic>
    </p:spTree>
    <p:extLst>
      <p:ext uri="{BB962C8B-B14F-4D97-AF65-F5344CB8AC3E}">
        <p14:creationId xmlns:p14="http://schemas.microsoft.com/office/powerpoint/2010/main" val="2316140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4B77B7D5-0786-462F-B8BC-7D23DE3A90AE}"/>
              </a:ext>
            </a:extLst>
          </p:cNvPr>
          <p:cNvPicPr>
            <a:picLocks noChangeAspect="1"/>
          </p:cNvPicPr>
          <p:nvPr/>
        </p:nvPicPr>
        <p:blipFill>
          <a:blip r:embed="rId2"/>
          <a:stretch>
            <a:fillRect/>
          </a:stretch>
        </p:blipFill>
        <p:spPr>
          <a:xfrm>
            <a:off x="980728" y="411510"/>
            <a:ext cx="5891683" cy="4176464"/>
          </a:xfrm>
          <a:prstGeom prst="rect">
            <a:avLst/>
          </a:prstGeom>
        </p:spPr>
      </p:pic>
    </p:spTree>
    <p:extLst>
      <p:ext uri="{BB962C8B-B14F-4D97-AF65-F5344CB8AC3E}">
        <p14:creationId xmlns:p14="http://schemas.microsoft.com/office/powerpoint/2010/main" val="3566757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147869BE-2985-4A10-BB50-E4244EEA24AF}"/>
              </a:ext>
            </a:extLst>
          </p:cNvPr>
          <p:cNvPicPr>
            <a:picLocks noChangeAspect="1"/>
          </p:cNvPicPr>
          <p:nvPr/>
        </p:nvPicPr>
        <p:blipFill>
          <a:blip r:embed="rId2"/>
          <a:stretch>
            <a:fillRect/>
          </a:stretch>
        </p:blipFill>
        <p:spPr>
          <a:xfrm>
            <a:off x="957866" y="273591"/>
            <a:ext cx="5900133" cy="3954344"/>
          </a:xfrm>
          <a:prstGeom prst="rect">
            <a:avLst/>
          </a:prstGeom>
        </p:spPr>
      </p:pic>
    </p:spTree>
    <p:extLst>
      <p:ext uri="{BB962C8B-B14F-4D97-AF65-F5344CB8AC3E}">
        <p14:creationId xmlns:p14="http://schemas.microsoft.com/office/powerpoint/2010/main" val="1684923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C5EB2298-491D-48C5-B16A-5237650E549C}"/>
              </a:ext>
            </a:extLst>
          </p:cNvPr>
          <p:cNvPicPr>
            <a:picLocks noChangeAspect="1"/>
          </p:cNvPicPr>
          <p:nvPr/>
        </p:nvPicPr>
        <p:blipFill>
          <a:blip r:embed="rId2"/>
          <a:stretch>
            <a:fillRect/>
          </a:stretch>
        </p:blipFill>
        <p:spPr>
          <a:xfrm>
            <a:off x="1008588" y="483518"/>
            <a:ext cx="5849412" cy="3828478"/>
          </a:xfrm>
          <a:prstGeom prst="rect">
            <a:avLst/>
          </a:prstGeom>
        </p:spPr>
      </p:pic>
    </p:spTree>
    <p:extLst>
      <p:ext uri="{BB962C8B-B14F-4D97-AF65-F5344CB8AC3E}">
        <p14:creationId xmlns:p14="http://schemas.microsoft.com/office/powerpoint/2010/main" val="1224034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23343A61-9529-4268-8E6A-5F63D9248FB4}"/>
              </a:ext>
            </a:extLst>
          </p:cNvPr>
          <p:cNvPicPr>
            <a:picLocks noChangeAspect="1"/>
          </p:cNvPicPr>
          <p:nvPr/>
        </p:nvPicPr>
        <p:blipFill>
          <a:blip r:embed="rId2"/>
          <a:stretch>
            <a:fillRect/>
          </a:stretch>
        </p:blipFill>
        <p:spPr>
          <a:xfrm>
            <a:off x="1015076" y="491749"/>
            <a:ext cx="5865857" cy="4160002"/>
          </a:xfrm>
          <a:prstGeom prst="rect">
            <a:avLst/>
          </a:prstGeom>
        </p:spPr>
      </p:pic>
    </p:spTree>
    <p:extLst>
      <p:ext uri="{BB962C8B-B14F-4D97-AF65-F5344CB8AC3E}">
        <p14:creationId xmlns:p14="http://schemas.microsoft.com/office/powerpoint/2010/main" val="16316674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B3115F68-A61D-431A-95A2-B1362296209F}"/>
              </a:ext>
            </a:extLst>
          </p:cNvPr>
          <p:cNvPicPr>
            <a:picLocks noChangeAspect="1"/>
          </p:cNvPicPr>
          <p:nvPr/>
        </p:nvPicPr>
        <p:blipFill>
          <a:blip r:embed="rId2"/>
          <a:stretch>
            <a:fillRect/>
          </a:stretch>
        </p:blipFill>
        <p:spPr>
          <a:xfrm>
            <a:off x="972908" y="259517"/>
            <a:ext cx="5885091" cy="3968417"/>
          </a:xfrm>
          <a:prstGeom prst="rect">
            <a:avLst/>
          </a:prstGeom>
        </p:spPr>
      </p:pic>
      <p:sp>
        <p:nvSpPr>
          <p:cNvPr id="2" name="pole tekstowe 1">
            <a:extLst>
              <a:ext uri="{FF2B5EF4-FFF2-40B4-BE49-F238E27FC236}">
                <a16:creationId xmlns:a16="http://schemas.microsoft.com/office/drawing/2014/main" id="{9B29B987-D182-43A9-B28A-A8ED0BDC0C3E}"/>
              </a:ext>
            </a:extLst>
          </p:cNvPr>
          <p:cNvSpPr txBox="1"/>
          <p:nvPr/>
        </p:nvSpPr>
        <p:spPr>
          <a:xfrm>
            <a:off x="4005064" y="4083918"/>
            <a:ext cx="2664296" cy="646331"/>
          </a:xfrm>
          <a:prstGeom prst="rect">
            <a:avLst/>
          </a:prstGeom>
          <a:noFill/>
        </p:spPr>
        <p:txBody>
          <a:bodyPr wrap="square" rtlCol="0">
            <a:spAutoFit/>
          </a:bodyPr>
          <a:lstStyle/>
          <a:p>
            <a:r>
              <a:rPr lang="el-GR"/>
              <a:t>Σ = </a:t>
            </a:r>
            <a:r>
              <a:rPr lang="pl-PL"/>
              <a:t>sumowanie („sumuj”)</a:t>
            </a:r>
            <a:br>
              <a:rPr lang="pl-PL"/>
            </a:br>
            <a:r>
              <a:rPr lang="pl-PL"/>
              <a:t>m= wielkość próby</a:t>
            </a:r>
          </a:p>
        </p:txBody>
      </p:sp>
    </p:spTree>
    <p:extLst>
      <p:ext uri="{BB962C8B-B14F-4D97-AF65-F5344CB8AC3E}">
        <p14:creationId xmlns:p14="http://schemas.microsoft.com/office/powerpoint/2010/main" val="40121259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a:extLst>
              <a:ext uri="{FF2B5EF4-FFF2-40B4-BE49-F238E27FC236}">
                <a16:creationId xmlns:a16="http://schemas.microsoft.com/office/drawing/2014/main" id="{C97DFDC2-1636-4E82-BAB1-3DB67BBB3FE0}"/>
              </a:ext>
            </a:extLst>
          </p:cNvPr>
          <p:cNvPicPr>
            <a:picLocks noChangeAspect="1"/>
          </p:cNvPicPr>
          <p:nvPr/>
        </p:nvPicPr>
        <p:blipFill>
          <a:blip r:embed="rId2"/>
          <a:stretch>
            <a:fillRect/>
          </a:stretch>
        </p:blipFill>
        <p:spPr>
          <a:xfrm>
            <a:off x="1012887" y="123478"/>
            <a:ext cx="5845113" cy="2787253"/>
          </a:xfrm>
          <a:prstGeom prst="rect">
            <a:avLst/>
          </a:prstGeom>
        </p:spPr>
      </p:pic>
    </p:spTree>
    <p:extLst>
      <p:ext uri="{BB962C8B-B14F-4D97-AF65-F5344CB8AC3E}">
        <p14:creationId xmlns:p14="http://schemas.microsoft.com/office/powerpoint/2010/main" val="26340358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9F34-57A8-320F-A59A-670FE91B2473}"/>
              </a:ext>
            </a:extLst>
          </p:cNvPr>
          <p:cNvSpPr>
            <a:spLocks noGrp="1"/>
          </p:cNvSpPr>
          <p:nvPr>
            <p:ph type="title"/>
          </p:nvPr>
        </p:nvSpPr>
        <p:spPr/>
        <p:txBody>
          <a:bodyPr/>
          <a:lstStyle/>
          <a:p>
            <a:r>
              <a:rPr lang="en-US" sz="1400" b="1" err="1">
                <a:latin typeface="Myriad Pro"/>
              </a:rPr>
              <a:t>Testowanie</a:t>
            </a:r>
            <a:r>
              <a:rPr lang="en-US" sz="1400" b="1">
                <a:latin typeface="Myriad Pro"/>
              </a:rPr>
              <a:t> - </a:t>
            </a:r>
            <a:r>
              <a:rPr lang="en-US" sz="1400" b="1" err="1">
                <a:solidFill>
                  <a:srgbClr val="262626"/>
                </a:solidFill>
                <a:latin typeface="Myriad Pro"/>
              </a:rPr>
              <a:t>popularne</a:t>
            </a:r>
            <a:r>
              <a:rPr lang="en-US" sz="1400" b="1">
                <a:solidFill>
                  <a:srgbClr val="262626"/>
                </a:solidFill>
                <a:latin typeface="Myriad Pro"/>
              </a:rPr>
              <a:t> </a:t>
            </a:r>
            <a:r>
              <a:rPr lang="en-US" sz="1400" b="1" err="1">
                <a:solidFill>
                  <a:srgbClr val="262626"/>
                </a:solidFill>
                <a:latin typeface="Myriad Pro"/>
              </a:rPr>
              <a:t>metody</a:t>
            </a:r>
            <a:r>
              <a:rPr lang="en-US" sz="1400" b="1">
                <a:solidFill>
                  <a:srgbClr val="262626"/>
                </a:solidFill>
                <a:latin typeface="Myriad Pro"/>
              </a:rPr>
              <a:t> do </a:t>
            </a:r>
            <a:r>
              <a:rPr lang="en-US" sz="1400" b="1" err="1">
                <a:solidFill>
                  <a:srgbClr val="262626"/>
                </a:solidFill>
                <a:latin typeface="Myriad Pro"/>
              </a:rPr>
              <a:t>optymalizacji</a:t>
            </a:r>
            <a:r>
              <a:rPr lang="en-US" sz="1400" b="1">
                <a:solidFill>
                  <a:srgbClr val="262626"/>
                </a:solidFill>
                <a:latin typeface="Myriad Pro"/>
              </a:rPr>
              <a:t> </a:t>
            </a:r>
            <a:r>
              <a:rPr lang="en-US" sz="1400" b="1" err="1">
                <a:solidFill>
                  <a:srgbClr val="262626"/>
                </a:solidFill>
                <a:latin typeface="Myriad Pro"/>
              </a:rPr>
              <a:t>hiperparametrów</a:t>
            </a:r>
            <a:r>
              <a:rPr lang="en-US" sz="1400" b="1">
                <a:solidFill>
                  <a:srgbClr val="262626"/>
                </a:solidFill>
                <a:latin typeface="Myriad Pro"/>
              </a:rPr>
              <a:t> w </a:t>
            </a:r>
            <a:r>
              <a:rPr lang="en-US" sz="1400" b="1" err="1">
                <a:solidFill>
                  <a:srgbClr val="262626"/>
                </a:solidFill>
                <a:latin typeface="Myriad Pro"/>
              </a:rPr>
              <a:t>uczeniu</a:t>
            </a:r>
            <a:r>
              <a:rPr lang="en-US" sz="1400" b="1">
                <a:solidFill>
                  <a:srgbClr val="262626"/>
                </a:solidFill>
                <a:latin typeface="Myriad Pro"/>
              </a:rPr>
              <a:t> </a:t>
            </a:r>
            <a:r>
              <a:rPr lang="en-US" sz="1400" b="1" err="1">
                <a:solidFill>
                  <a:srgbClr val="262626"/>
                </a:solidFill>
                <a:latin typeface="Myriad Pro"/>
              </a:rPr>
              <a:t>maszynowym</a:t>
            </a:r>
            <a:endParaRPr lang="en-US" b="1">
              <a:solidFill>
                <a:srgbClr val="262626"/>
              </a:solidFill>
            </a:endParaRPr>
          </a:p>
        </p:txBody>
      </p:sp>
      <p:sp>
        <p:nvSpPr>
          <p:cNvPr id="3" name="Content Placeholder 2">
            <a:extLst>
              <a:ext uri="{FF2B5EF4-FFF2-40B4-BE49-F238E27FC236}">
                <a16:creationId xmlns:a16="http://schemas.microsoft.com/office/drawing/2014/main" id="{DF6A9498-072D-5A7B-9350-9190D828ABA8}"/>
              </a:ext>
            </a:extLst>
          </p:cNvPr>
          <p:cNvSpPr>
            <a:spLocks noGrp="1"/>
          </p:cNvSpPr>
          <p:nvPr>
            <p:ph idx="1"/>
          </p:nvPr>
        </p:nvSpPr>
        <p:spPr>
          <a:xfrm>
            <a:off x="1268760" y="1200150"/>
            <a:ext cx="5328592" cy="1739653"/>
          </a:xfrm>
        </p:spPr>
        <p:txBody>
          <a:bodyPr vert="horz" lIns="91440" tIns="45720" rIns="91440" bIns="45720" rtlCol="0" anchor="ctr">
            <a:noAutofit/>
          </a:bodyPr>
          <a:lstStyle/>
          <a:p>
            <a:pPr algn="just">
              <a:spcBef>
                <a:spcPts val="20"/>
              </a:spcBef>
            </a:pPr>
            <a:r>
              <a:rPr lang="en-US" sz="1200" b="0">
                <a:solidFill>
                  <a:srgbClr val="262626"/>
                </a:solidFill>
                <a:latin typeface="Myriad Pro"/>
              </a:rPr>
              <a:t>Random Search </a:t>
            </a:r>
            <a:r>
              <a:rPr lang="en-US" sz="1200" b="0" err="1">
                <a:solidFill>
                  <a:srgbClr val="262626"/>
                </a:solidFill>
                <a:latin typeface="Myriad Pro"/>
              </a:rPr>
              <a:t>polega</a:t>
            </a:r>
            <a:r>
              <a:rPr lang="en-US" sz="1200" b="0">
                <a:solidFill>
                  <a:srgbClr val="262626"/>
                </a:solidFill>
                <a:latin typeface="Myriad Pro"/>
              </a:rPr>
              <a:t> </a:t>
            </a:r>
            <a:r>
              <a:rPr lang="en-US" sz="1200" b="0" err="1">
                <a:solidFill>
                  <a:srgbClr val="262626"/>
                </a:solidFill>
                <a:latin typeface="Myriad Pro"/>
              </a:rPr>
              <a:t>na</a:t>
            </a:r>
            <a:r>
              <a:rPr lang="en-US" sz="1200" b="0">
                <a:solidFill>
                  <a:srgbClr val="262626"/>
                </a:solidFill>
                <a:latin typeface="Myriad Pro"/>
              </a:rPr>
              <a:t> </a:t>
            </a:r>
            <a:r>
              <a:rPr lang="en-US" sz="1200" b="0" err="1">
                <a:solidFill>
                  <a:srgbClr val="262626"/>
                </a:solidFill>
                <a:latin typeface="Myriad Pro"/>
              </a:rPr>
              <a:t>losowym</a:t>
            </a:r>
            <a:r>
              <a:rPr lang="en-US" sz="1200" b="0">
                <a:solidFill>
                  <a:srgbClr val="262626"/>
                </a:solidFill>
                <a:latin typeface="Myriad Pro"/>
              </a:rPr>
              <a:t> </a:t>
            </a:r>
            <a:r>
              <a:rPr lang="en-US" sz="1200" b="0" err="1">
                <a:solidFill>
                  <a:srgbClr val="262626"/>
                </a:solidFill>
                <a:latin typeface="Myriad Pro"/>
              </a:rPr>
              <a:t>wyborze</a:t>
            </a:r>
            <a:r>
              <a:rPr lang="en-US" sz="1200" b="0">
                <a:solidFill>
                  <a:srgbClr val="262626"/>
                </a:solidFill>
                <a:latin typeface="Myriad Pro"/>
              </a:rPr>
              <a:t> </a:t>
            </a:r>
            <a:r>
              <a:rPr lang="en-US" sz="1200" b="0" err="1">
                <a:solidFill>
                  <a:srgbClr val="262626"/>
                </a:solidFill>
                <a:latin typeface="Myriad Pro"/>
              </a:rPr>
              <a:t>wartości</a:t>
            </a:r>
            <a:r>
              <a:rPr lang="en-US" sz="1200" b="0">
                <a:solidFill>
                  <a:srgbClr val="262626"/>
                </a:solidFill>
                <a:latin typeface="Myriad Pro"/>
              </a:rPr>
              <a:t> </a:t>
            </a:r>
            <a:r>
              <a:rPr lang="en-US" sz="1200" b="0" err="1">
                <a:solidFill>
                  <a:srgbClr val="262626"/>
                </a:solidFill>
                <a:latin typeface="Myriad Pro"/>
              </a:rPr>
              <a:t>hiperparametrów</a:t>
            </a:r>
            <a:r>
              <a:rPr lang="en-US" sz="1200" b="0">
                <a:solidFill>
                  <a:srgbClr val="262626"/>
                </a:solidFill>
                <a:latin typeface="Myriad Pro"/>
              </a:rPr>
              <a:t> z </a:t>
            </a:r>
            <a:r>
              <a:rPr lang="en-US" sz="1200" b="0" err="1">
                <a:solidFill>
                  <a:srgbClr val="262626"/>
                </a:solidFill>
                <a:latin typeface="Myriad Pro"/>
              </a:rPr>
              <a:t>zadanego</a:t>
            </a:r>
            <a:r>
              <a:rPr lang="en-US" sz="1200" b="0">
                <a:solidFill>
                  <a:srgbClr val="262626"/>
                </a:solidFill>
                <a:latin typeface="Myriad Pro"/>
              </a:rPr>
              <a:t> </a:t>
            </a:r>
            <a:r>
              <a:rPr lang="en-US" sz="1200" b="0" err="1">
                <a:solidFill>
                  <a:srgbClr val="262626"/>
                </a:solidFill>
                <a:latin typeface="Myriad Pro"/>
              </a:rPr>
              <a:t>przedziału</a:t>
            </a:r>
            <a:r>
              <a:rPr lang="en-US" sz="1200" b="0">
                <a:solidFill>
                  <a:srgbClr val="262626"/>
                </a:solidFill>
                <a:latin typeface="Myriad Pro"/>
              </a:rPr>
              <a:t>, a </a:t>
            </a:r>
            <a:r>
              <a:rPr lang="en-US" sz="1200" b="0" err="1">
                <a:solidFill>
                  <a:srgbClr val="262626"/>
                </a:solidFill>
                <a:latin typeface="Myriad Pro"/>
              </a:rPr>
              <a:t>następnie</a:t>
            </a:r>
            <a:r>
              <a:rPr lang="en-US" sz="1200" b="0">
                <a:solidFill>
                  <a:srgbClr val="262626"/>
                </a:solidFill>
                <a:latin typeface="Myriad Pro"/>
              </a:rPr>
              <a:t> </a:t>
            </a:r>
            <a:r>
              <a:rPr lang="en-US" sz="1200" b="0" err="1">
                <a:solidFill>
                  <a:srgbClr val="262626"/>
                </a:solidFill>
                <a:latin typeface="Myriad Pro"/>
              </a:rPr>
              <a:t>trenowaniu</a:t>
            </a:r>
            <a:r>
              <a:rPr lang="en-US" sz="1200" b="0">
                <a:solidFill>
                  <a:srgbClr val="262626"/>
                </a:solidFill>
                <a:latin typeface="Myriad Pro"/>
              </a:rPr>
              <a:t> </a:t>
            </a:r>
            <a:r>
              <a:rPr lang="en-US" sz="1200" b="0" err="1">
                <a:solidFill>
                  <a:srgbClr val="262626"/>
                </a:solidFill>
                <a:latin typeface="Myriad Pro"/>
              </a:rPr>
              <a:t>modelu</a:t>
            </a:r>
            <a:r>
              <a:rPr lang="en-US" sz="1200" b="0">
                <a:solidFill>
                  <a:srgbClr val="262626"/>
                </a:solidFill>
                <a:latin typeface="Myriad Pro"/>
              </a:rPr>
              <a:t> z </a:t>
            </a:r>
            <a:r>
              <a:rPr lang="en-US" sz="1200" b="0" err="1">
                <a:solidFill>
                  <a:srgbClr val="262626"/>
                </a:solidFill>
                <a:latin typeface="Myriad Pro"/>
              </a:rPr>
              <a:t>tymi</a:t>
            </a:r>
            <a:r>
              <a:rPr lang="en-US" sz="1200" b="0">
                <a:solidFill>
                  <a:srgbClr val="262626"/>
                </a:solidFill>
                <a:latin typeface="Myriad Pro"/>
              </a:rPr>
              <a:t> </a:t>
            </a:r>
            <a:r>
              <a:rPr lang="en-US" sz="1200" b="0" err="1">
                <a:solidFill>
                  <a:srgbClr val="262626"/>
                </a:solidFill>
                <a:latin typeface="Myriad Pro"/>
              </a:rPr>
              <a:t>wartościami</a:t>
            </a:r>
            <a:r>
              <a:rPr lang="en-US" sz="1200" b="0">
                <a:solidFill>
                  <a:srgbClr val="262626"/>
                </a:solidFill>
                <a:latin typeface="Myriad Pro"/>
              </a:rPr>
              <a:t>. Proces ten </a:t>
            </a:r>
            <a:r>
              <a:rPr lang="en-US" sz="1200" b="0" err="1">
                <a:solidFill>
                  <a:srgbClr val="262626"/>
                </a:solidFill>
                <a:latin typeface="Myriad Pro"/>
              </a:rPr>
              <a:t>powtarza</a:t>
            </a:r>
            <a:r>
              <a:rPr lang="en-US" sz="1200" b="0">
                <a:solidFill>
                  <a:srgbClr val="262626"/>
                </a:solidFill>
                <a:latin typeface="Myriad Pro"/>
              </a:rPr>
              <a:t> </a:t>
            </a:r>
            <a:r>
              <a:rPr lang="en-US" sz="1200" b="0" err="1">
                <a:solidFill>
                  <a:srgbClr val="262626"/>
                </a:solidFill>
                <a:latin typeface="Myriad Pro"/>
              </a:rPr>
              <a:t>się</a:t>
            </a:r>
            <a:r>
              <a:rPr lang="en-US" sz="1200" b="0">
                <a:solidFill>
                  <a:srgbClr val="262626"/>
                </a:solidFill>
                <a:latin typeface="Myriad Pro"/>
              </a:rPr>
              <a:t> </a:t>
            </a:r>
            <a:r>
              <a:rPr lang="en-US" sz="1200" b="0" err="1">
                <a:solidFill>
                  <a:srgbClr val="262626"/>
                </a:solidFill>
                <a:latin typeface="Myriad Pro"/>
              </a:rPr>
              <a:t>określoną</a:t>
            </a:r>
            <a:r>
              <a:rPr lang="en-US" sz="1200" b="0">
                <a:solidFill>
                  <a:srgbClr val="262626"/>
                </a:solidFill>
                <a:latin typeface="Myriad Pro"/>
              </a:rPr>
              <a:t> </a:t>
            </a:r>
            <a:r>
              <a:rPr lang="en-US" sz="1200" b="0" err="1">
                <a:solidFill>
                  <a:srgbClr val="262626"/>
                </a:solidFill>
                <a:latin typeface="Myriad Pro"/>
              </a:rPr>
              <a:t>liczbę</a:t>
            </a:r>
            <a:r>
              <a:rPr lang="en-US" sz="1200" b="0">
                <a:solidFill>
                  <a:srgbClr val="262626"/>
                </a:solidFill>
                <a:latin typeface="Myriad Pro"/>
              </a:rPr>
              <a:t> </a:t>
            </a:r>
            <a:r>
              <a:rPr lang="en-US" sz="1200" b="0" err="1">
                <a:solidFill>
                  <a:srgbClr val="262626"/>
                </a:solidFill>
                <a:latin typeface="Myriad Pro"/>
              </a:rPr>
              <a:t>razy</a:t>
            </a:r>
            <a:r>
              <a:rPr lang="en-US" sz="1200" b="0">
                <a:solidFill>
                  <a:srgbClr val="262626"/>
                </a:solidFill>
                <a:latin typeface="Myriad Pro"/>
              </a:rPr>
              <a:t>, a </a:t>
            </a:r>
            <a:r>
              <a:rPr lang="en-US" sz="1200" b="0" err="1">
                <a:solidFill>
                  <a:srgbClr val="262626"/>
                </a:solidFill>
                <a:latin typeface="Myriad Pro"/>
              </a:rPr>
              <a:t>wynikające</a:t>
            </a:r>
            <a:r>
              <a:rPr lang="en-US" sz="1200" b="0">
                <a:solidFill>
                  <a:srgbClr val="262626"/>
                </a:solidFill>
                <a:latin typeface="Myriad Pro"/>
              </a:rPr>
              <a:t> z </a:t>
            </a:r>
            <a:r>
              <a:rPr lang="en-US" sz="1200" b="0" err="1">
                <a:solidFill>
                  <a:srgbClr val="262626"/>
                </a:solidFill>
                <a:latin typeface="Myriad Pro"/>
              </a:rPr>
              <a:t>niego</a:t>
            </a:r>
            <a:r>
              <a:rPr lang="en-US" sz="1200" b="0">
                <a:solidFill>
                  <a:srgbClr val="262626"/>
                </a:solidFill>
                <a:latin typeface="Myriad Pro"/>
              </a:rPr>
              <a:t> </a:t>
            </a:r>
            <a:r>
              <a:rPr lang="en-US" sz="1200" b="0" err="1">
                <a:solidFill>
                  <a:srgbClr val="262626"/>
                </a:solidFill>
                <a:latin typeface="Myriad Pro"/>
              </a:rPr>
              <a:t>modele</a:t>
            </a:r>
            <a:r>
              <a:rPr lang="en-US" sz="1200" b="0">
                <a:solidFill>
                  <a:srgbClr val="262626"/>
                </a:solidFill>
                <a:latin typeface="Myriad Pro"/>
              </a:rPr>
              <a:t> </a:t>
            </a:r>
            <a:r>
              <a:rPr lang="en-US" sz="1200" b="0" err="1">
                <a:solidFill>
                  <a:srgbClr val="262626"/>
                </a:solidFill>
                <a:latin typeface="Myriad Pro"/>
              </a:rPr>
              <a:t>oceniane</a:t>
            </a:r>
            <a:r>
              <a:rPr lang="en-US" sz="1200" b="0">
                <a:solidFill>
                  <a:srgbClr val="262626"/>
                </a:solidFill>
                <a:latin typeface="Myriad Pro"/>
              </a:rPr>
              <a:t> </a:t>
            </a:r>
            <a:r>
              <a:rPr lang="en-US" sz="1200" b="0" err="1">
                <a:solidFill>
                  <a:srgbClr val="262626"/>
                </a:solidFill>
                <a:latin typeface="Myriad Pro"/>
              </a:rPr>
              <a:t>są</a:t>
            </a:r>
            <a:r>
              <a:rPr lang="en-US" sz="1200" b="0">
                <a:solidFill>
                  <a:srgbClr val="262626"/>
                </a:solidFill>
                <a:latin typeface="Myriad Pro"/>
              </a:rPr>
              <a:t> </a:t>
            </a:r>
            <a:r>
              <a:rPr lang="en-US" sz="1200" b="0" err="1">
                <a:solidFill>
                  <a:srgbClr val="262626"/>
                </a:solidFill>
                <a:latin typeface="Myriad Pro"/>
              </a:rPr>
              <a:t>na</a:t>
            </a:r>
            <a:r>
              <a:rPr lang="en-US" sz="1200" b="0">
                <a:solidFill>
                  <a:srgbClr val="262626"/>
                </a:solidFill>
                <a:latin typeface="Myriad Pro"/>
              </a:rPr>
              <a:t> </a:t>
            </a:r>
            <a:r>
              <a:rPr lang="en-US" sz="1200" b="0" err="1">
                <a:solidFill>
                  <a:srgbClr val="262626"/>
                </a:solidFill>
                <a:latin typeface="Myriad Pro"/>
              </a:rPr>
              <a:t>podstawie</a:t>
            </a:r>
            <a:r>
              <a:rPr lang="en-US" sz="1200" b="0">
                <a:solidFill>
                  <a:srgbClr val="262626"/>
                </a:solidFill>
                <a:latin typeface="Myriad Pro"/>
              </a:rPr>
              <a:t> </a:t>
            </a:r>
            <a:r>
              <a:rPr lang="en-US" sz="1200" b="0" err="1">
                <a:solidFill>
                  <a:srgbClr val="262626"/>
                </a:solidFill>
                <a:latin typeface="Myriad Pro"/>
              </a:rPr>
              <a:t>wybranej</a:t>
            </a:r>
            <a:r>
              <a:rPr lang="en-US" sz="1200" b="0">
                <a:solidFill>
                  <a:srgbClr val="262626"/>
                </a:solidFill>
                <a:latin typeface="Myriad Pro"/>
              </a:rPr>
              <a:t> </a:t>
            </a:r>
            <a:r>
              <a:rPr lang="en-US" sz="1200" b="0" err="1">
                <a:solidFill>
                  <a:srgbClr val="262626"/>
                </a:solidFill>
                <a:latin typeface="Myriad Pro"/>
              </a:rPr>
              <a:t>miary</a:t>
            </a:r>
            <a:r>
              <a:rPr lang="en-US" sz="1200" b="0">
                <a:solidFill>
                  <a:srgbClr val="262626"/>
                </a:solidFill>
                <a:latin typeface="Myriad Pro"/>
              </a:rPr>
              <a:t> </a:t>
            </a:r>
            <a:r>
              <a:rPr lang="en-US" sz="1200" b="0" err="1">
                <a:solidFill>
                  <a:srgbClr val="262626"/>
                </a:solidFill>
                <a:latin typeface="Myriad Pro"/>
              </a:rPr>
              <a:t>jakości</a:t>
            </a:r>
            <a:r>
              <a:rPr lang="en-US" sz="1200" b="0">
                <a:solidFill>
                  <a:srgbClr val="262626"/>
                </a:solidFill>
                <a:latin typeface="Myriad Pro"/>
              </a:rPr>
              <a:t>. Ta </a:t>
            </a:r>
            <a:r>
              <a:rPr lang="en-US" sz="1200" b="0" err="1">
                <a:solidFill>
                  <a:srgbClr val="262626"/>
                </a:solidFill>
                <a:latin typeface="Myriad Pro"/>
              </a:rPr>
              <a:t>metoda</a:t>
            </a:r>
            <a:r>
              <a:rPr lang="en-US" sz="1200" b="0">
                <a:solidFill>
                  <a:srgbClr val="262626"/>
                </a:solidFill>
                <a:latin typeface="Myriad Pro"/>
              </a:rPr>
              <a:t> </a:t>
            </a:r>
            <a:r>
              <a:rPr lang="en-US" sz="1200" b="0" err="1">
                <a:solidFill>
                  <a:srgbClr val="262626"/>
                </a:solidFill>
                <a:latin typeface="Myriad Pro"/>
              </a:rPr>
              <a:t>może</a:t>
            </a:r>
            <a:r>
              <a:rPr lang="en-US" sz="1200" b="0">
                <a:solidFill>
                  <a:srgbClr val="262626"/>
                </a:solidFill>
                <a:latin typeface="Myriad Pro"/>
              </a:rPr>
              <a:t> </a:t>
            </a:r>
            <a:r>
              <a:rPr lang="en-US" sz="1200" b="0" err="1">
                <a:solidFill>
                  <a:srgbClr val="262626"/>
                </a:solidFill>
                <a:latin typeface="Myriad Pro"/>
              </a:rPr>
              <a:t>być</a:t>
            </a:r>
            <a:r>
              <a:rPr lang="en-US" sz="1200" b="0">
                <a:solidFill>
                  <a:srgbClr val="262626"/>
                </a:solidFill>
                <a:latin typeface="Myriad Pro"/>
              </a:rPr>
              <a:t> </a:t>
            </a:r>
            <a:r>
              <a:rPr lang="en-US" sz="1200" b="0" err="1">
                <a:solidFill>
                  <a:srgbClr val="262626"/>
                </a:solidFill>
                <a:latin typeface="Myriad Pro"/>
              </a:rPr>
              <a:t>bardziej</a:t>
            </a:r>
            <a:r>
              <a:rPr lang="en-US" sz="1200" b="0">
                <a:solidFill>
                  <a:srgbClr val="262626"/>
                </a:solidFill>
                <a:latin typeface="Myriad Pro"/>
              </a:rPr>
              <a:t> </a:t>
            </a:r>
            <a:r>
              <a:rPr lang="en-US" sz="1200" b="0" err="1">
                <a:solidFill>
                  <a:srgbClr val="262626"/>
                </a:solidFill>
                <a:latin typeface="Myriad Pro"/>
              </a:rPr>
              <a:t>efektywna</a:t>
            </a:r>
            <a:r>
              <a:rPr lang="en-US" sz="1200" b="0">
                <a:solidFill>
                  <a:srgbClr val="262626"/>
                </a:solidFill>
                <a:latin typeface="Myriad Pro"/>
              </a:rPr>
              <a:t> od Grid Search, </a:t>
            </a:r>
            <a:r>
              <a:rPr lang="en-US" sz="1200" b="0" err="1">
                <a:solidFill>
                  <a:srgbClr val="262626"/>
                </a:solidFill>
                <a:latin typeface="Myriad Pro"/>
              </a:rPr>
              <a:t>gdy</a:t>
            </a:r>
            <a:r>
              <a:rPr lang="en-US" sz="1200" b="0">
                <a:solidFill>
                  <a:srgbClr val="262626"/>
                </a:solidFill>
                <a:latin typeface="Myriad Pro"/>
              </a:rPr>
              <a:t> </a:t>
            </a:r>
            <a:r>
              <a:rPr lang="en-US" sz="1200" b="0" err="1">
                <a:solidFill>
                  <a:srgbClr val="262626"/>
                </a:solidFill>
                <a:latin typeface="Myriad Pro"/>
              </a:rPr>
              <a:t>przestrzeń</a:t>
            </a:r>
            <a:r>
              <a:rPr lang="en-US" sz="1200" b="0">
                <a:solidFill>
                  <a:srgbClr val="262626"/>
                </a:solidFill>
                <a:latin typeface="Myriad Pro"/>
              </a:rPr>
              <a:t> </a:t>
            </a:r>
            <a:r>
              <a:rPr lang="en-US" sz="1200" b="0" err="1">
                <a:solidFill>
                  <a:srgbClr val="262626"/>
                </a:solidFill>
                <a:latin typeface="Myriad Pro"/>
              </a:rPr>
              <a:t>poszukiwań</a:t>
            </a:r>
            <a:r>
              <a:rPr lang="en-US" sz="1200" b="0">
                <a:solidFill>
                  <a:srgbClr val="262626"/>
                </a:solidFill>
                <a:latin typeface="Myriad Pro"/>
              </a:rPr>
              <a:t> jest </a:t>
            </a:r>
            <a:r>
              <a:rPr lang="en-US" sz="1200" b="0" err="1">
                <a:solidFill>
                  <a:srgbClr val="262626"/>
                </a:solidFill>
                <a:latin typeface="Myriad Pro"/>
              </a:rPr>
              <a:t>bardzo</a:t>
            </a:r>
            <a:r>
              <a:rPr lang="en-US" sz="1200" b="0">
                <a:solidFill>
                  <a:srgbClr val="262626"/>
                </a:solidFill>
                <a:latin typeface="Myriad Pro"/>
              </a:rPr>
              <a:t> </a:t>
            </a:r>
            <a:r>
              <a:rPr lang="en-US" sz="1200" b="0" err="1">
                <a:solidFill>
                  <a:srgbClr val="262626"/>
                </a:solidFill>
                <a:latin typeface="Myriad Pro"/>
              </a:rPr>
              <a:t>duża</a:t>
            </a:r>
            <a:r>
              <a:rPr lang="en-US" sz="1200" b="0">
                <a:solidFill>
                  <a:srgbClr val="262626"/>
                </a:solidFill>
                <a:latin typeface="Myriad Pro"/>
              </a:rPr>
              <a:t> </a:t>
            </a:r>
            <a:r>
              <a:rPr lang="en-US" sz="1200" b="0" err="1">
                <a:solidFill>
                  <a:srgbClr val="262626"/>
                </a:solidFill>
                <a:latin typeface="Myriad Pro"/>
              </a:rPr>
              <a:t>i</a:t>
            </a:r>
            <a:r>
              <a:rPr lang="en-US" sz="1200" b="0">
                <a:solidFill>
                  <a:srgbClr val="262626"/>
                </a:solidFill>
                <a:latin typeface="Myriad Pro"/>
              </a:rPr>
              <a:t> </a:t>
            </a:r>
            <a:r>
              <a:rPr lang="en-US" sz="1200" b="0" err="1">
                <a:solidFill>
                  <a:srgbClr val="262626"/>
                </a:solidFill>
                <a:latin typeface="Myriad Pro"/>
              </a:rPr>
              <a:t>może</a:t>
            </a:r>
            <a:r>
              <a:rPr lang="en-US" sz="1200" b="0">
                <a:solidFill>
                  <a:srgbClr val="262626"/>
                </a:solidFill>
                <a:latin typeface="Myriad Pro"/>
              </a:rPr>
              <a:t> </a:t>
            </a:r>
            <a:r>
              <a:rPr lang="en-US" sz="1200" b="0" err="1">
                <a:solidFill>
                  <a:srgbClr val="262626"/>
                </a:solidFill>
                <a:latin typeface="Myriad Pro"/>
              </a:rPr>
              <a:t>zawierać</a:t>
            </a:r>
            <a:r>
              <a:rPr lang="en-US" sz="1200" b="0">
                <a:solidFill>
                  <a:srgbClr val="262626"/>
                </a:solidFill>
                <a:latin typeface="Myriad Pro"/>
              </a:rPr>
              <a:t> </a:t>
            </a:r>
            <a:r>
              <a:rPr lang="en-US" sz="1200" b="0" err="1">
                <a:solidFill>
                  <a:srgbClr val="262626"/>
                </a:solidFill>
                <a:latin typeface="Myriad Pro"/>
              </a:rPr>
              <a:t>wiele</a:t>
            </a:r>
            <a:r>
              <a:rPr lang="en-US" sz="1200" b="0">
                <a:solidFill>
                  <a:srgbClr val="262626"/>
                </a:solidFill>
                <a:latin typeface="Myriad Pro"/>
              </a:rPr>
              <a:t> </a:t>
            </a:r>
            <a:r>
              <a:rPr lang="en-US" sz="1200" b="0" err="1">
                <a:solidFill>
                  <a:srgbClr val="262626"/>
                </a:solidFill>
                <a:latin typeface="Myriad Pro"/>
              </a:rPr>
              <a:t>zbędnych</a:t>
            </a:r>
            <a:r>
              <a:rPr lang="en-US" sz="1200" b="0">
                <a:solidFill>
                  <a:srgbClr val="262626"/>
                </a:solidFill>
                <a:latin typeface="Myriad Pro"/>
              </a:rPr>
              <a:t> </a:t>
            </a:r>
            <a:r>
              <a:rPr lang="en-US" sz="1200" b="0" err="1">
                <a:solidFill>
                  <a:srgbClr val="262626"/>
                </a:solidFill>
                <a:latin typeface="Myriad Pro"/>
              </a:rPr>
              <a:t>hiperparametrów</a:t>
            </a:r>
            <a:r>
              <a:rPr lang="en-US" sz="1200" b="0">
                <a:solidFill>
                  <a:srgbClr val="262626"/>
                </a:solidFill>
                <a:latin typeface="Myriad Pro"/>
              </a:rPr>
              <a:t>, </a:t>
            </a:r>
            <a:r>
              <a:rPr lang="en-US" sz="1200" b="0" err="1">
                <a:solidFill>
                  <a:srgbClr val="262626"/>
                </a:solidFill>
                <a:latin typeface="Myriad Pro"/>
              </a:rPr>
              <a:t>ponieważ</a:t>
            </a:r>
            <a:r>
              <a:rPr lang="en-US" sz="1200" b="0">
                <a:solidFill>
                  <a:srgbClr val="262626"/>
                </a:solidFill>
                <a:latin typeface="Myriad Pro"/>
              </a:rPr>
              <a:t> </a:t>
            </a:r>
            <a:r>
              <a:rPr lang="en-US" sz="1200" b="0" err="1">
                <a:solidFill>
                  <a:srgbClr val="262626"/>
                </a:solidFill>
                <a:latin typeface="Myriad Pro"/>
              </a:rPr>
              <a:t>nie</a:t>
            </a:r>
            <a:r>
              <a:rPr lang="en-US" sz="1200" b="0">
                <a:solidFill>
                  <a:srgbClr val="262626"/>
                </a:solidFill>
                <a:latin typeface="Myriad Pro"/>
              </a:rPr>
              <a:t> </a:t>
            </a:r>
            <a:r>
              <a:rPr lang="en-US" sz="1200" b="0" err="1">
                <a:solidFill>
                  <a:srgbClr val="262626"/>
                </a:solidFill>
                <a:latin typeface="Myriad Pro"/>
              </a:rPr>
              <a:t>wymaga</a:t>
            </a:r>
            <a:r>
              <a:rPr lang="en-US" sz="1200" b="0">
                <a:solidFill>
                  <a:srgbClr val="262626"/>
                </a:solidFill>
                <a:latin typeface="Myriad Pro"/>
              </a:rPr>
              <a:t> </a:t>
            </a:r>
            <a:r>
              <a:rPr lang="en-US" sz="1200" b="0" err="1">
                <a:solidFill>
                  <a:srgbClr val="262626"/>
                </a:solidFill>
                <a:latin typeface="Myriad Pro"/>
              </a:rPr>
              <a:t>przeszukania</a:t>
            </a:r>
            <a:r>
              <a:rPr lang="en-US" sz="1200" b="0">
                <a:solidFill>
                  <a:srgbClr val="262626"/>
                </a:solidFill>
                <a:latin typeface="Myriad Pro"/>
              </a:rPr>
              <a:t> </a:t>
            </a:r>
            <a:r>
              <a:rPr lang="en-US" sz="1200" b="0" err="1">
                <a:solidFill>
                  <a:srgbClr val="262626"/>
                </a:solidFill>
                <a:latin typeface="Myriad Pro"/>
              </a:rPr>
              <a:t>całej</a:t>
            </a:r>
            <a:r>
              <a:rPr lang="en-US" sz="1200" b="0">
                <a:solidFill>
                  <a:srgbClr val="262626"/>
                </a:solidFill>
                <a:latin typeface="Myriad Pro"/>
              </a:rPr>
              <a:t> </a:t>
            </a:r>
            <a:r>
              <a:rPr lang="en-US" sz="1200" b="0" err="1">
                <a:solidFill>
                  <a:srgbClr val="262626"/>
                </a:solidFill>
                <a:latin typeface="Myriad Pro"/>
              </a:rPr>
              <a:t>przestrzeni</a:t>
            </a:r>
            <a:r>
              <a:rPr lang="en-US" sz="1200" b="0">
                <a:solidFill>
                  <a:srgbClr val="262626"/>
                </a:solidFill>
                <a:latin typeface="Myriad Pro"/>
              </a:rPr>
              <a:t> </a:t>
            </a:r>
            <a:r>
              <a:rPr lang="en-US" sz="1200" b="0" err="1">
                <a:solidFill>
                  <a:srgbClr val="262626"/>
                </a:solidFill>
                <a:latin typeface="Myriad Pro"/>
              </a:rPr>
              <a:t>hiperparametrów</a:t>
            </a:r>
            <a:r>
              <a:rPr lang="en-US" sz="1200" b="0">
                <a:solidFill>
                  <a:srgbClr val="262626"/>
                </a:solidFill>
                <a:latin typeface="Myriad Pro"/>
              </a:rPr>
              <a:t>.</a:t>
            </a:r>
            <a:endParaRPr lang="en-US" sz="1200" b="0"/>
          </a:p>
          <a:p>
            <a:pPr algn="just">
              <a:spcBef>
                <a:spcPts val="20"/>
              </a:spcBef>
            </a:pPr>
            <a:endParaRPr lang="en-US" sz="1200"/>
          </a:p>
          <a:p>
            <a:pPr algn="just"/>
            <a:endParaRPr lang="en-US" sz="1200"/>
          </a:p>
        </p:txBody>
      </p:sp>
      <p:pic>
        <p:nvPicPr>
          <p:cNvPr id="4" name="Picture 4">
            <a:extLst>
              <a:ext uri="{FF2B5EF4-FFF2-40B4-BE49-F238E27FC236}">
                <a16:creationId xmlns:a16="http://schemas.microsoft.com/office/drawing/2014/main" id="{29ACEDD8-BF9F-1952-6302-1FB2E8786EF9}"/>
              </a:ext>
            </a:extLst>
          </p:cNvPr>
          <p:cNvPicPr>
            <a:picLocks noChangeAspect="1"/>
          </p:cNvPicPr>
          <p:nvPr/>
        </p:nvPicPr>
        <p:blipFill>
          <a:blip r:embed="rId2"/>
          <a:stretch>
            <a:fillRect/>
          </a:stretch>
        </p:blipFill>
        <p:spPr>
          <a:xfrm>
            <a:off x="1636165" y="2598573"/>
            <a:ext cx="4856763" cy="2333350"/>
          </a:xfrm>
          <a:prstGeom prst="rect">
            <a:avLst/>
          </a:prstGeom>
        </p:spPr>
      </p:pic>
    </p:spTree>
    <p:extLst>
      <p:ext uri="{BB962C8B-B14F-4D97-AF65-F5344CB8AC3E}">
        <p14:creationId xmlns:p14="http://schemas.microsoft.com/office/powerpoint/2010/main" val="16855897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9D257B7A-D045-5687-8FE2-FB539D9A1114}"/>
              </a:ext>
            </a:extLst>
          </p:cNvPr>
          <p:cNvSpPr txBox="1"/>
          <p:nvPr/>
        </p:nvSpPr>
        <p:spPr>
          <a:xfrm>
            <a:off x="1136650" y="255586"/>
            <a:ext cx="577532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from </a:t>
            </a:r>
            <a:r>
              <a:rPr lang="en-US" sz="900" err="1"/>
              <a:t>sklearn.model_selection</a:t>
            </a:r>
            <a:r>
              <a:rPr lang="en-US" sz="900"/>
              <a:t> import </a:t>
            </a:r>
            <a:r>
              <a:rPr lang="en-US" sz="900" err="1"/>
              <a:t>RandomizedSearchCV</a:t>
            </a:r>
            <a:endParaRPr lang="en-US" sz="900">
              <a:cs typeface="Calibri"/>
            </a:endParaRPr>
          </a:p>
          <a:p>
            <a:r>
              <a:rPr lang="en-US" sz="900"/>
              <a:t>from </a:t>
            </a:r>
            <a:r>
              <a:rPr lang="en-US" sz="900" err="1"/>
              <a:t>sklearn.ensemble</a:t>
            </a:r>
            <a:r>
              <a:rPr lang="en-US" sz="900"/>
              <a:t> import </a:t>
            </a:r>
            <a:r>
              <a:rPr lang="en-US" sz="900" err="1"/>
              <a:t>RandomForestRegressor</a:t>
            </a:r>
            <a:endParaRPr lang="en-US" sz="900">
              <a:cs typeface="Calibri"/>
            </a:endParaRPr>
          </a:p>
          <a:p>
            <a:r>
              <a:rPr lang="en-US" sz="900"/>
              <a:t>from </a:t>
            </a:r>
            <a:r>
              <a:rPr lang="en-US" sz="900" err="1"/>
              <a:t>scipy.stats</a:t>
            </a:r>
            <a:r>
              <a:rPr lang="en-US" sz="900"/>
              <a:t> import </a:t>
            </a:r>
            <a:r>
              <a:rPr lang="en-US" sz="900" err="1"/>
              <a:t>randint</a:t>
            </a:r>
            <a:r>
              <a:rPr lang="en-US" sz="900"/>
              <a:t> as </a:t>
            </a:r>
            <a:r>
              <a:rPr lang="en-US" sz="900" err="1"/>
              <a:t>sp_randint</a:t>
            </a:r>
            <a:endParaRPr lang="en-US" sz="900">
              <a:cs typeface="Calibri"/>
            </a:endParaRPr>
          </a:p>
          <a:p>
            <a:r>
              <a:rPr lang="en-US" sz="900"/>
              <a:t>from </a:t>
            </a:r>
            <a:r>
              <a:rPr lang="en-US" sz="900" err="1"/>
              <a:t>scipy.stats</a:t>
            </a:r>
            <a:r>
              <a:rPr lang="en-US" sz="900"/>
              <a:t> import uniform as </a:t>
            </a:r>
            <a:r>
              <a:rPr lang="en-US" sz="900" err="1"/>
              <a:t>sp_uniform</a:t>
            </a:r>
            <a:endParaRPr lang="en-US" sz="900">
              <a:cs typeface="Calibri"/>
            </a:endParaRPr>
          </a:p>
          <a:p>
            <a:endParaRPr lang="en-US" sz="900"/>
          </a:p>
          <a:p>
            <a:r>
              <a:rPr lang="en-US" sz="900"/>
              <a:t># </a:t>
            </a:r>
            <a:r>
              <a:rPr lang="en-US" sz="900" err="1"/>
              <a:t>Zdefiniowanie</a:t>
            </a:r>
            <a:r>
              <a:rPr lang="en-US" sz="900"/>
              <a:t> </a:t>
            </a:r>
            <a:r>
              <a:rPr lang="en-US" sz="900" err="1"/>
              <a:t>zakresów</a:t>
            </a:r>
            <a:r>
              <a:rPr lang="en-US" sz="900"/>
              <a:t> </a:t>
            </a:r>
            <a:r>
              <a:rPr lang="en-US" sz="900" err="1"/>
              <a:t>wartości</a:t>
            </a:r>
            <a:r>
              <a:rPr lang="en-US" sz="900"/>
              <a:t> </a:t>
            </a:r>
            <a:r>
              <a:rPr lang="en-US" sz="900" err="1"/>
              <a:t>hiperparametrów</a:t>
            </a:r>
            <a:endParaRPr lang="en-US" sz="900">
              <a:cs typeface="Calibri"/>
            </a:endParaRPr>
          </a:p>
          <a:p>
            <a:r>
              <a:rPr lang="en-US" sz="900" err="1"/>
              <a:t>param_dist</a:t>
            </a:r>
            <a:r>
              <a:rPr lang="en-US" sz="900"/>
              <a:t> = {</a:t>
            </a:r>
            <a:endParaRPr lang="en-US" sz="900">
              <a:cs typeface="Calibri"/>
            </a:endParaRPr>
          </a:p>
          <a:p>
            <a:r>
              <a:rPr lang="en-US" sz="900"/>
              <a:t>    '</a:t>
            </a:r>
            <a:r>
              <a:rPr lang="en-US" sz="900" err="1"/>
              <a:t>n_estimators</a:t>
            </a:r>
            <a:r>
              <a:rPr lang="en-US" sz="900"/>
              <a:t>': </a:t>
            </a:r>
            <a:r>
              <a:rPr lang="en-US" sz="900" err="1"/>
              <a:t>sp_randint</a:t>
            </a:r>
            <a:r>
              <a:rPr lang="en-US" sz="900"/>
              <a:t>(50, 200),</a:t>
            </a:r>
          </a:p>
          <a:p>
            <a:r>
              <a:rPr lang="en-US" sz="900"/>
              <a:t>    '</a:t>
            </a:r>
            <a:r>
              <a:rPr lang="en-US" sz="900" err="1"/>
              <a:t>max_features</a:t>
            </a:r>
            <a:r>
              <a:rPr lang="en-US" sz="900"/>
              <a:t>': </a:t>
            </a:r>
            <a:r>
              <a:rPr lang="en-US" sz="900" err="1"/>
              <a:t>sp_randint</a:t>
            </a:r>
            <a:r>
              <a:rPr lang="en-US" sz="900"/>
              <a:t>(1, 10),</a:t>
            </a:r>
          </a:p>
          <a:p>
            <a:r>
              <a:rPr lang="en-US" sz="900"/>
              <a:t>    '</a:t>
            </a:r>
            <a:r>
              <a:rPr lang="en-US" sz="900" err="1"/>
              <a:t>max_depth</a:t>
            </a:r>
            <a:r>
              <a:rPr lang="en-US" sz="900"/>
              <a:t>': [3, 5, None],</a:t>
            </a:r>
          </a:p>
          <a:p>
            <a:r>
              <a:rPr lang="en-US" sz="900"/>
              <a:t>    '</a:t>
            </a:r>
            <a:r>
              <a:rPr lang="en-US" sz="900" err="1"/>
              <a:t>min_samples_split</a:t>
            </a:r>
            <a:r>
              <a:rPr lang="en-US" sz="900"/>
              <a:t>': </a:t>
            </a:r>
            <a:r>
              <a:rPr lang="en-US" sz="900" err="1"/>
              <a:t>sp_randint</a:t>
            </a:r>
            <a:r>
              <a:rPr lang="en-US" sz="900"/>
              <a:t>(2, 20),</a:t>
            </a:r>
          </a:p>
          <a:p>
            <a:r>
              <a:rPr lang="en-US" sz="900"/>
              <a:t>    '</a:t>
            </a:r>
            <a:r>
              <a:rPr lang="en-US" sz="900" err="1"/>
              <a:t>min_samples_leaf</a:t>
            </a:r>
            <a:r>
              <a:rPr lang="en-US" sz="900"/>
              <a:t>': </a:t>
            </a:r>
            <a:r>
              <a:rPr lang="en-US" sz="900" err="1"/>
              <a:t>sp_randint</a:t>
            </a:r>
            <a:r>
              <a:rPr lang="en-US" sz="900"/>
              <a:t>(1, 20)</a:t>
            </a:r>
          </a:p>
          <a:p>
            <a:r>
              <a:rPr lang="en-US" sz="900"/>
              <a:t>}</a:t>
            </a:r>
            <a:endParaRPr lang="en-US" sz="900">
              <a:cs typeface="Calibri"/>
            </a:endParaRPr>
          </a:p>
          <a:p>
            <a:endParaRPr lang="en-US" sz="900"/>
          </a:p>
          <a:p>
            <a:r>
              <a:rPr lang="en-US" sz="900"/>
              <a:t># </a:t>
            </a:r>
            <a:r>
              <a:rPr lang="en-US" sz="900" err="1"/>
              <a:t>Inicjalizacja</a:t>
            </a:r>
            <a:r>
              <a:rPr lang="en-US" sz="900"/>
              <a:t> </a:t>
            </a:r>
            <a:r>
              <a:rPr lang="en-US" sz="900" err="1"/>
              <a:t>modelu</a:t>
            </a:r>
            <a:endParaRPr lang="en-US" sz="900" err="1">
              <a:cs typeface="Calibri"/>
            </a:endParaRPr>
          </a:p>
          <a:p>
            <a:r>
              <a:rPr lang="en-US" sz="900"/>
              <a:t>model = </a:t>
            </a:r>
            <a:r>
              <a:rPr lang="en-US" sz="900" err="1"/>
              <a:t>RandomForestRegressor</a:t>
            </a:r>
            <a:r>
              <a:rPr lang="en-US" sz="900"/>
              <a:t>()</a:t>
            </a:r>
          </a:p>
          <a:p>
            <a:endParaRPr lang="en-US" sz="900"/>
          </a:p>
          <a:p>
            <a:r>
              <a:rPr lang="en-US" sz="900"/>
              <a:t># </a:t>
            </a:r>
            <a:r>
              <a:rPr lang="en-US" sz="900" err="1"/>
              <a:t>Zastosowanie</a:t>
            </a:r>
            <a:r>
              <a:rPr lang="en-US" sz="900"/>
              <a:t> Random Search z </a:t>
            </a:r>
            <a:r>
              <a:rPr lang="en-US" sz="900" err="1"/>
              <a:t>pięciokrotną</a:t>
            </a:r>
            <a:r>
              <a:rPr lang="en-US" sz="900"/>
              <a:t> </a:t>
            </a:r>
            <a:r>
              <a:rPr lang="en-US" sz="900" err="1"/>
              <a:t>walidacją</a:t>
            </a:r>
            <a:r>
              <a:rPr lang="en-US" sz="900"/>
              <a:t> </a:t>
            </a:r>
            <a:r>
              <a:rPr lang="en-US" sz="900" err="1"/>
              <a:t>krzyżową</a:t>
            </a:r>
            <a:endParaRPr lang="en-US" sz="900">
              <a:cs typeface="Calibri"/>
            </a:endParaRPr>
          </a:p>
          <a:p>
            <a:r>
              <a:rPr lang="en-US" sz="900" err="1"/>
              <a:t>random_search</a:t>
            </a:r>
            <a:r>
              <a:rPr lang="en-US" sz="900"/>
              <a:t> = </a:t>
            </a:r>
            <a:r>
              <a:rPr lang="en-US" sz="900" err="1"/>
              <a:t>RandomizedSearchCV</a:t>
            </a:r>
            <a:r>
              <a:rPr lang="en-US" sz="900"/>
              <a:t>(</a:t>
            </a:r>
          </a:p>
          <a:p>
            <a:r>
              <a:rPr lang="en-US" sz="900"/>
              <a:t>    estimator=model,</a:t>
            </a:r>
            <a:endParaRPr lang="en-US" sz="900">
              <a:cs typeface="Calibri"/>
            </a:endParaRPr>
          </a:p>
          <a:p>
            <a:r>
              <a:rPr lang="en-US" sz="900"/>
              <a:t>    </a:t>
            </a:r>
            <a:r>
              <a:rPr lang="en-US" sz="900" err="1"/>
              <a:t>param_distributions</a:t>
            </a:r>
            <a:r>
              <a:rPr lang="en-US" sz="900"/>
              <a:t>=</a:t>
            </a:r>
            <a:r>
              <a:rPr lang="en-US" sz="900" err="1"/>
              <a:t>param_dist</a:t>
            </a:r>
            <a:r>
              <a:rPr lang="en-US" sz="900"/>
              <a:t>,</a:t>
            </a:r>
          </a:p>
          <a:p>
            <a:r>
              <a:rPr lang="en-US" sz="900"/>
              <a:t>    </a:t>
            </a:r>
            <a:r>
              <a:rPr lang="en-US" sz="900" err="1"/>
              <a:t>n_iter</a:t>
            </a:r>
            <a:r>
              <a:rPr lang="en-US" sz="900"/>
              <a:t>=10,</a:t>
            </a:r>
            <a:endParaRPr lang="en-US" sz="900">
              <a:cs typeface="Calibri"/>
            </a:endParaRPr>
          </a:p>
          <a:p>
            <a:r>
              <a:rPr lang="en-US" sz="900"/>
              <a:t>    cv=5,</a:t>
            </a:r>
            <a:endParaRPr lang="en-US" sz="900">
              <a:cs typeface="Calibri"/>
            </a:endParaRPr>
          </a:p>
          <a:p>
            <a:r>
              <a:rPr lang="en-US" sz="900"/>
              <a:t>    </a:t>
            </a:r>
            <a:r>
              <a:rPr lang="en-US" sz="900" err="1"/>
              <a:t>random_state</a:t>
            </a:r>
            <a:r>
              <a:rPr lang="en-US" sz="900"/>
              <a:t>=42</a:t>
            </a:r>
            <a:endParaRPr lang="en-US" sz="900">
              <a:cs typeface="Calibri"/>
            </a:endParaRPr>
          </a:p>
          <a:p>
            <a:r>
              <a:rPr lang="en-US" sz="900"/>
              <a:t>)</a:t>
            </a:r>
            <a:endParaRPr lang="en-US" sz="900">
              <a:cs typeface="Calibri"/>
            </a:endParaRPr>
          </a:p>
          <a:p>
            <a:endParaRPr lang="en-US" sz="900"/>
          </a:p>
          <a:p>
            <a:r>
              <a:rPr lang="en-US" sz="900"/>
              <a:t># </a:t>
            </a:r>
            <a:r>
              <a:rPr lang="en-US" sz="900" err="1"/>
              <a:t>Trenowanie</a:t>
            </a:r>
            <a:r>
              <a:rPr lang="en-US" sz="900"/>
              <a:t> </a:t>
            </a:r>
            <a:r>
              <a:rPr lang="en-US" sz="900" err="1"/>
              <a:t>modelu</a:t>
            </a:r>
            <a:r>
              <a:rPr lang="en-US" sz="900"/>
              <a:t> z </a:t>
            </a:r>
            <a:r>
              <a:rPr lang="en-US" sz="900" err="1"/>
              <a:t>wykorzystaniem</a:t>
            </a:r>
            <a:r>
              <a:rPr lang="en-US" sz="900"/>
              <a:t> Random Search</a:t>
            </a:r>
          </a:p>
          <a:p>
            <a:r>
              <a:rPr lang="en-US" sz="900" err="1"/>
              <a:t>random_search.fit</a:t>
            </a:r>
            <a:r>
              <a:rPr lang="en-US" sz="900"/>
              <a:t>(</a:t>
            </a:r>
            <a:r>
              <a:rPr lang="en-US" sz="900" err="1"/>
              <a:t>X_train</a:t>
            </a:r>
            <a:r>
              <a:rPr lang="en-US" sz="900"/>
              <a:t>, </a:t>
            </a:r>
            <a:r>
              <a:rPr lang="en-US" sz="900" err="1"/>
              <a:t>y_train</a:t>
            </a:r>
            <a:r>
              <a:rPr lang="en-US" sz="900"/>
              <a:t>)</a:t>
            </a:r>
          </a:p>
          <a:p>
            <a:endParaRPr lang="en-US" sz="900"/>
          </a:p>
          <a:p>
            <a:r>
              <a:rPr lang="en-US" sz="900"/>
              <a:t># </a:t>
            </a:r>
            <a:r>
              <a:rPr lang="en-US" sz="900" err="1"/>
              <a:t>Wybór</a:t>
            </a:r>
            <a:r>
              <a:rPr lang="en-US" sz="900"/>
              <a:t> </a:t>
            </a:r>
            <a:r>
              <a:rPr lang="en-US" sz="900" err="1"/>
              <a:t>najlepszego</a:t>
            </a:r>
            <a:r>
              <a:rPr lang="en-US" sz="900"/>
              <a:t> </a:t>
            </a:r>
            <a:r>
              <a:rPr lang="en-US" sz="900" err="1"/>
              <a:t>modelu</a:t>
            </a:r>
            <a:endParaRPr lang="en-US" sz="900">
              <a:cs typeface="Calibri"/>
            </a:endParaRPr>
          </a:p>
          <a:p>
            <a:r>
              <a:rPr lang="en-US" sz="900" err="1"/>
              <a:t>best_model</a:t>
            </a:r>
            <a:r>
              <a:rPr lang="en-US" sz="900"/>
              <a:t> = </a:t>
            </a:r>
            <a:r>
              <a:rPr lang="en-US" sz="900" err="1"/>
              <a:t>random_search.best_estimator</a:t>
            </a:r>
            <a:r>
              <a:rPr lang="en-US" sz="900"/>
              <a:t>_</a:t>
            </a:r>
          </a:p>
          <a:p>
            <a:endParaRPr lang="en-US" sz="900"/>
          </a:p>
        </p:txBody>
      </p:sp>
    </p:spTree>
    <p:extLst>
      <p:ext uri="{BB962C8B-B14F-4D97-AF65-F5344CB8AC3E}">
        <p14:creationId xmlns:p14="http://schemas.microsoft.com/office/powerpoint/2010/main" val="2426152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A294D-87AF-4E5C-91E7-92E57B4076A9}"/>
              </a:ext>
            </a:extLst>
          </p:cNvPr>
          <p:cNvSpPr>
            <a:spLocks noGrp="1"/>
          </p:cNvSpPr>
          <p:nvPr>
            <p:ph type="body" sz="half" idx="2"/>
          </p:nvPr>
        </p:nvSpPr>
        <p:spPr/>
        <p:txBody>
          <a:bodyPr/>
          <a:lstStyle/>
          <a:p>
            <a:r>
              <a:rPr lang="pl-PL"/>
              <a:t>Tworzenie nowego projektu</a:t>
            </a:r>
            <a:endParaRPr lang="en-US"/>
          </a:p>
        </p:txBody>
      </p:sp>
      <p:pic>
        <p:nvPicPr>
          <p:cNvPr id="3" name="Picture 2">
            <a:extLst>
              <a:ext uri="{FF2B5EF4-FFF2-40B4-BE49-F238E27FC236}">
                <a16:creationId xmlns:a16="http://schemas.microsoft.com/office/drawing/2014/main" id="{417A5959-2373-4FA1-AA2D-ADA2C6C08047}"/>
              </a:ext>
            </a:extLst>
          </p:cNvPr>
          <p:cNvPicPr>
            <a:picLocks noChangeAspect="1"/>
          </p:cNvPicPr>
          <p:nvPr/>
        </p:nvPicPr>
        <p:blipFill>
          <a:blip r:embed="rId2"/>
          <a:stretch>
            <a:fillRect/>
          </a:stretch>
        </p:blipFill>
        <p:spPr>
          <a:xfrm>
            <a:off x="1268760" y="771550"/>
            <a:ext cx="2955798" cy="1234430"/>
          </a:xfrm>
          <a:prstGeom prst="rect">
            <a:avLst/>
          </a:prstGeom>
        </p:spPr>
      </p:pic>
      <p:pic>
        <p:nvPicPr>
          <p:cNvPr id="4" name="Picture 3">
            <a:extLst>
              <a:ext uri="{FF2B5EF4-FFF2-40B4-BE49-F238E27FC236}">
                <a16:creationId xmlns:a16="http://schemas.microsoft.com/office/drawing/2014/main" id="{23406E61-192D-4BA9-B562-932C1D2C8179}"/>
              </a:ext>
            </a:extLst>
          </p:cNvPr>
          <p:cNvPicPr>
            <a:picLocks noChangeAspect="1"/>
          </p:cNvPicPr>
          <p:nvPr/>
        </p:nvPicPr>
        <p:blipFill>
          <a:blip r:embed="rId3"/>
          <a:stretch>
            <a:fillRect/>
          </a:stretch>
        </p:blipFill>
        <p:spPr>
          <a:xfrm>
            <a:off x="1268760" y="2493358"/>
            <a:ext cx="5136619" cy="2382648"/>
          </a:xfrm>
          <a:prstGeom prst="rect">
            <a:avLst/>
          </a:prstGeom>
        </p:spPr>
      </p:pic>
      <p:pic>
        <p:nvPicPr>
          <p:cNvPr id="5" name="Picture 4">
            <a:extLst>
              <a:ext uri="{FF2B5EF4-FFF2-40B4-BE49-F238E27FC236}">
                <a16:creationId xmlns:a16="http://schemas.microsoft.com/office/drawing/2014/main" id="{91AED987-2393-4A66-9491-C296B61FC769}"/>
              </a:ext>
            </a:extLst>
          </p:cNvPr>
          <p:cNvPicPr>
            <a:picLocks noChangeAspect="1"/>
          </p:cNvPicPr>
          <p:nvPr/>
        </p:nvPicPr>
        <p:blipFill>
          <a:blip r:embed="rId4"/>
          <a:stretch>
            <a:fillRect/>
          </a:stretch>
        </p:blipFill>
        <p:spPr>
          <a:xfrm>
            <a:off x="4293096" y="966624"/>
            <a:ext cx="2506787" cy="844282"/>
          </a:xfrm>
          <a:prstGeom prst="rect">
            <a:avLst/>
          </a:prstGeom>
        </p:spPr>
      </p:pic>
      <p:sp>
        <p:nvSpPr>
          <p:cNvPr id="6" name="Text Placeholder 1">
            <a:extLst>
              <a:ext uri="{FF2B5EF4-FFF2-40B4-BE49-F238E27FC236}">
                <a16:creationId xmlns:a16="http://schemas.microsoft.com/office/drawing/2014/main" id="{CD43D0BC-92C5-43DD-B72C-BEF4D735EA62}"/>
              </a:ext>
            </a:extLst>
          </p:cNvPr>
          <p:cNvSpPr txBox="1">
            <a:spLocks/>
          </p:cNvSpPr>
          <p:nvPr/>
        </p:nvSpPr>
        <p:spPr>
          <a:xfrm>
            <a:off x="4224557" y="1848645"/>
            <a:ext cx="2506787" cy="644713"/>
          </a:xfrm>
          <a:prstGeom prst="rect">
            <a:avLst/>
          </a:prstGeom>
        </p:spPr>
        <p:txBody>
          <a:bodyPr vert="horz" lIns="91440" tIns="45720" rIns="91440" bIns="45720" rtlCol="0" anchor="t">
            <a:normAutofit fontScale="85000" lnSpcReduction="10000"/>
          </a:bodyPr>
          <a:lstStyle>
            <a:lvl1pPr marL="0" indent="0" algn="l" defTabSz="685783" rtl="0" eaLnBrk="1" latinLnBrk="0" hangingPunct="1">
              <a:spcBef>
                <a:spcPct val="20000"/>
              </a:spcBef>
              <a:buFont typeface="Arial" panose="020B0604020202020204" pitchFamily="34" charset="0"/>
              <a:buNone/>
              <a:defRPr sz="1050" b="0" kern="1200">
                <a:solidFill>
                  <a:schemeClr val="tx1">
                    <a:lumMod val="85000"/>
                    <a:lumOff val="15000"/>
                  </a:schemeClr>
                </a:solidFill>
                <a:latin typeface="Myriad Pro" pitchFamily="34" charset="0"/>
                <a:ea typeface="+mn-ea"/>
                <a:cs typeface="+mn-cs"/>
              </a:defRPr>
            </a:lvl1pPr>
            <a:lvl2pPr marL="342892" indent="0" algn="l" defTabSz="685783" rtl="0" eaLnBrk="1" latinLnBrk="0" hangingPunct="1">
              <a:spcBef>
                <a:spcPct val="20000"/>
              </a:spcBef>
              <a:buFont typeface="Arial" panose="020B0604020202020204" pitchFamily="34" charset="0"/>
              <a:buNone/>
              <a:defRPr sz="900" kern="1200">
                <a:solidFill>
                  <a:schemeClr val="tx1"/>
                </a:solidFill>
                <a:latin typeface="Myriad Pro" pitchFamily="34" charset="0"/>
                <a:ea typeface="+mn-ea"/>
                <a:cs typeface="+mn-cs"/>
              </a:defRPr>
            </a:lvl2pPr>
            <a:lvl3pPr marL="685783" indent="0" algn="l" defTabSz="685783" rtl="0" eaLnBrk="1" latinLnBrk="0" hangingPunct="1">
              <a:spcBef>
                <a:spcPct val="20000"/>
              </a:spcBef>
              <a:buFont typeface="Arial" panose="020B0604020202020204" pitchFamily="34" charset="0"/>
              <a:buNone/>
              <a:defRPr sz="750" kern="1200">
                <a:solidFill>
                  <a:schemeClr val="tx1"/>
                </a:solidFill>
                <a:latin typeface="Myriad Pro" pitchFamily="34" charset="0"/>
                <a:ea typeface="+mn-ea"/>
                <a:cs typeface="+mn-cs"/>
              </a:defRPr>
            </a:lvl3pPr>
            <a:lvl4pPr marL="1028675" indent="0" algn="l" defTabSz="685783" rtl="0" eaLnBrk="1" latinLnBrk="0" hangingPunct="1">
              <a:spcBef>
                <a:spcPct val="20000"/>
              </a:spcBef>
              <a:buFont typeface="Arial" panose="020B0604020202020204" pitchFamily="34" charset="0"/>
              <a:buNone/>
              <a:defRPr sz="675" kern="1200">
                <a:solidFill>
                  <a:schemeClr val="tx1"/>
                </a:solidFill>
                <a:latin typeface="Myriad Pro" pitchFamily="34" charset="0"/>
                <a:ea typeface="+mn-ea"/>
                <a:cs typeface="+mn-cs"/>
              </a:defRPr>
            </a:lvl4pPr>
            <a:lvl5pPr marL="1371566" indent="0" algn="l" defTabSz="685783" rtl="0" eaLnBrk="1" latinLnBrk="0" hangingPunct="1">
              <a:spcBef>
                <a:spcPct val="20000"/>
              </a:spcBef>
              <a:buFont typeface="Arial" panose="020B0604020202020204" pitchFamily="34" charset="0"/>
              <a:buNone/>
              <a:defRPr sz="675" kern="1200">
                <a:solidFill>
                  <a:schemeClr val="tx1"/>
                </a:solidFill>
                <a:latin typeface="Myriad Pro" pitchFamily="34" charset="0"/>
                <a:ea typeface="+mn-ea"/>
                <a:cs typeface="+mn-cs"/>
              </a:defRPr>
            </a:lvl5pPr>
            <a:lvl6pPr marL="1714457" indent="0" algn="l" defTabSz="685783" rtl="0" eaLnBrk="1" latinLnBrk="0" hangingPunct="1">
              <a:spcBef>
                <a:spcPct val="20000"/>
              </a:spcBef>
              <a:buFont typeface="Arial" panose="020B0604020202020204" pitchFamily="34" charset="0"/>
              <a:buNone/>
              <a:defRPr sz="675" kern="1200">
                <a:solidFill>
                  <a:schemeClr val="tx1"/>
                </a:solidFill>
                <a:latin typeface="+mn-lt"/>
                <a:ea typeface="+mn-ea"/>
                <a:cs typeface="+mn-cs"/>
              </a:defRPr>
            </a:lvl6pPr>
            <a:lvl7pPr marL="2057348" indent="0" algn="l" defTabSz="685783" rtl="0" eaLnBrk="1" latinLnBrk="0" hangingPunct="1">
              <a:spcBef>
                <a:spcPct val="20000"/>
              </a:spcBef>
              <a:buFont typeface="Arial" panose="020B0604020202020204" pitchFamily="34" charset="0"/>
              <a:buNone/>
              <a:defRPr sz="675" kern="1200">
                <a:solidFill>
                  <a:schemeClr val="tx1"/>
                </a:solidFill>
                <a:latin typeface="+mn-lt"/>
                <a:ea typeface="+mn-ea"/>
                <a:cs typeface="+mn-cs"/>
              </a:defRPr>
            </a:lvl7pPr>
            <a:lvl8pPr marL="2400240" indent="0" algn="l" defTabSz="685783" rtl="0" eaLnBrk="1" latinLnBrk="0" hangingPunct="1">
              <a:spcBef>
                <a:spcPct val="20000"/>
              </a:spcBef>
              <a:buFont typeface="Arial" panose="020B0604020202020204" pitchFamily="34" charset="0"/>
              <a:buNone/>
              <a:defRPr sz="675" kern="1200">
                <a:solidFill>
                  <a:schemeClr val="tx1"/>
                </a:solidFill>
                <a:latin typeface="+mn-lt"/>
                <a:ea typeface="+mn-ea"/>
                <a:cs typeface="+mn-cs"/>
              </a:defRPr>
            </a:lvl8pPr>
            <a:lvl9pPr marL="2743132" indent="0" algn="l" defTabSz="685783" rtl="0" eaLnBrk="1" latinLnBrk="0" hangingPunct="1">
              <a:spcBef>
                <a:spcPct val="20000"/>
              </a:spcBef>
              <a:buFont typeface="Arial" panose="020B0604020202020204" pitchFamily="34" charset="0"/>
              <a:buNone/>
              <a:defRPr sz="675" kern="1200">
                <a:solidFill>
                  <a:schemeClr val="tx1"/>
                </a:solidFill>
                <a:latin typeface="+mn-lt"/>
                <a:ea typeface="+mn-ea"/>
                <a:cs typeface="+mn-cs"/>
              </a:defRPr>
            </a:lvl9pPr>
          </a:lstStyle>
          <a:p>
            <a:r>
              <a:rPr lang="pl-PL"/>
              <a:t>Zapisywanie efektów pracy co 120 sekund.</a:t>
            </a:r>
          </a:p>
          <a:p>
            <a:endParaRPr lang="pl-PL"/>
          </a:p>
          <a:p>
            <a:r>
              <a:rPr lang="pl-PL"/>
              <a:t>Zapisywanie – file -&gt; save and checkpoint lub ctrl+s</a:t>
            </a:r>
            <a:endParaRPr lang="en-US"/>
          </a:p>
        </p:txBody>
      </p:sp>
      <p:sp>
        <p:nvSpPr>
          <p:cNvPr id="7" name="TextBox 6">
            <a:extLst>
              <a:ext uri="{FF2B5EF4-FFF2-40B4-BE49-F238E27FC236}">
                <a16:creationId xmlns:a16="http://schemas.microsoft.com/office/drawing/2014/main" id="{A5644D31-D464-45FD-9122-935C4BE40895}"/>
              </a:ext>
            </a:extLst>
          </p:cNvPr>
          <p:cNvSpPr txBox="1"/>
          <p:nvPr/>
        </p:nvSpPr>
        <p:spPr>
          <a:xfrm>
            <a:off x="3595439" y="3853710"/>
            <a:ext cx="2569865" cy="253916"/>
          </a:xfrm>
          <a:prstGeom prst="rect">
            <a:avLst/>
          </a:prstGeom>
          <a:noFill/>
        </p:spPr>
        <p:txBody>
          <a:bodyPr wrap="square" rtlCol="0">
            <a:spAutoFit/>
          </a:bodyPr>
          <a:lstStyle/>
          <a:p>
            <a:pPr algn="r"/>
            <a:r>
              <a:rPr lang="pl-PL" sz="1050">
                <a:solidFill>
                  <a:schemeClr val="tx1">
                    <a:lumMod val="85000"/>
                    <a:lumOff val="15000"/>
                  </a:schemeClr>
                </a:solidFill>
              </a:rPr>
              <a:t>Komórki – podstawowa jednostka</a:t>
            </a:r>
            <a:endParaRPr lang="en-US" sz="1050">
              <a:solidFill>
                <a:schemeClr val="tx1">
                  <a:lumMod val="85000"/>
                  <a:lumOff val="15000"/>
                </a:schemeClr>
              </a:solidFill>
              <a:latin typeface="Myriad Pro" pitchFamily="34" charset="0"/>
            </a:endParaRPr>
          </a:p>
        </p:txBody>
      </p:sp>
      <p:cxnSp>
        <p:nvCxnSpPr>
          <p:cNvPr id="9" name="Straight Arrow Connector 8">
            <a:extLst>
              <a:ext uri="{FF2B5EF4-FFF2-40B4-BE49-F238E27FC236}">
                <a16:creationId xmlns:a16="http://schemas.microsoft.com/office/drawing/2014/main" id="{0DCC80C0-2289-41B3-9231-AA191AE26A54}"/>
              </a:ext>
            </a:extLst>
          </p:cNvPr>
          <p:cNvCxnSpPr/>
          <p:nvPr/>
        </p:nvCxnSpPr>
        <p:spPr>
          <a:xfrm>
            <a:off x="2204864" y="627534"/>
            <a:ext cx="697657"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9806098-FCD3-4F31-9708-75D26B927F84}"/>
              </a:ext>
            </a:extLst>
          </p:cNvPr>
          <p:cNvCxnSpPr/>
          <p:nvPr/>
        </p:nvCxnSpPr>
        <p:spPr>
          <a:xfrm flipH="1">
            <a:off x="2780928" y="4083918"/>
            <a:ext cx="1008112"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92E9940-8AA0-4F23-B4B5-3A6D53A2E7AC}"/>
              </a:ext>
            </a:extLst>
          </p:cNvPr>
          <p:cNvSpPr txBox="1"/>
          <p:nvPr/>
        </p:nvSpPr>
        <p:spPr>
          <a:xfrm>
            <a:off x="4437112" y="482947"/>
            <a:ext cx="1872208" cy="253916"/>
          </a:xfrm>
          <a:prstGeom prst="rect">
            <a:avLst/>
          </a:prstGeom>
          <a:noFill/>
        </p:spPr>
        <p:txBody>
          <a:bodyPr wrap="square" rtlCol="0">
            <a:spAutoFit/>
          </a:bodyPr>
          <a:lstStyle/>
          <a:p>
            <a:r>
              <a:rPr lang="pl-PL" sz="1050">
                <a:solidFill>
                  <a:schemeClr val="tx1">
                    <a:lumMod val="85000"/>
                    <a:lumOff val="15000"/>
                  </a:schemeClr>
                </a:solidFill>
              </a:rPr>
              <a:t>Uruchomienie kodu</a:t>
            </a:r>
            <a:endParaRPr lang="en-US" sz="1050">
              <a:solidFill>
                <a:schemeClr val="tx1">
                  <a:lumMod val="85000"/>
                  <a:lumOff val="15000"/>
                </a:schemeClr>
              </a:solidFill>
            </a:endParaRPr>
          </a:p>
        </p:txBody>
      </p:sp>
      <p:cxnSp>
        <p:nvCxnSpPr>
          <p:cNvPr id="14" name="Straight Arrow Connector 13">
            <a:extLst>
              <a:ext uri="{FF2B5EF4-FFF2-40B4-BE49-F238E27FC236}">
                <a16:creationId xmlns:a16="http://schemas.microsoft.com/office/drawing/2014/main" id="{CF9119AE-95CA-4EC8-82DE-6F70EF1679A3}"/>
              </a:ext>
            </a:extLst>
          </p:cNvPr>
          <p:cNvCxnSpPr/>
          <p:nvPr/>
        </p:nvCxnSpPr>
        <p:spPr>
          <a:xfrm>
            <a:off x="5013176" y="869399"/>
            <a:ext cx="533313" cy="519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581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9F34-57A8-320F-A59A-670FE91B2473}"/>
              </a:ext>
            </a:extLst>
          </p:cNvPr>
          <p:cNvSpPr>
            <a:spLocks noGrp="1"/>
          </p:cNvSpPr>
          <p:nvPr>
            <p:ph type="title"/>
          </p:nvPr>
        </p:nvSpPr>
        <p:spPr/>
        <p:txBody>
          <a:bodyPr/>
          <a:lstStyle/>
          <a:p>
            <a:r>
              <a:rPr lang="en-US" sz="1400" b="1" err="1">
                <a:latin typeface="Myriad Pro"/>
              </a:rPr>
              <a:t>Testowanie</a:t>
            </a:r>
            <a:r>
              <a:rPr lang="en-US" sz="1400" b="1">
                <a:latin typeface="Myriad Pro"/>
              </a:rPr>
              <a:t> - </a:t>
            </a:r>
            <a:r>
              <a:rPr lang="en-US" sz="1400" b="1" err="1">
                <a:solidFill>
                  <a:srgbClr val="262626"/>
                </a:solidFill>
                <a:latin typeface="Myriad Pro"/>
              </a:rPr>
              <a:t>popularne</a:t>
            </a:r>
            <a:r>
              <a:rPr lang="en-US" sz="1400" b="1">
                <a:solidFill>
                  <a:srgbClr val="262626"/>
                </a:solidFill>
                <a:latin typeface="Myriad Pro"/>
              </a:rPr>
              <a:t> </a:t>
            </a:r>
            <a:r>
              <a:rPr lang="en-US" sz="1400" b="1" err="1">
                <a:solidFill>
                  <a:srgbClr val="262626"/>
                </a:solidFill>
                <a:latin typeface="Myriad Pro"/>
              </a:rPr>
              <a:t>metody</a:t>
            </a:r>
            <a:r>
              <a:rPr lang="en-US" sz="1400" b="1">
                <a:solidFill>
                  <a:srgbClr val="262626"/>
                </a:solidFill>
                <a:latin typeface="Myriad Pro"/>
              </a:rPr>
              <a:t> do </a:t>
            </a:r>
            <a:r>
              <a:rPr lang="en-US" sz="1400" b="1" err="1">
                <a:solidFill>
                  <a:srgbClr val="262626"/>
                </a:solidFill>
                <a:latin typeface="Myriad Pro"/>
              </a:rPr>
              <a:t>optymalizacji</a:t>
            </a:r>
            <a:r>
              <a:rPr lang="en-US" sz="1400" b="1">
                <a:solidFill>
                  <a:srgbClr val="262626"/>
                </a:solidFill>
                <a:latin typeface="Myriad Pro"/>
              </a:rPr>
              <a:t> </a:t>
            </a:r>
            <a:r>
              <a:rPr lang="en-US" sz="1400" b="1" err="1">
                <a:solidFill>
                  <a:srgbClr val="262626"/>
                </a:solidFill>
                <a:latin typeface="Myriad Pro"/>
              </a:rPr>
              <a:t>hiperparametrów</a:t>
            </a:r>
            <a:r>
              <a:rPr lang="en-US" sz="1400" b="1">
                <a:solidFill>
                  <a:srgbClr val="262626"/>
                </a:solidFill>
                <a:latin typeface="Myriad Pro"/>
              </a:rPr>
              <a:t> w </a:t>
            </a:r>
            <a:r>
              <a:rPr lang="en-US" sz="1400" b="1" err="1">
                <a:solidFill>
                  <a:srgbClr val="262626"/>
                </a:solidFill>
                <a:latin typeface="Myriad Pro"/>
              </a:rPr>
              <a:t>uczeniu</a:t>
            </a:r>
            <a:r>
              <a:rPr lang="en-US" sz="1400" b="1">
                <a:solidFill>
                  <a:srgbClr val="262626"/>
                </a:solidFill>
                <a:latin typeface="Myriad Pro"/>
              </a:rPr>
              <a:t> </a:t>
            </a:r>
            <a:r>
              <a:rPr lang="en-US" sz="1400" b="1" err="1">
                <a:solidFill>
                  <a:srgbClr val="262626"/>
                </a:solidFill>
                <a:latin typeface="Myriad Pro"/>
              </a:rPr>
              <a:t>maszynowym</a:t>
            </a:r>
            <a:endParaRPr lang="en-US" b="1">
              <a:solidFill>
                <a:srgbClr val="262626"/>
              </a:solidFill>
            </a:endParaRPr>
          </a:p>
        </p:txBody>
      </p:sp>
      <p:sp>
        <p:nvSpPr>
          <p:cNvPr id="3" name="Content Placeholder 2">
            <a:extLst>
              <a:ext uri="{FF2B5EF4-FFF2-40B4-BE49-F238E27FC236}">
                <a16:creationId xmlns:a16="http://schemas.microsoft.com/office/drawing/2014/main" id="{DF6A9498-072D-5A7B-9350-9190D828ABA8}"/>
              </a:ext>
            </a:extLst>
          </p:cNvPr>
          <p:cNvSpPr>
            <a:spLocks noGrp="1"/>
          </p:cNvSpPr>
          <p:nvPr>
            <p:ph idx="1"/>
          </p:nvPr>
        </p:nvSpPr>
        <p:spPr>
          <a:xfrm>
            <a:off x="1268760" y="1200150"/>
            <a:ext cx="5328592" cy="1466220"/>
          </a:xfrm>
        </p:spPr>
        <p:txBody>
          <a:bodyPr vert="horz" lIns="91440" tIns="45720" rIns="91440" bIns="45720" rtlCol="0" anchor="ctr">
            <a:noAutofit/>
          </a:bodyPr>
          <a:lstStyle/>
          <a:p>
            <a:pPr algn="just">
              <a:spcBef>
                <a:spcPts val="20"/>
              </a:spcBef>
            </a:pPr>
            <a:r>
              <a:rPr lang="en-US" sz="1200" b="0">
                <a:solidFill>
                  <a:srgbClr val="262626"/>
                </a:solidFill>
                <a:latin typeface="Myriad Pro"/>
              </a:rPr>
              <a:t>Grid Search </a:t>
            </a:r>
            <a:r>
              <a:rPr lang="en-US" sz="1200" b="0" err="1">
                <a:solidFill>
                  <a:srgbClr val="262626"/>
                </a:solidFill>
                <a:latin typeface="Myriad Pro"/>
              </a:rPr>
              <a:t>polega</a:t>
            </a:r>
            <a:r>
              <a:rPr lang="en-US" sz="1200" b="0">
                <a:solidFill>
                  <a:srgbClr val="262626"/>
                </a:solidFill>
                <a:latin typeface="Myriad Pro"/>
              </a:rPr>
              <a:t> </a:t>
            </a:r>
            <a:r>
              <a:rPr lang="en-US" sz="1200" b="0" err="1">
                <a:solidFill>
                  <a:srgbClr val="262626"/>
                </a:solidFill>
                <a:latin typeface="Myriad Pro"/>
              </a:rPr>
              <a:t>na</a:t>
            </a:r>
            <a:r>
              <a:rPr lang="en-US" sz="1200" b="0">
                <a:solidFill>
                  <a:srgbClr val="262626"/>
                </a:solidFill>
                <a:latin typeface="Myriad Pro"/>
              </a:rPr>
              <a:t> </a:t>
            </a:r>
            <a:r>
              <a:rPr lang="en-US" sz="1200" b="0" err="1">
                <a:solidFill>
                  <a:srgbClr val="262626"/>
                </a:solidFill>
                <a:latin typeface="Myriad Pro"/>
              </a:rPr>
              <a:t>przeszukaniu</a:t>
            </a:r>
            <a:r>
              <a:rPr lang="en-US" sz="1200" b="0">
                <a:solidFill>
                  <a:srgbClr val="262626"/>
                </a:solidFill>
                <a:latin typeface="Myriad Pro"/>
              </a:rPr>
              <a:t> </a:t>
            </a:r>
            <a:r>
              <a:rPr lang="en-US" sz="1200" b="0" err="1">
                <a:solidFill>
                  <a:srgbClr val="262626"/>
                </a:solidFill>
                <a:latin typeface="Myriad Pro"/>
              </a:rPr>
              <a:t>siatki</a:t>
            </a:r>
            <a:r>
              <a:rPr lang="en-US" sz="1200" b="0">
                <a:solidFill>
                  <a:srgbClr val="262626"/>
                </a:solidFill>
                <a:latin typeface="Myriad Pro"/>
              </a:rPr>
              <a:t> </a:t>
            </a:r>
            <a:r>
              <a:rPr lang="en-US" sz="1200" b="0" err="1">
                <a:solidFill>
                  <a:srgbClr val="262626"/>
                </a:solidFill>
                <a:latin typeface="Myriad Pro"/>
              </a:rPr>
              <a:t>wartości</a:t>
            </a:r>
            <a:r>
              <a:rPr lang="en-US" sz="1200" b="0">
                <a:solidFill>
                  <a:srgbClr val="262626"/>
                </a:solidFill>
                <a:latin typeface="Myriad Pro"/>
              </a:rPr>
              <a:t> </a:t>
            </a:r>
            <a:r>
              <a:rPr lang="en-US" sz="1200" b="0" err="1">
                <a:solidFill>
                  <a:srgbClr val="262626"/>
                </a:solidFill>
                <a:latin typeface="Myriad Pro"/>
              </a:rPr>
              <a:t>hiperparametrów</a:t>
            </a:r>
            <a:r>
              <a:rPr lang="en-US" sz="1200" b="0">
                <a:solidFill>
                  <a:srgbClr val="262626"/>
                </a:solidFill>
                <a:latin typeface="Myriad Pro"/>
              </a:rPr>
              <a:t> z </a:t>
            </a:r>
            <a:r>
              <a:rPr lang="en-US" sz="1200" b="0" err="1">
                <a:solidFill>
                  <a:srgbClr val="262626"/>
                </a:solidFill>
                <a:latin typeface="Myriad Pro"/>
              </a:rPr>
              <a:t>zadanego</a:t>
            </a:r>
            <a:r>
              <a:rPr lang="en-US" sz="1200" b="0">
                <a:solidFill>
                  <a:srgbClr val="262626"/>
                </a:solidFill>
                <a:latin typeface="Myriad Pro"/>
              </a:rPr>
              <a:t> </a:t>
            </a:r>
            <a:r>
              <a:rPr lang="en-US" sz="1200" b="0" err="1">
                <a:solidFill>
                  <a:srgbClr val="262626"/>
                </a:solidFill>
                <a:latin typeface="Myriad Pro"/>
              </a:rPr>
              <a:t>zakresu</a:t>
            </a:r>
            <a:r>
              <a:rPr lang="en-US" sz="1200" b="0">
                <a:solidFill>
                  <a:srgbClr val="262626"/>
                </a:solidFill>
                <a:latin typeface="Myriad Pro"/>
              </a:rPr>
              <a:t>. </a:t>
            </a:r>
            <a:r>
              <a:rPr lang="en-US" sz="1200" b="0" err="1">
                <a:solidFill>
                  <a:srgbClr val="262626"/>
                </a:solidFill>
                <a:latin typeface="Myriad Pro"/>
              </a:rPr>
              <a:t>Przykładowo</a:t>
            </a:r>
            <a:r>
              <a:rPr lang="en-US" sz="1200" b="0">
                <a:solidFill>
                  <a:srgbClr val="262626"/>
                </a:solidFill>
                <a:latin typeface="Myriad Pro"/>
              </a:rPr>
              <a:t>, </a:t>
            </a:r>
            <a:r>
              <a:rPr lang="en-US" sz="1200" b="0" err="1">
                <a:solidFill>
                  <a:srgbClr val="262626"/>
                </a:solidFill>
                <a:latin typeface="Myriad Pro"/>
              </a:rPr>
              <a:t>możemy</a:t>
            </a:r>
            <a:r>
              <a:rPr lang="en-US" sz="1200" b="0">
                <a:solidFill>
                  <a:srgbClr val="262626"/>
                </a:solidFill>
                <a:latin typeface="Myriad Pro"/>
              </a:rPr>
              <a:t> </a:t>
            </a:r>
            <a:r>
              <a:rPr lang="en-US" sz="1200" b="0" err="1">
                <a:solidFill>
                  <a:srgbClr val="262626"/>
                </a:solidFill>
                <a:latin typeface="Myriad Pro"/>
              </a:rPr>
              <a:t>określić</a:t>
            </a:r>
            <a:r>
              <a:rPr lang="en-US" sz="1200" b="0">
                <a:solidFill>
                  <a:srgbClr val="262626"/>
                </a:solidFill>
                <a:latin typeface="Myriad Pro"/>
              </a:rPr>
              <a:t> </a:t>
            </a:r>
            <a:r>
              <a:rPr lang="en-US" sz="1200" b="0" err="1">
                <a:solidFill>
                  <a:srgbClr val="262626"/>
                </a:solidFill>
                <a:latin typeface="Myriad Pro"/>
              </a:rPr>
              <a:t>przedziały</a:t>
            </a:r>
            <a:r>
              <a:rPr lang="en-US" sz="1200" b="0">
                <a:solidFill>
                  <a:srgbClr val="262626"/>
                </a:solidFill>
                <a:latin typeface="Myriad Pro"/>
              </a:rPr>
              <a:t> </a:t>
            </a:r>
            <a:r>
              <a:rPr lang="en-US" sz="1200" b="0" err="1">
                <a:solidFill>
                  <a:srgbClr val="262626"/>
                </a:solidFill>
                <a:latin typeface="Myriad Pro"/>
              </a:rPr>
              <a:t>dla</a:t>
            </a:r>
            <a:r>
              <a:rPr lang="en-US" sz="1200" b="0">
                <a:solidFill>
                  <a:srgbClr val="262626"/>
                </a:solidFill>
                <a:latin typeface="Myriad Pro"/>
              </a:rPr>
              <a:t> </a:t>
            </a:r>
            <a:r>
              <a:rPr lang="en-US" sz="1200" b="0" err="1">
                <a:solidFill>
                  <a:srgbClr val="262626"/>
                </a:solidFill>
                <a:latin typeface="Myriad Pro"/>
              </a:rPr>
              <a:t>kilku</a:t>
            </a:r>
            <a:r>
              <a:rPr lang="en-US" sz="1200" b="0">
                <a:solidFill>
                  <a:srgbClr val="262626"/>
                </a:solidFill>
                <a:latin typeface="Myriad Pro"/>
              </a:rPr>
              <a:t> </a:t>
            </a:r>
            <a:r>
              <a:rPr lang="en-US" sz="1200" b="0" err="1">
                <a:solidFill>
                  <a:srgbClr val="262626"/>
                </a:solidFill>
                <a:latin typeface="Myriad Pro"/>
              </a:rPr>
              <a:t>hiperparametrów</a:t>
            </a:r>
            <a:r>
              <a:rPr lang="en-US" sz="1200" b="0">
                <a:solidFill>
                  <a:srgbClr val="262626"/>
                </a:solidFill>
                <a:latin typeface="Myriad Pro"/>
              </a:rPr>
              <a:t> </a:t>
            </a:r>
            <a:r>
              <a:rPr lang="en-US" sz="1200" b="0" err="1">
                <a:solidFill>
                  <a:srgbClr val="262626"/>
                </a:solidFill>
                <a:latin typeface="Myriad Pro"/>
              </a:rPr>
              <a:t>i</a:t>
            </a:r>
            <a:r>
              <a:rPr lang="en-US" sz="1200" b="0">
                <a:solidFill>
                  <a:srgbClr val="262626"/>
                </a:solidFill>
                <a:latin typeface="Myriad Pro"/>
              </a:rPr>
              <a:t> </a:t>
            </a:r>
            <a:r>
              <a:rPr lang="en-US" sz="1200" b="0" err="1">
                <a:solidFill>
                  <a:srgbClr val="262626"/>
                </a:solidFill>
                <a:latin typeface="Myriad Pro"/>
              </a:rPr>
              <a:t>przetestować</a:t>
            </a:r>
            <a:r>
              <a:rPr lang="en-US" sz="1200" b="0">
                <a:solidFill>
                  <a:srgbClr val="262626"/>
                </a:solidFill>
                <a:latin typeface="Myriad Pro"/>
              </a:rPr>
              <a:t> </a:t>
            </a:r>
            <a:r>
              <a:rPr lang="en-US" sz="1200" b="0" err="1">
                <a:solidFill>
                  <a:srgbClr val="262626"/>
                </a:solidFill>
                <a:latin typeface="Myriad Pro"/>
              </a:rPr>
              <a:t>wszystkie</a:t>
            </a:r>
            <a:r>
              <a:rPr lang="en-US" sz="1200" b="0">
                <a:solidFill>
                  <a:srgbClr val="262626"/>
                </a:solidFill>
                <a:latin typeface="Myriad Pro"/>
              </a:rPr>
              <a:t> </a:t>
            </a:r>
            <a:r>
              <a:rPr lang="en-US" sz="1200" b="0" err="1">
                <a:solidFill>
                  <a:srgbClr val="262626"/>
                </a:solidFill>
                <a:latin typeface="Myriad Pro"/>
              </a:rPr>
              <a:t>kombinacje</a:t>
            </a:r>
            <a:r>
              <a:rPr lang="en-US" sz="1200" b="0">
                <a:solidFill>
                  <a:srgbClr val="262626"/>
                </a:solidFill>
                <a:latin typeface="Myriad Pro"/>
              </a:rPr>
              <a:t> </a:t>
            </a:r>
            <a:r>
              <a:rPr lang="en-US" sz="1200" b="0" err="1">
                <a:solidFill>
                  <a:srgbClr val="262626"/>
                </a:solidFill>
                <a:latin typeface="Myriad Pro"/>
              </a:rPr>
              <a:t>wartości</a:t>
            </a:r>
            <a:r>
              <a:rPr lang="en-US" sz="1200" b="0">
                <a:solidFill>
                  <a:srgbClr val="262626"/>
                </a:solidFill>
                <a:latin typeface="Myriad Pro"/>
              </a:rPr>
              <a:t> z </a:t>
            </a:r>
            <a:r>
              <a:rPr lang="en-US" sz="1200" b="0" err="1">
                <a:solidFill>
                  <a:srgbClr val="262626"/>
                </a:solidFill>
                <a:latin typeface="Myriad Pro"/>
              </a:rPr>
              <a:t>tych</a:t>
            </a:r>
            <a:r>
              <a:rPr lang="en-US" sz="1200" b="0">
                <a:solidFill>
                  <a:srgbClr val="262626"/>
                </a:solidFill>
                <a:latin typeface="Myriad Pro"/>
              </a:rPr>
              <a:t> </a:t>
            </a:r>
            <a:r>
              <a:rPr lang="en-US" sz="1200" b="0" err="1">
                <a:solidFill>
                  <a:srgbClr val="262626"/>
                </a:solidFill>
                <a:latin typeface="Myriad Pro"/>
              </a:rPr>
              <a:t>przedziałów</a:t>
            </a:r>
            <a:r>
              <a:rPr lang="en-US" sz="1200" b="0">
                <a:solidFill>
                  <a:srgbClr val="262626"/>
                </a:solidFill>
                <a:latin typeface="Myriad Pro"/>
              </a:rPr>
              <a:t>. </a:t>
            </a:r>
            <a:r>
              <a:rPr lang="en-US" sz="1200" b="0" err="1">
                <a:solidFill>
                  <a:srgbClr val="262626"/>
                </a:solidFill>
                <a:latin typeface="Myriad Pro"/>
              </a:rPr>
              <a:t>Każda</a:t>
            </a:r>
            <a:r>
              <a:rPr lang="en-US" sz="1200" b="0">
                <a:solidFill>
                  <a:srgbClr val="262626"/>
                </a:solidFill>
                <a:latin typeface="Myriad Pro"/>
              </a:rPr>
              <a:t> </a:t>
            </a:r>
            <a:r>
              <a:rPr lang="en-US" sz="1200" b="0" err="1">
                <a:solidFill>
                  <a:srgbClr val="262626"/>
                </a:solidFill>
                <a:latin typeface="Myriad Pro"/>
              </a:rPr>
              <a:t>kombinacja</a:t>
            </a:r>
            <a:r>
              <a:rPr lang="en-US" sz="1200" b="0">
                <a:solidFill>
                  <a:srgbClr val="262626"/>
                </a:solidFill>
                <a:latin typeface="Myriad Pro"/>
              </a:rPr>
              <a:t> </a:t>
            </a:r>
            <a:r>
              <a:rPr lang="en-US" sz="1200" b="0" err="1">
                <a:solidFill>
                  <a:srgbClr val="262626"/>
                </a:solidFill>
                <a:latin typeface="Myriad Pro"/>
              </a:rPr>
              <a:t>hiperparametrów</a:t>
            </a:r>
            <a:r>
              <a:rPr lang="en-US" sz="1200" b="0">
                <a:solidFill>
                  <a:srgbClr val="262626"/>
                </a:solidFill>
                <a:latin typeface="Myriad Pro"/>
              </a:rPr>
              <a:t> jest </a:t>
            </a:r>
            <a:r>
              <a:rPr lang="en-US" sz="1200" b="0" err="1">
                <a:solidFill>
                  <a:srgbClr val="262626"/>
                </a:solidFill>
                <a:latin typeface="Myriad Pro"/>
              </a:rPr>
              <a:t>trenowana</a:t>
            </a:r>
            <a:r>
              <a:rPr lang="en-US" sz="1200" b="0">
                <a:solidFill>
                  <a:srgbClr val="262626"/>
                </a:solidFill>
                <a:latin typeface="Myriad Pro"/>
              </a:rPr>
              <a:t>, a </a:t>
            </a:r>
            <a:r>
              <a:rPr lang="en-US" sz="1200" b="0" err="1">
                <a:solidFill>
                  <a:srgbClr val="262626"/>
                </a:solidFill>
                <a:latin typeface="Myriad Pro"/>
              </a:rPr>
              <a:t>wynikające</a:t>
            </a:r>
            <a:r>
              <a:rPr lang="en-US" sz="1200" b="0">
                <a:solidFill>
                  <a:srgbClr val="262626"/>
                </a:solidFill>
                <a:latin typeface="Myriad Pro"/>
              </a:rPr>
              <a:t> z </a:t>
            </a:r>
            <a:r>
              <a:rPr lang="en-US" sz="1200" b="0" err="1">
                <a:solidFill>
                  <a:srgbClr val="262626"/>
                </a:solidFill>
                <a:latin typeface="Myriad Pro"/>
              </a:rPr>
              <a:t>niej</a:t>
            </a:r>
            <a:r>
              <a:rPr lang="en-US" sz="1200" b="0">
                <a:solidFill>
                  <a:srgbClr val="262626"/>
                </a:solidFill>
                <a:latin typeface="Myriad Pro"/>
              </a:rPr>
              <a:t> </a:t>
            </a:r>
            <a:r>
              <a:rPr lang="en-US" sz="1200" b="0" err="1">
                <a:solidFill>
                  <a:srgbClr val="262626"/>
                </a:solidFill>
                <a:latin typeface="Myriad Pro"/>
              </a:rPr>
              <a:t>modele</a:t>
            </a:r>
            <a:r>
              <a:rPr lang="en-US" sz="1200" b="0">
                <a:solidFill>
                  <a:srgbClr val="262626"/>
                </a:solidFill>
                <a:latin typeface="Myriad Pro"/>
              </a:rPr>
              <a:t> </a:t>
            </a:r>
            <a:r>
              <a:rPr lang="en-US" sz="1200" b="0" err="1">
                <a:solidFill>
                  <a:srgbClr val="262626"/>
                </a:solidFill>
                <a:latin typeface="Myriad Pro"/>
              </a:rPr>
              <a:t>są</a:t>
            </a:r>
            <a:r>
              <a:rPr lang="en-US" sz="1200" b="0">
                <a:solidFill>
                  <a:srgbClr val="262626"/>
                </a:solidFill>
                <a:latin typeface="Myriad Pro"/>
              </a:rPr>
              <a:t> </a:t>
            </a:r>
            <a:r>
              <a:rPr lang="en-US" sz="1200" b="0" err="1">
                <a:solidFill>
                  <a:srgbClr val="262626"/>
                </a:solidFill>
                <a:latin typeface="Myriad Pro"/>
              </a:rPr>
              <a:t>oceniane</a:t>
            </a:r>
            <a:r>
              <a:rPr lang="en-US" sz="1200" b="0">
                <a:solidFill>
                  <a:srgbClr val="262626"/>
                </a:solidFill>
                <a:latin typeface="Myriad Pro"/>
              </a:rPr>
              <a:t> </a:t>
            </a:r>
            <a:r>
              <a:rPr lang="en-US" sz="1200" b="0" err="1">
                <a:solidFill>
                  <a:srgbClr val="262626"/>
                </a:solidFill>
                <a:latin typeface="Myriad Pro"/>
              </a:rPr>
              <a:t>na</a:t>
            </a:r>
            <a:r>
              <a:rPr lang="en-US" sz="1200" b="0">
                <a:solidFill>
                  <a:srgbClr val="262626"/>
                </a:solidFill>
                <a:latin typeface="Myriad Pro"/>
              </a:rPr>
              <a:t> </a:t>
            </a:r>
            <a:r>
              <a:rPr lang="en-US" sz="1200" b="0" err="1">
                <a:solidFill>
                  <a:srgbClr val="262626"/>
                </a:solidFill>
                <a:latin typeface="Myriad Pro"/>
              </a:rPr>
              <a:t>podstawie</a:t>
            </a:r>
            <a:r>
              <a:rPr lang="en-US" sz="1200" b="0">
                <a:solidFill>
                  <a:srgbClr val="262626"/>
                </a:solidFill>
                <a:latin typeface="Myriad Pro"/>
              </a:rPr>
              <a:t> </a:t>
            </a:r>
            <a:r>
              <a:rPr lang="en-US" sz="1200" b="0" err="1">
                <a:solidFill>
                  <a:srgbClr val="262626"/>
                </a:solidFill>
                <a:latin typeface="Myriad Pro"/>
              </a:rPr>
              <a:t>wybranej</a:t>
            </a:r>
            <a:r>
              <a:rPr lang="en-US" sz="1200" b="0">
                <a:solidFill>
                  <a:srgbClr val="262626"/>
                </a:solidFill>
                <a:latin typeface="Myriad Pro"/>
              </a:rPr>
              <a:t> </a:t>
            </a:r>
            <a:r>
              <a:rPr lang="en-US" sz="1200" b="0" err="1">
                <a:solidFill>
                  <a:srgbClr val="262626"/>
                </a:solidFill>
                <a:latin typeface="Myriad Pro"/>
              </a:rPr>
              <a:t>miary</a:t>
            </a:r>
            <a:r>
              <a:rPr lang="en-US" sz="1200" b="0">
                <a:solidFill>
                  <a:srgbClr val="262626"/>
                </a:solidFill>
                <a:latin typeface="Myriad Pro"/>
              </a:rPr>
              <a:t> </a:t>
            </a:r>
            <a:r>
              <a:rPr lang="en-US" sz="1200" b="0" err="1">
                <a:solidFill>
                  <a:srgbClr val="262626"/>
                </a:solidFill>
                <a:latin typeface="Myriad Pro"/>
              </a:rPr>
              <a:t>jakości</a:t>
            </a:r>
            <a:r>
              <a:rPr lang="en-US" sz="1200" b="0">
                <a:solidFill>
                  <a:srgbClr val="262626"/>
                </a:solidFill>
                <a:latin typeface="Myriad Pro"/>
              </a:rPr>
              <a:t>. Ta </a:t>
            </a:r>
            <a:r>
              <a:rPr lang="en-US" sz="1200" b="0" err="1">
                <a:solidFill>
                  <a:srgbClr val="262626"/>
                </a:solidFill>
                <a:latin typeface="Myriad Pro"/>
              </a:rPr>
              <a:t>metoda</a:t>
            </a:r>
            <a:r>
              <a:rPr lang="en-US" sz="1200" b="0">
                <a:solidFill>
                  <a:srgbClr val="262626"/>
                </a:solidFill>
                <a:latin typeface="Myriad Pro"/>
              </a:rPr>
              <a:t> jest </a:t>
            </a:r>
            <a:r>
              <a:rPr lang="en-US" sz="1200" b="0" err="1">
                <a:solidFill>
                  <a:srgbClr val="262626"/>
                </a:solidFill>
                <a:latin typeface="Myriad Pro"/>
              </a:rPr>
              <a:t>bardziej</a:t>
            </a:r>
            <a:r>
              <a:rPr lang="en-US" sz="1200" b="0">
                <a:solidFill>
                  <a:srgbClr val="262626"/>
                </a:solidFill>
                <a:latin typeface="Myriad Pro"/>
              </a:rPr>
              <a:t> </a:t>
            </a:r>
            <a:r>
              <a:rPr lang="en-US" sz="1200" b="0" err="1">
                <a:solidFill>
                  <a:srgbClr val="262626"/>
                </a:solidFill>
                <a:latin typeface="Myriad Pro"/>
              </a:rPr>
              <a:t>skuteczna</a:t>
            </a:r>
            <a:r>
              <a:rPr lang="en-US" sz="1200" b="0">
                <a:solidFill>
                  <a:srgbClr val="262626"/>
                </a:solidFill>
                <a:latin typeface="Myriad Pro"/>
              </a:rPr>
              <a:t> w </a:t>
            </a:r>
            <a:r>
              <a:rPr lang="en-US" sz="1200" b="0" err="1">
                <a:solidFill>
                  <a:srgbClr val="262626"/>
                </a:solidFill>
                <a:latin typeface="Myriad Pro"/>
              </a:rPr>
              <a:t>przypadku</a:t>
            </a:r>
            <a:r>
              <a:rPr lang="en-US" sz="1200" b="0">
                <a:solidFill>
                  <a:srgbClr val="262626"/>
                </a:solidFill>
                <a:latin typeface="Myriad Pro"/>
              </a:rPr>
              <a:t> </a:t>
            </a:r>
            <a:r>
              <a:rPr lang="en-US" sz="1200" b="0" err="1">
                <a:solidFill>
                  <a:srgbClr val="262626"/>
                </a:solidFill>
                <a:latin typeface="Myriad Pro"/>
              </a:rPr>
              <a:t>mniejszych</a:t>
            </a:r>
            <a:r>
              <a:rPr lang="en-US" sz="1200" b="0">
                <a:solidFill>
                  <a:srgbClr val="262626"/>
                </a:solidFill>
                <a:latin typeface="Myriad Pro"/>
              </a:rPr>
              <a:t> </a:t>
            </a:r>
            <a:r>
              <a:rPr lang="en-US" sz="1200" b="0" err="1">
                <a:solidFill>
                  <a:srgbClr val="262626"/>
                </a:solidFill>
                <a:latin typeface="Myriad Pro"/>
              </a:rPr>
              <a:t>przestrzeni</a:t>
            </a:r>
            <a:r>
              <a:rPr lang="en-US" sz="1200" b="0">
                <a:solidFill>
                  <a:srgbClr val="262626"/>
                </a:solidFill>
                <a:latin typeface="Myriad Pro"/>
              </a:rPr>
              <a:t> </a:t>
            </a:r>
            <a:r>
              <a:rPr lang="en-US" sz="1200" b="0" err="1">
                <a:solidFill>
                  <a:srgbClr val="262626"/>
                </a:solidFill>
                <a:latin typeface="Myriad Pro"/>
              </a:rPr>
              <a:t>hiperparametrów</a:t>
            </a:r>
            <a:r>
              <a:rPr lang="en-US" sz="1200" b="0">
                <a:solidFill>
                  <a:srgbClr val="262626"/>
                </a:solidFill>
                <a:latin typeface="Myriad Pro"/>
              </a:rPr>
              <a:t>, </a:t>
            </a:r>
            <a:r>
              <a:rPr lang="en-US" sz="1200" b="0" err="1">
                <a:solidFill>
                  <a:srgbClr val="262626"/>
                </a:solidFill>
                <a:latin typeface="Myriad Pro"/>
              </a:rPr>
              <a:t>gdzie</a:t>
            </a:r>
            <a:r>
              <a:rPr lang="en-US" sz="1200" b="0">
                <a:solidFill>
                  <a:srgbClr val="262626"/>
                </a:solidFill>
                <a:latin typeface="Myriad Pro"/>
              </a:rPr>
              <a:t> </a:t>
            </a:r>
            <a:r>
              <a:rPr lang="en-US" sz="1200" b="0" err="1">
                <a:solidFill>
                  <a:srgbClr val="262626"/>
                </a:solidFill>
                <a:latin typeface="Myriad Pro"/>
              </a:rPr>
              <a:t>poszukiwanie</a:t>
            </a:r>
            <a:r>
              <a:rPr lang="en-US" sz="1200" b="0">
                <a:solidFill>
                  <a:srgbClr val="262626"/>
                </a:solidFill>
                <a:latin typeface="Myriad Pro"/>
              </a:rPr>
              <a:t> </a:t>
            </a:r>
            <a:r>
              <a:rPr lang="en-US" sz="1200" b="0" err="1">
                <a:solidFill>
                  <a:srgbClr val="262626"/>
                </a:solidFill>
                <a:latin typeface="Myriad Pro"/>
              </a:rPr>
              <a:t>może</a:t>
            </a:r>
            <a:r>
              <a:rPr lang="en-US" sz="1200" b="0">
                <a:solidFill>
                  <a:srgbClr val="262626"/>
                </a:solidFill>
                <a:latin typeface="Myriad Pro"/>
              </a:rPr>
              <a:t> </a:t>
            </a:r>
            <a:r>
              <a:rPr lang="en-US" sz="1200" b="0" err="1">
                <a:solidFill>
                  <a:srgbClr val="262626"/>
                </a:solidFill>
                <a:latin typeface="Myriad Pro"/>
              </a:rPr>
              <a:t>być</a:t>
            </a:r>
            <a:r>
              <a:rPr lang="en-US" sz="1200" b="0">
                <a:solidFill>
                  <a:srgbClr val="262626"/>
                </a:solidFill>
                <a:latin typeface="Myriad Pro"/>
              </a:rPr>
              <a:t> </a:t>
            </a:r>
            <a:r>
              <a:rPr lang="en-US" sz="1200" b="0" err="1">
                <a:solidFill>
                  <a:srgbClr val="262626"/>
                </a:solidFill>
                <a:latin typeface="Myriad Pro"/>
              </a:rPr>
              <a:t>wykonane</a:t>
            </a:r>
            <a:r>
              <a:rPr lang="en-US" sz="1200" b="0">
                <a:solidFill>
                  <a:srgbClr val="262626"/>
                </a:solidFill>
                <a:latin typeface="Myriad Pro"/>
              </a:rPr>
              <a:t> w </a:t>
            </a:r>
            <a:r>
              <a:rPr lang="en-US" sz="1200" b="0" err="1">
                <a:solidFill>
                  <a:srgbClr val="262626"/>
                </a:solidFill>
                <a:latin typeface="Myriad Pro"/>
              </a:rPr>
              <a:t>sposób</a:t>
            </a:r>
            <a:r>
              <a:rPr lang="en-US" sz="1200" b="0">
                <a:solidFill>
                  <a:srgbClr val="262626"/>
                </a:solidFill>
                <a:latin typeface="Myriad Pro"/>
              </a:rPr>
              <a:t> </a:t>
            </a:r>
            <a:r>
              <a:rPr lang="en-US" sz="1200" b="0" err="1">
                <a:solidFill>
                  <a:srgbClr val="262626"/>
                </a:solidFill>
                <a:latin typeface="Myriad Pro"/>
              </a:rPr>
              <a:t>bardziej</a:t>
            </a:r>
            <a:r>
              <a:rPr lang="en-US" sz="1200" b="0">
                <a:solidFill>
                  <a:srgbClr val="262626"/>
                </a:solidFill>
                <a:latin typeface="Myriad Pro"/>
              </a:rPr>
              <a:t> </a:t>
            </a:r>
            <a:r>
              <a:rPr lang="en-US" sz="1200" b="0" err="1">
                <a:solidFill>
                  <a:srgbClr val="262626"/>
                </a:solidFill>
                <a:latin typeface="Myriad Pro"/>
              </a:rPr>
              <a:t>dokładny</a:t>
            </a:r>
            <a:r>
              <a:rPr lang="en-US" sz="1200" b="0">
                <a:solidFill>
                  <a:srgbClr val="262626"/>
                </a:solidFill>
                <a:latin typeface="Myriad Pro"/>
              </a:rPr>
              <a:t>.</a:t>
            </a:r>
            <a:endParaRPr lang="en-US" sz="1200" b="0"/>
          </a:p>
          <a:p>
            <a:pPr algn="just"/>
            <a:endParaRPr lang="en-US" sz="1200"/>
          </a:p>
        </p:txBody>
      </p:sp>
      <p:pic>
        <p:nvPicPr>
          <p:cNvPr id="4" name="Picture 4">
            <a:extLst>
              <a:ext uri="{FF2B5EF4-FFF2-40B4-BE49-F238E27FC236}">
                <a16:creationId xmlns:a16="http://schemas.microsoft.com/office/drawing/2014/main" id="{4587DC68-F785-9FAF-2A95-3F6DF7809554}"/>
              </a:ext>
            </a:extLst>
          </p:cNvPr>
          <p:cNvPicPr>
            <a:picLocks noChangeAspect="1"/>
          </p:cNvPicPr>
          <p:nvPr/>
        </p:nvPicPr>
        <p:blipFill>
          <a:blip r:embed="rId2"/>
          <a:stretch>
            <a:fillRect/>
          </a:stretch>
        </p:blipFill>
        <p:spPr>
          <a:xfrm>
            <a:off x="1347952" y="2705816"/>
            <a:ext cx="5411020" cy="1978452"/>
          </a:xfrm>
          <a:prstGeom prst="rect">
            <a:avLst/>
          </a:prstGeom>
        </p:spPr>
      </p:pic>
    </p:spTree>
    <p:extLst>
      <p:ext uri="{BB962C8B-B14F-4D97-AF65-F5344CB8AC3E}">
        <p14:creationId xmlns:p14="http://schemas.microsoft.com/office/powerpoint/2010/main" val="17334501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70D8E306-2190-2FFF-CD29-33F493F5332D}"/>
              </a:ext>
            </a:extLst>
          </p:cNvPr>
          <p:cNvSpPr txBox="1"/>
          <p:nvPr/>
        </p:nvSpPr>
        <p:spPr>
          <a:xfrm>
            <a:off x="1192213" y="422275"/>
            <a:ext cx="518001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from sklearn.model_selection import GridSearchCV</a:t>
            </a:r>
          </a:p>
          <a:p>
            <a:r>
              <a:rPr lang="en-US" sz="900"/>
              <a:t>from sklearn.ensemble import RandomForestRegressor</a:t>
            </a:r>
          </a:p>
          <a:p>
            <a:endParaRPr lang="en-US" sz="900"/>
          </a:p>
          <a:p>
            <a:r>
              <a:rPr lang="en-US" sz="900"/>
              <a:t># Zdefiniowanie zakresów wartości hiperparametrów</a:t>
            </a:r>
          </a:p>
          <a:p>
            <a:r>
              <a:rPr lang="en-US" sz="900"/>
              <a:t>param_grid = {</a:t>
            </a:r>
          </a:p>
          <a:p>
            <a:r>
              <a:rPr lang="en-US" sz="900"/>
              <a:t>    'n_estimators': [100, 150, 200],</a:t>
            </a:r>
          </a:p>
          <a:p>
            <a:r>
              <a:rPr lang="en-US" sz="900"/>
              <a:t>    'max_features': [3, 5, 7],</a:t>
            </a:r>
          </a:p>
          <a:p>
            <a:r>
              <a:rPr lang="en-US" sz="900"/>
              <a:t>    'max_depth': [3, 5, 7],</a:t>
            </a:r>
          </a:p>
          <a:p>
            <a:r>
              <a:rPr lang="en-US" sz="900"/>
              <a:t>    'min_samples_split': [2, 5, 10],</a:t>
            </a:r>
          </a:p>
          <a:p>
            <a:r>
              <a:rPr lang="en-US" sz="900"/>
              <a:t>    'min_samples_leaf': [1, 3, 5]</a:t>
            </a:r>
          </a:p>
          <a:p>
            <a:r>
              <a:rPr lang="en-US" sz="900"/>
              <a:t>}</a:t>
            </a:r>
          </a:p>
          <a:p>
            <a:endParaRPr lang="en-US" sz="900"/>
          </a:p>
          <a:p>
            <a:r>
              <a:rPr lang="en-US" sz="900"/>
              <a:t># Inicjalizacja modelu</a:t>
            </a:r>
          </a:p>
          <a:p>
            <a:r>
              <a:rPr lang="en-US" sz="900"/>
              <a:t>model = RandomForestRegressor()</a:t>
            </a:r>
          </a:p>
          <a:p>
            <a:endParaRPr lang="en-US" sz="900"/>
          </a:p>
          <a:p>
            <a:r>
              <a:rPr lang="en-US" sz="900"/>
              <a:t># Zastosowanie Grid Search z pięciokrotną walidacją krzyżową</a:t>
            </a:r>
          </a:p>
          <a:p>
            <a:r>
              <a:rPr lang="en-US" sz="900"/>
              <a:t>grid_search = GridSearchCV(</a:t>
            </a:r>
          </a:p>
          <a:p>
            <a:r>
              <a:rPr lang="en-US" sz="900"/>
              <a:t>    estimator=model,</a:t>
            </a:r>
          </a:p>
          <a:p>
            <a:r>
              <a:rPr lang="en-US" sz="900"/>
              <a:t>    param_grid=param_grid,</a:t>
            </a:r>
          </a:p>
          <a:p>
            <a:r>
              <a:rPr lang="en-US" sz="900"/>
              <a:t>    cv=5</a:t>
            </a:r>
          </a:p>
          <a:p>
            <a:r>
              <a:rPr lang="en-US" sz="900"/>
              <a:t>)</a:t>
            </a:r>
          </a:p>
          <a:p>
            <a:endParaRPr lang="en-US" sz="900"/>
          </a:p>
          <a:p>
            <a:r>
              <a:rPr lang="en-US" sz="900"/>
              <a:t># Trenowanie modelu z wykorzystaniem Grid Search</a:t>
            </a:r>
          </a:p>
          <a:p>
            <a:r>
              <a:rPr lang="en-US" sz="900"/>
              <a:t>grid_search.fit(X_train, y_train)</a:t>
            </a:r>
          </a:p>
          <a:p>
            <a:endParaRPr lang="en-US" sz="900"/>
          </a:p>
          <a:p>
            <a:r>
              <a:rPr lang="en-US" sz="900"/>
              <a:t># Wybór najlepszego modelu</a:t>
            </a:r>
          </a:p>
          <a:p>
            <a:r>
              <a:rPr lang="en-US" sz="900"/>
              <a:t>best_model = grid_search.best_estimator_</a:t>
            </a:r>
          </a:p>
          <a:p>
            <a:endParaRPr lang="en-US" sz="900"/>
          </a:p>
        </p:txBody>
      </p:sp>
    </p:spTree>
    <p:extLst>
      <p:ext uri="{BB962C8B-B14F-4D97-AF65-F5344CB8AC3E}">
        <p14:creationId xmlns:p14="http://schemas.microsoft.com/office/powerpoint/2010/main" val="1845201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0C3C359-5EAB-46B5-B38A-B4D4F915D406}"/>
              </a:ext>
            </a:extLst>
          </p:cNvPr>
          <p:cNvSpPr>
            <a:spLocks noGrp="1"/>
          </p:cNvSpPr>
          <p:nvPr>
            <p:ph type="title"/>
          </p:nvPr>
        </p:nvSpPr>
        <p:spPr/>
        <p:txBody>
          <a:bodyPr>
            <a:normAutofit/>
          </a:bodyPr>
          <a:lstStyle/>
          <a:p>
            <a:r>
              <a:rPr lang="pl-PL" sz="3200" b="1">
                <a:highlight>
                  <a:srgbClr val="FFFF00"/>
                </a:highlight>
              </a:rPr>
              <a:t>Generalizacja</a:t>
            </a:r>
          </a:p>
        </p:txBody>
      </p:sp>
      <p:sp>
        <p:nvSpPr>
          <p:cNvPr id="3" name="Symbol zastępczy zawartości 2">
            <a:extLst>
              <a:ext uri="{FF2B5EF4-FFF2-40B4-BE49-F238E27FC236}">
                <a16:creationId xmlns:a16="http://schemas.microsoft.com/office/drawing/2014/main" id="{BCC4864E-DD58-4A55-AA04-AC5C636F1EA7}"/>
              </a:ext>
            </a:extLst>
          </p:cNvPr>
          <p:cNvSpPr>
            <a:spLocks noGrp="1"/>
          </p:cNvSpPr>
          <p:nvPr>
            <p:ph idx="1"/>
          </p:nvPr>
        </p:nvSpPr>
        <p:spPr/>
        <p:txBody>
          <a:bodyPr>
            <a:normAutofit/>
          </a:bodyPr>
          <a:lstStyle/>
          <a:p>
            <a:pPr algn="just"/>
            <a:r>
              <a:rPr lang="pl-PL" b="0"/>
              <a:t>Generalizacja modelu polega na przeprowadzeniu eksperymentów badawczych mających na celu zbadanie dokładności modelu w odniesieniu do danych testowych (niewykorzystywanych w etapie uczenia modelu). Rezultatem etapu jest zweryfikowanie możliwości w zakresie generalizacji.</a:t>
            </a:r>
            <a:br>
              <a:rPr lang="pl-PL" b="0"/>
            </a:br>
            <a:r>
              <a:rPr lang="pl-PL" b="0"/>
              <a:t> </a:t>
            </a:r>
            <a:br>
              <a:rPr lang="pl-PL" b="0"/>
            </a:br>
            <a:endParaRPr lang="pl-PL" b="0"/>
          </a:p>
          <a:p>
            <a:endParaRPr lang="pl-PL"/>
          </a:p>
        </p:txBody>
      </p:sp>
    </p:spTree>
    <p:extLst>
      <p:ext uri="{BB962C8B-B14F-4D97-AF65-F5344CB8AC3E}">
        <p14:creationId xmlns:p14="http://schemas.microsoft.com/office/powerpoint/2010/main" val="1627903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6CE-3E37-4A25-E43B-2DD3793FF8C4}"/>
              </a:ext>
            </a:extLst>
          </p:cNvPr>
          <p:cNvSpPr>
            <a:spLocks noGrp="1"/>
          </p:cNvSpPr>
          <p:nvPr>
            <p:ph type="title"/>
          </p:nvPr>
        </p:nvSpPr>
        <p:spPr>
          <a:xfrm>
            <a:off x="1268760" y="-183302"/>
            <a:ext cx="5328592" cy="795735"/>
          </a:xfrm>
        </p:spPr>
        <p:txBody>
          <a:bodyPr>
            <a:normAutofit/>
          </a:bodyPr>
          <a:lstStyle/>
          <a:p>
            <a:r>
              <a:rPr lang="pl-PL" sz="2400" b="1"/>
              <a:t>Generalizacja</a:t>
            </a:r>
            <a:endParaRPr lang="en-US" sz="2400">
              <a:latin typeface="Myriad Pro"/>
            </a:endParaRPr>
          </a:p>
        </p:txBody>
      </p:sp>
      <p:sp>
        <p:nvSpPr>
          <p:cNvPr id="3" name="Content Placeholder 2">
            <a:extLst>
              <a:ext uri="{FF2B5EF4-FFF2-40B4-BE49-F238E27FC236}">
                <a16:creationId xmlns:a16="http://schemas.microsoft.com/office/drawing/2014/main" id="{5202F971-F828-4AF0-4346-8885F7304C66}"/>
              </a:ext>
            </a:extLst>
          </p:cNvPr>
          <p:cNvSpPr>
            <a:spLocks noGrp="1"/>
          </p:cNvSpPr>
          <p:nvPr>
            <p:ph idx="1"/>
          </p:nvPr>
        </p:nvSpPr>
        <p:spPr>
          <a:xfrm>
            <a:off x="1239200" y="2956"/>
            <a:ext cx="5328592" cy="3675855"/>
          </a:xfrm>
        </p:spPr>
        <p:txBody>
          <a:bodyPr vert="horz" lIns="91440" tIns="45720" rIns="91440" bIns="45720" rtlCol="0" anchor="ctr">
            <a:noAutofit/>
          </a:bodyPr>
          <a:lstStyle/>
          <a:p>
            <a:pPr algn="just"/>
            <a:r>
              <a:rPr lang="en-US" sz="1600" b="0" err="1">
                <a:latin typeface="Myriad Pro"/>
              </a:rPr>
              <a:t>Generalizacja</a:t>
            </a:r>
            <a:r>
              <a:rPr lang="en-US" sz="1600" b="0">
                <a:latin typeface="Myriad Pro"/>
              </a:rPr>
              <a:t> </a:t>
            </a:r>
            <a:r>
              <a:rPr lang="en-US" sz="1600" b="0" err="1">
                <a:latin typeface="Myriad Pro"/>
              </a:rPr>
              <a:t>modelu</a:t>
            </a:r>
            <a:r>
              <a:rPr lang="en-US" sz="1600" b="0">
                <a:latin typeface="Myriad Pro"/>
              </a:rPr>
              <a:t> machine learning (</a:t>
            </a:r>
            <a:r>
              <a:rPr lang="en-US" sz="1600" b="0" err="1">
                <a:latin typeface="Myriad Pro"/>
              </a:rPr>
              <a:t>uogólnienie</a:t>
            </a:r>
            <a:r>
              <a:rPr lang="en-US" sz="1600" b="0">
                <a:latin typeface="Myriad Pro"/>
              </a:rPr>
              <a:t>) to </a:t>
            </a:r>
            <a:r>
              <a:rPr lang="en-US" sz="1600" b="0" err="1">
                <a:latin typeface="Myriad Pro"/>
              </a:rPr>
              <a:t>zdolność</a:t>
            </a:r>
            <a:r>
              <a:rPr lang="en-US" sz="1600" b="0">
                <a:latin typeface="Myriad Pro"/>
              </a:rPr>
              <a:t> </a:t>
            </a:r>
            <a:r>
              <a:rPr lang="en-US" sz="1600" b="0" err="1">
                <a:latin typeface="Myriad Pro"/>
              </a:rPr>
              <a:t>modelu</a:t>
            </a:r>
            <a:r>
              <a:rPr lang="en-US" sz="1600" b="0">
                <a:latin typeface="Myriad Pro"/>
              </a:rPr>
              <a:t> do </a:t>
            </a:r>
            <a:r>
              <a:rPr lang="en-US" sz="1600" b="0" err="1">
                <a:latin typeface="Myriad Pro"/>
              </a:rPr>
              <a:t>poprawnego</a:t>
            </a:r>
            <a:r>
              <a:rPr lang="en-US" sz="1600" b="0">
                <a:latin typeface="Myriad Pro"/>
              </a:rPr>
              <a:t> </a:t>
            </a:r>
            <a:r>
              <a:rPr lang="en-US" sz="1600" b="0" err="1">
                <a:latin typeface="Myriad Pro"/>
              </a:rPr>
              <a:t>przewidywania</a:t>
            </a:r>
            <a:r>
              <a:rPr lang="en-US" sz="1600" b="0">
                <a:latin typeface="Myriad Pro"/>
              </a:rPr>
              <a:t> </a:t>
            </a:r>
            <a:r>
              <a:rPr lang="en-US" sz="1600" b="0" err="1">
                <a:latin typeface="Myriad Pro"/>
              </a:rPr>
              <a:t>wartości</a:t>
            </a:r>
            <a:r>
              <a:rPr lang="en-US" sz="1600" b="0">
                <a:latin typeface="Myriad Pro"/>
              </a:rPr>
              <a:t> </a:t>
            </a:r>
            <a:r>
              <a:rPr lang="en-US" sz="1600" b="0" err="1">
                <a:latin typeface="Myriad Pro"/>
              </a:rPr>
              <a:t>dla</a:t>
            </a:r>
            <a:r>
              <a:rPr lang="en-US" sz="1600" b="0">
                <a:latin typeface="Myriad Pro"/>
              </a:rPr>
              <a:t> </a:t>
            </a:r>
            <a:r>
              <a:rPr lang="en-US" sz="1600" b="0" err="1">
                <a:latin typeface="Myriad Pro"/>
              </a:rPr>
              <a:t>nowych</a:t>
            </a:r>
            <a:r>
              <a:rPr lang="en-US" sz="1600" b="0">
                <a:latin typeface="Myriad Pro"/>
              </a:rPr>
              <a:t>, </a:t>
            </a:r>
            <a:r>
              <a:rPr lang="en-US" sz="1600" b="0" err="1">
                <a:latin typeface="Myriad Pro"/>
              </a:rPr>
              <a:t>nieznanych</a:t>
            </a:r>
            <a:r>
              <a:rPr lang="en-US" sz="1600" b="0">
                <a:latin typeface="Myriad Pro"/>
              </a:rPr>
              <a:t> </a:t>
            </a:r>
            <a:r>
              <a:rPr lang="en-US" sz="1600" b="0" err="1">
                <a:latin typeface="Myriad Pro"/>
              </a:rPr>
              <a:t>danych</a:t>
            </a:r>
            <a:r>
              <a:rPr lang="en-US" sz="1600" b="0">
                <a:latin typeface="Myriad Pro"/>
              </a:rPr>
              <a:t>, </a:t>
            </a:r>
            <a:r>
              <a:rPr lang="en-US" sz="1600" b="0" err="1">
                <a:latin typeface="Myriad Pro"/>
              </a:rPr>
              <a:t>które</a:t>
            </a:r>
            <a:r>
              <a:rPr lang="en-US" sz="1600" b="0">
                <a:latin typeface="Myriad Pro"/>
              </a:rPr>
              <a:t> </a:t>
            </a:r>
            <a:r>
              <a:rPr lang="en-US" sz="1600" b="0" err="1">
                <a:latin typeface="Myriad Pro"/>
              </a:rPr>
              <a:t>nie</a:t>
            </a:r>
            <a:r>
              <a:rPr lang="en-US" sz="1600" b="0">
                <a:latin typeface="Myriad Pro"/>
              </a:rPr>
              <a:t> </a:t>
            </a:r>
            <a:r>
              <a:rPr lang="en-US" sz="1600" b="0" err="1">
                <a:latin typeface="Myriad Pro"/>
              </a:rPr>
              <a:t>zostały</a:t>
            </a:r>
            <a:r>
              <a:rPr lang="en-US" sz="1600" b="0">
                <a:latin typeface="Myriad Pro"/>
              </a:rPr>
              <a:t> </a:t>
            </a:r>
            <a:r>
              <a:rPr lang="en-US" sz="1600" b="0" err="1">
                <a:latin typeface="Myriad Pro"/>
              </a:rPr>
              <a:t>użyte</a:t>
            </a:r>
            <a:r>
              <a:rPr lang="en-US" sz="1600" b="0">
                <a:latin typeface="Myriad Pro"/>
              </a:rPr>
              <a:t> do </a:t>
            </a:r>
            <a:r>
              <a:rPr lang="en-US" sz="1600" b="0" err="1">
                <a:latin typeface="Myriad Pro"/>
              </a:rPr>
              <a:t>uczenia</a:t>
            </a:r>
            <a:r>
              <a:rPr lang="en-US" sz="1600" b="0">
                <a:latin typeface="Myriad Pro"/>
              </a:rPr>
              <a:t> </a:t>
            </a:r>
            <a:r>
              <a:rPr lang="en-US" sz="1600" b="0" err="1">
                <a:latin typeface="Myriad Pro"/>
              </a:rPr>
              <a:t>modelu</a:t>
            </a:r>
            <a:r>
              <a:rPr lang="en-US" sz="1600" b="0">
                <a:latin typeface="Myriad Pro"/>
              </a:rPr>
              <a:t>.</a:t>
            </a:r>
          </a:p>
          <a:p>
            <a:pPr algn="just"/>
            <a:r>
              <a:rPr lang="en-US" sz="1600" b="0">
                <a:latin typeface="Myriad Pro"/>
              </a:rPr>
              <a:t>Aby model </a:t>
            </a:r>
            <a:r>
              <a:rPr lang="en-US" sz="1600" b="0" err="1">
                <a:latin typeface="Myriad Pro"/>
              </a:rPr>
              <a:t>był</a:t>
            </a:r>
            <a:r>
              <a:rPr lang="en-US" sz="1600" b="0">
                <a:latin typeface="Myriad Pro"/>
              </a:rPr>
              <a:t> w </a:t>
            </a:r>
            <a:r>
              <a:rPr lang="en-US" sz="1600" b="0" err="1">
                <a:latin typeface="Myriad Pro"/>
              </a:rPr>
              <a:t>stanie</a:t>
            </a:r>
            <a:r>
              <a:rPr lang="en-US" sz="1600" b="0">
                <a:latin typeface="Myriad Pro"/>
              </a:rPr>
              <a:t> </a:t>
            </a:r>
            <a:r>
              <a:rPr lang="en-US" sz="1600" b="0" err="1">
                <a:latin typeface="Myriad Pro"/>
              </a:rPr>
              <a:t>dobrze</a:t>
            </a:r>
            <a:r>
              <a:rPr lang="en-US" sz="1600" b="0">
                <a:latin typeface="Myriad Pro"/>
              </a:rPr>
              <a:t> </a:t>
            </a:r>
            <a:r>
              <a:rPr lang="en-US" sz="1600" b="0" err="1">
                <a:latin typeface="Myriad Pro"/>
              </a:rPr>
              <a:t>generalizować</a:t>
            </a:r>
            <a:r>
              <a:rPr lang="en-US" sz="1600" b="0">
                <a:latin typeface="Myriad Pro"/>
              </a:rPr>
              <a:t>, </a:t>
            </a:r>
            <a:r>
              <a:rPr lang="en-US" sz="1600" b="0" err="1">
                <a:latin typeface="Myriad Pro"/>
              </a:rPr>
              <a:t>należy</a:t>
            </a:r>
            <a:r>
              <a:rPr lang="en-US" sz="1600" b="0">
                <a:latin typeface="Myriad Pro"/>
              </a:rPr>
              <a:t> </a:t>
            </a:r>
            <a:r>
              <a:rPr lang="en-US" sz="1600" b="0" err="1">
                <a:latin typeface="Myriad Pro"/>
              </a:rPr>
              <a:t>zadbać</a:t>
            </a:r>
            <a:r>
              <a:rPr lang="en-US" sz="1600" b="0">
                <a:latin typeface="Myriad Pro"/>
              </a:rPr>
              <a:t> o </a:t>
            </a:r>
            <a:r>
              <a:rPr lang="en-US" sz="1600" b="0" err="1">
                <a:latin typeface="Myriad Pro"/>
              </a:rPr>
              <a:t>uniknięcie</a:t>
            </a:r>
            <a:r>
              <a:rPr lang="en-US" sz="1600" b="0">
                <a:latin typeface="Myriad Pro"/>
              </a:rPr>
              <a:t> </a:t>
            </a:r>
            <a:r>
              <a:rPr lang="en-US" sz="1600" b="0" err="1">
                <a:latin typeface="Myriad Pro"/>
              </a:rPr>
              <a:t>przetrenowania</a:t>
            </a:r>
            <a:r>
              <a:rPr lang="en-US" sz="1600" b="0">
                <a:latin typeface="Myriad Pro"/>
              </a:rPr>
              <a:t> (overfitting), </a:t>
            </a:r>
            <a:r>
              <a:rPr lang="en-US" sz="1600" b="0" err="1">
                <a:latin typeface="Myriad Pro"/>
              </a:rPr>
              <a:t>czyli</a:t>
            </a:r>
            <a:r>
              <a:rPr lang="en-US" sz="1600" b="0">
                <a:latin typeface="Myriad Pro"/>
              </a:rPr>
              <a:t> </a:t>
            </a:r>
            <a:r>
              <a:rPr lang="en-US" sz="1600" b="0" err="1">
                <a:latin typeface="Myriad Pro"/>
              </a:rPr>
              <a:t>sytuacji</a:t>
            </a:r>
            <a:r>
              <a:rPr lang="en-US" sz="1600" b="0">
                <a:latin typeface="Myriad Pro"/>
              </a:rPr>
              <a:t>, w </a:t>
            </a:r>
            <a:r>
              <a:rPr lang="en-US" sz="1600" b="0" err="1">
                <a:latin typeface="Myriad Pro"/>
              </a:rPr>
              <a:t>której</a:t>
            </a:r>
            <a:r>
              <a:rPr lang="en-US" sz="1600" b="0">
                <a:latin typeface="Myriad Pro"/>
              </a:rPr>
              <a:t> model </a:t>
            </a:r>
            <a:r>
              <a:rPr lang="en-US" sz="1600" b="0" err="1">
                <a:latin typeface="Myriad Pro"/>
              </a:rPr>
              <a:t>dostosowuje</a:t>
            </a:r>
            <a:r>
              <a:rPr lang="en-US" sz="1600" b="0">
                <a:latin typeface="Myriad Pro"/>
              </a:rPr>
              <a:t> </a:t>
            </a:r>
            <a:r>
              <a:rPr lang="en-US" sz="1600" b="0" err="1">
                <a:latin typeface="Myriad Pro"/>
              </a:rPr>
              <a:t>się</a:t>
            </a:r>
            <a:r>
              <a:rPr lang="en-US" sz="1600" b="0">
                <a:latin typeface="Myriad Pro"/>
              </a:rPr>
              <a:t> </a:t>
            </a:r>
            <a:r>
              <a:rPr lang="en-US" sz="1600" b="0" err="1">
                <a:latin typeface="Myriad Pro"/>
              </a:rPr>
              <a:t>zbytnio</a:t>
            </a:r>
            <a:r>
              <a:rPr lang="en-US" sz="1600" b="0">
                <a:latin typeface="Myriad Pro"/>
              </a:rPr>
              <a:t> do </a:t>
            </a:r>
            <a:r>
              <a:rPr lang="en-US" sz="1600" b="0" err="1">
                <a:latin typeface="Myriad Pro"/>
              </a:rPr>
              <a:t>danych</a:t>
            </a:r>
            <a:r>
              <a:rPr lang="en-US" sz="1600" b="0">
                <a:latin typeface="Myriad Pro"/>
              </a:rPr>
              <a:t> </a:t>
            </a:r>
            <a:r>
              <a:rPr lang="en-US" sz="1600" b="0" err="1">
                <a:latin typeface="Myriad Pro"/>
              </a:rPr>
              <a:t>uczących</a:t>
            </a:r>
            <a:r>
              <a:rPr lang="en-US" sz="1600" b="0">
                <a:latin typeface="Myriad Pro"/>
              </a:rPr>
              <a:t> </a:t>
            </a:r>
            <a:r>
              <a:rPr lang="en-US" sz="1600" b="0" err="1">
                <a:latin typeface="Myriad Pro"/>
              </a:rPr>
              <a:t>i</a:t>
            </a:r>
            <a:r>
              <a:rPr lang="en-US" sz="1600" b="0">
                <a:latin typeface="Myriad Pro"/>
              </a:rPr>
              <a:t> </a:t>
            </a:r>
            <a:r>
              <a:rPr lang="en-US" sz="1600" b="0" err="1">
                <a:latin typeface="Myriad Pro"/>
              </a:rPr>
              <a:t>zbytnio</a:t>
            </a:r>
            <a:r>
              <a:rPr lang="en-US" sz="1600" b="0">
                <a:latin typeface="Myriad Pro"/>
              </a:rPr>
              <a:t> </a:t>
            </a:r>
            <a:r>
              <a:rPr lang="en-US" sz="1600" b="0" err="1">
                <a:latin typeface="Myriad Pro"/>
              </a:rPr>
              <a:t>dopasowuje</a:t>
            </a:r>
            <a:r>
              <a:rPr lang="en-US" sz="1600" b="0">
                <a:latin typeface="Myriad Pro"/>
              </a:rPr>
              <a:t> </a:t>
            </a:r>
            <a:r>
              <a:rPr lang="en-US" sz="1600" b="0" err="1">
                <a:latin typeface="Myriad Pro"/>
              </a:rPr>
              <a:t>się</a:t>
            </a:r>
            <a:r>
              <a:rPr lang="en-US" sz="1600" b="0">
                <a:latin typeface="Myriad Pro"/>
              </a:rPr>
              <a:t> do </a:t>
            </a:r>
            <a:r>
              <a:rPr lang="en-US" sz="1600" b="0" err="1">
                <a:latin typeface="Myriad Pro"/>
              </a:rPr>
              <a:t>szumu</a:t>
            </a:r>
            <a:r>
              <a:rPr lang="en-US" sz="1600" b="0">
                <a:latin typeface="Myriad Pro"/>
              </a:rPr>
              <a:t> </a:t>
            </a:r>
            <a:r>
              <a:rPr lang="en-US" sz="1600" b="0" err="1">
                <a:latin typeface="Myriad Pro"/>
              </a:rPr>
              <a:t>lub</a:t>
            </a:r>
            <a:r>
              <a:rPr lang="en-US" sz="1600" b="0">
                <a:latin typeface="Myriad Pro"/>
              </a:rPr>
              <a:t> </a:t>
            </a:r>
            <a:r>
              <a:rPr lang="en-US" sz="1600" b="0" err="1">
                <a:latin typeface="Myriad Pro"/>
              </a:rPr>
              <a:t>nieregularności</a:t>
            </a:r>
            <a:r>
              <a:rPr lang="en-US" sz="1600" b="0">
                <a:latin typeface="Myriad Pro"/>
              </a:rPr>
              <a:t> w </a:t>
            </a:r>
            <a:r>
              <a:rPr lang="en-US" sz="1600" b="0" err="1">
                <a:latin typeface="Myriad Pro"/>
              </a:rPr>
              <a:t>tych</a:t>
            </a:r>
            <a:r>
              <a:rPr lang="en-US" sz="1600" b="0">
                <a:latin typeface="Myriad Pro"/>
              </a:rPr>
              <a:t> </a:t>
            </a:r>
            <a:r>
              <a:rPr lang="en-US" sz="1600" b="0" err="1">
                <a:latin typeface="Myriad Pro"/>
              </a:rPr>
              <a:t>danych</a:t>
            </a:r>
            <a:r>
              <a:rPr lang="en-US" sz="1600" b="0">
                <a:latin typeface="Myriad Pro"/>
              </a:rPr>
              <a:t>, a </a:t>
            </a:r>
            <a:r>
              <a:rPr lang="en-US" sz="1600" b="0" err="1">
                <a:latin typeface="Myriad Pro"/>
              </a:rPr>
              <a:t>nie</a:t>
            </a:r>
            <a:r>
              <a:rPr lang="en-US" sz="1600" b="0">
                <a:latin typeface="Myriad Pro"/>
              </a:rPr>
              <a:t> do </a:t>
            </a:r>
            <a:r>
              <a:rPr lang="en-US" sz="1600" b="0" err="1">
                <a:latin typeface="Myriad Pro"/>
              </a:rPr>
              <a:t>właściwych</a:t>
            </a:r>
            <a:r>
              <a:rPr lang="en-US" sz="1600" b="0">
                <a:latin typeface="Myriad Pro"/>
              </a:rPr>
              <a:t> </a:t>
            </a:r>
            <a:r>
              <a:rPr lang="en-US" sz="1600" b="0" err="1">
                <a:latin typeface="Myriad Pro"/>
              </a:rPr>
              <a:t>zależności</a:t>
            </a:r>
            <a:r>
              <a:rPr lang="en-US" sz="1600" b="0">
                <a:latin typeface="Myriad Pro"/>
              </a:rPr>
              <a:t> </a:t>
            </a:r>
            <a:r>
              <a:rPr lang="en-US" sz="1600" b="0" err="1">
                <a:latin typeface="Myriad Pro"/>
              </a:rPr>
              <a:t>między</a:t>
            </a:r>
            <a:r>
              <a:rPr lang="en-US" sz="1600" b="0">
                <a:latin typeface="Myriad Pro"/>
              </a:rPr>
              <a:t> </a:t>
            </a:r>
            <a:r>
              <a:rPr lang="en-US" sz="1600" b="0" err="1">
                <a:latin typeface="Myriad Pro"/>
              </a:rPr>
              <a:t>cechami</a:t>
            </a:r>
            <a:r>
              <a:rPr lang="en-US" sz="1600" b="0">
                <a:latin typeface="Myriad Pro"/>
              </a:rPr>
              <a:t> </a:t>
            </a:r>
            <a:r>
              <a:rPr lang="en-US" sz="1600" b="0" err="1">
                <a:latin typeface="Myriad Pro"/>
              </a:rPr>
              <a:t>wejściowymi</a:t>
            </a:r>
            <a:r>
              <a:rPr lang="en-US" sz="1600" b="0">
                <a:latin typeface="Myriad Pro"/>
              </a:rPr>
              <a:t> a </a:t>
            </a:r>
            <a:r>
              <a:rPr lang="en-US" sz="1600" b="0" err="1">
                <a:latin typeface="Myriad Pro"/>
              </a:rPr>
              <a:t>wyjściowymi</a:t>
            </a:r>
            <a:r>
              <a:rPr lang="en-US" sz="1600" b="0">
                <a:latin typeface="Myriad Pro"/>
              </a:rPr>
              <a:t>.</a:t>
            </a:r>
            <a:endParaRPr lang="en-US" sz="1600" b="0"/>
          </a:p>
          <a:p>
            <a:endParaRPr lang="en-US"/>
          </a:p>
        </p:txBody>
      </p:sp>
      <p:pic>
        <p:nvPicPr>
          <p:cNvPr id="4" name="Picture 4">
            <a:extLst>
              <a:ext uri="{FF2B5EF4-FFF2-40B4-BE49-F238E27FC236}">
                <a16:creationId xmlns:a16="http://schemas.microsoft.com/office/drawing/2014/main" id="{929CE534-F54B-5B18-96DA-F9B8A3056E43}"/>
              </a:ext>
            </a:extLst>
          </p:cNvPr>
          <p:cNvPicPr>
            <a:picLocks noChangeAspect="1"/>
          </p:cNvPicPr>
          <p:nvPr/>
        </p:nvPicPr>
        <p:blipFill>
          <a:blip r:embed="rId2"/>
          <a:stretch>
            <a:fillRect/>
          </a:stretch>
        </p:blipFill>
        <p:spPr>
          <a:xfrm>
            <a:off x="3350829" y="3387780"/>
            <a:ext cx="2609850" cy="1752600"/>
          </a:xfrm>
          <a:prstGeom prst="rect">
            <a:avLst/>
          </a:prstGeom>
        </p:spPr>
      </p:pic>
      <p:sp>
        <p:nvSpPr>
          <p:cNvPr id="6" name="TextBox 5">
            <a:extLst>
              <a:ext uri="{FF2B5EF4-FFF2-40B4-BE49-F238E27FC236}">
                <a16:creationId xmlns:a16="http://schemas.microsoft.com/office/drawing/2014/main" id="{4E6F039A-A2F1-2E9F-4794-C54C8002E231}"/>
              </a:ext>
            </a:extLst>
          </p:cNvPr>
          <p:cNvSpPr txBox="1"/>
          <p:nvPr/>
        </p:nvSpPr>
        <p:spPr>
          <a:xfrm>
            <a:off x="1200150" y="2860456"/>
            <a:ext cx="53888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Model </a:t>
            </a:r>
            <a:r>
              <a:rPr lang="en-US" err="1"/>
              <a:t>powinien</a:t>
            </a:r>
            <a:r>
              <a:rPr lang="en-US"/>
              <a:t> </a:t>
            </a:r>
            <a:r>
              <a:rPr lang="en-US" err="1"/>
              <a:t>mieć</a:t>
            </a:r>
            <a:r>
              <a:rPr lang="en-US"/>
              <a:t> </a:t>
            </a:r>
            <a:r>
              <a:rPr lang="en-US" err="1"/>
              <a:t>zdolność</a:t>
            </a:r>
            <a:r>
              <a:rPr lang="en-US"/>
              <a:t> do </a:t>
            </a:r>
            <a:r>
              <a:rPr lang="en-US" err="1"/>
              <a:t>uogólniania</a:t>
            </a:r>
            <a:r>
              <a:rPr lang="en-US"/>
              <a:t> </a:t>
            </a:r>
            <a:r>
              <a:rPr lang="en-US" err="1"/>
              <a:t>na</a:t>
            </a:r>
            <a:r>
              <a:rPr lang="en-US"/>
              <a:t> </a:t>
            </a:r>
            <a:r>
              <a:rPr lang="en-US" err="1"/>
              <a:t>całą</a:t>
            </a:r>
            <a:r>
              <a:rPr lang="en-US"/>
              <a:t> </a:t>
            </a:r>
            <a:r>
              <a:rPr lang="en-US" err="1"/>
              <a:t>populację</a:t>
            </a:r>
            <a:r>
              <a:rPr lang="en-US"/>
              <a:t> </a:t>
            </a:r>
            <a:r>
              <a:rPr lang="en-US" err="1"/>
              <a:t>danych</a:t>
            </a:r>
            <a:r>
              <a:rPr lang="en-US"/>
              <a:t>, a </a:t>
            </a:r>
            <a:r>
              <a:rPr lang="en-US" err="1"/>
              <a:t>nie</a:t>
            </a:r>
            <a:r>
              <a:rPr lang="en-US"/>
              <a:t> </a:t>
            </a:r>
            <a:r>
              <a:rPr lang="en-US" err="1"/>
              <a:t>tylko</a:t>
            </a:r>
            <a:r>
              <a:rPr lang="en-US"/>
              <a:t> do </a:t>
            </a:r>
            <a:r>
              <a:rPr lang="en-US" err="1"/>
              <a:t>dopasowania</a:t>
            </a:r>
            <a:r>
              <a:rPr lang="en-US"/>
              <a:t> </a:t>
            </a:r>
            <a:r>
              <a:rPr lang="en-US" err="1"/>
              <a:t>się</a:t>
            </a:r>
            <a:r>
              <a:rPr lang="en-US"/>
              <a:t> do </a:t>
            </a:r>
            <a:r>
              <a:rPr lang="en-US" err="1"/>
              <a:t>zbioru</a:t>
            </a:r>
            <a:r>
              <a:rPr lang="en-US"/>
              <a:t> </a:t>
            </a:r>
            <a:r>
              <a:rPr lang="en-US" err="1"/>
              <a:t>treningowego</a:t>
            </a:r>
            <a:r>
              <a:rPr lang="en-US"/>
              <a:t>.</a:t>
            </a:r>
          </a:p>
        </p:txBody>
      </p:sp>
    </p:spTree>
    <p:extLst>
      <p:ext uri="{BB962C8B-B14F-4D97-AF65-F5344CB8AC3E}">
        <p14:creationId xmlns:p14="http://schemas.microsoft.com/office/powerpoint/2010/main" val="31848118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4D58-D0CF-3F5B-F570-AC0DE2E3E611}"/>
              </a:ext>
            </a:extLst>
          </p:cNvPr>
          <p:cNvSpPr>
            <a:spLocks noGrp="1"/>
          </p:cNvSpPr>
          <p:nvPr>
            <p:ph type="title"/>
          </p:nvPr>
        </p:nvSpPr>
        <p:spPr/>
        <p:txBody>
          <a:bodyPr/>
          <a:lstStyle/>
          <a:p>
            <a:r>
              <a:rPr lang="pl-PL" sz="2400" b="1"/>
              <a:t>Generalizacja</a:t>
            </a:r>
            <a:endParaRPr lang="en-US">
              <a:latin typeface="Myriad Pro"/>
            </a:endParaRPr>
          </a:p>
        </p:txBody>
      </p:sp>
      <p:sp>
        <p:nvSpPr>
          <p:cNvPr id="3" name="Content Placeholder 2">
            <a:extLst>
              <a:ext uri="{FF2B5EF4-FFF2-40B4-BE49-F238E27FC236}">
                <a16:creationId xmlns:a16="http://schemas.microsoft.com/office/drawing/2014/main" id="{2ECFE45C-0172-1C59-E7E7-7E401DAE67A6}"/>
              </a:ext>
            </a:extLst>
          </p:cNvPr>
          <p:cNvSpPr>
            <a:spLocks noGrp="1"/>
          </p:cNvSpPr>
          <p:nvPr>
            <p:ph idx="1"/>
          </p:nvPr>
        </p:nvSpPr>
        <p:spPr/>
        <p:txBody>
          <a:bodyPr>
            <a:normAutofit lnSpcReduction="10000"/>
          </a:bodyPr>
          <a:lstStyle/>
          <a:p>
            <a:pPr algn="just"/>
            <a:r>
              <a:rPr lang="pl" sz="1600" b="0"/>
              <a:t>To, jak dobrze model jest w stanie generalizować, jest kluczem do jego sukcesu. Jeśli zbyt dobrze wytrenujesz model na danych treningowych, nie będzie on w stanie uogólniać. W takich przypadkach skończy się to błędnymi przewidywaniami, gdy otrzyma nowe dane. To sprawiłoby, że model byłby nieskuteczny, mimo że jest w stanie poprawnie przewidywać zestaw danych szkoleniowych. Nazywa się to nadmiernym dopasowaniem. Odwrotność (niedopasowanie) jest również prawdziwa, co ma miejsce, gdy trenujesz model z nieodpowiednimi danymi. W przypadku niedopasowania Twój model nie byłby w stanie dokonać dokładnych prognoz nawet przy danych treningowych. To uczyniłoby model tak samo bezużytecznym jak nadmierne dopasowanie.</a:t>
            </a:r>
            <a:endParaRPr lang="en-US" sz="1600" b="0">
              <a:latin typeface="Myriad Pro"/>
            </a:endParaRPr>
          </a:p>
        </p:txBody>
      </p:sp>
    </p:spTree>
    <p:extLst>
      <p:ext uri="{BB962C8B-B14F-4D97-AF65-F5344CB8AC3E}">
        <p14:creationId xmlns:p14="http://schemas.microsoft.com/office/powerpoint/2010/main" val="10361915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E6CE-3E37-4A25-E43B-2DD3793FF8C4}"/>
              </a:ext>
            </a:extLst>
          </p:cNvPr>
          <p:cNvSpPr>
            <a:spLocks noGrp="1"/>
          </p:cNvSpPr>
          <p:nvPr>
            <p:ph type="title"/>
          </p:nvPr>
        </p:nvSpPr>
        <p:spPr/>
        <p:txBody>
          <a:bodyPr/>
          <a:lstStyle/>
          <a:p>
            <a:r>
              <a:rPr lang="en-US" sz="1600" b="1">
                <a:latin typeface="Myriad Pro"/>
              </a:rPr>
              <a:t>W </a:t>
            </a:r>
            <a:r>
              <a:rPr lang="en-US" sz="1600" b="1" err="1">
                <a:latin typeface="Myriad Pro"/>
              </a:rPr>
              <a:t>celu</a:t>
            </a:r>
            <a:r>
              <a:rPr lang="en-US" sz="1600" b="1">
                <a:latin typeface="Myriad Pro"/>
              </a:rPr>
              <a:t> </a:t>
            </a:r>
            <a:r>
              <a:rPr lang="en-US" sz="1600" b="1" err="1">
                <a:latin typeface="Myriad Pro"/>
              </a:rPr>
              <a:t>poprawnej</a:t>
            </a:r>
            <a:r>
              <a:rPr lang="en-US" sz="1600" b="1">
                <a:latin typeface="Myriad Pro"/>
              </a:rPr>
              <a:t> </a:t>
            </a:r>
            <a:r>
              <a:rPr lang="en-US" sz="1600" b="1" err="1">
                <a:latin typeface="Myriad Pro"/>
              </a:rPr>
              <a:t>generalizacji</a:t>
            </a:r>
            <a:r>
              <a:rPr lang="en-US" sz="1600" b="1">
                <a:latin typeface="Myriad Pro"/>
              </a:rPr>
              <a:t> </a:t>
            </a:r>
            <a:r>
              <a:rPr lang="en-US" sz="1600" b="1" err="1">
                <a:latin typeface="Myriad Pro"/>
              </a:rPr>
              <a:t>modelu</a:t>
            </a:r>
            <a:r>
              <a:rPr lang="en-US" sz="1600" b="1">
                <a:latin typeface="Myriad Pro"/>
              </a:rPr>
              <a:t> </a:t>
            </a:r>
            <a:r>
              <a:rPr lang="en-US" sz="1600" b="1" err="1">
                <a:latin typeface="Myriad Pro"/>
              </a:rPr>
              <a:t>należy</a:t>
            </a:r>
            <a:endParaRPr lang="en-US" sz="1400" b="1">
              <a:latin typeface="Myriad Pro"/>
            </a:endParaRPr>
          </a:p>
        </p:txBody>
      </p:sp>
      <p:sp>
        <p:nvSpPr>
          <p:cNvPr id="3" name="Content Placeholder 2">
            <a:extLst>
              <a:ext uri="{FF2B5EF4-FFF2-40B4-BE49-F238E27FC236}">
                <a16:creationId xmlns:a16="http://schemas.microsoft.com/office/drawing/2014/main" id="{5202F971-F828-4AF0-4346-8885F7304C66}"/>
              </a:ext>
            </a:extLst>
          </p:cNvPr>
          <p:cNvSpPr>
            <a:spLocks noGrp="1"/>
          </p:cNvSpPr>
          <p:nvPr>
            <p:ph idx="1"/>
          </p:nvPr>
        </p:nvSpPr>
        <p:spPr/>
        <p:txBody>
          <a:bodyPr vert="horz" lIns="91440" tIns="45720" rIns="91440" bIns="45720" rtlCol="0" anchor="ctr">
            <a:noAutofit/>
          </a:bodyPr>
          <a:lstStyle/>
          <a:p>
            <a:pPr algn="just"/>
            <a:endParaRPr lang="en-US" sz="1050" b="0">
              <a:solidFill>
                <a:srgbClr val="D1D5DB"/>
              </a:solidFill>
            </a:endParaRPr>
          </a:p>
          <a:p>
            <a:pPr algn="just"/>
            <a:endParaRPr lang="en-US" sz="1200" b="0">
              <a:latin typeface="Myriad Pro"/>
            </a:endParaRPr>
          </a:p>
          <a:p>
            <a:pPr marL="285750" indent="-285750" algn="just">
              <a:buFont typeface="Arial"/>
              <a:buChar char="•"/>
            </a:pPr>
            <a:r>
              <a:rPr lang="en-US" sz="1200" b="0" err="1">
                <a:latin typeface="Myriad Pro"/>
              </a:rPr>
              <a:t>Dbać</a:t>
            </a:r>
            <a:r>
              <a:rPr lang="en-US" sz="1200" b="0">
                <a:latin typeface="Myriad Pro"/>
              </a:rPr>
              <a:t> o </a:t>
            </a:r>
            <a:r>
              <a:rPr lang="en-US" sz="1200" b="0" err="1">
                <a:latin typeface="Myriad Pro"/>
              </a:rPr>
              <a:t>odpowiedni</a:t>
            </a:r>
            <a:r>
              <a:rPr lang="en-US" sz="1200" b="0">
                <a:latin typeface="Myriad Pro"/>
              </a:rPr>
              <a:t> </a:t>
            </a:r>
            <a:r>
              <a:rPr lang="en-US" sz="1200" b="0" err="1">
                <a:latin typeface="Myriad Pro"/>
              </a:rPr>
              <a:t>dobór</a:t>
            </a:r>
            <a:r>
              <a:rPr lang="en-US" sz="1200" b="0">
                <a:latin typeface="Myriad Pro"/>
              </a:rPr>
              <a:t> </a:t>
            </a:r>
            <a:r>
              <a:rPr lang="en-US" sz="1200" b="0" err="1">
                <a:latin typeface="Myriad Pro"/>
              </a:rPr>
              <a:t>i</a:t>
            </a:r>
            <a:r>
              <a:rPr lang="en-US" sz="1200" b="0">
                <a:latin typeface="Myriad Pro"/>
              </a:rPr>
              <a:t> </a:t>
            </a:r>
            <a:r>
              <a:rPr lang="en-US" sz="1200" b="0" err="1">
                <a:latin typeface="Myriad Pro"/>
              </a:rPr>
              <a:t>obróbkę</a:t>
            </a:r>
            <a:r>
              <a:rPr lang="en-US" sz="1200" b="0">
                <a:latin typeface="Myriad Pro"/>
              </a:rPr>
              <a:t> </a:t>
            </a:r>
            <a:r>
              <a:rPr lang="en-US" sz="1200" b="0" err="1">
                <a:latin typeface="Myriad Pro"/>
              </a:rPr>
              <a:t>danych</a:t>
            </a:r>
            <a:r>
              <a:rPr lang="en-US" sz="1200" b="0">
                <a:latin typeface="Myriad Pro"/>
              </a:rPr>
              <a:t> </a:t>
            </a:r>
            <a:r>
              <a:rPr lang="en-US" sz="1200" b="0" err="1">
                <a:latin typeface="Myriad Pro"/>
              </a:rPr>
              <a:t>uczących</a:t>
            </a:r>
            <a:r>
              <a:rPr lang="en-US" sz="1200" b="0">
                <a:latin typeface="Myriad Pro"/>
              </a:rPr>
              <a:t>, </a:t>
            </a:r>
            <a:r>
              <a:rPr lang="en-US" sz="1200" b="0" err="1">
                <a:latin typeface="Myriad Pro"/>
              </a:rPr>
              <a:t>tak</a:t>
            </a:r>
            <a:r>
              <a:rPr lang="en-US" sz="1200" b="0">
                <a:latin typeface="Myriad Pro"/>
              </a:rPr>
              <a:t> aby </a:t>
            </a:r>
            <a:r>
              <a:rPr lang="en-US" sz="1200" b="0" err="1">
                <a:latin typeface="Myriad Pro"/>
              </a:rPr>
              <a:t>były</a:t>
            </a:r>
            <a:r>
              <a:rPr lang="en-US" sz="1200" b="0">
                <a:latin typeface="Myriad Pro"/>
              </a:rPr>
              <a:t> </a:t>
            </a:r>
            <a:r>
              <a:rPr lang="en-US" sz="1200" b="0" err="1">
                <a:latin typeface="Myriad Pro"/>
              </a:rPr>
              <a:t>reprezentatywne</a:t>
            </a:r>
            <a:r>
              <a:rPr lang="en-US" sz="1200" b="0">
                <a:latin typeface="Myriad Pro"/>
              </a:rPr>
              <a:t> </a:t>
            </a:r>
            <a:r>
              <a:rPr lang="en-US" sz="1200" b="0" err="1">
                <a:latin typeface="Myriad Pro"/>
              </a:rPr>
              <a:t>dla</a:t>
            </a:r>
            <a:r>
              <a:rPr lang="en-US" sz="1200" b="0">
                <a:latin typeface="Myriad Pro"/>
              </a:rPr>
              <a:t> </a:t>
            </a:r>
            <a:r>
              <a:rPr lang="en-US" sz="1200" b="0" err="1">
                <a:latin typeface="Myriad Pro"/>
              </a:rPr>
              <a:t>rzeczywistych</a:t>
            </a:r>
            <a:r>
              <a:rPr lang="en-US" sz="1200" b="0">
                <a:latin typeface="Myriad Pro"/>
              </a:rPr>
              <a:t> </a:t>
            </a:r>
            <a:r>
              <a:rPr lang="en-US" sz="1200" b="0" err="1">
                <a:latin typeface="Myriad Pro"/>
              </a:rPr>
              <a:t>danych</a:t>
            </a:r>
            <a:r>
              <a:rPr lang="en-US" sz="1200" b="0">
                <a:latin typeface="Myriad Pro"/>
              </a:rPr>
              <a:t>, </a:t>
            </a:r>
            <a:r>
              <a:rPr lang="en-US" sz="1200" b="0" err="1">
                <a:latin typeface="Myriad Pro"/>
              </a:rPr>
              <a:t>na</a:t>
            </a:r>
            <a:r>
              <a:rPr lang="en-US" sz="1200" b="0">
                <a:latin typeface="Myriad Pro"/>
              </a:rPr>
              <a:t> </a:t>
            </a:r>
            <a:r>
              <a:rPr lang="en-US" sz="1200" b="0" err="1">
                <a:latin typeface="Myriad Pro"/>
              </a:rPr>
              <a:t>których</a:t>
            </a:r>
            <a:r>
              <a:rPr lang="en-US" sz="1200" b="0">
                <a:latin typeface="Myriad Pro"/>
              </a:rPr>
              <a:t> model </a:t>
            </a:r>
            <a:r>
              <a:rPr lang="en-US" sz="1200" b="0" err="1">
                <a:latin typeface="Myriad Pro"/>
              </a:rPr>
              <a:t>będzie</a:t>
            </a:r>
            <a:r>
              <a:rPr lang="en-US" sz="1200" b="0">
                <a:latin typeface="Myriad Pro"/>
              </a:rPr>
              <a:t> </a:t>
            </a:r>
            <a:r>
              <a:rPr lang="en-US" sz="1200" b="0" err="1">
                <a:latin typeface="Myriad Pro"/>
              </a:rPr>
              <a:t>operował</a:t>
            </a:r>
            <a:r>
              <a:rPr lang="en-US" sz="1200" b="0">
                <a:latin typeface="Myriad Pro"/>
              </a:rPr>
              <a:t>.</a:t>
            </a:r>
          </a:p>
          <a:p>
            <a:pPr marL="285750" indent="-285750" algn="just">
              <a:buFont typeface="Arial"/>
              <a:buChar char="•"/>
            </a:pPr>
            <a:r>
              <a:rPr lang="en-US" sz="1200" b="0" err="1">
                <a:latin typeface="Myriad Pro"/>
              </a:rPr>
              <a:t>Zastosować</a:t>
            </a:r>
            <a:r>
              <a:rPr lang="en-US" sz="1200" b="0">
                <a:latin typeface="Myriad Pro"/>
              </a:rPr>
              <a:t> </a:t>
            </a:r>
            <a:r>
              <a:rPr lang="en-US" sz="1200" b="0" err="1">
                <a:latin typeface="Myriad Pro"/>
              </a:rPr>
              <a:t>odpowiedni</a:t>
            </a:r>
            <a:r>
              <a:rPr lang="en-US" sz="1200" b="0">
                <a:latin typeface="Myriad Pro"/>
              </a:rPr>
              <a:t> model, </a:t>
            </a:r>
            <a:r>
              <a:rPr lang="en-US" sz="1200" b="0" err="1">
                <a:latin typeface="Myriad Pro"/>
              </a:rPr>
              <a:t>który</a:t>
            </a:r>
            <a:r>
              <a:rPr lang="en-US" sz="1200" b="0">
                <a:latin typeface="Myriad Pro"/>
              </a:rPr>
              <a:t> </a:t>
            </a:r>
            <a:r>
              <a:rPr lang="en-US" sz="1200" b="0" err="1">
                <a:latin typeface="Myriad Pro"/>
              </a:rPr>
              <a:t>będzie</a:t>
            </a:r>
            <a:r>
              <a:rPr lang="en-US" sz="1200" b="0">
                <a:latin typeface="Myriad Pro"/>
              </a:rPr>
              <a:t> w </a:t>
            </a:r>
            <a:r>
              <a:rPr lang="en-US" sz="1200" b="0" err="1">
                <a:latin typeface="Myriad Pro"/>
              </a:rPr>
              <a:t>stanie</a:t>
            </a:r>
            <a:r>
              <a:rPr lang="en-US" sz="1200" b="0">
                <a:latin typeface="Myriad Pro"/>
              </a:rPr>
              <a:t> </a:t>
            </a:r>
            <a:r>
              <a:rPr lang="en-US" sz="1200" b="0" err="1">
                <a:latin typeface="Myriad Pro"/>
              </a:rPr>
              <a:t>nauczyć</a:t>
            </a:r>
            <a:r>
              <a:rPr lang="en-US" sz="1200" b="0">
                <a:latin typeface="Myriad Pro"/>
              </a:rPr>
              <a:t> </a:t>
            </a:r>
            <a:r>
              <a:rPr lang="en-US" sz="1200" b="0" err="1">
                <a:latin typeface="Myriad Pro"/>
              </a:rPr>
              <a:t>się</a:t>
            </a:r>
            <a:r>
              <a:rPr lang="en-US" sz="1200" b="0">
                <a:latin typeface="Myriad Pro"/>
              </a:rPr>
              <a:t> </a:t>
            </a:r>
            <a:r>
              <a:rPr lang="en-US" sz="1200" b="0" err="1">
                <a:latin typeface="Myriad Pro"/>
              </a:rPr>
              <a:t>właściwych</a:t>
            </a:r>
            <a:r>
              <a:rPr lang="en-US" sz="1200" b="0">
                <a:latin typeface="Myriad Pro"/>
              </a:rPr>
              <a:t> </a:t>
            </a:r>
            <a:r>
              <a:rPr lang="en-US" sz="1200" b="0" err="1">
                <a:latin typeface="Myriad Pro"/>
              </a:rPr>
              <a:t>zależności</a:t>
            </a:r>
            <a:r>
              <a:rPr lang="en-US" sz="1200" b="0">
                <a:latin typeface="Myriad Pro"/>
              </a:rPr>
              <a:t> </a:t>
            </a:r>
            <a:r>
              <a:rPr lang="en-US" sz="1200" b="0" err="1">
                <a:latin typeface="Myriad Pro"/>
              </a:rPr>
              <a:t>między</a:t>
            </a:r>
            <a:r>
              <a:rPr lang="en-US" sz="1200" b="0">
                <a:latin typeface="Myriad Pro"/>
              </a:rPr>
              <a:t> </a:t>
            </a:r>
            <a:r>
              <a:rPr lang="en-US" sz="1200" b="0" err="1">
                <a:latin typeface="Myriad Pro"/>
              </a:rPr>
              <a:t>cechami</a:t>
            </a:r>
            <a:r>
              <a:rPr lang="en-US" sz="1200" b="0">
                <a:latin typeface="Myriad Pro"/>
              </a:rPr>
              <a:t> </a:t>
            </a:r>
            <a:r>
              <a:rPr lang="en-US" sz="1200" b="0" err="1">
                <a:latin typeface="Myriad Pro"/>
              </a:rPr>
              <a:t>wejściowymi</a:t>
            </a:r>
            <a:r>
              <a:rPr lang="en-US" sz="1200" b="0">
                <a:latin typeface="Myriad Pro"/>
              </a:rPr>
              <a:t> a </a:t>
            </a:r>
            <a:r>
              <a:rPr lang="en-US" sz="1200" b="0" err="1">
                <a:latin typeface="Myriad Pro"/>
              </a:rPr>
              <a:t>wyjściowymi</a:t>
            </a:r>
            <a:r>
              <a:rPr lang="en-US" sz="1200" b="0">
                <a:latin typeface="Myriad Pro"/>
              </a:rPr>
              <a:t>.</a:t>
            </a:r>
          </a:p>
          <a:p>
            <a:pPr marL="285750" indent="-285750" algn="just">
              <a:buFont typeface="Arial"/>
              <a:buChar char="•"/>
            </a:pPr>
            <a:r>
              <a:rPr lang="en-US" sz="1200" b="0" err="1">
                <a:latin typeface="Myriad Pro"/>
              </a:rPr>
              <a:t>Zastosować</a:t>
            </a:r>
            <a:r>
              <a:rPr lang="en-US" sz="1200" b="0">
                <a:latin typeface="Myriad Pro"/>
              </a:rPr>
              <a:t> </a:t>
            </a:r>
            <a:r>
              <a:rPr lang="en-US" sz="1200" b="0" err="1">
                <a:latin typeface="Myriad Pro"/>
              </a:rPr>
              <a:t>właściwe</a:t>
            </a:r>
            <a:r>
              <a:rPr lang="en-US" sz="1200" b="0">
                <a:latin typeface="Myriad Pro"/>
              </a:rPr>
              <a:t> </a:t>
            </a:r>
            <a:r>
              <a:rPr lang="en-US" sz="1200" b="0" err="1">
                <a:latin typeface="Myriad Pro"/>
              </a:rPr>
              <a:t>techniki</a:t>
            </a:r>
            <a:r>
              <a:rPr lang="en-US" sz="1200" b="0">
                <a:latin typeface="Myriad Pro"/>
              </a:rPr>
              <a:t> </a:t>
            </a:r>
            <a:r>
              <a:rPr lang="en-US" sz="1200" b="0" err="1">
                <a:latin typeface="Myriad Pro"/>
              </a:rPr>
              <a:t>regularyzacji</a:t>
            </a:r>
            <a:r>
              <a:rPr lang="en-US" sz="1200" b="0">
                <a:latin typeface="Myriad Pro"/>
              </a:rPr>
              <a:t>, </a:t>
            </a:r>
            <a:r>
              <a:rPr lang="en-US" sz="1200" b="0" err="1">
                <a:latin typeface="Myriad Pro"/>
              </a:rPr>
              <a:t>takie</a:t>
            </a:r>
            <a:r>
              <a:rPr lang="en-US" sz="1200" b="0">
                <a:latin typeface="Myriad Pro"/>
              </a:rPr>
              <a:t> jak L1, L2 ((weight decay, </a:t>
            </a:r>
            <a:r>
              <a:rPr lang="en-US" sz="1200" b="0" err="1">
                <a:latin typeface="Myriad Pro"/>
              </a:rPr>
              <a:t>regularyzacja</a:t>
            </a:r>
            <a:r>
              <a:rPr lang="en-US" sz="1200" b="0">
                <a:latin typeface="Myriad Pro"/>
              </a:rPr>
              <a:t> </a:t>
            </a:r>
            <a:r>
              <a:rPr lang="en-US" sz="1200" b="0" err="1">
                <a:latin typeface="Myriad Pro"/>
              </a:rPr>
              <a:t>Tichonova</a:t>
            </a:r>
            <a:r>
              <a:rPr lang="en-US" sz="1200" b="0">
                <a:latin typeface="Myriad Pro"/>
              </a:rPr>
              <a:t>) - </a:t>
            </a:r>
            <a:r>
              <a:rPr lang="en-US" sz="1200" b="0" err="1">
                <a:latin typeface="Myriad Pro"/>
              </a:rPr>
              <a:t>czynnik</a:t>
            </a:r>
            <a:r>
              <a:rPr lang="en-US" sz="1200" b="0">
                <a:latin typeface="Myriad Pro"/>
              </a:rPr>
              <a:t> </a:t>
            </a:r>
            <a:r>
              <a:rPr lang="en-US" sz="1200" b="0" err="1">
                <a:latin typeface="Myriad Pro"/>
              </a:rPr>
              <a:t>regularyzacyjny</a:t>
            </a:r>
            <a:r>
              <a:rPr lang="en-US" sz="1200" b="0">
                <a:latin typeface="Myriad Pro"/>
              </a:rPr>
              <a:t> </a:t>
            </a:r>
            <a:r>
              <a:rPr lang="en-US" sz="1200" b="0" err="1">
                <a:latin typeface="Myriad Pro"/>
              </a:rPr>
              <a:t>dążący</a:t>
            </a:r>
            <a:r>
              <a:rPr lang="en-US" sz="1200" b="0">
                <a:latin typeface="Myriad Pro"/>
              </a:rPr>
              <a:t> do </a:t>
            </a:r>
            <a:r>
              <a:rPr lang="en-US" sz="1200" b="0" err="1">
                <a:latin typeface="Myriad Pro"/>
              </a:rPr>
              <a:t>zmniejszenia</a:t>
            </a:r>
            <a:r>
              <a:rPr lang="en-US" sz="1200" b="0">
                <a:latin typeface="Myriad Pro"/>
              </a:rPr>
              <a:t> </a:t>
            </a:r>
            <a:r>
              <a:rPr lang="en-US" sz="1200" b="0" err="1">
                <a:latin typeface="Myriad Pro"/>
              </a:rPr>
              <a:t>wartości</a:t>
            </a:r>
            <a:r>
              <a:rPr lang="en-US" sz="1200" b="0">
                <a:latin typeface="Myriad Pro"/>
              </a:rPr>
              <a:t> wag), dropout, early stopping, </a:t>
            </a:r>
            <a:r>
              <a:rPr lang="en-US" sz="1200" b="0" err="1">
                <a:latin typeface="Myriad Pro"/>
              </a:rPr>
              <a:t>które</a:t>
            </a:r>
            <a:r>
              <a:rPr lang="en-US" sz="1200" b="0">
                <a:latin typeface="Myriad Pro"/>
              </a:rPr>
              <a:t> </a:t>
            </a:r>
            <a:r>
              <a:rPr lang="en-US" sz="1200" b="0" err="1">
                <a:latin typeface="Myriad Pro"/>
              </a:rPr>
              <a:t>pomogą</a:t>
            </a:r>
            <a:r>
              <a:rPr lang="en-US" sz="1200" b="0">
                <a:latin typeface="Myriad Pro"/>
              </a:rPr>
              <a:t> </a:t>
            </a:r>
            <a:r>
              <a:rPr lang="en-US" sz="1200" b="0" err="1">
                <a:latin typeface="Myriad Pro"/>
              </a:rPr>
              <a:t>zminimalizować</a:t>
            </a:r>
            <a:r>
              <a:rPr lang="en-US" sz="1200" b="0">
                <a:latin typeface="Myriad Pro"/>
              </a:rPr>
              <a:t> </a:t>
            </a:r>
            <a:r>
              <a:rPr lang="en-US" sz="1200" b="0" err="1">
                <a:latin typeface="Myriad Pro"/>
              </a:rPr>
              <a:t>ryzyko</a:t>
            </a:r>
            <a:r>
              <a:rPr lang="en-US" sz="1200" b="0">
                <a:latin typeface="Myriad Pro"/>
              </a:rPr>
              <a:t> </a:t>
            </a:r>
            <a:r>
              <a:rPr lang="en-US" sz="1200" b="0" err="1">
                <a:latin typeface="Myriad Pro"/>
              </a:rPr>
              <a:t>przetrenowania</a:t>
            </a:r>
            <a:r>
              <a:rPr lang="en-US" sz="1200" b="0">
                <a:latin typeface="Myriad Pro"/>
              </a:rPr>
              <a:t> </a:t>
            </a:r>
            <a:r>
              <a:rPr lang="en-US" sz="1200" b="0" err="1">
                <a:latin typeface="Myriad Pro"/>
              </a:rPr>
              <a:t>modelu</a:t>
            </a:r>
            <a:r>
              <a:rPr lang="en-US" sz="1200" b="0">
                <a:latin typeface="Myriad Pro"/>
              </a:rPr>
              <a:t>.</a:t>
            </a:r>
          </a:p>
          <a:p>
            <a:pPr marL="285750" indent="-285750" algn="just">
              <a:buFont typeface="Arial"/>
              <a:buChar char="•"/>
            </a:pPr>
            <a:r>
              <a:rPr lang="en-US" sz="1200" b="0" err="1">
                <a:latin typeface="Myriad Pro"/>
              </a:rPr>
              <a:t>Zastosować</a:t>
            </a:r>
            <a:r>
              <a:rPr lang="en-US" sz="1200" b="0">
                <a:latin typeface="Myriad Pro"/>
              </a:rPr>
              <a:t> </a:t>
            </a:r>
            <a:r>
              <a:rPr lang="en-US" sz="1200" b="0" err="1">
                <a:latin typeface="Myriad Pro"/>
              </a:rPr>
              <a:t>właściwe</a:t>
            </a:r>
            <a:r>
              <a:rPr lang="en-US" sz="1200" b="0">
                <a:latin typeface="Myriad Pro"/>
              </a:rPr>
              <a:t> </a:t>
            </a:r>
            <a:r>
              <a:rPr lang="en-US" sz="1200" b="0" err="1">
                <a:latin typeface="Myriad Pro"/>
              </a:rPr>
              <a:t>techniki</a:t>
            </a:r>
            <a:r>
              <a:rPr lang="en-US" sz="1200" b="0">
                <a:latin typeface="Myriad Pro"/>
              </a:rPr>
              <a:t> </a:t>
            </a:r>
            <a:r>
              <a:rPr lang="en-US" sz="1200" b="0" err="1">
                <a:latin typeface="Myriad Pro"/>
              </a:rPr>
              <a:t>walidacji</a:t>
            </a:r>
            <a:r>
              <a:rPr lang="en-US" sz="1200" b="0">
                <a:latin typeface="Myriad Pro"/>
              </a:rPr>
              <a:t> </a:t>
            </a:r>
            <a:r>
              <a:rPr lang="en-US" sz="1200" b="0" err="1">
                <a:latin typeface="Myriad Pro"/>
              </a:rPr>
              <a:t>modelu</a:t>
            </a:r>
            <a:r>
              <a:rPr lang="en-US" sz="1200" b="0">
                <a:latin typeface="Myriad Pro"/>
              </a:rPr>
              <a:t>, </a:t>
            </a:r>
            <a:r>
              <a:rPr lang="en-US" sz="1200" b="0" err="1">
                <a:latin typeface="Myriad Pro"/>
              </a:rPr>
              <a:t>takie</a:t>
            </a:r>
            <a:r>
              <a:rPr lang="en-US" sz="1200" b="0">
                <a:latin typeface="Myriad Pro"/>
              </a:rPr>
              <a:t> jak </a:t>
            </a:r>
            <a:r>
              <a:rPr lang="en-US" sz="1200" b="0" err="1">
                <a:latin typeface="Myriad Pro"/>
              </a:rPr>
              <a:t>podział</a:t>
            </a:r>
            <a:r>
              <a:rPr lang="en-US" sz="1200" b="0">
                <a:latin typeface="Myriad Pro"/>
              </a:rPr>
              <a:t> </a:t>
            </a:r>
            <a:r>
              <a:rPr lang="en-US" sz="1200" b="0" err="1">
                <a:latin typeface="Myriad Pro"/>
              </a:rPr>
              <a:t>danych</a:t>
            </a:r>
            <a:r>
              <a:rPr lang="en-US" sz="1200" b="0">
                <a:latin typeface="Myriad Pro"/>
              </a:rPr>
              <a:t> </a:t>
            </a:r>
            <a:r>
              <a:rPr lang="en-US" sz="1200" b="0" err="1">
                <a:latin typeface="Myriad Pro"/>
              </a:rPr>
              <a:t>na</a:t>
            </a:r>
            <a:r>
              <a:rPr lang="en-US" sz="1200" b="0">
                <a:latin typeface="Myriad Pro"/>
              </a:rPr>
              <a:t> </a:t>
            </a:r>
            <a:r>
              <a:rPr lang="en-US" sz="1200" b="0" err="1">
                <a:latin typeface="Myriad Pro"/>
              </a:rPr>
              <a:t>zbiór</a:t>
            </a:r>
            <a:r>
              <a:rPr lang="en-US" sz="1200" b="0">
                <a:latin typeface="Myriad Pro"/>
              </a:rPr>
              <a:t> </a:t>
            </a:r>
            <a:r>
              <a:rPr lang="en-US" sz="1200" b="0" err="1">
                <a:latin typeface="Myriad Pro"/>
              </a:rPr>
              <a:t>uczący</a:t>
            </a:r>
            <a:r>
              <a:rPr lang="en-US" sz="1200" b="0">
                <a:latin typeface="Myriad Pro"/>
              </a:rPr>
              <a:t>, </a:t>
            </a:r>
            <a:r>
              <a:rPr lang="en-US" sz="1200" b="0" err="1">
                <a:latin typeface="Myriad Pro"/>
              </a:rPr>
              <a:t>walidacyjny</a:t>
            </a:r>
            <a:r>
              <a:rPr lang="en-US" sz="1200" b="0">
                <a:latin typeface="Myriad Pro"/>
              </a:rPr>
              <a:t> </a:t>
            </a:r>
            <a:r>
              <a:rPr lang="en-US" sz="1200" b="0" err="1">
                <a:latin typeface="Myriad Pro"/>
              </a:rPr>
              <a:t>i</a:t>
            </a:r>
            <a:r>
              <a:rPr lang="en-US" sz="1200" b="0">
                <a:latin typeface="Myriad Pro"/>
              </a:rPr>
              <a:t> </a:t>
            </a:r>
            <a:r>
              <a:rPr lang="en-US" sz="1200" b="0" err="1">
                <a:latin typeface="Myriad Pro"/>
              </a:rPr>
              <a:t>testowy</a:t>
            </a:r>
            <a:r>
              <a:rPr lang="en-US" sz="1200" b="0">
                <a:latin typeface="Myriad Pro"/>
              </a:rPr>
              <a:t>, cross-validation, bootstrap, </a:t>
            </a:r>
            <a:r>
              <a:rPr lang="en-US" sz="1200" b="0" err="1">
                <a:latin typeface="Myriad Pro"/>
              </a:rPr>
              <a:t>które</a:t>
            </a:r>
            <a:r>
              <a:rPr lang="en-US" sz="1200" b="0">
                <a:latin typeface="Myriad Pro"/>
              </a:rPr>
              <a:t> </a:t>
            </a:r>
            <a:r>
              <a:rPr lang="en-US" sz="1200" b="0" err="1">
                <a:latin typeface="Myriad Pro"/>
              </a:rPr>
              <a:t>pomogą</a:t>
            </a:r>
            <a:r>
              <a:rPr lang="en-US" sz="1200" b="0">
                <a:latin typeface="Myriad Pro"/>
              </a:rPr>
              <a:t> w </a:t>
            </a:r>
            <a:r>
              <a:rPr lang="en-US" sz="1200" b="0" err="1">
                <a:latin typeface="Myriad Pro"/>
              </a:rPr>
              <a:t>ocenie</a:t>
            </a:r>
            <a:r>
              <a:rPr lang="en-US" sz="1200" b="0">
                <a:latin typeface="Myriad Pro"/>
              </a:rPr>
              <a:t> </a:t>
            </a:r>
            <a:r>
              <a:rPr lang="en-US" sz="1200" b="0" err="1">
                <a:latin typeface="Myriad Pro"/>
              </a:rPr>
              <a:t>jakości</a:t>
            </a:r>
            <a:r>
              <a:rPr lang="en-US" sz="1200" b="0">
                <a:latin typeface="Myriad Pro"/>
              </a:rPr>
              <a:t> </a:t>
            </a:r>
            <a:r>
              <a:rPr lang="en-US" sz="1200" b="0" err="1">
                <a:latin typeface="Myriad Pro"/>
              </a:rPr>
              <a:t>modelu</a:t>
            </a:r>
            <a:r>
              <a:rPr lang="en-US" sz="1200" b="0">
                <a:latin typeface="Myriad Pro"/>
              </a:rPr>
              <a:t> </a:t>
            </a:r>
            <a:r>
              <a:rPr lang="en-US" sz="1200" b="0" err="1">
                <a:latin typeface="Myriad Pro"/>
              </a:rPr>
              <a:t>i</a:t>
            </a:r>
            <a:r>
              <a:rPr lang="en-US" sz="1200" b="0">
                <a:latin typeface="Myriad Pro"/>
              </a:rPr>
              <a:t> </a:t>
            </a:r>
            <a:r>
              <a:rPr lang="en-US" sz="1200" b="0" err="1">
                <a:latin typeface="Myriad Pro"/>
              </a:rPr>
              <a:t>doborze</a:t>
            </a:r>
            <a:r>
              <a:rPr lang="en-US" sz="1200" b="0">
                <a:latin typeface="Myriad Pro"/>
              </a:rPr>
              <a:t> </a:t>
            </a:r>
            <a:r>
              <a:rPr lang="en-US" sz="1200" b="0" err="1">
                <a:latin typeface="Myriad Pro"/>
              </a:rPr>
              <a:t>najlepszych</a:t>
            </a:r>
            <a:r>
              <a:rPr lang="en-US" sz="1200" b="0">
                <a:latin typeface="Myriad Pro"/>
              </a:rPr>
              <a:t> </a:t>
            </a:r>
            <a:r>
              <a:rPr lang="en-US" sz="1200" b="0" err="1">
                <a:latin typeface="Myriad Pro"/>
              </a:rPr>
              <a:t>parametrów</a:t>
            </a:r>
            <a:r>
              <a:rPr lang="en-US" sz="1200" b="0">
                <a:latin typeface="Myriad Pro"/>
              </a:rPr>
              <a:t>.</a:t>
            </a:r>
          </a:p>
          <a:p>
            <a:pPr marL="285750" indent="-285750" algn="just">
              <a:buFont typeface="Arial"/>
              <a:buChar char="•"/>
            </a:pPr>
            <a:r>
              <a:rPr lang="en-US" sz="1200" b="0" err="1">
                <a:latin typeface="Myriad Pro"/>
              </a:rPr>
              <a:t>Regularnie</a:t>
            </a:r>
            <a:r>
              <a:rPr lang="en-US" sz="1200" b="0">
                <a:latin typeface="Myriad Pro"/>
              </a:rPr>
              <a:t> </a:t>
            </a:r>
            <a:r>
              <a:rPr lang="en-US" sz="1200" b="0" err="1">
                <a:latin typeface="Myriad Pro"/>
              </a:rPr>
              <a:t>monitorować</a:t>
            </a:r>
            <a:r>
              <a:rPr lang="en-US" sz="1200" b="0">
                <a:latin typeface="Myriad Pro"/>
              </a:rPr>
              <a:t> </a:t>
            </a:r>
            <a:r>
              <a:rPr lang="en-US" sz="1200" b="0" err="1">
                <a:latin typeface="Myriad Pro"/>
              </a:rPr>
              <a:t>jakość</a:t>
            </a:r>
            <a:r>
              <a:rPr lang="en-US" sz="1200" b="0">
                <a:latin typeface="Myriad Pro"/>
              </a:rPr>
              <a:t> </a:t>
            </a:r>
            <a:r>
              <a:rPr lang="en-US" sz="1200" b="0" err="1">
                <a:latin typeface="Myriad Pro"/>
              </a:rPr>
              <a:t>generalizacji</a:t>
            </a:r>
            <a:r>
              <a:rPr lang="en-US" sz="1200" b="0">
                <a:latin typeface="Myriad Pro"/>
              </a:rPr>
              <a:t> </a:t>
            </a:r>
            <a:r>
              <a:rPr lang="en-US" sz="1200" b="0" err="1">
                <a:latin typeface="Myriad Pro"/>
              </a:rPr>
              <a:t>modelu</a:t>
            </a:r>
            <a:r>
              <a:rPr lang="en-US" sz="1200" b="0">
                <a:latin typeface="Myriad Pro"/>
              </a:rPr>
              <a:t> </a:t>
            </a:r>
            <a:r>
              <a:rPr lang="en-US" sz="1200" b="0" err="1">
                <a:latin typeface="Myriad Pro"/>
              </a:rPr>
              <a:t>na</a:t>
            </a:r>
            <a:r>
              <a:rPr lang="en-US" sz="1200" b="0">
                <a:latin typeface="Myriad Pro"/>
              </a:rPr>
              <a:t> </a:t>
            </a:r>
            <a:r>
              <a:rPr lang="en-US" sz="1200" b="0" err="1">
                <a:latin typeface="Myriad Pro"/>
              </a:rPr>
              <a:t>zbiorze</a:t>
            </a:r>
            <a:r>
              <a:rPr lang="en-US" sz="1200" b="0">
                <a:latin typeface="Myriad Pro"/>
              </a:rPr>
              <a:t> </a:t>
            </a:r>
            <a:r>
              <a:rPr lang="en-US" sz="1200" b="0" err="1">
                <a:latin typeface="Myriad Pro"/>
              </a:rPr>
              <a:t>testowym</a:t>
            </a:r>
            <a:r>
              <a:rPr lang="en-US" sz="1200" b="0">
                <a:latin typeface="Myriad Pro"/>
              </a:rPr>
              <a:t> </a:t>
            </a:r>
            <a:r>
              <a:rPr lang="en-US" sz="1200" b="0" err="1">
                <a:latin typeface="Myriad Pro"/>
              </a:rPr>
              <a:t>i</a:t>
            </a:r>
            <a:r>
              <a:rPr lang="en-US" sz="1200" b="0">
                <a:latin typeface="Myriad Pro"/>
              </a:rPr>
              <a:t> w </a:t>
            </a:r>
            <a:r>
              <a:rPr lang="en-US" sz="1200" b="0" err="1">
                <a:latin typeface="Myriad Pro"/>
              </a:rPr>
              <a:t>przypadku</a:t>
            </a:r>
            <a:r>
              <a:rPr lang="en-US" sz="1200" b="0">
                <a:latin typeface="Myriad Pro"/>
              </a:rPr>
              <a:t> </a:t>
            </a:r>
            <a:r>
              <a:rPr lang="en-US" sz="1200" b="0" err="1">
                <a:latin typeface="Myriad Pro"/>
              </a:rPr>
              <a:t>wykrycia</a:t>
            </a:r>
            <a:r>
              <a:rPr lang="en-US" sz="1200" b="0">
                <a:latin typeface="Myriad Pro"/>
              </a:rPr>
              <a:t> </a:t>
            </a:r>
            <a:r>
              <a:rPr lang="en-US" sz="1200" b="0" err="1">
                <a:latin typeface="Myriad Pro"/>
              </a:rPr>
              <a:t>problemów</a:t>
            </a:r>
            <a:r>
              <a:rPr lang="en-US" sz="1200" b="0">
                <a:latin typeface="Myriad Pro"/>
              </a:rPr>
              <a:t> </a:t>
            </a:r>
            <a:r>
              <a:rPr lang="en-US" sz="1200" b="0" err="1">
                <a:latin typeface="Myriad Pro"/>
              </a:rPr>
              <a:t>zastosować</a:t>
            </a:r>
            <a:r>
              <a:rPr lang="en-US" sz="1200" b="0">
                <a:latin typeface="Myriad Pro"/>
              </a:rPr>
              <a:t> </a:t>
            </a:r>
            <a:r>
              <a:rPr lang="en-US" sz="1200" b="0" err="1">
                <a:latin typeface="Myriad Pro"/>
              </a:rPr>
              <a:t>odpowiednie</a:t>
            </a:r>
            <a:r>
              <a:rPr lang="en-US" sz="1200" b="0">
                <a:latin typeface="Myriad Pro"/>
              </a:rPr>
              <a:t> </a:t>
            </a:r>
            <a:r>
              <a:rPr lang="en-US" sz="1200" b="0" err="1">
                <a:latin typeface="Myriad Pro"/>
              </a:rPr>
              <a:t>korekty</a:t>
            </a:r>
            <a:r>
              <a:rPr lang="en-US" sz="1200" b="0">
                <a:latin typeface="Myriad Pro"/>
              </a:rPr>
              <a:t>.</a:t>
            </a:r>
          </a:p>
          <a:p>
            <a:pPr algn="just"/>
            <a:r>
              <a:rPr lang="en-US" sz="1200" b="0" err="1">
                <a:latin typeface="Myriad Pro"/>
              </a:rPr>
              <a:t>Ważne</a:t>
            </a:r>
            <a:r>
              <a:rPr lang="en-US" sz="1200" b="0">
                <a:latin typeface="Myriad Pro"/>
              </a:rPr>
              <a:t> jest </a:t>
            </a:r>
            <a:r>
              <a:rPr lang="en-US" sz="1200" b="0" err="1">
                <a:latin typeface="Myriad Pro"/>
              </a:rPr>
              <a:t>również</a:t>
            </a:r>
            <a:r>
              <a:rPr lang="en-US" sz="1200" b="0">
                <a:latin typeface="Myriad Pro"/>
              </a:rPr>
              <a:t> </a:t>
            </a:r>
            <a:r>
              <a:rPr lang="en-US" sz="1200" b="0" err="1">
                <a:latin typeface="Myriad Pro"/>
              </a:rPr>
              <a:t>zrozumienie</a:t>
            </a:r>
            <a:r>
              <a:rPr lang="en-US" sz="1200" b="0">
                <a:latin typeface="Myriad Pro"/>
              </a:rPr>
              <a:t>, </a:t>
            </a:r>
            <a:r>
              <a:rPr lang="en-US" sz="1200" b="0" err="1">
                <a:latin typeface="Myriad Pro"/>
              </a:rPr>
              <a:t>że</a:t>
            </a:r>
            <a:r>
              <a:rPr lang="en-US" sz="1200" b="0">
                <a:latin typeface="Myriad Pro"/>
              </a:rPr>
              <a:t> w </a:t>
            </a:r>
            <a:r>
              <a:rPr lang="en-US" sz="1200" b="0" err="1">
                <a:latin typeface="Myriad Pro"/>
              </a:rPr>
              <a:t>przypadku</a:t>
            </a:r>
            <a:r>
              <a:rPr lang="en-US" sz="1200" b="0">
                <a:latin typeface="Myriad Pro"/>
              </a:rPr>
              <a:t> </a:t>
            </a:r>
            <a:r>
              <a:rPr lang="en-US" sz="1200" b="0" err="1">
                <a:latin typeface="Myriad Pro"/>
              </a:rPr>
              <a:t>bardziej</a:t>
            </a:r>
            <a:r>
              <a:rPr lang="en-US" sz="1200" b="0">
                <a:latin typeface="Myriad Pro"/>
              </a:rPr>
              <a:t> </a:t>
            </a:r>
            <a:r>
              <a:rPr lang="en-US" sz="1200" b="0" err="1">
                <a:latin typeface="Myriad Pro"/>
              </a:rPr>
              <a:t>skomplikowanych</a:t>
            </a:r>
            <a:r>
              <a:rPr lang="en-US" sz="1200" b="0">
                <a:latin typeface="Myriad Pro"/>
              </a:rPr>
              <a:t> </a:t>
            </a:r>
            <a:r>
              <a:rPr lang="en-US" sz="1200" b="0" err="1">
                <a:latin typeface="Myriad Pro"/>
              </a:rPr>
              <a:t>problemów</a:t>
            </a:r>
            <a:r>
              <a:rPr lang="en-US" sz="1200" b="0">
                <a:latin typeface="Myriad Pro"/>
              </a:rPr>
              <a:t>, </a:t>
            </a:r>
            <a:r>
              <a:rPr lang="en-US" sz="1200" b="0" err="1">
                <a:latin typeface="Myriad Pro"/>
              </a:rPr>
              <a:t>gdzie</a:t>
            </a:r>
            <a:r>
              <a:rPr lang="en-US" sz="1200" b="0">
                <a:latin typeface="Myriad Pro"/>
              </a:rPr>
              <a:t> </a:t>
            </a:r>
            <a:r>
              <a:rPr lang="en-US" sz="1200" b="0" err="1">
                <a:latin typeface="Myriad Pro"/>
              </a:rPr>
              <a:t>wiele</a:t>
            </a:r>
            <a:r>
              <a:rPr lang="en-US" sz="1200" b="0">
                <a:latin typeface="Myriad Pro"/>
              </a:rPr>
              <a:t> </a:t>
            </a:r>
            <a:r>
              <a:rPr lang="en-US" sz="1200" b="0" err="1">
                <a:latin typeface="Myriad Pro"/>
              </a:rPr>
              <a:t>czynników</a:t>
            </a:r>
            <a:r>
              <a:rPr lang="en-US" sz="1200" b="0">
                <a:latin typeface="Myriad Pro"/>
              </a:rPr>
              <a:t> </a:t>
            </a:r>
            <a:r>
              <a:rPr lang="en-US" sz="1200" b="0" err="1">
                <a:latin typeface="Myriad Pro"/>
              </a:rPr>
              <a:t>wpływa</a:t>
            </a:r>
            <a:r>
              <a:rPr lang="en-US" sz="1200" b="0">
                <a:latin typeface="Myriad Pro"/>
              </a:rPr>
              <a:t> </a:t>
            </a:r>
            <a:r>
              <a:rPr lang="en-US" sz="1200" b="0" err="1">
                <a:latin typeface="Myriad Pro"/>
              </a:rPr>
              <a:t>na</a:t>
            </a:r>
            <a:r>
              <a:rPr lang="en-US" sz="1200" b="0">
                <a:latin typeface="Myriad Pro"/>
              </a:rPr>
              <a:t> </a:t>
            </a:r>
            <a:r>
              <a:rPr lang="en-US" sz="1200" b="0" err="1">
                <a:latin typeface="Myriad Pro"/>
              </a:rPr>
              <a:t>wynik</a:t>
            </a:r>
            <a:r>
              <a:rPr lang="en-US" sz="1200" b="0">
                <a:latin typeface="Myriad Pro"/>
              </a:rPr>
              <a:t>, </a:t>
            </a:r>
            <a:r>
              <a:rPr lang="en-US" sz="1200" b="0" err="1">
                <a:latin typeface="Myriad Pro"/>
              </a:rPr>
              <a:t>generalizacja</a:t>
            </a:r>
            <a:r>
              <a:rPr lang="en-US" sz="1200" b="0">
                <a:latin typeface="Myriad Pro"/>
              </a:rPr>
              <a:t> </a:t>
            </a:r>
            <a:r>
              <a:rPr lang="en-US" sz="1200" b="0" err="1">
                <a:latin typeface="Myriad Pro"/>
              </a:rPr>
              <a:t>modelu</a:t>
            </a:r>
            <a:r>
              <a:rPr lang="en-US" sz="1200" b="0">
                <a:latin typeface="Myriad Pro"/>
              </a:rPr>
              <a:t> </a:t>
            </a:r>
            <a:r>
              <a:rPr lang="en-US" sz="1200" b="0" err="1">
                <a:latin typeface="Myriad Pro"/>
              </a:rPr>
              <a:t>może</a:t>
            </a:r>
            <a:r>
              <a:rPr lang="en-US" sz="1200" b="0">
                <a:latin typeface="Myriad Pro"/>
              </a:rPr>
              <a:t> </a:t>
            </a:r>
            <a:r>
              <a:rPr lang="en-US" sz="1200" b="0" err="1">
                <a:latin typeface="Myriad Pro"/>
              </a:rPr>
              <a:t>być</a:t>
            </a:r>
            <a:r>
              <a:rPr lang="en-US" sz="1200" b="0">
                <a:latin typeface="Myriad Pro"/>
              </a:rPr>
              <a:t> </a:t>
            </a:r>
            <a:r>
              <a:rPr lang="en-US" sz="1200" b="0" err="1">
                <a:latin typeface="Myriad Pro"/>
              </a:rPr>
              <a:t>trudna</a:t>
            </a:r>
            <a:r>
              <a:rPr lang="en-US" sz="1200" b="0">
                <a:latin typeface="Myriad Pro"/>
              </a:rPr>
              <a:t> </a:t>
            </a:r>
            <a:r>
              <a:rPr lang="en-US" sz="1200" b="0" err="1">
                <a:latin typeface="Myriad Pro"/>
              </a:rPr>
              <a:t>i</a:t>
            </a:r>
            <a:r>
              <a:rPr lang="en-US" sz="1200" b="0">
                <a:latin typeface="Myriad Pro"/>
              </a:rPr>
              <a:t> </a:t>
            </a:r>
            <a:r>
              <a:rPr lang="en-US" sz="1200" b="0" err="1">
                <a:latin typeface="Myriad Pro"/>
              </a:rPr>
              <a:t>wymagać</a:t>
            </a:r>
            <a:r>
              <a:rPr lang="en-US" sz="1200" b="0">
                <a:latin typeface="Myriad Pro"/>
              </a:rPr>
              <a:t> </a:t>
            </a:r>
            <a:r>
              <a:rPr lang="en-US" sz="1200" b="0" err="1">
                <a:latin typeface="Myriad Pro"/>
              </a:rPr>
              <a:t>użycia</a:t>
            </a:r>
            <a:r>
              <a:rPr lang="en-US" sz="1200" b="0">
                <a:latin typeface="Myriad Pro"/>
              </a:rPr>
              <a:t> </a:t>
            </a:r>
            <a:r>
              <a:rPr lang="en-US" sz="1200" b="0" err="1">
                <a:latin typeface="Myriad Pro"/>
              </a:rPr>
              <a:t>bardziej</a:t>
            </a:r>
            <a:r>
              <a:rPr lang="en-US" sz="1200" b="0">
                <a:latin typeface="Myriad Pro"/>
              </a:rPr>
              <a:t> </a:t>
            </a:r>
            <a:r>
              <a:rPr lang="en-US" sz="1200" b="0" err="1">
                <a:latin typeface="Myriad Pro"/>
              </a:rPr>
              <a:t>zaawansowanych</a:t>
            </a:r>
            <a:r>
              <a:rPr lang="en-US" sz="1200" b="0">
                <a:latin typeface="Myriad Pro"/>
              </a:rPr>
              <a:t> </a:t>
            </a:r>
            <a:r>
              <a:rPr lang="en-US" sz="1200" b="0" err="1">
                <a:latin typeface="Myriad Pro"/>
              </a:rPr>
              <a:t>technik</a:t>
            </a:r>
            <a:r>
              <a:rPr lang="en-US" sz="1200" b="0">
                <a:latin typeface="Myriad Pro"/>
              </a:rPr>
              <a:t> </a:t>
            </a:r>
            <a:r>
              <a:rPr lang="en-US" sz="1200" b="0" err="1">
                <a:latin typeface="Myriad Pro"/>
              </a:rPr>
              <a:t>i</a:t>
            </a:r>
            <a:r>
              <a:rPr lang="en-US" sz="1200" b="0">
                <a:latin typeface="Myriad Pro"/>
              </a:rPr>
              <a:t> </a:t>
            </a:r>
            <a:r>
              <a:rPr lang="en-US" sz="1200" b="0" err="1">
                <a:latin typeface="Myriad Pro"/>
              </a:rPr>
              <a:t>algorytmów</a:t>
            </a:r>
            <a:r>
              <a:rPr lang="en-US" sz="1200" b="0">
                <a:latin typeface="Myriad Pro"/>
              </a:rPr>
              <a:t>.</a:t>
            </a:r>
          </a:p>
          <a:p>
            <a:pPr algn="just"/>
            <a:endParaRPr lang="en-US" sz="1200" b="0">
              <a:latin typeface="Myriad Pro"/>
            </a:endParaRPr>
          </a:p>
        </p:txBody>
      </p:sp>
    </p:spTree>
    <p:extLst>
      <p:ext uri="{BB962C8B-B14F-4D97-AF65-F5344CB8AC3E}">
        <p14:creationId xmlns:p14="http://schemas.microsoft.com/office/powerpoint/2010/main" val="429171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E69162-DE76-46F9-B31E-0D5F90861CEB}"/>
              </a:ext>
            </a:extLst>
          </p:cNvPr>
          <p:cNvSpPr>
            <a:spLocks noGrp="1"/>
          </p:cNvSpPr>
          <p:nvPr>
            <p:ph type="body" sz="half" idx="2"/>
          </p:nvPr>
        </p:nvSpPr>
        <p:spPr>
          <a:xfrm>
            <a:off x="2132856" y="267494"/>
            <a:ext cx="2955798" cy="4608512"/>
          </a:xfrm>
        </p:spPr>
        <p:txBody>
          <a:bodyPr>
            <a:normAutofit/>
          </a:bodyPr>
          <a:lstStyle/>
          <a:p>
            <a:pPr algn="ctr"/>
            <a:endParaRPr lang="pl-PL" sz="1800" b="1"/>
          </a:p>
          <a:p>
            <a:pPr algn="ctr"/>
            <a:endParaRPr lang="pl-PL" sz="1800" b="1"/>
          </a:p>
          <a:p>
            <a:pPr algn="ctr"/>
            <a:endParaRPr lang="pl-PL" sz="1800" b="1"/>
          </a:p>
          <a:p>
            <a:pPr algn="ctr"/>
            <a:endParaRPr lang="pl-PL" sz="1800" b="1"/>
          </a:p>
          <a:p>
            <a:pPr algn="ctr"/>
            <a:endParaRPr lang="pl-PL" sz="1800" b="1"/>
          </a:p>
          <a:p>
            <a:pPr algn="ctr"/>
            <a:endParaRPr lang="pl-PL" sz="1800" b="1"/>
          </a:p>
          <a:p>
            <a:pPr algn="ctr"/>
            <a:r>
              <a:rPr lang="pl-PL" sz="1800" b="1"/>
              <a:t>Co to jest Big Data?</a:t>
            </a:r>
            <a:endParaRPr lang="en-US" sz="1800" b="1"/>
          </a:p>
        </p:txBody>
      </p:sp>
    </p:spTree>
    <p:extLst>
      <p:ext uri="{BB962C8B-B14F-4D97-AF65-F5344CB8AC3E}">
        <p14:creationId xmlns:p14="http://schemas.microsoft.com/office/powerpoint/2010/main" val="242585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ęć V Big Data (na podstawie („platforma IBM Big Data — Bringing big data to the Enterprise”, 2014)) ">
            <a:extLst>
              <a:ext uri="{FF2B5EF4-FFF2-40B4-BE49-F238E27FC236}">
                <a16:creationId xmlns:a16="http://schemas.microsoft.com/office/drawing/2014/main" id="{EDCAABAD-02D3-4EA4-9B35-7A0DA2B63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784" y="314345"/>
            <a:ext cx="4684811" cy="451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2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85EF29-2A08-4EEF-814D-734353AA1FC3}"/>
              </a:ext>
            </a:extLst>
          </p:cNvPr>
          <p:cNvSpPr>
            <a:spLocks noGrp="1"/>
          </p:cNvSpPr>
          <p:nvPr>
            <p:ph type="body" sz="half" idx="2"/>
          </p:nvPr>
        </p:nvSpPr>
        <p:spPr>
          <a:xfrm>
            <a:off x="1268760" y="267494"/>
            <a:ext cx="5472608" cy="4608512"/>
          </a:xfrm>
        </p:spPr>
        <p:txBody>
          <a:bodyPr/>
          <a:lstStyle/>
          <a:p>
            <a:pPr algn="ctr"/>
            <a:r>
              <a:rPr lang="pl-PL" sz="1400" b="1"/>
              <a:t>Główne komponenty i ekosystem big data (według raportu McKinsey Global Institute (2011):</a:t>
            </a:r>
          </a:p>
          <a:p>
            <a:endParaRPr lang="pl-PL"/>
          </a:p>
          <a:p>
            <a:endParaRPr lang="pl-PL"/>
          </a:p>
          <a:p>
            <a:endParaRPr lang="pl-PL"/>
          </a:p>
          <a:p>
            <a:endParaRPr lang="pl-PL"/>
          </a:p>
          <a:p>
            <a:endParaRPr lang="pl-PL"/>
          </a:p>
          <a:p>
            <a:endParaRPr lang="pl-PL"/>
          </a:p>
          <a:p>
            <a:endParaRPr lang="pl-PL"/>
          </a:p>
          <a:p>
            <a:endParaRPr lang="pl-PL"/>
          </a:p>
          <a:p>
            <a:endParaRPr lang="pl-PL"/>
          </a:p>
          <a:p>
            <a:endParaRPr lang="pl-PL"/>
          </a:p>
          <a:p>
            <a:endParaRPr lang="pl-PL"/>
          </a:p>
          <a:p>
            <a:pPr marL="171450" indent="-171450">
              <a:buFont typeface="Arial" panose="020B0604020202020204" pitchFamily="34" charset="0"/>
              <a:buChar char="•"/>
            </a:pPr>
            <a:r>
              <a:rPr lang="pl-PL" i="1"/>
              <a:t>techniki analizy danych</a:t>
            </a:r>
            <a:r>
              <a:rPr lang="pl-PL"/>
              <a:t>, takich jak testy A/B, uczenie maszynowe i przetwarzanie języka naturalnego,</a:t>
            </a:r>
          </a:p>
          <a:p>
            <a:pPr marL="171450" indent="-171450">
              <a:buFont typeface="Arial" panose="020B0604020202020204" pitchFamily="34" charset="0"/>
              <a:buChar char="•"/>
            </a:pPr>
            <a:r>
              <a:rPr lang="pl-PL" i="1"/>
              <a:t>technologie big data </a:t>
            </a:r>
            <a:r>
              <a:rPr lang="pl-PL"/>
              <a:t>takie jak business intelligence, przetwarzanie danych w chmurze oraz bazy danych,</a:t>
            </a:r>
          </a:p>
          <a:p>
            <a:pPr marL="171450" indent="-171450">
              <a:buFont typeface="Arial" panose="020B0604020202020204" pitchFamily="34" charset="0"/>
              <a:buChar char="•"/>
            </a:pPr>
            <a:r>
              <a:rPr lang="pl-PL" i="1"/>
              <a:t>wizualizacje</a:t>
            </a:r>
            <a:r>
              <a:rPr lang="pl-PL"/>
              <a:t>, takich jak wykresy, grafy i inne formy prezentowania danych.</a:t>
            </a:r>
            <a:endParaRPr lang="en-US"/>
          </a:p>
        </p:txBody>
      </p:sp>
      <p:pic>
        <p:nvPicPr>
          <p:cNvPr id="1026" name="Picture 2" descr="Airline AB Testing - How VivaAerobus is Using Artificial Intelligence to  Experiment 3X Faster - diggintravel.com">
            <a:extLst>
              <a:ext uri="{FF2B5EF4-FFF2-40B4-BE49-F238E27FC236}">
                <a16:creationId xmlns:a16="http://schemas.microsoft.com/office/drawing/2014/main" id="{52A678DA-313D-4ED9-9F3F-B40D4ADA80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1200150"/>
            <a:ext cx="2362200" cy="1425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479906"/>
      </p:ext>
    </p:extLst>
  </p:cSld>
  <p:clrMapOvr>
    <a:masterClrMapping/>
  </p:clrMapOvr>
</p:sld>
</file>

<file path=ppt/theme/theme1.xml><?xml version="1.0" encoding="utf-8"?>
<a:theme xmlns:a="http://schemas.openxmlformats.org/drawingml/2006/main" name="Projekt niestandardowy">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5aaa8f0-986a-4595-bc87-636c348c3f96" xsi:nil="true"/>
    <lcf76f155ced4ddcb4097134ff3c332f xmlns="b06eb720-6fb7-4fcd-abe6-2d32a9fbbdb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9E9BDD6CA92F243AD181AC15D5D3FD6" ma:contentTypeVersion="11" ma:contentTypeDescription="Utwórz nowy dokument." ma:contentTypeScope="" ma:versionID="8e7f46e245c3fcb5ba08e31139bf5635">
  <xsd:schema xmlns:xsd="http://www.w3.org/2001/XMLSchema" xmlns:xs="http://www.w3.org/2001/XMLSchema" xmlns:p="http://schemas.microsoft.com/office/2006/metadata/properties" xmlns:ns2="b06eb720-6fb7-4fcd-abe6-2d32a9fbbdb9" xmlns:ns3="c5aaa8f0-986a-4595-bc87-636c348c3f96" targetNamespace="http://schemas.microsoft.com/office/2006/metadata/properties" ma:root="true" ma:fieldsID="23c58068ac8997b0f5cd7d7ded6fa4b0" ns2:_="" ns3:_="">
    <xsd:import namespace="b06eb720-6fb7-4fcd-abe6-2d32a9fbbdb9"/>
    <xsd:import namespace="c5aaa8f0-986a-4595-bc87-636c348c3f9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6eb720-6fb7-4fcd-abe6-2d32a9fbbd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i obrazów" ma:readOnly="false" ma:fieldId="{5cf76f15-5ced-4ddc-b409-7134ff3c332f}" ma:taxonomyMulti="true" ma:sspId="55f58b37-a4ca-4b9d-8340-d45abefa188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5aaa8f0-986a-4595-bc87-636c348c3f9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3b04b5e-edcc-48cd-99f9-21388c18ed59}" ma:internalName="TaxCatchAll" ma:showField="CatchAllData" ma:web="c5aaa8f0-986a-4595-bc87-636c348c3f9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AFCFAB-14D6-44E8-AE83-7CA4CA3F9DB3}">
  <ds:schemaRefs>
    <ds:schemaRef ds:uri="46422ada-ad1d-43b7-a6ff-7c9f527af1c1"/>
    <ds:schemaRef ds:uri="6f97ed1e-7134-4af8-9bb9-1f35c2c906cb"/>
    <ds:schemaRef ds:uri="b06eb720-6fb7-4fcd-abe6-2d32a9fbbdb9"/>
    <ds:schemaRef ds:uri="c5aaa8f0-986a-4595-bc87-636c348c3f96"/>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72D6B5C-B331-4DFE-9BB7-3DEFCEAC16BB}">
  <ds:schemaRefs>
    <ds:schemaRef ds:uri="http://schemas.microsoft.com/sharepoint/v3/contenttype/forms"/>
  </ds:schemaRefs>
</ds:datastoreItem>
</file>

<file path=customXml/itemProps3.xml><?xml version="1.0" encoding="utf-8"?>
<ds:datastoreItem xmlns:ds="http://schemas.openxmlformats.org/officeDocument/2006/customXml" ds:itemID="{E4893031-9DC6-406D-A440-27E3DD1BBA84}">
  <ds:schemaRefs>
    <ds:schemaRef ds:uri="b06eb720-6fb7-4fcd-abe6-2d32a9fbbdb9"/>
    <ds:schemaRef ds:uri="c5aaa8f0-986a-4595-bc87-636c348c3f9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Niestandardowy</PresentationFormat>
  <Slides>65</Slides>
  <Notes>3</Notes>
  <HiddenSlides>0</HiddenSlides>
  <ScaleCrop>false</ScaleCrop>
  <HeadingPairs>
    <vt:vector size="4" baseType="variant">
      <vt:variant>
        <vt:lpstr>Motyw</vt:lpstr>
      </vt:variant>
      <vt:variant>
        <vt:i4>1</vt:i4>
      </vt:variant>
      <vt:variant>
        <vt:lpstr>Tytuły slajdów</vt:lpstr>
      </vt:variant>
      <vt:variant>
        <vt:i4>65</vt:i4>
      </vt:variant>
    </vt:vector>
  </HeadingPairs>
  <TitlesOfParts>
    <vt:vector size="66" baseType="lpstr">
      <vt:lpstr>Projekt niestandardowy</vt:lpstr>
      <vt:lpstr>Sztuczna inteligencja i machine learning SIML   mgr inż. Karolina Miałkowska</vt:lpstr>
      <vt:lpstr>Tematyka zajęć</vt:lpstr>
      <vt:lpstr>Prezentacja programu PowerPoint</vt:lpstr>
      <vt:lpstr>Narzędzia:  Edytor tekstu/skrypt Jupyter Notebook (w języku Python) – instalacja tutorial  Źródło danych – Stooq  Literatura:  Sylabus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Jak działa sztuczna sieć neuronowa – klasyfikacja?                                Link </vt:lpstr>
      <vt:lpstr>Jak działa sztuczna sieć neuronowa – regresja?                                Link </vt:lpstr>
      <vt:lpstr>Przykład modelu</vt:lpstr>
      <vt:lpstr>Przykład modelu</vt:lpstr>
      <vt:lpstr>Dense</vt:lpstr>
      <vt:lpstr>Flatten</vt:lpstr>
      <vt:lpstr>Input</vt:lpstr>
      <vt:lpstr>Batch Normalization</vt:lpstr>
      <vt:lpstr>Dropout</vt:lpstr>
      <vt:lpstr>LSTM</vt:lpstr>
      <vt:lpstr>Sequential</vt:lpstr>
      <vt:lpstr>Load Model</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Testowanie - popularne metody do optymalizacji hiperparametrów w uczeniu maszynowym</vt:lpstr>
      <vt:lpstr>Prezentacja programu PowerPoint</vt:lpstr>
      <vt:lpstr>Testowanie - popularne metody do optymalizacji hiperparametrów w uczeniu maszynowym</vt:lpstr>
      <vt:lpstr>Prezentacja programu PowerPoint</vt:lpstr>
      <vt:lpstr>Generalizacja</vt:lpstr>
      <vt:lpstr>Generalizacja</vt:lpstr>
      <vt:lpstr>Generalizacja</vt:lpstr>
      <vt:lpstr>W celu poprawnej generalizacji modelu należy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Sztuczna inteligencja i machine learning SIML   mgr inż. Agata Kozina mgr inż. Karolina Miałkowska</dc:title>
  <dc:creator>user</dc:creator>
  <cp:revision>6</cp:revision>
  <dcterms:created xsi:type="dcterms:W3CDTF">2018-01-09T10:47:00Z</dcterms:created>
  <dcterms:modified xsi:type="dcterms:W3CDTF">2024-05-21T15:10:41Z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0x010100B9E9BDD6CA92F243AD181AC15D5D3FD6</vt:lpwstr>
  </property>
  <property fmtid="{D5CDD505-2E9C-101B-9397-08002B2CF9AE}" pid="3" name="Order">
    <vt:r8>14900</vt:r8>
  </property>
  <property fmtid="{D5CDD505-2E9C-101B-9397-08002B2CF9AE}" pid="4" name="_ExtendedDescription">
    <vt:lpwstr/>
  </property>
  <property fmtid="{D5CDD505-2E9C-101B-9397-08002B2CF9AE}" pid="5" name="TriggerFlowInfo">
    <vt:lpwstr/>
  </property>
  <property fmtid="{D5CDD505-2E9C-101B-9397-08002B2CF9AE}" pid="6" name="ComplianceAssetId">
    <vt:lpwstr/>
  </property>
  <property fmtid="{D5CDD505-2E9C-101B-9397-08002B2CF9AE}" pid="7" name="MediaServiceImageTags">
    <vt:lpwstr/>
  </property>
  <property fmtid="{D5CDD505-2E9C-101B-9397-08002B2CF9AE}" pid="8" name="_SourceUrl">
    <vt:lpwstr/>
  </property>
  <property fmtid="{D5CDD505-2E9C-101B-9397-08002B2CF9AE}" pid="9" name="_SharedFileIndex">
    <vt:lpwstr/>
  </property>
</Properties>
</file>