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145706631" r:id="rId2"/>
    <p:sldId id="2145706648" r:id="rId3"/>
    <p:sldId id="2145706634" r:id="rId4"/>
    <p:sldId id="498" r:id="rId5"/>
    <p:sldId id="2145706635" r:id="rId6"/>
    <p:sldId id="2145706640" r:id="rId7"/>
    <p:sldId id="2145706641" r:id="rId8"/>
    <p:sldId id="2145706642" r:id="rId9"/>
    <p:sldId id="2145706646" r:id="rId10"/>
    <p:sldId id="2145706645" r:id="rId11"/>
    <p:sldId id="2145706644" r:id="rId12"/>
    <p:sldId id="2145706643" r:id="rId13"/>
    <p:sldId id="2145706647" r:id="rId14"/>
    <p:sldId id="2145706715" r:id="rId15"/>
    <p:sldId id="2145706653" r:id="rId16"/>
    <p:sldId id="2145706649" r:id="rId17"/>
    <p:sldId id="2145706651" r:id="rId18"/>
    <p:sldId id="2145706654" r:id="rId19"/>
    <p:sldId id="2145706652" r:id="rId20"/>
    <p:sldId id="2145706655" r:id="rId21"/>
    <p:sldId id="2145706716" r:id="rId22"/>
    <p:sldId id="2145706717" r:id="rId23"/>
    <p:sldId id="2145706718" r:id="rId24"/>
    <p:sldId id="2145706719" r:id="rId25"/>
    <p:sldId id="2145706656" r:id="rId26"/>
    <p:sldId id="2145706720" r:id="rId27"/>
    <p:sldId id="2145706722" r:id="rId28"/>
    <p:sldId id="2145706723" r:id="rId29"/>
    <p:sldId id="2145706724" r:id="rId30"/>
    <p:sldId id="2145706726" r:id="rId31"/>
    <p:sldId id="2145706725" r:id="rId32"/>
    <p:sldId id="2145706721" r:id="rId33"/>
    <p:sldId id="2145706657" r:id="rId34"/>
    <p:sldId id="2145706727" r:id="rId35"/>
    <p:sldId id="2145706660" r:id="rId36"/>
    <p:sldId id="2145706661" r:id="rId37"/>
    <p:sldId id="2145706731" r:id="rId38"/>
    <p:sldId id="2145706732" r:id="rId39"/>
    <p:sldId id="2145706659" r:id="rId40"/>
    <p:sldId id="2145706733" r:id="rId41"/>
    <p:sldId id="2145706734" r:id="rId42"/>
    <p:sldId id="2145706658" r:id="rId43"/>
    <p:sldId id="2145706729" r:id="rId44"/>
    <p:sldId id="2145706735" r:id="rId45"/>
    <p:sldId id="2145706728" r:id="rId46"/>
    <p:sldId id="2145706662" r:id="rId47"/>
    <p:sldId id="2145706736" r:id="rId48"/>
    <p:sldId id="2145706663" r:id="rId49"/>
    <p:sldId id="2145706664" r:id="rId50"/>
    <p:sldId id="2145706665" r:id="rId51"/>
    <p:sldId id="2145706666" r:id="rId52"/>
    <p:sldId id="2145706667" r:id="rId53"/>
    <p:sldId id="2145706730" r:id="rId54"/>
    <p:sldId id="1041" r:id="rId55"/>
    <p:sldId id="2145706714" r:id="rId56"/>
    <p:sldId id="2145706713" r:id="rId57"/>
    <p:sldId id="2145706627" r:id="rId5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56" y="21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F17C9-9DC8-4E1A-98FB-91FEE00DC8C7}" type="datetimeFigureOut">
              <a:rPr lang="pl-PL" smtClean="0"/>
              <a:t>22.11.2023</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E9738-AFB5-4AF8-B7BF-9A9F7D0BB462}" type="slidenum">
              <a:rPr lang="pl-PL" smtClean="0"/>
              <a:t>‹#›</a:t>
            </a:fld>
            <a:endParaRPr lang="pl-PL"/>
          </a:p>
        </p:txBody>
      </p:sp>
    </p:spTree>
    <p:extLst>
      <p:ext uri="{BB962C8B-B14F-4D97-AF65-F5344CB8AC3E}">
        <p14:creationId xmlns:p14="http://schemas.microsoft.com/office/powerpoint/2010/main" val="138651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1117151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11171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873204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368795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712838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995545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57</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09749974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82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390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92895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3298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696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220082618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noProof="0"/>
              <a:t>Click to edit Master title style</a:t>
            </a:r>
            <a:endParaRPr lang="en-US" noProof="0"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noProof="0"/>
              <a:t>Click icon to add picture with alt text</a:t>
            </a:r>
          </a:p>
        </p:txBody>
      </p:sp>
    </p:spTree>
    <p:extLst>
      <p:ext uri="{BB962C8B-B14F-4D97-AF65-F5344CB8AC3E}">
        <p14:creationId xmlns:p14="http://schemas.microsoft.com/office/powerpoint/2010/main" val="2118889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262541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653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426861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090994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272327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74004981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9856320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64530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6073460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6529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241648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273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1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18339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76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2399254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p15:clr>
            <a:srgbClr val="F26B43"/>
          </p15:clr>
        </p15:guide>
        <p15:guide id="11" orient="horz" pos="4071">
          <p15:clr>
            <a:srgbClr val="F26B43"/>
          </p15:clr>
        </p15:guide>
        <p15:guide id="12" pos="255">
          <p15:clr>
            <a:srgbClr val="F26B43"/>
          </p15:clr>
        </p15:guide>
        <p15:guide id="13" orient="horz" pos="836">
          <p15:clr>
            <a:srgbClr val="F26B43"/>
          </p15:clr>
        </p15:guide>
        <p15:guide id="14" orient="horz" pos="245">
          <p15:clr>
            <a:srgbClr val="F26B43"/>
          </p15:clr>
        </p15:guide>
        <p15:guide id="15" pos="3840">
          <p15:clr>
            <a:srgbClr val="F26B43"/>
          </p15:clr>
        </p15:guide>
        <p15:guide id="16" pos="3899">
          <p15:clr>
            <a:srgbClr val="F26B43"/>
          </p15:clr>
        </p15:guide>
        <p15:guide id="17"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1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hyperlink" Target="https://www.redhat.com/en/topics/integration/whats-the-difference-between-soap-rest"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hyperlink" Target="https://postman-echo.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cucumber.io/docs/bdd/" TargetMode="External"/><Relationship Id="rId3" Type="http://schemas.openxmlformats.org/officeDocument/2006/relationships/hyperlink" Target="https://http.cat/" TargetMode="External"/><Relationship Id="rId7" Type="http://schemas.openxmlformats.org/officeDocument/2006/relationships/hyperlink" Target="https://learning.postman.com/docs/writing-scripts/test-scripts/" TargetMode="External"/><Relationship Id="rId2" Type="http://schemas.openxmlformats.org/officeDocument/2006/relationships/hyperlink" Target="https://scalac.io/blog/what-is-http-protocol-introduction-to-http-for-testers/" TargetMode="External"/><Relationship Id="rId1" Type="http://schemas.openxmlformats.org/officeDocument/2006/relationships/slideLayout" Target="../slideLayouts/slideLayout13.xml"/><Relationship Id="rId6" Type="http://schemas.openxmlformats.org/officeDocument/2006/relationships/hyperlink" Target="https://www.geeksforgeeks.org/introduction-postman-api-development/" TargetMode="External"/><Relationship Id="rId5" Type="http://schemas.openxmlformats.org/officeDocument/2006/relationships/hyperlink" Target="https://www.geeksforgeeks.org/rest-api-testing-and-manual-test-cases/" TargetMode="External"/><Relationship Id="rId4" Type="http://schemas.openxmlformats.org/officeDocument/2006/relationships/hyperlink" Target="https://www.redhat.com/en/topics/api/what-is-a-rest-api"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petstore.swagger.io/#/"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postman-echo.com/"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postman-echo.com/"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postman-echo.com/"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postman-echo.com/"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hyperlink" Target="https://restful-booker.herokuapp.com/"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hyperlink" Target="https://restful-booker.herokuapp.com/"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FFDAD81-0B9E-4976-96A1-3248CF9CD1D6}"/>
              </a:ext>
              <a:ext uri="{C183D7F6-B498-43B3-948B-1728B52AA6E4}">
                <adec:decorative xmlns:adec="http://schemas.microsoft.com/office/drawing/2017/decorative" val="1"/>
              </a:ext>
            </a:extLst>
          </p:cNvPr>
          <p:cNvPicPr preferRelativeResize="0">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295800" y="14249"/>
            <a:ext cx="7896200" cy="6843751"/>
          </a:xfrm>
        </p:spPr>
      </p:pic>
      <p:sp>
        <p:nvSpPr>
          <p:cNvPr id="4" name="Rectangle 3">
            <a:extLst>
              <a:ext uri="{FF2B5EF4-FFF2-40B4-BE49-F238E27FC236}">
                <a16:creationId xmlns:a16="http://schemas.microsoft.com/office/drawing/2014/main" id="{5B141BED-2E35-DF4F-9CAB-CC334017BAB3}"/>
              </a:ext>
              <a:ext uri="{C183D7F6-B498-43B3-948B-1728B52AA6E4}">
                <adec:decorative xmlns:adec="http://schemas.microsoft.com/office/drawing/2017/decorative" val="1"/>
              </a:ext>
            </a:extLst>
          </p:cNvPr>
          <p:cNvSpPr/>
          <p:nvPr/>
        </p:nvSpPr>
        <p:spPr>
          <a:xfrm>
            <a:off x="4295800" y="0"/>
            <a:ext cx="7896200" cy="6858000"/>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Ubuntu"/>
              <a:ea typeface="+mn-ea"/>
              <a:cs typeface="+mn-cs"/>
            </a:endParaRPr>
          </a:p>
        </p:txBody>
      </p:sp>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680927"/>
            <a:ext cx="11386134" cy="1828193"/>
          </a:xfrm>
        </p:spPr>
        <p:txBody>
          <a:bodyPr/>
          <a:lstStyle/>
          <a:p>
            <a:r>
              <a:rPr lang="pl-PL" sz="6600" dirty="0"/>
              <a:t>REST API </a:t>
            </a:r>
            <a:br>
              <a:rPr lang="pl-PL" sz="6600" dirty="0"/>
            </a:br>
            <a:r>
              <a:rPr lang="pl-PL" sz="6600" dirty="0"/>
              <a:t>AUTOMATIOn TESting </a:t>
            </a:r>
            <a:endParaRPr lang="en-GB" sz="6600" dirty="0"/>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p:txBody>
          <a:bodyPr/>
          <a:lstStyle/>
          <a:p>
            <a:r>
              <a:rPr lang="pl-PL" dirty="0"/>
              <a:t>Fundamentals</a:t>
            </a:r>
            <a:endParaRPr lang="en-GB" dirty="0"/>
          </a:p>
        </p:txBody>
      </p:sp>
      <p:sp>
        <p:nvSpPr>
          <p:cNvPr id="6" name="TextBox 5">
            <a:extLst>
              <a:ext uri="{FF2B5EF4-FFF2-40B4-BE49-F238E27FC236}">
                <a16:creationId xmlns:a16="http://schemas.microsoft.com/office/drawing/2014/main" id="{C7FF5AE3-02F7-ED76-5E60-29685AADCC54}"/>
              </a:ext>
            </a:extLst>
          </p:cNvPr>
          <p:cNvSpPr txBox="1"/>
          <p:nvPr/>
        </p:nvSpPr>
        <p:spPr>
          <a:xfrm>
            <a:off x="404813" y="5979381"/>
            <a:ext cx="1368328" cy="646331"/>
          </a:xfrm>
          <a:prstGeom prst="rect">
            <a:avLst/>
          </a:prstGeom>
          <a:noFill/>
        </p:spPr>
        <p:txBody>
          <a:bodyPr wrap="square" rtlCol="0">
            <a:spAutoFit/>
          </a:bodyPr>
          <a:lstStyle/>
          <a:p>
            <a:r>
              <a:rPr lang="pl-PL" dirty="0">
                <a:solidFill>
                  <a:schemeClr val="bg1"/>
                </a:solidFill>
              </a:rPr>
              <a:t>Bartosz Tobis</a:t>
            </a:r>
          </a:p>
        </p:txBody>
      </p:sp>
    </p:spTree>
    <p:extLst>
      <p:ext uri="{BB962C8B-B14F-4D97-AF65-F5344CB8AC3E}">
        <p14:creationId xmlns:p14="http://schemas.microsoft.com/office/powerpoint/2010/main" val="21017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rocessing">
            <a:extLst>
              <a:ext uri="{FF2B5EF4-FFF2-40B4-BE49-F238E27FC236}">
                <a16:creationId xmlns:a16="http://schemas.microsoft.com/office/drawing/2014/main" id="{B3BDFA19-5796-36E2-87BF-C05A86768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524000"/>
            <a:ext cx="3617913" cy="2849563"/>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descr="Found">
            <a:extLst>
              <a:ext uri="{FF2B5EF4-FFF2-40B4-BE49-F238E27FC236}">
                <a16:creationId xmlns:a16="http://schemas.microsoft.com/office/drawing/2014/main" id="{1B142E2E-20FF-92FE-DF0B-3D2DAF7DF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100" y="1524000"/>
            <a:ext cx="3608388" cy="2849563"/>
          </a:xfrm>
          <a:prstGeom prst="rect">
            <a:avLst/>
          </a:prstGeom>
          <a:extLst>
            <a:ext uri="{909E8E84-426E-40DD-AFC4-6F175D3DCCD1}">
              <a14:hiddenFill xmlns:a14="http://schemas.microsoft.com/office/drawing/2010/main">
                <a:solidFill>
                  <a:srgbClr val="FFFFFF"/>
                </a:solidFill>
              </a14:hiddenFill>
            </a:ext>
          </a:extLst>
        </p:spPr>
      </p:pic>
      <p:pic>
        <p:nvPicPr>
          <p:cNvPr id="1034" name="Picture 10" descr="Unauthorized">
            <a:extLst>
              <a:ext uri="{FF2B5EF4-FFF2-40B4-BE49-F238E27FC236}">
                <a16:creationId xmlns:a16="http://schemas.microsoft.com/office/drawing/2014/main" id="{42E0739A-19E6-17BB-BF52-71B4862AC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4451350"/>
            <a:ext cx="2378075" cy="1870075"/>
          </a:xfrm>
          <a:prstGeom prst="rect">
            <a:avLst/>
          </a:prstGeom>
          <a:extLst>
            <a:ext uri="{909E8E84-426E-40DD-AFC4-6F175D3DCCD1}">
              <a14:hiddenFill xmlns:a14="http://schemas.microsoft.com/office/drawing/2010/main">
                <a:solidFill>
                  <a:srgbClr val="FFFFFF"/>
                </a:solidFill>
              </a14:hiddenFill>
            </a:ext>
          </a:extLst>
        </p:spPr>
      </p:pic>
      <p:pic>
        <p:nvPicPr>
          <p:cNvPr id="1036" name="Picture 12" descr="Not Found">
            <a:extLst>
              <a:ext uri="{FF2B5EF4-FFF2-40B4-BE49-F238E27FC236}">
                <a16:creationId xmlns:a16="http://schemas.microsoft.com/office/drawing/2014/main" id="{F8F54475-9346-82BC-2598-262391B3D6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2263" y="4451350"/>
            <a:ext cx="2374900" cy="1870075"/>
          </a:xfrm>
          <a:prstGeom prst="rect">
            <a:avLst/>
          </a:prstGeom>
          <a:extLst>
            <a:ext uri="{909E8E84-426E-40DD-AFC4-6F175D3DCCD1}">
              <a14:hiddenFill xmlns:a14="http://schemas.microsoft.com/office/drawing/2010/main">
                <a:solidFill>
                  <a:srgbClr val="FFFFFF"/>
                </a:solidFill>
              </a14:hiddenFill>
            </a:ext>
          </a:extLst>
        </p:spPr>
      </p:pic>
      <p:pic>
        <p:nvPicPr>
          <p:cNvPr id="1026" name="Picture 2" descr="OK">
            <a:extLst>
              <a:ext uri="{FF2B5EF4-FFF2-40B4-BE49-F238E27FC236}">
                <a16:creationId xmlns:a16="http://schemas.microsoft.com/office/drawing/2014/main" id="{33A52D81-9DBF-8C07-B457-03D50EEF45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3363" y="4451350"/>
            <a:ext cx="2397125" cy="1870075"/>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descr="Created">
            <a:extLst>
              <a:ext uri="{FF2B5EF4-FFF2-40B4-BE49-F238E27FC236}">
                <a16:creationId xmlns:a16="http://schemas.microsoft.com/office/drawing/2014/main" id="{23F25DE6-3DDE-E2E5-D2C7-88FB67EF25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8275" y="1524000"/>
            <a:ext cx="1981200" cy="1544638"/>
          </a:xfrm>
          <a:prstGeom prst="rect">
            <a:avLst/>
          </a:prstGeom>
          <a:extLst>
            <a:ext uri="{909E8E84-426E-40DD-AFC4-6F175D3DCCD1}">
              <a14:hiddenFill xmlns:a14="http://schemas.microsoft.com/office/drawing/2010/main">
                <a:solidFill>
                  <a:srgbClr val="FFFFFF"/>
                </a:solidFill>
              </a14:hiddenFill>
            </a:ext>
          </a:extLst>
        </p:spPr>
      </p:pic>
      <p:pic>
        <p:nvPicPr>
          <p:cNvPr id="1038" name="Picture 14" descr="Internal Server Error">
            <a:extLst>
              <a:ext uri="{FF2B5EF4-FFF2-40B4-BE49-F238E27FC236}">
                <a16:creationId xmlns:a16="http://schemas.microsoft.com/office/drawing/2014/main" id="{673368E9-2409-8562-F820-B062348E9C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7263" y="1524000"/>
            <a:ext cx="1963738" cy="1544638"/>
          </a:xfrm>
          <a:prstGeom prst="rect">
            <a:avLst/>
          </a:prstGeom>
          <a:extLst>
            <a:ext uri="{909E8E84-426E-40DD-AFC4-6F175D3DCCD1}">
              <a14:hiddenFill xmlns:a14="http://schemas.microsoft.com/office/drawing/2010/main">
                <a:solidFill>
                  <a:srgbClr val="FFFFFF"/>
                </a:solidFill>
              </a14:hiddenFill>
            </a:ext>
          </a:extLst>
        </p:spPr>
      </p:pic>
      <p:pic>
        <p:nvPicPr>
          <p:cNvPr id="1040" name="Picture 16" descr="Service Unavailable">
            <a:extLst>
              <a:ext uri="{FF2B5EF4-FFF2-40B4-BE49-F238E27FC236}">
                <a16:creationId xmlns:a16="http://schemas.microsoft.com/office/drawing/2014/main" id="{6D089972-1786-9126-0F6F-90BC7241FE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8275" y="3146425"/>
            <a:ext cx="4021138" cy="3175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a:xfrm>
            <a:off x="404813" y="388188"/>
            <a:ext cx="10947772" cy="716711"/>
          </a:xfrm>
        </p:spPr>
        <p:txBody>
          <a:bodyPr anchor="b">
            <a:normAutofit/>
          </a:bodyPr>
          <a:lstStyle/>
          <a:p>
            <a:r>
              <a:rPr lang="pl-PL" dirty="0"/>
              <a:t>HTTP STATUses and codes</a:t>
            </a:r>
            <a:endParaRPr lang="en-US" dirty="0"/>
          </a:p>
        </p:txBody>
      </p:sp>
      <p:sp>
        <p:nvSpPr>
          <p:cNvPr id="8" name="TextBox 7">
            <a:extLst>
              <a:ext uri="{FF2B5EF4-FFF2-40B4-BE49-F238E27FC236}">
                <a16:creationId xmlns:a16="http://schemas.microsoft.com/office/drawing/2014/main" id="{4199E669-39E0-E789-7E51-2128DB33E199}"/>
              </a:ext>
            </a:extLst>
          </p:cNvPr>
          <p:cNvSpPr txBox="1"/>
          <p:nvPr/>
        </p:nvSpPr>
        <p:spPr>
          <a:xfrm>
            <a:off x="449746" y="1124295"/>
            <a:ext cx="3118678" cy="369332"/>
          </a:xfrm>
          <a:prstGeom prst="rect">
            <a:avLst/>
          </a:prstGeom>
          <a:noFill/>
        </p:spPr>
        <p:txBody>
          <a:bodyPr wrap="square" rtlCol="0">
            <a:spAutoFit/>
          </a:bodyPr>
          <a:lstStyle/>
          <a:p>
            <a:r>
              <a:rPr lang="pl-PL" dirty="0">
                <a:solidFill>
                  <a:schemeClr val="bg1"/>
                </a:solidFill>
              </a:rPr>
              <a:t>http.cat</a:t>
            </a:r>
          </a:p>
        </p:txBody>
      </p:sp>
    </p:spTree>
    <p:extLst>
      <p:ext uri="{BB962C8B-B14F-4D97-AF65-F5344CB8AC3E}">
        <p14:creationId xmlns:p14="http://schemas.microsoft.com/office/powerpoint/2010/main" val="3633401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REST API - definition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US" sz="600" dirty="0"/>
              <a:t>A REST API (also known as RESTful API) is an application programming interface (API or web API) that conforms to the constraints of REST architectural style and allows for interaction with RESTful web services. REST stands for representational state transfer and was created by computer scientist Roy Fielding.</a:t>
            </a:r>
            <a:endParaRPr lang="pl-PL" sz="600" dirty="0"/>
          </a:p>
          <a:p>
            <a:r>
              <a:rPr lang="en-US" sz="600" dirty="0"/>
              <a:t>What's an API?</a:t>
            </a:r>
          </a:p>
          <a:p>
            <a:r>
              <a:rPr lang="en-US" sz="600" dirty="0"/>
              <a:t>An API is a set of definitions and protocols for building and integrating application software. It’s sometimes referred to as a contract between an information provider and an information user—establishing the content required from the consumer (the call) and the content required by the producer (the response). For example, the API design for a weather service could specify that the user supply a zip code and that the producer reply with a 2-part answer, the first being the high temperature, and the second being the low.  </a:t>
            </a:r>
          </a:p>
          <a:p>
            <a:r>
              <a:rPr lang="en-US" sz="600" dirty="0"/>
              <a:t>In other words, if you want to interact with a computer or system to retrieve information or perform a function, an API helps you communicate what you want to that system so it can understand and fulfill the request. </a:t>
            </a:r>
          </a:p>
          <a:p>
            <a:r>
              <a:rPr lang="en-US" sz="600" dirty="0"/>
              <a:t>You can think of an API as a mediator between the users or clients and the resources or web services they want to get. It’s also a way for an organization to share resources and information while maintaining security, control, and authentication—determining who gets access to what. </a:t>
            </a:r>
          </a:p>
          <a:p>
            <a:r>
              <a:rPr lang="en-US" sz="600" dirty="0"/>
              <a:t>Another advantage of an API is that you don’t have to know the specifics of caching—how your resource is retrieved or where it comes from.</a:t>
            </a:r>
            <a:endParaRPr lang="pl-PL" sz="600" dirty="0"/>
          </a:p>
          <a:p>
            <a:r>
              <a:rPr lang="en-US" sz="600" dirty="0"/>
              <a:t>REST</a:t>
            </a:r>
          </a:p>
          <a:p>
            <a:r>
              <a:rPr lang="en-US" sz="600" dirty="0"/>
              <a:t>REST is a set of architectural constraints, not a protocol or a standard. API developers can implement REST in a variety of ways.</a:t>
            </a:r>
          </a:p>
          <a:p>
            <a:r>
              <a:rPr lang="en-US" sz="600" dirty="0"/>
              <a:t>When a client request is made via a RESTful API, it transfers a representation of the state of the resource to the requester or endpoint. This information, or representation, is delivered in one of several formats via HTTP: JSON (</a:t>
            </a:r>
            <a:r>
              <a:rPr lang="en-US" sz="600" dirty="0" err="1"/>
              <a:t>Javascript</a:t>
            </a:r>
            <a:r>
              <a:rPr lang="en-US" sz="600" dirty="0"/>
              <a:t> Object Notation), HTML, XLT, Python, PHP, or plain text. JSON is the most generally popular file format to use because, despite its name, it’s language-agnostic, as well as readable by both humans and machines. </a:t>
            </a:r>
          </a:p>
          <a:p>
            <a:r>
              <a:rPr lang="en-US" sz="600" dirty="0"/>
              <a:t>Something else to keep in mind: Headers and parameters are also important in the HTTP methods of a RESTful API HTTP request, as they contain important identifier information as to the request's metadata, authorization, uniform resource identifier (URI), caching, cookies, and more. There are request headers and response headers, each with their own HTTP connection information and status codes.</a:t>
            </a:r>
          </a:p>
          <a:p>
            <a:r>
              <a:rPr lang="en-US" sz="600" dirty="0"/>
              <a:t>In order for an API to be considered RESTful, it has to conform to these criteria:</a:t>
            </a:r>
          </a:p>
          <a:p>
            <a:r>
              <a:rPr lang="en-US" sz="600" dirty="0"/>
              <a:t>A client-server architecture made up of clients, servers, and resources, with requests managed through HTTP.</a:t>
            </a:r>
          </a:p>
          <a:p>
            <a:r>
              <a:rPr lang="en-US" sz="600" dirty="0"/>
              <a:t>Stateless client-server communication, meaning no client information is stored between get requests and each request is separate and unconnected.</a:t>
            </a:r>
          </a:p>
          <a:p>
            <a:r>
              <a:rPr lang="en-US" sz="600" dirty="0"/>
              <a:t>Cacheable data that streamlines client-server interactions.</a:t>
            </a:r>
          </a:p>
          <a:p>
            <a:r>
              <a:rPr lang="en-US" sz="600" dirty="0"/>
              <a:t>A uniform interface between components so that information is transferred in a standard form. This requires that:</a:t>
            </a:r>
          </a:p>
          <a:p>
            <a:r>
              <a:rPr lang="en-US" sz="600" dirty="0"/>
              <a:t>resources requested are identifiable and separate from the representations sent to the client.</a:t>
            </a:r>
          </a:p>
          <a:p>
            <a:r>
              <a:rPr lang="en-US" sz="600" dirty="0"/>
              <a:t>resources can be manipulated by the client via the representation they receive because the representation contains enough information to do so.</a:t>
            </a:r>
          </a:p>
          <a:p>
            <a:r>
              <a:rPr lang="en-US" sz="600" dirty="0"/>
              <a:t>self-descriptive messages returned to the client have enough information to describe how the client should process it.</a:t>
            </a:r>
          </a:p>
          <a:p>
            <a:r>
              <a:rPr lang="en-US" sz="600" dirty="0"/>
              <a:t>hypertext/hypermedia is available, meaning that after accessing a resource the client should be able to use hyperlinks to find all other currently available actions they can take.</a:t>
            </a:r>
          </a:p>
          <a:p>
            <a:r>
              <a:rPr lang="en-US" sz="600" dirty="0"/>
              <a:t>A layered system that organizes each type of server (those responsible for security, load-balancing, etc.) involved the retrieval of requested information into hierarchies, invisible to the client.</a:t>
            </a:r>
          </a:p>
          <a:p>
            <a:r>
              <a:rPr lang="en-US" sz="600" dirty="0"/>
              <a:t>Code-on-demand (optional): the ability to send executable code from the server to the client when requested, extending client functionality. </a:t>
            </a:r>
          </a:p>
          <a:p>
            <a:r>
              <a:rPr lang="en-US" sz="600" dirty="0"/>
              <a:t>Though the REST API has these criteria to conform to, it is still considered easier to use than a prescribed protocol like SOAP (Simple Object Access Protocol), which has specific requirements like XML messaging, and built-in security and transaction compliance that make it slower and heavier. </a:t>
            </a:r>
          </a:p>
          <a:p>
            <a:endParaRPr lang="en-US" sz="600" dirty="0"/>
          </a:p>
          <a:p>
            <a:r>
              <a:rPr lang="en-US" sz="600" dirty="0"/>
              <a:t>In contrast, REST is a set of guidelines that can be implemented as needed, making REST APIs faster and more lightweight, with increased </a:t>
            </a:r>
            <a:r>
              <a:rPr lang="en-US" sz="600" dirty="0" err="1"/>
              <a:t>scalablity</a:t>
            </a:r>
            <a:r>
              <a:rPr lang="en-US" sz="600" dirty="0"/>
              <a:t>—perfect for Internet of Things (IoT) and mobile app development. </a:t>
            </a:r>
            <a:endParaRPr lang="pl-PL" sz="600" dirty="0"/>
          </a:p>
          <a:p>
            <a:r>
              <a:rPr lang="en-US" sz="800" b="1" i="0" u="none" strike="noStrike" dirty="0">
                <a:solidFill>
                  <a:srgbClr val="0066CC"/>
                </a:solidFill>
                <a:effectLst/>
                <a:latin typeface="var(--rh-font-family-heading,&quot;Red Hat Display&quot;,&quot;RedHatDisplay&quot;,Helvetica,Arial,sans-serif)"/>
                <a:hlinkClick r:id="rId2" tooltip="article | REST vs. SOAP"/>
              </a:rPr>
              <a:t>Read more about REST vs SOAP</a:t>
            </a:r>
            <a:endParaRPr lang="pl-PL" sz="600" dirty="0"/>
          </a:p>
          <a:p>
            <a:endParaRPr lang="en-US" sz="600" dirty="0"/>
          </a:p>
        </p:txBody>
      </p:sp>
    </p:spTree>
    <p:extLst>
      <p:ext uri="{BB962C8B-B14F-4D97-AF65-F5344CB8AC3E}">
        <p14:creationId xmlns:p14="http://schemas.microsoft.com/office/powerpoint/2010/main" val="116919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Why do we need to test rest api’s? </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419409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How to read REST API documentation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304536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QUIZ!</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https://www.menti.com/alzbzcgczch2</a:t>
            </a:r>
            <a:endParaRPr lang="en-US" dirty="0"/>
          </a:p>
        </p:txBody>
      </p:sp>
    </p:spTree>
    <p:extLst>
      <p:ext uri="{BB962C8B-B14F-4D97-AF65-F5344CB8AC3E}">
        <p14:creationId xmlns:p14="http://schemas.microsoft.com/office/powerpoint/2010/main" val="34344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dirty="0">
              <a:ln>
                <a:noFill/>
              </a:ln>
              <a:solidFill>
                <a:prstClr val="black"/>
              </a:solidFill>
              <a:effectLst/>
              <a:uLnTx/>
              <a:uFillTx/>
              <a:latin typeface="Ubuntu Medium"/>
              <a:ea typeface="+mn-ea"/>
              <a:cs typeface="+mn-cs"/>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1624995" y="2230019"/>
            <a:ext cx="4563420" cy="1198981"/>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r>
              <a:rPr lang="pl-PL" sz="4000" dirty="0"/>
              <a:t>Manual testing</a:t>
            </a:r>
            <a:br>
              <a:rPr lang="pl-PL" sz="4000" dirty="0"/>
            </a:br>
            <a:r>
              <a:rPr lang="pl-PL" sz="4000" dirty="0"/>
              <a:t>postman</a:t>
            </a:r>
            <a:endParaRPr lang="en-US" sz="4000" dirty="0"/>
          </a:p>
        </p:txBody>
      </p:sp>
    </p:spTree>
    <p:extLst>
      <p:ext uri="{BB962C8B-B14F-4D97-AF65-F5344CB8AC3E}">
        <p14:creationId xmlns:p14="http://schemas.microsoft.com/office/powerpoint/2010/main" val="3602580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What is postman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US" dirty="0"/>
              <a:t>Postman: Postman is an API(application programming interface) development tool which helps to build, test and modify APIs. Almost any functionality that could be needed by any developer is encapsulated in this tool. It is used by over 5 million developers every month to make their API development easy and simple. It has the ability to make various types of HTTP requests(GET, POST, PUT, PATCH), saving environments for later use, converting the API to code for various languages(like JavaScript, Python). </a:t>
            </a:r>
          </a:p>
          <a:p>
            <a:endParaRPr lang="en-US" dirty="0"/>
          </a:p>
          <a:p>
            <a:r>
              <a:rPr lang="en-US" dirty="0"/>
              <a:t>In this post, I will use the Postman software to send and receive requests, POST data to the server and I will try to demo some other popular maneuvers. You can treat this article as your first contact with the Postman. So, lets get started !! </a:t>
            </a:r>
          </a:p>
        </p:txBody>
      </p:sp>
    </p:spTree>
    <p:extLst>
      <p:ext uri="{BB962C8B-B14F-4D97-AF65-F5344CB8AC3E}">
        <p14:creationId xmlns:p14="http://schemas.microsoft.com/office/powerpoint/2010/main" val="184226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Postman introduction</a:t>
            </a:r>
            <a:endParaRPr lang="en-US" dirty="0"/>
          </a:p>
        </p:txBody>
      </p:sp>
      <p:pic>
        <p:nvPicPr>
          <p:cNvPr id="9" name="Picture 8">
            <a:extLst>
              <a:ext uri="{FF2B5EF4-FFF2-40B4-BE49-F238E27FC236}">
                <a16:creationId xmlns:a16="http://schemas.microsoft.com/office/drawing/2014/main" id="{F85C9992-D724-FDAA-3B52-1866F73859AB}"/>
              </a:ext>
            </a:extLst>
          </p:cNvPr>
          <p:cNvPicPr>
            <a:picLocks noChangeAspect="1"/>
          </p:cNvPicPr>
          <p:nvPr/>
        </p:nvPicPr>
        <p:blipFill>
          <a:blip r:embed="rId2"/>
          <a:stretch>
            <a:fillRect/>
          </a:stretch>
        </p:blipFill>
        <p:spPr>
          <a:xfrm>
            <a:off x="5984438" y="1285336"/>
            <a:ext cx="5102172" cy="4426607"/>
          </a:xfrm>
          <a:prstGeom prst="rect">
            <a:avLst/>
          </a:prstGeom>
        </p:spPr>
      </p:pic>
    </p:spTree>
    <p:extLst>
      <p:ext uri="{BB962C8B-B14F-4D97-AF65-F5344CB8AC3E}">
        <p14:creationId xmlns:p14="http://schemas.microsoft.com/office/powerpoint/2010/main" val="273232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dirty="0">
              <a:ln>
                <a:noFill/>
              </a:ln>
              <a:solidFill>
                <a:prstClr val="black"/>
              </a:solidFill>
              <a:effectLst/>
              <a:uLnTx/>
              <a:uFillTx/>
              <a:latin typeface="Ubuntu Medium"/>
              <a:ea typeface="+mn-ea"/>
              <a:cs typeface="+mn-cs"/>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1624995" y="1676022"/>
            <a:ext cx="4471005" cy="1752978"/>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r>
              <a:rPr lang="pl-PL" sz="4000" dirty="0"/>
              <a:t>TASK: </a:t>
            </a:r>
            <a:br>
              <a:rPr lang="pl-PL" sz="4000" dirty="0"/>
            </a:br>
            <a:r>
              <a:rPr lang="pl-PL" sz="4000" dirty="0"/>
              <a:t>first REST Api test in postman</a:t>
            </a:r>
            <a:endParaRPr lang="en-US" sz="4000" dirty="0"/>
          </a:p>
        </p:txBody>
      </p:sp>
    </p:spTree>
    <p:extLst>
      <p:ext uri="{BB962C8B-B14F-4D97-AF65-F5344CB8AC3E}">
        <p14:creationId xmlns:p14="http://schemas.microsoft.com/office/powerpoint/2010/main" val="201384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FIRST REST API TEST IN POSTMAN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4" y="1447801"/>
            <a:ext cx="6141192" cy="1981200"/>
          </a:xfrm>
        </p:spPr>
        <p:txBody>
          <a:bodyPr/>
          <a:lstStyle/>
          <a:p>
            <a:r>
              <a:rPr lang="en-US" sz="1000" dirty="0"/>
              <a:t>Test Case #1: </a:t>
            </a:r>
            <a:r>
              <a:rPr lang="pl-PL" sz="1000" dirty="0"/>
              <a:t>Basic status and content check</a:t>
            </a:r>
            <a:endParaRPr lang="en-US" sz="1000" dirty="0"/>
          </a:p>
          <a:p>
            <a:r>
              <a:rPr lang="en-US" sz="1000" dirty="0"/>
              <a:t>Description: Verify that the API can successfully retrieve information about </a:t>
            </a:r>
            <a:r>
              <a:rPr lang="pl-PL" sz="1000" dirty="0"/>
              <a:t>service</a:t>
            </a:r>
            <a:r>
              <a:rPr lang="en-US" sz="1000" dirty="0"/>
              <a:t> using a GET request</a:t>
            </a:r>
            <a:r>
              <a:rPr lang="pl-PL" sz="1000" dirty="0"/>
              <a:t>.</a:t>
            </a:r>
          </a:p>
          <a:p>
            <a:r>
              <a:rPr lang="pl-PL" sz="1000" dirty="0"/>
              <a:t>URL: </a:t>
            </a:r>
            <a:r>
              <a:rPr lang="pl-PL" sz="1000" dirty="0">
                <a:solidFill>
                  <a:srgbClr val="212121"/>
                </a:solidFill>
                <a:latin typeface="IBM Plex Mono" panose="020B0604020202020204" pitchFamily="49" charset="-18"/>
                <a:hlinkClick r:id="rId2"/>
              </a:rPr>
              <a:t>https://postman-echo.com/</a:t>
            </a:r>
            <a:endParaRPr lang="en-US" sz="1000" dirty="0"/>
          </a:p>
          <a:p>
            <a:r>
              <a:rPr lang="en-US" sz="1000" dirty="0"/>
              <a:t>Steps:</a:t>
            </a:r>
          </a:p>
          <a:p>
            <a:pPr marL="228600" indent="-228600">
              <a:buAutoNum type="arabicPeriod"/>
            </a:pPr>
            <a:r>
              <a:rPr lang="en-US" sz="1000" dirty="0"/>
              <a:t>Send a GET request to the endpoint /</a:t>
            </a:r>
            <a:r>
              <a:rPr lang="pl-PL" sz="1000" dirty="0"/>
              <a:t>get</a:t>
            </a:r>
          </a:p>
          <a:p>
            <a:r>
              <a:rPr lang="pl-PL" sz="1000" dirty="0"/>
              <a:t>Expected results: </a:t>
            </a:r>
            <a:endParaRPr lang="en-US" sz="1000" dirty="0"/>
          </a:p>
          <a:p>
            <a:r>
              <a:rPr lang="pl-PL" sz="1000" dirty="0"/>
              <a:t>1</a:t>
            </a:r>
            <a:r>
              <a:rPr lang="en-US" sz="1000" dirty="0"/>
              <a:t>. </a:t>
            </a:r>
            <a:r>
              <a:rPr lang="pl-PL" sz="1000" dirty="0"/>
              <a:t>R</a:t>
            </a:r>
            <a:r>
              <a:rPr lang="en-US" sz="1000" dirty="0" err="1"/>
              <a:t>esponse</a:t>
            </a:r>
            <a:r>
              <a:rPr lang="en-US" sz="1000" dirty="0"/>
              <a:t> status code is 200 OK.</a:t>
            </a:r>
          </a:p>
          <a:p>
            <a:r>
              <a:rPr lang="pl-PL" sz="1000" dirty="0"/>
              <a:t>2</a:t>
            </a:r>
            <a:r>
              <a:rPr lang="en-US" sz="1000" dirty="0"/>
              <a:t>. </a:t>
            </a:r>
            <a:r>
              <a:rPr lang="pl-PL" sz="1000" dirty="0"/>
              <a:t>R</a:t>
            </a:r>
            <a:r>
              <a:rPr lang="en-US" sz="1000" dirty="0" err="1"/>
              <a:t>esponse</a:t>
            </a:r>
            <a:r>
              <a:rPr lang="en-US" sz="1000" dirty="0"/>
              <a:t> body contains </a:t>
            </a:r>
            <a:r>
              <a:rPr lang="pl-PL" sz="1000" dirty="0"/>
              <a:t>string „no-cache”</a:t>
            </a:r>
            <a:r>
              <a:rPr lang="en-US" sz="1000" dirty="0"/>
              <a:t>.</a:t>
            </a:r>
          </a:p>
        </p:txBody>
      </p:sp>
    </p:spTree>
    <p:extLst>
      <p:ext uri="{BB962C8B-B14F-4D97-AF65-F5344CB8AC3E}">
        <p14:creationId xmlns:p14="http://schemas.microsoft.com/office/powerpoint/2010/main" val="324734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Sources: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US" dirty="0">
                <a:hlinkClick r:id="rId2"/>
              </a:rPr>
              <a:t>https://scalac.io/blog/what-is-http-protocol-introduction-to-http-for-testers/</a:t>
            </a:r>
            <a:endParaRPr lang="pl-PL" dirty="0"/>
          </a:p>
          <a:p>
            <a:r>
              <a:rPr lang="pl-PL" dirty="0">
                <a:hlinkClick r:id="rId3"/>
              </a:rPr>
              <a:t>https://http.cat/</a:t>
            </a:r>
            <a:endParaRPr lang="pl-PL" dirty="0"/>
          </a:p>
          <a:p>
            <a:r>
              <a:rPr lang="pl-PL" dirty="0">
                <a:hlinkClick r:id="rId4"/>
              </a:rPr>
              <a:t>https://www.redhat.com/en/topics/api/what-is-a-rest-api</a:t>
            </a:r>
            <a:endParaRPr lang="pl-PL" dirty="0"/>
          </a:p>
          <a:p>
            <a:r>
              <a:rPr lang="pl-PL" dirty="0">
                <a:hlinkClick r:id="rId5"/>
              </a:rPr>
              <a:t>https://www.geeksforgeeks.org/rest-api-testing-and-manual-test-cases/</a:t>
            </a:r>
            <a:endParaRPr lang="pl-PL" dirty="0"/>
          </a:p>
          <a:p>
            <a:r>
              <a:rPr lang="pl-PL" dirty="0">
                <a:hlinkClick r:id="rId6"/>
              </a:rPr>
              <a:t>https://www.geeksforgeeks.org/introduction-postman-api-development/</a:t>
            </a:r>
            <a:endParaRPr lang="pl-PL" dirty="0"/>
          </a:p>
          <a:p>
            <a:r>
              <a:rPr lang="pl-PL" dirty="0">
                <a:hlinkClick r:id="rId7"/>
              </a:rPr>
              <a:t>https://learning.postman.com/docs/writing-scripts/test-scripts/</a:t>
            </a:r>
            <a:endParaRPr lang="pl-PL" dirty="0"/>
          </a:p>
          <a:p>
            <a:r>
              <a:rPr lang="pl-PL" dirty="0">
                <a:hlinkClick r:id="rId8"/>
              </a:rPr>
              <a:t>https://cucumber.io/docs/bdd/</a:t>
            </a:r>
            <a:endParaRPr lang="pl-PL" dirty="0"/>
          </a:p>
          <a:p>
            <a:endParaRPr lang="pl-PL" dirty="0"/>
          </a:p>
          <a:p>
            <a:endParaRPr lang="pl-PL" dirty="0"/>
          </a:p>
          <a:p>
            <a:endParaRPr lang="pl-PL" dirty="0"/>
          </a:p>
          <a:p>
            <a:endParaRPr lang="pl-PL" dirty="0"/>
          </a:p>
          <a:p>
            <a:endParaRPr lang="pl-PL" dirty="0"/>
          </a:p>
          <a:p>
            <a:endParaRPr lang="en-US" dirty="0"/>
          </a:p>
        </p:txBody>
      </p:sp>
    </p:spTree>
    <p:extLst>
      <p:ext uri="{BB962C8B-B14F-4D97-AF65-F5344CB8AC3E}">
        <p14:creationId xmlns:p14="http://schemas.microsoft.com/office/powerpoint/2010/main" val="2609668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PETSTORE – mock rest api service</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hlinkClick r:id="rId2"/>
              </a:rPr>
              <a:t>https://petstore.swagger.io/#/</a:t>
            </a:r>
            <a:endParaRPr lang="pl-PL" dirty="0"/>
          </a:p>
          <a:p>
            <a:endParaRPr lang="pl-PL" dirty="0"/>
          </a:p>
          <a:p>
            <a:endParaRPr lang="en-US" dirty="0"/>
          </a:p>
        </p:txBody>
      </p:sp>
    </p:spTree>
    <p:extLst>
      <p:ext uri="{BB962C8B-B14F-4D97-AF65-F5344CB8AC3E}">
        <p14:creationId xmlns:p14="http://schemas.microsoft.com/office/powerpoint/2010/main" val="35940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Perform a GET request to achieve data about inventories by status. </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4" y="1447801"/>
            <a:ext cx="6141192" cy="1981200"/>
          </a:xfrm>
        </p:spPr>
        <p:txBody>
          <a:bodyPr/>
          <a:lstStyle/>
          <a:p>
            <a:r>
              <a:rPr lang="en-US" sz="1000" dirty="0"/>
              <a:t>Test Case #1: </a:t>
            </a:r>
            <a:r>
              <a:rPr lang="pl-PL" sz="1000" dirty="0"/>
              <a:t>Basic status and content check</a:t>
            </a:r>
            <a:endParaRPr lang="en-US" sz="1000" dirty="0"/>
          </a:p>
          <a:p>
            <a:r>
              <a:rPr lang="en-US" sz="1000" dirty="0"/>
              <a:t>Description: Verify that the API can successfully retrieve information about </a:t>
            </a:r>
            <a:r>
              <a:rPr lang="pl-PL" sz="1000" dirty="0"/>
              <a:t>service</a:t>
            </a:r>
            <a:r>
              <a:rPr lang="en-US" sz="1000" dirty="0"/>
              <a:t> using a GET request</a:t>
            </a:r>
            <a:r>
              <a:rPr lang="pl-PL" sz="1000" dirty="0"/>
              <a:t>.</a:t>
            </a:r>
          </a:p>
          <a:p>
            <a:r>
              <a:rPr lang="pl-PL" sz="1000" dirty="0"/>
              <a:t>URL: </a:t>
            </a:r>
            <a:r>
              <a:rPr lang="pl-PL" sz="1000" dirty="0">
                <a:solidFill>
                  <a:srgbClr val="212121"/>
                </a:solidFill>
                <a:latin typeface="IBM Plex Mono" panose="020B0604020202020204" pitchFamily="49" charset="-18"/>
                <a:hlinkClick r:id="rId2"/>
              </a:rPr>
              <a:t>https://postman-echo.com/</a:t>
            </a:r>
            <a:endParaRPr lang="en-US" sz="1000" dirty="0"/>
          </a:p>
          <a:p>
            <a:r>
              <a:rPr lang="en-US" sz="1000" dirty="0"/>
              <a:t>Steps:</a:t>
            </a:r>
          </a:p>
          <a:p>
            <a:pPr marL="228600" indent="-228600">
              <a:buAutoNum type="arabicPeriod"/>
            </a:pPr>
            <a:r>
              <a:rPr lang="en-US" sz="1000" dirty="0"/>
              <a:t>Send a GET request to the endpoint /</a:t>
            </a:r>
            <a:r>
              <a:rPr lang="pl-PL" sz="1000" dirty="0"/>
              <a:t>get</a:t>
            </a:r>
          </a:p>
          <a:p>
            <a:r>
              <a:rPr lang="pl-PL" sz="1000" dirty="0"/>
              <a:t>Expected results: </a:t>
            </a:r>
            <a:endParaRPr lang="en-US" sz="1000" dirty="0"/>
          </a:p>
          <a:p>
            <a:r>
              <a:rPr lang="pl-PL" sz="1000" dirty="0"/>
              <a:t>1</a:t>
            </a:r>
            <a:r>
              <a:rPr lang="en-US" sz="1000" dirty="0"/>
              <a:t>. </a:t>
            </a:r>
            <a:r>
              <a:rPr lang="pl-PL" sz="1000" dirty="0"/>
              <a:t>R</a:t>
            </a:r>
            <a:r>
              <a:rPr lang="en-US" sz="1000" dirty="0" err="1"/>
              <a:t>esponse</a:t>
            </a:r>
            <a:r>
              <a:rPr lang="en-US" sz="1000" dirty="0"/>
              <a:t> status code is 200 OK.</a:t>
            </a:r>
          </a:p>
          <a:p>
            <a:r>
              <a:rPr lang="pl-PL" sz="1000" dirty="0"/>
              <a:t>2</a:t>
            </a:r>
            <a:r>
              <a:rPr lang="en-US" sz="1000" dirty="0"/>
              <a:t>. </a:t>
            </a:r>
            <a:r>
              <a:rPr lang="pl-PL" sz="1000" dirty="0"/>
              <a:t>R</a:t>
            </a:r>
            <a:r>
              <a:rPr lang="en-US" sz="1000" dirty="0" err="1"/>
              <a:t>esponse</a:t>
            </a:r>
            <a:r>
              <a:rPr lang="en-US" sz="1000" dirty="0"/>
              <a:t> body contains </a:t>
            </a:r>
            <a:r>
              <a:rPr lang="pl-PL" sz="1000" dirty="0"/>
              <a:t>string „no-cache”</a:t>
            </a:r>
            <a:r>
              <a:rPr lang="en-US" sz="1000" dirty="0"/>
              <a:t>.</a:t>
            </a:r>
          </a:p>
        </p:txBody>
      </p:sp>
    </p:spTree>
    <p:extLst>
      <p:ext uri="{BB962C8B-B14F-4D97-AF65-F5344CB8AC3E}">
        <p14:creationId xmlns:p14="http://schemas.microsoft.com/office/powerpoint/2010/main" val="32398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Perform a GET request to find data about pet with id “9223372036854774018”</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4" y="1447801"/>
            <a:ext cx="6141192" cy="1981200"/>
          </a:xfrm>
        </p:spPr>
        <p:txBody>
          <a:bodyPr/>
          <a:lstStyle/>
          <a:p>
            <a:r>
              <a:rPr lang="en-US" sz="1000" dirty="0"/>
              <a:t>Test Case #1: </a:t>
            </a:r>
            <a:r>
              <a:rPr lang="pl-PL" sz="1000" dirty="0"/>
              <a:t>Basic status and content check</a:t>
            </a:r>
            <a:endParaRPr lang="en-US" sz="1000" dirty="0"/>
          </a:p>
          <a:p>
            <a:r>
              <a:rPr lang="en-US" sz="1000" dirty="0"/>
              <a:t>Description: Verify that the API can successfully retrieve information about </a:t>
            </a:r>
            <a:r>
              <a:rPr lang="pl-PL" sz="1000" dirty="0"/>
              <a:t>service</a:t>
            </a:r>
            <a:r>
              <a:rPr lang="en-US" sz="1000" dirty="0"/>
              <a:t> using a GET request</a:t>
            </a:r>
            <a:r>
              <a:rPr lang="pl-PL" sz="1000" dirty="0"/>
              <a:t>.</a:t>
            </a:r>
          </a:p>
          <a:p>
            <a:r>
              <a:rPr lang="pl-PL" sz="1000" dirty="0"/>
              <a:t>URL: </a:t>
            </a:r>
            <a:r>
              <a:rPr lang="pl-PL" sz="1000" dirty="0">
                <a:solidFill>
                  <a:srgbClr val="212121"/>
                </a:solidFill>
                <a:latin typeface="IBM Plex Mono" panose="020B0604020202020204" pitchFamily="49" charset="-18"/>
                <a:hlinkClick r:id="rId2"/>
              </a:rPr>
              <a:t>https://postman-echo.com/</a:t>
            </a:r>
            <a:endParaRPr lang="en-US" sz="1000" dirty="0"/>
          </a:p>
          <a:p>
            <a:r>
              <a:rPr lang="en-US" sz="1000" dirty="0"/>
              <a:t>Steps:</a:t>
            </a:r>
          </a:p>
          <a:p>
            <a:pPr marL="228600" indent="-228600">
              <a:buAutoNum type="arabicPeriod"/>
            </a:pPr>
            <a:r>
              <a:rPr lang="en-US" sz="1000" dirty="0"/>
              <a:t>Send a GET request to the endpoint /</a:t>
            </a:r>
            <a:r>
              <a:rPr lang="pl-PL" sz="1000" dirty="0"/>
              <a:t>get</a:t>
            </a:r>
          </a:p>
          <a:p>
            <a:r>
              <a:rPr lang="pl-PL" sz="1000" dirty="0"/>
              <a:t>Expected results: </a:t>
            </a:r>
            <a:endParaRPr lang="en-US" sz="1000" dirty="0"/>
          </a:p>
          <a:p>
            <a:r>
              <a:rPr lang="pl-PL" sz="1000" dirty="0"/>
              <a:t>1</a:t>
            </a:r>
            <a:r>
              <a:rPr lang="en-US" sz="1000" dirty="0"/>
              <a:t>. </a:t>
            </a:r>
            <a:r>
              <a:rPr lang="pl-PL" sz="1000" dirty="0"/>
              <a:t>R</a:t>
            </a:r>
            <a:r>
              <a:rPr lang="en-US" sz="1000" dirty="0" err="1"/>
              <a:t>esponse</a:t>
            </a:r>
            <a:r>
              <a:rPr lang="en-US" sz="1000" dirty="0"/>
              <a:t> status code is 200 OK.</a:t>
            </a:r>
          </a:p>
          <a:p>
            <a:r>
              <a:rPr lang="pl-PL" sz="1000" dirty="0"/>
              <a:t>2</a:t>
            </a:r>
            <a:r>
              <a:rPr lang="en-US" sz="1000" dirty="0"/>
              <a:t>. </a:t>
            </a:r>
            <a:r>
              <a:rPr lang="pl-PL" sz="1000" dirty="0"/>
              <a:t>R</a:t>
            </a:r>
            <a:r>
              <a:rPr lang="en-US" sz="1000" dirty="0" err="1"/>
              <a:t>esponse</a:t>
            </a:r>
            <a:r>
              <a:rPr lang="en-US" sz="1000" dirty="0"/>
              <a:t> body contains </a:t>
            </a:r>
            <a:r>
              <a:rPr lang="pl-PL" sz="1000" dirty="0"/>
              <a:t>string „no-cache”</a:t>
            </a:r>
            <a:r>
              <a:rPr lang="en-US" sz="1000" dirty="0"/>
              <a:t>.</a:t>
            </a:r>
          </a:p>
        </p:txBody>
      </p:sp>
    </p:spTree>
    <p:extLst>
      <p:ext uri="{BB962C8B-B14F-4D97-AF65-F5344CB8AC3E}">
        <p14:creationId xmlns:p14="http://schemas.microsoft.com/office/powerpoint/2010/main" val="263572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new pet to the store using POST request. Check the results using GET request.</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4" y="1447801"/>
            <a:ext cx="6141192" cy="1981200"/>
          </a:xfrm>
        </p:spPr>
        <p:txBody>
          <a:bodyPr/>
          <a:lstStyle/>
          <a:p>
            <a:r>
              <a:rPr lang="en-US" sz="1000" dirty="0"/>
              <a:t>Test Case #1: </a:t>
            </a:r>
            <a:r>
              <a:rPr lang="pl-PL" sz="1000" dirty="0"/>
              <a:t>Basic status and content check</a:t>
            </a:r>
            <a:endParaRPr lang="en-US" sz="1000" dirty="0"/>
          </a:p>
          <a:p>
            <a:r>
              <a:rPr lang="en-US" sz="1000" dirty="0"/>
              <a:t>Description: Verify that the API can successfully retrieve information about </a:t>
            </a:r>
            <a:r>
              <a:rPr lang="pl-PL" sz="1000" dirty="0"/>
              <a:t>service</a:t>
            </a:r>
            <a:r>
              <a:rPr lang="en-US" sz="1000" dirty="0"/>
              <a:t> using a GET request</a:t>
            </a:r>
            <a:r>
              <a:rPr lang="pl-PL" sz="1000" dirty="0"/>
              <a:t>.</a:t>
            </a:r>
          </a:p>
          <a:p>
            <a:r>
              <a:rPr lang="pl-PL" sz="1000" dirty="0"/>
              <a:t>URL: </a:t>
            </a:r>
            <a:r>
              <a:rPr lang="pl-PL" sz="1000" dirty="0">
                <a:solidFill>
                  <a:srgbClr val="212121"/>
                </a:solidFill>
                <a:latin typeface="IBM Plex Mono" panose="020B0604020202020204" pitchFamily="49" charset="-18"/>
                <a:hlinkClick r:id="rId2"/>
              </a:rPr>
              <a:t>https://postman-echo.com/</a:t>
            </a:r>
            <a:endParaRPr lang="en-US" sz="1000" dirty="0"/>
          </a:p>
          <a:p>
            <a:r>
              <a:rPr lang="en-US" sz="1000" dirty="0"/>
              <a:t>Steps:</a:t>
            </a:r>
          </a:p>
          <a:p>
            <a:pPr marL="228600" indent="-228600">
              <a:buAutoNum type="arabicPeriod"/>
            </a:pPr>
            <a:r>
              <a:rPr lang="en-US" sz="1000" dirty="0"/>
              <a:t>Send a GET request to the endpoint /</a:t>
            </a:r>
            <a:r>
              <a:rPr lang="pl-PL" sz="1000" dirty="0"/>
              <a:t>get</a:t>
            </a:r>
          </a:p>
          <a:p>
            <a:r>
              <a:rPr lang="pl-PL" sz="1000" dirty="0"/>
              <a:t>Expected results: </a:t>
            </a:r>
            <a:endParaRPr lang="en-US" sz="1000" dirty="0"/>
          </a:p>
          <a:p>
            <a:r>
              <a:rPr lang="pl-PL" sz="1000" dirty="0"/>
              <a:t>1</a:t>
            </a:r>
            <a:r>
              <a:rPr lang="en-US" sz="1000" dirty="0"/>
              <a:t>. </a:t>
            </a:r>
            <a:r>
              <a:rPr lang="pl-PL" sz="1000" dirty="0"/>
              <a:t>R</a:t>
            </a:r>
            <a:r>
              <a:rPr lang="en-US" sz="1000" dirty="0" err="1"/>
              <a:t>esponse</a:t>
            </a:r>
            <a:r>
              <a:rPr lang="en-US" sz="1000" dirty="0"/>
              <a:t> status code is 200 OK.</a:t>
            </a:r>
          </a:p>
          <a:p>
            <a:r>
              <a:rPr lang="pl-PL" sz="1000" dirty="0"/>
              <a:t>2</a:t>
            </a:r>
            <a:r>
              <a:rPr lang="en-US" sz="1000" dirty="0"/>
              <a:t>. </a:t>
            </a:r>
            <a:r>
              <a:rPr lang="pl-PL" sz="1000" dirty="0"/>
              <a:t>R</a:t>
            </a:r>
            <a:r>
              <a:rPr lang="en-US" sz="1000" dirty="0" err="1"/>
              <a:t>esponse</a:t>
            </a:r>
            <a:r>
              <a:rPr lang="en-US" sz="1000" dirty="0"/>
              <a:t> body contains </a:t>
            </a:r>
            <a:r>
              <a:rPr lang="pl-PL" sz="1000" dirty="0"/>
              <a:t>string „no-cache”</a:t>
            </a:r>
            <a:r>
              <a:rPr lang="en-US" sz="1000" dirty="0"/>
              <a:t>.</a:t>
            </a:r>
          </a:p>
        </p:txBody>
      </p:sp>
    </p:spTree>
    <p:extLst>
      <p:ext uri="{BB962C8B-B14F-4D97-AF65-F5344CB8AC3E}">
        <p14:creationId xmlns:p14="http://schemas.microsoft.com/office/powerpoint/2010/main" val="549337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Perform a PUT request to change name  for pet created in previous task  Then check the results.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4" y="1447801"/>
            <a:ext cx="6141192" cy="1981200"/>
          </a:xfrm>
        </p:spPr>
        <p:txBody>
          <a:bodyPr/>
          <a:lstStyle/>
          <a:p>
            <a:r>
              <a:rPr lang="en-US" sz="1000" dirty="0"/>
              <a:t>Test Case #1: </a:t>
            </a:r>
            <a:r>
              <a:rPr lang="pl-PL" sz="1000" dirty="0"/>
              <a:t>Basic status and content check</a:t>
            </a:r>
            <a:endParaRPr lang="en-US" sz="1000" dirty="0"/>
          </a:p>
          <a:p>
            <a:r>
              <a:rPr lang="en-US" sz="1000" dirty="0"/>
              <a:t>Description: Verify that the API can successfully retrieve information about </a:t>
            </a:r>
            <a:r>
              <a:rPr lang="pl-PL" sz="1000" dirty="0"/>
              <a:t>service</a:t>
            </a:r>
            <a:r>
              <a:rPr lang="en-US" sz="1000" dirty="0"/>
              <a:t> using a GET request</a:t>
            </a:r>
            <a:r>
              <a:rPr lang="pl-PL" sz="1000" dirty="0"/>
              <a:t>.</a:t>
            </a:r>
          </a:p>
          <a:p>
            <a:r>
              <a:rPr lang="pl-PL" sz="1000" dirty="0"/>
              <a:t>URL: </a:t>
            </a:r>
            <a:r>
              <a:rPr lang="pl-PL" sz="1000" dirty="0">
                <a:solidFill>
                  <a:srgbClr val="212121"/>
                </a:solidFill>
                <a:latin typeface="IBM Plex Mono" panose="020B0604020202020204" pitchFamily="49" charset="-18"/>
                <a:hlinkClick r:id="rId2"/>
              </a:rPr>
              <a:t>https://postman-echo.com/</a:t>
            </a:r>
            <a:endParaRPr lang="en-US" sz="1000" dirty="0"/>
          </a:p>
          <a:p>
            <a:r>
              <a:rPr lang="en-US" sz="1000" dirty="0"/>
              <a:t>Steps:</a:t>
            </a:r>
          </a:p>
          <a:p>
            <a:pPr marL="228600" indent="-228600">
              <a:buAutoNum type="arabicPeriod"/>
            </a:pPr>
            <a:r>
              <a:rPr lang="en-US" sz="1000" dirty="0"/>
              <a:t>Send a GET request to the endpoint /</a:t>
            </a:r>
            <a:r>
              <a:rPr lang="pl-PL" sz="1000" dirty="0"/>
              <a:t>get</a:t>
            </a:r>
          </a:p>
          <a:p>
            <a:r>
              <a:rPr lang="pl-PL" sz="1000" dirty="0"/>
              <a:t>Expected results: </a:t>
            </a:r>
            <a:endParaRPr lang="en-US" sz="1000" dirty="0"/>
          </a:p>
          <a:p>
            <a:r>
              <a:rPr lang="pl-PL" sz="1000" dirty="0"/>
              <a:t>1</a:t>
            </a:r>
            <a:r>
              <a:rPr lang="en-US" sz="1000" dirty="0"/>
              <a:t>. </a:t>
            </a:r>
            <a:r>
              <a:rPr lang="pl-PL" sz="1000" dirty="0"/>
              <a:t>R</a:t>
            </a:r>
            <a:r>
              <a:rPr lang="en-US" sz="1000" dirty="0" err="1"/>
              <a:t>esponse</a:t>
            </a:r>
            <a:r>
              <a:rPr lang="en-US" sz="1000" dirty="0"/>
              <a:t> status code is 200 OK.</a:t>
            </a:r>
          </a:p>
          <a:p>
            <a:r>
              <a:rPr lang="pl-PL" sz="1000" dirty="0"/>
              <a:t>2</a:t>
            </a:r>
            <a:r>
              <a:rPr lang="en-US" sz="1000" dirty="0"/>
              <a:t>. </a:t>
            </a:r>
            <a:r>
              <a:rPr lang="pl-PL" sz="1000" dirty="0"/>
              <a:t>R</a:t>
            </a:r>
            <a:r>
              <a:rPr lang="en-US" sz="1000" dirty="0" err="1"/>
              <a:t>esponse</a:t>
            </a:r>
            <a:r>
              <a:rPr lang="en-US" sz="1000" dirty="0"/>
              <a:t> body contains </a:t>
            </a:r>
            <a:r>
              <a:rPr lang="pl-PL" sz="1000" dirty="0"/>
              <a:t>string „no-cache”</a:t>
            </a:r>
            <a:r>
              <a:rPr lang="en-US" sz="1000" dirty="0"/>
              <a:t>.</a:t>
            </a:r>
          </a:p>
        </p:txBody>
      </p:sp>
    </p:spTree>
    <p:extLst>
      <p:ext uri="{BB962C8B-B14F-4D97-AF65-F5344CB8AC3E}">
        <p14:creationId xmlns:p14="http://schemas.microsoft.com/office/powerpoint/2010/main" val="1551692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Delete previously updated pet. Check if operation was successful</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2800356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dirty="0">
              <a:ln>
                <a:noFill/>
              </a:ln>
              <a:solidFill>
                <a:prstClr val="black"/>
              </a:solidFill>
              <a:effectLst/>
              <a:uLnTx/>
              <a:uFillTx/>
              <a:latin typeface="Ubuntu Medium"/>
              <a:ea typeface="+mn-ea"/>
              <a:cs typeface="+mn-cs"/>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1624995" y="2266254"/>
            <a:ext cx="5278136" cy="1088181"/>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r>
              <a:rPr lang="pl-PL" sz="3600" dirty="0"/>
              <a:t>BDD and CUCumber </a:t>
            </a:r>
            <a:br>
              <a:rPr lang="pl-PL" sz="3600" dirty="0"/>
            </a:br>
            <a:r>
              <a:rPr lang="pl-PL" sz="3600" dirty="0"/>
              <a:t>fundamentals</a:t>
            </a:r>
            <a:endParaRPr lang="en-US" sz="3600" dirty="0"/>
          </a:p>
        </p:txBody>
      </p:sp>
    </p:spTree>
    <p:extLst>
      <p:ext uri="{BB962C8B-B14F-4D97-AF65-F5344CB8AC3E}">
        <p14:creationId xmlns:p14="http://schemas.microsoft.com/office/powerpoint/2010/main" val="3227661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WHAt is bdd</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US" dirty="0" err="1"/>
              <a:t>Behaviour</a:t>
            </a:r>
            <a:r>
              <a:rPr lang="en-US" dirty="0"/>
              <a:t>-Driven Development (BDD) is the software development process that Cucumber was built to support.</a:t>
            </a:r>
            <a:endParaRPr lang="pl-PL" dirty="0"/>
          </a:p>
          <a:p>
            <a:r>
              <a:rPr lang="en-US" dirty="0"/>
              <a:t>BDD </a:t>
            </a:r>
            <a:r>
              <a:rPr lang="pl-PL" dirty="0"/>
              <a:t>(bahaviour driven development)</a:t>
            </a:r>
            <a:r>
              <a:rPr lang="en-US" dirty="0"/>
              <a:t>is a way for software teams to work that closes the gap between business people and technical people by:</a:t>
            </a:r>
          </a:p>
          <a:p>
            <a:endParaRPr lang="en-US" dirty="0"/>
          </a:p>
          <a:p>
            <a:r>
              <a:rPr lang="en-US" dirty="0"/>
              <a:t>Encouraging collaboration across roles to build shared understanding of the problem to be solved</a:t>
            </a:r>
          </a:p>
          <a:p>
            <a:r>
              <a:rPr lang="en-US" dirty="0"/>
              <a:t>Working in rapid, small iterations to increase feedback and the flow of value</a:t>
            </a:r>
          </a:p>
          <a:p>
            <a:r>
              <a:rPr lang="en-US" dirty="0"/>
              <a:t>Producing system documentation that is automatically checked against the system’s </a:t>
            </a:r>
            <a:r>
              <a:rPr lang="en-US" dirty="0" err="1"/>
              <a:t>behaviour</a:t>
            </a:r>
            <a:endParaRPr lang="en-US" dirty="0"/>
          </a:p>
          <a:p>
            <a:r>
              <a:rPr lang="en-US" dirty="0"/>
              <a:t>We do this by focusing collaborative work around concrete, real-world examples that illustrate how we want the system to behave. We use those examples to guide us from concept through to implementation, in a process of continuous collaboration.</a:t>
            </a:r>
            <a:endParaRPr lang="pl-PL" dirty="0"/>
          </a:p>
          <a:p>
            <a:endParaRPr lang="pl-PL" dirty="0"/>
          </a:p>
          <a:p>
            <a:endParaRPr lang="pl-PL" dirty="0"/>
          </a:p>
          <a:p>
            <a:endParaRPr lang="en-US" dirty="0"/>
          </a:p>
        </p:txBody>
      </p:sp>
    </p:spTree>
    <p:extLst>
      <p:ext uri="{BB962C8B-B14F-4D97-AF65-F5344CB8AC3E}">
        <p14:creationId xmlns:p14="http://schemas.microsoft.com/office/powerpoint/2010/main" val="1187565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WHAt is cucumber</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3515180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Gherkin syntax</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US" dirty="0"/>
              <a:t>Gherkin uses a set of special keywords to give structure and meaning to executable specifications. Each keyword is translated to many spoken languages; in this reference we’ll use English.</a:t>
            </a:r>
          </a:p>
          <a:p>
            <a:r>
              <a:rPr lang="en-US" dirty="0"/>
              <a:t>Most lines in a Gherkin document start with one of the keywords.</a:t>
            </a:r>
          </a:p>
          <a:p>
            <a:r>
              <a:rPr lang="en-US" dirty="0"/>
              <a:t>Comments are only permitted at the start of a new line, anywhere in the feature file. They begin with zero or more spaces, followed by a hash sign (#) and some text.</a:t>
            </a:r>
            <a:endParaRPr lang="pl-PL" dirty="0"/>
          </a:p>
          <a:p>
            <a:endParaRPr lang="pl-PL" dirty="0"/>
          </a:p>
          <a:p>
            <a:endParaRPr lang="en-US" dirty="0"/>
          </a:p>
        </p:txBody>
      </p:sp>
    </p:spTree>
    <p:extLst>
      <p:ext uri="{BB962C8B-B14F-4D97-AF65-F5344CB8AC3E}">
        <p14:creationId xmlns:p14="http://schemas.microsoft.com/office/powerpoint/2010/main" val="68908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dirty="0">
              <a:ln>
                <a:noFill/>
              </a:ln>
              <a:solidFill>
                <a:prstClr val="black"/>
              </a:solidFill>
              <a:effectLst/>
              <a:uLnTx/>
              <a:uFillTx/>
              <a:latin typeface="Ubuntu Medium"/>
              <a:ea typeface="+mn-ea"/>
              <a:cs typeface="+mn-cs"/>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2008055" y="310891"/>
            <a:ext cx="3797300" cy="341497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marL="7701" marR="3081" lvl="0" indent="0" algn="l" defTabSz="1507846" rtl="0" eaLnBrk="1" fontAlgn="auto" latinLnBrk="0" hangingPunct="1">
              <a:lnSpc>
                <a:spcPct val="100000"/>
              </a:lnSpc>
              <a:spcBef>
                <a:spcPts val="0"/>
              </a:spcBef>
              <a:spcAft>
                <a:spcPts val="0"/>
              </a:spcAft>
              <a:buClrTx/>
              <a:buSzTx/>
              <a:buFontTx/>
              <a:buNone/>
              <a:tabLst/>
              <a:defRPr/>
            </a:pPr>
            <a:r>
              <a:rPr kumimoji="0" lang="pl-PL" sz="5400" b="0" i="0" u="none" strike="noStrike" kern="1200" cap="all" spc="-6" normalizeH="0" baseline="0" noProof="0" dirty="0">
                <a:ln>
                  <a:noFill/>
                </a:ln>
                <a:solidFill>
                  <a:schemeClr val="bg1"/>
                </a:solidFill>
                <a:effectLst/>
                <a:uLnTx/>
                <a:uFillTx/>
                <a:latin typeface="Ubuntu Light"/>
                <a:ea typeface="+mj-ea"/>
                <a:cs typeface="Ubuntu Light"/>
              </a:rPr>
              <a:t>Let’s</a:t>
            </a:r>
            <a:r>
              <a:rPr kumimoji="0" lang="en-US" sz="5400" b="0" i="0" u="none" strike="noStrike" kern="1200" cap="all" spc="-6" normalizeH="0" baseline="0" noProof="0" dirty="0">
                <a:ln>
                  <a:noFill/>
                </a:ln>
                <a:solidFill>
                  <a:schemeClr val="bg1"/>
                </a:solidFill>
                <a:effectLst/>
                <a:uLnTx/>
                <a:uFillTx/>
                <a:latin typeface="Ubuntu Light"/>
                <a:ea typeface="+mj-ea"/>
                <a:cs typeface="Ubuntu Light"/>
              </a:rPr>
              <a:t> </a:t>
            </a:r>
            <a:r>
              <a:rPr kumimoji="0" lang="pl-PL" sz="5400" b="0" i="0" u="none" strike="noStrike" kern="1200" cap="all" spc="-6" normalizeH="0" baseline="0" noProof="0" dirty="0">
                <a:ln>
                  <a:noFill/>
                </a:ln>
                <a:solidFill>
                  <a:schemeClr val="bg1"/>
                </a:solidFill>
                <a:effectLst/>
                <a:uLnTx/>
                <a:uFillTx/>
                <a:latin typeface="Ubuntu Light"/>
                <a:ea typeface="+mj-ea"/>
                <a:cs typeface="Ubuntu Light"/>
              </a:rPr>
              <a:t>get to know each other </a:t>
            </a:r>
            <a:r>
              <a:rPr kumimoji="0" lang="pl-PL" sz="5400" b="0" i="0" u="none" strike="noStrike" kern="1200" cap="all" spc="-6" normalizeH="0" baseline="0" noProof="0" dirty="0">
                <a:ln>
                  <a:noFill/>
                </a:ln>
                <a:solidFill>
                  <a:schemeClr val="bg1"/>
                </a:solidFill>
                <a:effectLst/>
                <a:uLnTx/>
                <a:uFillTx/>
                <a:latin typeface="Ubuntu Light"/>
                <a:ea typeface="+mj-ea"/>
                <a:cs typeface="Ubuntu Light"/>
                <a:sym typeface="Wingdings" panose="05000000000000000000" pitchFamily="2" charset="2"/>
              </a:rPr>
              <a:t></a:t>
            </a:r>
            <a:endParaRPr kumimoji="0" lang="en-US" sz="5400" b="0" i="0" u="none" strike="noStrike" kern="1200" cap="all" spc="0" normalizeH="0" baseline="0" noProof="0" dirty="0">
              <a:ln>
                <a:noFill/>
              </a:ln>
              <a:solidFill>
                <a:schemeClr val="accent2"/>
              </a:solidFill>
              <a:effectLst/>
              <a:uLnTx/>
              <a:uFillTx/>
              <a:latin typeface="Ubuntu Light"/>
              <a:ea typeface="+mj-ea"/>
              <a:cs typeface="Ubuntu Light"/>
            </a:endParaRPr>
          </a:p>
        </p:txBody>
      </p:sp>
    </p:spTree>
    <p:extLst>
      <p:ext uri="{BB962C8B-B14F-4D97-AF65-F5344CB8AC3E}">
        <p14:creationId xmlns:p14="http://schemas.microsoft.com/office/powerpoint/2010/main" val="1625873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Gherkin keywords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US" sz="500" dirty="0"/>
              <a:t>Given</a:t>
            </a:r>
          </a:p>
          <a:p>
            <a:r>
              <a:rPr lang="en-US" sz="500" dirty="0"/>
              <a:t>Given steps are used to describe the initial context of the system - the scene of the scenario. It is typically something that happened in the past.</a:t>
            </a:r>
          </a:p>
          <a:p>
            <a:r>
              <a:rPr lang="en-US" sz="500" dirty="0"/>
              <a:t>When Cucumber executes a Given step, it will configure the system to be in a well-defined state, such as creating and configuring objects or adding data to a test database.</a:t>
            </a:r>
          </a:p>
          <a:p>
            <a:r>
              <a:rPr lang="en-US" sz="500" dirty="0"/>
              <a:t>The purpose of Given steps is to put the system in a known state before the user (or external system) starts interacting with the system (in the When steps). Avoid talking about user interaction in Given’s. If you were creating use cases, Given’s would be your preconditions.</a:t>
            </a:r>
          </a:p>
          <a:p>
            <a:r>
              <a:rPr lang="en-US" sz="500" dirty="0"/>
              <a:t>It’s okay to have several Given steps (use And or But for number 2 and upwards to make it more readable).</a:t>
            </a:r>
          </a:p>
          <a:p>
            <a:r>
              <a:rPr lang="en-US" sz="500" dirty="0"/>
              <a:t>Examples:</a:t>
            </a:r>
          </a:p>
          <a:p>
            <a:r>
              <a:rPr lang="en-US" sz="500" dirty="0"/>
              <a:t>Mickey and Minnie have started a game</a:t>
            </a:r>
          </a:p>
          <a:p>
            <a:r>
              <a:rPr lang="en-US" sz="500" dirty="0"/>
              <a:t>I am logged in</a:t>
            </a:r>
          </a:p>
          <a:p>
            <a:r>
              <a:rPr lang="en-US" sz="500" dirty="0"/>
              <a:t>Joe has a balance of £42</a:t>
            </a:r>
          </a:p>
          <a:p>
            <a:r>
              <a:rPr lang="en-US" sz="500" dirty="0"/>
              <a:t>When</a:t>
            </a:r>
          </a:p>
          <a:p>
            <a:r>
              <a:rPr lang="en-US" sz="500" dirty="0"/>
              <a:t>When steps are used to describe an event, or an action. This can be a person interacting with the system, or it can be an event triggered by another system.</a:t>
            </a:r>
          </a:p>
          <a:p>
            <a:r>
              <a:rPr lang="en-US" sz="500" dirty="0"/>
              <a:t>Examples:</a:t>
            </a:r>
          </a:p>
          <a:p>
            <a:r>
              <a:rPr lang="en-US" sz="500" dirty="0"/>
              <a:t>Guess a word</a:t>
            </a:r>
          </a:p>
          <a:p>
            <a:r>
              <a:rPr lang="en-US" sz="500" dirty="0"/>
              <a:t>Invite a friend</a:t>
            </a:r>
          </a:p>
          <a:p>
            <a:r>
              <a:rPr lang="en-US" sz="500" dirty="0"/>
              <a:t>Withdraw money</a:t>
            </a:r>
          </a:p>
          <a:p>
            <a:r>
              <a:rPr lang="en-US" sz="500" dirty="0"/>
              <a:t>Imagine it's 1922</a:t>
            </a:r>
          </a:p>
          <a:p>
            <a:r>
              <a:rPr lang="en-US" sz="500" dirty="0"/>
              <a:t>Most software does something people could do manually (just not as efficiently).</a:t>
            </a:r>
          </a:p>
          <a:p>
            <a:r>
              <a:rPr lang="en-US" sz="500" dirty="0"/>
              <a:t>Try hard to come up with examples that don’t make any assumptions about technology or user interface. Imagine it’s 1922, when there were no computers.</a:t>
            </a:r>
          </a:p>
          <a:p>
            <a:r>
              <a:rPr lang="en-US" sz="500" dirty="0"/>
              <a:t>Implementation details should be hidden in the step definitions.</a:t>
            </a:r>
          </a:p>
          <a:p>
            <a:r>
              <a:rPr lang="en-US" sz="500" dirty="0"/>
              <a:t>Then</a:t>
            </a:r>
          </a:p>
          <a:p>
            <a:r>
              <a:rPr lang="en-US" sz="500" dirty="0"/>
              <a:t>Then steps are used to describe an expected outcome, or result.</a:t>
            </a:r>
          </a:p>
          <a:p>
            <a:r>
              <a:rPr lang="en-US" sz="500" dirty="0"/>
              <a:t>The step definition of a Then step should use an assertion to compare the actual outcome (what the system actually does) to the expected outcome (what the step says the system is supposed to do).</a:t>
            </a:r>
          </a:p>
          <a:p>
            <a:r>
              <a:rPr lang="en-US" sz="500" dirty="0"/>
              <a:t>An outcome should be on an observable output. That is, something that comes out of the system (report, user interface, message), and not a </a:t>
            </a:r>
            <a:r>
              <a:rPr lang="en-US" sz="500" dirty="0" err="1"/>
              <a:t>behaviour</a:t>
            </a:r>
            <a:r>
              <a:rPr lang="en-US" sz="500" dirty="0"/>
              <a:t> deeply buried inside the system (like a record in a database).</a:t>
            </a:r>
          </a:p>
          <a:p>
            <a:r>
              <a:rPr lang="en-US" sz="500" dirty="0"/>
              <a:t>Examples:</a:t>
            </a:r>
          </a:p>
          <a:p>
            <a:r>
              <a:rPr lang="en-US" sz="500" dirty="0"/>
              <a:t>See that the guessed word was wrong</a:t>
            </a:r>
          </a:p>
          <a:p>
            <a:r>
              <a:rPr lang="en-US" sz="500" dirty="0"/>
              <a:t>Receive an invitation</a:t>
            </a:r>
          </a:p>
          <a:p>
            <a:r>
              <a:rPr lang="en-US" sz="500" dirty="0"/>
              <a:t>Card should be swallowed</a:t>
            </a:r>
          </a:p>
          <a:p>
            <a:r>
              <a:rPr lang="en-US" sz="500" dirty="0"/>
              <a:t>While it might be tempting to implement Then steps to look in the database - resist that temptation!</a:t>
            </a:r>
          </a:p>
          <a:p>
            <a:r>
              <a:rPr lang="en-US" sz="500" dirty="0"/>
              <a:t>You should only verify an outcome that is observable for the user (or external system), and changes to a database are usually not.</a:t>
            </a:r>
          </a:p>
          <a:p>
            <a:r>
              <a:rPr lang="en-US" sz="500" dirty="0"/>
              <a:t>And, But</a:t>
            </a:r>
          </a:p>
          <a:p>
            <a:r>
              <a:rPr lang="en-US" sz="500" dirty="0"/>
              <a:t>If you have successive Given’s or </a:t>
            </a:r>
            <a:r>
              <a:rPr lang="en-US" sz="500" dirty="0" err="1"/>
              <a:t>Then’s</a:t>
            </a:r>
            <a:r>
              <a:rPr lang="en-US" sz="500" dirty="0"/>
              <a:t>, you could write:</a:t>
            </a:r>
          </a:p>
          <a:p>
            <a:r>
              <a:rPr lang="en-US" sz="500" dirty="0"/>
              <a:t>Example: Multiple Givens</a:t>
            </a:r>
          </a:p>
          <a:p>
            <a:r>
              <a:rPr lang="en-US" sz="500" dirty="0"/>
              <a:t>  Given one thing</a:t>
            </a:r>
          </a:p>
          <a:p>
            <a:r>
              <a:rPr lang="en-US" sz="500" dirty="0"/>
              <a:t>  Given another thing</a:t>
            </a:r>
          </a:p>
          <a:p>
            <a:r>
              <a:rPr lang="en-US" sz="500" dirty="0"/>
              <a:t>  Given yet another thing</a:t>
            </a:r>
          </a:p>
          <a:p>
            <a:r>
              <a:rPr lang="en-US" sz="500" dirty="0"/>
              <a:t>  When I open my eyes</a:t>
            </a:r>
          </a:p>
          <a:p>
            <a:r>
              <a:rPr lang="en-US" sz="500" dirty="0"/>
              <a:t>  Then I should see something</a:t>
            </a:r>
          </a:p>
          <a:p>
            <a:r>
              <a:rPr lang="en-US" sz="500" dirty="0"/>
              <a:t>  Then I shouldn't see something else</a:t>
            </a:r>
          </a:p>
          <a:p>
            <a:r>
              <a:rPr lang="en-US" sz="500" dirty="0"/>
              <a:t>Or, you could make the example more fluidly structured by replacing the successive Given’s or </a:t>
            </a:r>
            <a:r>
              <a:rPr lang="en-US" sz="500" dirty="0" err="1"/>
              <a:t>Then’s</a:t>
            </a:r>
            <a:r>
              <a:rPr lang="en-US" sz="500" dirty="0"/>
              <a:t> with And’s and But’s:</a:t>
            </a:r>
          </a:p>
          <a:p>
            <a:endParaRPr lang="en-US" sz="500" dirty="0"/>
          </a:p>
          <a:p>
            <a:r>
              <a:rPr lang="en-US" sz="500" dirty="0"/>
              <a:t>Example: Multiple Givens</a:t>
            </a:r>
          </a:p>
          <a:p>
            <a:r>
              <a:rPr lang="en-US" sz="500" dirty="0"/>
              <a:t>  Given one thing</a:t>
            </a:r>
          </a:p>
          <a:p>
            <a:r>
              <a:rPr lang="en-US" sz="500" dirty="0"/>
              <a:t>  And another thing</a:t>
            </a:r>
          </a:p>
          <a:p>
            <a:r>
              <a:rPr lang="en-US" sz="500" dirty="0"/>
              <a:t>  And yet another thing</a:t>
            </a:r>
          </a:p>
          <a:p>
            <a:r>
              <a:rPr lang="en-US" sz="500" dirty="0"/>
              <a:t>  When I open my eyes</a:t>
            </a:r>
          </a:p>
          <a:p>
            <a:r>
              <a:rPr lang="en-US" sz="500" dirty="0"/>
              <a:t>  Then I should see something</a:t>
            </a:r>
          </a:p>
          <a:p>
            <a:r>
              <a:rPr lang="en-US" sz="500" dirty="0"/>
              <a:t>  But I shouldn't see something else</a:t>
            </a:r>
            <a:endParaRPr lang="pl-PL" sz="500" dirty="0"/>
          </a:p>
          <a:p>
            <a:endParaRPr lang="en-US" sz="500" dirty="0"/>
          </a:p>
        </p:txBody>
      </p:sp>
    </p:spTree>
    <p:extLst>
      <p:ext uri="{BB962C8B-B14F-4D97-AF65-F5344CB8AC3E}">
        <p14:creationId xmlns:p14="http://schemas.microsoft.com/office/powerpoint/2010/main" val="1807736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Example scenario</a:t>
            </a:r>
            <a:endParaRPr lang="en-US" dirty="0"/>
          </a:p>
        </p:txBody>
      </p:sp>
      <p:sp>
        <p:nvSpPr>
          <p:cNvPr id="4" name="Rectangle 1">
            <a:extLst>
              <a:ext uri="{FF2B5EF4-FFF2-40B4-BE49-F238E27FC236}">
                <a16:creationId xmlns:a16="http://schemas.microsoft.com/office/drawing/2014/main" id="{A0DFB127-CB7A-094E-2A57-27D8C272ECB3}"/>
              </a:ext>
            </a:extLst>
          </p:cNvPr>
          <p:cNvSpPr>
            <a:spLocks noGrp="1" noChangeArrowheads="1"/>
          </p:cNvSpPr>
          <p:nvPr>
            <p:ph type="body" sz="quarter" idx="10"/>
          </p:nvPr>
        </p:nvSpPr>
        <p:spPr bwMode="auto">
          <a:xfrm>
            <a:off x="404813" y="2607761"/>
            <a:ext cx="4067780" cy="26314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900" b="0" i="0" u="none" strike="noStrike" cap="none" normalizeH="0" baseline="0" dirty="0">
                <a:ln>
                  <a:noFill/>
                </a:ln>
                <a:solidFill>
                  <a:srgbClr val="0000F0"/>
                </a:solidFill>
                <a:effectLst/>
                <a:latin typeface="Consolas" panose="020B0609020204030204" pitchFamily="49" charset="0"/>
              </a:rPr>
              <a:t>Feature:</a:t>
            </a:r>
            <a:r>
              <a:rPr kumimoji="0" lang="pl-PL" altLang="pl-PL" sz="900" b="0" i="0" u="none" strike="noStrike" cap="none" normalizeH="0" baseline="0" dirty="0">
                <a:ln>
                  <a:noFill/>
                </a:ln>
                <a:solidFill>
                  <a:srgbClr val="3F3F3F"/>
                </a:solidFill>
                <a:effectLst/>
                <a:latin typeface="Consolas" panose="020B0609020204030204" pitchFamily="49" charset="0"/>
              </a:rPr>
              <a:t> Account Holder withdraws cash</a:t>
            </a:r>
            <a:br>
              <a:rPr kumimoji="0" lang="pl-PL" altLang="pl-PL" sz="800" b="0" i="0" u="none" strike="noStrike" cap="none" normalizeH="0" baseline="0" dirty="0">
                <a:ln>
                  <a:noFill/>
                </a:ln>
                <a:solidFill>
                  <a:schemeClr val="tx1"/>
                </a:solidFill>
                <a:effectLst/>
              </a:rPr>
            </a:br>
            <a:r>
              <a:rPr kumimoji="0" lang="pl-PL" altLang="pl-PL" sz="900" b="0" i="0" u="none" strike="noStrike" cap="none" normalizeH="0" baseline="0" dirty="0">
                <a:ln>
                  <a:noFill/>
                </a:ln>
                <a:solidFill>
                  <a:srgbClr val="3F3F3F"/>
                </a:solidFill>
                <a:effectLst/>
                <a:latin typeface="Consolas" panose="020B0609020204030204" pitchFamily="49" charset="0"/>
              </a:rPr>
              <a:t> </a:t>
            </a:r>
            <a:br>
              <a:rPr kumimoji="0" lang="pl-PL" altLang="pl-PL" sz="800" b="0" i="0" u="none" strike="noStrike" cap="none" normalizeH="0" baseline="0" dirty="0">
                <a:ln>
                  <a:noFill/>
                </a:ln>
                <a:solidFill>
                  <a:schemeClr val="tx1"/>
                </a:solidFill>
                <a:effectLst/>
              </a:rPr>
            </a:br>
            <a:r>
              <a:rPr kumimoji="0" lang="pl-PL" altLang="pl-PL" sz="900" b="0" i="0" u="none" strike="noStrike" cap="none" normalizeH="0" baseline="0" dirty="0">
                <a:ln>
                  <a:noFill/>
                </a:ln>
                <a:solidFill>
                  <a:srgbClr val="0000F0"/>
                </a:solidFill>
                <a:effectLst/>
                <a:latin typeface="Consolas" panose="020B0609020204030204" pitchFamily="49" charset="0"/>
              </a:rPr>
              <a:t>Scenario:</a:t>
            </a:r>
            <a:r>
              <a:rPr kumimoji="0" lang="pl-PL" altLang="pl-PL" sz="900" b="0" i="0" u="none" strike="noStrike" cap="none" normalizeH="0" baseline="0" dirty="0">
                <a:ln>
                  <a:noFill/>
                </a:ln>
                <a:solidFill>
                  <a:srgbClr val="3F3F3F"/>
                </a:solidFill>
                <a:effectLst/>
                <a:latin typeface="Consolas" panose="020B0609020204030204" pitchFamily="49" charset="0"/>
              </a:rPr>
              <a:t> Account has sufficient funds</a:t>
            </a:r>
            <a:br>
              <a:rPr kumimoji="0" lang="pl-PL" altLang="pl-PL" sz="800" b="0" i="0" u="none" strike="noStrike" cap="none" normalizeH="0" baseline="0" dirty="0">
                <a:ln>
                  <a:noFill/>
                </a:ln>
                <a:solidFill>
                  <a:schemeClr val="tx1"/>
                </a:solidFill>
                <a:effectLst/>
              </a:rPr>
            </a:br>
            <a:r>
              <a:rPr kumimoji="0" lang="pl-PL" altLang="pl-PL" sz="900" b="0" i="0" u="none" strike="noStrike" cap="none" normalizeH="0" baseline="0" dirty="0">
                <a:ln>
                  <a:noFill/>
                </a:ln>
                <a:solidFill>
                  <a:srgbClr val="3F3F3F"/>
                </a:solidFill>
                <a:effectLst/>
                <a:latin typeface="Consolas" panose="020B0609020204030204" pitchFamily="49" charset="0"/>
              </a:rPr>
              <a:t>    </a:t>
            </a:r>
            <a:r>
              <a:rPr kumimoji="0" lang="pl-PL" altLang="pl-PL" sz="900" b="0" i="0" u="none" strike="noStrike" cap="none" normalizeH="0" baseline="0" dirty="0">
                <a:ln>
                  <a:noFill/>
                </a:ln>
                <a:solidFill>
                  <a:srgbClr val="0000F0"/>
                </a:solidFill>
                <a:effectLst/>
                <a:latin typeface="Consolas" panose="020B0609020204030204" pitchFamily="49" charset="0"/>
              </a:rPr>
              <a:t>Given</a:t>
            </a:r>
            <a:r>
              <a:rPr kumimoji="0" lang="pl-PL" altLang="pl-PL" sz="900" b="0" i="0" u="none" strike="noStrike" cap="none" normalizeH="0" baseline="0" dirty="0">
                <a:ln>
                  <a:noFill/>
                </a:ln>
                <a:solidFill>
                  <a:srgbClr val="3F3F3F"/>
                </a:solidFill>
                <a:effectLst/>
                <a:latin typeface="Consolas" panose="020B0609020204030204" pitchFamily="49" charset="0"/>
              </a:rPr>
              <a:t> The account balance is $100</a:t>
            </a:r>
            <a:br>
              <a:rPr kumimoji="0" lang="pl-PL" altLang="pl-PL" sz="800" b="0" i="0" u="none" strike="noStrike" cap="none" normalizeH="0" baseline="0" dirty="0">
                <a:ln>
                  <a:noFill/>
                </a:ln>
                <a:solidFill>
                  <a:schemeClr val="tx1"/>
                </a:solidFill>
                <a:effectLst/>
              </a:rPr>
            </a:br>
            <a:r>
              <a:rPr kumimoji="0" lang="pl-PL" altLang="pl-PL" sz="900" b="0" i="0" u="none" strike="noStrike" cap="none" normalizeH="0" baseline="0" dirty="0">
                <a:ln>
                  <a:noFill/>
                </a:ln>
                <a:solidFill>
                  <a:srgbClr val="3F3F3F"/>
                </a:solidFill>
                <a:effectLst/>
                <a:latin typeface="Consolas" panose="020B0609020204030204" pitchFamily="49" charset="0"/>
              </a:rPr>
              <a:t>      </a:t>
            </a:r>
            <a:r>
              <a:rPr kumimoji="0" lang="pl-PL" altLang="pl-PL" sz="900" b="0" i="0" u="none" strike="noStrike" cap="none" normalizeH="0" baseline="0" dirty="0">
                <a:ln>
                  <a:noFill/>
                </a:ln>
                <a:solidFill>
                  <a:srgbClr val="0000F0"/>
                </a:solidFill>
                <a:effectLst/>
                <a:latin typeface="Consolas" panose="020B0609020204030204" pitchFamily="49" charset="0"/>
              </a:rPr>
              <a:t>And</a:t>
            </a:r>
            <a:r>
              <a:rPr kumimoji="0" lang="pl-PL" altLang="pl-PL" sz="900" b="0" i="0" u="none" strike="noStrike" cap="none" normalizeH="0" baseline="0" dirty="0">
                <a:ln>
                  <a:noFill/>
                </a:ln>
                <a:solidFill>
                  <a:srgbClr val="3F3F3F"/>
                </a:solidFill>
                <a:effectLst/>
                <a:latin typeface="Consolas" panose="020B0609020204030204" pitchFamily="49" charset="0"/>
              </a:rPr>
              <a:t> the card is valid</a:t>
            </a:r>
            <a:br>
              <a:rPr kumimoji="0" lang="pl-PL" altLang="pl-PL" sz="800" b="0" i="0" u="none" strike="noStrike" cap="none" normalizeH="0" baseline="0" dirty="0">
                <a:ln>
                  <a:noFill/>
                </a:ln>
                <a:solidFill>
                  <a:schemeClr val="tx1"/>
                </a:solidFill>
                <a:effectLst/>
              </a:rPr>
            </a:br>
            <a:r>
              <a:rPr kumimoji="0" lang="pl-PL" altLang="pl-PL" sz="900" b="0" i="0" u="none" strike="noStrike" cap="none" normalizeH="0" baseline="0" dirty="0">
                <a:ln>
                  <a:noFill/>
                </a:ln>
                <a:solidFill>
                  <a:srgbClr val="3F3F3F"/>
                </a:solidFill>
                <a:effectLst/>
                <a:latin typeface="Consolas" panose="020B0609020204030204" pitchFamily="49" charset="0"/>
              </a:rPr>
              <a:t>      </a:t>
            </a:r>
            <a:r>
              <a:rPr kumimoji="0" lang="pl-PL" altLang="pl-PL" sz="900" b="0" i="0" u="none" strike="noStrike" cap="none" normalizeH="0" baseline="0" dirty="0">
                <a:ln>
                  <a:noFill/>
                </a:ln>
                <a:solidFill>
                  <a:srgbClr val="0000F0"/>
                </a:solidFill>
                <a:effectLst/>
                <a:latin typeface="Consolas" panose="020B0609020204030204" pitchFamily="49" charset="0"/>
              </a:rPr>
              <a:t>And</a:t>
            </a:r>
            <a:r>
              <a:rPr kumimoji="0" lang="pl-PL" altLang="pl-PL" sz="900" b="0" i="0" u="none" strike="noStrike" cap="none" normalizeH="0" baseline="0" dirty="0">
                <a:ln>
                  <a:noFill/>
                </a:ln>
                <a:solidFill>
                  <a:srgbClr val="3F3F3F"/>
                </a:solidFill>
                <a:effectLst/>
                <a:latin typeface="Consolas" panose="020B0609020204030204" pitchFamily="49" charset="0"/>
              </a:rPr>
              <a:t> the machine contains enough money</a:t>
            </a:r>
            <a:br>
              <a:rPr kumimoji="0" lang="pl-PL" altLang="pl-PL" sz="800" b="0" i="0" u="none" strike="noStrike" cap="none" normalizeH="0" baseline="0" dirty="0">
                <a:ln>
                  <a:noFill/>
                </a:ln>
                <a:solidFill>
                  <a:schemeClr val="tx1"/>
                </a:solidFill>
                <a:effectLst/>
              </a:rPr>
            </a:br>
            <a:r>
              <a:rPr kumimoji="0" lang="pl-PL" altLang="pl-PL" sz="900" b="0" i="0" u="none" strike="noStrike" cap="none" normalizeH="0" baseline="0" dirty="0">
                <a:ln>
                  <a:noFill/>
                </a:ln>
                <a:solidFill>
                  <a:srgbClr val="3F3F3F"/>
                </a:solidFill>
                <a:effectLst/>
                <a:latin typeface="Consolas" panose="020B0609020204030204" pitchFamily="49" charset="0"/>
              </a:rPr>
              <a:t>     </a:t>
            </a:r>
            <a:r>
              <a:rPr kumimoji="0" lang="pl-PL" altLang="pl-PL" sz="900" b="0" i="0" u="none" strike="noStrike" cap="none" normalizeH="0" baseline="0" dirty="0">
                <a:ln>
                  <a:noFill/>
                </a:ln>
                <a:solidFill>
                  <a:srgbClr val="0000F0"/>
                </a:solidFill>
                <a:effectLst/>
                <a:latin typeface="Consolas" panose="020B0609020204030204" pitchFamily="49" charset="0"/>
              </a:rPr>
              <a:t>When</a:t>
            </a:r>
            <a:r>
              <a:rPr kumimoji="0" lang="pl-PL" altLang="pl-PL" sz="900" b="0" i="0" u="none" strike="noStrike" cap="none" normalizeH="0" baseline="0" dirty="0">
                <a:ln>
                  <a:noFill/>
                </a:ln>
                <a:solidFill>
                  <a:srgbClr val="3F3F3F"/>
                </a:solidFill>
                <a:effectLst/>
                <a:latin typeface="Consolas" panose="020B0609020204030204" pitchFamily="49" charset="0"/>
              </a:rPr>
              <a:t> the Account Holder requests $20</a:t>
            </a:r>
            <a:br>
              <a:rPr kumimoji="0" lang="pl-PL" altLang="pl-PL" sz="800" b="0" i="0" u="none" strike="noStrike" cap="none" normalizeH="0" baseline="0" dirty="0">
                <a:ln>
                  <a:noFill/>
                </a:ln>
                <a:solidFill>
                  <a:schemeClr val="tx1"/>
                </a:solidFill>
                <a:effectLst/>
              </a:rPr>
            </a:br>
            <a:r>
              <a:rPr kumimoji="0" lang="pl-PL" altLang="pl-PL" sz="900" b="0" i="0" u="none" strike="noStrike" cap="none" normalizeH="0" baseline="0" dirty="0">
                <a:ln>
                  <a:noFill/>
                </a:ln>
                <a:solidFill>
                  <a:srgbClr val="3F3F3F"/>
                </a:solidFill>
                <a:effectLst/>
                <a:latin typeface="Consolas" panose="020B0609020204030204" pitchFamily="49" charset="0"/>
              </a:rPr>
              <a:t>     </a:t>
            </a:r>
            <a:r>
              <a:rPr kumimoji="0" lang="pl-PL" altLang="pl-PL" sz="900" b="0" i="0" u="none" strike="noStrike" cap="none" normalizeH="0" baseline="0" dirty="0">
                <a:ln>
                  <a:noFill/>
                </a:ln>
                <a:solidFill>
                  <a:srgbClr val="0000F0"/>
                </a:solidFill>
                <a:effectLst/>
                <a:latin typeface="Consolas" panose="020B0609020204030204" pitchFamily="49" charset="0"/>
              </a:rPr>
              <a:t>Then</a:t>
            </a:r>
            <a:r>
              <a:rPr kumimoji="0" lang="pl-PL" altLang="pl-PL" sz="900" b="0" i="0" u="none" strike="noStrike" cap="none" normalizeH="0" baseline="0" dirty="0">
                <a:ln>
                  <a:noFill/>
                </a:ln>
                <a:solidFill>
                  <a:srgbClr val="3F3F3F"/>
                </a:solidFill>
                <a:effectLst/>
                <a:latin typeface="Consolas" panose="020B0609020204030204" pitchFamily="49" charset="0"/>
              </a:rPr>
              <a:t> the ATM should dispense $20</a:t>
            </a:r>
            <a:br>
              <a:rPr kumimoji="0" lang="pl-PL" altLang="pl-PL" sz="800" b="0" i="0" u="none" strike="noStrike" cap="none" normalizeH="0" baseline="0" dirty="0">
                <a:ln>
                  <a:noFill/>
                </a:ln>
                <a:solidFill>
                  <a:schemeClr val="tx1"/>
                </a:solidFill>
                <a:effectLst/>
              </a:rPr>
            </a:br>
            <a:r>
              <a:rPr kumimoji="0" lang="pl-PL" altLang="pl-PL" sz="900" b="0" i="0" u="none" strike="noStrike" cap="none" normalizeH="0" baseline="0" dirty="0">
                <a:ln>
                  <a:noFill/>
                </a:ln>
                <a:solidFill>
                  <a:srgbClr val="3F3F3F"/>
                </a:solidFill>
                <a:effectLst/>
                <a:latin typeface="Consolas" panose="020B0609020204030204" pitchFamily="49" charset="0"/>
              </a:rPr>
              <a:t>      </a:t>
            </a:r>
            <a:r>
              <a:rPr kumimoji="0" lang="pl-PL" altLang="pl-PL" sz="900" b="0" i="0" u="none" strike="noStrike" cap="none" normalizeH="0" baseline="0" dirty="0">
                <a:ln>
                  <a:noFill/>
                </a:ln>
                <a:solidFill>
                  <a:srgbClr val="0000F0"/>
                </a:solidFill>
                <a:effectLst/>
                <a:latin typeface="Consolas" panose="020B0609020204030204" pitchFamily="49" charset="0"/>
              </a:rPr>
              <a:t>And</a:t>
            </a:r>
            <a:r>
              <a:rPr kumimoji="0" lang="pl-PL" altLang="pl-PL" sz="900" b="0" i="0" u="none" strike="noStrike" cap="none" normalizeH="0" baseline="0" dirty="0">
                <a:ln>
                  <a:noFill/>
                </a:ln>
                <a:solidFill>
                  <a:srgbClr val="3F3F3F"/>
                </a:solidFill>
                <a:effectLst/>
                <a:latin typeface="Consolas" panose="020B0609020204030204" pitchFamily="49" charset="0"/>
              </a:rPr>
              <a:t> the account balance should be $80</a:t>
            </a:r>
            <a:br>
              <a:rPr kumimoji="0" lang="pl-PL" altLang="pl-PL" sz="800" b="0" i="0" u="none" strike="noStrike" cap="none" normalizeH="0" baseline="0" dirty="0">
                <a:ln>
                  <a:noFill/>
                </a:ln>
                <a:solidFill>
                  <a:schemeClr val="tx1"/>
                </a:solidFill>
                <a:effectLst/>
              </a:rPr>
            </a:br>
            <a:r>
              <a:rPr kumimoji="0" lang="pl-PL" altLang="pl-PL" sz="900" b="0" i="0" u="none" strike="noStrike" cap="none" normalizeH="0" baseline="0" dirty="0">
                <a:ln>
                  <a:noFill/>
                </a:ln>
                <a:solidFill>
                  <a:srgbClr val="3F3F3F"/>
                </a:solidFill>
                <a:effectLst/>
                <a:latin typeface="Consolas" panose="020B0609020204030204" pitchFamily="49" charset="0"/>
              </a:rPr>
              <a:t>      </a:t>
            </a:r>
            <a:r>
              <a:rPr kumimoji="0" lang="pl-PL" altLang="pl-PL" sz="900" b="0" i="0" u="none" strike="noStrike" cap="none" normalizeH="0" baseline="0" dirty="0">
                <a:ln>
                  <a:noFill/>
                </a:ln>
                <a:solidFill>
                  <a:srgbClr val="0000F0"/>
                </a:solidFill>
                <a:effectLst/>
                <a:latin typeface="Consolas" panose="020B0609020204030204" pitchFamily="49" charset="0"/>
              </a:rPr>
              <a:t>And</a:t>
            </a:r>
            <a:r>
              <a:rPr kumimoji="0" lang="pl-PL" altLang="pl-PL" sz="900" b="0" i="0" u="none" strike="noStrike" cap="none" normalizeH="0" baseline="0" dirty="0">
                <a:ln>
                  <a:noFill/>
                </a:ln>
                <a:solidFill>
                  <a:srgbClr val="3F3F3F"/>
                </a:solidFill>
                <a:effectLst/>
                <a:latin typeface="Consolas" panose="020B0609020204030204" pitchFamily="49" charset="0"/>
              </a:rPr>
              <a:t> the card shoul</a:t>
            </a:r>
            <a:r>
              <a:rPr kumimoji="0" lang="en-US" altLang="pl-PL" sz="900" b="0" i="0" u="none" strike="noStrike" cap="none" normalizeH="0" baseline="0" dirty="0">
                <a:ln>
                  <a:noFill/>
                </a:ln>
                <a:solidFill>
                  <a:srgbClr val="3F3F3F"/>
                </a:solidFill>
                <a:effectLst/>
                <a:latin typeface="Consolas" panose="020B0609020204030204" pitchFamily="49" charset="0"/>
              </a:rPr>
              <a:t>Feature: Account Holder withdraws cash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900" b="0" i="0" u="none" strike="noStrike" cap="none" normalizeH="0" baseline="0" dirty="0">
                <a:ln>
                  <a:noFill/>
                </a:ln>
                <a:solidFill>
                  <a:srgbClr val="3F3F3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900" b="0" i="0" u="none" strike="noStrike" cap="none" normalizeH="0" baseline="0" dirty="0">
                <a:ln>
                  <a:noFill/>
                </a:ln>
                <a:solidFill>
                  <a:srgbClr val="3F3F3F"/>
                </a:solidFill>
                <a:effectLst/>
                <a:latin typeface="Consolas" panose="020B0609020204030204" pitchFamily="49" charset="0"/>
              </a:rPr>
              <a:t>Scenario: Account has sufficient funds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900" b="0" i="0" u="none" strike="noStrike" cap="none" normalizeH="0" baseline="0" dirty="0">
                <a:ln>
                  <a:noFill/>
                </a:ln>
                <a:solidFill>
                  <a:srgbClr val="3F3F3F"/>
                </a:solidFill>
                <a:effectLst/>
                <a:latin typeface="Consolas" panose="020B0609020204030204" pitchFamily="49" charset="0"/>
              </a:rPr>
              <a:t>    Given The account balance is $100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900" b="0" i="0" u="none" strike="noStrike" cap="none" normalizeH="0" baseline="0" dirty="0">
                <a:ln>
                  <a:noFill/>
                </a:ln>
                <a:solidFill>
                  <a:srgbClr val="3F3F3F"/>
                </a:solidFill>
                <a:effectLst/>
                <a:latin typeface="Consolas" panose="020B0609020204030204" pitchFamily="49" charset="0"/>
              </a:rPr>
              <a:t>      And the card is valid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900" b="0" i="0" u="none" strike="noStrike" cap="none" normalizeH="0" baseline="0" dirty="0">
                <a:ln>
                  <a:noFill/>
                </a:ln>
                <a:solidFill>
                  <a:srgbClr val="3F3F3F"/>
                </a:solidFill>
                <a:effectLst/>
                <a:latin typeface="Consolas" panose="020B0609020204030204" pitchFamily="49" charset="0"/>
              </a:rPr>
              <a:t>      And the machine contains enough money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900" b="0" i="0" u="none" strike="noStrike" cap="none" normalizeH="0" baseline="0" dirty="0">
                <a:ln>
                  <a:noFill/>
                </a:ln>
                <a:solidFill>
                  <a:srgbClr val="3F3F3F"/>
                </a:solidFill>
                <a:effectLst/>
                <a:latin typeface="Consolas" panose="020B0609020204030204" pitchFamily="49" charset="0"/>
              </a:rPr>
              <a:t>     When the Account Holder requests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900" b="0" i="0" u="none" strike="noStrike" cap="none" normalizeH="0" baseline="0" dirty="0">
                <a:ln>
                  <a:noFill/>
                </a:ln>
                <a:solidFill>
                  <a:srgbClr val="3F3F3F"/>
                </a:solidFill>
                <a:effectLst/>
                <a:latin typeface="Consolas" panose="020B0609020204030204" pitchFamily="49" charset="0"/>
              </a:rPr>
              <a:t>     Then the ATM should dispense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900" b="0" i="0" u="none" strike="noStrike" cap="none" normalizeH="0" baseline="0" dirty="0">
                <a:ln>
                  <a:noFill/>
                </a:ln>
                <a:solidFill>
                  <a:srgbClr val="3F3F3F"/>
                </a:solidFill>
                <a:effectLst/>
                <a:latin typeface="Consolas" panose="020B0609020204030204" pitchFamily="49" charset="0"/>
              </a:rPr>
              <a:t>      And the account balance should be $80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900" b="0" i="0" u="none" strike="noStrike" cap="none" normalizeH="0" baseline="0" dirty="0">
                <a:ln>
                  <a:noFill/>
                </a:ln>
                <a:solidFill>
                  <a:srgbClr val="3F3F3F"/>
                </a:solidFill>
                <a:effectLst/>
                <a:latin typeface="Consolas" panose="020B0609020204030204" pitchFamily="49" charset="0"/>
              </a:rPr>
              <a:t>      And the card should be returned</a:t>
            </a:r>
            <a:r>
              <a:rPr kumimoji="0" lang="pl-PL" altLang="pl-PL" sz="900" b="0" i="0" u="none" strike="noStrike" cap="none" normalizeH="0" baseline="0" dirty="0">
                <a:ln>
                  <a:noFill/>
                </a:ln>
                <a:solidFill>
                  <a:srgbClr val="3F3F3F"/>
                </a:solidFill>
                <a:effectLst/>
                <a:latin typeface="Consolas" panose="020B0609020204030204" pitchFamily="49" charset="0"/>
              </a:rPr>
              <a:t>d be returned</a:t>
            </a:r>
            <a:r>
              <a:rPr kumimoji="0" lang="pl-PL" altLang="pl-PL" sz="800" b="0" i="0" u="none" strike="noStrike" cap="none" normalizeH="0" baseline="0" dirty="0">
                <a:ln>
                  <a:noFill/>
                </a:ln>
                <a:solidFill>
                  <a:schemeClr val="tx1"/>
                </a:solidFill>
                <a:effectLst/>
              </a:rPr>
              <a:t> </a:t>
            </a: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28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dirty="0">
              <a:ln>
                <a:noFill/>
              </a:ln>
              <a:solidFill>
                <a:prstClr val="black"/>
              </a:solidFill>
              <a:effectLst/>
              <a:uLnTx/>
              <a:uFillTx/>
              <a:latin typeface="Ubuntu Medium"/>
              <a:ea typeface="+mn-ea"/>
              <a:cs typeface="+mn-cs"/>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1624995" y="2266254"/>
            <a:ext cx="5278136" cy="1088181"/>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r>
              <a:rPr lang="pl-PL" sz="3600" dirty="0"/>
              <a:t>AUTOMATED TESTING</a:t>
            </a:r>
            <a:br>
              <a:rPr lang="pl-PL" sz="3600" dirty="0"/>
            </a:br>
            <a:r>
              <a:rPr lang="pl-PL" sz="3600" dirty="0"/>
              <a:t>REST Assured</a:t>
            </a:r>
            <a:endParaRPr lang="en-US" sz="3600" dirty="0"/>
          </a:p>
        </p:txBody>
      </p:sp>
    </p:spTree>
    <p:extLst>
      <p:ext uri="{BB962C8B-B14F-4D97-AF65-F5344CB8AC3E}">
        <p14:creationId xmlns:p14="http://schemas.microsoft.com/office/powerpoint/2010/main" val="1290680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Restful-booker – mock api service</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18066" y="2529177"/>
            <a:ext cx="11406187" cy="3688743"/>
          </a:xfrm>
        </p:spPr>
        <p:txBody>
          <a:bodyPr/>
          <a:lstStyle/>
          <a:p>
            <a:r>
              <a:rPr lang="en-US" dirty="0"/>
              <a:t>Welcome to Restful-booker an API that you can use to learn more about API Testing or try out API testing tools against. Restful-booker is a Create Read Update Delete Web API that comes with authentication features and loaded with a bunch of bugs for you to explore. The API comes pre-loaded with 10 records for you to work with and resets itself every 10 minutes back to that default state. Restful-booker also comes with detailed API documentation to help get you started with your API testing straight away.</a:t>
            </a:r>
          </a:p>
        </p:txBody>
      </p:sp>
      <p:sp>
        <p:nvSpPr>
          <p:cNvPr id="5" name="TextBox 4">
            <a:extLst>
              <a:ext uri="{FF2B5EF4-FFF2-40B4-BE49-F238E27FC236}">
                <a16:creationId xmlns:a16="http://schemas.microsoft.com/office/drawing/2014/main" id="{5B530006-15C3-7378-844C-72FA8DB3ADA6}"/>
              </a:ext>
            </a:extLst>
          </p:cNvPr>
          <p:cNvSpPr txBox="1"/>
          <p:nvPr/>
        </p:nvSpPr>
        <p:spPr>
          <a:xfrm>
            <a:off x="404813" y="1447706"/>
            <a:ext cx="7305260" cy="369332"/>
          </a:xfrm>
          <a:prstGeom prst="rect">
            <a:avLst/>
          </a:prstGeom>
          <a:noFill/>
        </p:spPr>
        <p:txBody>
          <a:bodyPr wrap="square">
            <a:spAutoFit/>
          </a:bodyPr>
          <a:lstStyle/>
          <a:p>
            <a:r>
              <a:rPr lang="pl-PL" dirty="0">
                <a:solidFill>
                  <a:schemeClr val="bg1"/>
                </a:solidFill>
              </a:rPr>
              <a:t>https://restful-booker.herokuapp.com/apidoc/index.html</a:t>
            </a:r>
          </a:p>
        </p:txBody>
      </p:sp>
    </p:spTree>
    <p:extLst>
      <p:ext uri="{BB962C8B-B14F-4D97-AF65-F5344CB8AC3E}">
        <p14:creationId xmlns:p14="http://schemas.microsoft.com/office/powerpoint/2010/main" val="4106849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Set up base class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3522848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Request specification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2498534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Response specification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1219701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Config file creation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2287836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Adding new endpoints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4074505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Healthcheck - ping</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4" y="1447800"/>
            <a:ext cx="3061956" cy="4951413"/>
          </a:xfrm>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pic>
        <p:nvPicPr>
          <p:cNvPr id="7" name="Picture 6">
            <a:extLst>
              <a:ext uri="{FF2B5EF4-FFF2-40B4-BE49-F238E27FC236}">
                <a16:creationId xmlns:a16="http://schemas.microsoft.com/office/drawing/2014/main" id="{5B885EA4-7797-A3BE-3375-299394DB0AD9}"/>
              </a:ext>
            </a:extLst>
          </p:cNvPr>
          <p:cNvPicPr>
            <a:picLocks noChangeAspect="1"/>
          </p:cNvPicPr>
          <p:nvPr/>
        </p:nvPicPr>
        <p:blipFill>
          <a:blip r:embed="rId2"/>
          <a:stretch>
            <a:fillRect/>
          </a:stretch>
        </p:blipFill>
        <p:spPr>
          <a:xfrm>
            <a:off x="4327187" y="746543"/>
            <a:ext cx="7401958" cy="5496692"/>
          </a:xfrm>
          <a:prstGeom prst="rect">
            <a:avLst/>
          </a:prstGeom>
        </p:spPr>
      </p:pic>
    </p:spTree>
    <p:extLst>
      <p:ext uri="{BB962C8B-B14F-4D97-AF65-F5344CB8AC3E}">
        <p14:creationId xmlns:p14="http://schemas.microsoft.com/office/powerpoint/2010/main" val="117928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1A4-47E3-45E5-A825-0E483FD06C7A}"/>
              </a:ext>
            </a:extLst>
          </p:cNvPr>
          <p:cNvSpPr>
            <a:spLocks noGrp="1"/>
          </p:cNvSpPr>
          <p:nvPr>
            <p:ph type="title"/>
          </p:nvPr>
        </p:nvSpPr>
        <p:spPr>
          <a:xfrm>
            <a:off x="238124" y="413468"/>
            <a:ext cx="4562476" cy="943456"/>
          </a:xfrm>
        </p:spPr>
        <p:txBody>
          <a:bodyPr/>
          <a:lstStyle/>
          <a:p>
            <a:r>
              <a:rPr lang="pl-PL" dirty="0"/>
              <a:t>A</a:t>
            </a:r>
            <a:r>
              <a:rPr lang="en-US" dirty="0"/>
              <a:t>GENDA</a:t>
            </a:r>
          </a:p>
        </p:txBody>
      </p:sp>
      <p:sp>
        <p:nvSpPr>
          <p:cNvPr id="4" name="Text Placeholder 3">
            <a:extLst>
              <a:ext uri="{FF2B5EF4-FFF2-40B4-BE49-F238E27FC236}">
                <a16:creationId xmlns:a16="http://schemas.microsoft.com/office/drawing/2014/main" id="{A01B00ED-8843-4A11-8FCC-1D428729BDB5}"/>
              </a:ext>
            </a:extLst>
          </p:cNvPr>
          <p:cNvSpPr>
            <a:spLocks noGrp="1"/>
          </p:cNvSpPr>
          <p:nvPr>
            <p:ph type="body" sz="quarter" idx="12"/>
          </p:nvPr>
        </p:nvSpPr>
        <p:spPr>
          <a:xfrm>
            <a:off x="321468" y="2133854"/>
            <a:ext cx="4395787" cy="2808288"/>
          </a:xfrm>
        </p:spPr>
        <p:txBody>
          <a:bodyPr/>
          <a:lstStyle/>
          <a:p>
            <a:pPr marL="342900" indent="-342900">
              <a:buFont typeface="Arial" panose="020B0604020202020204" pitchFamily="34" charset="0"/>
              <a:buChar char="•"/>
            </a:pPr>
            <a:r>
              <a:rPr lang="pl-PL" dirty="0"/>
              <a:t>HTTP and REST API - introduction</a:t>
            </a:r>
            <a:endParaRPr lang="en-US" dirty="0"/>
          </a:p>
          <a:p>
            <a:pPr marL="342900" indent="-342900">
              <a:buFont typeface="Arial" panose="020B0604020202020204" pitchFamily="34" charset="0"/>
              <a:buChar char="•"/>
            </a:pPr>
            <a:r>
              <a:rPr lang="pl-PL" dirty="0"/>
              <a:t>REST API manual testing with Postman </a:t>
            </a:r>
          </a:p>
          <a:p>
            <a:pPr marL="342900" indent="-342900">
              <a:buFont typeface="Arial" panose="020B0604020202020204" pitchFamily="34" charset="0"/>
              <a:buChar char="•"/>
            </a:pPr>
            <a:r>
              <a:rPr lang="pl-PL" dirty="0"/>
              <a:t>BDD and Cucumber introduction</a:t>
            </a:r>
            <a:endParaRPr lang="en-US" dirty="0"/>
          </a:p>
          <a:p>
            <a:pPr marL="342900" indent="-342900">
              <a:buFont typeface="Arial" panose="020B0604020202020204" pitchFamily="34" charset="0"/>
              <a:buChar char="•"/>
            </a:pPr>
            <a:r>
              <a:rPr lang="pl-PL" dirty="0"/>
              <a:t>Introduction to REST API automated testing with REST Assured</a:t>
            </a:r>
            <a:endParaRPr lang="en-US" dirty="0"/>
          </a:p>
        </p:txBody>
      </p:sp>
      <p:sp>
        <p:nvSpPr>
          <p:cNvPr id="5" name="Picture Placeholder 4">
            <a:extLst>
              <a:ext uri="{FF2B5EF4-FFF2-40B4-BE49-F238E27FC236}">
                <a16:creationId xmlns:a16="http://schemas.microsoft.com/office/drawing/2014/main" id="{7B6A35A4-BD6A-458E-BFC7-DC5BE8C68BE0}"/>
              </a:ext>
              <a:ext uri="{C183D7F6-B498-43B3-948B-1728B52AA6E4}">
                <adec:decorative xmlns:adec="http://schemas.microsoft.com/office/drawing/2017/decorative" val="1"/>
              </a:ext>
            </a:extLst>
          </p:cNvPr>
          <p:cNvSpPr>
            <a:spLocks noGrp="1"/>
          </p:cNvSpPr>
          <p:nvPr>
            <p:ph type="pic" sz="quarter" idx="10"/>
          </p:nvPr>
        </p:nvSpPr>
        <p:spPr/>
      </p:sp>
    </p:spTree>
    <p:extLst>
      <p:ext uri="{BB962C8B-B14F-4D97-AF65-F5344CB8AC3E}">
        <p14:creationId xmlns:p14="http://schemas.microsoft.com/office/powerpoint/2010/main" val="182855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TASK: Healthcheck - ping</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4" y="1447800"/>
            <a:ext cx="11410824" cy="4951413"/>
          </a:xfrm>
        </p:spPr>
        <p:txBody>
          <a:bodyPr/>
          <a:lstStyle/>
          <a:p>
            <a:r>
              <a:rPr lang="en-US" dirty="0"/>
              <a:t>Test Case #</a:t>
            </a:r>
            <a:r>
              <a:rPr lang="pl-PL" dirty="0"/>
              <a:t>2</a:t>
            </a:r>
            <a:r>
              <a:rPr lang="en-US" dirty="0"/>
              <a:t>: </a:t>
            </a:r>
            <a:r>
              <a:rPr lang="pl-PL" dirty="0"/>
              <a:t>Healthcheck</a:t>
            </a:r>
            <a:endParaRPr lang="en-US" dirty="0"/>
          </a:p>
          <a:p>
            <a:r>
              <a:rPr lang="en-US" dirty="0"/>
              <a:t>Description: Verify that the </a:t>
            </a:r>
            <a:r>
              <a:rPr lang="pl-PL" dirty="0"/>
              <a:t>restful-booker service is up and running </a:t>
            </a:r>
            <a:r>
              <a:rPr lang="en-US" dirty="0"/>
              <a:t>using a GET request.</a:t>
            </a:r>
          </a:p>
          <a:p>
            <a:r>
              <a:rPr lang="en-US" dirty="0"/>
              <a:t>URL: </a:t>
            </a:r>
            <a:r>
              <a:rPr lang="en-US" dirty="0">
                <a:hlinkClick r:id="rId2"/>
              </a:rPr>
              <a:t>https://restful-booker.herokuapp.com</a:t>
            </a:r>
            <a:endParaRPr lang="pl-PL" dirty="0"/>
          </a:p>
          <a:p>
            <a:r>
              <a:rPr lang="en-US" dirty="0"/>
              <a:t>Steps:</a:t>
            </a:r>
          </a:p>
          <a:p>
            <a:r>
              <a:rPr lang="pl-PL" dirty="0"/>
              <a:t>1. </a:t>
            </a:r>
            <a:r>
              <a:rPr lang="en-US" dirty="0"/>
              <a:t>Send a GET request to the endpoint /</a:t>
            </a:r>
            <a:r>
              <a:rPr lang="pl-PL" dirty="0"/>
              <a:t>ping</a:t>
            </a:r>
            <a:endParaRPr lang="en-US" dirty="0"/>
          </a:p>
          <a:p>
            <a:r>
              <a:rPr lang="en-US" dirty="0"/>
              <a:t>Expected results: </a:t>
            </a:r>
          </a:p>
          <a:p>
            <a:r>
              <a:rPr lang="en-US" dirty="0"/>
              <a:t>1. Response status code is 20</a:t>
            </a:r>
            <a:r>
              <a:rPr lang="pl-PL" dirty="0"/>
              <a:t>1</a:t>
            </a:r>
            <a:r>
              <a:rPr lang="en-US" dirty="0"/>
              <a:t> </a:t>
            </a:r>
            <a:r>
              <a:rPr lang="pl-PL" dirty="0"/>
              <a:t>Created</a:t>
            </a:r>
            <a:r>
              <a:rPr lang="en-US" dirty="0"/>
              <a:t>.</a:t>
            </a:r>
          </a:p>
        </p:txBody>
      </p:sp>
    </p:spTree>
    <p:extLst>
      <p:ext uri="{BB962C8B-B14F-4D97-AF65-F5344CB8AC3E}">
        <p14:creationId xmlns:p14="http://schemas.microsoft.com/office/powerpoint/2010/main" val="2875773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Basic authorization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3" y="1447800"/>
            <a:ext cx="4230797" cy="4951413"/>
          </a:xfrm>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pic>
        <p:nvPicPr>
          <p:cNvPr id="5" name="Picture 4">
            <a:extLst>
              <a:ext uri="{FF2B5EF4-FFF2-40B4-BE49-F238E27FC236}">
                <a16:creationId xmlns:a16="http://schemas.microsoft.com/office/drawing/2014/main" id="{6C121EB5-329A-807F-8D99-C7DDCAA636D4}"/>
              </a:ext>
            </a:extLst>
          </p:cNvPr>
          <p:cNvPicPr>
            <a:picLocks noChangeAspect="1"/>
          </p:cNvPicPr>
          <p:nvPr/>
        </p:nvPicPr>
        <p:blipFill>
          <a:blip r:embed="rId2"/>
          <a:stretch>
            <a:fillRect/>
          </a:stretch>
        </p:blipFill>
        <p:spPr>
          <a:xfrm>
            <a:off x="7318694" y="1264258"/>
            <a:ext cx="3622300" cy="5309219"/>
          </a:xfrm>
          <a:prstGeom prst="rect">
            <a:avLst/>
          </a:prstGeom>
        </p:spPr>
      </p:pic>
    </p:spTree>
    <p:extLst>
      <p:ext uri="{BB962C8B-B14F-4D97-AF65-F5344CB8AC3E}">
        <p14:creationId xmlns:p14="http://schemas.microsoft.com/office/powerpoint/2010/main" val="2828101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Task: Basic authorization – acquire auth token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US" sz="1600" dirty="0"/>
              <a:t>Test Case #</a:t>
            </a:r>
            <a:r>
              <a:rPr lang="pl-PL" sz="1600" dirty="0"/>
              <a:t>3</a:t>
            </a:r>
            <a:r>
              <a:rPr lang="en-US" sz="1600" dirty="0"/>
              <a:t>: </a:t>
            </a:r>
            <a:r>
              <a:rPr lang="pl-PL" sz="1600" dirty="0"/>
              <a:t>Get atuhorization token</a:t>
            </a:r>
            <a:endParaRPr lang="en-US" sz="1600" dirty="0"/>
          </a:p>
          <a:p>
            <a:r>
              <a:rPr lang="en-US" sz="1600" dirty="0"/>
              <a:t>Description: </a:t>
            </a:r>
            <a:r>
              <a:rPr lang="pl-PL" sz="1600" dirty="0"/>
              <a:t>To perform PUT and DELETE methods there is an authorization token needed</a:t>
            </a:r>
            <a:r>
              <a:rPr lang="en-US" sz="1600" dirty="0"/>
              <a:t>.</a:t>
            </a:r>
            <a:endParaRPr lang="pl-PL" sz="1600" dirty="0"/>
          </a:p>
          <a:p>
            <a:r>
              <a:rPr lang="pl-PL" sz="1600" dirty="0"/>
              <a:t>You can acquire it by following steps below. </a:t>
            </a:r>
            <a:endParaRPr lang="en-US" sz="1600" dirty="0"/>
          </a:p>
          <a:p>
            <a:r>
              <a:rPr lang="en-US" sz="1600" dirty="0"/>
              <a:t>URL: </a:t>
            </a:r>
            <a:r>
              <a:rPr lang="en-US" sz="1600" dirty="0">
                <a:hlinkClick r:id="rId2"/>
              </a:rPr>
              <a:t>https://restful-booker.herokuapp.com</a:t>
            </a:r>
            <a:endParaRPr lang="pl-PL" sz="1600" dirty="0"/>
          </a:p>
          <a:p>
            <a:r>
              <a:rPr lang="en-US" sz="1600" dirty="0"/>
              <a:t>Steps:</a:t>
            </a:r>
          </a:p>
          <a:p>
            <a:pPr marL="457200" indent="-457200">
              <a:buAutoNum type="arabicPeriod"/>
            </a:pPr>
            <a:r>
              <a:rPr lang="en-US" sz="1600" dirty="0"/>
              <a:t>Send a </a:t>
            </a:r>
            <a:r>
              <a:rPr lang="pl-PL" sz="1600" dirty="0"/>
              <a:t>POST</a:t>
            </a:r>
            <a:r>
              <a:rPr lang="en-US" sz="1600" dirty="0"/>
              <a:t> request to the endpoint /</a:t>
            </a:r>
            <a:r>
              <a:rPr lang="pl-PL" sz="1600" dirty="0"/>
              <a:t>auth with specified parameters:</a:t>
            </a:r>
          </a:p>
          <a:p>
            <a:r>
              <a:rPr lang="pl-PL" sz="1600" dirty="0"/>
              <a:t>Header:</a:t>
            </a:r>
          </a:p>
          <a:p>
            <a:r>
              <a:rPr lang="pl-PL" sz="1600" dirty="0"/>
              <a:t> „Content-Type: application/json”</a:t>
            </a:r>
          </a:p>
          <a:p>
            <a:r>
              <a:rPr lang="pl-PL" sz="1600" dirty="0"/>
              <a:t>Body:  </a:t>
            </a:r>
          </a:p>
          <a:p>
            <a:r>
              <a:rPr lang="pl-PL" sz="1600" dirty="0"/>
              <a:t> "username" : "admin",</a:t>
            </a:r>
          </a:p>
          <a:p>
            <a:r>
              <a:rPr lang="pl-PL" sz="1600" dirty="0"/>
              <a:t> "password" : "password123„</a:t>
            </a:r>
          </a:p>
          <a:p>
            <a:r>
              <a:rPr lang="pl-PL" sz="1600" dirty="0"/>
              <a:t>in JSON format.</a:t>
            </a:r>
            <a:endParaRPr lang="en-US" sz="1600" dirty="0"/>
          </a:p>
          <a:p>
            <a:r>
              <a:rPr lang="en-US" sz="1600" dirty="0"/>
              <a:t>Expected results: </a:t>
            </a:r>
          </a:p>
          <a:p>
            <a:pPr marL="342900" indent="-342900">
              <a:buAutoNum type="arabicPeriod"/>
            </a:pPr>
            <a:r>
              <a:rPr lang="en-US" sz="1600" dirty="0"/>
              <a:t>Response status code is 20</a:t>
            </a:r>
            <a:r>
              <a:rPr lang="pl-PL" sz="1600" dirty="0"/>
              <a:t>0</a:t>
            </a:r>
            <a:r>
              <a:rPr lang="en-US" sz="1600" dirty="0"/>
              <a:t> </a:t>
            </a:r>
            <a:r>
              <a:rPr lang="pl-PL" sz="1600" dirty="0"/>
              <a:t>OK</a:t>
            </a:r>
            <a:r>
              <a:rPr lang="en-US" sz="1600" dirty="0"/>
              <a:t>.</a:t>
            </a:r>
            <a:endParaRPr lang="pl-PL" sz="1600" dirty="0"/>
          </a:p>
          <a:p>
            <a:pPr marL="342900" indent="-342900">
              <a:buAutoNum type="arabicPeriod"/>
            </a:pPr>
            <a:r>
              <a:rPr lang="pl-PL" sz="1600" dirty="0"/>
              <a:t>Response body contains auth token</a:t>
            </a:r>
            <a:endParaRPr lang="en-US" sz="1600" dirty="0"/>
          </a:p>
          <a:p>
            <a:endParaRPr lang="en-US" sz="1600" dirty="0"/>
          </a:p>
        </p:txBody>
      </p:sp>
    </p:spTree>
    <p:extLst>
      <p:ext uri="{BB962C8B-B14F-4D97-AF65-F5344CB8AC3E}">
        <p14:creationId xmlns:p14="http://schemas.microsoft.com/office/powerpoint/2010/main" val="3925717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GET – GET booking Ids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1578576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TASK GET – GET booking by id</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906115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Post create booking</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3580434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PUT update booking</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587675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Patch Partial update booking</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4186258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DELETE delete booking</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256209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Path parameters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132682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dirty="0">
              <a:ln>
                <a:noFill/>
              </a:ln>
              <a:solidFill>
                <a:prstClr val="black"/>
              </a:solidFill>
              <a:effectLst/>
              <a:uLnTx/>
              <a:uFillTx/>
              <a:latin typeface="Ubuntu Medium"/>
              <a:ea typeface="+mn-ea"/>
              <a:cs typeface="+mn-cs"/>
            </a:endParaRPr>
          </a:p>
        </p:txBody>
      </p:sp>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1624995" y="2230019"/>
            <a:ext cx="4563420" cy="1198981"/>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r>
              <a:rPr lang="pl-PL" sz="4000" dirty="0"/>
              <a:t>HTTP and REST API introduction</a:t>
            </a:r>
            <a:endParaRPr lang="en-US" sz="4000" dirty="0"/>
          </a:p>
        </p:txBody>
      </p:sp>
    </p:spTree>
    <p:extLst>
      <p:ext uri="{BB962C8B-B14F-4D97-AF65-F5344CB8AC3E}">
        <p14:creationId xmlns:p14="http://schemas.microsoft.com/office/powerpoint/2010/main" val="2785505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Query parameters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3343705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Body response assertion</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1473464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Extraction of the response body</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3238173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Measure time of response</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GB" dirty="0"/>
              <a:t>First level – Body Ubuntu regular</a:t>
            </a:r>
          </a:p>
          <a:p>
            <a:pPr lvl="1"/>
            <a:r>
              <a:rPr lang="en-GB" dirty="0"/>
              <a:t>Second level</a:t>
            </a:r>
          </a:p>
          <a:p>
            <a:pPr lvl="2"/>
            <a:r>
              <a:rPr lang="en-GB" dirty="0"/>
              <a:t>Third level</a:t>
            </a:r>
          </a:p>
          <a:p>
            <a:pPr lvl="3"/>
            <a:r>
              <a:rPr lang="en-GB" dirty="0"/>
              <a:t>Fourth level</a:t>
            </a:r>
          </a:p>
          <a:p>
            <a:pPr lvl="4"/>
            <a:r>
              <a:rPr lang="en-GB" dirty="0"/>
              <a:t>Fifth level</a:t>
            </a:r>
          </a:p>
          <a:p>
            <a:endParaRPr lang="en-US" dirty="0"/>
          </a:p>
        </p:txBody>
      </p:sp>
    </p:spTree>
    <p:extLst>
      <p:ext uri="{BB962C8B-B14F-4D97-AF65-F5344CB8AC3E}">
        <p14:creationId xmlns:p14="http://schemas.microsoft.com/office/powerpoint/2010/main" val="3721642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829" y="1016933"/>
            <a:ext cx="9271569"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1486894" y="2566432"/>
            <a:ext cx="10705107" cy="1723549"/>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pl-PL" sz="8000" b="1" i="0" u="none" strike="noStrike" kern="1200" cap="all" spc="0" normalizeH="0" baseline="0" noProof="0" dirty="0">
                <a:ln>
                  <a:noFill/>
                </a:ln>
                <a:solidFill>
                  <a:schemeClr val="bg1"/>
                </a:solidFill>
                <a:effectLst/>
                <a:uLnTx/>
                <a:uFillTx/>
                <a:latin typeface="+mn-lt"/>
                <a:ea typeface="+mn-ea"/>
                <a:cs typeface="+mn-cs"/>
              </a:rPr>
              <a:t>Thanks for </a:t>
            </a:r>
            <a:br>
              <a:rPr kumimoji="0" lang="pl-PL" sz="8000" b="1" i="0" u="none" strike="noStrike" kern="1200" cap="all" spc="0" normalizeH="0" baseline="0" noProof="0" dirty="0">
                <a:ln>
                  <a:noFill/>
                </a:ln>
                <a:solidFill>
                  <a:schemeClr val="bg1"/>
                </a:solidFill>
                <a:effectLst/>
                <a:uLnTx/>
                <a:uFillTx/>
                <a:latin typeface="+mn-lt"/>
                <a:ea typeface="+mn-ea"/>
                <a:cs typeface="+mn-cs"/>
              </a:rPr>
            </a:br>
            <a:r>
              <a:rPr kumimoji="0" lang="pl-PL" sz="8000" b="1" i="0" u="none" strike="noStrike" kern="1200" cap="all" spc="0" normalizeH="0" baseline="0" noProof="0" dirty="0">
                <a:ln>
                  <a:noFill/>
                </a:ln>
                <a:solidFill>
                  <a:schemeClr val="bg1"/>
                </a:solidFill>
                <a:effectLst/>
                <a:uLnTx/>
                <a:uFillTx/>
                <a:latin typeface="+mn-lt"/>
                <a:ea typeface="+mn-ea"/>
                <a:cs typeface="+mn-cs"/>
              </a:rPr>
              <a:t>your attendance</a:t>
            </a:r>
            <a:endParaRPr kumimoji="0" lang="en-GB" sz="8000" b="1" i="0" u="none" strike="noStrike" kern="1200" cap="all" spc="0" normalizeH="0" baseline="0" noProof="0" dirty="0">
              <a:ln>
                <a:noFill/>
              </a:ln>
              <a:solidFill>
                <a:schemeClr val="bg1"/>
              </a:solidFill>
              <a:effectLst/>
              <a:uLnTx/>
              <a:uFillTx/>
              <a:latin typeface="+mn-lt"/>
              <a:ea typeface="+mn-ea"/>
              <a:cs typeface="+mn-cs"/>
            </a:endParaRP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02795"/>
            <a:ext cx="11277600" cy="822325"/>
          </a:xfrm>
        </p:spPr>
        <p:txBody>
          <a:bodyPr/>
          <a:lstStyle/>
          <a:p>
            <a:pPr algn="r"/>
            <a:r>
              <a:rPr lang="en-US" dirty="0"/>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829" y="993079"/>
            <a:ext cx="9271569"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1486894" y="2135545"/>
            <a:ext cx="10705107" cy="258532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pl-PL" sz="8000" b="1" i="0" u="none" strike="noStrike" kern="1200" cap="all" spc="0" normalizeH="0" baseline="0" noProof="0" dirty="0">
                <a:ln>
                  <a:noFill/>
                </a:ln>
                <a:solidFill>
                  <a:schemeClr val="bg1"/>
                </a:solidFill>
                <a:effectLst/>
                <a:uLnTx/>
                <a:uFillTx/>
                <a:latin typeface="+mn-lt"/>
                <a:ea typeface="+mn-ea"/>
                <a:cs typeface="+mn-cs"/>
              </a:rPr>
              <a:t>LAST task: Complete the survey</a:t>
            </a:r>
            <a:endParaRPr kumimoji="0" lang="en-GB" sz="8000" b="1" i="0" u="none" strike="noStrike" kern="1200" cap="all" spc="0" normalizeH="0" baseline="0" noProof="0" dirty="0">
              <a:ln>
                <a:noFill/>
              </a:ln>
              <a:solidFill>
                <a:schemeClr val="bg1"/>
              </a:solidFill>
              <a:effectLst/>
              <a:uLnTx/>
              <a:uFillTx/>
              <a:latin typeface="+mn-lt"/>
              <a:ea typeface="+mn-ea"/>
              <a:cs typeface="+mn-cs"/>
            </a:endParaRP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02795"/>
            <a:ext cx="11277600" cy="822325"/>
          </a:xfrm>
        </p:spPr>
        <p:txBody>
          <a:bodyPr/>
          <a:lstStyle/>
          <a:p>
            <a:pPr algn="r"/>
            <a:r>
              <a:rPr lang="en-US" dirty="0"/>
              <a:t>capgemini.com</a:t>
            </a:r>
          </a:p>
        </p:txBody>
      </p:sp>
      <p:sp>
        <p:nvSpPr>
          <p:cNvPr id="2" name="TextBox 1">
            <a:extLst>
              <a:ext uri="{FF2B5EF4-FFF2-40B4-BE49-F238E27FC236}">
                <a16:creationId xmlns:a16="http://schemas.microsoft.com/office/drawing/2014/main" id="{FBA7F7C8-1142-406F-5812-733F90D6A5B5}"/>
              </a:ext>
            </a:extLst>
          </p:cNvPr>
          <p:cNvSpPr txBox="1"/>
          <p:nvPr/>
        </p:nvSpPr>
        <p:spPr>
          <a:xfrm>
            <a:off x="1844703" y="5075950"/>
            <a:ext cx="9250018" cy="369332"/>
          </a:xfrm>
          <a:prstGeom prst="rect">
            <a:avLst/>
          </a:prstGeom>
          <a:noFill/>
        </p:spPr>
        <p:txBody>
          <a:bodyPr wrap="square" rtlCol="0">
            <a:spAutoFit/>
          </a:bodyPr>
          <a:lstStyle/>
          <a:p>
            <a:r>
              <a:rPr lang="pl-PL" dirty="0">
                <a:solidFill>
                  <a:schemeClr val="bg1"/>
                </a:solidFill>
              </a:rPr>
              <a:t>&lt;super krótki LINK DO ANKIETY&gt;</a:t>
            </a:r>
          </a:p>
        </p:txBody>
      </p:sp>
    </p:spTree>
    <p:extLst>
      <p:ext uri="{BB962C8B-B14F-4D97-AF65-F5344CB8AC3E}">
        <p14:creationId xmlns:p14="http://schemas.microsoft.com/office/powerpoint/2010/main" val="16590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2687541" y="2997319"/>
            <a:ext cx="9504459" cy="86177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pl-PL" sz="8000" b="1" i="0" u="none" strike="noStrike" kern="1200" cap="all" spc="0" normalizeH="0" baseline="0" noProof="0" dirty="0">
                <a:ln>
                  <a:noFill/>
                </a:ln>
                <a:solidFill>
                  <a:schemeClr val="bg1"/>
                </a:solidFill>
                <a:effectLst/>
                <a:uLnTx/>
                <a:uFillTx/>
                <a:latin typeface="+mn-lt"/>
                <a:ea typeface="+mn-ea"/>
                <a:cs typeface="+mn-cs"/>
              </a:rPr>
              <a:t>QUESTions?</a:t>
            </a:r>
            <a:endParaRPr kumimoji="0" lang="en-GB" sz="8000" b="1" i="0" u="none" strike="noStrike" kern="1200" cap="all" spc="0" normalizeH="0" baseline="0" noProof="0" dirty="0">
              <a:ln>
                <a:noFill/>
              </a:ln>
              <a:solidFill>
                <a:schemeClr val="bg1"/>
              </a:solidFill>
              <a:effectLst/>
              <a:uLnTx/>
              <a:uFillTx/>
              <a:latin typeface="+mn-lt"/>
              <a:ea typeface="+mn-ea"/>
              <a:cs typeface="+mn-cs"/>
            </a:endParaRP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02795"/>
            <a:ext cx="11277600" cy="822325"/>
          </a:xfrm>
        </p:spPr>
        <p:txBody>
          <a:bodyPr/>
          <a:lstStyle/>
          <a:p>
            <a:pPr algn="r"/>
            <a:r>
              <a:rPr lang="en-US" dirty="0"/>
              <a:t>capgemini.com</a:t>
            </a:r>
          </a:p>
        </p:txBody>
      </p:sp>
    </p:spTree>
    <p:extLst>
      <p:ext uri="{BB962C8B-B14F-4D97-AF65-F5344CB8AC3E}">
        <p14:creationId xmlns:p14="http://schemas.microsoft.com/office/powerpoint/2010/main" val="3113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360,000 team members more </a:t>
            </a:r>
            <a:r>
              <a:rPr lang="en-US" sz="900" dirty="0">
                <a:solidFill>
                  <a:schemeClr val="bg1"/>
                </a:solidFill>
                <a:effectLst/>
                <a:ea typeface="Verdana" panose="020B0604030504040204" pitchFamily="34" charset="0"/>
              </a:rPr>
              <a:t>than</a:t>
            </a:r>
            <a:r>
              <a:rPr lang="en-GB" sz="900" dirty="0">
                <a:solidFill>
                  <a:schemeClr val="bg1"/>
                </a:solidFill>
                <a:effectLst/>
                <a:ea typeface="Verdana" panose="020B0604030504040204" pitchFamily="34" charset="0"/>
              </a:rPr>
              <a:t> 50 countries. With its strong 55-year heritage and deep industry expertise, Capgemini is trusted by its clients to address the entire breadth of their business needs, from strategy and design to operations, </a:t>
            </a:r>
            <a:r>
              <a:rPr lang="en-US" sz="900" dirty="0">
                <a:solidFill>
                  <a:schemeClr val="bg1"/>
                </a:solidFill>
                <a:effectLst/>
                <a:ea typeface="Verdana" panose="020B0604030504040204" pitchFamily="34" charset="0"/>
              </a:rPr>
              <a:t>fueled</a:t>
            </a:r>
            <a:r>
              <a:rPr lang="en-GB" sz="900" dirty="0">
                <a:solidFill>
                  <a:schemeClr val="bg1"/>
                </a:solidFill>
                <a:effectLst/>
                <a:ea typeface="Verdana" panose="020B0604030504040204" pitchFamily="34" charset="0"/>
              </a:rPr>
              <a:t> by the fast evolving and innovative world of cloud, data, AI, connectivity, software, digital engineering and platforms. The Group reported in 2022 global revenues of €22 billion.</a:t>
            </a:r>
            <a:endParaRPr lang="en-US" sz="900" dirty="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en-GB" dirty="0"/>
              <a:t>What is HTTP protocol</a:t>
            </a:r>
            <a:r>
              <a:rPr lang="pl-PL" dirty="0"/>
              <a:t> and how it works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3" y="1447800"/>
            <a:ext cx="5383737" cy="4951413"/>
          </a:xfrm>
        </p:spPr>
        <p:txBody>
          <a:bodyPr/>
          <a:lstStyle/>
          <a:p>
            <a:r>
              <a:rPr lang="en-US" dirty="0"/>
              <a:t>HTTP</a:t>
            </a:r>
            <a:r>
              <a:rPr lang="pl-PL" dirty="0"/>
              <a:t> (</a:t>
            </a:r>
            <a:r>
              <a:rPr lang="en-US" dirty="0" err="1"/>
              <a:t>HyperText</a:t>
            </a:r>
            <a:r>
              <a:rPr lang="en-US" dirty="0"/>
              <a:t> Transfer Protocol</a:t>
            </a:r>
            <a:r>
              <a:rPr lang="pl-PL" dirty="0"/>
              <a:t>)</a:t>
            </a:r>
            <a:r>
              <a:rPr lang="en-US" dirty="0"/>
              <a:t> is responsible for how the browser (client) communicates with the server. It precisely defines the communication format between them. </a:t>
            </a:r>
            <a:endParaRPr lang="pl-PL" dirty="0"/>
          </a:p>
          <a:p>
            <a:r>
              <a:rPr lang="en-US" dirty="0"/>
              <a:t>Basically, communication between a client and server is based on an HTTP request and an HTTP response.</a:t>
            </a:r>
            <a:r>
              <a:rPr lang="pl-PL" dirty="0"/>
              <a:t> (Figure 1)</a:t>
            </a:r>
            <a:endParaRPr lang="en-US" dirty="0"/>
          </a:p>
          <a:p>
            <a:r>
              <a:rPr lang="pl-PL" dirty="0"/>
              <a:t>T</a:t>
            </a:r>
            <a:r>
              <a:rPr lang="en-US" dirty="0"/>
              <a:t>he client sends a request to the server – for example give me resource x. Then the server sends a response to the client – here is the resource x you demanded.</a:t>
            </a:r>
          </a:p>
          <a:p>
            <a:endParaRPr lang="en-US" dirty="0"/>
          </a:p>
        </p:txBody>
      </p:sp>
      <p:pic>
        <p:nvPicPr>
          <p:cNvPr id="5" name="Picture 4">
            <a:extLst>
              <a:ext uri="{FF2B5EF4-FFF2-40B4-BE49-F238E27FC236}">
                <a16:creationId xmlns:a16="http://schemas.microsoft.com/office/drawing/2014/main" id="{BC86C9D3-3FD2-1E4A-0BFF-69614427A23D}"/>
              </a:ext>
            </a:extLst>
          </p:cNvPr>
          <p:cNvPicPr>
            <a:picLocks noChangeAspect="1"/>
          </p:cNvPicPr>
          <p:nvPr/>
        </p:nvPicPr>
        <p:blipFill>
          <a:blip r:embed="rId2"/>
          <a:stretch>
            <a:fillRect/>
          </a:stretch>
        </p:blipFill>
        <p:spPr>
          <a:xfrm>
            <a:off x="6213273" y="1787715"/>
            <a:ext cx="5458587" cy="1819529"/>
          </a:xfrm>
          <a:prstGeom prst="rect">
            <a:avLst/>
          </a:prstGeom>
        </p:spPr>
      </p:pic>
    </p:spTree>
    <p:extLst>
      <p:ext uri="{BB962C8B-B14F-4D97-AF65-F5344CB8AC3E}">
        <p14:creationId xmlns:p14="http://schemas.microsoft.com/office/powerpoint/2010/main" val="2958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HTTP Headers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404814" y="1447800"/>
            <a:ext cx="4175138" cy="4951413"/>
          </a:xfrm>
        </p:spPr>
        <p:txBody>
          <a:bodyPr/>
          <a:lstStyle/>
          <a:p>
            <a:r>
              <a:rPr lang="en-US" dirty="0"/>
              <a:t>To each request, the client attaches HTTP headers. The server also does the same to each response. Headers are used to send metadata about resources.</a:t>
            </a:r>
            <a:endParaRPr lang="pl-PL" dirty="0"/>
          </a:p>
          <a:p>
            <a:r>
              <a:rPr lang="en-GB" dirty="0"/>
              <a:t>Second level</a:t>
            </a:r>
          </a:p>
          <a:p>
            <a:pPr lvl="2"/>
            <a:r>
              <a:rPr lang="en-GB" dirty="0"/>
              <a:t>Third level</a:t>
            </a:r>
          </a:p>
          <a:p>
            <a:pPr lvl="3"/>
            <a:r>
              <a:rPr lang="en-GB" dirty="0"/>
              <a:t>Fourth level</a:t>
            </a:r>
          </a:p>
          <a:p>
            <a:pPr lvl="4"/>
            <a:r>
              <a:rPr lang="en-GB" dirty="0"/>
              <a:t>Fifth level</a:t>
            </a:r>
          </a:p>
          <a:p>
            <a:endParaRPr lang="pl-PL" dirty="0"/>
          </a:p>
          <a:p>
            <a:endParaRPr lang="en-US" dirty="0"/>
          </a:p>
        </p:txBody>
      </p:sp>
      <p:pic>
        <p:nvPicPr>
          <p:cNvPr id="5" name="Picture 4">
            <a:extLst>
              <a:ext uri="{FF2B5EF4-FFF2-40B4-BE49-F238E27FC236}">
                <a16:creationId xmlns:a16="http://schemas.microsoft.com/office/drawing/2014/main" id="{65EF174C-B9D6-70E3-881F-7BC70B3238E4}"/>
              </a:ext>
            </a:extLst>
          </p:cNvPr>
          <p:cNvPicPr>
            <a:picLocks noChangeAspect="1"/>
          </p:cNvPicPr>
          <p:nvPr/>
        </p:nvPicPr>
        <p:blipFill>
          <a:blip r:embed="rId2"/>
          <a:stretch>
            <a:fillRect/>
          </a:stretch>
        </p:blipFill>
        <p:spPr>
          <a:xfrm>
            <a:off x="5221416" y="1221774"/>
            <a:ext cx="6440241" cy="3246859"/>
          </a:xfrm>
          <a:prstGeom prst="rect">
            <a:avLst/>
          </a:prstGeom>
        </p:spPr>
      </p:pic>
    </p:spTree>
    <p:extLst>
      <p:ext uri="{BB962C8B-B14F-4D97-AF65-F5344CB8AC3E}">
        <p14:creationId xmlns:p14="http://schemas.microsoft.com/office/powerpoint/2010/main" val="97709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HTTP METHODS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US" dirty="0"/>
              <a:t>HTTP method	Description</a:t>
            </a:r>
          </a:p>
          <a:p>
            <a:r>
              <a:rPr lang="en-US" dirty="0"/>
              <a:t>GET	the GET method is a basic request. Responsible for displaying the current representation of the resource. For example, the HTTP GET method is used to display web pages or forms. Parameters are passed in a URL address. So everybody can see them. That’s why GET should only be used to display, not to save sensitive data.</a:t>
            </a:r>
          </a:p>
          <a:p>
            <a:r>
              <a:rPr lang="en-US" dirty="0"/>
              <a:t>POST	the POST method is used when you want to add new resources. For example, creating a new account or sending files. Parameters are passed in the body. The POST method is safer than GET and should be used to send sensitive data.</a:t>
            </a:r>
          </a:p>
          <a:p>
            <a:r>
              <a:rPr lang="en-US" dirty="0"/>
              <a:t>PUT	the PUT method is used when you want to update existing resource. For example you want to change an email in your existing account.</a:t>
            </a:r>
          </a:p>
          <a:p>
            <a:r>
              <a:rPr lang="en-US" dirty="0"/>
              <a:t>DELETE	the DELETE method is responsible for deleting resources. For example, you can delete your account.</a:t>
            </a:r>
          </a:p>
        </p:txBody>
      </p:sp>
    </p:spTree>
    <p:extLst>
      <p:ext uri="{BB962C8B-B14F-4D97-AF65-F5344CB8AC3E}">
        <p14:creationId xmlns:p14="http://schemas.microsoft.com/office/powerpoint/2010/main" val="334214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p:txBody>
          <a:bodyPr/>
          <a:lstStyle/>
          <a:p>
            <a:r>
              <a:rPr lang="pl-PL" dirty="0"/>
              <a:t>HTTP STATUses and codes</a:t>
            </a:r>
            <a:endParaRPr lang="en-US"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p:txBody>
          <a:bodyPr/>
          <a:lstStyle/>
          <a:p>
            <a:r>
              <a:rPr lang="en-US" dirty="0"/>
              <a:t>An HTTP status is attached to every response. Basically, the status tells us whether the request has been successful or not. Statuses are made up of 3 numbers. I’m sure you’ve already seen some codes, such as 404 – not found, and 500 – internal server error. There are a lot of different status codes but we can split them into 5 groups. Here are some of the most common statuses:</a:t>
            </a:r>
            <a:endParaRPr lang="pl-PL" dirty="0"/>
          </a:p>
          <a:p>
            <a:r>
              <a:rPr lang="en-US" dirty="0"/>
              <a:t>HTTP status groups	Description	Example</a:t>
            </a:r>
          </a:p>
          <a:p>
            <a:r>
              <a:rPr lang="en-US" dirty="0"/>
              <a:t>1xx	These are informational codes. They are very rare. In fact, I haven’t come across any yet.	101 – Switching protocols</a:t>
            </a:r>
          </a:p>
          <a:p>
            <a:r>
              <a:rPr lang="en-US" dirty="0"/>
              <a:t>2xx	Request has been processed successfully.	200 – OK</a:t>
            </a:r>
          </a:p>
          <a:p>
            <a:r>
              <a:rPr lang="en-US" dirty="0"/>
              <a:t> </a:t>
            </a:r>
          </a:p>
          <a:p>
            <a:endParaRPr lang="en-US" dirty="0"/>
          </a:p>
          <a:p>
            <a:r>
              <a:rPr lang="en-US" dirty="0"/>
              <a:t>201 – Created</a:t>
            </a:r>
          </a:p>
          <a:p>
            <a:endParaRPr lang="en-US" dirty="0"/>
          </a:p>
          <a:p>
            <a:r>
              <a:rPr lang="en-US" dirty="0"/>
              <a:t>204 – Not content</a:t>
            </a:r>
          </a:p>
          <a:p>
            <a:endParaRPr lang="en-US" dirty="0"/>
          </a:p>
          <a:p>
            <a:r>
              <a:rPr lang="en-US" dirty="0"/>
              <a:t>3xx	Redirection codes. This means the request should be directed to another address or server. For example, if </a:t>
            </a:r>
            <a:r>
              <a:rPr lang="en-US" dirty="0" err="1"/>
              <a:t>Scalac</a:t>
            </a:r>
            <a:r>
              <a:rPr lang="en-US" dirty="0"/>
              <a:t> changes address and you type this old one in the URL, you should see a code from the 3xx group	301 – Moved permanently</a:t>
            </a:r>
          </a:p>
          <a:p>
            <a:r>
              <a:rPr lang="en-US" dirty="0"/>
              <a:t>4xx	Client error codes. These appear when the problem lies on the client side. For example, you are not authorized to request the resource or you have made a typo in the URL and the resource doesn’t exist.	400 – Bad request</a:t>
            </a:r>
          </a:p>
          <a:p>
            <a:r>
              <a:rPr lang="en-US" dirty="0"/>
              <a:t> </a:t>
            </a:r>
          </a:p>
          <a:p>
            <a:endParaRPr lang="en-US" dirty="0"/>
          </a:p>
          <a:p>
            <a:r>
              <a:rPr lang="en-US" dirty="0"/>
              <a:t>401 – Unauthorized</a:t>
            </a:r>
          </a:p>
          <a:p>
            <a:endParaRPr lang="en-US" dirty="0"/>
          </a:p>
          <a:p>
            <a:r>
              <a:rPr lang="en-US" dirty="0"/>
              <a:t>403 – Forbidden</a:t>
            </a:r>
          </a:p>
          <a:p>
            <a:endParaRPr lang="en-US" dirty="0"/>
          </a:p>
          <a:p>
            <a:r>
              <a:rPr lang="en-US" dirty="0"/>
              <a:t>404 – Not found</a:t>
            </a:r>
          </a:p>
          <a:p>
            <a:endParaRPr lang="en-US" dirty="0"/>
          </a:p>
          <a:p>
            <a:r>
              <a:rPr lang="en-US" dirty="0"/>
              <a:t>5xx	Server error codes. These codes are a serious problem. Because this can mean something is wrong with the server and it can’t process the request from the client.	500 – Internal server error</a:t>
            </a:r>
          </a:p>
          <a:p>
            <a:r>
              <a:rPr lang="en-US" dirty="0"/>
              <a:t> </a:t>
            </a:r>
          </a:p>
          <a:p>
            <a:endParaRPr lang="en-US" dirty="0"/>
          </a:p>
          <a:p>
            <a:r>
              <a:rPr lang="en-US" dirty="0"/>
              <a:t>502 – Bad gateway</a:t>
            </a:r>
          </a:p>
          <a:p>
            <a:endParaRPr lang="en-US" dirty="0"/>
          </a:p>
          <a:p>
            <a:r>
              <a:rPr lang="en-US" dirty="0"/>
              <a:t>503 – Service unavailable</a:t>
            </a:r>
          </a:p>
        </p:txBody>
      </p:sp>
    </p:spTree>
    <p:extLst>
      <p:ext uri="{BB962C8B-B14F-4D97-AF65-F5344CB8AC3E}">
        <p14:creationId xmlns:p14="http://schemas.microsoft.com/office/powerpoint/2010/main" val="1174846132"/>
      </p:ext>
    </p:extLst>
  </p:cSld>
  <p:clrMapOvr>
    <a:masterClrMapping/>
  </p:clrMapOvr>
</p:sld>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3-v1.potx" id="{FD494643-5CA5-4A4E-8B38-63F4B370A0E2}" vid="{DF26224A-05B9-471C-96D9-61DD4C0AE6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3880</Words>
  <Application>Microsoft Office PowerPoint</Application>
  <PresentationFormat>Widescreen</PresentationFormat>
  <Paragraphs>399</Paragraphs>
  <Slides>57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Consolas</vt:lpstr>
      <vt:lpstr>IBM Plex Mono</vt:lpstr>
      <vt:lpstr>Ubuntu</vt:lpstr>
      <vt:lpstr>Ubuntu Light</vt:lpstr>
      <vt:lpstr>Ubuntu Medium</vt:lpstr>
      <vt:lpstr>var(--rh-font-family-heading,"Red Hat Display","RedHatDisplay",Helvetica,Arial,sans-serif)</vt:lpstr>
      <vt:lpstr>Wingdings</vt:lpstr>
      <vt:lpstr>Capgemini2021</vt:lpstr>
      <vt:lpstr>REST API  AUTOMATIOn TESting </vt:lpstr>
      <vt:lpstr>Sources:</vt:lpstr>
      <vt:lpstr>Let’s get to know each other </vt:lpstr>
      <vt:lpstr>AGENDA</vt:lpstr>
      <vt:lpstr>HTTP and REST API introduction</vt:lpstr>
      <vt:lpstr>What is HTTP protocol and how it works</vt:lpstr>
      <vt:lpstr>HTTP Headers</vt:lpstr>
      <vt:lpstr>HTTP METHODS</vt:lpstr>
      <vt:lpstr>HTTP STATUses and codes</vt:lpstr>
      <vt:lpstr>HTTP STATUses and codes</vt:lpstr>
      <vt:lpstr>REST API - definition</vt:lpstr>
      <vt:lpstr>Why do we need to test rest api’s? </vt:lpstr>
      <vt:lpstr>How to read REST API documentation</vt:lpstr>
      <vt:lpstr>QUIZ!</vt:lpstr>
      <vt:lpstr>Manual testing postman</vt:lpstr>
      <vt:lpstr>What is postman</vt:lpstr>
      <vt:lpstr>Postman introduction</vt:lpstr>
      <vt:lpstr>TASK:  first REST Api test in postman</vt:lpstr>
      <vt:lpstr>FIRST REST API TEST IN POSTMAN</vt:lpstr>
      <vt:lpstr>PETSTORE – mock rest api service</vt:lpstr>
      <vt:lpstr>Perform a GET request to achieve data about inventories by status. </vt:lpstr>
      <vt:lpstr>Perform a GET request to find data about pet with id “9223372036854774018”</vt:lpstr>
      <vt:lpstr>Add new pet to the store using POST request. Check the results using GET request.</vt:lpstr>
      <vt:lpstr>Perform a PUT request to change name  for pet created in previous task  Then check the results.</vt:lpstr>
      <vt:lpstr>Delete previously updated pet. Check if operation was successful</vt:lpstr>
      <vt:lpstr>BDD and CUCumber  fundamentals</vt:lpstr>
      <vt:lpstr>WHAt is bdd</vt:lpstr>
      <vt:lpstr>WHAt is cucumber</vt:lpstr>
      <vt:lpstr>Gherkin syntax</vt:lpstr>
      <vt:lpstr>Gherkin keywords</vt:lpstr>
      <vt:lpstr>Example scenario</vt:lpstr>
      <vt:lpstr>AUTOMATED TESTING REST Assured</vt:lpstr>
      <vt:lpstr>Restful-booker – mock api service</vt:lpstr>
      <vt:lpstr>Set up base class</vt:lpstr>
      <vt:lpstr>Request specification</vt:lpstr>
      <vt:lpstr>Response specification</vt:lpstr>
      <vt:lpstr>Config file creation</vt:lpstr>
      <vt:lpstr>Adding new endpoints</vt:lpstr>
      <vt:lpstr>Healthcheck - ping</vt:lpstr>
      <vt:lpstr>TASK: Healthcheck - ping</vt:lpstr>
      <vt:lpstr>Basic authorization</vt:lpstr>
      <vt:lpstr>Task: Basic authorization – acquire auth token</vt:lpstr>
      <vt:lpstr>GET – GET booking Ids</vt:lpstr>
      <vt:lpstr>TASK GET – GET booking by id</vt:lpstr>
      <vt:lpstr>Post create booking</vt:lpstr>
      <vt:lpstr>PUT update booking</vt:lpstr>
      <vt:lpstr>Patch Partial update booking</vt:lpstr>
      <vt:lpstr>DELETE delete booking</vt:lpstr>
      <vt:lpstr>Path parameters</vt:lpstr>
      <vt:lpstr>Query parameters</vt:lpstr>
      <vt:lpstr>Body response assertion</vt:lpstr>
      <vt:lpstr>Extraction of the response body</vt:lpstr>
      <vt:lpstr>Measure time of response</vt:lpstr>
      <vt:lpstr>Thanks for  your attendance</vt:lpstr>
      <vt:lpstr>LAST task: Complete the survey</vt:lpstr>
      <vt:lpstr>QUESTions?</vt:lpstr>
      <vt:lpstr>About Capgemini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  AUTOMATIOn TESting </dc:title>
  <dc:creator>Tobis, Bartosz</dc:creator>
  <cp:lastModifiedBy>Tobis, Bartosz</cp:lastModifiedBy>
  <cp:revision>11</cp:revision>
  <dcterms:created xsi:type="dcterms:W3CDTF">2023-11-22T16:28:41Z</dcterms:created>
  <dcterms:modified xsi:type="dcterms:W3CDTF">2023-11-22T20:50:06Z</dcterms:modified>
</cp:coreProperties>
</file>