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B9357BD-F8F5-461D-A26B-614B2A4A49D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Hello, welcome, I’m bartu.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This project is about embedding covert data within the checksum field of UDP packets.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detect the covert channel, we’ll use anomaly detection.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do the anomaly detection, we’ll employ XGBoost model, that is simply, an ensemble of decision trees.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it comes to channel detection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 the largest dataset with randomly chosen covert and overt states, the accuracy is achieved 92%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-&gt; This accuracy increases when the transition between the states are done with a fixed </a:t>
            </a: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probability</a:t>
            </a: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of 0.8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which indicates the overt phase effectively lowers the detectability of this channel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Here, detection has the lowest accuracy when the window size is 1 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or when maximum transmission is 1, so more retransmissions making the channel more susceptible to detection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and when timeout is 0.1, Either having no timeout or a long timeout both makes the channel more detectable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Among all these smaller experiments with different input settings, we observe the accuracy is around 96% on average.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mitigate this covert channel, we’ll enforce correct checksum for each packet.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Alternatively we could drop the checksum for each packet, or even corrupt them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randomly dropping some, and enforcing checksum in others.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we look at the results,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Here the mitigation of this covert channel does not cause a bottleneck in capacity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default settings, capacity is still around 20 bits per second.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sender does not know if the covert bit was modified or not,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mitigation stage, our processor, </a:t>
            </a: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man in the middle, </a:t>
            </a: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actually turns all covert bits to 1 by enforcing checksums.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 the channel capacity in terms of Phase 2 implementation is roughly the same, but the covert data itself is corrupted that no covert bits are actually transmitted after mitigation.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summary, we send 1 covert bit per packet by using existence of checksum field.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 used sliding window protocol over UDP for reliability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Then we employ XGBoost for anomaly detection, that achieves more than 90% accuracy.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Then we simply mitigate this channel by always including correct checksum.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which does not have a significant impact on the perceived channel capacity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but still is able to corrupt the transmitted covert data.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Here is a UDP segment, our aim is to somehow embed hidden data within the checksum field.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But, how are we going to do this?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Fisk et al. describes covert bits can be embedded as a *flag* in UDP checksum field.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That means, the existence of Checksum field itself is the covert bit.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Checksum is provided, it indicates 1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Checksum is not provided, then indicates covert bit of 0.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 we’ll use the very existence of checksum field to transmit a </a:t>
            </a: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covert bit of </a:t>
            </a: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either 0 or 1 within a single packet.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it comes to implementation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say the secure channel wants to send this</a:t>
            </a: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long message</a:t>
            </a: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insecure channel.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it sends the entire message within a single packet, it will only send a single bit of covert data.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Because our implementation allows transmitting only 1 bit of covert data per packet.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we’re going to do instead, we’ll split this carrier message into smaller packets with a sequence number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That way we’re able to send a chunk of covert data within a single session.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We’re using UDP, our packets can get lost, we need to ensure the covert bits are actually received.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ensure a reliable transfer over UDP, we’ll employ sliding window protocol.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We’ll use multi-threading to fire multiple packets out of order, and slide the window as we receive acknowledgements.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Receiver will send an ACK by sending the sequence number of the received packet back to the sender.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the experiments, we’ll have 3 input parameters.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One is the window size, telling how many packets are sent simultaneously without receiving the ACKs.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other is the number of transmissions of the same packet. If a packet is not received within a timeframe, we’ll retransmit this packet until its acknowledgement arrives,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or we reached maximum transmission count. That means if a packet for some reason, never returns an ACK we’ll not get stuck on that packet and continue our transmission.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We may or may not receive the remaining ACKs later 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last parameter is timeout, telling how many seconds to wait before retransmitting or sliding the window to the next pending packet.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We’ll have two communication phases. One is overt, that is supposed to be the normal traffic. Then there’s covert phase.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Once we transition from overt to covert phase, we append a preamble before the actual covert data, that is a specific pattern, telling the receiver “hey I’m about to send covert data”.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Both sender and receiver agrees upon this preamble string beforehand.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Once receiver recognizes the preamble, it is ready to save the covert data bits.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 also append the length of the actual covert data so that the receiver knows when to switch back to overt phase.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addition, to decrease detectability of this channel,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overt state, we’re going to use checksum field randomly.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 in the overt state, some checksums will be 0, some will be non-zero just like how it is in the covert state.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effectively hides the difference between covert and overt states on surface.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we look at the capacity of this communication,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 know that the maximum achievable capacity is 1 bit per packet.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2- how many covert bits per second is transmitted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default parameters, this channel achieves around 20 covert bits per second.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Window size increases the capacity significantly with its peak at 45 covert bits per second.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Whereas timeout significantly reduces the capacity as the sender has to wait for ACKs.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employ a machine learning model, we’ll first create a dataset.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create a traffic by selecting covert and overt phases randomly.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Ground truth labels for each packet as either 1 or 0, indicating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there is a covert channel or not, binary classification.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also split the dataset with respect to input parameters to measure accuracy for different experiments.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58DFB5-AE1C-4C5E-8946-E88FA77890CF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Outline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5AB64F-089C-42E0-8EA1-C6BE84235CC1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89FFD6-735C-4AA3-BE30-99565A0F0939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6D621B-C03B-4468-8725-6EFC1768D1F5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3B9B74-6F23-4A9A-B39D-0CB5D7B8677F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5750F5-05CB-4CC4-A369-B71F2D386AC0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3A0F8E-D774-497D-966F-B95B970A2F98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F509F-D677-4767-AFDA-7308D99E024A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1F2D50-BAE9-4BDD-91DE-A44108F357C1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EABC2A-FFE2-4D43-B948-45F08EC3D789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758BAC-B947-4A44-B65B-626987D110C1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7.png"/><Relationship Id="rId7" Type="http://schemas.openxmlformats.org/officeDocument/2006/relationships/image" Target="../media/image17.png"/><Relationship Id="rId8" Type="http://schemas.openxmlformats.org/officeDocument/2006/relationships/image" Target="../media/image17.png"/><Relationship Id="rId9" Type="http://schemas.openxmlformats.org/officeDocument/2006/relationships/image" Target="../media/image4.png"/><Relationship Id="rId10" Type="http://schemas.openxmlformats.org/officeDocument/2006/relationships/image" Target="../media/image12.png"/><Relationship Id="rId11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image" Target="../media/image3.png"/><Relationship Id="rId14" Type="http://schemas.openxmlformats.org/officeDocument/2006/relationships/image" Target="../media/image3.png"/><Relationship Id="rId15" Type="http://schemas.openxmlformats.org/officeDocument/2006/relationships/image" Target="../media/image3.png"/><Relationship Id="rId16" Type="http://schemas.openxmlformats.org/officeDocument/2006/relationships/image" Target="../media/image3.png"/><Relationship Id="rId17" Type="http://schemas.openxmlformats.org/officeDocument/2006/relationships/image" Target="../media/image3.png"/><Relationship Id="rId18" Type="http://schemas.openxmlformats.org/officeDocument/2006/relationships/image" Target="../media/image3.png"/><Relationship Id="rId19" Type="http://schemas.openxmlformats.org/officeDocument/2006/relationships/image" Target="../media/image3.png"/><Relationship Id="rId20" Type="http://schemas.openxmlformats.org/officeDocument/2006/relationships/image" Target="../media/image3.png"/><Relationship Id="rId21" Type="http://schemas.openxmlformats.org/officeDocument/2006/relationships/image" Target="../media/image3.png"/><Relationship Id="rId22" Type="http://schemas.openxmlformats.org/officeDocument/2006/relationships/image" Target="../media/image3.png"/><Relationship Id="rId23" Type="http://schemas.openxmlformats.org/officeDocument/2006/relationships/slideLayout" Target="../slideLayouts/slideLayout5.xml"/><Relationship Id="rId2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54;p13"/>
          <p:cNvSpPr/>
          <p:nvPr/>
        </p:nvSpPr>
        <p:spPr>
          <a:xfrm>
            <a:off x="0" y="0"/>
            <a:ext cx="9143640" cy="1435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76536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1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CENG519 Project Presentation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368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UDP Checksum </a:t>
            </a:r>
            <a:endParaRPr b="0" lang="en-US" sz="3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368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Covert Channel and its Detection</a:t>
            </a:r>
            <a:endParaRPr b="0" lang="en-US" sz="3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311760" y="3406320"/>
            <a:ext cx="8520120" cy="109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" sz="208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Bartu Akyürek</a:t>
            </a:r>
            <a:endParaRPr b="0" lang="en-US" sz="20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0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" sz="208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2594109</a:t>
            </a:r>
            <a:endParaRPr b="0" lang="en-US" sz="20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0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" sz="145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June 2025</a:t>
            </a:r>
            <a:endParaRPr b="0" lang="en-US" sz="1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Google Shape;57;p13" descr=""/>
          <p:cNvPicPr/>
          <p:nvPr/>
        </p:nvPicPr>
        <p:blipFill>
          <a:blip r:embed="rId1"/>
          <a:stretch/>
        </p:blipFill>
        <p:spPr>
          <a:xfrm>
            <a:off x="3566160" y="4676760"/>
            <a:ext cx="2011680" cy="41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3150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Channel Detection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349080" cy="14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Anomaly detection [1]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ABAC0-EB0A-4B1B-995F-DDFB470CCF67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" name="Google Shape;244;p22" descr=""/>
          <p:cNvPicPr/>
          <p:nvPr/>
        </p:nvPicPr>
        <p:blipFill>
          <a:blip r:embed="rId1"/>
          <a:stretch/>
        </p:blipFill>
        <p:spPr>
          <a:xfrm>
            <a:off x="4217760" y="3083760"/>
            <a:ext cx="3885840" cy="1342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Google Shape;245;p22"/>
          <p:cNvSpPr/>
          <p:nvPr/>
        </p:nvSpPr>
        <p:spPr>
          <a:xfrm>
            <a:off x="4029480" y="1725840"/>
            <a:ext cx="585360" cy="5173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246;p22"/>
          <p:cNvSpPr/>
          <p:nvPr/>
        </p:nvSpPr>
        <p:spPr>
          <a:xfrm>
            <a:off x="7631640" y="1725840"/>
            <a:ext cx="585360" cy="5173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insec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2" name="Google Shape;247;p22" descr=""/>
          <p:cNvPicPr/>
          <p:nvPr/>
        </p:nvPicPr>
        <p:blipFill>
          <a:blip r:embed="rId2"/>
          <a:stretch/>
        </p:blipFill>
        <p:spPr>
          <a:xfrm>
            <a:off x="4824360" y="152496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Google Shape;248;p22" descr=""/>
          <p:cNvPicPr/>
          <p:nvPr/>
        </p:nvPicPr>
        <p:blipFill>
          <a:blip r:embed="rId3"/>
          <a:stretch/>
        </p:blipFill>
        <p:spPr>
          <a:xfrm>
            <a:off x="5350320" y="152496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4" name="Google Shape;249;p22" descr=""/>
          <p:cNvPicPr/>
          <p:nvPr/>
        </p:nvPicPr>
        <p:blipFill>
          <a:blip r:embed="rId4"/>
          <a:stretch/>
        </p:blipFill>
        <p:spPr>
          <a:xfrm>
            <a:off x="5876280" y="152496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5" name="Google Shape;250;p22" descr=""/>
          <p:cNvPicPr/>
          <p:nvPr/>
        </p:nvPicPr>
        <p:blipFill>
          <a:blip r:embed="rId5"/>
          <a:stretch/>
        </p:blipFill>
        <p:spPr>
          <a:xfrm>
            <a:off x="7062120" y="152496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Google Shape;251;p22"/>
          <p:cNvSpPr/>
          <p:nvPr/>
        </p:nvSpPr>
        <p:spPr>
          <a:xfrm>
            <a:off x="5780160" y="1725840"/>
            <a:ext cx="585360" cy="5173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mitm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97" name="Google Shape;252;p22"/>
          <p:cNvCxnSpPr>
            <a:stCxn id="190" idx="3"/>
            <a:endCxn id="196" idx="1"/>
          </p:cNvCxnSpPr>
          <p:nvPr/>
        </p:nvCxnSpPr>
        <p:spPr>
          <a:xfrm>
            <a:off x="4614840" y="1984320"/>
            <a:ext cx="116568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98" name="Google Shape;253;p22"/>
          <p:cNvCxnSpPr>
            <a:stCxn id="196" idx="3"/>
            <a:endCxn id="191" idx="1"/>
          </p:cNvCxnSpPr>
          <p:nvPr/>
        </p:nvCxnSpPr>
        <p:spPr>
          <a:xfrm>
            <a:off x="6365520" y="1984320"/>
            <a:ext cx="126648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99" name="Google Shape;254;p22"/>
          <p:cNvSpPr/>
          <p:nvPr/>
        </p:nvSpPr>
        <p:spPr>
          <a:xfrm>
            <a:off x="311760" y="340128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XGBoost [2]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Channel Detection Results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725000" cy="187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Phase 3 results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92% accuracy on the large dataset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919F09-706D-4E86-BF8F-8AE29DE30D86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" name="Google Shape;262;p23" descr=""/>
          <p:cNvPicPr/>
          <p:nvPr/>
        </p:nvPicPr>
        <p:blipFill>
          <a:blip r:embed="rId1"/>
          <a:stretch/>
        </p:blipFill>
        <p:spPr>
          <a:xfrm>
            <a:off x="6159600" y="2695320"/>
            <a:ext cx="2903040" cy="1967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Google Shape;263;p23" descr=""/>
          <p:cNvPicPr/>
          <p:nvPr/>
        </p:nvPicPr>
        <p:blipFill>
          <a:blip r:embed="rId2"/>
          <a:stretch/>
        </p:blipFill>
        <p:spPr>
          <a:xfrm>
            <a:off x="3135600" y="2695320"/>
            <a:ext cx="2903040" cy="1967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5" name="Google Shape;264;p23" descr=""/>
          <p:cNvPicPr/>
          <p:nvPr/>
        </p:nvPicPr>
        <p:blipFill>
          <a:blip r:embed="rId3"/>
          <a:stretch/>
        </p:blipFill>
        <p:spPr>
          <a:xfrm>
            <a:off x="81000" y="2695320"/>
            <a:ext cx="2903040" cy="1967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Google Shape;265;p23"/>
          <p:cNvSpPr/>
          <p:nvPr/>
        </p:nvSpPr>
        <p:spPr>
          <a:xfrm>
            <a:off x="311760" y="4058280"/>
            <a:ext cx="347400" cy="359280"/>
          </a:xfrm>
          <a:prstGeom prst="ellipse">
            <a:avLst/>
          </a:prstGeom>
          <a:noFill/>
          <a:ln w="28575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266;p23"/>
          <p:cNvSpPr/>
          <p:nvPr/>
        </p:nvSpPr>
        <p:spPr>
          <a:xfrm>
            <a:off x="3371400" y="4019040"/>
            <a:ext cx="347400" cy="359280"/>
          </a:xfrm>
          <a:prstGeom prst="ellipse">
            <a:avLst/>
          </a:prstGeom>
          <a:noFill/>
          <a:ln w="28575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Google Shape;267;p23"/>
          <p:cNvSpPr/>
          <p:nvPr/>
        </p:nvSpPr>
        <p:spPr>
          <a:xfrm>
            <a:off x="6479280" y="3991680"/>
            <a:ext cx="347400" cy="359280"/>
          </a:xfrm>
          <a:prstGeom prst="ellipse">
            <a:avLst/>
          </a:prstGeom>
          <a:noFill/>
          <a:ln w="28575">
            <a:solidFill>
              <a:srgbClr val="e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Mitigation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12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Enforce checksum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154455-8F24-471B-BB9C-DDDA9295C037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212" name="Google Shape;275;p24"/>
          <p:cNvGrpSpPr/>
          <p:nvPr/>
        </p:nvGrpSpPr>
        <p:grpSpPr>
          <a:xfrm>
            <a:off x="2477880" y="2501280"/>
            <a:ext cx="4187880" cy="718200"/>
            <a:chOff x="2477880" y="2501280"/>
            <a:chExt cx="4187880" cy="718200"/>
          </a:xfrm>
        </p:grpSpPr>
        <p:sp>
          <p:nvSpPr>
            <p:cNvPr id="213" name="Google Shape;276;p24"/>
            <p:cNvSpPr/>
            <p:nvPr/>
          </p:nvSpPr>
          <p:spPr>
            <a:xfrm>
              <a:off x="2477880" y="270216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277;p24"/>
            <p:cNvSpPr/>
            <p:nvPr/>
          </p:nvSpPr>
          <p:spPr>
            <a:xfrm>
              <a:off x="6080400" y="270216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insec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pic>
          <p:nvPicPr>
            <p:cNvPr id="215" name="Google Shape;278;p24" descr=""/>
            <p:cNvPicPr/>
            <p:nvPr/>
          </p:nvPicPr>
          <p:blipFill>
            <a:blip r:embed="rId1"/>
            <a:stretch/>
          </p:blipFill>
          <p:spPr>
            <a:xfrm>
              <a:off x="3273120" y="2501280"/>
              <a:ext cx="393120" cy="393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16" name="Google Shape;279;p24" descr=""/>
            <p:cNvPicPr/>
            <p:nvPr/>
          </p:nvPicPr>
          <p:blipFill>
            <a:blip r:embed="rId2"/>
            <a:stretch/>
          </p:blipFill>
          <p:spPr>
            <a:xfrm>
              <a:off x="3799080" y="2501280"/>
              <a:ext cx="393120" cy="393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17" name="Google Shape;280;p24" descr=""/>
            <p:cNvPicPr/>
            <p:nvPr/>
          </p:nvPicPr>
          <p:blipFill>
            <a:blip r:embed="rId3"/>
            <a:stretch/>
          </p:blipFill>
          <p:spPr>
            <a:xfrm>
              <a:off x="4325040" y="2501280"/>
              <a:ext cx="393120" cy="393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18" name="Google Shape;281;p24" descr=""/>
            <p:cNvPicPr/>
            <p:nvPr/>
          </p:nvPicPr>
          <p:blipFill>
            <a:blip r:embed="rId4"/>
            <a:stretch/>
          </p:blipFill>
          <p:spPr>
            <a:xfrm>
              <a:off x="5510880" y="2501280"/>
              <a:ext cx="393120" cy="3931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19" name="Google Shape;282;p24"/>
            <p:cNvSpPr/>
            <p:nvPr/>
          </p:nvSpPr>
          <p:spPr>
            <a:xfrm>
              <a:off x="4228920" y="270216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mitm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20" name="Google Shape;283;p24"/>
            <p:cNvCxnSpPr>
              <a:stCxn id="213" idx="3"/>
              <a:endCxn id="219" idx="1"/>
            </p:cNvCxnSpPr>
            <p:nvPr/>
          </p:nvCxnSpPr>
          <p:spPr>
            <a:xfrm>
              <a:off x="3063240" y="2960640"/>
              <a:ext cx="116604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  <p:cxnSp>
          <p:nvCxnSpPr>
            <p:cNvPr id="221" name="Google Shape;284;p24"/>
            <p:cNvCxnSpPr>
              <a:stCxn id="219" idx="3"/>
              <a:endCxn id="214" idx="1"/>
            </p:cNvCxnSpPr>
            <p:nvPr/>
          </p:nvCxnSpPr>
          <p:spPr>
            <a:xfrm>
              <a:off x="4814280" y="2960640"/>
              <a:ext cx="12664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Mitigation Results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 Does not cause bottleneck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C0C5C-EFB8-48B9-9A9E-CA9A9D607225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5" name="Google Shape;292;p25" descr=""/>
          <p:cNvPicPr/>
          <p:nvPr/>
        </p:nvPicPr>
        <p:blipFill>
          <a:blip r:embed="rId1"/>
          <a:stretch/>
        </p:blipFill>
        <p:spPr>
          <a:xfrm>
            <a:off x="5155200" y="2571840"/>
            <a:ext cx="3053520" cy="228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Google Shape;293;p25" descr=""/>
          <p:cNvPicPr/>
          <p:nvPr/>
        </p:nvPicPr>
        <p:blipFill>
          <a:blip r:embed="rId2"/>
          <a:stretch/>
        </p:blipFill>
        <p:spPr>
          <a:xfrm>
            <a:off x="1263600" y="2571840"/>
            <a:ext cx="3053520" cy="228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Google Shape;294;p25"/>
          <p:cNvSpPr/>
          <p:nvPr/>
        </p:nvSpPr>
        <p:spPr>
          <a:xfrm>
            <a:off x="1290600" y="218988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b7b7b7"/>
                </a:solidFill>
                <a:effectLst/>
                <a:uFillTx/>
                <a:latin typeface="Arial"/>
                <a:ea typeface="Arial"/>
              </a:rPr>
              <a:t>before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295;p25"/>
          <p:cNvSpPr/>
          <p:nvPr/>
        </p:nvSpPr>
        <p:spPr>
          <a:xfrm>
            <a:off x="5182200" y="218988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b7b7b7"/>
                </a:solidFill>
                <a:effectLst/>
                <a:uFillTx/>
                <a:latin typeface="Arial"/>
                <a:ea typeface="Arial"/>
              </a:rPr>
              <a:t>after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296;p25"/>
          <p:cNvSpPr/>
          <p:nvPr/>
        </p:nvSpPr>
        <p:spPr>
          <a:xfrm>
            <a:off x="1216440" y="3436920"/>
            <a:ext cx="7298640" cy="461520"/>
          </a:xfrm>
          <a:prstGeom prst="rect">
            <a:avLst/>
          </a:prstGeom>
          <a:noFill/>
          <a:ln w="19050">
            <a:solidFill>
              <a:srgbClr val="ea999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301;p26"/>
          <p:cNvGrpSpPr/>
          <p:nvPr/>
        </p:nvGrpSpPr>
        <p:grpSpPr>
          <a:xfrm>
            <a:off x="1674720" y="2279520"/>
            <a:ext cx="5915520" cy="1014840"/>
            <a:chOff x="1674720" y="2279520"/>
            <a:chExt cx="5915520" cy="1014840"/>
          </a:xfrm>
        </p:grpSpPr>
        <p:sp>
          <p:nvSpPr>
            <p:cNvPr id="231" name="Google Shape;302;p26"/>
            <p:cNvSpPr/>
            <p:nvPr/>
          </p:nvSpPr>
          <p:spPr>
            <a:xfrm>
              <a:off x="1674720" y="2563200"/>
              <a:ext cx="826920" cy="73116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303;p26"/>
            <p:cNvSpPr/>
            <p:nvPr/>
          </p:nvSpPr>
          <p:spPr>
            <a:xfrm>
              <a:off x="6763320" y="2563200"/>
              <a:ext cx="826920" cy="73116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insec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pic>
          <p:nvPicPr>
            <p:cNvPr id="233" name="Google Shape;304;p26" descr=""/>
            <p:cNvPicPr/>
            <p:nvPr/>
          </p:nvPicPr>
          <p:blipFill>
            <a:blip r:embed="rId1"/>
            <a:stretch/>
          </p:blipFill>
          <p:spPr>
            <a:xfrm>
              <a:off x="279792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34" name="Google Shape;305;p26" descr=""/>
            <p:cNvPicPr/>
            <p:nvPr/>
          </p:nvPicPr>
          <p:blipFill>
            <a:blip r:embed="rId2"/>
            <a:stretch/>
          </p:blipFill>
          <p:spPr>
            <a:xfrm>
              <a:off x="354060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35" name="Google Shape;306;p26" descr=""/>
            <p:cNvPicPr/>
            <p:nvPr/>
          </p:nvPicPr>
          <p:blipFill>
            <a:blip r:embed="rId3"/>
            <a:stretch/>
          </p:blipFill>
          <p:spPr>
            <a:xfrm>
              <a:off x="428364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36" name="Google Shape;307;p26" descr=""/>
            <p:cNvPicPr/>
            <p:nvPr/>
          </p:nvPicPr>
          <p:blipFill>
            <a:blip r:embed="rId4"/>
            <a:stretch/>
          </p:blipFill>
          <p:spPr>
            <a:xfrm>
              <a:off x="595872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cxnSp>
          <p:nvCxnSpPr>
            <p:cNvPr id="237" name="Google Shape;308;p26"/>
            <p:cNvCxnSpPr>
              <a:stCxn id="231" idx="3"/>
              <a:endCxn id="238" idx="1"/>
            </p:cNvCxnSpPr>
            <p:nvPr/>
          </p:nvCxnSpPr>
          <p:spPr>
            <a:xfrm>
              <a:off x="2501640" y="2928600"/>
              <a:ext cx="164664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  <p:cxnSp>
          <p:nvCxnSpPr>
            <p:cNvPr id="239" name="Google Shape;310;p26"/>
            <p:cNvCxnSpPr>
              <a:stCxn id="238" idx="3"/>
              <a:endCxn id="232" idx="1"/>
            </p:cNvCxnSpPr>
            <p:nvPr/>
          </p:nvCxnSpPr>
          <p:spPr>
            <a:xfrm>
              <a:off x="4974840" y="2928600"/>
              <a:ext cx="178884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  <p:grpSp>
        <p:nvGrpSpPr>
          <p:cNvPr id="240" name="Google Shape;311;p26"/>
          <p:cNvGrpSpPr/>
          <p:nvPr/>
        </p:nvGrpSpPr>
        <p:grpSpPr>
          <a:xfrm>
            <a:off x="2800800" y="2279520"/>
            <a:ext cx="3716280" cy="555480"/>
            <a:chOff x="2800800" y="2279520"/>
            <a:chExt cx="3716280" cy="555480"/>
          </a:xfrm>
        </p:grpSpPr>
        <p:pic>
          <p:nvPicPr>
            <p:cNvPr id="241" name="Google Shape;312;p26" descr=""/>
            <p:cNvPicPr/>
            <p:nvPr/>
          </p:nvPicPr>
          <p:blipFill>
            <a:blip r:embed="rId5"/>
            <a:stretch/>
          </p:blipFill>
          <p:spPr>
            <a:xfrm>
              <a:off x="280080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42" name="Google Shape;313;p26" descr=""/>
            <p:cNvPicPr/>
            <p:nvPr/>
          </p:nvPicPr>
          <p:blipFill>
            <a:blip r:embed="rId6"/>
            <a:stretch/>
          </p:blipFill>
          <p:spPr>
            <a:xfrm>
              <a:off x="354348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43" name="Google Shape;314;p26" descr=""/>
            <p:cNvPicPr/>
            <p:nvPr/>
          </p:nvPicPr>
          <p:blipFill>
            <a:blip r:embed="rId7"/>
            <a:stretch/>
          </p:blipFill>
          <p:spPr>
            <a:xfrm>
              <a:off x="428652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44" name="Google Shape;315;p26" descr=""/>
            <p:cNvPicPr/>
            <p:nvPr/>
          </p:nvPicPr>
          <p:blipFill>
            <a:blip r:embed="rId8"/>
            <a:stretch/>
          </p:blipFill>
          <p:spPr>
            <a:xfrm>
              <a:off x="5961600" y="2279520"/>
              <a:ext cx="555480" cy="555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45" name="Google Shape;316;p26" descr=""/>
          <p:cNvPicPr/>
          <p:nvPr/>
        </p:nvPicPr>
        <p:blipFill>
          <a:blip r:embed="rId9"/>
          <a:srcRect l="0" t="14425" r="75155" b="35764"/>
          <a:stretch/>
        </p:blipFill>
        <p:spPr>
          <a:xfrm>
            <a:off x="419760" y="1777320"/>
            <a:ext cx="1055880" cy="158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Conclusion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D6125B-E654-4FA6-8BBB-E4DECFFF3AB0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Google Shape;309;p26"/>
          <p:cNvSpPr/>
          <p:nvPr/>
        </p:nvSpPr>
        <p:spPr>
          <a:xfrm>
            <a:off x="4147920" y="2563200"/>
            <a:ext cx="826920" cy="731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mitm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8" name="Google Shape;319;p26" descr=""/>
          <p:cNvPicPr/>
          <p:nvPr/>
        </p:nvPicPr>
        <p:blipFill>
          <a:blip r:embed="rId10"/>
          <a:stretch/>
        </p:blipFill>
        <p:spPr>
          <a:xfrm>
            <a:off x="3626640" y="3390840"/>
            <a:ext cx="201168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Google Shape;320;p26"/>
          <p:cNvSpPr/>
          <p:nvPr/>
        </p:nvSpPr>
        <p:spPr>
          <a:xfrm>
            <a:off x="3045960" y="1752840"/>
            <a:ext cx="299952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UDP Checksum Processor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50" name="Google Shape;321;p26" descr=""/>
          <p:cNvPicPr/>
          <p:nvPr/>
        </p:nvPicPr>
        <p:blipFill>
          <a:blip r:embed="rId11"/>
          <a:srcRect l="67213" t="14425" r="27123" b="35764"/>
          <a:stretch/>
        </p:blipFill>
        <p:spPr>
          <a:xfrm>
            <a:off x="7788960" y="1706400"/>
            <a:ext cx="240120" cy="158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326;p27"/>
          <p:cNvSpPr/>
          <p:nvPr/>
        </p:nvSpPr>
        <p:spPr>
          <a:xfrm>
            <a:off x="0" y="2206440"/>
            <a:ext cx="9143640" cy="2936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11760" y="2822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Thank you.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100080" y="95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References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147240" y="668520"/>
            <a:ext cx="7846200" cy="13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[1] </a:t>
            </a: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G. Fisk, M. Fisk, C. Papadopoulos, and J. Neil, “Eliminating steganography in internet traffic with active wardens”, in Information Hiding: 5th International Workshop, IH 2002 Noordwijkerhout, The Netherlands, October 7-9, 2002 Revised Papers 5, Springer, 2003, pp. 18–35.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[2]</a:t>
            </a: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 T. Chen and C. Guestrin, “Xgboost: A scalable tree boosting system”, in Proceedings of the 22nd ACM SIGKDD International Conference on Knowledge Discovery and Data Mining, ACM, 2016, pp. 785–794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Background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74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Embedding covert data within the checksum field of UDP packets.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1" name="Google Shape;64;p14"/>
          <p:cNvGrpSpPr/>
          <p:nvPr/>
        </p:nvGrpSpPr>
        <p:grpSpPr>
          <a:xfrm>
            <a:off x="1640160" y="2574720"/>
            <a:ext cx="5274360" cy="2253600"/>
            <a:chOff x="1640160" y="2574720"/>
            <a:chExt cx="5274360" cy="2253600"/>
          </a:xfrm>
        </p:grpSpPr>
        <p:sp>
          <p:nvSpPr>
            <p:cNvPr id="42" name="Google Shape;65;p14"/>
            <p:cNvSpPr/>
            <p:nvPr/>
          </p:nvSpPr>
          <p:spPr>
            <a:xfrm>
              <a:off x="1640160" y="3878280"/>
              <a:ext cx="5274000" cy="47160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4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Data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66;p14"/>
            <p:cNvSpPr/>
            <p:nvPr/>
          </p:nvSpPr>
          <p:spPr>
            <a:xfrm>
              <a:off x="1640160" y="2934720"/>
              <a:ext cx="5274000" cy="94320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4" name="Google Shape;67;p14"/>
            <p:cNvCxnSpPr>
              <a:stCxn id="43" idx="0"/>
              <a:endCxn id="43" idx="2"/>
            </p:cNvCxnSpPr>
            <p:nvPr/>
          </p:nvCxnSpPr>
          <p:spPr>
            <a:xfrm>
              <a:off x="4277160" y="2934720"/>
              <a:ext cx="360" cy="9435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5" name="Google Shape;68;p14"/>
            <p:cNvCxnSpPr>
              <a:stCxn id="43" idx="1"/>
              <a:endCxn id="43" idx="3"/>
            </p:cNvCxnSpPr>
            <p:nvPr/>
          </p:nvCxnSpPr>
          <p:spPr>
            <a:xfrm>
              <a:off x="1640160" y="3406320"/>
              <a:ext cx="52743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6" name="Google Shape;69;p14"/>
            <p:cNvSpPr/>
            <p:nvPr/>
          </p:nvSpPr>
          <p:spPr>
            <a:xfrm>
              <a:off x="2622600" y="4480200"/>
              <a:ext cx="330912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4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UDP Segment Structure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0;p14"/>
            <p:cNvSpPr/>
            <p:nvPr/>
          </p:nvSpPr>
          <p:spPr>
            <a:xfrm>
              <a:off x="4669200" y="3449520"/>
              <a:ext cx="1901520" cy="29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tr" sz="15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UDP Checksum</a:t>
              </a:r>
              <a:endPara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71;p14"/>
            <p:cNvSpPr/>
            <p:nvPr/>
          </p:nvSpPr>
          <p:spPr>
            <a:xfrm>
              <a:off x="4669200" y="3020400"/>
              <a:ext cx="1901520" cy="29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5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Destination Port</a:t>
              </a:r>
              <a:endPara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72;p14"/>
            <p:cNvSpPr/>
            <p:nvPr/>
          </p:nvSpPr>
          <p:spPr>
            <a:xfrm>
              <a:off x="1983960" y="3020400"/>
              <a:ext cx="1901520" cy="29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5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Source Port</a:t>
              </a:r>
              <a:endPara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3;p14"/>
            <p:cNvSpPr/>
            <p:nvPr/>
          </p:nvSpPr>
          <p:spPr>
            <a:xfrm>
              <a:off x="2027520" y="3493080"/>
              <a:ext cx="1901520" cy="29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5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Length</a:t>
              </a:r>
              <a:endPara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74;p14"/>
            <p:cNvSpPr/>
            <p:nvPr/>
          </p:nvSpPr>
          <p:spPr>
            <a:xfrm>
              <a:off x="4277520" y="3421080"/>
              <a:ext cx="2637000" cy="442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75;p14"/>
            <p:cNvSpPr/>
            <p:nvPr/>
          </p:nvSpPr>
          <p:spPr>
            <a:xfrm>
              <a:off x="3391920" y="2574720"/>
              <a:ext cx="188172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4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32 bits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" name="Google Shape;76;p14"/>
            <p:cNvCxnSpPr>
              <a:stCxn id="52" idx="3"/>
            </p:cNvCxnSpPr>
            <p:nvPr/>
          </p:nvCxnSpPr>
          <p:spPr>
            <a:xfrm>
              <a:off x="5273640" y="2748600"/>
              <a:ext cx="16167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  <p:cxnSp>
          <p:nvCxnSpPr>
            <p:cNvPr id="54" name="Google Shape;77;p14"/>
            <p:cNvCxnSpPr>
              <a:stCxn id="52" idx="1"/>
            </p:cNvCxnSpPr>
            <p:nvPr/>
          </p:nvCxnSpPr>
          <p:spPr>
            <a:xfrm flipH="1">
              <a:off x="1649880" y="2748600"/>
              <a:ext cx="1742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  <p:sp>
        <p:nvSpPr>
          <p:cNvPr id="55" name="PlaceHolder 3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737F59-F3FC-44A2-A690-E5921A4D9A39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Background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11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Fisk et. al [1]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5;p15"/>
          <p:cNvSpPr/>
          <p:nvPr/>
        </p:nvSpPr>
        <p:spPr>
          <a:xfrm>
            <a:off x="7183440" y="2139480"/>
            <a:ext cx="173808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Arial"/>
              </a:rPr>
              <a:t>existence of checksum field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B96521-D456-4C0E-848A-B9F78326497E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Google Shape;87;p15"/>
          <p:cNvSpPr/>
          <p:nvPr/>
        </p:nvSpPr>
        <p:spPr>
          <a:xfrm>
            <a:off x="1640160" y="3878280"/>
            <a:ext cx="5274000" cy="471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Data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88;p15"/>
          <p:cNvSpPr/>
          <p:nvPr/>
        </p:nvSpPr>
        <p:spPr>
          <a:xfrm>
            <a:off x="1640160" y="2934720"/>
            <a:ext cx="5274000" cy="9432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2" name="Google Shape;89;p15"/>
          <p:cNvCxnSpPr>
            <a:stCxn id="61" idx="0"/>
            <a:endCxn id="61" idx="2"/>
          </p:cNvCxnSpPr>
          <p:nvPr/>
        </p:nvCxnSpPr>
        <p:spPr>
          <a:xfrm>
            <a:off x="4277160" y="2934720"/>
            <a:ext cx="360" cy="9435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63" name="Google Shape;90;p15"/>
          <p:cNvCxnSpPr>
            <a:stCxn id="61" idx="1"/>
            <a:endCxn id="61" idx="3"/>
          </p:cNvCxnSpPr>
          <p:nvPr/>
        </p:nvCxnSpPr>
        <p:spPr>
          <a:xfrm>
            <a:off x="1640160" y="3406320"/>
            <a:ext cx="527436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64" name="Google Shape;91;p15"/>
          <p:cNvSpPr/>
          <p:nvPr/>
        </p:nvSpPr>
        <p:spPr>
          <a:xfrm>
            <a:off x="2622600" y="4480200"/>
            <a:ext cx="330912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UDP Segment Structure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92;p15"/>
          <p:cNvSpPr/>
          <p:nvPr/>
        </p:nvSpPr>
        <p:spPr>
          <a:xfrm>
            <a:off x="4669200" y="3449520"/>
            <a:ext cx="1901520" cy="2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tr" sz="15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UDP Checksum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93;p15"/>
          <p:cNvSpPr/>
          <p:nvPr/>
        </p:nvSpPr>
        <p:spPr>
          <a:xfrm>
            <a:off x="4669200" y="3020400"/>
            <a:ext cx="1901520" cy="2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5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Destination Port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94;p15"/>
          <p:cNvSpPr/>
          <p:nvPr/>
        </p:nvSpPr>
        <p:spPr>
          <a:xfrm>
            <a:off x="1983960" y="3020400"/>
            <a:ext cx="1901520" cy="2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5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Source Port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95;p15"/>
          <p:cNvSpPr/>
          <p:nvPr/>
        </p:nvSpPr>
        <p:spPr>
          <a:xfrm>
            <a:off x="2027520" y="3493080"/>
            <a:ext cx="1901520" cy="2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5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Length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96;p15"/>
          <p:cNvSpPr/>
          <p:nvPr/>
        </p:nvSpPr>
        <p:spPr>
          <a:xfrm>
            <a:off x="4277520" y="3421080"/>
            <a:ext cx="2637000" cy="44244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97;p15"/>
          <p:cNvSpPr/>
          <p:nvPr/>
        </p:nvSpPr>
        <p:spPr>
          <a:xfrm>
            <a:off x="3391920" y="2574720"/>
            <a:ext cx="188172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32 bits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1" name="Google Shape;98;p15"/>
          <p:cNvCxnSpPr>
            <a:stCxn id="70" idx="3"/>
          </p:cNvCxnSpPr>
          <p:nvPr/>
        </p:nvCxnSpPr>
        <p:spPr>
          <a:xfrm>
            <a:off x="5273640" y="2748600"/>
            <a:ext cx="161676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72" name="Google Shape;99;p15"/>
          <p:cNvCxnSpPr>
            <a:stCxn id="70" idx="1"/>
          </p:cNvCxnSpPr>
          <p:nvPr/>
        </p:nvCxnSpPr>
        <p:spPr>
          <a:xfrm flipH="1">
            <a:off x="1649880" y="2748600"/>
            <a:ext cx="174240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73" name="Google Shape;100;p15"/>
          <p:cNvCxnSpPr>
            <a:endCxn id="74" idx="1"/>
          </p:cNvCxnSpPr>
          <p:nvPr/>
        </p:nvCxnSpPr>
        <p:spPr>
          <a:xfrm flipV="1">
            <a:off x="7233480" y="3228480"/>
            <a:ext cx="451080" cy="32832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75" name="Google Shape;102;p15"/>
          <p:cNvCxnSpPr>
            <a:endCxn id="76" idx="1"/>
          </p:cNvCxnSpPr>
          <p:nvPr/>
        </p:nvCxnSpPr>
        <p:spPr>
          <a:xfrm>
            <a:off x="7240680" y="3805560"/>
            <a:ext cx="443880" cy="2307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74" name="Google Shape;101;p15"/>
          <p:cNvSpPr/>
          <p:nvPr/>
        </p:nvSpPr>
        <p:spPr>
          <a:xfrm>
            <a:off x="7684200" y="2998080"/>
            <a:ext cx="38160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3;p15"/>
          <p:cNvSpPr/>
          <p:nvPr/>
        </p:nvSpPr>
        <p:spPr>
          <a:xfrm>
            <a:off x="7684200" y="3805560"/>
            <a:ext cx="38160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684200" y="4150080"/>
            <a:ext cx="1269000" cy="4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covert bit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Implementation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58C21-A1B6-4AFA-97BF-31CE8880FDB9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80" name="Google Shape;118;p16"/>
          <p:cNvGrpSpPr/>
          <p:nvPr/>
        </p:nvGrpSpPr>
        <p:grpSpPr>
          <a:xfrm>
            <a:off x="379800" y="4304880"/>
            <a:ext cx="8176680" cy="792000"/>
            <a:chOff x="379800" y="4304880"/>
            <a:chExt cx="8176680" cy="792000"/>
          </a:xfrm>
        </p:grpSpPr>
        <p:grpSp>
          <p:nvGrpSpPr>
            <p:cNvPr id="81" name="Google Shape;119;p16"/>
            <p:cNvGrpSpPr/>
            <p:nvPr/>
          </p:nvGrpSpPr>
          <p:grpSpPr>
            <a:xfrm>
              <a:off x="379800" y="4304880"/>
              <a:ext cx="8176680" cy="351000"/>
              <a:chOff x="379800" y="4304880"/>
              <a:chExt cx="8176680" cy="351000"/>
            </a:xfrm>
          </p:grpSpPr>
          <p:sp>
            <p:nvSpPr>
              <p:cNvPr id="82" name="Google Shape;120;p16"/>
              <p:cNvSpPr/>
              <p:nvPr/>
            </p:nvSpPr>
            <p:spPr>
              <a:xfrm>
                <a:off x="37980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" name="Google Shape;121;p16"/>
              <p:cNvSpPr/>
              <p:nvPr/>
            </p:nvSpPr>
            <p:spPr>
              <a:xfrm>
                <a:off x="79812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4" name="Google Shape;122;p16"/>
              <p:cNvSpPr/>
              <p:nvPr/>
            </p:nvSpPr>
            <p:spPr>
              <a:xfrm>
                <a:off x="12434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" name="Google Shape;123;p16"/>
              <p:cNvSpPr/>
              <p:nvPr/>
            </p:nvSpPr>
            <p:spPr>
              <a:xfrm>
                <a:off x="166212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" name="Google Shape;124;p16"/>
              <p:cNvSpPr/>
              <p:nvPr/>
            </p:nvSpPr>
            <p:spPr>
              <a:xfrm>
                <a:off x="20804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" name="Google Shape;125;p16"/>
              <p:cNvSpPr/>
              <p:nvPr/>
            </p:nvSpPr>
            <p:spPr>
              <a:xfrm>
                <a:off x="249912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" name="Google Shape;126;p16"/>
              <p:cNvSpPr/>
              <p:nvPr/>
            </p:nvSpPr>
            <p:spPr>
              <a:xfrm>
                <a:off x="294408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" name="Google Shape;127;p16"/>
              <p:cNvSpPr/>
              <p:nvPr/>
            </p:nvSpPr>
            <p:spPr>
              <a:xfrm>
                <a:off x="336276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" name="Google Shape;128;p16"/>
              <p:cNvSpPr/>
              <p:nvPr/>
            </p:nvSpPr>
            <p:spPr>
              <a:xfrm>
                <a:off x="37544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1" name="Google Shape;129;p16"/>
              <p:cNvSpPr/>
              <p:nvPr/>
            </p:nvSpPr>
            <p:spPr>
              <a:xfrm>
                <a:off x="417312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2" name="Google Shape;130;p16"/>
              <p:cNvSpPr/>
              <p:nvPr/>
            </p:nvSpPr>
            <p:spPr>
              <a:xfrm>
                <a:off x="46184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3" name="Google Shape;131;p16"/>
              <p:cNvSpPr/>
              <p:nvPr/>
            </p:nvSpPr>
            <p:spPr>
              <a:xfrm>
                <a:off x="503676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4" name="Google Shape;132;p16"/>
              <p:cNvSpPr/>
              <p:nvPr/>
            </p:nvSpPr>
            <p:spPr>
              <a:xfrm>
                <a:off x="54554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5" name="Google Shape;133;p16"/>
              <p:cNvSpPr/>
              <p:nvPr/>
            </p:nvSpPr>
            <p:spPr>
              <a:xfrm>
                <a:off x="587376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6" name="Google Shape;134;p16"/>
              <p:cNvSpPr/>
              <p:nvPr/>
            </p:nvSpPr>
            <p:spPr>
              <a:xfrm>
                <a:off x="626580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7" name="Google Shape;135;p16"/>
              <p:cNvSpPr/>
              <p:nvPr/>
            </p:nvSpPr>
            <p:spPr>
              <a:xfrm>
                <a:off x="668412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8" name="Google Shape;136;p16"/>
              <p:cNvSpPr/>
              <p:nvPr/>
            </p:nvSpPr>
            <p:spPr>
              <a:xfrm>
                <a:off x="710280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9" name="Google Shape;137;p16"/>
              <p:cNvSpPr/>
              <p:nvPr/>
            </p:nvSpPr>
            <p:spPr>
              <a:xfrm>
                <a:off x="752148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0" name="Google Shape;138;p16"/>
              <p:cNvSpPr/>
              <p:nvPr/>
            </p:nvSpPr>
            <p:spPr>
              <a:xfrm>
                <a:off x="791316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1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1" name="Google Shape;139;p16"/>
              <p:cNvSpPr/>
              <p:nvPr/>
            </p:nvSpPr>
            <p:spPr>
              <a:xfrm>
                <a:off x="8331840" y="4304880"/>
                <a:ext cx="224640" cy="351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1100" strike="noStrike" u="none">
                    <a:solidFill>
                      <a:schemeClr val="dk2"/>
                    </a:solidFill>
                    <a:effectLst/>
                    <a:uFillTx/>
                    <a:latin typeface="Arial"/>
                    <a:ea typeface="Arial"/>
                  </a:rPr>
                  <a:t>0</a:t>
                </a:r>
                <a:endParaRPr b="0" lang="en-US" sz="11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02" name="Google Shape;140;p16"/>
            <p:cNvSpPr/>
            <p:nvPr/>
          </p:nvSpPr>
          <p:spPr>
            <a:xfrm>
              <a:off x="3852360" y="4622760"/>
              <a:ext cx="1338120" cy="47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8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covert bits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3" name="Google Shape;141;p16"/>
          <p:cNvGrpSpPr/>
          <p:nvPr/>
        </p:nvGrpSpPr>
        <p:grpSpPr>
          <a:xfrm>
            <a:off x="364680" y="3147480"/>
            <a:ext cx="8414280" cy="1224720"/>
            <a:chOff x="364680" y="3147480"/>
            <a:chExt cx="8414280" cy="1224720"/>
          </a:xfrm>
        </p:grpSpPr>
        <p:grpSp>
          <p:nvGrpSpPr>
            <p:cNvPr id="104" name="Google Shape;142;p16"/>
            <p:cNvGrpSpPr/>
            <p:nvPr/>
          </p:nvGrpSpPr>
          <p:grpSpPr>
            <a:xfrm>
              <a:off x="364680" y="3147480"/>
              <a:ext cx="8414280" cy="1224720"/>
              <a:chOff x="364680" y="3147480"/>
              <a:chExt cx="8414280" cy="1224720"/>
            </a:xfrm>
          </p:grpSpPr>
          <p:pic>
            <p:nvPicPr>
              <p:cNvPr id="105" name="Google Shape;143;p16" descr=""/>
              <p:cNvPicPr/>
              <p:nvPr/>
            </p:nvPicPr>
            <p:blipFill>
              <a:blip r:embed="rId1"/>
              <a:stretch/>
            </p:blipFill>
            <p:spPr>
              <a:xfrm>
                <a:off x="364680" y="3147480"/>
                <a:ext cx="8414280" cy="12247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sp>
            <p:nvSpPr>
              <p:cNvPr id="106" name="Google Shape;144;p16"/>
              <p:cNvSpPr/>
              <p:nvPr/>
            </p:nvSpPr>
            <p:spPr>
              <a:xfrm>
                <a:off x="437760" y="3368880"/>
                <a:ext cx="8118720" cy="308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tr" sz="800" strike="noStrike" u="none">
                    <a:solidFill>
                      <a:srgbClr val="d9d9d9"/>
                    </a:solidFill>
                    <a:effectLst/>
                    <a:uFillTx/>
                    <a:latin typeface="Arial"/>
                    <a:ea typeface="Arial"/>
                  </a:rPr>
                  <a:t>[1]Hello  [2], thi  [3]s is  [4]a lon  [5]g mes  [6]sage.  [7] Hell  [8]o, th  [9]is i  [10]s a l                        [13]messa  [14]ge. H  [15]ello,  [16] this  [17] is a  [18]long  [19]messa [20]ge.       </a:t>
                </a:r>
                <a:endParaRPr b="0" lang="en-US" sz="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7" name="Google Shape;145;p16"/>
            <p:cNvGrpSpPr/>
            <p:nvPr/>
          </p:nvGrpSpPr>
          <p:grpSpPr>
            <a:xfrm>
              <a:off x="437760" y="4100760"/>
              <a:ext cx="8164440" cy="212400"/>
              <a:chOff x="437760" y="4100760"/>
              <a:chExt cx="8164440" cy="212400"/>
            </a:xfrm>
          </p:grpSpPr>
          <p:pic>
            <p:nvPicPr>
              <p:cNvPr id="108" name="Google Shape;146;p16" descr=""/>
              <p:cNvPicPr/>
              <p:nvPr/>
            </p:nvPicPr>
            <p:blipFill>
              <a:blip r:embed="rId2"/>
              <a:stretch/>
            </p:blipFill>
            <p:spPr>
              <a:xfrm>
                <a:off x="43776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09" name="Google Shape;147;p16" descr=""/>
              <p:cNvPicPr/>
              <p:nvPr/>
            </p:nvPicPr>
            <p:blipFill>
              <a:blip r:embed="rId3"/>
              <a:stretch/>
            </p:blipFill>
            <p:spPr>
              <a:xfrm>
                <a:off x="856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0" name="Google Shape;148;p16" descr=""/>
              <p:cNvPicPr/>
              <p:nvPr/>
            </p:nvPicPr>
            <p:blipFill>
              <a:blip r:embed="rId4"/>
              <a:stretch/>
            </p:blipFill>
            <p:spPr>
              <a:xfrm>
                <a:off x="127476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1" name="Google Shape;149;p16" descr=""/>
              <p:cNvPicPr/>
              <p:nvPr/>
            </p:nvPicPr>
            <p:blipFill>
              <a:blip r:embed="rId5"/>
              <a:stretch/>
            </p:blipFill>
            <p:spPr>
              <a:xfrm>
                <a:off x="1693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Google Shape;150;p16" descr=""/>
              <p:cNvPicPr/>
              <p:nvPr/>
            </p:nvPicPr>
            <p:blipFill>
              <a:blip r:embed="rId6"/>
              <a:stretch/>
            </p:blipFill>
            <p:spPr>
              <a:xfrm>
                <a:off x="211176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3" name="Google Shape;151;p16" descr=""/>
              <p:cNvPicPr/>
              <p:nvPr/>
            </p:nvPicPr>
            <p:blipFill>
              <a:blip r:embed="rId7"/>
              <a:stretch/>
            </p:blipFill>
            <p:spPr>
              <a:xfrm>
                <a:off x="2530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4" name="Google Shape;152;p16" descr=""/>
              <p:cNvPicPr/>
              <p:nvPr/>
            </p:nvPicPr>
            <p:blipFill>
              <a:blip r:embed="rId8"/>
              <a:stretch/>
            </p:blipFill>
            <p:spPr>
              <a:xfrm>
                <a:off x="2949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5" name="Google Shape;153;p16" descr=""/>
              <p:cNvPicPr/>
              <p:nvPr/>
            </p:nvPicPr>
            <p:blipFill>
              <a:blip r:embed="rId9"/>
              <a:stretch/>
            </p:blipFill>
            <p:spPr>
              <a:xfrm>
                <a:off x="3367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6" name="Google Shape;154;p16" descr=""/>
              <p:cNvPicPr/>
              <p:nvPr/>
            </p:nvPicPr>
            <p:blipFill>
              <a:blip r:embed="rId10"/>
              <a:stretch/>
            </p:blipFill>
            <p:spPr>
              <a:xfrm>
                <a:off x="3786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7" name="Google Shape;155;p16" descr=""/>
              <p:cNvPicPr/>
              <p:nvPr/>
            </p:nvPicPr>
            <p:blipFill>
              <a:blip r:embed="rId11"/>
              <a:stretch/>
            </p:blipFill>
            <p:spPr>
              <a:xfrm>
                <a:off x="4204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8" name="Google Shape;156;p16" descr=""/>
              <p:cNvPicPr/>
              <p:nvPr/>
            </p:nvPicPr>
            <p:blipFill>
              <a:blip r:embed="rId12"/>
              <a:stretch/>
            </p:blipFill>
            <p:spPr>
              <a:xfrm>
                <a:off x="4623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9" name="Google Shape;157;p16" descr=""/>
              <p:cNvPicPr/>
              <p:nvPr/>
            </p:nvPicPr>
            <p:blipFill>
              <a:blip r:embed="rId13"/>
              <a:stretch/>
            </p:blipFill>
            <p:spPr>
              <a:xfrm>
                <a:off x="504144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0" name="Google Shape;158;p16" descr=""/>
              <p:cNvPicPr/>
              <p:nvPr/>
            </p:nvPicPr>
            <p:blipFill>
              <a:blip r:embed="rId14"/>
              <a:stretch/>
            </p:blipFill>
            <p:spPr>
              <a:xfrm>
                <a:off x="5460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1" name="Google Shape;159;p16" descr=""/>
              <p:cNvPicPr/>
              <p:nvPr/>
            </p:nvPicPr>
            <p:blipFill>
              <a:blip r:embed="rId15"/>
              <a:stretch/>
            </p:blipFill>
            <p:spPr>
              <a:xfrm>
                <a:off x="587880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2" name="Google Shape;160;p16" descr=""/>
              <p:cNvPicPr/>
              <p:nvPr/>
            </p:nvPicPr>
            <p:blipFill>
              <a:blip r:embed="rId16"/>
              <a:stretch/>
            </p:blipFill>
            <p:spPr>
              <a:xfrm>
                <a:off x="6297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3" name="Google Shape;161;p16" descr=""/>
              <p:cNvPicPr/>
              <p:nvPr/>
            </p:nvPicPr>
            <p:blipFill>
              <a:blip r:embed="rId17"/>
              <a:stretch/>
            </p:blipFill>
            <p:spPr>
              <a:xfrm>
                <a:off x="671580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4" name="Google Shape;162;p16" descr=""/>
              <p:cNvPicPr/>
              <p:nvPr/>
            </p:nvPicPr>
            <p:blipFill>
              <a:blip r:embed="rId18"/>
              <a:stretch/>
            </p:blipFill>
            <p:spPr>
              <a:xfrm>
                <a:off x="7134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5" name="Google Shape;163;p16" descr=""/>
              <p:cNvPicPr/>
              <p:nvPr/>
            </p:nvPicPr>
            <p:blipFill>
              <a:blip r:embed="rId19"/>
              <a:stretch/>
            </p:blipFill>
            <p:spPr>
              <a:xfrm>
                <a:off x="755280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6" name="Google Shape;164;p16" descr=""/>
              <p:cNvPicPr/>
              <p:nvPr/>
            </p:nvPicPr>
            <p:blipFill>
              <a:blip r:embed="rId20"/>
              <a:stretch/>
            </p:blipFill>
            <p:spPr>
              <a:xfrm>
                <a:off x="797112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27" name="Google Shape;165;p16" descr=""/>
              <p:cNvPicPr/>
              <p:nvPr/>
            </p:nvPicPr>
            <p:blipFill>
              <a:blip r:embed="rId21"/>
              <a:stretch/>
            </p:blipFill>
            <p:spPr>
              <a:xfrm>
                <a:off x="8389800" y="4100760"/>
                <a:ext cx="212400" cy="2124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grpSp>
        <p:nvGrpSpPr>
          <p:cNvPr id="128" name="Google Shape;111;p16"/>
          <p:cNvGrpSpPr/>
          <p:nvPr/>
        </p:nvGrpSpPr>
        <p:grpSpPr>
          <a:xfrm>
            <a:off x="2279160" y="222480"/>
            <a:ext cx="4187520" cy="3048120"/>
            <a:chOff x="2279160" y="222480"/>
            <a:chExt cx="4187520" cy="3048120"/>
          </a:xfrm>
        </p:grpSpPr>
        <p:sp>
          <p:nvSpPr>
            <p:cNvPr id="129" name="Google Shape;112;p16"/>
            <p:cNvSpPr/>
            <p:nvPr/>
          </p:nvSpPr>
          <p:spPr>
            <a:xfrm>
              <a:off x="2784240" y="222480"/>
              <a:ext cx="3471840" cy="155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d9d9d9"/>
                  </a:solidFill>
                  <a:effectLst/>
                  <a:uFillTx/>
                  <a:latin typeface="Arial"/>
                  <a:ea typeface="Arial"/>
                </a:rPr>
                <a:t>“Hello, this is a long message. Hello, this is a long message. Hello, this is a long message. Hello, this is a long message. Hello, this is a long message. Hello, this is a long message. Hello, this is a long message. Hello, this is a long message.</a:t>
              </a:r>
              <a:r>
                <a:rPr b="0" lang="tr" sz="1300" strike="noStrike" u="none">
                  <a:solidFill>
                    <a:srgbClr val="d9d9d9"/>
                  </a:solidFill>
                  <a:effectLst/>
                  <a:uFillTx/>
                  <a:latin typeface="Arial"/>
                  <a:ea typeface="Arial"/>
                </a:rPr>
                <a:t>	</a:t>
              </a:r>
              <a:r>
                <a:rPr b="0" lang="tr" sz="1300" strike="noStrike" u="none">
                  <a:solidFill>
                    <a:srgbClr val="d9d9d9"/>
                  </a:solidFill>
                  <a:effectLst/>
                  <a:uFillTx/>
                  <a:latin typeface="Arial"/>
                  <a:ea typeface="Arial"/>
                </a:rPr>
                <a:t>”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13;p16"/>
            <p:cNvSpPr/>
            <p:nvPr/>
          </p:nvSpPr>
          <p:spPr>
            <a:xfrm>
              <a:off x="3494880" y="1802160"/>
              <a:ext cx="2041920" cy="47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800" strike="noStrike" u="none">
                  <a:solidFill>
                    <a:schemeClr val="dk2"/>
                  </a:solidFill>
                  <a:effectLst/>
                  <a:uFillTx/>
                  <a:latin typeface="Arial"/>
                  <a:ea typeface="Arial"/>
                </a:rPr>
                <a:t>carrier message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14;p16"/>
            <p:cNvSpPr/>
            <p:nvPr/>
          </p:nvSpPr>
          <p:spPr>
            <a:xfrm>
              <a:off x="2279160" y="146628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15;p16"/>
            <p:cNvSpPr/>
            <p:nvPr/>
          </p:nvSpPr>
          <p:spPr>
            <a:xfrm>
              <a:off x="5881320" y="146628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insec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33" name="Google Shape;116;p16"/>
            <p:cNvCxnSpPr>
              <a:stCxn id="131" idx="3"/>
              <a:endCxn id="132" idx="1"/>
            </p:cNvCxnSpPr>
            <p:nvPr/>
          </p:nvCxnSpPr>
          <p:spPr>
            <a:xfrm>
              <a:off x="2864520" y="1724760"/>
              <a:ext cx="30171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  <p:pic>
          <p:nvPicPr>
            <p:cNvPr id="134" name="Google Shape;117;p16" descr=""/>
            <p:cNvPicPr/>
            <p:nvPr/>
          </p:nvPicPr>
          <p:blipFill>
            <a:blip r:embed="rId22"/>
            <a:stretch/>
          </p:blipFill>
          <p:spPr>
            <a:xfrm>
              <a:off x="4007520" y="2242800"/>
              <a:ext cx="1027800" cy="10278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Implementation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2870640"/>
            <a:ext cx="8520120" cy="21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Input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Courier New"/>
              <a:buChar char="-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window_size = 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urier New"/>
              <a:buChar char="-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tranmission =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urier New"/>
              <a:buChar char="-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timeout = 0.5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4DE2F9-3F7A-4478-A766-F2EE6CBA96F3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" name="Google Shape;173;p17" descr=""/>
          <p:cNvPicPr/>
          <p:nvPr/>
        </p:nvPicPr>
        <p:blipFill>
          <a:blip r:embed="rId1"/>
          <a:srcRect l="0" t="0" r="0" b="8035"/>
          <a:stretch/>
        </p:blipFill>
        <p:spPr>
          <a:xfrm>
            <a:off x="3457800" y="957240"/>
            <a:ext cx="4253040" cy="2932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78;p18" descr=""/>
          <p:cNvPicPr/>
          <p:nvPr/>
        </p:nvPicPr>
        <p:blipFill>
          <a:blip r:embed="rId1"/>
          <a:stretch/>
        </p:blipFill>
        <p:spPr>
          <a:xfrm rot="10800000">
            <a:off x="3476160" y="4150440"/>
            <a:ext cx="4652640" cy="67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Implementation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E42C1F-27AB-46C9-9188-3CD2D0251AE2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Google Shape;181;p18"/>
          <p:cNvSpPr/>
          <p:nvPr/>
        </p:nvSpPr>
        <p:spPr>
          <a:xfrm>
            <a:off x="2032920" y="2215800"/>
            <a:ext cx="1311480" cy="735840"/>
          </a:xfrm>
          <a:prstGeom prst="ellipse">
            <a:avLst/>
          </a:prstGeom>
          <a:solidFill>
            <a:srgbClr val="f6b26b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overt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Google Shape;182;p18"/>
          <p:cNvSpPr/>
          <p:nvPr/>
        </p:nvSpPr>
        <p:spPr>
          <a:xfrm>
            <a:off x="5751720" y="2215800"/>
            <a:ext cx="1311480" cy="735840"/>
          </a:xfrm>
          <a:prstGeom prst="ellipse">
            <a:avLst/>
          </a:prstGeom>
          <a:solidFill>
            <a:srgbClr val="e4c271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covert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4" name="Google Shape;183;p18"/>
          <p:cNvCxnSpPr>
            <a:stCxn id="142" idx="6"/>
            <a:endCxn id="143" idx="2"/>
          </p:cNvCxnSpPr>
          <p:nvPr/>
        </p:nvCxnSpPr>
        <p:spPr>
          <a:xfrm>
            <a:off x="3344400" y="2583720"/>
            <a:ext cx="240768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45" name="Google Shape;184;p18"/>
          <p:cNvCxnSpPr>
            <a:stCxn id="143" idx="4"/>
            <a:endCxn id="142" idx="2"/>
          </p:cNvCxnSpPr>
          <p:nvPr/>
        </p:nvCxnSpPr>
        <p:spPr>
          <a:xfrm flipV="1" rot="16200000">
            <a:off x="4036320" y="580320"/>
            <a:ext cx="368280" cy="4375080"/>
          </a:xfrm>
          <a:prstGeom prst="curvedConnector4">
            <a:avLst>
              <a:gd name="adj1" fmla="val -91095"/>
              <a:gd name="adj2" fmla="val 105439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grpSp>
        <p:nvGrpSpPr>
          <p:cNvPr id="146" name="Google Shape;185;p18"/>
          <p:cNvGrpSpPr/>
          <p:nvPr/>
        </p:nvGrpSpPr>
        <p:grpSpPr>
          <a:xfrm>
            <a:off x="2287440" y="1297800"/>
            <a:ext cx="4187520" cy="517320"/>
            <a:chOff x="2287440" y="1297800"/>
            <a:chExt cx="4187520" cy="517320"/>
          </a:xfrm>
        </p:grpSpPr>
        <p:sp>
          <p:nvSpPr>
            <p:cNvPr id="147" name="Google Shape;186;p18"/>
            <p:cNvSpPr/>
            <p:nvPr/>
          </p:nvSpPr>
          <p:spPr>
            <a:xfrm>
              <a:off x="2287440" y="129780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87;p18"/>
            <p:cNvSpPr/>
            <p:nvPr/>
          </p:nvSpPr>
          <p:spPr>
            <a:xfrm>
              <a:off x="5889600" y="129780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insec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49" name="Google Shape;188;p18"/>
            <p:cNvCxnSpPr>
              <a:stCxn id="147" idx="3"/>
              <a:endCxn id="148" idx="1"/>
            </p:cNvCxnSpPr>
            <p:nvPr/>
          </p:nvCxnSpPr>
          <p:spPr>
            <a:xfrm>
              <a:off x="2872800" y="1556280"/>
              <a:ext cx="30171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  <p:pic>
        <p:nvPicPr>
          <p:cNvPr id="150" name="Google Shape;189;p18" descr=""/>
          <p:cNvPicPr/>
          <p:nvPr/>
        </p:nvPicPr>
        <p:blipFill>
          <a:blip r:embed="rId2"/>
          <a:stretch/>
        </p:blipFill>
        <p:spPr>
          <a:xfrm>
            <a:off x="308232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" name="Google Shape;190;p18" descr=""/>
          <p:cNvPicPr/>
          <p:nvPr/>
        </p:nvPicPr>
        <p:blipFill>
          <a:blip r:embed="rId3"/>
          <a:stretch/>
        </p:blipFill>
        <p:spPr>
          <a:xfrm>
            <a:off x="360828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" name="Google Shape;191;p18" descr=""/>
          <p:cNvPicPr/>
          <p:nvPr/>
        </p:nvPicPr>
        <p:blipFill>
          <a:blip r:embed="rId4"/>
          <a:stretch/>
        </p:blipFill>
        <p:spPr>
          <a:xfrm>
            <a:off x="413424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3" name="Google Shape;192;p18" descr=""/>
          <p:cNvPicPr/>
          <p:nvPr/>
        </p:nvPicPr>
        <p:blipFill>
          <a:blip r:embed="rId5"/>
          <a:stretch/>
        </p:blipFill>
        <p:spPr>
          <a:xfrm>
            <a:off x="532008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Google Shape;193;p18"/>
          <p:cNvSpPr/>
          <p:nvPr/>
        </p:nvSpPr>
        <p:spPr>
          <a:xfrm>
            <a:off x="2568960" y="3519720"/>
            <a:ext cx="633276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“</a:t>
            </a:r>
            <a:r>
              <a:rPr b="0" lang="tr" sz="1800" strike="noStrike" u="none">
                <a:solidFill>
                  <a:srgbClr val="3c78d8"/>
                </a:solidFill>
                <a:effectLst/>
                <a:uFillTx/>
                <a:latin typeface="Courier New"/>
                <a:ea typeface="Courier New"/>
              </a:rPr>
              <a:t>01010011</a:t>
            </a:r>
            <a:r>
              <a:rPr b="0" lang="tr" sz="1800" strike="noStrike" u="none">
                <a:solidFill>
                  <a:srgbClr val="e06666"/>
                </a:solidFill>
                <a:effectLst/>
                <a:uFillTx/>
                <a:latin typeface="Courier New"/>
                <a:ea typeface="Courier New"/>
              </a:rPr>
              <a:t>00110001</a:t>
            </a:r>
            <a:r>
              <a:rPr b="0" lang="tr" sz="1800" strike="noStrike" u="none">
                <a:solidFill>
                  <a:srgbClr val="bf9000"/>
                </a:solidFill>
                <a:effectLst/>
                <a:uFillTx/>
                <a:latin typeface="Courier New"/>
                <a:ea typeface="Courier New"/>
              </a:rPr>
              <a:t>1001010100111010100101</a:t>
            </a: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194;p18"/>
          <p:cNvSpPr/>
          <p:nvPr/>
        </p:nvSpPr>
        <p:spPr>
          <a:xfrm>
            <a:off x="4016880" y="392580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e06666"/>
                </a:solidFill>
                <a:effectLst/>
                <a:uFillTx/>
                <a:latin typeface="Courier New"/>
                <a:ea typeface="Courier New"/>
              </a:rPr>
              <a:t>length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195;p18"/>
          <p:cNvSpPr/>
          <p:nvPr/>
        </p:nvSpPr>
        <p:spPr>
          <a:xfrm>
            <a:off x="6063480" y="392580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bf9000"/>
                </a:solidFill>
                <a:effectLst/>
                <a:uFillTx/>
                <a:latin typeface="Courier New"/>
                <a:ea typeface="Courier New"/>
              </a:rPr>
              <a:t>actual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196;p18"/>
          <p:cNvSpPr/>
          <p:nvPr/>
        </p:nvSpPr>
        <p:spPr>
          <a:xfrm>
            <a:off x="2713680" y="392580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3c78d8"/>
                </a:solidFill>
                <a:effectLst/>
                <a:uFillTx/>
                <a:latin typeface="Courier New"/>
                <a:ea typeface="Courier New"/>
              </a:rPr>
              <a:t>preamble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97;p18"/>
          <p:cNvSpPr/>
          <p:nvPr/>
        </p:nvSpPr>
        <p:spPr>
          <a:xfrm>
            <a:off x="4456080" y="4681800"/>
            <a:ext cx="29995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bf9000"/>
                </a:solidFill>
                <a:effectLst/>
                <a:uFillTx/>
                <a:latin typeface="Courier New"/>
                <a:ea typeface="Courier New"/>
              </a:rPr>
              <a:t>covert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Implementation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5DA425-2D71-46C2-BB4A-3CD673FDD974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1" name="Google Shape;204;p19"/>
          <p:cNvGrpSpPr/>
          <p:nvPr/>
        </p:nvGrpSpPr>
        <p:grpSpPr>
          <a:xfrm>
            <a:off x="2287440" y="1297800"/>
            <a:ext cx="4187520" cy="517320"/>
            <a:chOff x="2287440" y="1297800"/>
            <a:chExt cx="4187520" cy="517320"/>
          </a:xfrm>
        </p:grpSpPr>
        <p:sp>
          <p:nvSpPr>
            <p:cNvPr id="162" name="Google Shape;205;p19"/>
            <p:cNvSpPr/>
            <p:nvPr/>
          </p:nvSpPr>
          <p:spPr>
            <a:xfrm>
              <a:off x="2287440" y="129780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206;p19"/>
            <p:cNvSpPr/>
            <p:nvPr/>
          </p:nvSpPr>
          <p:spPr>
            <a:xfrm>
              <a:off x="5889600" y="1297800"/>
              <a:ext cx="585360" cy="51732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tr" sz="13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rPr>
                <a:t>insec</a:t>
              </a:r>
              <a:endPara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64" name="Google Shape;207;p19"/>
            <p:cNvCxnSpPr>
              <a:stCxn id="162" idx="3"/>
              <a:endCxn id="163" idx="1"/>
            </p:cNvCxnSpPr>
            <p:nvPr/>
          </p:nvCxnSpPr>
          <p:spPr>
            <a:xfrm>
              <a:off x="2872800" y="1556280"/>
              <a:ext cx="30171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  <p:pic>
        <p:nvPicPr>
          <p:cNvPr id="165" name="Google Shape;208;p19" descr=""/>
          <p:cNvPicPr/>
          <p:nvPr/>
        </p:nvPicPr>
        <p:blipFill>
          <a:blip r:embed="rId1"/>
          <a:stretch/>
        </p:blipFill>
        <p:spPr>
          <a:xfrm>
            <a:off x="308232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Google Shape;209;p19" descr=""/>
          <p:cNvPicPr/>
          <p:nvPr/>
        </p:nvPicPr>
        <p:blipFill>
          <a:blip r:embed="rId2"/>
          <a:stretch/>
        </p:blipFill>
        <p:spPr>
          <a:xfrm>
            <a:off x="360828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Google Shape;210;p19" descr=""/>
          <p:cNvPicPr/>
          <p:nvPr/>
        </p:nvPicPr>
        <p:blipFill>
          <a:blip r:embed="rId3"/>
          <a:stretch/>
        </p:blipFill>
        <p:spPr>
          <a:xfrm>
            <a:off x="413424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Google Shape;211;p19" descr=""/>
          <p:cNvPicPr/>
          <p:nvPr/>
        </p:nvPicPr>
        <p:blipFill>
          <a:blip r:embed="rId4"/>
          <a:stretch/>
        </p:blipFill>
        <p:spPr>
          <a:xfrm>
            <a:off x="5320080" y="1096920"/>
            <a:ext cx="393120" cy="39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Google Shape;212;p19"/>
          <p:cNvSpPr/>
          <p:nvPr/>
        </p:nvSpPr>
        <p:spPr>
          <a:xfrm>
            <a:off x="2032920" y="2215800"/>
            <a:ext cx="1311480" cy="735840"/>
          </a:xfrm>
          <a:prstGeom prst="ellipse">
            <a:avLst/>
          </a:prstGeom>
          <a:solidFill>
            <a:srgbClr val="f6b26b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overt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213;p19"/>
          <p:cNvSpPr/>
          <p:nvPr/>
        </p:nvSpPr>
        <p:spPr>
          <a:xfrm>
            <a:off x="5751720" y="2215800"/>
            <a:ext cx="1311480" cy="735840"/>
          </a:xfrm>
          <a:prstGeom prst="ellipse">
            <a:avLst/>
          </a:prstGeom>
          <a:solidFill>
            <a:srgbClr val="e4c271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covert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71" name="Google Shape;214;p19"/>
          <p:cNvCxnSpPr>
            <a:stCxn id="169" idx="6"/>
            <a:endCxn id="170" idx="2"/>
          </p:cNvCxnSpPr>
          <p:nvPr/>
        </p:nvCxnSpPr>
        <p:spPr>
          <a:xfrm>
            <a:off x="3344400" y="2583720"/>
            <a:ext cx="240768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72" name="Google Shape;215;p19"/>
          <p:cNvCxnSpPr>
            <a:stCxn id="170" idx="4"/>
            <a:endCxn id="169" idx="2"/>
          </p:cNvCxnSpPr>
          <p:nvPr/>
        </p:nvCxnSpPr>
        <p:spPr>
          <a:xfrm flipV="1" rot="16200000">
            <a:off x="4036320" y="580320"/>
            <a:ext cx="368280" cy="4375080"/>
          </a:xfrm>
          <a:prstGeom prst="curvedConnector4">
            <a:avLst>
              <a:gd name="adj1" fmla="val -64872"/>
              <a:gd name="adj2" fmla="val 105439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73" name="Google Shape;216;p19"/>
          <p:cNvSpPr/>
          <p:nvPr/>
        </p:nvSpPr>
        <p:spPr>
          <a:xfrm>
            <a:off x="259920" y="3531240"/>
            <a:ext cx="633276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“</a:t>
            </a:r>
            <a:r>
              <a:rPr b="0" lang="tr" sz="1800" strike="noStrike" u="none">
                <a:solidFill>
                  <a:srgbClr val="e69138"/>
                </a:solidFill>
                <a:effectLst/>
                <a:uFillTx/>
                <a:latin typeface="Courier New"/>
                <a:ea typeface="Courier New"/>
              </a:rPr>
              <a:t>1000001100010101001001010100101</a:t>
            </a: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Courier New"/>
                <a:ea typeface="Courier New"/>
              </a:rPr>
              <a:t>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217;p19"/>
          <p:cNvSpPr/>
          <p:nvPr/>
        </p:nvSpPr>
        <p:spPr>
          <a:xfrm>
            <a:off x="388800" y="3920040"/>
            <a:ext cx="633276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800" strike="noStrike" u="none">
                <a:solidFill>
                  <a:srgbClr val="e69138"/>
                </a:solidFill>
                <a:effectLst/>
                <a:uFillTx/>
                <a:latin typeface="Courier New"/>
                <a:ea typeface="Courier New"/>
              </a:rPr>
              <a:t>random checksum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Channel Capacity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17960" y="3324600"/>
            <a:ext cx="7471080" cy="160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Max available capacity, 1 bit per packet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Measured bits per packet and bits per second (bps)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3B989-E312-49E8-A087-F22F433B9DB4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Google Shape;225;p20" descr=""/>
          <p:cNvPicPr/>
          <p:nvPr/>
        </p:nvPicPr>
        <p:blipFill>
          <a:blip r:embed="rId1"/>
          <a:stretch/>
        </p:blipFill>
        <p:spPr>
          <a:xfrm>
            <a:off x="64800" y="1017720"/>
            <a:ext cx="3175200" cy="238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9" name="Google Shape;226;p20" descr=""/>
          <p:cNvPicPr/>
          <p:nvPr/>
        </p:nvPicPr>
        <p:blipFill>
          <a:blip r:embed="rId2"/>
          <a:stretch/>
        </p:blipFill>
        <p:spPr>
          <a:xfrm>
            <a:off x="3017160" y="1017720"/>
            <a:ext cx="3175200" cy="238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0" name="Google Shape;227;p20" descr=""/>
          <p:cNvPicPr/>
          <p:nvPr/>
        </p:nvPicPr>
        <p:blipFill>
          <a:blip r:embed="rId3"/>
          <a:stretch/>
        </p:blipFill>
        <p:spPr>
          <a:xfrm>
            <a:off x="5968440" y="1017720"/>
            <a:ext cx="3175200" cy="238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Dataset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581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Create traffic by selecting phases “covert” and “overt” randomly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tr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0/1 binary classification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4F3AE2-8A9E-480E-B3F2-D85958709EFC}" type="slidenum">
              <a:rPr b="0" lang="tr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" name="Google Shape;235;p21" descr=""/>
          <p:cNvPicPr/>
          <p:nvPr/>
        </p:nvPicPr>
        <p:blipFill>
          <a:blip r:embed="rId1"/>
          <a:srcRect l="0" t="0" r="0" b="30298"/>
          <a:stretch/>
        </p:blipFill>
        <p:spPr>
          <a:xfrm>
            <a:off x="548640" y="2519280"/>
            <a:ext cx="4484520" cy="214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" name="Google Shape;236;p21" descr=""/>
          <p:cNvPicPr/>
          <p:nvPr/>
        </p:nvPicPr>
        <p:blipFill>
          <a:blip r:embed="rId2"/>
          <a:stretch/>
        </p:blipFill>
        <p:spPr>
          <a:xfrm>
            <a:off x="6366960" y="862560"/>
            <a:ext cx="2152440" cy="380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2025-06-15T11:07:54Z</dcterms:modified>
  <cp:revision>1</cp:revision>
  <dc:subject/>
  <dc:title/>
</cp:coreProperties>
</file>