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46C117F-5CCF-4837-BE5F-2B92066CAFAF}"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4EB90BD-B6CE-46B7-997F-7313B992CCDC}"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B9D11F-B188-461D-B23F-39381795C052}"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2E6D8D9-55A2-4063-B0F3-121F44549695}"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4B24536-994D-4021-A283-9F449C0DB509}" type="datetimeFigureOut">
              <a:rPr lang="en-US" dirty="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BBBB78-C96F-47B7-AB17-D852CA960AC9}" type="datetimeFigureOut">
              <a:rPr lang="en-US" dirty="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578ACC-22D6-47C1-A373-4FD133E34F3C}" type="datetimeFigureOut">
              <a:rPr lang="en-US" dirty="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331444B-B92B-4E27-8C94-BB93EAF5CB18}"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63EFA5E-FA76-400D-B3DC-F0BA90E6D107}" type="datetimeFigureOut">
              <a:rPr lang="en-US" dirty="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iit.edu/~cs561/cs450/disksched/disksched.html" TargetMode="External"/><Relationship Id="rId2" Type="http://schemas.openxmlformats.org/officeDocument/2006/relationships/hyperlink" Target="https://www.geeksforgeeks.org/disk-scheduling-algorithms/#:~:text=Disk%20scheduling%20is%20done%20by,time%20by%20the%20disk%20controller." TargetMode="External"/><Relationship Id="rId1" Type="http://schemas.openxmlformats.org/officeDocument/2006/relationships/slideLayout" Target="../slideLayouts/slideLayout2.xml"/><Relationship Id="rId5" Type="http://schemas.openxmlformats.org/officeDocument/2006/relationships/hyperlink" Target="http://www.cs.nuim.ie/~dkelly/CS240-05/Disk%20Scheduling.htm" TargetMode="External"/><Relationship Id="rId4" Type="http://schemas.openxmlformats.org/officeDocument/2006/relationships/hyperlink" Target="https://www.javatpoint.com/os-disk-schedul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901DBD-3F97-49D2-A7C7-94F42877D794}"/>
              </a:ext>
            </a:extLst>
          </p:cNvPr>
          <p:cNvSpPr>
            <a:spLocks noGrp="1"/>
          </p:cNvSpPr>
          <p:nvPr>
            <p:ph type="ctrTitle"/>
          </p:nvPr>
        </p:nvSpPr>
        <p:spPr/>
        <p:txBody>
          <a:bodyPr/>
          <a:lstStyle/>
          <a:p>
            <a:r>
              <a:rPr lang="tr-TR" sz="5000" dirty="0"/>
              <a:t> BIL2008 - İŞLETİM SİSTEMLERİ FİNAL ÖDEVİ </a:t>
            </a:r>
          </a:p>
        </p:txBody>
      </p:sp>
      <p:sp>
        <p:nvSpPr>
          <p:cNvPr id="3" name="Alt Başlık 2">
            <a:extLst>
              <a:ext uri="{FF2B5EF4-FFF2-40B4-BE49-F238E27FC236}">
                <a16:creationId xmlns:a16="http://schemas.microsoft.com/office/drawing/2014/main" id="{9D551708-58AB-49F1-ABCA-5F6CEA1D011C}"/>
              </a:ext>
            </a:extLst>
          </p:cNvPr>
          <p:cNvSpPr>
            <a:spLocks noGrp="1"/>
          </p:cNvSpPr>
          <p:nvPr>
            <p:ph type="subTitle" idx="1"/>
          </p:nvPr>
        </p:nvSpPr>
        <p:spPr/>
        <p:txBody>
          <a:bodyPr>
            <a:normAutofit/>
          </a:bodyPr>
          <a:lstStyle/>
          <a:p>
            <a:r>
              <a:rPr lang="tr-TR" dirty="0"/>
              <a:t>BARTU BOZKURT – 2017280013</a:t>
            </a:r>
          </a:p>
        </p:txBody>
      </p:sp>
    </p:spTree>
    <p:extLst>
      <p:ext uri="{BB962C8B-B14F-4D97-AF65-F5344CB8AC3E}">
        <p14:creationId xmlns:p14="http://schemas.microsoft.com/office/powerpoint/2010/main" val="122328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4301C0-6D9F-4571-A74F-B6E19FD982E0}"/>
              </a:ext>
            </a:extLst>
          </p:cNvPr>
          <p:cNvSpPr>
            <a:spLocks noGrp="1"/>
          </p:cNvSpPr>
          <p:nvPr>
            <p:ph type="title"/>
          </p:nvPr>
        </p:nvSpPr>
        <p:spPr/>
        <p:txBody>
          <a:bodyPr/>
          <a:lstStyle/>
          <a:p>
            <a:r>
              <a:rPr lang="tr-TR" dirty="0"/>
              <a:t>3) SCAN (</a:t>
            </a:r>
            <a:r>
              <a:rPr lang="tr-TR" dirty="0" err="1"/>
              <a:t>Elevator</a:t>
            </a:r>
            <a:r>
              <a:rPr lang="tr-TR" dirty="0"/>
              <a:t>)</a:t>
            </a:r>
          </a:p>
        </p:txBody>
      </p:sp>
      <p:sp>
        <p:nvSpPr>
          <p:cNvPr id="3" name="İçerik Yer Tutucusu 2">
            <a:extLst>
              <a:ext uri="{FF2B5EF4-FFF2-40B4-BE49-F238E27FC236}">
                <a16:creationId xmlns:a16="http://schemas.microsoft.com/office/drawing/2014/main" id="{B7C1B02F-AF52-4E01-8CA5-74A74A68479A}"/>
              </a:ext>
            </a:extLst>
          </p:cNvPr>
          <p:cNvSpPr>
            <a:spLocks noGrp="1"/>
          </p:cNvSpPr>
          <p:nvPr>
            <p:ph idx="1"/>
          </p:nvPr>
        </p:nvSpPr>
        <p:spPr/>
        <p:txBody>
          <a:bodyPr>
            <a:noAutofit/>
          </a:bodyPr>
          <a:lstStyle/>
          <a:p>
            <a:r>
              <a:rPr lang="tr-TR" sz="2000" dirty="0"/>
              <a:t>SCAN algoritmasında disk kolu belirli bir yöne doğru hareket eder ve yoluna gelen isteklere hizmet verir ve diskin sonuna ulaştıktan sonra yönünü tersine çevirir ve yine yoluna gelen isteği hizmet eder. Yani, bu algoritma bir asansör olarak çalışır ve dolayısıyla asansör algoritması olarak da bilinir. Sonuç olarak, orta aralıktaki isteklere daha fazla hizmet verilir ve disk kolunun arkasına gelenlerin beklemesi gerekir.</a:t>
            </a:r>
          </a:p>
          <a:p>
            <a:endParaRPr lang="tr-TR" sz="2000" dirty="0"/>
          </a:p>
          <a:p>
            <a:r>
              <a:rPr lang="tr-TR" sz="2000" dirty="0"/>
              <a:t>Diyelim ki istek sırası -&gt; (82,170,43,140,24,16,190) </a:t>
            </a:r>
          </a:p>
          <a:p>
            <a:r>
              <a:rPr lang="tr-TR" sz="2000" dirty="0"/>
              <a:t>Ve Okuma / Yazma başının mevcut konumu: 50 </a:t>
            </a:r>
          </a:p>
          <a:p>
            <a:r>
              <a:rPr lang="tr-TR" sz="2000" dirty="0"/>
              <a:t>Ayrıca disk kolunun “daha büyük değere” doğru hareket etmesi gerektiği de verilmiştir.</a:t>
            </a:r>
          </a:p>
        </p:txBody>
      </p:sp>
    </p:spTree>
    <p:extLst>
      <p:ext uri="{BB962C8B-B14F-4D97-AF65-F5344CB8AC3E}">
        <p14:creationId xmlns:p14="http://schemas.microsoft.com/office/powerpoint/2010/main" val="122189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925DD9-6400-457F-B5D5-A445FE7D09A5}"/>
              </a:ext>
            </a:extLst>
          </p:cNvPr>
          <p:cNvSpPr>
            <a:spLocks noGrp="1"/>
          </p:cNvSpPr>
          <p:nvPr>
            <p:ph type="title"/>
          </p:nvPr>
        </p:nvSpPr>
        <p:spPr/>
        <p:txBody>
          <a:bodyPr/>
          <a:lstStyle/>
          <a:p>
            <a:r>
              <a:rPr lang="tr-TR" dirty="0"/>
              <a:t>SCAN</a:t>
            </a:r>
          </a:p>
        </p:txBody>
      </p:sp>
      <p:sp>
        <p:nvSpPr>
          <p:cNvPr id="3" name="İçerik Yer Tutucusu 2">
            <a:extLst>
              <a:ext uri="{FF2B5EF4-FFF2-40B4-BE49-F238E27FC236}">
                <a16:creationId xmlns:a16="http://schemas.microsoft.com/office/drawing/2014/main" id="{FA094C43-4146-4319-A2B8-8F45F6FE9FC1}"/>
              </a:ext>
            </a:extLst>
          </p:cNvPr>
          <p:cNvSpPr>
            <a:spLocks noGrp="1"/>
          </p:cNvSpPr>
          <p:nvPr>
            <p:ph idx="1"/>
          </p:nvPr>
        </p:nvSpPr>
        <p:spPr/>
        <p:txBody>
          <a:bodyPr>
            <a:normAutofit/>
          </a:bodyPr>
          <a:lstStyle/>
          <a:p>
            <a:r>
              <a:rPr lang="tr-TR" sz="2000" dirty="0"/>
              <a:t>Bu nedenle, arama süresi şu şekilde hesaplanır = (199-50)+(199-16) = 332 </a:t>
            </a:r>
          </a:p>
          <a:p>
            <a:r>
              <a:rPr lang="tr-TR" sz="2000" dirty="0"/>
              <a:t>Avantajları:</a:t>
            </a:r>
          </a:p>
          <a:p>
            <a:pPr lvl="1"/>
            <a:r>
              <a:rPr lang="tr-TR" dirty="0"/>
              <a:t>Yüksek üretim hacmi</a:t>
            </a:r>
          </a:p>
          <a:p>
            <a:pPr lvl="1"/>
            <a:r>
              <a:rPr lang="tr-TR" dirty="0"/>
              <a:t>Yanıt süresinin düşük </a:t>
            </a:r>
            <a:r>
              <a:rPr lang="tr-TR" dirty="0" err="1"/>
              <a:t>varyansı</a:t>
            </a:r>
            <a:endParaRPr lang="tr-TR" dirty="0"/>
          </a:p>
          <a:p>
            <a:pPr lvl="1"/>
            <a:r>
              <a:rPr lang="tr-TR" dirty="0"/>
              <a:t>Ortalama tepki süresi</a:t>
            </a:r>
          </a:p>
          <a:p>
            <a:pPr marL="0" indent="0">
              <a:buNone/>
            </a:pPr>
            <a:r>
              <a:rPr lang="tr-TR" sz="2000" dirty="0"/>
              <a:t>Dezavantajları</a:t>
            </a:r>
          </a:p>
          <a:p>
            <a:pPr lvl="1"/>
            <a:r>
              <a:rPr lang="tr-TR" dirty="0"/>
              <a:t>Disk kolu tarafından henüz ziyaret edilen</a:t>
            </a:r>
          </a:p>
          <a:p>
            <a:pPr marL="457200" lvl="1" indent="0">
              <a:buNone/>
            </a:pPr>
            <a:r>
              <a:rPr lang="tr-TR" dirty="0"/>
              <a:t>    konumlar için uzun bekleme süresi</a:t>
            </a:r>
          </a:p>
        </p:txBody>
      </p:sp>
      <p:pic>
        <p:nvPicPr>
          <p:cNvPr id="5" name="Resim 4" descr="kayak, su, adam, kar içeren bir resim&#10;&#10;Açıklama otomatik olarak oluşturuldu">
            <a:extLst>
              <a:ext uri="{FF2B5EF4-FFF2-40B4-BE49-F238E27FC236}">
                <a16:creationId xmlns:a16="http://schemas.microsoft.com/office/drawing/2014/main" id="{01413644-221E-4755-BEC1-EBE8675AED7C}"/>
              </a:ext>
            </a:extLst>
          </p:cNvPr>
          <p:cNvPicPr>
            <a:picLocks noChangeAspect="1"/>
          </p:cNvPicPr>
          <p:nvPr/>
        </p:nvPicPr>
        <p:blipFill>
          <a:blip r:embed="rId2"/>
          <a:stretch>
            <a:fillRect/>
          </a:stretch>
        </p:blipFill>
        <p:spPr>
          <a:xfrm>
            <a:off x="6333259" y="3114967"/>
            <a:ext cx="5270292" cy="265176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64435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05851B-FA07-4F13-9BAD-82E25BC47DE1}"/>
              </a:ext>
            </a:extLst>
          </p:cNvPr>
          <p:cNvSpPr>
            <a:spLocks noGrp="1"/>
          </p:cNvSpPr>
          <p:nvPr>
            <p:ph type="title"/>
          </p:nvPr>
        </p:nvSpPr>
        <p:spPr/>
        <p:txBody>
          <a:bodyPr/>
          <a:lstStyle/>
          <a:p>
            <a:r>
              <a:rPr lang="tr-TR" dirty="0"/>
              <a:t>4) CSCAN(</a:t>
            </a:r>
            <a:r>
              <a:rPr lang="tr-TR" dirty="0" err="1"/>
              <a:t>Circular</a:t>
            </a:r>
            <a:r>
              <a:rPr lang="tr-TR" dirty="0"/>
              <a:t> </a:t>
            </a:r>
            <a:r>
              <a:rPr lang="tr-TR" dirty="0" err="1"/>
              <a:t>Scan</a:t>
            </a:r>
            <a:r>
              <a:rPr lang="tr-TR" dirty="0"/>
              <a:t>)</a:t>
            </a:r>
          </a:p>
        </p:txBody>
      </p:sp>
      <p:sp>
        <p:nvSpPr>
          <p:cNvPr id="3" name="İçerik Yer Tutucusu 2">
            <a:extLst>
              <a:ext uri="{FF2B5EF4-FFF2-40B4-BE49-F238E27FC236}">
                <a16:creationId xmlns:a16="http://schemas.microsoft.com/office/drawing/2014/main" id="{7128F8B5-F16A-4B1A-9799-C78852A3FC57}"/>
              </a:ext>
            </a:extLst>
          </p:cNvPr>
          <p:cNvSpPr>
            <a:spLocks noGrp="1"/>
          </p:cNvSpPr>
          <p:nvPr>
            <p:ph idx="1"/>
          </p:nvPr>
        </p:nvSpPr>
        <p:spPr/>
        <p:txBody>
          <a:bodyPr>
            <a:normAutofit lnSpcReduction="10000"/>
          </a:bodyPr>
          <a:lstStyle/>
          <a:p>
            <a:r>
              <a:rPr lang="tr-TR" sz="2000" dirty="0"/>
              <a:t> SCAN algoritmasında, disk kolu yönünü değiştirdikten sonra taranan yolu tekrar tarar. Bu nedenle, diğer uçta çok fazla istek bekliyor olabilir veya taranan alanda beklemede olan sıfır veya az sayıda istek </a:t>
            </a:r>
            <a:r>
              <a:rPr lang="tr-TR" sz="2000" dirty="0" err="1"/>
              <a:t>olabilir.Disk</a:t>
            </a:r>
            <a:r>
              <a:rPr lang="tr-TR" sz="2000" dirty="0"/>
              <a:t> kolunun yönünü tersine çevirmek yerine diskin diğer ucuna gittiği ve oradan isteklere hizmet vermeye başladığı CSCAN algoritmasında bu durumlardan kaçınılır. Böylece, disk kolu dairesel bir şekilde hareket eder ve bu algoritma da SCAN algoritmasına benzer ve bu nedenle C-SCAN (Dairesel SCAN) olarak bilinir. </a:t>
            </a:r>
          </a:p>
          <a:p>
            <a:endParaRPr lang="tr-TR" sz="2000" dirty="0"/>
          </a:p>
          <a:p>
            <a:r>
              <a:rPr lang="tr-TR" sz="2000" dirty="0"/>
              <a:t>Diyelim ki istek sırası -&gt; (82,170,43,140,24,16,190)</a:t>
            </a:r>
          </a:p>
          <a:p>
            <a:r>
              <a:rPr lang="tr-TR" sz="2000" dirty="0"/>
              <a:t>Ve Okuma / Yazma başının mevcut konumu: 50 </a:t>
            </a:r>
          </a:p>
          <a:p>
            <a:r>
              <a:rPr lang="tr-TR" sz="2000" dirty="0"/>
              <a:t>Ayrıca disk kolunun “daha büyük değere” doğru hareket etmesi gerektiği de verilmiştir. </a:t>
            </a:r>
          </a:p>
        </p:txBody>
      </p:sp>
    </p:spTree>
    <p:extLst>
      <p:ext uri="{BB962C8B-B14F-4D97-AF65-F5344CB8AC3E}">
        <p14:creationId xmlns:p14="http://schemas.microsoft.com/office/powerpoint/2010/main" val="346194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ABD686-19CC-4176-87D1-0A9E9E02B032}"/>
              </a:ext>
            </a:extLst>
          </p:cNvPr>
          <p:cNvSpPr>
            <a:spLocks noGrp="1"/>
          </p:cNvSpPr>
          <p:nvPr>
            <p:ph type="title"/>
          </p:nvPr>
        </p:nvSpPr>
        <p:spPr/>
        <p:txBody>
          <a:bodyPr/>
          <a:lstStyle/>
          <a:p>
            <a:r>
              <a:rPr lang="tr-TR" dirty="0"/>
              <a:t>CSCAN</a:t>
            </a:r>
          </a:p>
        </p:txBody>
      </p:sp>
      <p:sp>
        <p:nvSpPr>
          <p:cNvPr id="3" name="İçerik Yer Tutucusu 2">
            <a:extLst>
              <a:ext uri="{FF2B5EF4-FFF2-40B4-BE49-F238E27FC236}">
                <a16:creationId xmlns:a16="http://schemas.microsoft.com/office/drawing/2014/main" id="{75CB05EE-55D1-4B0F-A8D5-6D866E574259}"/>
              </a:ext>
            </a:extLst>
          </p:cNvPr>
          <p:cNvSpPr>
            <a:spLocks noGrp="1"/>
          </p:cNvSpPr>
          <p:nvPr>
            <p:ph idx="1"/>
          </p:nvPr>
        </p:nvSpPr>
        <p:spPr/>
        <p:txBody>
          <a:bodyPr>
            <a:normAutofit/>
          </a:bodyPr>
          <a:lstStyle/>
          <a:p>
            <a:r>
              <a:rPr lang="tr-TR" sz="2000" dirty="0"/>
              <a:t>Arama süresi şu şekilde hesaplanır = </a:t>
            </a:r>
          </a:p>
          <a:p>
            <a:r>
              <a:rPr lang="tr-TR" sz="2000" dirty="0"/>
              <a:t>(199-50) + (199-0) + (43-0) = 391 </a:t>
            </a:r>
          </a:p>
          <a:p>
            <a:endParaRPr lang="tr-TR" sz="2000" dirty="0"/>
          </a:p>
          <a:p>
            <a:endParaRPr lang="tr-TR" sz="2000" dirty="0"/>
          </a:p>
          <a:p>
            <a:r>
              <a:rPr lang="tr-TR" sz="2000" dirty="0"/>
              <a:t>Avantajları:	</a:t>
            </a:r>
          </a:p>
          <a:p>
            <a:pPr lvl="1"/>
            <a:r>
              <a:rPr lang="tr-TR" dirty="0" err="1"/>
              <a:t>SCAN'a</a:t>
            </a:r>
            <a:r>
              <a:rPr lang="tr-TR" dirty="0"/>
              <a:t> kıyasla daha düzenli bekleme süresi sağlar. </a:t>
            </a:r>
          </a:p>
        </p:txBody>
      </p:sp>
      <p:pic>
        <p:nvPicPr>
          <p:cNvPr id="5" name="Resim 4" descr="kayak, kar, adam, eğim içeren bir resim&#10;&#10;Açıklama otomatik olarak oluşturuldu">
            <a:extLst>
              <a:ext uri="{FF2B5EF4-FFF2-40B4-BE49-F238E27FC236}">
                <a16:creationId xmlns:a16="http://schemas.microsoft.com/office/drawing/2014/main" id="{D3E8FD3A-85DA-42C2-87C1-1D4008C01E97}"/>
              </a:ext>
            </a:extLst>
          </p:cNvPr>
          <p:cNvPicPr>
            <a:picLocks noChangeAspect="1"/>
          </p:cNvPicPr>
          <p:nvPr/>
        </p:nvPicPr>
        <p:blipFill>
          <a:blip r:embed="rId2"/>
          <a:stretch>
            <a:fillRect/>
          </a:stretch>
        </p:blipFill>
        <p:spPr>
          <a:xfrm>
            <a:off x="6770369" y="2652640"/>
            <a:ext cx="5058642" cy="310288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5418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DCE046-013C-4BCD-A5F3-05D7085BB5C9}"/>
              </a:ext>
            </a:extLst>
          </p:cNvPr>
          <p:cNvSpPr>
            <a:spLocks noGrp="1"/>
          </p:cNvSpPr>
          <p:nvPr>
            <p:ph type="title"/>
          </p:nvPr>
        </p:nvSpPr>
        <p:spPr/>
        <p:txBody>
          <a:bodyPr/>
          <a:lstStyle/>
          <a:p>
            <a:r>
              <a:rPr lang="tr-TR" dirty="0"/>
              <a:t>5) LOOK</a:t>
            </a:r>
          </a:p>
        </p:txBody>
      </p:sp>
      <p:sp>
        <p:nvSpPr>
          <p:cNvPr id="3" name="İçerik Yer Tutucusu 2">
            <a:extLst>
              <a:ext uri="{FF2B5EF4-FFF2-40B4-BE49-F238E27FC236}">
                <a16:creationId xmlns:a16="http://schemas.microsoft.com/office/drawing/2014/main" id="{0AB6B59F-51E8-4FBA-A7EE-BD35192A0198}"/>
              </a:ext>
            </a:extLst>
          </p:cNvPr>
          <p:cNvSpPr>
            <a:spLocks noGrp="1"/>
          </p:cNvSpPr>
          <p:nvPr>
            <p:ph idx="1"/>
          </p:nvPr>
        </p:nvSpPr>
        <p:spPr/>
        <p:txBody>
          <a:bodyPr>
            <a:normAutofit/>
          </a:bodyPr>
          <a:lstStyle/>
          <a:p>
            <a:r>
              <a:rPr lang="tr-TR" sz="2000" dirty="0"/>
              <a:t>Diskin sonuna gitmesine rağmen disk kolunun sadece kafanın önünde servis edilecek son talebe gitmesi ve oradan yönünü tersine çevirmesi dışında SCAN disk zamanlama algoritmasına benzer. Bir tek. Böylece diskin ucuna gereksiz çapraz geçiş nedeniyle oluşan fazladan gecikmeyi önler.</a:t>
            </a:r>
          </a:p>
          <a:p>
            <a:pPr marL="0" indent="0">
              <a:buNone/>
            </a:pPr>
            <a:endParaRPr lang="tr-TR" sz="2000" dirty="0"/>
          </a:p>
          <a:p>
            <a:r>
              <a:rPr lang="tr-TR" sz="2000" dirty="0"/>
              <a:t>Ele alınacak taleplerin -&gt; (82,170,43,140,24,16,190) olduğunu varsayalım.</a:t>
            </a:r>
          </a:p>
          <a:p>
            <a:r>
              <a:rPr lang="tr-TR" sz="2000" dirty="0"/>
              <a:t>Ve Okuma / Yazmanın başı  50'dedir ve disk kolunun “daha büyük değere” hareket etmesi gerektiği de verilir. </a:t>
            </a:r>
          </a:p>
        </p:txBody>
      </p:sp>
    </p:spTree>
    <p:extLst>
      <p:ext uri="{BB962C8B-B14F-4D97-AF65-F5344CB8AC3E}">
        <p14:creationId xmlns:p14="http://schemas.microsoft.com/office/powerpoint/2010/main" val="17603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993912-8892-4B38-94E0-B876885A1FDB}"/>
              </a:ext>
            </a:extLst>
          </p:cNvPr>
          <p:cNvSpPr>
            <a:spLocks noGrp="1"/>
          </p:cNvSpPr>
          <p:nvPr>
            <p:ph type="title"/>
          </p:nvPr>
        </p:nvSpPr>
        <p:spPr/>
        <p:txBody>
          <a:bodyPr/>
          <a:lstStyle/>
          <a:p>
            <a:r>
              <a:rPr lang="tr-TR" dirty="0"/>
              <a:t>LOOK</a:t>
            </a:r>
          </a:p>
        </p:txBody>
      </p:sp>
      <p:sp>
        <p:nvSpPr>
          <p:cNvPr id="3" name="İçerik Yer Tutucusu 2">
            <a:extLst>
              <a:ext uri="{FF2B5EF4-FFF2-40B4-BE49-F238E27FC236}">
                <a16:creationId xmlns:a16="http://schemas.microsoft.com/office/drawing/2014/main" id="{14E52AF1-70DE-4477-A8C6-A0B82E887EE0}"/>
              </a:ext>
            </a:extLst>
          </p:cNvPr>
          <p:cNvSpPr>
            <a:spLocks noGrp="1"/>
          </p:cNvSpPr>
          <p:nvPr>
            <p:ph idx="1"/>
          </p:nvPr>
        </p:nvSpPr>
        <p:spPr/>
        <p:txBody>
          <a:bodyPr/>
          <a:lstStyle/>
          <a:p>
            <a:r>
              <a:rPr lang="nn-NO" sz="2200" dirty="0"/>
              <a:t>Yani,</a:t>
            </a:r>
            <a:r>
              <a:rPr lang="tr-TR" sz="2200" dirty="0"/>
              <a:t> </a:t>
            </a:r>
            <a:r>
              <a:rPr lang="nn-NO" sz="2200" dirty="0"/>
              <a:t>arama süresi şu şekilde hesaplanır</a:t>
            </a:r>
            <a:r>
              <a:rPr lang="tr-TR" sz="2200" dirty="0"/>
              <a:t> </a:t>
            </a:r>
            <a:r>
              <a:rPr lang="nn-NO" sz="2200" dirty="0"/>
              <a:t>= </a:t>
            </a:r>
            <a:endParaRPr lang="tr-TR" sz="2200" dirty="0"/>
          </a:p>
          <a:p>
            <a:r>
              <a:rPr lang="nn-NO" sz="2200" dirty="0"/>
              <a:t>(190-50) + (190-16) = 314 </a:t>
            </a:r>
          </a:p>
          <a:p>
            <a:pPr marL="0" indent="0">
              <a:buNone/>
            </a:pPr>
            <a:endParaRPr lang="nn-NO" dirty="0"/>
          </a:p>
        </p:txBody>
      </p:sp>
      <p:pic>
        <p:nvPicPr>
          <p:cNvPr id="5" name="Resim 4" descr="kayak, kar, eğim, adam içeren bir resim&#10;&#10;Açıklama otomatik olarak oluşturuldu">
            <a:extLst>
              <a:ext uri="{FF2B5EF4-FFF2-40B4-BE49-F238E27FC236}">
                <a16:creationId xmlns:a16="http://schemas.microsoft.com/office/drawing/2014/main" id="{A14E3A06-C6A9-4EEF-B9F4-D3F2D5ABB0F9}"/>
              </a:ext>
            </a:extLst>
          </p:cNvPr>
          <p:cNvPicPr>
            <a:picLocks noChangeAspect="1"/>
          </p:cNvPicPr>
          <p:nvPr/>
        </p:nvPicPr>
        <p:blipFill>
          <a:blip r:embed="rId2"/>
          <a:stretch>
            <a:fillRect/>
          </a:stretch>
        </p:blipFill>
        <p:spPr>
          <a:xfrm>
            <a:off x="5865456" y="2865447"/>
            <a:ext cx="5429331" cy="280851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97327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BACB1-2D56-4AE3-9AA2-B434DA22E69D}"/>
              </a:ext>
            </a:extLst>
          </p:cNvPr>
          <p:cNvSpPr>
            <a:spLocks noGrp="1"/>
          </p:cNvSpPr>
          <p:nvPr>
            <p:ph type="title"/>
          </p:nvPr>
        </p:nvSpPr>
        <p:spPr/>
        <p:txBody>
          <a:bodyPr/>
          <a:lstStyle/>
          <a:p>
            <a:r>
              <a:rPr lang="tr-TR" dirty="0"/>
              <a:t>6) CLOOK</a:t>
            </a:r>
          </a:p>
        </p:txBody>
      </p:sp>
      <p:sp>
        <p:nvSpPr>
          <p:cNvPr id="3" name="İçerik Yer Tutucusu 2">
            <a:extLst>
              <a:ext uri="{FF2B5EF4-FFF2-40B4-BE49-F238E27FC236}">
                <a16:creationId xmlns:a16="http://schemas.microsoft.com/office/drawing/2014/main" id="{8AF334A0-F2CB-4CE1-AE77-AA72A01FF649}"/>
              </a:ext>
            </a:extLst>
          </p:cNvPr>
          <p:cNvSpPr>
            <a:spLocks noGrp="1"/>
          </p:cNvSpPr>
          <p:nvPr>
            <p:ph idx="1"/>
          </p:nvPr>
        </p:nvSpPr>
        <p:spPr/>
        <p:txBody>
          <a:bodyPr>
            <a:normAutofit/>
          </a:bodyPr>
          <a:lstStyle/>
          <a:p>
            <a:r>
              <a:rPr lang="tr-TR" sz="2000" dirty="0"/>
              <a:t>LOOK, SCAN algoritmasına benzer olduğu gibi, CLOOK da CSCAN disk zamanlama algoritmasına benzer. </a:t>
            </a:r>
            <a:r>
              <a:rPr lang="tr-TR" sz="2000" dirty="0" err="1"/>
              <a:t>CLOOK'ta</a:t>
            </a:r>
            <a:r>
              <a:rPr lang="tr-TR" sz="2000" dirty="0"/>
              <a:t>, disk kolu sonuna kadar gitmesine rağmen, sadece kafanın önünde servis edilecek son talebe gider ve daha sonra diğer ucun son talebine gider. Böylece, diskin ucuna gereksiz çapraz geçiş nedeniyle oluşan fazladan gecikmeyi de önler.</a:t>
            </a:r>
          </a:p>
          <a:p>
            <a:endParaRPr lang="tr-TR" sz="2000" dirty="0"/>
          </a:p>
          <a:p>
            <a:r>
              <a:rPr lang="tr-TR" sz="2000" dirty="0"/>
              <a:t>Ele alınacak taleplerin-&gt;(82,170,43,140,24,16,190) olduğunu varsayalım.</a:t>
            </a:r>
          </a:p>
          <a:p>
            <a:r>
              <a:rPr lang="tr-TR" sz="2000" dirty="0"/>
              <a:t>Ve Okuma / Yazmanın  başı 50'dedir ve disk kolunun “daha büyük değere” hareket etmesi gerektiği de verilir </a:t>
            </a:r>
          </a:p>
        </p:txBody>
      </p:sp>
    </p:spTree>
    <p:extLst>
      <p:ext uri="{BB962C8B-B14F-4D97-AF65-F5344CB8AC3E}">
        <p14:creationId xmlns:p14="http://schemas.microsoft.com/office/powerpoint/2010/main" val="296393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3A03CE-9D49-4295-92AE-6A6255C5620B}"/>
              </a:ext>
            </a:extLst>
          </p:cNvPr>
          <p:cNvSpPr>
            <a:spLocks noGrp="1"/>
          </p:cNvSpPr>
          <p:nvPr>
            <p:ph type="title"/>
          </p:nvPr>
        </p:nvSpPr>
        <p:spPr/>
        <p:txBody>
          <a:bodyPr/>
          <a:lstStyle/>
          <a:p>
            <a:r>
              <a:rPr lang="tr-TR" dirty="0"/>
              <a:t>CLOOK</a:t>
            </a:r>
          </a:p>
        </p:txBody>
      </p:sp>
      <p:sp>
        <p:nvSpPr>
          <p:cNvPr id="3" name="İçerik Yer Tutucusu 2">
            <a:extLst>
              <a:ext uri="{FF2B5EF4-FFF2-40B4-BE49-F238E27FC236}">
                <a16:creationId xmlns:a16="http://schemas.microsoft.com/office/drawing/2014/main" id="{1B917C49-E76D-4652-8291-5C1246C49CD2}"/>
              </a:ext>
            </a:extLst>
          </p:cNvPr>
          <p:cNvSpPr>
            <a:spLocks noGrp="1"/>
          </p:cNvSpPr>
          <p:nvPr>
            <p:ph idx="1"/>
          </p:nvPr>
        </p:nvSpPr>
        <p:spPr/>
        <p:txBody>
          <a:bodyPr>
            <a:normAutofit/>
          </a:bodyPr>
          <a:lstStyle/>
          <a:p>
            <a:r>
              <a:rPr lang="nn-NO" sz="2200" dirty="0"/>
              <a:t>Yani, arama süresi şu şekilde hesaplanır</a:t>
            </a:r>
            <a:r>
              <a:rPr lang="tr-TR" sz="2200" dirty="0"/>
              <a:t> </a:t>
            </a:r>
            <a:r>
              <a:rPr lang="nn-NO" sz="2200" dirty="0"/>
              <a:t>= </a:t>
            </a:r>
            <a:endParaRPr lang="tr-TR" sz="2200" dirty="0"/>
          </a:p>
          <a:p>
            <a:r>
              <a:rPr lang="nn-NO" sz="2200" dirty="0"/>
              <a:t>(190-50) + (190-16) + (43-16) = 341 </a:t>
            </a:r>
            <a:endParaRPr lang="tr-TR" sz="2200" dirty="0"/>
          </a:p>
        </p:txBody>
      </p:sp>
      <p:pic>
        <p:nvPicPr>
          <p:cNvPr id="5" name="Resim 4" descr="kayak, kar, kaplı, adam içeren bir resim&#10;&#10;Açıklama otomatik olarak oluşturuldu">
            <a:extLst>
              <a:ext uri="{FF2B5EF4-FFF2-40B4-BE49-F238E27FC236}">
                <a16:creationId xmlns:a16="http://schemas.microsoft.com/office/drawing/2014/main" id="{55A75A1C-FE5F-4EAA-96EE-9E186297F859}"/>
              </a:ext>
            </a:extLst>
          </p:cNvPr>
          <p:cNvPicPr>
            <a:picLocks noChangeAspect="1"/>
          </p:cNvPicPr>
          <p:nvPr/>
        </p:nvPicPr>
        <p:blipFill>
          <a:blip r:embed="rId2"/>
          <a:stretch>
            <a:fillRect/>
          </a:stretch>
        </p:blipFill>
        <p:spPr>
          <a:xfrm>
            <a:off x="5913120" y="3003162"/>
            <a:ext cx="5211733" cy="299354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498825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1B8159-514D-4AC7-8E6D-087A9905E1B8}"/>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B2E50F-964B-48AB-9413-EF06AC67BDBB}"/>
              </a:ext>
            </a:extLst>
          </p:cNvPr>
          <p:cNvSpPr>
            <a:spLocks noGrp="1"/>
          </p:cNvSpPr>
          <p:nvPr>
            <p:ph idx="1"/>
          </p:nvPr>
        </p:nvSpPr>
        <p:spPr/>
        <p:txBody>
          <a:bodyPr/>
          <a:lstStyle/>
          <a:p>
            <a:pPr algn="ctr"/>
            <a:endParaRPr lang="tr-TR" dirty="0"/>
          </a:p>
          <a:p>
            <a:pPr algn="ctr"/>
            <a:endParaRPr lang="tr-TR" dirty="0"/>
          </a:p>
          <a:p>
            <a:pPr algn="ctr"/>
            <a:endParaRPr lang="tr-TR" dirty="0"/>
          </a:p>
          <a:p>
            <a:pPr algn="ctr"/>
            <a:r>
              <a:rPr lang="tr-TR" dirty="0"/>
              <a:t>Her algoritma kendine özgüdür. Genel Performans, isteklerin sayısına ve türüne bağlıdır. </a:t>
            </a:r>
          </a:p>
        </p:txBody>
      </p:sp>
    </p:spTree>
    <p:extLst>
      <p:ext uri="{BB962C8B-B14F-4D97-AF65-F5344CB8AC3E}">
        <p14:creationId xmlns:p14="http://schemas.microsoft.com/office/powerpoint/2010/main" val="400585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CADEC0-FD95-41C2-8DF6-267ED2A9BD4F}"/>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EEE8212C-F929-45CF-B266-6894A2712999}"/>
              </a:ext>
            </a:extLst>
          </p:cNvPr>
          <p:cNvSpPr>
            <a:spLocks noGrp="1"/>
          </p:cNvSpPr>
          <p:nvPr>
            <p:ph idx="1"/>
          </p:nvPr>
        </p:nvSpPr>
        <p:spPr/>
        <p:txBody>
          <a:bodyPr>
            <a:normAutofit fontScale="92500"/>
          </a:bodyPr>
          <a:lstStyle/>
          <a:p>
            <a:r>
              <a:rPr lang="en-US" dirty="0"/>
              <a:t>Operating System Concepts </a:t>
            </a:r>
            <a:r>
              <a:rPr lang="en-US" b="1" dirty="0"/>
              <a:t>9th Edition</a:t>
            </a:r>
            <a:r>
              <a:rPr lang="tr-TR" dirty="0"/>
              <a:t>, </a:t>
            </a:r>
            <a:r>
              <a:rPr lang="tr-TR" dirty="0" err="1"/>
              <a:t>Silberschatz</a:t>
            </a:r>
            <a:r>
              <a:rPr lang="tr-TR" dirty="0"/>
              <a:t>, </a:t>
            </a:r>
            <a:r>
              <a:rPr lang="tr-TR" dirty="0" err="1"/>
              <a:t>Galvin</a:t>
            </a:r>
            <a:r>
              <a:rPr lang="tr-TR" dirty="0"/>
              <a:t>, </a:t>
            </a:r>
            <a:r>
              <a:rPr lang="tr-TR" dirty="0" err="1"/>
              <a:t>Gagne</a:t>
            </a:r>
            <a:endParaRPr lang="tr-TR" dirty="0"/>
          </a:p>
          <a:p>
            <a:r>
              <a:rPr lang="tr-TR" dirty="0">
                <a:hlinkClick r:id="rId2"/>
              </a:rPr>
              <a:t>Disk </a:t>
            </a:r>
            <a:r>
              <a:rPr lang="tr-TR" dirty="0" err="1">
                <a:hlinkClick r:id="rId2"/>
              </a:rPr>
              <a:t>Scheduling</a:t>
            </a:r>
            <a:r>
              <a:rPr lang="tr-TR" dirty="0">
                <a:hlinkClick r:id="rId2"/>
              </a:rPr>
              <a:t> </a:t>
            </a:r>
            <a:r>
              <a:rPr lang="tr-TR" dirty="0" err="1">
                <a:hlinkClick r:id="rId2"/>
              </a:rPr>
              <a:t>Algorithms</a:t>
            </a:r>
            <a:r>
              <a:rPr lang="tr-TR" dirty="0">
                <a:hlinkClick r:id="rId2"/>
              </a:rPr>
              <a:t> – </a:t>
            </a:r>
            <a:r>
              <a:rPr lang="tr-TR" dirty="0" err="1">
                <a:hlinkClick r:id="rId2"/>
              </a:rPr>
              <a:t>GeeksforGeeks</a:t>
            </a:r>
            <a:endParaRPr lang="tr-TR" dirty="0"/>
          </a:p>
          <a:p>
            <a:r>
              <a:rPr lang="tr-TR" dirty="0">
                <a:hlinkClick r:id="rId3"/>
              </a:rPr>
              <a:t>Disk </a:t>
            </a:r>
            <a:r>
              <a:rPr lang="tr-TR" dirty="0" err="1">
                <a:hlinkClick r:id="rId3"/>
              </a:rPr>
              <a:t>Scheduling</a:t>
            </a:r>
            <a:r>
              <a:rPr lang="tr-TR" dirty="0">
                <a:hlinkClick r:id="rId3"/>
              </a:rPr>
              <a:t> </a:t>
            </a:r>
            <a:r>
              <a:rPr lang="tr-TR" dirty="0" err="1">
                <a:hlinkClick r:id="rId3"/>
              </a:rPr>
              <a:t>Algorithms</a:t>
            </a:r>
            <a:r>
              <a:rPr lang="tr-TR" dirty="0">
                <a:hlinkClick r:id="rId3"/>
              </a:rPr>
              <a:t> - cs.iit.edu</a:t>
            </a:r>
            <a:endParaRPr lang="tr-TR" dirty="0"/>
          </a:p>
          <a:p>
            <a:r>
              <a:rPr lang="tr-TR" dirty="0">
                <a:hlinkClick r:id="rId4"/>
              </a:rPr>
              <a:t>Disk </a:t>
            </a:r>
            <a:r>
              <a:rPr lang="tr-TR" dirty="0" err="1">
                <a:hlinkClick r:id="rId4"/>
              </a:rPr>
              <a:t>Scheduling</a:t>
            </a:r>
            <a:r>
              <a:rPr lang="tr-TR" dirty="0">
                <a:hlinkClick r:id="rId4"/>
              </a:rPr>
              <a:t> – </a:t>
            </a:r>
            <a:r>
              <a:rPr lang="tr-TR" dirty="0" err="1">
                <a:hlinkClick r:id="rId4"/>
              </a:rPr>
              <a:t>javapoint</a:t>
            </a:r>
            <a:endParaRPr lang="tr-TR" dirty="0"/>
          </a:p>
          <a:p>
            <a:r>
              <a:rPr lang="en-US" dirty="0">
                <a:hlinkClick r:id="rId5"/>
              </a:rPr>
              <a:t>Disk Scheduling - cs.nuim.ie</a:t>
            </a:r>
            <a:endParaRPr lang="tr-TR" dirty="0"/>
          </a:p>
          <a:p>
            <a:endParaRPr lang="tr-TR" dirty="0"/>
          </a:p>
          <a:p>
            <a:pPr algn="r"/>
            <a:r>
              <a:rPr lang="tr-TR" dirty="0"/>
              <a:t>Bartu Bozkurt – Bilgisayar Bilimleri </a:t>
            </a:r>
          </a:p>
          <a:p>
            <a:pPr marL="0" indent="0" algn="r">
              <a:buNone/>
            </a:pPr>
            <a:r>
              <a:rPr lang="tr-TR" dirty="0"/>
              <a:t>2017280013</a:t>
            </a:r>
          </a:p>
          <a:p>
            <a:endParaRPr lang="tr-TR" dirty="0"/>
          </a:p>
        </p:txBody>
      </p:sp>
    </p:spTree>
    <p:extLst>
      <p:ext uri="{BB962C8B-B14F-4D97-AF65-F5344CB8AC3E}">
        <p14:creationId xmlns:p14="http://schemas.microsoft.com/office/powerpoint/2010/main" val="376243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36204-E1EB-43E2-BFD7-7E05A5E1E6B7}"/>
              </a:ext>
            </a:extLst>
          </p:cNvPr>
          <p:cNvSpPr>
            <a:spLocks noGrp="1"/>
          </p:cNvSpPr>
          <p:nvPr>
            <p:ph type="title"/>
          </p:nvPr>
        </p:nvSpPr>
        <p:spPr/>
        <p:txBody>
          <a:bodyPr>
            <a:normAutofit/>
          </a:bodyPr>
          <a:lstStyle/>
          <a:p>
            <a:pPr algn="ctr"/>
            <a:r>
              <a:rPr lang="tr-TR" sz="3000" dirty="0"/>
              <a:t>Konu</a:t>
            </a:r>
            <a:r>
              <a:rPr lang="tr-TR" sz="2800" dirty="0"/>
              <a:t> </a:t>
            </a:r>
          </a:p>
        </p:txBody>
      </p:sp>
      <p:sp>
        <p:nvSpPr>
          <p:cNvPr id="3" name="İçerik Yer Tutucusu 2">
            <a:extLst>
              <a:ext uri="{FF2B5EF4-FFF2-40B4-BE49-F238E27FC236}">
                <a16:creationId xmlns:a16="http://schemas.microsoft.com/office/drawing/2014/main" id="{F5BCD55F-1A24-430E-90DB-AB1180E80F73}"/>
              </a:ext>
            </a:extLst>
          </p:cNvPr>
          <p:cNvSpPr>
            <a:spLocks noGrp="1"/>
          </p:cNvSpPr>
          <p:nvPr>
            <p:ph idx="1"/>
          </p:nvPr>
        </p:nvSpPr>
        <p:spPr/>
        <p:txBody>
          <a:bodyPr>
            <a:normAutofit/>
          </a:bodyPr>
          <a:lstStyle/>
          <a:p>
            <a:endParaRPr lang="tr-TR" sz="3000" dirty="0"/>
          </a:p>
          <a:p>
            <a:r>
              <a:rPr lang="tr-TR" sz="3000" dirty="0"/>
              <a:t> </a:t>
            </a:r>
            <a:r>
              <a:rPr lang="tr-TR" dirty="0"/>
              <a:t>Disk </a:t>
            </a:r>
            <a:r>
              <a:rPr lang="tr-TR" dirty="0" err="1"/>
              <a:t>Scheduling</a:t>
            </a:r>
            <a:r>
              <a:rPr lang="tr-TR" dirty="0"/>
              <a:t>(Disklerde okuma yazma işleminin zamanlama (</a:t>
            </a:r>
            <a:r>
              <a:rPr lang="tr-TR" dirty="0" err="1"/>
              <a:t>scheduling</a:t>
            </a:r>
            <a:r>
              <a:rPr lang="tr-TR" dirty="0"/>
              <a:t>) algoritmaları nelerdir?</a:t>
            </a:r>
          </a:p>
          <a:p>
            <a:pPr marL="0" indent="0">
              <a:buNone/>
            </a:pPr>
            <a:endParaRPr lang="tr-TR" sz="3000" dirty="0"/>
          </a:p>
        </p:txBody>
      </p:sp>
    </p:spTree>
    <p:extLst>
      <p:ext uri="{BB962C8B-B14F-4D97-AF65-F5344CB8AC3E}">
        <p14:creationId xmlns:p14="http://schemas.microsoft.com/office/powerpoint/2010/main" val="238619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BCF1FA-125D-4CC3-989B-EF340B7C7369}"/>
              </a:ext>
            </a:extLst>
          </p:cNvPr>
          <p:cNvSpPr>
            <a:spLocks noGrp="1"/>
          </p:cNvSpPr>
          <p:nvPr>
            <p:ph type="title"/>
          </p:nvPr>
        </p:nvSpPr>
        <p:spPr/>
        <p:txBody>
          <a:bodyPr>
            <a:normAutofit/>
          </a:bodyPr>
          <a:lstStyle/>
          <a:p>
            <a:r>
              <a:rPr lang="tr-TR" sz="3000" dirty="0"/>
              <a:t>Disk </a:t>
            </a:r>
            <a:r>
              <a:rPr lang="tr-TR" sz="3000" dirty="0" err="1"/>
              <a:t>Scheduling</a:t>
            </a:r>
            <a:r>
              <a:rPr lang="tr-TR" sz="3000" dirty="0"/>
              <a:t>(Disk Zamanlama)</a:t>
            </a:r>
          </a:p>
        </p:txBody>
      </p:sp>
      <p:sp>
        <p:nvSpPr>
          <p:cNvPr id="3" name="İçerik Yer Tutucusu 2">
            <a:extLst>
              <a:ext uri="{FF2B5EF4-FFF2-40B4-BE49-F238E27FC236}">
                <a16:creationId xmlns:a16="http://schemas.microsoft.com/office/drawing/2014/main" id="{2991FE7C-8FC5-4672-8450-D6FA371E926B}"/>
              </a:ext>
            </a:extLst>
          </p:cNvPr>
          <p:cNvSpPr>
            <a:spLocks noGrp="1"/>
          </p:cNvSpPr>
          <p:nvPr>
            <p:ph idx="1"/>
          </p:nvPr>
        </p:nvSpPr>
        <p:spPr/>
        <p:txBody>
          <a:bodyPr>
            <a:normAutofit/>
          </a:bodyPr>
          <a:lstStyle/>
          <a:p>
            <a:endParaRPr lang="tr-TR" dirty="0"/>
          </a:p>
          <a:p>
            <a:r>
              <a:rPr lang="tr-TR" sz="2200" dirty="0"/>
              <a:t>İşletim sistemi, donanımın etkin bir şekilde kullanılmasından sorumludur. Bilgiye en hızlı şekilde ulaşmak. diski en verimli şekilde kullanmak. Arama süresini en aza indirir. Disk I/O isteklerinin servisini programlamak için çeşitli algoritmalar mevcuttur. Bunlar;</a:t>
            </a:r>
          </a:p>
          <a:p>
            <a:r>
              <a:rPr lang="tr-TR" sz="2200" dirty="0"/>
              <a:t>1) </a:t>
            </a:r>
            <a:r>
              <a:rPr lang="tr-TR" sz="2200" dirty="0">
                <a:highlight>
                  <a:srgbClr val="800080"/>
                </a:highlight>
              </a:rPr>
              <a:t>FCFS:</a:t>
            </a:r>
            <a:r>
              <a:rPr lang="tr-TR" sz="2200" dirty="0"/>
              <a:t> İlk gelen çalışır.</a:t>
            </a:r>
          </a:p>
          <a:p>
            <a:r>
              <a:rPr lang="tr-TR" sz="2200" dirty="0"/>
              <a:t>2) </a:t>
            </a:r>
            <a:r>
              <a:rPr lang="tr-TR" sz="2200" dirty="0">
                <a:highlight>
                  <a:srgbClr val="800080"/>
                </a:highlight>
              </a:rPr>
              <a:t>SSTF:</a:t>
            </a:r>
            <a:r>
              <a:rPr lang="tr-TR" sz="2200" dirty="0"/>
              <a:t> En kısa arama zamanı önce çalışır. En yakın sektör hangisiyse ona gidip okur. </a:t>
            </a:r>
          </a:p>
          <a:p>
            <a:r>
              <a:rPr lang="tr-TR" sz="2200" dirty="0"/>
              <a:t>3) </a:t>
            </a:r>
            <a:r>
              <a:rPr lang="tr-TR" sz="2200" dirty="0">
                <a:highlight>
                  <a:srgbClr val="800080"/>
                </a:highlight>
              </a:rPr>
              <a:t>SCAN:</a:t>
            </a:r>
            <a:r>
              <a:rPr lang="tr-TR" sz="2200" dirty="0"/>
              <a:t> Tarama algoritması.</a:t>
            </a:r>
          </a:p>
        </p:txBody>
      </p:sp>
    </p:spTree>
    <p:extLst>
      <p:ext uri="{BB962C8B-B14F-4D97-AF65-F5344CB8AC3E}">
        <p14:creationId xmlns:p14="http://schemas.microsoft.com/office/powerpoint/2010/main" val="229014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8730DE-8637-403C-B13B-91CE4238A12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2181C78-199F-4F75-9932-C76363E1167A}"/>
              </a:ext>
            </a:extLst>
          </p:cNvPr>
          <p:cNvSpPr>
            <a:spLocks noGrp="1"/>
          </p:cNvSpPr>
          <p:nvPr>
            <p:ph idx="1"/>
          </p:nvPr>
        </p:nvSpPr>
        <p:spPr/>
        <p:txBody>
          <a:bodyPr>
            <a:normAutofit/>
          </a:bodyPr>
          <a:lstStyle/>
          <a:p>
            <a:r>
              <a:rPr lang="tr-TR" sz="2000" dirty="0"/>
              <a:t>4) </a:t>
            </a:r>
            <a:r>
              <a:rPr lang="tr-TR" sz="2000" dirty="0">
                <a:highlight>
                  <a:srgbClr val="800080"/>
                </a:highlight>
              </a:rPr>
              <a:t>C-SCAN:</a:t>
            </a:r>
            <a:r>
              <a:rPr lang="tr-TR" sz="2000" dirty="0"/>
              <a:t> C tarama. En başa kadar gelir. Yani 0 a kadar gelir. Diskin bir ucundan diğer ucuna geçer ve giderek artan talepleri yerini getirir. Sol tarafa giderken en küçüğe kadar gider. Taranan yolu tekrar tarar. </a:t>
            </a:r>
          </a:p>
          <a:p>
            <a:r>
              <a:rPr lang="tr-TR" sz="2000" dirty="0"/>
              <a:t>5) </a:t>
            </a:r>
            <a:r>
              <a:rPr lang="tr-TR" sz="2000" dirty="0">
                <a:highlight>
                  <a:srgbClr val="800080"/>
                </a:highlight>
              </a:rPr>
              <a:t>LOOK:</a:t>
            </a:r>
            <a:r>
              <a:rPr lang="tr-TR" sz="2000" dirty="0"/>
              <a:t> LOOK, hiyerarşideki diğer algoritmalardan (FCFS-&gt; SRTF-&gt; SCAN-&gt; CSCAN-&gt; LOOK) biraz daha iyi arama süresi sağlayan SCAN (asansör) disk zamanlama algoritmasının gelişmiş sürümüdür. LOOK algoritma hizmetleri, SCAN algoritmasına benzer şekilde istekte bulunurken, aynı yönde servis edilmesi gereken daha fazla parça varmış gibi ileriye de “bakar”. Hareket yönünde beklemede olan bir istek yoksa, kafa yönü tersine çevirir ve talepleri ters yönde çalıştırmaya başlar. </a:t>
            </a:r>
          </a:p>
          <a:p>
            <a:r>
              <a:rPr lang="tr-TR" sz="2000" dirty="0"/>
              <a:t>6) </a:t>
            </a:r>
            <a:r>
              <a:rPr lang="tr-TR" sz="2000" dirty="0">
                <a:highlight>
                  <a:srgbClr val="800080"/>
                </a:highlight>
              </a:rPr>
              <a:t>C-LOOK:</a:t>
            </a:r>
            <a:r>
              <a:rPr lang="tr-TR" sz="2000" dirty="0"/>
              <a:t> Tek yönlü okur. Dönüşte okuma </a:t>
            </a:r>
            <a:r>
              <a:rPr lang="tr-TR" sz="2000" dirty="0" err="1"/>
              <a:t>ya»pmaz</a:t>
            </a:r>
            <a:r>
              <a:rPr lang="tr-TR" sz="2000" dirty="0"/>
              <a:t>.</a:t>
            </a:r>
          </a:p>
        </p:txBody>
      </p:sp>
    </p:spTree>
    <p:extLst>
      <p:ext uri="{BB962C8B-B14F-4D97-AF65-F5344CB8AC3E}">
        <p14:creationId xmlns:p14="http://schemas.microsoft.com/office/powerpoint/2010/main" val="219771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4FC2B-5AE5-4245-80DD-078A0FB78754}"/>
              </a:ext>
            </a:extLst>
          </p:cNvPr>
          <p:cNvSpPr>
            <a:spLocks noGrp="1"/>
          </p:cNvSpPr>
          <p:nvPr>
            <p:ph type="title"/>
          </p:nvPr>
        </p:nvSpPr>
        <p:spPr/>
        <p:txBody>
          <a:bodyPr/>
          <a:lstStyle/>
          <a:p>
            <a:r>
              <a:rPr lang="tr-TR" dirty="0"/>
              <a:t>Bu algoritmaları daha detaylı inceleyelim…</a:t>
            </a:r>
          </a:p>
        </p:txBody>
      </p:sp>
      <p:sp>
        <p:nvSpPr>
          <p:cNvPr id="3" name="İçerik Yer Tutucusu 2">
            <a:extLst>
              <a:ext uri="{FF2B5EF4-FFF2-40B4-BE49-F238E27FC236}">
                <a16:creationId xmlns:a16="http://schemas.microsoft.com/office/drawing/2014/main" id="{8556042E-3F76-4B52-AA47-F4501394C7ED}"/>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6752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F5839B-5E78-4660-AE20-0930745ECAB7}"/>
              </a:ext>
            </a:extLst>
          </p:cNvPr>
          <p:cNvSpPr>
            <a:spLocks noGrp="1"/>
          </p:cNvSpPr>
          <p:nvPr>
            <p:ph type="title"/>
          </p:nvPr>
        </p:nvSpPr>
        <p:spPr/>
        <p:txBody>
          <a:bodyPr>
            <a:normAutofit/>
          </a:bodyPr>
          <a:lstStyle/>
          <a:p>
            <a:r>
              <a:rPr lang="tr-TR" sz="3000" dirty="0"/>
              <a:t>1) FCFS(First </a:t>
            </a:r>
            <a:r>
              <a:rPr lang="tr-TR" sz="3000" dirty="0" err="1"/>
              <a:t>Come</a:t>
            </a:r>
            <a:r>
              <a:rPr lang="tr-TR" sz="3000" dirty="0"/>
              <a:t> – First </a:t>
            </a:r>
            <a:r>
              <a:rPr lang="tr-TR" sz="3000" dirty="0" err="1"/>
              <a:t>Serve</a:t>
            </a:r>
            <a:r>
              <a:rPr lang="tr-TR" sz="3000" dirty="0"/>
              <a:t>)</a:t>
            </a:r>
          </a:p>
        </p:txBody>
      </p:sp>
      <p:sp>
        <p:nvSpPr>
          <p:cNvPr id="3" name="İçerik Yer Tutucusu 2">
            <a:extLst>
              <a:ext uri="{FF2B5EF4-FFF2-40B4-BE49-F238E27FC236}">
                <a16:creationId xmlns:a16="http://schemas.microsoft.com/office/drawing/2014/main" id="{9FA1CA00-1ED4-4A72-A77B-39AC9E03AAD2}"/>
              </a:ext>
            </a:extLst>
          </p:cNvPr>
          <p:cNvSpPr>
            <a:spLocks noGrp="1"/>
          </p:cNvSpPr>
          <p:nvPr>
            <p:ph idx="1"/>
          </p:nvPr>
        </p:nvSpPr>
        <p:spPr/>
        <p:txBody>
          <a:bodyPr>
            <a:normAutofit/>
          </a:bodyPr>
          <a:lstStyle/>
          <a:p>
            <a:r>
              <a:rPr lang="tr-TR" dirty="0"/>
              <a:t>FCFS, tüm Disk Zamanlama Algoritmalarının en basitidir. </a:t>
            </a:r>
            <a:r>
              <a:rPr lang="tr-TR" dirty="0" err="1"/>
              <a:t>FCFS'de</a:t>
            </a:r>
            <a:r>
              <a:rPr lang="tr-TR" dirty="0"/>
              <a:t>, istekler disk kuyruğuna geldikleri sıraya göre ele alınır. Bunu bir örnek yardımıyla anlayalım.</a:t>
            </a:r>
          </a:p>
          <a:p>
            <a:endParaRPr lang="tr-TR" dirty="0"/>
          </a:p>
          <a:p>
            <a:r>
              <a:rPr lang="tr-TR" dirty="0"/>
              <a:t>Diyelim ki istek sırası -&gt; (82,170,43,140,24,16,190) </a:t>
            </a:r>
          </a:p>
          <a:p>
            <a:r>
              <a:rPr lang="tr-TR" dirty="0"/>
              <a:t>Ve Okuma / Yazma başının mevcut konumu: 50</a:t>
            </a:r>
          </a:p>
        </p:txBody>
      </p:sp>
    </p:spTree>
    <p:extLst>
      <p:ext uri="{BB962C8B-B14F-4D97-AF65-F5344CB8AC3E}">
        <p14:creationId xmlns:p14="http://schemas.microsoft.com/office/powerpoint/2010/main" val="48688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AC93A7-072B-4EB9-A1BD-CF7AAFFF0C0B}"/>
              </a:ext>
            </a:extLst>
          </p:cNvPr>
          <p:cNvSpPr>
            <a:spLocks noGrp="1"/>
          </p:cNvSpPr>
          <p:nvPr>
            <p:ph type="title"/>
          </p:nvPr>
        </p:nvSpPr>
        <p:spPr/>
        <p:txBody>
          <a:bodyPr/>
          <a:lstStyle/>
          <a:p>
            <a:r>
              <a:rPr lang="tr-TR" dirty="0"/>
              <a:t>FCFS</a:t>
            </a:r>
          </a:p>
        </p:txBody>
      </p:sp>
      <p:sp>
        <p:nvSpPr>
          <p:cNvPr id="3" name="İçerik Yer Tutucusu 2">
            <a:extLst>
              <a:ext uri="{FF2B5EF4-FFF2-40B4-BE49-F238E27FC236}">
                <a16:creationId xmlns:a16="http://schemas.microsoft.com/office/drawing/2014/main" id="{39494166-FC6A-43A7-96CF-15A76C22704D}"/>
              </a:ext>
            </a:extLst>
          </p:cNvPr>
          <p:cNvSpPr>
            <a:spLocks noGrp="1"/>
          </p:cNvSpPr>
          <p:nvPr>
            <p:ph idx="1"/>
          </p:nvPr>
        </p:nvSpPr>
        <p:spPr/>
        <p:txBody>
          <a:bodyPr>
            <a:normAutofit/>
          </a:bodyPr>
          <a:lstStyle/>
          <a:p>
            <a:r>
              <a:rPr lang="tr-TR" sz="2000" dirty="0"/>
              <a:t>Yani, toplam arama süresi = </a:t>
            </a:r>
          </a:p>
          <a:p>
            <a:r>
              <a:rPr lang="tr-TR" sz="2000" dirty="0"/>
              <a:t>(82-50)+(170-82)+(170-43)+(140-43)+</a:t>
            </a:r>
          </a:p>
          <a:p>
            <a:r>
              <a:rPr lang="tr-TR" sz="2000" dirty="0"/>
              <a:t>(140-24)+(24-16)+(190-16) = 642 </a:t>
            </a:r>
          </a:p>
          <a:p>
            <a:r>
              <a:rPr lang="tr-TR" sz="2000" dirty="0">
                <a:highlight>
                  <a:srgbClr val="00FF00"/>
                </a:highlight>
              </a:rPr>
              <a:t>Avantajları:</a:t>
            </a:r>
            <a:r>
              <a:rPr lang="tr-TR" sz="2000" dirty="0"/>
              <a:t> </a:t>
            </a:r>
          </a:p>
          <a:p>
            <a:pPr lvl="1"/>
            <a:r>
              <a:rPr lang="tr-TR" sz="1600" dirty="0"/>
              <a:t>Her talebin adil bir şansı var. </a:t>
            </a:r>
          </a:p>
          <a:p>
            <a:pPr lvl="1"/>
            <a:r>
              <a:rPr lang="tr-TR" sz="1600" dirty="0"/>
              <a:t>Belirsiz erteleme yok.</a:t>
            </a:r>
          </a:p>
          <a:p>
            <a:r>
              <a:rPr lang="tr-TR" sz="2000" dirty="0">
                <a:highlight>
                  <a:srgbClr val="FF0000"/>
                </a:highlight>
              </a:rPr>
              <a:t>Dezavantajları:</a:t>
            </a:r>
            <a:r>
              <a:rPr lang="tr-TR" sz="2000" dirty="0"/>
              <a:t> </a:t>
            </a:r>
          </a:p>
          <a:p>
            <a:pPr lvl="1"/>
            <a:r>
              <a:rPr lang="tr-TR" sz="1600" dirty="0"/>
              <a:t>Arama süresini optimize etmeye çalışmaz. </a:t>
            </a:r>
          </a:p>
          <a:p>
            <a:pPr lvl="1"/>
            <a:r>
              <a:rPr lang="tr-TR" sz="1600" dirty="0"/>
              <a:t>Mümkün olan en iyi hizmeti vermeyebilir.</a:t>
            </a:r>
          </a:p>
          <a:p>
            <a:pPr marL="457200" lvl="1" indent="0">
              <a:buNone/>
            </a:pPr>
            <a:r>
              <a:rPr lang="tr-TR" dirty="0"/>
              <a:t>Bu, kullanabileceğiniz en kötü algoritmadır.</a:t>
            </a:r>
          </a:p>
        </p:txBody>
      </p:sp>
      <p:pic>
        <p:nvPicPr>
          <p:cNvPr id="7" name="Resim 6" descr="harita, kar, adam, kayak içeren bir resim&#10;&#10;Açıklama otomatik olarak oluşturuldu">
            <a:extLst>
              <a:ext uri="{FF2B5EF4-FFF2-40B4-BE49-F238E27FC236}">
                <a16:creationId xmlns:a16="http://schemas.microsoft.com/office/drawing/2014/main" id="{155AC48C-40FC-4004-9AB3-A4F59961BC5F}"/>
              </a:ext>
            </a:extLst>
          </p:cNvPr>
          <p:cNvPicPr>
            <a:picLocks noChangeAspect="1"/>
          </p:cNvPicPr>
          <p:nvPr/>
        </p:nvPicPr>
        <p:blipFill>
          <a:blip r:embed="rId2"/>
          <a:stretch>
            <a:fillRect/>
          </a:stretch>
        </p:blipFill>
        <p:spPr>
          <a:xfrm>
            <a:off x="5939944" y="2536693"/>
            <a:ext cx="5667338" cy="304685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51403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B9774A-7996-42D9-BF5D-CC006280D199}"/>
              </a:ext>
            </a:extLst>
          </p:cNvPr>
          <p:cNvSpPr>
            <a:spLocks noGrp="1"/>
          </p:cNvSpPr>
          <p:nvPr>
            <p:ph type="title"/>
          </p:nvPr>
        </p:nvSpPr>
        <p:spPr/>
        <p:txBody>
          <a:bodyPr/>
          <a:lstStyle/>
          <a:p>
            <a:r>
              <a:rPr lang="en-US" dirty="0"/>
              <a:t>2) SSTF(Shortest Seek Time First)</a:t>
            </a:r>
            <a:endParaRPr lang="tr-TR" dirty="0"/>
          </a:p>
        </p:txBody>
      </p:sp>
      <p:sp>
        <p:nvSpPr>
          <p:cNvPr id="3" name="İçerik Yer Tutucusu 2">
            <a:extLst>
              <a:ext uri="{FF2B5EF4-FFF2-40B4-BE49-F238E27FC236}">
                <a16:creationId xmlns:a16="http://schemas.microsoft.com/office/drawing/2014/main" id="{B3B9FD52-A999-46FB-8F8A-2F8E0B9D868D}"/>
              </a:ext>
            </a:extLst>
          </p:cNvPr>
          <p:cNvSpPr>
            <a:spLocks noGrp="1"/>
          </p:cNvSpPr>
          <p:nvPr>
            <p:ph idx="1"/>
          </p:nvPr>
        </p:nvSpPr>
        <p:spPr/>
        <p:txBody>
          <a:bodyPr>
            <a:normAutofit/>
          </a:bodyPr>
          <a:lstStyle/>
          <a:p>
            <a:r>
              <a:rPr lang="tr-TR" sz="2000" dirty="0" err="1"/>
              <a:t>SSTF'de</a:t>
            </a:r>
            <a:r>
              <a:rPr lang="tr-TR" sz="2000" dirty="0"/>
              <a:t> (Önce En Kısa Arama Zamanı), önce en kısa arama süresine sahip istekler yürütülür. Böylece, her bir talebin arama süresi kuyrukta önceden hesaplanır ve daha sonra hesaplanan arama sürelerine göre programlanır. Sonuç olarak, önce disk kolunun yakınındaki istek yürütülür. SSTF, ortalama tepki süresini azalttığı ve sistemin verimliliğini artırdığı için FCFS üzerinde kesinlikle bir gelişmedir. Bunu bir örnek yardımıyla anlayalım. </a:t>
            </a:r>
          </a:p>
          <a:p>
            <a:endParaRPr lang="tr-TR" sz="2000" dirty="0"/>
          </a:p>
          <a:p>
            <a:r>
              <a:rPr lang="tr-TR" sz="2000" dirty="0"/>
              <a:t>Diyelim ki istek sırası -&gt; (82,170,43,140,24,16,190) </a:t>
            </a:r>
          </a:p>
          <a:p>
            <a:r>
              <a:rPr lang="tr-TR" sz="2000" dirty="0"/>
              <a:t>Ve Okuma / Yazma başının mevcut konumu: 50 </a:t>
            </a:r>
          </a:p>
        </p:txBody>
      </p:sp>
    </p:spTree>
    <p:extLst>
      <p:ext uri="{BB962C8B-B14F-4D97-AF65-F5344CB8AC3E}">
        <p14:creationId xmlns:p14="http://schemas.microsoft.com/office/powerpoint/2010/main" val="235899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CF1FCB-D0F0-4090-BA53-1C831E8C2CCF}"/>
              </a:ext>
            </a:extLst>
          </p:cNvPr>
          <p:cNvSpPr>
            <a:spLocks noGrp="1"/>
          </p:cNvSpPr>
          <p:nvPr>
            <p:ph type="title"/>
          </p:nvPr>
        </p:nvSpPr>
        <p:spPr/>
        <p:txBody>
          <a:bodyPr/>
          <a:lstStyle/>
          <a:p>
            <a:r>
              <a:rPr lang="tr-TR" dirty="0"/>
              <a:t>SSTF</a:t>
            </a:r>
          </a:p>
        </p:txBody>
      </p:sp>
      <p:sp>
        <p:nvSpPr>
          <p:cNvPr id="3" name="İçerik Yer Tutucusu 2">
            <a:extLst>
              <a:ext uri="{FF2B5EF4-FFF2-40B4-BE49-F238E27FC236}">
                <a16:creationId xmlns:a16="http://schemas.microsoft.com/office/drawing/2014/main" id="{9CAC6E1A-8474-4D9B-B9EF-8673A2A77C0E}"/>
              </a:ext>
            </a:extLst>
          </p:cNvPr>
          <p:cNvSpPr>
            <a:spLocks noGrp="1"/>
          </p:cNvSpPr>
          <p:nvPr>
            <p:ph idx="1"/>
          </p:nvPr>
        </p:nvSpPr>
        <p:spPr/>
        <p:txBody>
          <a:bodyPr>
            <a:noAutofit/>
          </a:bodyPr>
          <a:lstStyle/>
          <a:p>
            <a:r>
              <a:rPr lang="tr-TR" sz="1800" dirty="0"/>
              <a:t>Yani, toplam arama süresi = </a:t>
            </a:r>
          </a:p>
          <a:p>
            <a:r>
              <a:rPr lang="tr-TR" sz="1800" dirty="0"/>
              <a:t>(50-43)+(43-24)+(24-16) +(82-16)+</a:t>
            </a:r>
          </a:p>
          <a:p>
            <a:r>
              <a:rPr lang="tr-TR" sz="1800" dirty="0"/>
              <a:t>(140-82)+(17040)+(190-170) = 208</a:t>
            </a:r>
          </a:p>
          <a:p>
            <a:r>
              <a:rPr lang="tr-TR" sz="1800" dirty="0">
                <a:highlight>
                  <a:srgbClr val="00FF00"/>
                </a:highlight>
              </a:rPr>
              <a:t>Avantajları:</a:t>
            </a:r>
            <a:r>
              <a:rPr lang="tr-TR" sz="1800" dirty="0"/>
              <a:t> </a:t>
            </a:r>
          </a:p>
          <a:p>
            <a:pPr lvl="1"/>
            <a:r>
              <a:rPr lang="tr-TR" sz="1800" dirty="0"/>
              <a:t>Ortalama yanıt süresi azalır.</a:t>
            </a:r>
          </a:p>
          <a:p>
            <a:pPr lvl="1"/>
            <a:r>
              <a:rPr lang="tr-TR" sz="1800" dirty="0"/>
              <a:t>Verim artışı. </a:t>
            </a:r>
          </a:p>
          <a:p>
            <a:r>
              <a:rPr lang="tr-TR" sz="1800" dirty="0">
                <a:highlight>
                  <a:srgbClr val="FF0000"/>
                </a:highlight>
              </a:rPr>
              <a:t>Dezavantajları</a:t>
            </a:r>
            <a:r>
              <a:rPr lang="tr-TR" sz="1800" dirty="0"/>
              <a:t>:</a:t>
            </a:r>
          </a:p>
          <a:p>
            <a:pPr lvl="1"/>
            <a:r>
              <a:rPr lang="tr-TR" sz="1800" dirty="0"/>
              <a:t>Arama süresini önceden hesaplamak için ek yük.</a:t>
            </a:r>
          </a:p>
          <a:p>
            <a:pPr lvl="1"/>
            <a:r>
              <a:rPr lang="tr-TR" sz="1800" dirty="0"/>
              <a:t>Gelen isteklere kıyasla daha yüksek arama süresine sahipse bir istek için Açlığa neden olabilir</a:t>
            </a:r>
          </a:p>
          <a:p>
            <a:pPr lvl="1"/>
            <a:r>
              <a:rPr lang="tr-TR" sz="1800" dirty="0"/>
              <a:t>SSTF sadece bazı istekleri desteklediğinden yanıt süresinin yüksek değişimi </a:t>
            </a:r>
          </a:p>
        </p:txBody>
      </p:sp>
      <p:pic>
        <p:nvPicPr>
          <p:cNvPr id="7" name="Resim 6" descr="kayak, nesne, kar, su içeren bir resim&#10;&#10;Açıklama otomatik olarak oluşturuldu">
            <a:extLst>
              <a:ext uri="{FF2B5EF4-FFF2-40B4-BE49-F238E27FC236}">
                <a16:creationId xmlns:a16="http://schemas.microsoft.com/office/drawing/2014/main" id="{20075680-5421-477C-BBD8-A9AE2D8DB98E}"/>
              </a:ext>
            </a:extLst>
          </p:cNvPr>
          <p:cNvPicPr>
            <a:picLocks noChangeAspect="1"/>
          </p:cNvPicPr>
          <p:nvPr/>
        </p:nvPicPr>
        <p:blipFill>
          <a:blip r:embed="rId2"/>
          <a:stretch>
            <a:fillRect/>
          </a:stretch>
        </p:blipFill>
        <p:spPr>
          <a:xfrm>
            <a:off x="6799699" y="2336873"/>
            <a:ext cx="4383945" cy="239146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268510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210</TotalTime>
  <Words>1091</Words>
  <Application>Microsoft Office PowerPoint</Application>
  <PresentationFormat>Geniş ekran</PresentationFormat>
  <Paragraphs>104</Paragraphs>
  <Slides>19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19</vt:i4>
      </vt:variant>
    </vt:vector>
  </HeadingPairs>
  <TitlesOfParts>
    <vt:vector size="22" baseType="lpstr">
      <vt:lpstr>Arial</vt:lpstr>
      <vt:lpstr>Trebuchet MS</vt:lpstr>
      <vt:lpstr>Berlin</vt:lpstr>
      <vt:lpstr> BIL2008 - İŞLETİM SİSTEMLERİ FİNAL ÖDEVİ </vt:lpstr>
      <vt:lpstr>Konu </vt:lpstr>
      <vt:lpstr>Disk Scheduling(Disk Zamanlama)</vt:lpstr>
      <vt:lpstr>PowerPoint Sunusu</vt:lpstr>
      <vt:lpstr>Bu algoritmaları daha detaylı inceleyelim…</vt:lpstr>
      <vt:lpstr>1) FCFS(First Come – First Serve)</vt:lpstr>
      <vt:lpstr>FCFS</vt:lpstr>
      <vt:lpstr>2) SSTF(Shortest Seek Time First)</vt:lpstr>
      <vt:lpstr>SSTF</vt:lpstr>
      <vt:lpstr>3) SCAN (Elevator)</vt:lpstr>
      <vt:lpstr>SCAN</vt:lpstr>
      <vt:lpstr>4) CSCAN(Circular Scan)</vt:lpstr>
      <vt:lpstr>CSCAN</vt:lpstr>
      <vt:lpstr>5) LOOK</vt:lpstr>
      <vt:lpstr>LOOK</vt:lpstr>
      <vt:lpstr>6) CLOOK</vt:lpstr>
      <vt:lpstr>CLOOK</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BIL2008 - İŞLETİM SİSTEMLERİ FİNAL ÖDEVİ</dc:title>
  <dc:creator>Bartu Bozkurt</dc:creator>
  <cp:lastModifiedBy>Bartu Bozkurt</cp:lastModifiedBy>
  <cp:revision>10</cp:revision>
  <dcterms:created xsi:type="dcterms:W3CDTF">2020-06-17T16:42:48Z</dcterms:created>
  <dcterms:modified xsi:type="dcterms:W3CDTF">2020-06-17T23:38:51Z</dcterms:modified>
</cp:coreProperties>
</file>