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8" r:id="rId3"/>
    <p:sldId id="332" r:id="rId4"/>
    <p:sldId id="357" r:id="rId5"/>
    <p:sldId id="359" r:id="rId6"/>
    <p:sldId id="358" r:id="rId7"/>
    <p:sldId id="360" r:id="rId8"/>
    <p:sldId id="361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81" r:id="rId30"/>
    <p:sldId id="328" r:id="rId31"/>
    <p:sldId id="297" r:id="rId32"/>
    <p:sldId id="282" r:id="rId33"/>
    <p:sldId id="283" r:id="rId34"/>
    <p:sldId id="298" r:id="rId35"/>
    <p:sldId id="299" r:id="rId36"/>
    <p:sldId id="300" r:id="rId37"/>
    <p:sldId id="329" r:id="rId38"/>
    <p:sldId id="286" r:id="rId39"/>
    <p:sldId id="284" r:id="rId40"/>
    <p:sldId id="285" r:id="rId41"/>
    <p:sldId id="301" r:id="rId42"/>
    <p:sldId id="302" r:id="rId43"/>
    <p:sldId id="303" r:id="rId44"/>
    <p:sldId id="304" r:id="rId45"/>
    <p:sldId id="330" r:id="rId46"/>
    <p:sldId id="305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2"/>
    <p:restoredTop sz="94719"/>
  </p:normalViewPr>
  <p:slideViewPr>
    <p:cSldViewPr snapToGrid="0">
      <p:cViewPr varScale="1">
        <p:scale>
          <a:sx n="180" d="100"/>
          <a:sy n="180" d="100"/>
        </p:scale>
        <p:origin x="224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54E05-1910-644E-9134-B1B4F42D321F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570B7-919E-1F48-B98F-A37A20A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>
            <a:extLst>
              <a:ext uri="{FF2B5EF4-FFF2-40B4-BE49-F238E27FC236}">
                <a16:creationId xmlns:a16="http://schemas.microsoft.com/office/drawing/2014/main" id="{C75EBE80-9F15-32CB-6503-8B7A04FE4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9EA1FC2-8778-B448-9F32-6012B27DCC38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0BD4978-72BD-9360-736D-B4017BF2F2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A3F4BE-57B3-7D77-BA4B-19AD1846E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18B5340D-C826-48E6-38C7-AFBD50AEE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693815-1041-6848-8E6F-877C82BEBA19}" type="slidenum">
              <a:rPr lang="en-US" altLang="tr-TR" sz="1200"/>
              <a:pPr/>
              <a:t>16</a:t>
            </a:fld>
            <a:endParaRPr lang="en-US" altLang="tr-TR" sz="1200"/>
          </a:p>
        </p:txBody>
      </p:sp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BE04D45C-473C-9224-A203-CD60DF76FD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0648D077-856A-C5F7-0E15-002B472BB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5DF00AAB-FC2F-F1CF-4171-3EC6AA22D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952F4D5-B5D1-F64E-B03D-FDF29FE74262}" type="slidenum">
              <a:rPr lang="en-US" altLang="tr-TR" sz="1200"/>
              <a:pPr/>
              <a:t>17</a:t>
            </a:fld>
            <a:endParaRPr lang="en-US" altLang="tr-TR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3661488-A68C-3B2B-399D-58A7856A16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62B2AE6-7BB5-4656-83E3-0371C0EB1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A3CB69B-0EB3-E8E5-AC1B-FE01C2677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F3D5DB-3DAF-EF4E-A3F6-0A8EC51599B6}" type="slidenum">
              <a:rPr lang="en-US" altLang="tr-TR" sz="1200"/>
              <a:pPr/>
              <a:t>18</a:t>
            </a:fld>
            <a:endParaRPr lang="en-US" altLang="tr-TR" sz="1200"/>
          </a:p>
        </p:txBody>
      </p:sp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B2D404F5-19AC-4664-688B-36DC36143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C3130EDA-E929-AD4C-C6BF-C57DEAB68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D7916318-196B-E406-05DD-684A6BD34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556DC4-742D-4245-A8D0-56905BA6585E}" type="slidenum">
              <a:rPr lang="en-US" altLang="tr-TR" sz="1200"/>
              <a:pPr/>
              <a:t>19</a:t>
            </a:fld>
            <a:endParaRPr lang="en-US" altLang="tr-TR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0B575D7-F995-B6E4-9BA3-8085944FD3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16B7E77-1FB0-8D15-5FA8-ADF688FA5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8D52C1E7-E397-8CB0-4F49-687212929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BBD9B18-366E-B54B-81B0-3DFDAE77F64B}" type="slidenum">
              <a:rPr lang="en-US" altLang="tr-TR" sz="1200"/>
              <a:pPr/>
              <a:t>20</a:t>
            </a:fld>
            <a:endParaRPr lang="en-US" altLang="tr-TR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671723F-3701-2245-E1BC-AD63043E68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A9119C1-1C17-1BDC-EE68-719F60C56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66F897B-C407-4A9C-2126-5DF5FAED9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31EA03-DDF4-5C41-BA5E-F910FB1999A5}" type="slidenum">
              <a:rPr lang="en-US" altLang="tr-TR" sz="1200"/>
              <a:pPr/>
              <a:t>21</a:t>
            </a:fld>
            <a:endParaRPr lang="en-US" altLang="tr-TR" sz="1200"/>
          </a:p>
        </p:txBody>
      </p:sp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88A397EF-5969-F7F3-1C0A-98898E74B7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3C91F0EB-27F3-5B42-9AB8-6243317B2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7394C87-62E7-1107-5602-0607DA668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7585B3-BB0C-204C-B9C6-8FA692DCD56C}" type="slidenum">
              <a:rPr lang="en-US" altLang="tr-TR" sz="1200"/>
              <a:pPr/>
              <a:t>22</a:t>
            </a:fld>
            <a:endParaRPr lang="en-US" altLang="tr-TR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5710CC1-56BD-354A-3EA0-6944B75523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2BFDA8A-86F3-61C2-85DB-4231C28A7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2357043F-0688-C516-0466-83F6D98A8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8EA84F-3AF4-9044-8CE5-972270B14366}" type="slidenum">
              <a:rPr lang="en-US" altLang="tr-TR" sz="1200"/>
              <a:pPr/>
              <a:t>23</a:t>
            </a:fld>
            <a:endParaRPr lang="en-US" altLang="tr-TR" sz="1200"/>
          </a:p>
        </p:txBody>
      </p:sp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165CCCA8-8F38-537A-7A25-F25C853888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620F9577-04B9-0E8F-A0E2-69F6FF1BE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90D5226F-4725-F012-CD0D-E046ABC1B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D4586B0-EAB7-154F-9562-F42898741B1C}" type="slidenum">
              <a:rPr lang="en-US" altLang="tr-TR" sz="1200"/>
              <a:pPr/>
              <a:t>24</a:t>
            </a:fld>
            <a:endParaRPr lang="en-US" altLang="tr-TR" sz="12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B17EEE5-F9C8-B8F5-9E9C-CA367252B4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52F8DF4-DE23-041C-9EC5-A5837A92E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0F5BEC61-8E11-3258-D7E5-65CCC6339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5BB937-852F-124B-969A-09ADC7D5F769}" type="slidenum">
              <a:rPr lang="en-US" altLang="tr-TR" sz="1200"/>
              <a:pPr/>
              <a:t>25</a:t>
            </a:fld>
            <a:endParaRPr lang="en-US" altLang="tr-TR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F3D7927-B13E-C2F0-4F06-45416C8BE5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0BAC020-2783-A539-DA5C-F8E12010B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9C0AB3A-DDF4-2987-F65D-AFA1FFC3C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6613066-6FC5-054D-A037-A2A402E53E7E}" type="slidenum">
              <a:rPr lang="en-US" altLang="tr-TR" sz="1200"/>
              <a:pPr/>
              <a:t>3</a:t>
            </a:fld>
            <a:endParaRPr lang="en-US" altLang="tr-TR" sz="12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2413157-8F92-6677-B8D6-6D28E09510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95BE49-CBEB-403F-16CF-2B70EECD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C741BDCE-461D-AD07-922E-CD0A10539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5E3D0C9-7A55-FD4A-AEAE-8F221CB5F5D2}" type="slidenum">
              <a:rPr lang="en-US" altLang="tr-TR" sz="1200"/>
              <a:pPr/>
              <a:t>26</a:t>
            </a:fld>
            <a:endParaRPr lang="en-US" altLang="tr-TR" sz="1200"/>
          </a:p>
        </p:txBody>
      </p:sp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38E78396-E17E-86E2-9B85-A1BF34184A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6699B095-3B24-635C-ED64-A7C4E11D1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5E0CE52-17A0-C313-EF52-69BB8B0EA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D0F157D-6D81-C345-8FCA-5C1E96BD9830}" type="slidenum">
              <a:rPr lang="en-US" altLang="tr-TR" sz="1200"/>
              <a:pPr/>
              <a:t>27</a:t>
            </a:fld>
            <a:endParaRPr lang="en-US" altLang="tr-TR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AA31E85-7768-790D-67ED-E3945EB4C4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D1D2297-A8AC-4DFD-04D2-2AC988AB0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3EEE34CF-0AF8-C018-9B75-02DA4E922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D9901B-787B-1940-BBA6-D5B5F0E19AE4}" type="slidenum">
              <a:rPr lang="en-US" altLang="tr-TR" sz="1200"/>
              <a:pPr/>
              <a:t>28</a:t>
            </a:fld>
            <a:endParaRPr lang="en-US" altLang="tr-TR" sz="1200"/>
          </a:p>
        </p:txBody>
      </p:sp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D7D3671E-BFE0-D3BB-522C-C458F268D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74F1ECA6-4D27-36AD-E18B-121B5A476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AFC364EC-B728-2C4D-850A-AD2F854DA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E40186-4297-184A-8AF1-64E69B5F13AC}" type="slidenum">
              <a:rPr lang="en-US" altLang="tr-TR" sz="1200"/>
              <a:pPr/>
              <a:t>29</a:t>
            </a:fld>
            <a:endParaRPr lang="en-US" altLang="tr-TR" sz="1200"/>
          </a:p>
        </p:txBody>
      </p:sp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40436C27-C17B-1C71-E885-56FA139D1A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EC83B811-4715-3488-7848-A06E96C1D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FBAC29E-D73F-7F5D-4FB9-65C1BE2EC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E885264-681B-DB43-B626-709BDD5DA78A}" type="slidenum">
              <a:rPr lang="en-US" altLang="tr-TR" sz="1200"/>
              <a:pPr/>
              <a:t>30</a:t>
            </a:fld>
            <a:endParaRPr lang="en-US" altLang="tr-TR" sz="12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7F45DA7-8EEB-63DA-3A41-2BE5062E86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96DADB-6A6B-2219-CA73-16F97A6E2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31276599-52D6-A32A-E429-9D6AE3F0D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44A4A92-5F9D-4840-A19E-04BDEFADB2E1}" type="slidenum">
              <a:rPr lang="en-US" altLang="tr-TR" sz="1200"/>
              <a:pPr/>
              <a:t>31</a:t>
            </a:fld>
            <a:endParaRPr lang="en-US" altLang="tr-TR" sz="1200"/>
          </a:p>
        </p:txBody>
      </p:sp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DD2141E7-FEB4-0504-E865-D68C6F38F0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34E7D550-78F4-0694-67A5-9C7EFB949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C353B98B-07BC-C374-08B5-5E4B749FD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A035124-B78C-AE4B-82BB-EE873DDD9C0B}" type="slidenum">
              <a:rPr lang="en-US" altLang="tr-TR" sz="1200"/>
              <a:pPr/>
              <a:t>32</a:t>
            </a:fld>
            <a:endParaRPr lang="en-US" altLang="tr-TR" sz="12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EDD78F1-02FE-173E-9011-30256CA733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6276646-95D3-BAD0-E55C-7807719E9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8FE1943-D262-F4D1-91BF-8217483D7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0B0300D-5606-C84C-B461-72E144CEDC81}" type="slidenum">
              <a:rPr lang="en-US" altLang="tr-TR" sz="1200"/>
              <a:pPr/>
              <a:t>33</a:t>
            </a:fld>
            <a:endParaRPr lang="en-US" altLang="tr-TR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E0F0DD-4C80-239E-5B07-E7314F4229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65694D-4EE8-F17C-DB5D-C2360E48C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3B6AAE0-3BF8-4A90-DF93-C7F725373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6C6E84-2DA0-9447-91AA-0202E7597A95}" type="slidenum">
              <a:rPr lang="en-US" altLang="tr-TR" sz="1200"/>
              <a:pPr/>
              <a:t>34</a:t>
            </a:fld>
            <a:endParaRPr lang="en-US" altLang="tr-TR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0A9970B-20BB-E084-0BEA-A01C0343F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FF1D9E2-5F8A-46AC-F0A0-979DEC4A9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EA37929D-D895-B666-BBFC-F32312E3C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137C10-8926-EF42-BFBF-CC7F4220BFE8}" type="slidenum">
              <a:rPr lang="en-US" altLang="tr-TR" sz="1200"/>
              <a:pPr/>
              <a:t>35</a:t>
            </a:fld>
            <a:endParaRPr lang="en-US" altLang="tr-TR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62BFA9B6-6766-BC2C-976E-75422C7706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46B96BB-6713-6AC7-A0A3-90444B1E4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1AF822FB-404B-15EC-9B6B-A79A2497D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9AAD391-5648-DE43-91B8-485974A084D1}" type="slidenum">
              <a:rPr lang="en-US" altLang="tr-TR" sz="1200"/>
              <a:pPr/>
              <a:t>9</a:t>
            </a:fld>
            <a:endParaRPr lang="en-US" altLang="tr-TR" sz="12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98678CE-3728-069B-670B-EA949E3218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FD8200-B9FB-0A30-D90F-140BC5E9A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84ABE7E5-E065-6B09-C007-CAA4D0259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8C427F-B3EB-6F47-972C-9DD1B78EDE98}" type="slidenum">
              <a:rPr lang="en-US" altLang="tr-TR" sz="1200"/>
              <a:pPr/>
              <a:t>36</a:t>
            </a:fld>
            <a:endParaRPr lang="en-US" altLang="tr-TR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F2E2D81-6E48-BCCD-6B36-6369F25394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A4D3C8F-0F42-E412-0CED-F19E02B11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1421EA8B-7A32-0C51-7E29-E374A4B77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E35565E-00B9-2341-B2DA-6E96A5B2699A}" type="slidenum">
              <a:rPr lang="en-US" altLang="tr-TR" sz="1200"/>
              <a:pPr/>
              <a:t>37</a:t>
            </a:fld>
            <a:endParaRPr lang="en-US" altLang="tr-TR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296C8BE-AB71-B286-AF26-DB513AC671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05A4C7C-BAD8-342A-A948-8F39AAC71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136BDAD-0C97-C57D-3002-5B290D3D4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81B82F-8674-BC47-BE5E-BFFB530223C6}" type="slidenum">
              <a:rPr lang="en-US" altLang="tr-TR" sz="1200"/>
              <a:pPr/>
              <a:t>38</a:t>
            </a:fld>
            <a:endParaRPr lang="en-US" altLang="tr-TR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98087F5-F64A-38E0-FA5C-19876287B4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DD38982-F3B2-33B5-CFCE-DA2D15BE1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317436B0-499C-C630-529C-3F7A92EFA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2AE6CCA-E8DA-6949-A10A-886549D9BB68}" type="slidenum">
              <a:rPr lang="en-US" altLang="tr-TR" sz="1200"/>
              <a:pPr/>
              <a:t>39</a:t>
            </a:fld>
            <a:endParaRPr lang="en-US" altLang="tr-TR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B03C691-F3A9-349E-E1FA-7B7C6500E4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7F0907F-BDDA-1A52-194B-20BE097B3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0C1C9BA7-14AB-D160-7093-2A6885DD9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C5589DB-978F-A94D-BDDA-D0582798C867}" type="slidenum">
              <a:rPr lang="en-US" altLang="tr-TR" sz="1200"/>
              <a:pPr/>
              <a:t>40</a:t>
            </a:fld>
            <a:endParaRPr lang="en-US" altLang="tr-TR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0977FFA-203E-0516-C121-C557A9F5A2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102DD02-8A1B-C96F-BEC8-2E4F60C6E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96B6C5D8-6279-4655-5043-8BFC29FF1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E19C2CA-8FD3-0C48-BD86-E60560B3D1D9}" type="slidenum">
              <a:rPr lang="en-US" altLang="tr-TR" sz="1200"/>
              <a:pPr/>
              <a:t>41</a:t>
            </a:fld>
            <a:endParaRPr lang="en-US" altLang="tr-TR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28F4C7B-1139-AFAA-F40C-CE8A2DE195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71EFFA9-4971-0D96-7D6F-677CB40B6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0103F95-67FB-BCA1-56CF-E6F69A3D8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92F8230-7FB1-AC45-9CED-B83ABE911F26}" type="slidenum">
              <a:rPr lang="en-US" altLang="tr-TR" sz="1200"/>
              <a:pPr/>
              <a:t>42</a:t>
            </a:fld>
            <a:endParaRPr lang="en-US" altLang="tr-TR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B4BAF77-AD5C-F8AE-D99F-ACFCF1E297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D5B39A0-AF64-B118-B28A-3E5696133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3D3CD586-871E-39C3-70C2-F3561D30D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281BA7-0A4C-4840-A2E7-AAFEE34B01F7}" type="slidenum">
              <a:rPr lang="en-US" altLang="tr-TR" sz="1200"/>
              <a:pPr/>
              <a:t>43</a:t>
            </a:fld>
            <a:endParaRPr lang="en-US" altLang="tr-TR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A8C2AA5-45A2-E0B3-9195-D69C131532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AA8E0C7-3E30-DF83-9511-AD471BCF5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9D60B539-C22C-D8BA-359A-2C56C68E6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7D613A-7C74-7149-A79A-6196DEF6C2C3}" type="slidenum">
              <a:rPr lang="en-US" altLang="tr-TR" sz="1200"/>
              <a:pPr/>
              <a:t>44</a:t>
            </a:fld>
            <a:endParaRPr lang="en-US" altLang="tr-TR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DB735B2-A9BB-690E-BC57-68DF05E380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1CC3428-60E3-15AD-31E5-80741F3A2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4F632476-D618-B834-A68F-0D3449602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9994DD-ED51-9A43-B723-72EC67439B5C}" type="slidenum">
              <a:rPr lang="en-US" altLang="tr-TR" sz="1200"/>
              <a:pPr/>
              <a:t>45</a:t>
            </a:fld>
            <a:endParaRPr lang="en-US" altLang="tr-TR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A9821FB4-64D8-EA2B-9341-A5E890511A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AC0E61B-5656-B1FE-B188-BD1D03679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2150BB11-F2AB-C25A-3270-B740F9233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DC3BCF-641F-7044-B99B-0B027D9EA948}" type="slidenum">
              <a:rPr lang="en-US" altLang="tr-TR" sz="1200"/>
              <a:pPr/>
              <a:t>10</a:t>
            </a:fld>
            <a:endParaRPr lang="en-US" altLang="tr-TR" sz="12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FA74329-DAF5-6A4D-80CA-5FFF1ACB84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5C787D1-3285-84DF-EA3A-C5FC33109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226CD4A8-024F-9F94-8597-317229AD8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C52052-F2AA-8B44-83BB-C07A909D034D}" type="slidenum">
              <a:rPr lang="en-US" altLang="tr-TR" sz="1200"/>
              <a:pPr/>
              <a:t>46</a:t>
            </a:fld>
            <a:endParaRPr lang="en-US" altLang="tr-TR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F794C55-9F29-0DD2-3A60-226D2B66CD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75A432B-D2AD-A90B-82D1-D4F3151E0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AEEC2E43-52A5-A156-6C86-065CE36C6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B998EAF-010B-9B4F-A78B-D7ADB9C54C37}" type="slidenum">
              <a:rPr lang="en-US" altLang="tr-TR" sz="1200"/>
              <a:pPr/>
              <a:t>47</a:t>
            </a:fld>
            <a:endParaRPr lang="en-US" altLang="tr-TR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DE61EA1-55F3-FE03-89A8-4D5344FB7A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0A46BA5-156C-2DEF-3C0D-8DDF66F5C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4ACDCC6C-4A5A-90F6-171E-4A8F0ACB6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A47138A-AC14-644D-9981-23759235C1DD}" type="slidenum">
              <a:rPr lang="en-US" altLang="tr-TR" sz="1200"/>
              <a:pPr/>
              <a:t>48</a:t>
            </a:fld>
            <a:endParaRPr lang="en-US" altLang="tr-TR" sz="12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4523C0F-A923-B229-F7E6-7D907ABADE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08EB31A-0BE3-CA29-7145-127476A98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D1F5D258-5ADD-6F23-B246-DA02F3E93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9B366D2-11C2-9642-B10D-DC9435E122F6}" type="slidenum">
              <a:rPr lang="en-US" altLang="tr-TR" sz="1200"/>
              <a:pPr/>
              <a:t>49</a:t>
            </a:fld>
            <a:endParaRPr lang="en-US" altLang="tr-TR" sz="120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F95B5D5-7BEF-2B33-1B0B-5B49EA0E05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F12B44-03F2-D50B-BC9B-347EF82E1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2B34137D-823D-802A-9A67-08774E082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3B9376-DFFE-6940-9B00-1832B5A38531}" type="slidenum">
              <a:rPr lang="en-US" altLang="tr-TR" sz="1200"/>
              <a:pPr/>
              <a:t>50</a:t>
            </a:fld>
            <a:endParaRPr lang="en-US" altLang="tr-TR" sz="12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F8ACCD2-3987-321F-AD98-00058CBC81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9484BB8-2B66-6863-46CE-1E6CA44A3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0E6F72AB-9E23-35A6-3CD4-124AA86D1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18981AC-E164-D84F-9403-96F7BA5FAFE3}" type="slidenum">
              <a:rPr lang="en-US" altLang="tr-TR" sz="1200"/>
              <a:pPr/>
              <a:t>51</a:t>
            </a:fld>
            <a:endParaRPr lang="en-US" altLang="tr-TR" sz="12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B964A531-22C0-100E-037E-1F2D0D53CF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C0A800B-DDC8-1416-0C4D-0A2F030D1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23D0C5F5-BD04-2677-4354-22382753A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5F2D41-1C29-C449-BB06-C94383F7FEBA}" type="slidenum">
              <a:rPr lang="en-US" altLang="tr-TR" sz="1200"/>
              <a:pPr/>
              <a:t>52</a:t>
            </a:fld>
            <a:endParaRPr lang="en-US" altLang="tr-TR" sz="120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B9F963E-0A3D-E308-692D-ABA4D36969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38D6976-2986-C8C4-D70C-487FC5038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4056AB93-D8B6-2E80-7394-9A3FC4444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1B476A-AF5E-9040-9CE1-A9C781A6136B}" type="slidenum">
              <a:rPr lang="en-US" altLang="tr-TR" sz="1200"/>
              <a:pPr/>
              <a:t>53</a:t>
            </a:fld>
            <a:endParaRPr lang="en-US" altLang="tr-TR" sz="12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0DE431F-B54B-D81C-4DAC-DCDE82A560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653499E-43A5-86CA-CF88-1F8A8A80B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7D88B2C5-B056-364C-F7D8-9F7335B35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CFC036-690B-2841-8733-AFB3E424F7C1}" type="slidenum">
              <a:rPr lang="en-US" altLang="tr-TR" sz="1200"/>
              <a:pPr/>
              <a:t>54</a:t>
            </a:fld>
            <a:endParaRPr lang="en-US" altLang="tr-TR" sz="12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0C7D8215-3C73-371B-BED1-C733EA13AF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A4ABA44-B523-AA54-E8B5-0E5FB7784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43410240-0C46-DECD-52F7-46BA6483D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2B818C-A8DD-F645-B663-98BFB691D3AC}" type="slidenum">
              <a:rPr lang="en-US" altLang="tr-TR" sz="1200"/>
              <a:pPr/>
              <a:t>55</a:t>
            </a:fld>
            <a:endParaRPr lang="en-US" altLang="tr-TR" sz="12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A7BD095B-5425-FABE-6941-4B91B6BB67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0501A79-E941-44C4-6295-0C62D706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D2C71E98-5F0E-D4C0-9D04-2FDE05FE8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C3E763B-64BE-9B44-A0AB-F01ED159332E}" type="slidenum">
              <a:rPr lang="en-US" altLang="tr-TR" sz="1200"/>
              <a:pPr/>
              <a:t>11</a:t>
            </a:fld>
            <a:endParaRPr lang="en-US" altLang="tr-TR" sz="12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E5557CE-DA82-DCC4-43EC-751F2494CD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D3886CD-2E61-5B74-AB02-AAAAC33A5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9CADFD99-8F0C-8E5C-414E-3E0CCB18F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B88C17-E231-1D45-AF1E-570A14B896C7}" type="slidenum">
              <a:rPr lang="en-US" altLang="tr-TR" sz="1200"/>
              <a:pPr/>
              <a:t>56</a:t>
            </a:fld>
            <a:endParaRPr lang="en-US" altLang="tr-TR" sz="12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845E13A1-A0E5-9CA6-D6D8-A514C544FE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A83EEEC-CF31-1F4B-F109-8C73CA7D3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78BC6F57-244F-2AE5-1A78-78DFE5F3D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92CEAC-D0DE-2249-A985-70B028CE83E5}" type="slidenum">
              <a:rPr lang="en-US" altLang="tr-TR" sz="1200"/>
              <a:pPr/>
              <a:t>57</a:t>
            </a:fld>
            <a:endParaRPr lang="en-US" altLang="tr-TR" sz="12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7D5E708-53D1-9A3F-AC2A-37EA0FB547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0ECB3B5-006B-6CB5-CF05-83C06AD84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E152CA89-E740-80B6-5142-DF4965D09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946318B-3F8F-6C4F-A938-C23C6D898346}" type="slidenum">
              <a:rPr lang="en-US" altLang="tr-TR" sz="1200"/>
              <a:pPr/>
              <a:t>58</a:t>
            </a:fld>
            <a:endParaRPr lang="en-US" altLang="tr-TR" sz="12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7DFAB99-BA46-944F-9178-055F10FE8E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884DFB7-C650-2C65-6E06-364B5DDE9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13CF1395-676A-5C12-0013-BF76DB3F2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695EDFB-2DF9-D349-94EB-DE3DBF6BFD19}" type="slidenum">
              <a:rPr lang="en-US" altLang="tr-TR" sz="1200"/>
              <a:pPr/>
              <a:t>59</a:t>
            </a:fld>
            <a:endParaRPr lang="en-US" altLang="tr-TR" sz="12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065ED9D6-EE39-75A6-3299-B0BBD18AD9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2CAE7A5-266D-5249-2F78-697B84898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4D57A521-A20B-390F-F9E6-0C52878F5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8CEE26-7485-0047-8187-66E02335B5AE}" type="slidenum">
              <a:rPr lang="en-US" altLang="tr-TR" sz="1200"/>
              <a:pPr/>
              <a:t>60</a:t>
            </a:fld>
            <a:endParaRPr lang="en-US" altLang="tr-TR" sz="12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DF109A2-3F42-C495-0179-87574C57FF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95C10AE-4EAB-0D9A-6C2D-70FBCF6BF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25E4FCE9-C9A2-2657-7FD9-AE947023A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893079-F2D2-8443-9C77-BE0EDDCF6560}" type="slidenum">
              <a:rPr lang="en-US" altLang="tr-TR" sz="1200"/>
              <a:pPr/>
              <a:t>61</a:t>
            </a:fld>
            <a:endParaRPr lang="en-US" altLang="tr-TR" sz="12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EA9A538B-C9D8-E9CE-430B-B85181DA6D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12D4A46-1A72-3B1B-D552-CB511B9E8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AC1A4413-352E-36A8-F100-105356900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8E8ABB-FF56-E54B-9C40-C394610E9B06}" type="slidenum">
              <a:rPr lang="en-US" altLang="tr-TR" sz="1200"/>
              <a:pPr/>
              <a:t>62</a:t>
            </a:fld>
            <a:endParaRPr lang="en-US" altLang="tr-TR" sz="120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806A65F7-F63A-89EE-C660-679E178A7E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A2A6928-C408-DC46-BEC0-EF9608FDF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F0B09F4C-5414-55EE-F888-F453565FE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81961B-A297-5F4D-91B3-D5240557E74B}" type="slidenum">
              <a:rPr lang="en-US" altLang="tr-TR" sz="1200"/>
              <a:pPr/>
              <a:t>63</a:t>
            </a:fld>
            <a:endParaRPr lang="en-US" altLang="tr-TR" sz="12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A736914-0A0A-9A03-5EA8-B9F4305D88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D47602C-A8AB-1F79-A89E-F71ACE6BF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EFE1EC6B-546D-8F89-87A4-37F388B58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CFEACA-5DC1-674A-8C8D-DAB63BBF73AF}" type="slidenum">
              <a:rPr lang="en-US" altLang="tr-TR" sz="1200"/>
              <a:pPr/>
              <a:t>64</a:t>
            </a:fld>
            <a:endParaRPr lang="en-US" altLang="tr-TR" sz="1200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8A10FF9D-7804-2818-1454-653EA6EFCD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D645A93-59C1-E439-12A2-1DDFA4F58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09498A2D-AF28-4C32-3DB1-40AA5472B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D07902A-0E12-2340-BC23-4E4A65146605}" type="slidenum">
              <a:rPr lang="en-US" altLang="tr-TR" sz="1200"/>
              <a:pPr/>
              <a:t>65</a:t>
            </a:fld>
            <a:endParaRPr lang="en-US" altLang="tr-TR" sz="120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FBF1C99-B73D-B4F5-8F71-22572F962C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883CE6E-8DDF-6C64-21C1-6F6B36005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EC555D5B-49BF-2211-23D5-C079161A1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5962BD9-FA31-F149-8907-11F745D0592E}" type="slidenum">
              <a:rPr lang="en-US" altLang="tr-TR" sz="1200"/>
              <a:pPr/>
              <a:t>12</a:t>
            </a:fld>
            <a:endParaRPr lang="en-US" altLang="tr-TR" sz="1200"/>
          </a:p>
        </p:txBody>
      </p:sp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7D2C705A-004B-EAFD-3856-EEAD6F1D58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89A5B583-E079-44DD-4990-99B241E5F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1F7A03A1-9C20-AE29-8EC5-B32F0E36F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56B434-85C3-8547-A878-19F7A0266244}" type="slidenum">
              <a:rPr lang="en-US" altLang="tr-TR" sz="1200"/>
              <a:pPr/>
              <a:t>66</a:t>
            </a:fld>
            <a:endParaRPr lang="en-US" altLang="tr-TR" sz="120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0AC485C-C32E-E7E6-5054-2C202A25E3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00DA1E6-9651-EE30-95B7-06C0FCA6C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10E0B316-A991-954C-9DDD-F71FE6BB8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5134ED-A4D9-8D4B-B08B-A2F693F88EA3}" type="slidenum">
              <a:rPr lang="en-US" altLang="tr-TR" sz="1200"/>
              <a:pPr/>
              <a:t>67</a:t>
            </a:fld>
            <a:endParaRPr lang="en-US" altLang="tr-TR" sz="1200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9564EA1E-C1F1-35F1-9B17-2928D18419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35BAF8D-B0B1-BA86-1C1D-C81E23FE7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>
            <a:extLst>
              <a:ext uri="{FF2B5EF4-FFF2-40B4-BE49-F238E27FC236}">
                <a16:creationId xmlns:a16="http://schemas.microsoft.com/office/drawing/2014/main" id="{5D7177E0-0748-E865-68CA-992EC0090C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196DEB7-B85F-484B-86C7-9A98668C0B0F}" type="slidenum">
              <a:rPr lang="en-US" altLang="tr-TR" sz="1200"/>
              <a:pPr/>
              <a:t>68</a:t>
            </a:fld>
            <a:endParaRPr lang="en-US" altLang="tr-TR" sz="1200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652AC78-6CDF-1144-E6B9-F65C2A047A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52CC237-EB53-B8B3-692A-D35A55D3F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B93392F1-8FDA-23E2-9207-70DC11D8F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665115-3B5E-484D-822F-CF5E22FD7034}" type="slidenum">
              <a:rPr lang="en-US" altLang="tr-TR" sz="1200"/>
              <a:pPr/>
              <a:t>69</a:t>
            </a:fld>
            <a:endParaRPr lang="en-US" altLang="tr-TR" sz="1200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0D8D063-9E48-202E-0443-EA5C31B0DB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9887422D-BD3C-B9C9-FCFB-BA3D24C7D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>
            <a:extLst>
              <a:ext uri="{FF2B5EF4-FFF2-40B4-BE49-F238E27FC236}">
                <a16:creationId xmlns:a16="http://schemas.microsoft.com/office/drawing/2014/main" id="{9FE15AF5-C8CA-885D-5DC3-055262F75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8959F92-B89D-F84F-879F-ECDAD1B33824}" type="slidenum">
              <a:rPr lang="en-US" altLang="tr-TR" sz="1200"/>
              <a:pPr/>
              <a:t>70</a:t>
            </a:fld>
            <a:endParaRPr lang="en-US" altLang="tr-TR" sz="1200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12597B32-7575-62C3-0C77-7AD5CFCF94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CEA6E56-67B5-2838-1E03-B79BD8590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3FC735EF-A92F-EE03-5842-1BA6F7187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C3FF34-722B-2E4A-8DFC-9144E57455C6}" type="slidenum">
              <a:rPr lang="en-US" altLang="tr-TR" sz="1200"/>
              <a:pPr/>
              <a:t>13</a:t>
            </a:fld>
            <a:endParaRPr lang="en-US" altLang="tr-TR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B15B7FB-1617-E2D4-7E49-880AD59311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71E6BC-99A7-166C-0796-626E56F01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2B98543-3A78-E8A6-A39A-C98FA40C6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3EF3430-7717-AB48-8489-09CC4B760C64}" type="slidenum">
              <a:rPr lang="en-US" altLang="tr-TR" sz="1200"/>
              <a:pPr/>
              <a:t>14</a:t>
            </a:fld>
            <a:endParaRPr lang="en-US" altLang="tr-TR" sz="1200"/>
          </a:p>
        </p:txBody>
      </p:sp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1A6E8F6B-12A3-0CB8-4EF1-3BF7B44D59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E628C620-2853-66A0-3EB3-FD808BE15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97D0F613-2AD2-00CD-8AA4-CF2CB1990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0C56E64-70A4-334E-A6FF-7135A9A00DB4}" type="slidenum">
              <a:rPr lang="en-US" altLang="tr-TR" sz="1200"/>
              <a:pPr/>
              <a:t>15</a:t>
            </a:fld>
            <a:endParaRPr lang="en-US" altLang="tr-TR" sz="1200"/>
          </a:p>
        </p:txBody>
      </p:sp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8621190E-6B04-DB2F-7C16-1D46FC2E03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E8F8A43A-D140-AD34-6518-9E79A7069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22BE31-B530-557B-22C2-3C8F5FF4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720862-3164-2769-D4C8-1CC538E57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57B195-D9D2-4903-E2C8-CBCF79ED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B844A3-AA5A-AD92-1965-DF8BA7E5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01E063-53C6-A12E-1BFA-94BBABF8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D5D05B-81B1-C567-D453-AD19516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60665A-B006-415F-645C-9ED2B78BA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0BA439-C262-38F8-E4D4-F595FB32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89EE8-92FF-AEB6-4DFD-EFDC78FB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75AEB3-43D3-7C8C-20F8-C4B73A36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F77B0D5-077B-1047-23D8-E6F3EE849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9C21CA-C61B-5203-7347-00D3ECB0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BAF915-0C71-6B3E-C567-7481F6A1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47D8C9-CE47-6850-473D-052C45C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990A17-5DAD-FB6B-AD28-4288F80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28600"/>
            <a:ext cx="10363200" cy="601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45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1273F6-44DD-A7FC-6C14-D460ED8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2F5F02-33A2-359A-6772-F7A9B0A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0D2930-1C1B-D7A2-D8C4-D385A84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18FEA3-948D-CCD0-CE1A-D959F1A6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491605-B2DB-E53E-2CDF-04098827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ED0C35-E58A-E33E-BEBF-202CCCD0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729AF5-7AC4-725A-86ED-428AC87C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EB48CC-D40A-C3C8-D4E2-495227A4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0D6CD4-9D96-E94B-ED27-D0DC7522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6EEC35-843A-3293-6577-8108CA61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C2AC09-F4A1-282B-2847-FA34EA54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1D1ECD-B02D-B2E8-3CAC-A22EEBA8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15FD012-18F1-B8D2-9745-A652760E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063398-9462-3359-DEE5-82232955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E05C0F-026D-4ED9-B318-A4B3DCAE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BCBFD8-9898-EAFD-F587-A5F686A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C4349-6B18-A762-D3AC-62B45249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E7F0A8-03E3-DF3D-F20F-A0CA857C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821064-2F40-2190-8EEF-643027FBF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EBC0749-7CDB-0953-A5B0-F92909DF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26D41D-84F7-8FD0-6B40-A3C6FE122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588C421-78E1-A642-D8FA-B7E504EB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0AA1D44-E99F-C7C0-B553-DD7670C4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D9F4C8D-E941-9A54-A955-DB608C02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F15C3-BA15-BAC0-D4D5-8019ADFC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3DA44AB-7C46-08AB-45E4-A1E7963A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DF83147-C55C-7946-A022-BEF46A9B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8670EB-7517-DAD6-5706-6561A780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BCE5FA9-BCDC-9C11-420E-725B2A60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698A0D5-366D-D738-3035-749B6D75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94B9176-1C5A-F3A6-879F-15B76595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F6CB9-967E-637C-C806-8E8DD10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B0DA9A-7F85-22CA-EC60-9F0E681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F92B45-F552-D96F-A8D6-46098BAC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A989DB-5035-4114-1C86-FCBBD7C8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439E6-A5CD-ECDB-6EA9-EC8012DF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BC7-0107-3CE3-AB54-46E1DE32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01B7B2-4D5C-8A32-0FAC-D1F41E30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E89F7BF-6B02-855E-25AF-8821D10F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EA639B-AB5F-9A7C-AD51-2C372F57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91366B-2A82-DE19-4FBB-3DD8C533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86BDCD-ADE8-7F38-1881-18F0C614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3F39904-7E3E-B5A5-4599-5F1B2CB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1213B1D-8B28-A6DA-3D26-7494B813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E8D0B8-100F-EE25-E3B4-6910D492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50BDA6-13B3-646A-4DFD-CA18B0832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3B6E-90D1-7349-8C2F-99BEFB42BD3E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F08EF0-7E61-4BAB-C657-612B6941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3E6CCB-7CC5-F821-E040-CFE382B4E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D1A-03F2-8241-B2F6-9394E661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game/video-game-physics-part-ii-collision-detection-for-solid-objec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569532-5FEA-9526-8304-CAABC81DA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Graphics / SVG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058C54-4E6B-01C8-C251-FD6A84EDA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AB6C0851-FD37-05CB-56F3-294D19166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dirty="0">
                <a:ea typeface="ＭＳ Ｐゴシック" panose="020B0600070205080204" pitchFamily="34" charset="-128"/>
              </a:rPr>
              <a:t>Until now we have been able to work with geometric entities without using any frame of </a:t>
            </a:r>
            <a:r>
              <a:rPr lang="en-US" altLang="tr-TR" sz="2400" b="1" dirty="0">
                <a:ea typeface="ＭＳ Ｐゴシック" panose="020B0600070205080204" pitchFamily="34" charset="-128"/>
              </a:rPr>
              <a:t>reference</a:t>
            </a:r>
            <a:r>
              <a:rPr lang="en-US" altLang="tr-TR" sz="2400" dirty="0">
                <a:ea typeface="ＭＳ Ｐゴシック" panose="020B0600070205080204" pitchFamily="34" charset="-128"/>
              </a:rPr>
              <a:t>, such a coordinate system</a:t>
            </a:r>
          </a:p>
          <a:p>
            <a:endParaRPr lang="en-US" altLang="tr-TR" sz="2400" dirty="0">
              <a:ea typeface="ＭＳ Ｐゴシック" panose="020B0600070205080204" pitchFamily="34" charset="-128"/>
            </a:endParaRPr>
          </a:p>
          <a:p>
            <a:r>
              <a:rPr lang="en-US" altLang="tr-TR" sz="2400" dirty="0">
                <a:ea typeface="ＭＳ Ｐゴシック" panose="020B0600070205080204" pitchFamily="34" charset="-128"/>
              </a:rPr>
              <a:t>Need a frame of reference to relate points and objects to our physical world. </a:t>
            </a:r>
          </a:p>
          <a:p>
            <a:pPr lvl="1"/>
            <a:r>
              <a:rPr lang="en-US" altLang="tr-TR" sz="2200" dirty="0">
                <a:ea typeface="ＭＳ Ｐゴシック" panose="020B0600070205080204" pitchFamily="34" charset="-128"/>
              </a:rPr>
              <a:t>For example, where is a point? </a:t>
            </a:r>
          </a:p>
          <a:p>
            <a:pPr lvl="2"/>
            <a:r>
              <a:rPr lang="en-US" altLang="tr-TR" sz="1800" dirty="0">
                <a:ea typeface="ＭＳ Ｐゴシック" panose="020B0600070205080204" pitchFamily="34" charset="-128"/>
              </a:rPr>
              <a:t>Can’t answer without a reference system</a:t>
            </a:r>
          </a:p>
          <a:p>
            <a:pPr lvl="1"/>
            <a:r>
              <a:rPr lang="en-US" altLang="tr-TR" sz="2200" dirty="0">
                <a:ea typeface="ＭＳ Ｐゴシック" panose="020B0600070205080204" pitchFamily="34" charset="-128"/>
              </a:rPr>
              <a:t>World coordinates</a:t>
            </a:r>
          </a:p>
          <a:p>
            <a:pPr lvl="1"/>
            <a:r>
              <a:rPr lang="en-US" altLang="tr-TR" sz="2200" dirty="0">
                <a:ea typeface="ＭＳ Ｐゴシック" panose="020B0600070205080204" pitchFamily="34" charset="-128"/>
              </a:rPr>
              <a:t>Camera coordinates</a:t>
            </a: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E79729CF-95E0-F482-DF75-825DA82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2FC7D0A0-111E-DD10-0FE2-DAD4CA275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Coordinate Systems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946B427-95F9-2720-7CD1-022AEA4C5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Consider a basis 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,…., 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r>
              <a:rPr lang="en-US" altLang="tr-TR" sz="2400">
                <a:ea typeface="ＭＳ Ｐゴシック" panose="020B0600070205080204" pitchFamily="34" charset="-128"/>
              </a:rPr>
              <a:t>A vector is written 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v=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+….+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r>
              <a:rPr lang="en-US" altLang="tr-TR" sz="2400">
                <a:ea typeface="ＭＳ Ｐゴシック" panose="020B0600070205080204" pitchFamily="34" charset="-128"/>
              </a:rPr>
              <a:t>The list of scalars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{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….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}</a:t>
            </a:r>
            <a:r>
              <a:rPr lang="en-US" altLang="tr-TR" sz="2400">
                <a:ea typeface="ＭＳ Ｐゴシック" panose="020B0600070205080204" pitchFamily="34" charset="-128"/>
              </a:rPr>
              <a:t>is the </a:t>
            </a:r>
            <a:r>
              <a:rPr lang="en-US" altLang="tr-TR" sz="2400" i="1">
                <a:ea typeface="ＭＳ Ｐゴシック" panose="020B0600070205080204" pitchFamily="34" charset="-128"/>
              </a:rPr>
              <a:t>representation of 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i="1">
                <a:ea typeface="ＭＳ Ｐゴシック" panose="020B0600070205080204" pitchFamily="34" charset="-128"/>
              </a:rPr>
              <a:t> with respect to the given basis</a:t>
            </a:r>
          </a:p>
          <a:p>
            <a:r>
              <a:rPr lang="en-US" altLang="tr-TR" sz="2400">
                <a:ea typeface="ＭＳ Ｐゴシック" panose="020B0600070205080204" pitchFamily="34" charset="-128"/>
              </a:rPr>
              <a:t>We can write the representation as a row or column array of scalars</a:t>
            </a:r>
            <a:endParaRPr lang="en-US" altLang="tr-TR" sz="2400" baseline="-25000">
              <a:ea typeface="ＭＳ Ｐゴシック" panose="020B0600070205080204" pitchFamily="34" charset="-128"/>
            </a:endParaRP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8C54B382-555E-C53C-29A7-692C4242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9" y="46609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a</a:t>
            </a:r>
            <a:r>
              <a:rPr lang="en-US" altLang="tr-TR"/>
              <a:t>=[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 baseline="-25000"/>
              <a:t>1</a:t>
            </a:r>
            <a:r>
              <a:rPr lang="en-US" altLang="tr-TR" i="1"/>
              <a:t>  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 baseline="-25000"/>
              <a:t>2</a:t>
            </a:r>
            <a:r>
              <a:rPr lang="en-US" altLang="tr-TR" i="1"/>
              <a:t> </a:t>
            </a:r>
            <a:r>
              <a:rPr lang="en-US" altLang="tr-TR"/>
              <a:t> …. 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 baseline="-25000"/>
              <a:t>n</a:t>
            </a:r>
            <a:r>
              <a:rPr lang="en-US" altLang="tr-TR"/>
              <a:t>]</a:t>
            </a:r>
            <a:r>
              <a:rPr lang="en-US" altLang="tr-TR" baseline="30000"/>
              <a:t>T</a:t>
            </a:r>
            <a:r>
              <a:rPr lang="en-US" altLang="tr-TR"/>
              <a:t>=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A13FB9E4-C78B-CDEF-3B4F-177396ADC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Coordinate Systems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0F068617-BEE9-C6EF-EE12-5799496F1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Which is correct?</a:t>
            </a:r>
          </a:p>
          <a:p>
            <a:endParaRPr lang="en-US" altLang="tr-TR" sz="2400">
              <a:ea typeface="ＭＳ Ｐゴシック" panose="020B0600070205080204" pitchFamily="34" charset="-128"/>
            </a:endParaRPr>
          </a:p>
          <a:p>
            <a:endParaRPr lang="en-US" altLang="tr-TR">
              <a:ea typeface="ＭＳ Ｐゴシック" panose="020B0600070205080204" pitchFamily="34" charset="-128"/>
            </a:endParaRPr>
          </a:p>
          <a:p>
            <a:endParaRPr lang="en-US" altLang="tr-TR">
              <a:ea typeface="ＭＳ Ｐゴシック" panose="020B0600070205080204" pitchFamily="34" charset="-128"/>
            </a:endParaRPr>
          </a:p>
          <a:p>
            <a:endParaRPr lang="en-US" altLang="tr-TR">
              <a:ea typeface="ＭＳ Ｐゴシック" panose="020B0600070205080204" pitchFamily="34" charset="-128"/>
            </a:endParaRPr>
          </a:p>
          <a:p>
            <a:endParaRPr lang="en-US" altLang="tr-TR">
              <a:ea typeface="ＭＳ Ｐゴシック" panose="020B0600070205080204" pitchFamily="34" charset="-128"/>
            </a:endParaRPr>
          </a:p>
        </p:txBody>
      </p:sp>
      <p:grpSp>
        <p:nvGrpSpPr>
          <p:cNvPr id="14339" name="Group 4">
            <a:extLst>
              <a:ext uri="{FF2B5EF4-FFF2-40B4-BE49-F238E27FC236}">
                <a16:creationId xmlns:a16="http://schemas.microsoft.com/office/drawing/2014/main" id="{4648E7B5-B014-A356-22D7-E4CAF619F75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09800"/>
            <a:ext cx="1981200" cy="2209800"/>
            <a:chOff x="912" y="1680"/>
            <a:chExt cx="1248" cy="1392"/>
          </a:xfrm>
        </p:grpSpPr>
        <p:sp>
          <p:nvSpPr>
            <p:cNvPr id="14348" name="Line 5">
              <a:extLst>
                <a:ext uri="{FF2B5EF4-FFF2-40B4-BE49-F238E27FC236}">
                  <a16:creationId xmlns:a16="http://schemas.microsoft.com/office/drawing/2014/main" id="{84C7E206-68FC-F97B-AFF8-1F41A401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4349" name="Line 6">
              <a:extLst>
                <a:ext uri="{FF2B5EF4-FFF2-40B4-BE49-F238E27FC236}">
                  <a16:creationId xmlns:a16="http://schemas.microsoft.com/office/drawing/2014/main" id="{D9934EB8-FC39-73A1-44C2-CED3954C7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4350" name="Line 7">
              <a:extLst>
                <a:ext uri="{FF2B5EF4-FFF2-40B4-BE49-F238E27FC236}">
                  <a16:creationId xmlns:a16="http://schemas.microsoft.com/office/drawing/2014/main" id="{B76170F2-EC38-699A-470C-C335312CC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14340" name="Line 8">
            <a:extLst>
              <a:ext uri="{FF2B5EF4-FFF2-40B4-BE49-F238E27FC236}">
                <a16:creationId xmlns:a16="http://schemas.microsoft.com/office/drawing/2014/main" id="{E7E431EF-4CF6-5BCF-692E-51247454C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590800"/>
            <a:ext cx="1066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341" name="Text Box 9">
            <a:extLst>
              <a:ext uri="{FF2B5EF4-FFF2-40B4-BE49-F238E27FC236}">
                <a16:creationId xmlns:a16="http://schemas.microsoft.com/office/drawing/2014/main" id="{C2136EA3-D74F-FFF1-BE75-87A2B78EA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8606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i="1"/>
              <a:t>v</a:t>
            </a:r>
          </a:p>
        </p:txBody>
      </p:sp>
      <p:sp>
        <p:nvSpPr>
          <p:cNvPr id="14342" name="Line 10">
            <a:extLst>
              <a:ext uri="{FF2B5EF4-FFF2-40B4-BE49-F238E27FC236}">
                <a16:creationId xmlns:a16="http://schemas.microsoft.com/office/drawing/2014/main" id="{DFD1495A-2052-CC9F-742A-F3BFF6320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971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343" name="Line 11">
            <a:extLst>
              <a:ext uri="{FF2B5EF4-FFF2-40B4-BE49-F238E27FC236}">
                <a16:creationId xmlns:a16="http://schemas.microsoft.com/office/drawing/2014/main" id="{4E7F4A0D-F49D-3B72-D3F3-DBCAC3FF0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133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344" name="Line 12">
            <a:extLst>
              <a:ext uri="{FF2B5EF4-FFF2-40B4-BE49-F238E27FC236}">
                <a16:creationId xmlns:a16="http://schemas.microsoft.com/office/drawing/2014/main" id="{784C744F-ABBD-4D53-77D3-88F225220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20040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345" name="Line 13">
            <a:extLst>
              <a:ext uri="{FF2B5EF4-FFF2-40B4-BE49-F238E27FC236}">
                <a16:creationId xmlns:a16="http://schemas.microsoft.com/office/drawing/2014/main" id="{C43DF6DA-D8D0-830A-421B-DE6A8B65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276600"/>
            <a:ext cx="1066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346" name="Text Box 14">
            <a:extLst>
              <a:ext uri="{FF2B5EF4-FFF2-40B4-BE49-F238E27FC236}">
                <a16:creationId xmlns:a16="http://schemas.microsoft.com/office/drawing/2014/main" id="{9BEBF84D-564C-4CA6-B02E-25F3C290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52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i="1"/>
              <a:t>v</a:t>
            </a:r>
          </a:p>
        </p:txBody>
      </p:sp>
      <p:sp>
        <p:nvSpPr>
          <p:cNvPr id="14347" name="Rectangle 16">
            <a:extLst>
              <a:ext uri="{FF2B5EF4-FFF2-40B4-BE49-F238E27FC236}">
                <a16:creationId xmlns:a16="http://schemas.microsoft.com/office/drawing/2014/main" id="{89020F45-6840-37E3-6BA6-8EC2A695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4572001"/>
            <a:ext cx="6933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tr-TR">
                <a:latin typeface="Arial" panose="020B0604020202020204" pitchFamily="34" charset="0"/>
              </a:rPr>
              <a:t> Both are because vectors have no fixed location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E2679F6-FA7E-ECCB-F127-24E205D15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Frames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6063A56-D7F1-32DD-4974-8733AC289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Coordinate System is insufficient to present points</a:t>
            </a:r>
          </a:p>
          <a:p>
            <a:r>
              <a:rPr lang="en-US" altLang="tr-TR" sz="2400">
                <a:ea typeface="ＭＳ Ｐゴシック" panose="020B0600070205080204" pitchFamily="34" charset="-128"/>
              </a:rPr>
              <a:t>If we work in an </a:t>
            </a:r>
            <a:r>
              <a:rPr lang="en-US" altLang="tr-TR" sz="2400" b="1">
                <a:ea typeface="ＭＳ Ｐゴシック" panose="020B0600070205080204" pitchFamily="34" charset="-128"/>
              </a:rPr>
              <a:t>affine space </a:t>
            </a:r>
            <a:r>
              <a:rPr lang="en-US" altLang="tr-TR" sz="2400">
                <a:ea typeface="ＭＳ Ｐゴシック" panose="020B0600070205080204" pitchFamily="34" charset="-128"/>
              </a:rPr>
              <a:t>we can add a single point, the </a:t>
            </a:r>
            <a:r>
              <a:rPr lang="en-US" altLang="tr-TR" sz="2400" i="1">
                <a:ea typeface="ＭＳ Ｐゴシック" panose="020B0600070205080204" pitchFamily="34" charset="-128"/>
              </a:rPr>
              <a:t>origin</a:t>
            </a:r>
            <a:r>
              <a:rPr lang="en-US" altLang="tr-TR" sz="2400">
                <a:ea typeface="ＭＳ Ｐゴシック" panose="020B0600070205080204" pitchFamily="34" charset="-128"/>
              </a:rPr>
              <a:t>, to the basis vectors to form a </a:t>
            </a:r>
            <a:r>
              <a:rPr lang="en-US" altLang="tr-TR" sz="2400" i="1">
                <a:ea typeface="ＭＳ Ｐゴシック" panose="020B0600070205080204" pitchFamily="34" charset="-128"/>
              </a:rPr>
              <a:t>frame</a:t>
            </a:r>
          </a:p>
        </p:txBody>
      </p: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B62150EC-BE3B-12EB-3D80-75AE9432B4D0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3048000"/>
            <a:ext cx="1981200" cy="2209800"/>
            <a:chOff x="912" y="1680"/>
            <a:chExt cx="1248" cy="1392"/>
          </a:xfrm>
        </p:grpSpPr>
        <p:sp>
          <p:nvSpPr>
            <p:cNvPr id="16392" name="Line 5">
              <a:extLst>
                <a:ext uri="{FF2B5EF4-FFF2-40B4-BE49-F238E27FC236}">
                  <a16:creationId xmlns:a16="http://schemas.microsoft.com/office/drawing/2014/main" id="{D7D4C894-587C-E54F-F9E8-29507B3F5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6393" name="Line 6">
              <a:extLst>
                <a:ext uri="{FF2B5EF4-FFF2-40B4-BE49-F238E27FC236}">
                  <a16:creationId xmlns:a16="http://schemas.microsoft.com/office/drawing/2014/main" id="{2B4A2138-E51C-FB52-2443-7A37E6548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6394" name="Line 7">
              <a:extLst>
                <a:ext uri="{FF2B5EF4-FFF2-40B4-BE49-F238E27FC236}">
                  <a16:creationId xmlns:a16="http://schemas.microsoft.com/office/drawing/2014/main" id="{5986B598-AF32-587B-D060-FB173B91F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16388" name="Text Box 8">
            <a:extLst>
              <a:ext uri="{FF2B5EF4-FFF2-40B4-BE49-F238E27FC236}">
                <a16:creationId xmlns:a16="http://schemas.microsoft.com/office/drawing/2014/main" id="{C952353D-06EA-1933-4BAC-EBDD03D56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962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</a:t>
            </a:r>
            <a:r>
              <a:rPr lang="en-US" altLang="tr-TR" baseline="-25000"/>
              <a:t>0</a:t>
            </a:r>
          </a:p>
        </p:txBody>
      </p:sp>
      <p:sp>
        <p:nvSpPr>
          <p:cNvPr id="16389" name="Text Box 9">
            <a:extLst>
              <a:ext uri="{FF2B5EF4-FFF2-40B4-BE49-F238E27FC236}">
                <a16:creationId xmlns:a16="http://schemas.microsoft.com/office/drawing/2014/main" id="{2F276E38-DDA7-4D96-DBA6-F8DF1DA56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6226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i="1"/>
              <a:t>v</a:t>
            </a:r>
            <a:r>
              <a:rPr lang="en-US" altLang="tr-TR" baseline="-25000"/>
              <a:t>1</a:t>
            </a:r>
          </a:p>
        </p:txBody>
      </p:sp>
      <p:sp>
        <p:nvSpPr>
          <p:cNvPr id="16390" name="Text Box 10">
            <a:extLst>
              <a:ext uri="{FF2B5EF4-FFF2-40B4-BE49-F238E27FC236}">
                <a16:creationId xmlns:a16="http://schemas.microsoft.com/office/drawing/2014/main" id="{6B5E6144-D195-338F-FBDC-DE1688AED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9" y="33528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i="1"/>
              <a:t>v</a:t>
            </a:r>
            <a:r>
              <a:rPr lang="en-US" altLang="tr-TR" baseline="-25000"/>
              <a:t>2</a:t>
            </a:r>
          </a:p>
        </p:txBody>
      </p:sp>
      <p:sp>
        <p:nvSpPr>
          <p:cNvPr id="16391" name="Text Box 11">
            <a:extLst>
              <a:ext uri="{FF2B5EF4-FFF2-40B4-BE49-F238E27FC236}">
                <a16:creationId xmlns:a16="http://schemas.microsoft.com/office/drawing/2014/main" id="{9F0A903E-8F76-BC15-FA00-F46E1451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4572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i="1"/>
              <a:t>v</a:t>
            </a:r>
            <a:r>
              <a:rPr lang="en-US" altLang="tr-TR" baseline="-2500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03D792C1-2CA2-F6BB-C8B9-16EF85150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 dirty="0">
                <a:ea typeface="ＭＳ Ｐゴシック" panose="020B0600070205080204" pitchFamily="34" charset="-128"/>
              </a:rPr>
              <a:t>Frame determined by 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(P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endParaRPr lang="en-US" altLang="tr-TR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tr-TR" sz="2400" dirty="0">
                <a:ea typeface="ＭＳ Ｐゴシック" panose="020B0600070205080204" pitchFamily="34" charset="-128"/>
              </a:rPr>
              <a:t>Within this frame, every vector can be written as </a:t>
            </a:r>
          </a:p>
          <a:p>
            <a:pPr>
              <a:buFontTx/>
              <a:buNone/>
            </a:pP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v=</a:t>
            </a:r>
            <a:r>
              <a:rPr lang="en-US" altLang="tr-TR" sz="2400" dirty="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 dirty="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+….+</a:t>
            </a:r>
            <a:r>
              <a:rPr lang="en-US" altLang="tr-TR" sz="2400" dirty="0" err="1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tr-TR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endParaRPr lang="en-US" altLang="tr-TR" sz="2400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tr-TR" sz="2400" dirty="0">
              <a:ea typeface="ＭＳ Ｐゴシック" panose="020B0600070205080204" pitchFamily="34" charset="-128"/>
            </a:endParaRPr>
          </a:p>
          <a:p>
            <a:r>
              <a:rPr lang="en-US" altLang="tr-TR" sz="2400" dirty="0">
                <a:ea typeface="ＭＳ Ｐゴシック" panose="020B0600070205080204" pitchFamily="34" charset="-128"/>
              </a:rPr>
              <a:t>Every point can be written as</a:t>
            </a:r>
          </a:p>
          <a:p>
            <a:pPr>
              <a:buFontTx/>
              <a:buNone/>
            </a:pP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P</a:t>
            </a:r>
            <a:r>
              <a:rPr lang="en-US" altLang="tr-TR" sz="2400" dirty="0">
                <a:ea typeface="ＭＳ Ｐゴシック" panose="020B0600070205080204" pitchFamily="34" charset="-128"/>
              </a:rPr>
              <a:t> = 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 dirty="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 dirty="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+….+</a:t>
            </a:r>
            <a:r>
              <a:rPr lang="en-US" altLang="tr-TR" sz="2400" dirty="0" err="1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tr-TR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endParaRPr lang="en-US" altLang="tr-TR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1A190DD6-0711-D73B-6A04-A30EC5CF2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6934200" cy="1066800"/>
          </a:xfrm>
        </p:spPr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Confusing Points and Vectors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6CDA85C7-583B-AB73-0E6B-6EB03E513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Consider the point and the vector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	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>
                <a:ea typeface="ＭＳ Ｐゴシック" panose="020B0600070205080204" pitchFamily="34" charset="-128"/>
              </a:rPr>
              <a:t> =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+….+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endParaRPr lang="en-US" altLang="tr-TR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v=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+….+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They appear to have the similar representations</a:t>
            </a:r>
          </a:p>
          <a:p>
            <a:pPr>
              <a:buFontTx/>
              <a:buNone/>
            </a:pPr>
            <a:r>
              <a:rPr lang="en-US" altLang="tr-TR" sz="2400" b="1">
                <a:ea typeface="ＭＳ Ｐゴシック" panose="020B0600070205080204" pitchFamily="34" charset="-128"/>
              </a:rPr>
              <a:t>p</a:t>
            </a:r>
            <a:r>
              <a:rPr lang="en-US" altLang="tr-TR" sz="2400">
                <a:ea typeface="ＭＳ Ｐゴシック" panose="020B0600070205080204" pitchFamily="34" charset="-128"/>
              </a:rPr>
              <a:t>=[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        </a:t>
            </a:r>
            <a:r>
              <a:rPr lang="en-US" altLang="tr-TR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=[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 confuse the point with the vector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vector has no position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BFE0F4E1-AF8D-3A74-8A23-B4DF5BA57E4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505200"/>
            <a:ext cx="1981200" cy="2209800"/>
            <a:chOff x="912" y="1680"/>
            <a:chExt cx="1248" cy="1392"/>
          </a:xfrm>
        </p:grpSpPr>
        <p:sp>
          <p:nvSpPr>
            <p:cNvPr id="20495" name="Line 5">
              <a:extLst>
                <a:ext uri="{FF2B5EF4-FFF2-40B4-BE49-F238E27FC236}">
                  <a16:creationId xmlns:a16="http://schemas.microsoft.com/office/drawing/2014/main" id="{36FC8B0D-E1D1-7B38-B8DA-7ED9D52F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0496" name="Line 6">
              <a:extLst>
                <a:ext uri="{FF2B5EF4-FFF2-40B4-BE49-F238E27FC236}">
                  <a16:creationId xmlns:a16="http://schemas.microsoft.com/office/drawing/2014/main" id="{A461B94E-A29A-5BBB-7988-D429BD748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68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0497" name="Line 7">
              <a:extLst>
                <a:ext uri="{FF2B5EF4-FFF2-40B4-BE49-F238E27FC236}">
                  <a16:creationId xmlns:a16="http://schemas.microsoft.com/office/drawing/2014/main" id="{FD7AE0B3-3B4D-288B-3437-C1AC23984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0484" name="Line 8">
            <a:extLst>
              <a:ext uri="{FF2B5EF4-FFF2-40B4-BE49-F238E27FC236}">
                <a16:creationId xmlns:a16="http://schemas.microsoft.com/office/drawing/2014/main" id="{6D56ABB1-1AA1-8173-C90E-E5CFE1B894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962400"/>
            <a:ext cx="9144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85" name="Text Box 9">
            <a:extLst>
              <a:ext uri="{FF2B5EF4-FFF2-40B4-BE49-F238E27FC236}">
                <a16:creationId xmlns:a16="http://schemas.microsoft.com/office/drawing/2014/main" id="{52A8A8C8-B884-5497-A576-4C96C657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v</a:t>
            </a:r>
          </a:p>
        </p:txBody>
      </p:sp>
      <p:sp>
        <p:nvSpPr>
          <p:cNvPr id="20486" name="Text Box 10">
            <a:extLst>
              <a:ext uri="{FF2B5EF4-FFF2-40B4-BE49-F238E27FC236}">
                <a16:creationId xmlns:a16="http://schemas.microsoft.com/office/drawing/2014/main" id="{27F8512A-1A04-B749-9D86-02EE2144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3657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p</a:t>
            </a:r>
          </a:p>
        </p:txBody>
      </p:sp>
      <p:sp>
        <p:nvSpPr>
          <p:cNvPr id="20487" name="Line 11">
            <a:extLst>
              <a:ext uri="{FF2B5EF4-FFF2-40B4-BE49-F238E27FC236}">
                <a16:creationId xmlns:a16="http://schemas.microsoft.com/office/drawing/2014/main" id="{0C148876-4A84-FB1B-0E3A-4A5A3C236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3200400"/>
            <a:ext cx="9144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88" name="Text Box 12">
            <a:extLst>
              <a:ext uri="{FF2B5EF4-FFF2-40B4-BE49-F238E27FC236}">
                <a16:creationId xmlns:a16="http://schemas.microsoft.com/office/drawing/2014/main" id="{1EB93CA5-A254-FC58-7F05-77DE0193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v</a:t>
            </a:r>
          </a:p>
        </p:txBody>
      </p:sp>
      <p:sp>
        <p:nvSpPr>
          <p:cNvPr id="20489" name="Line 13">
            <a:extLst>
              <a:ext uri="{FF2B5EF4-FFF2-40B4-BE49-F238E27FC236}">
                <a16:creationId xmlns:a16="http://schemas.microsoft.com/office/drawing/2014/main" id="{B46F1BAE-5113-3F3F-1434-E894A02DE9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86200"/>
            <a:ext cx="2667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90" name="Line 14">
            <a:extLst>
              <a:ext uri="{FF2B5EF4-FFF2-40B4-BE49-F238E27FC236}">
                <a16:creationId xmlns:a16="http://schemas.microsoft.com/office/drawing/2014/main" id="{6FD76897-2EB5-383D-D848-252ADCC9C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191000"/>
            <a:ext cx="2743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91" name="Text Box 15">
            <a:extLst>
              <a:ext uri="{FF2B5EF4-FFF2-40B4-BE49-F238E27FC236}">
                <a16:creationId xmlns:a16="http://schemas.microsoft.com/office/drawing/2014/main" id="{83220785-9E1A-FEB6-FD08-47231875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9" y="5002214"/>
            <a:ext cx="218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2000"/>
              <a:t>can place anywhere</a:t>
            </a:r>
          </a:p>
        </p:txBody>
      </p:sp>
      <p:sp>
        <p:nvSpPr>
          <p:cNvPr id="20492" name="Oval 16">
            <a:extLst>
              <a:ext uri="{FF2B5EF4-FFF2-40B4-BE49-F238E27FC236}">
                <a16:creationId xmlns:a16="http://schemas.microsoft.com/office/drawing/2014/main" id="{330A1A24-23F3-E6ED-536E-4507B8CD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810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20493" name="Line 17">
            <a:extLst>
              <a:ext uri="{FF2B5EF4-FFF2-40B4-BE49-F238E27FC236}">
                <a16:creationId xmlns:a16="http://schemas.microsoft.com/office/drawing/2014/main" id="{E9658986-43A1-F9C6-0FC5-3ED44176CB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44000" y="4038600"/>
            <a:ext cx="228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0494" name="Text Box 18">
            <a:extLst>
              <a:ext uri="{FF2B5EF4-FFF2-40B4-BE49-F238E27FC236}">
                <a16:creationId xmlns:a16="http://schemas.microsoft.com/office/drawing/2014/main" id="{121E7CEA-268B-3CD9-7F35-2CCBCD43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139" y="5383214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2000"/>
              <a:t>fixed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5465D6ED-D621-1B47-556F-9FE777E9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Single Representation 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770B9CD-489A-509E-512C-3178CE3D2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If we define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= 0</a:t>
            </a:r>
            <a:r>
              <a:rPr lang="en-US" altLang="tr-TR" sz="2400">
                <a:ea typeface="ＭＳ Ｐゴシック" panose="020B0600070205080204" pitchFamily="34" charset="-128"/>
              </a:rPr>
              <a:t> and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= P</a:t>
            </a:r>
            <a:r>
              <a:rPr lang="en-US" altLang="tr-TR" sz="2400">
                <a:ea typeface="ＭＳ Ｐゴシック" panose="020B0600070205080204" pitchFamily="34" charset="-128"/>
              </a:rPr>
              <a:t> then we can write 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[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 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b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endParaRPr lang="en-US" altLang="tr-TR" sz="2400" baseline="30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>
                <a:ea typeface="ＭＳ Ｐゴシック" panose="020B0600070205080204" pitchFamily="34" charset="-128"/>
              </a:rPr>
              <a:t> =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[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v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 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</a:p>
          <a:p>
            <a:pPr>
              <a:buFontTx/>
              <a:buNone/>
            </a:pPr>
            <a:br>
              <a:rPr lang="en-US" altLang="tr-TR" sz="2400">
                <a:ea typeface="ＭＳ Ｐゴシック" panose="020B0600070205080204" pitchFamily="34" charset="-128"/>
              </a:rPr>
            </a:br>
            <a:br>
              <a:rPr lang="en-US" altLang="tr-TR" sz="2400">
                <a:ea typeface="ＭＳ Ｐゴシック" panose="020B0600070205080204" pitchFamily="34" charset="-128"/>
              </a:rPr>
            </a:br>
            <a:r>
              <a:rPr lang="en-US" altLang="tr-TR" sz="2400">
                <a:ea typeface="ＭＳ Ｐゴシック" panose="020B0600070205080204" pitchFamily="34" charset="-128"/>
              </a:rPr>
              <a:t>Thus we obtain the four-dimensional </a:t>
            </a:r>
            <a:r>
              <a:rPr lang="en-US" altLang="tr-TR" sz="2400" i="1">
                <a:ea typeface="ＭＳ Ｐゴシック" panose="020B0600070205080204" pitchFamily="34" charset="-128"/>
              </a:rPr>
              <a:t>homogeneous coordinate</a:t>
            </a:r>
            <a:r>
              <a:rPr lang="en-US" altLang="tr-TR" sz="2400">
                <a:ea typeface="ＭＳ Ｐゴシック" panose="020B0600070205080204" pitchFamily="34" charset="-128"/>
              </a:rPr>
              <a:t> representation</a:t>
            </a:r>
          </a:p>
          <a:p>
            <a:pPr>
              <a:buFontTx/>
              <a:buNone/>
            </a:pPr>
            <a:r>
              <a:rPr lang="en-US" altLang="tr-TR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[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</a:t>
            </a:r>
            <a:endParaRPr lang="en-US" altLang="tr-TR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tr-TR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[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tr-TR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198682B-5F15-5F65-5BE1-7B65F6401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477000" cy="1066800"/>
          </a:xfrm>
        </p:spPr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Homogeneous Coordinates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3F66340-5D62-18BD-283E-1941DC28D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924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The general form of four dimensional homogeneous coordinates is</a:t>
            </a:r>
          </a:p>
          <a:p>
            <a:pPr>
              <a:buFontTx/>
              <a:buNone/>
            </a:pPr>
            <a:r>
              <a:rPr lang="en-US" altLang="tr-TR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=[x y x w] </a:t>
            </a:r>
            <a:r>
              <a:rPr lang="en-US" altLang="tr-TR" sz="2400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We return to a three dimensional point (for w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0</a:t>
            </a:r>
            <a:r>
              <a:rPr lang="en-US" altLang="tr-TR" sz="2400">
                <a:ea typeface="ＭＳ Ｐゴシック" panose="020B0600070205080204" pitchFamily="34" charset="-128"/>
              </a:rPr>
              <a:t>) by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tr-TR" sz="24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x/w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tr-TR" sz="24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y/w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tr-TR" sz="24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z/w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If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w=0, </a:t>
            </a:r>
            <a:r>
              <a:rPr lang="en-US" altLang="tr-TR" sz="2400">
                <a:ea typeface="ＭＳ Ｐゴシック" panose="020B0600070205080204" pitchFamily="34" charset="-128"/>
              </a:rPr>
              <a:t>the representation is that of a vector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Note that homogeneous coordinates replaces points in three dimensions by lines through the origin in four dimensions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3933B3C9-3E12-0F29-DE1A-328F76CEF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05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Homogeneous Coordinates and Computer Graphics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1E78528-0739-7E2C-8E22-D6153769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524000"/>
            <a:ext cx="8353425" cy="4724400"/>
          </a:xfrm>
        </p:spPr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Homogeneous coordinates are key to all computer graphics systems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OpenGL uses 4D homogeneous coordinates for all its vertices. 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84BEEE32-FE30-8DAF-3420-2A11D961C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357564"/>
            <a:ext cx="72887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>
                <a:latin typeface="Arial" panose="020B0604020202020204" pitchFamily="34" charset="0"/>
              </a:rPr>
              <a:t>If you send it a triple of the form (x,y,z), it converts it </a:t>
            </a:r>
          </a:p>
          <a:p>
            <a:r>
              <a:rPr lang="en-US" altLang="tr-TR">
                <a:latin typeface="Arial" panose="020B0604020202020204" pitchFamily="34" charset="0"/>
              </a:rPr>
              <a:t>immediately to (x,y,z,1). </a:t>
            </a:r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D98ACBB3-0297-058B-AA7E-0101C334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4292601"/>
            <a:ext cx="806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>
                <a:latin typeface="Arial" panose="020B0604020202020204" pitchFamily="34" charset="0"/>
              </a:rPr>
              <a:t>If you send it a 2D point (x,y), it first appends a 0 for the z </a:t>
            </a:r>
          </a:p>
          <a:p>
            <a:r>
              <a:rPr lang="en-US" altLang="tr-TR">
                <a:latin typeface="Arial" panose="020B0604020202020204" pitchFamily="34" charset="0"/>
              </a:rPr>
              <a:t>component and then a 1, to form (x,y,0,1).</a:t>
            </a:r>
            <a:endParaRPr lang="tr-TR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  <p:bldP spid="1443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F0B3A50-F8A9-22D1-D93A-F70592DFA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05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Homogeneous Coordinates and Computer Graphics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A60519F-4311-E47C-88E5-54EED5688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Homogeneous coordinates are key to all computer graphics systems</a:t>
            </a: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All standard transformations (rotation, translation, scaling) can be implemented by matrix multiplications with 4 x 4 matrices</a:t>
            </a: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Hardware pipeline works with 4 dimensional representations</a:t>
            </a: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For orthographic viewing, we can maintain </a:t>
            </a:r>
            <a:r>
              <a:rPr lang="en-US" altLang="tr-TR" sz="2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w=0</a:t>
            </a:r>
            <a:r>
              <a:rPr lang="en-US" altLang="tr-TR" sz="2200">
                <a:ea typeface="ＭＳ Ｐゴシック" panose="020B0600070205080204" pitchFamily="34" charset="-128"/>
              </a:rPr>
              <a:t> for vectors and </a:t>
            </a:r>
            <a:r>
              <a:rPr lang="en-US" altLang="tr-TR" sz="2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w=1</a:t>
            </a:r>
            <a:r>
              <a:rPr lang="en-US" altLang="tr-TR" sz="2200">
                <a:ea typeface="ＭＳ Ｐゴシック" panose="020B0600070205080204" pitchFamily="34" charset="-128"/>
              </a:rPr>
              <a:t> for points</a:t>
            </a: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For perspective we need a </a:t>
            </a:r>
            <a:r>
              <a:rPr lang="en-US" altLang="tr-TR" sz="2200" i="1">
                <a:ea typeface="ＭＳ Ｐゴシック" panose="020B0600070205080204" pitchFamily="34" charset="-128"/>
              </a:rPr>
              <a:t>perspective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0" name="Rectangle 13107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076" name="Picture 131075" descr="Circular jigsaw puzzle">
            <a:extLst>
              <a:ext uri="{FF2B5EF4-FFF2-40B4-BE49-F238E27FC236}">
                <a16:creationId xmlns:a16="http://schemas.microsoft.com/office/drawing/2014/main" id="{592E6EDE-46C0-819E-0112-D6C841859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79" b="147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1074" name="Rectangle 2">
            <a:extLst>
              <a:ext uri="{FF2B5EF4-FFF2-40B4-BE49-F238E27FC236}">
                <a16:creationId xmlns:a16="http://schemas.microsoft.com/office/drawing/2014/main" id="{C5E63032-E260-4C7C-77B1-8567E9A31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tr-TR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oldman Sans" panose="020B0603020203020204" pitchFamily="34" charset="0"/>
                <a:ea typeface="ＭＳ Ｐゴシック" panose="020B0600070205080204" pitchFamily="34" charset="-128"/>
                <a:cs typeface="Goldman Sans" panose="020B0603020203020204" pitchFamily="34" charset="0"/>
              </a:rPr>
              <a:t>Representation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8657370C-FDB4-30F9-4C6F-F1CDF84BF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620713"/>
            <a:ext cx="7772400" cy="4724400"/>
          </a:xfrm>
        </p:spPr>
        <p:txBody>
          <a:bodyPr/>
          <a:lstStyle/>
          <a:p>
            <a:endParaRPr lang="en-US" altLang="tr-TR" sz="2400">
              <a:ea typeface="ＭＳ Ｐゴシック" panose="020B0600070205080204" pitchFamily="34" charset="-128"/>
            </a:endParaRPr>
          </a:p>
          <a:p>
            <a:endParaRPr lang="en-US" altLang="tr-TR" sz="2400">
              <a:ea typeface="ＭＳ Ｐゴシック" panose="020B0600070205080204" pitchFamily="34" charset="-128"/>
            </a:endParaRPr>
          </a:p>
          <a:p>
            <a:endParaRPr lang="en-US" altLang="tr-TR" sz="2400">
              <a:ea typeface="ＭＳ Ｐゴシック" panose="020B0600070205080204" pitchFamily="34" charset="-128"/>
            </a:endParaRPr>
          </a:p>
          <a:p>
            <a:r>
              <a:rPr lang="en-US" altLang="tr-TR" sz="2400">
                <a:ea typeface="ＭＳ Ｐゴシック" panose="020B0600070205080204" pitchFamily="34" charset="-128"/>
              </a:rPr>
              <a:t>The difference of two points (x,y,z,1) and (u,v,w,1) is (x-u, y-v, z-w, 0), which is a vector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28A05C2A-1FB2-FCAB-52FA-170A9380A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484313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US" altLang="tr-TR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tr-TR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tr-TR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tr-TR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tr-TR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tr-TR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tr-TR">
                <a:latin typeface="Arial" panose="020B0604020202020204" pitchFamily="34" charset="0"/>
              </a:rPr>
              <a:t>The sum of a point (x, y, z, 1) and a vector (d, e, f, 0) is (x + d, y + e, z + f, 1), another point</a:t>
            </a: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A3E8C9B3-FDE5-E736-B2B8-422813D8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420938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tr-TR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0E1E959B-2C65-54D6-2F9B-D962D9A9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 sz="33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Affine combination of points</a:t>
            </a:r>
          </a:p>
        </p:txBody>
      </p:sp>
      <p:sp>
        <p:nvSpPr>
          <p:cNvPr id="32770" name="Text Box 4">
            <a:extLst>
              <a:ext uri="{FF2B5EF4-FFF2-40B4-BE49-F238E27FC236}">
                <a16:creationId xmlns:a16="http://schemas.microsoft.com/office/drawing/2014/main" id="{90AE0917-DA31-5D2A-97D1-AD59CCE8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12875"/>
            <a:ext cx="89496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Consider forming a linear combination of two points, P = (P</a:t>
            </a:r>
            <a:r>
              <a:rPr lang="en-US" altLang="tr-TR" baseline="-25000"/>
              <a:t>1</a:t>
            </a:r>
            <a:r>
              <a:rPr lang="en-US" altLang="tr-TR"/>
              <a:t>, P</a:t>
            </a:r>
            <a:r>
              <a:rPr lang="en-US" altLang="tr-TR" baseline="-25000"/>
              <a:t>2</a:t>
            </a:r>
            <a:r>
              <a:rPr lang="en-US" altLang="tr-TR"/>
              <a:t>, P</a:t>
            </a:r>
            <a:r>
              <a:rPr lang="en-US" altLang="tr-TR" baseline="-25000"/>
              <a:t>3</a:t>
            </a:r>
            <a:r>
              <a:rPr lang="en-US" altLang="tr-TR"/>
              <a:t>, 1)</a:t>
            </a:r>
          </a:p>
          <a:p>
            <a:r>
              <a:rPr lang="en-US" altLang="tr-TR"/>
              <a:t>and R = (R</a:t>
            </a:r>
            <a:r>
              <a:rPr lang="en-US" altLang="tr-TR" baseline="-25000"/>
              <a:t>1</a:t>
            </a:r>
            <a:r>
              <a:rPr lang="en-US" altLang="tr-TR"/>
              <a:t>, R</a:t>
            </a:r>
            <a:r>
              <a:rPr lang="en-US" altLang="tr-TR" baseline="-25000"/>
              <a:t>2</a:t>
            </a:r>
            <a:r>
              <a:rPr lang="en-US" altLang="tr-TR"/>
              <a:t>, R</a:t>
            </a:r>
            <a:r>
              <a:rPr lang="en-US" altLang="tr-TR" baseline="-25000"/>
              <a:t>3</a:t>
            </a:r>
            <a:r>
              <a:rPr lang="en-US" altLang="tr-TR"/>
              <a:t>, 1), using the scalars f and g:</a:t>
            </a:r>
          </a:p>
          <a:p>
            <a:endParaRPr lang="en-US" altLang="tr-TR"/>
          </a:p>
          <a:p>
            <a:r>
              <a:rPr lang="en-US" altLang="tr-TR"/>
              <a:t>fP + gR = (fP</a:t>
            </a:r>
            <a:r>
              <a:rPr lang="en-US" altLang="tr-TR" baseline="-25000"/>
              <a:t>1</a:t>
            </a:r>
            <a:r>
              <a:rPr lang="en-US" altLang="tr-TR"/>
              <a:t> + gR</a:t>
            </a:r>
            <a:r>
              <a:rPr lang="en-US" altLang="tr-TR" baseline="-25000"/>
              <a:t>1</a:t>
            </a:r>
            <a:r>
              <a:rPr lang="en-US" altLang="tr-TR"/>
              <a:t>, fP</a:t>
            </a:r>
            <a:r>
              <a:rPr lang="en-US" altLang="tr-TR" baseline="-25000"/>
              <a:t>2</a:t>
            </a:r>
            <a:r>
              <a:rPr lang="en-US" altLang="tr-TR"/>
              <a:t> + gR</a:t>
            </a:r>
            <a:r>
              <a:rPr lang="en-US" altLang="tr-TR" baseline="-25000"/>
              <a:t>2</a:t>
            </a:r>
            <a:r>
              <a:rPr lang="en-US" altLang="tr-TR"/>
              <a:t>, fP</a:t>
            </a:r>
            <a:r>
              <a:rPr lang="en-US" altLang="tr-TR" baseline="-25000"/>
              <a:t>3</a:t>
            </a:r>
            <a:r>
              <a:rPr lang="en-US" altLang="tr-TR"/>
              <a:t> + gR</a:t>
            </a:r>
            <a:r>
              <a:rPr lang="en-US" altLang="tr-TR" baseline="-25000"/>
              <a:t>3</a:t>
            </a:r>
            <a:r>
              <a:rPr lang="en-US" altLang="tr-TR"/>
              <a:t>, f + g)</a:t>
            </a:r>
            <a:endParaRPr lang="tr-TR" altLang="tr-TR"/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AD68F6CB-9A6E-D7EF-6C45-F8250088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3357564"/>
            <a:ext cx="48013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This is a valid vector if f + g = 0</a:t>
            </a:r>
          </a:p>
          <a:p>
            <a:r>
              <a:rPr lang="en-US" altLang="tr-TR"/>
              <a:t>It is </a:t>
            </a:r>
            <a:r>
              <a:rPr lang="en-US" altLang="tr-TR" i="1"/>
              <a:t>not</a:t>
            </a:r>
            <a:r>
              <a:rPr lang="en-US" altLang="tr-TR"/>
              <a:t> a valid point, unless f + g = 1</a:t>
            </a:r>
            <a:endParaRPr lang="tr-TR" altLang="tr-TR"/>
          </a:p>
        </p:txBody>
      </p:sp>
      <p:sp>
        <p:nvSpPr>
          <p:cNvPr id="165894" name="Text Box 6">
            <a:extLst>
              <a:ext uri="{FF2B5EF4-FFF2-40B4-BE49-F238E27FC236}">
                <a16:creationId xmlns:a16="http://schemas.microsoft.com/office/drawing/2014/main" id="{073C6FCD-83A5-2538-9C59-5F2608F2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4365626"/>
            <a:ext cx="79191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The </a:t>
            </a:r>
            <a:r>
              <a:rPr lang="en-US" altLang="tr-TR" b="1"/>
              <a:t>only </a:t>
            </a:r>
            <a:r>
              <a:rPr lang="en-US" altLang="tr-TR"/>
              <a:t>linear combination of points that is valid is an </a:t>
            </a:r>
            <a:r>
              <a:rPr lang="en-US" altLang="tr-TR" b="1"/>
              <a:t>affine </a:t>
            </a:r>
          </a:p>
          <a:p>
            <a:r>
              <a:rPr lang="en-US" altLang="tr-TR"/>
              <a:t>combination. 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3">
            <a:extLst>
              <a:ext uri="{FF2B5EF4-FFF2-40B4-BE49-F238E27FC236}">
                <a16:creationId xmlns:a16="http://schemas.microsoft.com/office/drawing/2014/main" id="{6FEAEC46-D70A-CD42-B186-E0AA6D23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789364"/>
            <a:ext cx="86188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</a:t>
            </a:r>
            <a:r>
              <a:rPr lang="en-US" altLang="tr-TR" baseline="-25000"/>
              <a:t>1</a:t>
            </a:r>
            <a:r>
              <a:rPr lang="en-US" altLang="tr-TR"/>
              <a:t> + P</a:t>
            </a:r>
            <a:r>
              <a:rPr lang="en-US" altLang="tr-TR" baseline="-25000"/>
              <a:t>2</a:t>
            </a:r>
            <a:r>
              <a:rPr lang="en-US" altLang="tr-TR"/>
              <a:t> depends on the choice of coordinate system. </a:t>
            </a:r>
          </a:p>
          <a:p>
            <a:endParaRPr lang="en-US" altLang="tr-TR"/>
          </a:p>
          <a:p>
            <a:r>
              <a:rPr lang="en-US" altLang="tr-TR"/>
              <a:t>The affine combination 0.5 (P</a:t>
            </a:r>
            <a:r>
              <a:rPr lang="en-US" altLang="tr-TR" baseline="-25000"/>
              <a:t>1</a:t>
            </a:r>
            <a:r>
              <a:rPr lang="en-US" altLang="tr-TR"/>
              <a:t> + P</a:t>
            </a:r>
            <a:r>
              <a:rPr lang="en-US" altLang="tr-TR" baseline="-25000"/>
              <a:t>2</a:t>
            </a:r>
            <a:r>
              <a:rPr lang="en-US" altLang="tr-TR"/>
              <a:t>) does </a:t>
            </a:r>
            <a:r>
              <a:rPr lang="en-US" altLang="tr-TR" i="1"/>
              <a:t>not</a:t>
            </a:r>
            <a:r>
              <a:rPr lang="en-US" altLang="tr-TR"/>
              <a:t> depend on this choice.</a:t>
            </a:r>
            <a:endParaRPr lang="tr-TR" altLang="tr-TR"/>
          </a:p>
        </p:txBody>
      </p:sp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E12235F6-A30A-3AF9-CE9E-CB1C59358AF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863975" y="908051"/>
          <a:ext cx="409575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5461000" imgH="3467100" progId="Paint.Picture">
                  <p:embed/>
                </p:oleObj>
              </mc:Choice>
              <mc:Fallback>
                <p:oleObj name="Bit Eşlem Resmi" r:id="rId3" imgW="5461000" imgH="3467100" progId="Paint.Picture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E12235F6-A30A-3AF9-CE9E-CB1C59358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908051"/>
                        <a:ext cx="409575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>
            <a:extLst>
              <a:ext uri="{FF2B5EF4-FFF2-40B4-BE49-F238E27FC236}">
                <a16:creationId xmlns:a16="http://schemas.microsoft.com/office/drawing/2014/main" id="{0D456712-C46F-4BA6-5E4E-ED5F12A25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908050"/>
            <a:ext cx="70357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A point plus a vector is an affine combination of points </a:t>
            </a:r>
          </a:p>
          <a:p>
            <a:endParaRPr lang="en-US" altLang="tr-TR"/>
          </a:p>
          <a:p>
            <a:r>
              <a:rPr lang="en-US" altLang="tr-TR"/>
              <a:t>P = A + t (B - A) </a:t>
            </a:r>
          </a:p>
          <a:p>
            <a:endParaRPr lang="en-US" altLang="tr-TR"/>
          </a:p>
          <a:p>
            <a:r>
              <a:rPr lang="en-US" altLang="tr-TR"/>
              <a:t>P = t B + (1 – t) A !!!!!!!!!Why?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>
            <a:extLst>
              <a:ext uri="{FF2B5EF4-FFF2-40B4-BE49-F238E27FC236}">
                <a16:creationId xmlns:a16="http://schemas.microsoft.com/office/drawing/2014/main" id="{9C366F9B-50BD-2527-24A1-74E42C00B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9" y="549276"/>
            <a:ext cx="33762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The Centroid of a triangle</a:t>
            </a:r>
          </a:p>
          <a:p>
            <a:endParaRPr lang="en-US" altLang="tr-TR"/>
          </a:p>
        </p:txBody>
      </p:sp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A2F86794-D88C-9921-5D36-D0599483873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219575" y="1341439"/>
          <a:ext cx="3600450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4216400" imgH="2247900" progId="Paint.Picture">
                  <p:embed/>
                </p:oleObj>
              </mc:Choice>
              <mc:Fallback>
                <p:oleObj name="Bit Eşlem Resmi" r:id="rId3" imgW="4216400" imgH="2247900" progId="Paint.Picture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A2F86794-D88C-9921-5D36-D05994838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1341439"/>
                        <a:ext cx="3600450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>
            <a:extLst>
              <a:ext uri="{FF2B5EF4-FFF2-40B4-BE49-F238E27FC236}">
                <a16:creationId xmlns:a16="http://schemas.microsoft.com/office/drawing/2014/main" id="{41F95FC5-3B11-EA6F-CD53-EDE8CB30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3910014"/>
            <a:ext cx="56308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2000"/>
              <a:t>G = (E + F) / 2</a:t>
            </a:r>
          </a:p>
          <a:p>
            <a:r>
              <a:rPr lang="en-US" altLang="tr-TR" sz="2000"/>
              <a:t>The point that is two-thirds of the way from D to G is</a:t>
            </a:r>
          </a:p>
          <a:p>
            <a:r>
              <a:rPr lang="en-US" altLang="tr-TR" sz="2000"/>
              <a:t>D + (2/3)(G – D)</a:t>
            </a:r>
          </a:p>
          <a:p>
            <a:endParaRPr lang="en-US" altLang="tr-TR" sz="2000"/>
          </a:p>
          <a:p>
            <a:r>
              <a:rPr lang="en-US" altLang="tr-TR" sz="2000"/>
              <a:t>= (D + E + F) /3</a:t>
            </a:r>
            <a:endParaRPr lang="tr-TR" altLang="tr-TR" sz="2000"/>
          </a:p>
        </p:txBody>
      </p:sp>
      <p:sp>
        <p:nvSpPr>
          <p:cNvPr id="38916" name="Text Box 6">
            <a:extLst>
              <a:ext uri="{FF2B5EF4-FFF2-40B4-BE49-F238E27FC236}">
                <a16:creationId xmlns:a16="http://schemas.microsoft.com/office/drawing/2014/main" id="{39FDF064-D390-B431-633C-E2968969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3141664"/>
            <a:ext cx="8520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Show that the three medians of T meet at a point that lies 2/3 of the </a:t>
            </a:r>
          </a:p>
          <a:p>
            <a:r>
              <a:rPr lang="en-US" altLang="tr-TR"/>
              <a:t>way along each median.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>
            <a:extLst>
              <a:ext uri="{FF2B5EF4-FFF2-40B4-BE49-F238E27FC236}">
                <a16:creationId xmlns:a16="http://schemas.microsoft.com/office/drawing/2014/main" id="{EDFE5C0C-24EA-08DD-812A-BF8C2E9E3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6989" y="228600"/>
            <a:ext cx="7273925" cy="1066800"/>
          </a:xfrm>
        </p:spPr>
        <p:txBody>
          <a:bodyPr/>
          <a:lstStyle/>
          <a:p>
            <a:pPr>
              <a:defRPr/>
            </a:pPr>
            <a:r>
              <a:rPr lang="en-US" altLang="tr-TR" sz="33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Linear Interpolation of Two Points</a:t>
            </a:r>
          </a:p>
        </p:txBody>
      </p:sp>
      <p:sp>
        <p:nvSpPr>
          <p:cNvPr id="40962" name="Rectangle 4">
            <a:extLst>
              <a:ext uri="{FF2B5EF4-FFF2-40B4-BE49-F238E27FC236}">
                <a16:creationId xmlns:a16="http://schemas.microsoft.com/office/drawing/2014/main" id="{6DEB1D7F-1020-AC07-046E-55A8D7F1E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The affine combination of points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0417BDAC-F9EB-9CF1-A22C-5BADEBBB7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4" y="2060576"/>
            <a:ext cx="24604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 = A (1 – t) + B t </a:t>
            </a:r>
            <a:endParaRPr lang="tr-TR" altLang="tr-TR"/>
          </a:p>
          <a:p>
            <a:endParaRPr lang="tr-TR" altLang="tr-TR"/>
          </a:p>
        </p:txBody>
      </p:sp>
      <p:sp>
        <p:nvSpPr>
          <p:cNvPr id="40964" name="Text Box 6">
            <a:extLst>
              <a:ext uri="{FF2B5EF4-FFF2-40B4-BE49-F238E27FC236}">
                <a16:creationId xmlns:a16="http://schemas.microsoft.com/office/drawing/2014/main" id="{575154E7-90D3-5C39-9547-49BC5264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1" y="2781301"/>
            <a:ext cx="7738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performs a </a:t>
            </a:r>
            <a:r>
              <a:rPr lang="en-US" altLang="tr-TR" b="1"/>
              <a:t>linear interpolation</a:t>
            </a:r>
            <a:r>
              <a:rPr lang="en-US" altLang="tr-TR"/>
              <a:t> between the points A and B. </a:t>
            </a:r>
          </a:p>
          <a:p>
            <a:endParaRPr lang="tr-TR" altLang="tr-TR"/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38B8162F-ADF5-1F3E-2C85-F19025DB5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6" y="3357563"/>
            <a:ext cx="86629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lerp(a,b,t) provides a number that is the fraction t of the way from </a:t>
            </a:r>
          </a:p>
          <a:p>
            <a:r>
              <a:rPr lang="en-US" altLang="tr-TR"/>
              <a:t>a to b. </a:t>
            </a:r>
          </a:p>
          <a:p>
            <a:r>
              <a:rPr lang="en-US" altLang="tr-TR"/>
              <a:t>	a+ (b-a)*t;</a:t>
            </a:r>
          </a:p>
          <a:p>
            <a:endParaRPr lang="en-US" altLang="tr-TR"/>
          </a:p>
          <a:p>
            <a:r>
              <a:rPr lang="en-US" altLang="tr-TR"/>
              <a:t>tween (A,B,t) computes the point P(t) that is the fraction t of the way</a:t>
            </a:r>
          </a:p>
          <a:p>
            <a:r>
              <a:rPr lang="en-US" altLang="tr-TR"/>
              <a:t>Along the straight line from point A to point B. </a:t>
            </a:r>
            <a:endParaRPr lang="tr-TR" alt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>
            <a:extLst>
              <a:ext uri="{FF2B5EF4-FFF2-40B4-BE49-F238E27FC236}">
                <a16:creationId xmlns:a16="http://schemas.microsoft.com/office/drawing/2014/main" id="{542E0F1F-D483-D8F6-7CC5-EF9048DC9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Tweening</a:t>
            </a:r>
          </a:p>
        </p:txBody>
      </p:sp>
      <p:sp>
        <p:nvSpPr>
          <p:cNvPr id="43010" name="Rectangle 1028">
            <a:extLst>
              <a:ext uri="{FF2B5EF4-FFF2-40B4-BE49-F238E27FC236}">
                <a16:creationId xmlns:a16="http://schemas.microsoft.com/office/drawing/2014/main" id="{B0FB95DE-4C11-0204-6EF2-3270E2DC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1557339"/>
            <a:ext cx="25158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 = (1 – t) A</a:t>
            </a:r>
            <a:r>
              <a:rPr lang="en-US" altLang="tr-TR" baseline="-25000"/>
              <a:t>i</a:t>
            </a:r>
            <a:r>
              <a:rPr lang="en-US" altLang="tr-TR"/>
              <a:t> + t B</a:t>
            </a:r>
            <a:r>
              <a:rPr lang="en-US" altLang="tr-TR" baseline="-25000"/>
              <a:t>i</a:t>
            </a:r>
            <a:endParaRPr lang="tr-TR" altLang="tr-TR" baseline="-25000"/>
          </a:p>
          <a:p>
            <a:endParaRPr lang="tr-TR" altLang="tr-TR"/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7A826E45-5493-DBBD-1487-A28DE6433CA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143250" y="2276475"/>
          <a:ext cx="55435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7391400" imgH="1905000" progId="Paint.Picture">
                  <p:embed/>
                </p:oleObj>
              </mc:Choice>
              <mc:Fallback>
                <p:oleObj name="Bit Eşlem Resmi" r:id="rId3" imgW="7391400" imgH="1905000" progId="Paint.Picture">
                  <p:embed/>
                  <p:pic>
                    <p:nvPicPr>
                      <p:cNvPr id="43011" name="Object 2">
                        <a:extLst>
                          <a:ext uri="{FF2B5EF4-FFF2-40B4-BE49-F238E27FC236}">
                            <a16:creationId xmlns:a16="http://schemas.microsoft.com/office/drawing/2014/main" id="{7A826E45-5493-DBBD-1487-A28DE6433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276475"/>
                        <a:ext cx="55435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032">
            <a:extLst>
              <a:ext uri="{FF2B5EF4-FFF2-40B4-BE49-F238E27FC236}">
                <a16:creationId xmlns:a16="http://schemas.microsoft.com/office/drawing/2014/main" id="{1CF9CFB0-1061-08BA-7AE4-996437251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3933826"/>
            <a:ext cx="89319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This polyline begins with the shape of A and ends with the shape of B, </a:t>
            </a:r>
          </a:p>
          <a:p>
            <a:r>
              <a:rPr lang="en-US" altLang="tr-TR"/>
              <a:t>but in between it is a blend of the two shapes. </a:t>
            </a:r>
            <a:endParaRPr lang="tr-TR" alt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Object 2">
            <a:extLst>
              <a:ext uri="{FF2B5EF4-FFF2-40B4-BE49-F238E27FC236}">
                <a16:creationId xmlns:a16="http://schemas.microsoft.com/office/drawing/2014/main" id="{B5C7DEBB-559C-DC50-49CF-C6B280919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1628776"/>
          <a:ext cx="701516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7378700" imgH="1473200" progId="Paint.Picture">
                  <p:embed/>
                </p:oleObj>
              </mc:Choice>
              <mc:Fallback>
                <p:oleObj name="Bit Eşlem Resmi" r:id="rId3" imgW="7378700" imgH="1473200" progId="Paint.Picture">
                  <p:embed/>
                  <p:pic>
                    <p:nvPicPr>
                      <p:cNvPr id="45057" name="Object 2">
                        <a:extLst>
                          <a:ext uri="{FF2B5EF4-FFF2-40B4-BE49-F238E27FC236}">
                            <a16:creationId xmlns:a16="http://schemas.microsoft.com/office/drawing/2014/main" id="{B5C7DEBB-559C-DC50-49CF-C6B280919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628776"/>
                        <a:ext cx="701516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ext Box 5">
            <a:extLst>
              <a:ext uri="{FF2B5EF4-FFF2-40B4-BE49-F238E27FC236}">
                <a16:creationId xmlns:a16="http://schemas.microsoft.com/office/drawing/2014/main" id="{1195007F-DCFA-1D66-8EBF-E5F5C21B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762000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Keyframe Animation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180A7CFC-C670-D4E5-0A38-A0C8EA35E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800850" cy="1066800"/>
          </a:xfrm>
        </p:spPr>
        <p:txBody>
          <a:bodyPr/>
          <a:lstStyle/>
          <a:p>
            <a:pPr>
              <a:defRPr/>
            </a:pPr>
            <a:r>
              <a:rPr lang="en-US" altLang="tr-TR" sz="33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Quadratic and Cubic Tweening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1DBF2C4B-2689-3F15-6FA2-DCF4EA0B5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1268414"/>
            <a:ext cx="649633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1 = ((1-t) + t) </a:t>
            </a:r>
            <a:r>
              <a:rPr lang="en-US" altLang="tr-TR" baseline="30000"/>
              <a:t>2</a:t>
            </a:r>
          </a:p>
          <a:p>
            <a:endParaRPr lang="en-US" altLang="tr-TR"/>
          </a:p>
          <a:p>
            <a:r>
              <a:rPr lang="en-US" altLang="tr-TR"/>
              <a:t>P = (1 – t)</a:t>
            </a:r>
            <a:r>
              <a:rPr lang="en-US" altLang="tr-TR" baseline="30000"/>
              <a:t>2</a:t>
            </a:r>
            <a:r>
              <a:rPr lang="en-US" altLang="tr-TR"/>
              <a:t> A + 2t (1 – t) B + t</a:t>
            </a:r>
            <a:r>
              <a:rPr lang="en-US" altLang="tr-TR" baseline="30000"/>
              <a:t>2</a:t>
            </a:r>
            <a:r>
              <a:rPr lang="en-US" altLang="tr-TR"/>
              <a:t> C</a:t>
            </a:r>
          </a:p>
          <a:p>
            <a:endParaRPr lang="en-US" altLang="tr-TR"/>
          </a:p>
          <a:p>
            <a:r>
              <a:rPr lang="en-US" altLang="tr-TR"/>
              <a:t>This is the Bezier curve for the points A, B, and C. </a:t>
            </a:r>
            <a:endParaRPr lang="tr-TR" altLang="tr-TR"/>
          </a:p>
          <a:p>
            <a:endParaRPr lang="tr-TR" altLang="tr-TR"/>
          </a:p>
          <a:p>
            <a:endParaRPr lang="tr-TR" altLang="tr-TR" baseline="-25000"/>
          </a:p>
          <a:p>
            <a:endParaRPr lang="tr-TR" altLang="tr-TR"/>
          </a:p>
        </p:txBody>
      </p:sp>
      <p:graphicFrame>
        <p:nvGraphicFramePr>
          <p:cNvPr id="47107" name="Object 2">
            <a:extLst>
              <a:ext uri="{FF2B5EF4-FFF2-40B4-BE49-F238E27FC236}">
                <a16:creationId xmlns:a16="http://schemas.microsoft.com/office/drawing/2014/main" id="{E72AC0C9-423B-1BFD-72EC-5404792E33A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927351" y="3213101"/>
          <a:ext cx="45624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083300" imgH="2857500" progId="Paint.Picture">
                  <p:embed/>
                </p:oleObj>
              </mc:Choice>
              <mc:Fallback>
                <p:oleObj name="Bit Eşlem Resmi" r:id="rId3" imgW="6083300" imgH="2857500" progId="Paint.Picture">
                  <p:embed/>
                  <p:pic>
                    <p:nvPicPr>
                      <p:cNvPr id="47107" name="Object 2">
                        <a:extLst>
                          <a:ext uri="{FF2B5EF4-FFF2-40B4-BE49-F238E27FC236}">
                            <a16:creationId xmlns:a16="http://schemas.microsoft.com/office/drawing/2014/main" id="{E72AC0C9-423B-1BFD-72EC-5404792E3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213101"/>
                        <a:ext cx="456247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9">
            <a:extLst>
              <a:ext uri="{FF2B5EF4-FFF2-40B4-BE49-F238E27FC236}">
                <a16:creationId xmlns:a16="http://schemas.microsoft.com/office/drawing/2014/main" id="{66596420-732C-6422-BBE8-FFAB75E4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1" y="4149725"/>
            <a:ext cx="199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1 = ((1-t) + t) </a:t>
            </a:r>
            <a:r>
              <a:rPr lang="en-US" altLang="tr-TR" baseline="30000"/>
              <a:t>3</a:t>
            </a:r>
          </a:p>
        </p:txBody>
      </p:sp>
      <p:sp>
        <p:nvSpPr>
          <p:cNvPr id="47109" name="Line 10">
            <a:extLst>
              <a:ext uri="{FF2B5EF4-FFF2-40B4-BE49-F238E27FC236}">
                <a16:creationId xmlns:a16="http://schemas.microsoft.com/office/drawing/2014/main" id="{3F6D17FA-9A41-84C9-F985-E6A261E74A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4425" y="3933825"/>
            <a:ext cx="7191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>
            <a:extLst>
              <a:ext uri="{FF2B5EF4-FFF2-40B4-BE49-F238E27FC236}">
                <a16:creationId xmlns:a16="http://schemas.microsoft.com/office/drawing/2014/main" id="{FE7400F8-6BCB-09DC-48F0-D08340D02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0014" y="2205038"/>
            <a:ext cx="7056437" cy="1066800"/>
          </a:xfrm>
        </p:spPr>
        <p:txBody>
          <a:bodyPr/>
          <a:lstStyle/>
          <a:p>
            <a:pPr>
              <a:defRPr/>
            </a:pPr>
            <a:r>
              <a:rPr lang="en-US" altLang="tr-TR" sz="33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Representing Lines and Planes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desk with technical drawings, pencil and tools">
            <a:extLst>
              <a:ext uri="{FF2B5EF4-FFF2-40B4-BE49-F238E27FC236}">
                <a16:creationId xmlns:a16="http://schemas.microsoft.com/office/drawing/2014/main" id="{5FD5DE51-6B2A-354A-5E28-3239B6737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r="20674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5130" name="Rectangle 512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2">
            <a:extLst>
              <a:ext uri="{FF2B5EF4-FFF2-40B4-BE49-F238E27FC236}">
                <a16:creationId xmlns:a16="http://schemas.microsoft.com/office/drawing/2014/main" id="{02C2E5D2-2967-C8D2-8B8C-AE4622CE9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altLang="tr-TR" sz="4000" dirty="0">
                <a:ea typeface="ＭＳ Ｐゴシック" panose="020B0600070205080204" pitchFamily="34" charset="-128"/>
              </a:rPr>
              <a:t>Tools for </a:t>
            </a:r>
            <a:br>
              <a:rPr lang="en-GB" altLang="tr-TR" sz="4000" dirty="0">
                <a:ea typeface="ＭＳ Ｐゴシック" panose="020B0600070205080204" pitchFamily="34" charset="-128"/>
              </a:rPr>
            </a:br>
            <a:r>
              <a:rPr lang="en-GB" altLang="tr-TR" sz="4000" dirty="0">
                <a:ea typeface="ＭＳ Ｐゴシック" panose="020B0600070205080204" pitchFamily="34" charset="-128"/>
              </a:rPr>
              <a:t>Computer Graphics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2F15B8B5-0752-F4F3-125D-055CE0457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altLang="tr-TR" sz="2000" dirty="0">
                <a:ea typeface="ＭＳ Ｐゴシック" panose="020B0600070205080204" pitchFamily="34" charset="-128"/>
              </a:rPr>
              <a:t>Vector Analysis</a:t>
            </a:r>
          </a:p>
          <a:p>
            <a:endParaRPr lang="en-GB" altLang="tr-TR" sz="2000" dirty="0">
              <a:ea typeface="ＭＳ Ｐゴシック" panose="020B0600070205080204" pitchFamily="34" charset="-128"/>
            </a:endParaRPr>
          </a:p>
          <a:p>
            <a:r>
              <a:rPr lang="en-GB" altLang="tr-TR" sz="2000" dirty="0">
                <a:ea typeface="ＭＳ Ｐゴシック" panose="020B0600070205080204" pitchFamily="34" charset="-128"/>
              </a:rPr>
              <a:t>Transformations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>
            <a:extLst>
              <a:ext uri="{FF2B5EF4-FFF2-40B4-BE49-F238E27FC236}">
                <a16:creationId xmlns:a16="http://schemas.microsoft.com/office/drawing/2014/main" id="{3F7223A8-92AF-3560-67A7-6A3859E54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Lines</a:t>
            </a:r>
          </a:p>
        </p:txBody>
      </p:sp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50BF26B6-BD12-0360-5CDC-21D033FBF3A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287714" y="2060576"/>
          <a:ext cx="58515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388100" imgH="1981200" progId="Paint.Picture">
                  <p:embed/>
                </p:oleObj>
              </mc:Choice>
              <mc:Fallback>
                <p:oleObj name="Bit Eşlem Resmi" r:id="rId3" imgW="6388100" imgH="1981200" progId="Paint.Picture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50BF26B6-BD12-0360-5CDC-21D033FBF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060576"/>
                        <a:ext cx="585152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AN04F10">
            <a:extLst>
              <a:ext uri="{FF2B5EF4-FFF2-40B4-BE49-F238E27FC236}">
                <a16:creationId xmlns:a16="http://schemas.microsoft.com/office/drawing/2014/main" id="{64C38C41-BC60-DEFD-989E-BE1B526AE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924175"/>
            <a:ext cx="2482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4">
            <a:extLst>
              <a:ext uri="{FF2B5EF4-FFF2-40B4-BE49-F238E27FC236}">
                <a16:creationId xmlns:a16="http://schemas.microsoft.com/office/drawing/2014/main" id="{53517BF1-391B-E3D9-B837-89026B829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Consider all points of the form</a:t>
            </a:r>
          </a:p>
          <a:p>
            <a:pPr lvl="1"/>
            <a:r>
              <a:rPr lang="en-US" altLang="tr-TR" sz="2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tr-TR" sz="20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)=P</a:t>
            </a:r>
            <a:r>
              <a:rPr lang="en-US" altLang="tr-TR" sz="2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</a:t>
            </a:r>
            <a:r>
              <a:rPr lang="en-US" altLang="tr-TR" sz="20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tr-TR" sz="2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Set of all points that pass through P</a:t>
            </a:r>
            <a:r>
              <a:rPr lang="en-US" altLang="tr-TR" sz="2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tr-TR" sz="2200">
                <a:ea typeface="ＭＳ Ｐゴシック" panose="020B0600070205080204" pitchFamily="34" charset="-128"/>
              </a:rPr>
              <a:t> in the direction of the vector </a:t>
            </a:r>
            <a:r>
              <a:rPr lang="en-US" altLang="tr-TR" sz="2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3D7DA2DB-52DC-17A9-4409-0FF808441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Parametric Representation</a:t>
            </a:r>
          </a:p>
        </p:txBody>
      </p:sp>
      <p:sp>
        <p:nvSpPr>
          <p:cNvPr id="53252" name="Text Box 7">
            <a:extLst>
              <a:ext uri="{FF2B5EF4-FFF2-40B4-BE49-F238E27FC236}">
                <a16:creationId xmlns:a16="http://schemas.microsoft.com/office/drawing/2014/main" id="{BC0678DE-69F1-2918-0696-8C201E67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1" y="3592514"/>
            <a:ext cx="3075073" cy="150810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2000" b="1"/>
              <a:t>for the segment, 0 </a:t>
            </a:r>
            <a:r>
              <a:rPr lang="en-US" altLang="tr-TR" sz="2000" b="1">
                <a:cs typeface="Times New Roman" panose="02020603050405020304" pitchFamily="18" charset="0"/>
              </a:rPr>
              <a:t>≤ </a:t>
            </a:r>
            <a:r>
              <a:rPr lang="en-US" altLang="tr-TR">
                <a:latin typeface="Symbol" pitchFamily="2" charset="2"/>
                <a:cs typeface="Times New Roman" panose="02020603050405020304" pitchFamily="18" charset="0"/>
              </a:rPr>
              <a:t>a</a:t>
            </a:r>
            <a:r>
              <a:rPr lang="en-US" altLang="tr-TR" sz="2000" b="1">
                <a:cs typeface="Times New Roman" panose="02020603050405020304" pitchFamily="18" charset="0"/>
              </a:rPr>
              <a:t> ≤ 1;</a:t>
            </a:r>
          </a:p>
          <a:p>
            <a:r>
              <a:rPr lang="en-US" altLang="tr-TR" sz="2000" b="1">
                <a:cs typeface="Times New Roman" panose="02020603050405020304" pitchFamily="18" charset="0"/>
              </a:rPr>
              <a:t>for the ray, 0 ≤ </a:t>
            </a:r>
            <a:r>
              <a:rPr lang="en-US" altLang="tr-TR">
                <a:latin typeface="Symbol" pitchFamily="2" charset="2"/>
                <a:cs typeface="Times New Roman" panose="02020603050405020304" pitchFamily="18" charset="0"/>
              </a:rPr>
              <a:t>a</a:t>
            </a:r>
            <a:r>
              <a:rPr lang="en-US" altLang="tr-TR" sz="2000" b="1">
                <a:cs typeface="Times New Roman" panose="02020603050405020304" pitchFamily="18" charset="0"/>
              </a:rPr>
              <a:t> &lt; ∞;</a:t>
            </a:r>
          </a:p>
          <a:p>
            <a:r>
              <a:rPr lang="en-US" altLang="tr-TR" sz="2000" b="1">
                <a:cs typeface="Times New Roman" panose="02020603050405020304" pitchFamily="18" charset="0"/>
              </a:rPr>
              <a:t>for the line, -∞ &lt; </a:t>
            </a:r>
            <a:r>
              <a:rPr lang="en-US" altLang="tr-TR">
                <a:latin typeface="Symbol" pitchFamily="2" charset="2"/>
                <a:cs typeface="Times New Roman" panose="02020603050405020304" pitchFamily="18" charset="0"/>
              </a:rPr>
              <a:t>a</a:t>
            </a:r>
            <a:r>
              <a:rPr lang="en-US" altLang="tr-TR" sz="2000" b="1">
                <a:cs typeface="Times New Roman" panose="02020603050405020304" pitchFamily="18" charset="0"/>
              </a:rPr>
              <a:t> &lt; ∞;</a:t>
            </a:r>
          </a:p>
          <a:p>
            <a:endParaRPr lang="en-US" altLang="tr-TR" sz="20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A208905F-4090-7F34-F1D1-0A4990B38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This form is known as the parametric form of the line</a:t>
            </a:r>
          </a:p>
          <a:p>
            <a:pPr lvl="1"/>
            <a:endParaRPr lang="en-US" altLang="tr-TR" sz="220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More robust and general than other forms</a:t>
            </a:r>
          </a:p>
          <a:p>
            <a:pPr lvl="1"/>
            <a:endParaRPr lang="en-US" altLang="tr-TR" sz="2200">
              <a:ea typeface="ＭＳ Ｐゴシック" panose="020B0600070205080204" pitchFamily="34" charset="-128"/>
            </a:endParaRPr>
          </a:p>
          <a:p>
            <a:pPr lvl="1"/>
            <a:endParaRPr lang="en-US" altLang="tr-TR" sz="220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sz="2200">
                <a:ea typeface="ＭＳ Ｐゴシック" panose="020B0600070205080204" pitchFamily="34" charset="-128"/>
              </a:rPr>
              <a:t>Extends to curves and surfaces</a:t>
            </a:r>
          </a:p>
          <a:p>
            <a:pPr lvl="1">
              <a:buFontTx/>
              <a:buNone/>
            </a:pPr>
            <a:endParaRPr lang="en-US" altLang="tr-TR" sz="2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2B60B02-5A49-8769-165A-29C111C1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Rays and Line Segments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B6A6E89-F2AD-56B4-9F9A-2A58ABB8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524000"/>
            <a:ext cx="8062913" cy="4724400"/>
          </a:xfrm>
        </p:spPr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If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ea typeface="ＭＳ Ｐゴシック" panose="020B0600070205080204" pitchFamily="34" charset="-128"/>
              </a:rPr>
              <a:t> </a:t>
            </a:r>
            <a:r>
              <a:rPr lang="en-US" altLang="tr-TR" sz="2400"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tr-TR" sz="2400">
                <a:ea typeface="ＭＳ Ｐゴシック" panose="020B0600070205080204" pitchFamily="34" charset="-128"/>
              </a:rPr>
              <a:t>0, then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tr-TR" sz="2400">
                <a:ea typeface="ＭＳ Ｐゴシック" panose="020B0600070205080204" pitchFamily="34" charset="-128"/>
              </a:rPr>
              <a:t> is the </a:t>
            </a:r>
            <a:r>
              <a:rPr lang="en-US" altLang="tr-TR" sz="2400" i="1">
                <a:ea typeface="ＭＳ Ｐゴシック" panose="020B0600070205080204" pitchFamily="34" charset="-128"/>
              </a:rPr>
              <a:t>ray</a:t>
            </a:r>
            <a:r>
              <a:rPr lang="en-US" altLang="tr-TR" sz="2400">
                <a:ea typeface="ＭＳ Ｐゴシック" panose="020B0600070205080204" pitchFamily="34" charset="-128"/>
              </a:rPr>
              <a:t> leaving P</a:t>
            </a:r>
            <a:r>
              <a:rPr lang="en-US" altLang="tr-TR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tr-TR" sz="2400">
                <a:ea typeface="ＭＳ Ｐゴシック" panose="020B0600070205080204" pitchFamily="34" charset="-128"/>
              </a:rPr>
              <a:t> in the direction </a:t>
            </a:r>
            <a:r>
              <a:rPr lang="en-US" altLang="tr-TR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 If we use two points to define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tr-TR" sz="2400">
                <a:ea typeface="ＭＳ Ｐゴシック" panose="020B0600070205080204" pitchFamily="34" charset="-128"/>
              </a:rPr>
              <a:t>, then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Q +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(R-Q)=Q+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</a:p>
          <a:p>
            <a:pPr>
              <a:buFontTx/>
              <a:buNone/>
            </a:pP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+ (1-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)Q</a:t>
            </a:r>
          </a:p>
          <a:p>
            <a:pPr>
              <a:buFontTx/>
              <a:buNone/>
            </a:pPr>
            <a:endParaRPr lang="en-US" altLang="tr-TR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tr-TR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For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</a:t>
            </a:r>
            <a:r>
              <a:rPr lang="en-US" altLang="tr-TR" sz="2700">
                <a:ea typeface="ＭＳ Ｐゴシック" panose="020B0600070205080204" pitchFamily="34" charset="-128"/>
              </a:rPr>
              <a:t>≤ </a:t>
            </a:r>
            <a:r>
              <a:rPr lang="en-US" altLang="tr-TR" sz="2400">
                <a:latin typeface="Symbol" pitchFamily="2" charset="2"/>
                <a:ea typeface="ＭＳ Ｐゴシック" panose="020B0600070205080204" pitchFamily="34" charset="-128"/>
              </a:rPr>
              <a:t>a </a:t>
            </a:r>
            <a:r>
              <a:rPr lang="en-US" altLang="tr-TR" sz="2700">
                <a:ea typeface="ＭＳ Ｐゴシック" panose="020B0600070205080204" pitchFamily="34" charset="-128"/>
              </a:rPr>
              <a:t>≤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tr-TR" sz="2400">
                <a:ea typeface="ＭＳ Ｐゴシック" panose="020B0600070205080204" pitchFamily="34" charset="-128"/>
              </a:rPr>
              <a:t> we get </a:t>
            </a:r>
            <a:r>
              <a:rPr lang="en-US" altLang="tr-TR" sz="2400" b="1">
                <a:ea typeface="ＭＳ Ｐゴシック" panose="020B0600070205080204" pitchFamily="34" charset="-128"/>
              </a:rPr>
              <a:t>all the</a:t>
            </a:r>
          </a:p>
          <a:p>
            <a:pPr>
              <a:buFontTx/>
              <a:buNone/>
            </a:pPr>
            <a:r>
              <a:rPr lang="en-US" altLang="tr-TR" sz="2400" b="1">
                <a:ea typeface="ＭＳ Ｐゴシック" panose="020B0600070205080204" pitchFamily="34" charset="-128"/>
              </a:rPr>
              <a:t>points</a:t>
            </a:r>
            <a:r>
              <a:rPr lang="en-US" altLang="tr-TR" sz="2400">
                <a:ea typeface="ＭＳ Ｐゴシック" panose="020B0600070205080204" pitchFamily="34" charset="-128"/>
              </a:rPr>
              <a:t> on the </a:t>
            </a:r>
            <a:r>
              <a:rPr lang="en-US" altLang="tr-TR" sz="2400" i="1">
                <a:ea typeface="ＭＳ Ｐゴシック" panose="020B0600070205080204" pitchFamily="34" charset="-128"/>
              </a:rPr>
              <a:t>line segment</a:t>
            </a:r>
          </a:p>
          <a:p>
            <a:pPr>
              <a:buFontTx/>
              <a:buNone/>
            </a:pPr>
            <a:r>
              <a:rPr lang="en-US" altLang="tr-TR" sz="2400">
                <a:ea typeface="ＭＳ Ｐゴシック" panose="020B0600070205080204" pitchFamily="34" charset="-128"/>
              </a:rPr>
              <a:t>joining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tr-TR" sz="2400">
                <a:ea typeface="ＭＳ Ｐゴシック" panose="020B0600070205080204" pitchFamily="34" charset="-128"/>
              </a:rPr>
              <a:t> and </a:t>
            </a:r>
            <a:r>
              <a:rPr lang="en-US" altLang="tr-TR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</a:p>
        </p:txBody>
      </p:sp>
      <p:pic>
        <p:nvPicPr>
          <p:cNvPr id="57347" name="Picture 4" descr="AN04F11">
            <a:extLst>
              <a:ext uri="{FF2B5EF4-FFF2-40B4-BE49-F238E27FC236}">
                <a16:creationId xmlns:a16="http://schemas.microsoft.com/office/drawing/2014/main" id="{94310F21-B5E3-9B7B-525B-065215FA3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30480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0B0B4FF9-AFC7-7256-A669-21425EA1D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228600"/>
            <a:ext cx="76327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Point normal form for the Equation of a Line (Implicit form)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3FDDAA37-BD5A-E268-A5D1-C2E1D8CB3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524000"/>
            <a:ext cx="8062913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r-TR">
                <a:latin typeface="Times New Roman" panose="02020603050405020304" pitchFamily="18" charset="0"/>
                <a:ea typeface="ＭＳ Ｐゴシック" panose="020B0600070205080204" pitchFamily="34" charset="-128"/>
              </a:rPr>
              <a:t>f x + g y = 1   (2D)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CAACCAB8-A145-CDEC-B13B-BD249D02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133600"/>
            <a:ext cx="80629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tr-TR" sz="2800"/>
              <a:t>(f, g) . (x, y) = 1 (What is this ?)</a:t>
            </a:r>
          </a:p>
          <a:p>
            <a:pPr>
              <a:spcBef>
                <a:spcPct val="20000"/>
              </a:spcBef>
            </a:pPr>
            <a:endParaRPr lang="en-US" altLang="tr-TR" sz="2800"/>
          </a:p>
          <a:p>
            <a:pPr>
              <a:spcBef>
                <a:spcPct val="20000"/>
              </a:spcBef>
            </a:pPr>
            <a:r>
              <a:rPr lang="en-US" altLang="tr-TR" sz="2800"/>
              <a:t>Every point (x,y) that satisfies this equation lies on the line so the equation provides a condition for a point to be on the line.</a:t>
            </a:r>
          </a:p>
          <a:p>
            <a:pPr>
              <a:spcBef>
                <a:spcPct val="20000"/>
              </a:spcBef>
            </a:pPr>
            <a:endParaRPr lang="en-US" altLang="tr-TR" sz="2800"/>
          </a:p>
          <a:p>
            <a:pPr>
              <a:spcBef>
                <a:spcPct val="20000"/>
              </a:spcBef>
            </a:pPr>
            <a:endParaRPr lang="en-US" altLang="tr-TR" sz="2800"/>
          </a:p>
          <a:p>
            <a:pPr>
              <a:spcBef>
                <a:spcPct val="20000"/>
              </a:spcBef>
            </a:pPr>
            <a:endParaRPr lang="en-US" altLang="tr-TR" sz="2800"/>
          </a:p>
        </p:txBody>
      </p:sp>
      <p:sp>
        <p:nvSpPr>
          <p:cNvPr id="59396" name="Text Box 6">
            <a:extLst>
              <a:ext uri="{FF2B5EF4-FFF2-40B4-BE49-F238E27FC236}">
                <a16:creationId xmlns:a16="http://schemas.microsoft.com/office/drawing/2014/main" id="{B9CA9751-EEC4-1162-C6C3-868386D0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4" y="5349876"/>
            <a:ext cx="8852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(This form is very useful in such tasks as clipping, eliminating hidden </a:t>
            </a:r>
          </a:p>
          <a:p>
            <a:r>
              <a:rPr lang="en-US" altLang="tr-TR"/>
              <a:t>lines, and tracing rays.)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57A1DB27-54B8-117F-BA08-EA1A0E855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0013" y="228600"/>
            <a:ext cx="6985000" cy="1066800"/>
          </a:xfrm>
        </p:spPr>
        <p:txBody>
          <a:bodyPr/>
          <a:lstStyle/>
          <a:p>
            <a:pPr>
              <a:defRPr/>
            </a:pPr>
            <a:r>
              <a:rPr lang="en-US" altLang="tr-TR" sz="33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Point normal form (Implicit form)</a:t>
            </a:r>
          </a:p>
        </p:txBody>
      </p:sp>
      <p:sp>
        <p:nvSpPr>
          <p:cNvPr id="61442" name="Text Box 5">
            <a:extLst>
              <a:ext uri="{FF2B5EF4-FFF2-40B4-BE49-F238E27FC236}">
                <a16:creationId xmlns:a16="http://schemas.microsoft.com/office/drawing/2014/main" id="{F2CBE508-3EC2-FD5C-E117-69DB2408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3068639"/>
            <a:ext cx="87439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The line passes through the points C and B. What is the point normal </a:t>
            </a:r>
          </a:p>
          <a:p>
            <a:r>
              <a:rPr lang="en-US" altLang="tr-TR"/>
              <a:t>form of L?</a:t>
            </a:r>
            <a:endParaRPr lang="tr-TR" altLang="tr-TR"/>
          </a:p>
        </p:txBody>
      </p:sp>
      <p:graphicFrame>
        <p:nvGraphicFramePr>
          <p:cNvPr id="61443" name="Object 2">
            <a:extLst>
              <a:ext uri="{FF2B5EF4-FFF2-40B4-BE49-F238E27FC236}">
                <a16:creationId xmlns:a16="http://schemas.microsoft.com/office/drawing/2014/main" id="{B9FB78CF-0581-0F3C-A153-3676943EE86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295775" y="1557338"/>
          <a:ext cx="316865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3784600" imgH="1803400" progId="Paint.Picture">
                  <p:embed/>
                </p:oleObj>
              </mc:Choice>
              <mc:Fallback>
                <p:oleObj name="Bit Eşlem Resmi" r:id="rId3" imgW="3784600" imgH="1803400" progId="Paint.Picture">
                  <p:embed/>
                  <p:pic>
                    <p:nvPicPr>
                      <p:cNvPr id="61443" name="Object 2">
                        <a:extLst>
                          <a:ext uri="{FF2B5EF4-FFF2-40B4-BE49-F238E27FC236}">
                            <a16:creationId xmlns:a16="http://schemas.microsoft.com/office/drawing/2014/main" id="{B9FB78CF-0581-0F3C-A153-3676943EE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557338"/>
                        <a:ext cx="316865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3" name="Rectangle 9">
            <a:extLst>
              <a:ext uri="{FF2B5EF4-FFF2-40B4-BE49-F238E27FC236}">
                <a16:creationId xmlns:a16="http://schemas.microsoft.com/office/drawing/2014/main" id="{7D30E91E-EC26-5303-F6E7-9465081C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495800"/>
            <a:ext cx="8062912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tr-TR" sz="2800" b="1"/>
              <a:t>n</a:t>
            </a:r>
            <a:r>
              <a:rPr lang="en-US" altLang="tr-TR" sz="2800"/>
              <a:t> . (R-C) = 0</a:t>
            </a:r>
          </a:p>
          <a:p>
            <a:pPr>
              <a:spcBef>
                <a:spcPct val="20000"/>
              </a:spcBef>
            </a:pPr>
            <a:r>
              <a:rPr lang="en-US" altLang="tr-TR" sz="2800"/>
              <a:t>For any R(x,y).</a:t>
            </a:r>
          </a:p>
          <a:p>
            <a:pPr>
              <a:spcBef>
                <a:spcPct val="20000"/>
              </a:spcBef>
            </a:pPr>
            <a:r>
              <a:rPr lang="en-US" altLang="tr-TR" sz="2800"/>
              <a:t>A certain dot product must turn out to be zero for every point R on the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3">
            <a:extLst>
              <a:ext uri="{FF2B5EF4-FFF2-40B4-BE49-F238E27FC236}">
                <a16:creationId xmlns:a16="http://schemas.microsoft.com/office/drawing/2014/main" id="{734B1540-A721-0A54-D9C3-D34670A1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692150"/>
            <a:ext cx="62967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L passes through C=(3,4) and B=(5,-2)</a:t>
            </a:r>
          </a:p>
          <a:p>
            <a:endParaRPr lang="en-US" altLang="tr-TR"/>
          </a:p>
          <a:p>
            <a:r>
              <a:rPr lang="en-US" altLang="tr-TR"/>
              <a:t>Find the point normal form of L.</a:t>
            </a:r>
          </a:p>
          <a:p>
            <a:r>
              <a:rPr lang="en-US" altLang="tr-TR"/>
              <a:t>Find the parametric form of L.</a:t>
            </a:r>
            <a:endParaRPr lang="tr-TR" altLang="tr-T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7" name="Object 2">
            <a:extLst>
              <a:ext uri="{FF2B5EF4-FFF2-40B4-BE49-F238E27FC236}">
                <a16:creationId xmlns:a16="http://schemas.microsoft.com/office/drawing/2014/main" id="{FD0B89EE-7605-E079-02F2-ACB609B8BA2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503614" y="1628776"/>
          <a:ext cx="5184775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223000" imgH="3708400" progId="Paint.Picture">
                  <p:embed/>
                </p:oleObj>
              </mc:Choice>
              <mc:Fallback>
                <p:oleObj name="Bit Eşlem Resmi" r:id="rId3" imgW="6223000" imgH="3708400" progId="Paint.Picture">
                  <p:embed/>
                  <p:pic>
                    <p:nvPicPr>
                      <p:cNvPr id="65537" name="Object 2">
                        <a:extLst>
                          <a:ext uri="{FF2B5EF4-FFF2-40B4-BE49-F238E27FC236}">
                            <a16:creationId xmlns:a16="http://schemas.microsoft.com/office/drawing/2014/main" id="{FD0B89EE-7605-E079-02F2-ACB609B8B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628776"/>
                        <a:ext cx="5184775" cy="308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82EC73FA-33FC-F03F-48B1-073EA29EA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Planes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D0FB423B-708F-78B8-415C-24D58EF6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400">
                <a:ea typeface="ＭＳ Ｐゴシック" panose="020B0600070205080204" pitchFamily="34" charset="-128"/>
              </a:rPr>
              <a:t>A plane can be determined by a point and two vectors or by three points</a:t>
            </a:r>
          </a:p>
        </p:txBody>
      </p:sp>
      <p:pic>
        <p:nvPicPr>
          <p:cNvPr id="67587" name="Picture 4" descr="AN04F09">
            <a:extLst>
              <a:ext uri="{FF2B5EF4-FFF2-40B4-BE49-F238E27FC236}">
                <a16:creationId xmlns:a16="http://schemas.microsoft.com/office/drawing/2014/main" id="{39CFA1D9-3E6B-73E8-D244-FCC629EF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0"/>
          <a:stretch>
            <a:fillRect/>
          </a:stretch>
        </p:blipFill>
        <p:spPr bwMode="auto">
          <a:xfrm>
            <a:off x="3048000" y="2362200"/>
            <a:ext cx="57038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5">
            <a:extLst>
              <a:ext uri="{FF2B5EF4-FFF2-40B4-BE49-F238E27FC236}">
                <a16:creationId xmlns:a16="http://schemas.microsoft.com/office/drawing/2014/main" id="{40C01CB4-F9D7-C734-E7CF-CE9AE3CB9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257801"/>
            <a:ext cx="182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1800"/>
              <a:t>P(</a:t>
            </a:r>
            <a:r>
              <a:rPr lang="en-US" altLang="tr-TR" sz="1800">
                <a:latin typeface="Symbol" pitchFamily="2" charset="2"/>
              </a:rPr>
              <a:t>a</a:t>
            </a:r>
            <a:r>
              <a:rPr lang="en-US" altLang="tr-TR" sz="1800"/>
              <a:t>,</a:t>
            </a:r>
            <a:r>
              <a:rPr lang="en-US" altLang="tr-TR" sz="1800">
                <a:latin typeface="Symbol" pitchFamily="2" charset="2"/>
              </a:rPr>
              <a:t>b</a:t>
            </a:r>
            <a:r>
              <a:rPr lang="en-US" altLang="tr-TR" sz="1800"/>
              <a:t>)=R+</a:t>
            </a:r>
            <a:r>
              <a:rPr lang="en-US" altLang="tr-TR" sz="1800">
                <a:latin typeface="Symbol" pitchFamily="2" charset="2"/>
              </a:rPr>
              <a:t>a</a:t>
            </a:r>
            <a:r>
              <a:rPr lang="en-US" altLang="tr-TR" sz="1800"/>
              <a:t>u+</a:t>
            </a:r>
            <a:r>
              <a:rPr lang="en-US" altLang="tr-TR" sz="1800">
                <a:latin typeface="Symbol" pitchFamily="2" charset="2"/>
              </a:rPr>
              <a:t>b</a:t>
            </a:r>
            <a:r>
              <a:rPr lang="en-US" altLang="tr-TR" sz="1800"/>
              <a:t>v</a:t>
            </a:r>
          </a:p>
        </p:txBody>
      </p:sp>
      <p:sp>
        <p:nvSpPr>
          <p:cNvPr id="67589" name="Text Box 6">
            <a:extLst>
              <a:ext uri="{FF2B5EF4-FFF2-40B4-BE49-F238E27FC236}">
                <a16:creationId xmlns:a16="http://schemas.microsoft.com/office/drawing/2014/main" id="{EFB7BAE7-8641-A4DD-DABA-7CC9D86B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5181601"/>
            <a:ext cx="2665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1800"/>
              <a:t>P(</a:t>
            </a:r>
            <a:r>
              <a:rPr lang="en-US" altLang="tr-TR" sz="1800">
                <a:latin typeface="Symbol" pitchFamily="2" charset="2"/>
              </a:rPr>
              <a:t>a</a:t>
            </a:r>
            <a:r>
              <a:rPr lang="en-US" altLang="tr-TR" sz="1800"/>
              <a:t>,</a:t>
            </a:r>
            <a:r>
              <a:rPr lang="en-US" altLang="tr-TR" sz="1800">
                <a:latin typeface="Symbol" pitchFamily="2" charset="2"/>
              </a:rPr>
              <a:t>b</a:t>
            </a:r>
            <a:r>
              <a:rPr lang="en-US" altLang="tr-TR" sz="1800"/>
              <a:t>)=R+</a:t>
            </a:r>
            <a:r>
              <a:rPr lang="en-US" altLang="tr-TR" sz="1800">
                <a:latin typeface="Symbol" pitchFamily="2" charset="2"/>
              </a:rPr>
              <a:t>a</a:t>
            </a:r>
            <a:r>
              <a:rPr lang="en-US" altLang="tr-TR" sz="1800"/>
              <a:t>(Q-R)+</a:t>
            </a:r>
            <a:r>
              <a:rPr lang="en-US" altLang="tr-TR" sz="1800">
                <a:latin typeface="Symbol" pitchFamily="2" charset="2"/>
              </a:rPr>
              <a:t>b</a:t>
            </a:r>
            <a:r>
              <a:rPr lang="en-US" altLang="tr-TR" sz="1800"/>
              <a:t>(P-Q)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>
            <a:extLst>
              <a:ext uri="{FF2B5EF4-FFF2-40B4-BE49-F238E27FC236}">
                <a16:creationId xmlns:a16="http://schemas.microsoft.com/office/drawing/2014/main" id="{58FA6486-624C-3E33-0A82-8E1B497F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692150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The line segment that joins A and C is the set of points of the form</a:t>
            </a:r>
            <a:endParaRPr lang="tr-TR" altLang="tr-TR" baseline="-25000"/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55483838-AC26-00D5-1101-D98C51CB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484313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S (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/>
              <a:t>) = 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/>
              <a:t>C + (1-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/>
              <a:t>)A</a:t>
            </a:r>
            <a:endParaRPr lang="tr-TR" altLang="tr-TR"/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C7908044-CA63-29A6-B194-A80B79FF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852738"/>
            <a:ext cx="263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 (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) = 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S + (1-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)B</a:t>
            </a:r>
            <a:endParaRPr lang="tr-TR" altLang="tr-TR"/>
          </a:p>
        </p:txBody>
      </p:sp>
      <p:sp>
        <p:nvSpPr>
          <p:cNvPr id="69636" name="Rectangle 5">
            <a:extLst>
              <a:ext uri="{FF2B5EF4-FFF2-40B4-BE49-F238E27FC236}">
                <a16:creationId xmlns:a16="http://schemas.microsoft.com/office/drawing/2014/main" id="{9855377C-4BD8-1A52-06E7-FDCFE466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484313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0 </a:t>
            </a:r>
            <a:r>
              <a:rPr lang="en-US" altLang="tr-TR">
                <a:cs typeface="Times New Roman" panose="02020603050405020304" pitchFamily="18" charset="0"/>
              </a:rPr>
              <a:t>≤ </a:t>
            </a:r>
            <a:r>
              <a:rPr lang="en-US" altLang="tr-TR">
                <a:latin typeface="Symbol" pitchFamily="2" charset="2"/>
                <a:cs typeface="Times New Roman" panose="02020603050405020304" pitchFamily="18" charset="0"/>
              </a:rPr>
              <a:t>a</a:t>
            </a:r>
            <a:r>
              <a:rPr lang="en-US" altLang="tr-TR">
                <a:cs typeface="Times New Roman" panose="02020603050405020304" pitchFamily="18" charset="0"/>
              </a:rPr>
              <a:t> ≤ 1</a:t>
            </a:r>
            <a:endParaRPr lang="tr-TR" altLang="tr-TR">
              <a:cs typeface="Times New Roman" panose="02020603050405020304" pitchFamily="18" charset="0"/>
            </a:endParaRPr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17E6C97A-04AC-4122-B850-1AC5D5A5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8527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0 </a:t>
            </a:r>
            <a:r>
              <a:rPr lang="en-US" altLang="tr-TR">
                <a:cs typeface="Times New Roman" panose="02020603050405020304" pitchFamily="18" charset="0"/>
              </a:rPr>
              <a:t>≤ </a:t>
            </a:r>
            <a:r>
              <a:rPr lang="en-US" altLang="tr-TR">
                <a:latin typeface="Symbol" pitchFamily="2" charset="2"/>
                <a:cs typeface="Times New Roman" panose="02020603050405020304" pitchFamily="18" charset="0"/>
              </a:rPr>
              <a:t>b</a:t>
            </a:r>
            <a:r>
              <a:rPr lang="en-US" altLang="tr-TR">
                <a:cs typeface="Times New Roman" panose="02020603050405020304" pitchFamily="18" charset="0"/>
              </a:rPr>
              <a:t> ≤ 1</a:t>
            </a:r>
            <a:endParaRPr lang="tr-TR" altLang="tr-TR">
              <a:cs typeface="Times New Roman" panose="02020603050405020304" pitchFamily="18" charset="0"/>
            </a:endParaRPr>
          </a:p>
        </p:txBody>
      </p:sp>
      <p:sp>
        <p:nvSpPr>
          <p:cNvPr id="160775" name="Text Box 7">
            <a:extLst>
              <a:ext uri="{FF2B5EF4-FFF2-40B4-BE49-F238E27FC236}">
                <a16:creationId xmlns:a16="http://schemas.microsoft.com/office/drawing/2014/main" id="{60B8E610-272C-21D1-A4A6-3269B0DC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4" y="1989139"/>
            <a:ext cx="8816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Suppose that we take an arbitrary point on this line segment and form </a:t>
            </a:r>
          </a:p>
          <a:p>
            <a:r>
              <a:rPr lang="en-US" altLang="tr-TR"/>
              <a:t>the line segment from this point to B</a:t>
            </a:r>
            <a:endParaRPr lang="tr-TR" altLang="tr-TR" baseline="-25000"/>
          </a:p>
        </p:txBody>
      </p:sp>
      <p:sp>
        <p:nvSpPr>
          <p:cNvPr id="160776" name="Text Box 8">
            <a:extLst>
              <a:ext uri="{FF2B5EF4-FFF2-40B4-BE49-F238E27FC236}">
                <a16:creationId xmlns:a16="http://schemas.microsoft.com/office/drawing/2014/main" id="{1CE5E23F-DE27-5391-B80E-CF0F4D74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854451"/>
            <a:ext cx="8129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Such points are determined by both 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/>
              <a:t> and 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, and form the plane </a:t>
            </a:r>
          </a:p>
          <a:p>
            <a:r>
              <a:rPr lang="en-US" altLang="tr-TR"/>
              <a:t>determined by A,B, and C. </a:t>
            </a:r>
            <a:endParaRPr lang="tr-TR" altLang="tr-TR" baseline="-25000"/>
          </a:p>
        </p:txBody>
      </p:sp>
      <p:sp>
        <p:nvSpPr>
          <p:cNvPr id="160777" name="Rectangle 9">
            <a:extLst>
              <a:ext uri="{FF2B5EF4-FFF2-40B4-BE49-F238E27FC236}">
                <a16:creationId xmlns:a16="http://schemas.microsoft.com/office/drawing/2014/main" id="{910DE31C-96C0-90DC-5AB3-A44FE345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4724400"/>
            <a:ext cx="452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 (</a:t>
            </a:r>
            <a:r>
              <a:rPr lang="en-US" altLang="tr-TR">
                <a:latin typeface="Symbol" pitchFamily="2" charset="2"/>
              </a:rPr>
              <a:t>a,b</a:t>
            </a:r>
            <a:r>
              <a:rPr lang="en-US" altLang="tr-TR"/>
              <a:t>) =</a:t>
            </a:r>
            <a:r>
              <a:rPr lang="en-US" altLang="tr-TR">
                <a:latin typeface="Symbol" pitchFamily="2" charset="2"/>
              </a:rPr>
              <a:t>b[a</a:t>
            </a:r>
            <a:r>
              <a:rPr lang="en-US" altLang="tr-TR"/>
              <a:t>C + (1-</a:t>
            </a:r>
            <a:r>
              <a:rPr lang="en-US" altLang="tr-TR">
                <a:latin typeface="Symbol" pitchFamily="2" charset="2"/>
              </a:rPr>
              <a:t>a</a:t>
            </a:r>
            <a:r>
              <a:rPr lang="en-US" altLang="tr-TR"/>
              <a:t>)A] + (1-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)B </a:t>
            </a:r>
            <a:endParaRPr lang="tr-TR" altLang="tr-TR"/>
          </a:p>
        </p:txBody>
      </p:sp>
      <p:sp>
        <p:nvSpPr>
          <p:cNvPr id="160778" name="Rectangle 10">
            <a:extLst>
              <a:ext uri="{FF2B5EF4-FFF2-40B4-BE49-F238E27FC236}">
                <a16:creationId xmlns:a16="http://schemas.microsoft.com/office/drawing/2014/main" id="{22B269D1-E80A-D133-522F-F6070045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5157788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 (</a:t>
            </a:r>
            <a:r>
              <a:rPr lang="en-US" altLang="tr-TR">
                <a:latin typeface="Symbol" pitchFamily="2" charset="2"/>
              </a:rPr>
              <a:t>a,b</a:t>
            </a:r>
            <a:r>
              <a:rPr lang="en-US" altLang="tr-TR"/>
              <a:t>) = C + </a:t>
            </a:r>
            <a:r>
              <a:rPr lang="en-US" altLang="tr-TR">
                <a:latin typeface="Symbol" pitchFamily="2" charset="2"/>
              </a:rPr>
              <a:t>b(1-a)(</a:t>
            </a:r>
            <a:r>
              <a:rPr lang="en-US" altLang="tr-TR"/>
              <a:t>A – C) + (1-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)(B-C) 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4" grpId="0"/>
      <p:bldP spid="160775" grpId="0"/>
      <p:bldP spid="160776" grpId="0"/>
      <p:bldP spid="160777" grpId="0"/>
      <p:bldP spid="1607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D6E0414-B1FE-508E-7C8D-4404A92E6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ea typeface="ＭＳ Ｐゴシック" panose="020B0600070205080204" pitchFamily="34" charset="-128"/>
              </a:rPr>
              <a:t>Vector Basics: Length of a Vector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134181A-6C18-D4AD-64A1-C6A2BDD2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Our Vector is (3,2,-1)</a:t>
            </a:r>
          </a:p>
          <a:p>
            <a:pPr marL="0" indent="0">
              <a:buNone/>
            </a:pPr>
            <a:r>
              <a:rPr lang="en-US" altLang="tr-TR" u="sng" dirty="0">
                <a:ea typeface="ＭＳ Ｐゴシック" panose="020B0600070205080204" pitchFamily="34" charset="-128"/>
              </a:rPr>
              <a:t>Length</a:t>
            </a:r>
            <a:r>
              <a:rPr lang="en-US" altLang="tr-TR" dirty="0">
                <a:ea typeface="ＭＳ Ｐゴシック" panose="020B0600070205080204" pitchFamily="34" charset="-128"/>
              </a:rPr>
              <a:t> of a vector is </a:t>
            </a:r>
          </a:p>
          <a:p>
            <a:pPr marL="0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||v||=sqrt(x*</a:t>
            </a:r>
            <a:r>
              <a:rPr lang="en-US" altLang="tr-TR" dirty="0" err="1">
                <a:ea typeface="ＭＳ Ｐゴシック" panose="020B0600070205080204" pitchFamily="34" charset="-128"/>
              </a:rPr>
              <a:t>x+y</a:t>
            </a:r>
            <a:r>
              <a:rPr lang="en-US" altLang="tr-TR" dirty="0">
                <a:ea typeface="ＭＳ Ｐゴシック" panose="020B0600070205080204" pitchFamily="34" charset="-128"/>
              </a:rPr>
              <a:t>*</a:t>
            </a:r>
            <a:r>
              <a:rPr lang="en-US" altLang="tr-TR" dirty="0" err="1">
                <a:ea typeface="ＭＳ Ｐゴシック" panose="020B0600070205080204" pitchFamily="34" charset="-128"/>
              </a:rPr>
              <a:t>y+z</a:t>
            </a:r>
            <a:r>
              <a:rPr lang="en-US" altLang="tr-TR" dirty="0">
                <a:ea typeface="ＭＳ Ｐゴシック" panose="020B0600070205080204" pitchFamily="34" charset="-128"/>
              </a:rPr>
              <a:t>*z)</a:t>
            </a:r>
          </a:p>
          <a:p>
            <a:pPr marL="0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length(v)= sqrt(9+4+1)</a:t>
            </a:r>
          </a:p>
          <a:p>
            <a:pPr marL="0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length(v)=sqrt(14)=3.74166</a:t>
            </a:r>
          </a:p>
          <a:p>
            <a:pPr marL="0" indent="0">
              <a:buNone/>
            </a:pPr>
            <a:endParaRPr lang="en-US" altLang="tr-T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tr-TR" u="sng" dirty="0">
                <a:ea typeface="ＭＳ Ｐゴシック" panose="020B0600070205080204" pitchFamily="34" charset="-128"/>
              </a:rPr>
              <a:t>Normalized</a:t>
            </a:r>
            <a:r>
              <a:rPr lang="en-US" altLang="tr-TR" dirty="0">
                <a:ea typeface="ＭＳ Ｐゴシック" panose="020B0600070205080204" pitchFamily="34" charset="-128"/>
              </a:rPr>
              <a:t> Vector</a:t>
            </a:r>
          </a:p>
          <a:p>
            <a:pPr marL="0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(3/3.74166, 2/3.74166, -1/3.74166)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1B1B444-9460-88FF-2ECD-F333AB78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242" y="636416"/>
            <a:ext cx="2943558" cy="193655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66E3C5F-FBFB-D75F-8CF1-18E89804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57" y="3308498"/>
            <a:ext cx="4845112" cy="268708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DE53D3B-AF31-5C2E-9CD2-BF4CD1A4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62071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 (</a:t>
            </a:r>
            <a:r>
              <a:rPr lang="en-US" altLang="tr-TR">
                <a:latin typeface="Symbol" pitchFamily="2" charset="2"/>
              </a:rPr>
              <a:t>a,b</a:t>
            </a:r>
            <a:r>
              <a:rPr lang="en-US" altLang="tr-TR"/>
              <a:t>) = C + </a:t>
            </a:r>
            <a:r>
              <a:rPr lang="en-US" altLang="tr-TR">
                <a:latin typeface="Symbol" pitchFamily="2" charset="2"/>
              </a:rPr>
              <a:t>b(1-a)(</a:t>
            </a:r>
            <a:r>
              <a:rPr lang="en-US" altLang="tr-TR"/>
              <a:t>A – C) + (1-</a:t>
            </a:r>
            <a:r>
              <a:rPr lang="en-US" altLang="tr-TR">
                <a:latin typeface="Symbol" pitchFamily="2" charset="2"/>
              </a:rPr>
              <a:t>b</a:t>
            </a:r>
            <a:r>
              <a:rPr lang="en-US" altLang="tr-TR"/>
              <a:t>)(B-C) </a:t>
            </a:r>
            <a:endParaRPr lang="tr-TR" altLang="tr-TR"/>
          </a:p>
        </p:txBody>
      </p:sp>
      <p:sp>
        <p:nvSpPr>
          <p:cNvPr id="71682" name="Text Box 3">
            <a:extLst>
              <a:ext uri="{FF2B5EF4-FFF2-40B4-BE49-F238E27FC236}">
                <a16:creationId xmlns:a16="http://schemas.microsoft.com/office/drawing/2014/main" id="{BFA78E15-D405-C8C0-0A91-89E374A3E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1412876"/>
            <a:ext cx="78091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Noting that A-C and B-C are arbitrary vectors, a plane can be </a:t>
            </a:r>
          </a:p>
          <a:p>
            <a:r>
              <a:rPr lang="en-US" altLang="tr-TR"/>
              <a:t>determined as:</a:t>
            </a:r>
            <a:endParaRPr lang="tr-TR" altLang="tr-TR"/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8A14CA0C-A216-DD6E-E0EC-90E8FA92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6" y="2427288"/>
            <a:ext cx="268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 (s,t) = C + su + tv </a:t>
            </a:r>
            <a:endParaRPr lang="tr-TR" altLang="tr-TR"/>
          </a:p>
        </p:txBody>
      </p:sp>
      <p:sp>
        <p:nvSpPr>
          <p:cNvPr id="161799" name="Text Box 7">
            <a:extLst>
              <a:ext uri="{FF2B5EF4-FFF2-40B4-BE49-F238E27FC236}">
                <a16:creationId xmlns:a16="http://schemas.microsoft.com/office/drawing/2014/main" id="{FA9EFA69-6A76-539D-826B-C8D29E1C7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429000"/>
            <a:ext cx="829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We can rearrange terms to obtain the </a:t>
            </a:r>
            <a:r>
              <a:rPr lang="en-US" altLang="tr-TR" i="1"/>
              <a:t>affine combination</a:t>
            </a:r>
            <a:r>
              <a:rPr lang="en-US" altLang="tr-TR"/>
              <a:t> of points:</a:t>
            </a:r>
            <a:endParaRPr lang="tr-TR" altLang="tr-TR"/>
          </a:p>
        </p:txBody>
      </p:sp>
      <p:sp>
        <p:nvSpPr>
          <p:cNvPr id="161800" name="Rectangle 8">
            <a:extLst>
              <a:ext uri="{FF2B5EF4-FFF2-40B4-BE49-F238E27FC236}">
                <a16:creationId xmlns:a16="http://schemas.microsoft.com/office/drawing/2014/main" id="{D168C9F5-8AED-272E-ABB2-0B1D93AB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9" y="4443413"/>
            <a:ext cx="357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 (s,t) = sA + tB + (1-s-t)C </a:t>
            </a:r>
            <a:endParaRPr lang="tr-TR" altLang="tr-TR"/>
          </a:p>
        </p:txBody>
      </p:sp>
      <p:sp>
        <p:nvSpPr>
          <p:cNvPr id="71686" name="Rectangle 9">
            <a:extLst>
              <a:ext uri="{FF2B5EF4-FFF2-40B4-BE49-F238E27FC236}">
                <a16:creationId xmlns:a16="http://schemas.microsoft.com/office/drawing/2014/main" id="{E01E5875-50EA-C182-9F12-AE7621D7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5229226"/>
            <a:ext cx="6124575" cy="120032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tr-TR" b="1"/>
              <a:t>In mathematics, an affine combination of vectors x1, ..., xn is a linear combination in which the sum of the coefficients is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/>
      <p:bldP spid="1618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>
            <a:extLst>
              <a:ext uri="{FF2B5EF4-FFF2-40B4-BE49-F238E27FC236}">
                <a16:creationId xmlns:a16="http://schemas.microsoft.com/office/drawing/2014/main" id="{C847844D-FB6F-B1F2-6E6F-7FC16731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692150"/>
            <a:ext cx="86550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Plane passing through A=(3,3,3), B=(5,5,7) and C=(1,2,4)</a:t>
            </a:r>
          </a:p>
          <a:p>
            <a:endParaRPr lang="en-US" altLang="tr-TR"/>
          </a:p>
          <a:p>
            <a:r>
              <a:rPr lang="en-US" altLang="tr-TR"/>
              <a:t>Find the parametric form of the plane.</a:t>
            </a:r>
          </a:p>
          <a:p>
            <a:endParaRPr lang="tr-TR" altLang="tr-TR"/>
          </a:p>
          <a:p>
            <a:r>
              <a:rPr lang="en-US" altLang="tr-TR"/>
              <a:t>Find the point normal form of the plane.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A2F6999-575D-2E7D-EE70-9EF1F52B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6" y="627063"/>
            <a:ext cx="474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The point normal form for a plane </a:t>
            </a:r>
            <a:endParaRPr lang="tr-TR" altLang="tr-TR" b="1"/>
          </a:p>
        </p:txBody>
      </p:sp>
      <p:sp>
        <p:nvSpPr>
          <p:cNvPr id="75778" name="Text Box 3">
            <a:extLst>
              <a:ext uri="{FF2B5EF4-FFF2-40B4-BE49-F238E27FC236}">
                <a16:creationId xmlns:a16="http://schemas.microsoft.com/office/drawing/2014/main" id="{5DF8E94D-5503-0996-0BF7-71DC75E21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557339"/>
            <a:ext cx="84215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A plane is completely specified by giving a single point B that lies </a:t>
            </a:r>
          </a:p>
          <a:p>
            <a:r>
              <a:rPr lang="en-US" altLang="tr-TR"/>
              <a:t>within it and the direction </a:t>
            </a:r>
            <a:r>
              <a:rPr lang="en-US" altLang="tr-TR" b="1"/>
              <a:t>n</a:t>
            </a:r>
            <a:r>
              <a:rPr lang="en-US" altLang="tr-TR"/>
              <a:t> of the normal to the plane. </a:t>
            </a:r>
            <a:endParaRPr lang="tr-TR" altLang="tr-TR"/>
          </a:p>
        </p:txBody>
      </p:sp>
      <p:sp>
        <p:nvSpPr>
          <p:cNvPr id="75779" name="Text Box 7">
            <a:extLst>
              <a:ext uri="{FF2B5EF4-FFF2-40B4-BE49-F238E27FC236}">
                <a16:creationId xmlns:a16="http://schemas.microsoft.com/office/drawing/2014/main" id="{DF423D95-BBFF-6B53-153E-0DD3B208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2565400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n</a:t>
            </a:r>
            <a:r>
              <a:rPr lang="en-US" altLang="tr-TR"/>
              <a:t> . (R – B) = 0</a:t>
            </a:r>
            <a:endParaRPr lang="tr-TR" altLang="tr-TR"/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4283E757-670D-28EF-A68A-1562E179E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9" y="2565400"/>
          <a:ext cx="24479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2717800" imgH="2679700" progId="Paint.Picture">
                  <p:embed/>
                </p:oleObj>
              </mc:Choice>
              <mc:Fallback>
                <p:oleObj name="Bit Eşlem Resmi" r:id="rId3" imgW="2717800" imgH="2679700" progId="Paint.Picture">
                  <p:embed/>
                  <p:pic>
                    <p:nvPicPr>
                      <p:cNvPr id="75780" name="Object 2">
                        <a:extLst>
                          <a:ext uri="{FF2B5EF4-FFF2-40B4-BE49-F238E27FC236}">
                            <a16:creationId xmlns:a16="http://schemas.microsoft.com/office/drawing/2014/main" id="{4283E757-670D-28EF-A68A-1562E179E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2565400"/>
                        <a:ext cx="244792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>
            <a:extLst>
              <a:ext uri="{FF2B5EF4-FFF2-40B4-BE49-F238E27FC236}">
                <a16:creationId xmlns:a16="http://schemas.microsoft.com/office/drawing/2014/main" id="{E463298D-AB15-399B-E3E7-DDA9293E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692150"/>
            <a:ext cx="79951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Plane passing through A=(1,2,3) with normal vector </a:t>
            </a:r>
          </a:p>
          <a:p>
            <a:r>
              <a:rPr lang="en-US" altLang="tr-TR"/>
              <a:t>N=(2, -1, -2)</a:t>
            </a:r>
          </a:p>
          <a:p>
            <a:endParaRPr lang="en-US" altLang="tr-TR"/>
          </a:p>
          <a:p>
            <a:r>
              <a:rPr lang="en-US" altLang="tr-TR"/>
              <a:t>Write the Point Normal Form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2">
            <a:extLst>
              <a:ext uri="{FF2B5EF4-FFF2-40B4-BE49-F238E27FC236}">
                <a16:creationId xmlns:a16="http://schemas.microsoft.com/office/drawing/2014/main" id="{A83F6546-ECF5-DB2B-DDAC-EB919B3F6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1" y="692150"/>
            <a:ext cx="793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Find a parametric form for the plane  2x – y + 3z = 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>
            <a:extLst>
              <a:ext uri="{FF2B5EF4-FFF2-40B4-BE49-F238E27FC236}">
                <a16:creationId xmlns:a16="http://schemas.microsoft.com/office/drawing/2014/main" id="{9AE14B8E-AF28-E7D2-DA79-94512366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Normal  n (2,-1,3)</a:t>
            </a:r>
          </a:p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A point on the plane C (4,0,0)</a:t>
            </a:r>
          </a:p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Two vectors on the plane:</a:t>
            </a:r>
          </a:p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Condition n.a=0</a:t>
            </a:r>
          </a:p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a(1,5,1) b(0,3,1)</a:t>
            </a:r>
          </a:p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Parametric form</a:t>
            </a:r>
          </a:p>
          <a:p>
            <a:pPr>
              <a:buFontTx/>
              <a:buNone/>
            </a:pPr>
            <a:r>
              <a:rPr lang="en-US" altLang="tr-TR">
                <a:ea typeface="ＭＳ Ｐゴシック" panose="020B0600070205080204" pitchFamily="34" charset="-128"/>
              </a:rPr>
              <a:t>P(s,t) = (4,0,0) + (1,5,1)s + (0,3,1)t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2">
            <a:extLst>
              <a:ext uri="{FF2B5EF4-FFF2-40B4-BE49-F238E27FC236}">
                <a16:creationId xmlns:a16="http://schemas.microsoft.com/office/drawing/2014/main" id="{A943B9C8-B343-006D-AEC7-7BC8E40C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765175"/>
            <a:ext cx="857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Given the normal</a:t>
            </a:r>
            <a:r>
              <a:rPr lang="en-US" altLang="tr-TR" b="1"/>
              <a:t> n </a:t>
            </a:r>
            <a:r>
              <a:rPr lang="en-US" altLang="tr-TR"/>
              <a:t>to a plane, can you find two points on the plane.</a:t>
            </a:r>
            <a:r>
              <a:rPr lang="en-US" altLang="tr-TR" b="1"/>
              <a:t> </a:t>
            </a:r>
            <a:endParaRPr lang="en-US" altLang="tr-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2">
            <a:extLst>
              <a:ext uri="{FF2B5EF4-FFF2-40B4-BE49-F238E27FC236}">
                <a16:creationId xmlns:a16="http://schemas.microsoft.com/office/drawing/2014/main" id="{51FFBED7-F140-67E1-BCA0-280FE21FD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549275"/>
            <a:ext cx="219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Planar patches 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0A501A5A-A2C1-B0EF-AFE4-830656E89DD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143250" y="1268413"/>
          <a:ext cx="53911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7188200" imgH="3048000" progId="Paint.Picture">
                  <p:embed/>
                </p:oleObj>
              </mc:Choice>
              <mc:Fallback>
                <p:oleObj name="Bit Eşlem Resmi" r:id="rId3" imgW="7188200" imgH="3048000" progId="Paint.Picture">
                  <p:embed/>
                  <p:pic>
                    <p:nvPicPr>
                      <p:cNvPr id="86018" name="Object 2">
                        <a:extLst>
                          <a:ext uri="{FF2B5EF4-FFF2-40B4-BE49-F238E27FC236}">
                            <a16:creationId xmlns:a16="http://schemas.microsoft.com/office/drawing/2014/main" id="{0A501A5A-A2C1-B0EF-AFE4-830656E89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268413"/>
                        <a:ext cx="53911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6" name="Text Box 4">
            <a:extLst>
              <a:ext uri="{FF2B5EF4-FFF2-40B4-BE49-F238E27FC236}">
                <a16:creationId xmlns:a16="http://schemas.microsoft.com/office/drawing/2014/main" id="{DED4ADDE-7570-E86F-661E-AB331F255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1" y="3644901"/>
            <a:ext cx="64459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To each point (s,t) in parameter space, one 3D </a:t>
            </a:r>
          </a:p>
          <a:p>
            <a:r>
              <a:rPr lang="en-US" altLang="tr-TR"/>
              <a:t>point in the patch corrresponds P(s,t) = C +</a:t>
            </a:r>
            <a:r>
              <a:rPr lang="en-US" altLang="tr-TR" b="1"/>
              <a:t>a</a:t>
            </a:r>
            <a:r>
              <a:rPr lang="en-US" altLang="tr-TR"/>
              <a:t>s + </a:t>
            </a:r>
            <a:r>
              <a:rPr lang="en-US" altLang="tr-TR" b="1"/>
              <a:t>b</a:t>
            </a:r>
            <a:r>
              <a:rPr lang="en-US" altLang="tr-TR"/>
              <a:t>t.</a:t>
            </a:r>
            <a:endParaRPr lang="tr-TR" altLang="tr-TR"/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A21E532B-38F5-6732-B003-211F802A5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581526"/>
            <a:ext cx="19591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P(0,0) = C</a:t>
            </a:r>
          </a:p>
          <a:p>
            <a:r>
              <a:rPr lang="en-US" altLang="tr-TR"/>
              <a:t>P(1,0) = C + </a:t>
            </a:r>
            <a:r>
              <a:rPr lang="en-US" altLang="tr-TR" b="1"/>
              <a:t>a</a:t>
            </a:r>
            <a:endParaRPr lang="tr-TR" altLang="tr-TR" b="1"/>
          </a:p>
        </p:txBody>
      </p:sp>
      <p:sp>
        <p:nvSpPr>
          <p:cNvPr id="223238" name="Text Box 6">
            <a:extLst>
              <a:ext uri="{FF2B5EF4-FFF2-40B4-BE49-F238E27FC236}">
                <a16:creationId xmlns:a16="http://schemas.microsoft.com/office/drawing/2014/main" id="{2BF6BE62-E86F-784D-DBD5-83EDE8F4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4581526"/>
            <a:ext cx="2457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P(0,1) = C + </a:t>
            </a:r>
            <a:r>
              <a:rPr lang="en-US" altLang="tr-TR" b="1"/>
              <a:t>b</a:t>
            </a:r>
          </a:p>
          <a:p>
            <a:r>
              <a:rPr lang="en-US" altLang="tr-TR"/>
              <a:t>P(1,1) = C + </a:t>
            </a:r>
            <a:r>
              <a:rPr lang="en-US" altLang="tr-TR" b="1"/>
              <a:t>a </a:t>
            </a:r>
            <a:r>
              <a:rPr lang="en-US" altLang="tr-TR"/>
              <a:t>+ </a:t>
            </a:r>
            <a:r>
              <a:rPr lang="en-US" altLang="tr-TR" b="1"/>
              <a:t>b</a:t>
            </a:r>
            <a:endParaRPr lang="tr-TR" altLang="tr-T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7" grpId="0"/>
      <p:bldP spid="223237" grpId="1"/>
      <p:bldP spid="223238" grpId="0"/>
      <p:bldP spid="22323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2">
            <a:extLst>
              <a:ext uri="{FF2B5EF4-FFF2-40B4-BE49-F238E27FC236}">
                <a16:creationId xmlns:a16="http://schemas.microsoft.com/office/drawing/2014/main" id="{B9215CBC-B965-C8DD-CCFE-FD9F2A939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765176"/>
            <a:ext cx="63530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Let C = (1,3,2), </a:t>
            </a:r>
            <a:r>
              <a:rPr lang="en-US" altLang="tr-TR" b="1"/>
              <a:t>a</a:t>
            </a:r>
            <a:r>
              <a:rPr lang="en-US" altLang="tr-TR"/>
              <a:t> = (1,1,0), </a:t>
            </a:r>
            <a:r>
              <a:rPr lang="en-US" altLang="tr-TR" b="1"/>
              <a:t>b </a:t>
            </a:r>
            <a:r>
              <a:rPr lang="en-US" altLang="tr-TR"/>
              <a:t>= (1,4,2) </a:t>
            </a:r>
          </a:p>
          <a:p>
            <a:endParaRPr lang="en-US" altLang="tr-TR"/>
          </a:p>
          <a:p>
            <a:r>
              <a:rPr lang="en-US" altLang="tr-TR"/>
              <a:t>Find the corners of the planar patch.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>
            <a:extLst>
              <a:ext uri="{FF2B5EF4-FFF2-40B4-BE49-F238E27FC236}">
                <a16:creationId xmlns:a16="http://schemas.microsoft.com/office/drawing/2014/main" id="{A51D2BDA-579E-F6CE-5D82-1D83886A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836614"/>
            <a:ext cx="87607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Find the values of </a:t>
            </a:r>
            <a:r>
              <a:rPr lang="en-US" altLang="tr-TR" b="1"/>
              <a:t>a</a:t>
            </a:r>
            <a:r>
              <a:rPr lang="en-US" altLang="tr-TR"/>
              <a:t>, </a:t>
            </a:r>
            <a:r>
              <a:rPr lang="en-US" altLang="tr-TR" b="1"/>
              <a:t>b </a:t>
            </a:r>
            <a:r>
              <a:rPr lang="en-US" altLang="tr-TR"/>
              <a:t>and C that create a square patch of  </a:t>
            </a:r>
          </a:p>
          <a:p>
            <a:r>
              <a:rPr lang="en-US" altLang="tr-TR"/>
              <a:t>length 4 on a side, centered at the origin and parallel to the x,z-plane.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4AEA91-5EFD-9BFD-B1D2-4D098A43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448473-1577-57BA-7584-BEDC5EF8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x=3t</a:t>
            </a:r>
          </a:p>
          <a:p>
            <a:pPr marL="0" indent="0">
              <a:buNone/>
            </a:pPr>
            <a:r>
              <a:rPr lang="en-US" dirty="0"/>
              <a:t>y=2t</a:t>
            </a:r>
          </a:p>
          <a:p>
            <a:pPr marL="0" indent="0">
              <a:buNone/>
            </a:pPr>
            <a:r>
              <a:rPr lang="en-US" dirty="0"/>
              <a:t>z=-t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x,y,z</a:t>
            </a:r>
            <a:r>
              <a:rPr lang="en-US" dirty="0"/>
              <a:t>) any point on the line</a:t>
            </a:r>
          </a:p>
          <a:p>
            <a:pPr marL="0" indent="0">
              <a:buNone/>
            </a:pPr>
            <a:r>
              <a:rPr lang="en-US" dirty="0"/>
              <a:t>for 0&lt;=t&lt;=1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B99886B-47A6-58AC-9AF1-523D7461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71" y="1314205"/>
            <a:ext cx="4845112" cy="26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9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2">
            <a:extLst>
              <a:ext uri="{FF2B5EF4-FFF2-40B4-BE49-F238E27FC236}">
                <a16:creationId xmlns:a16="http://schemas.microsoft.com/office/drawing/2014/main" id="{06C96DC7-028E-7419-8427-5D1FBFB3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549275"/>
            <a:ext cx="600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Finding the Intersection of two line segments</a:t>
            </a:r>
            <a:endParaRPr lang="en-US" altLang="tr-TR"/>
          </a:p>
        </p:txBody>
      </p:sp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3F25451F-011E-0AFA-A106-E71B6B5EB81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432175" y="1268413"/>
          <a:ext cx="5181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908800" imgH="3454400" progId="Paint.Picture">
                  <p:embed/>
                </p:oleObj>
              </mc:Choice>
              <mc:Fallback>
                <p:oleObj name="Bit Eşlem Resmi" r:id="rId3" imgW="6908800" imgH="3454400" progId="Paint.Picture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3F25451F-011E-0AFA-A106-E71B6B5EB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268413"/>
                        <a:ext cx="5181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Text Box 4">
            <a:extLst>
              <a:ext uri="{FF2B5EF4-FFF2-40B4-BE49-F238E27FC236}">
                <a16:creationId xmlns:a16="http://schemas.microsoft.com/office/drawing/2014/main" id="{D84BAC62-BDE3-B4D8-96B4-64A41305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4" y="3933825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AB (t) = A + </a:t>
            </a:r>
            <a:r>
              <a:rPr lang="en-US" altLang="tr-TR" b="1"/>
              <a:t>b</a:t>
            </a:r>
            <a:r>
              <a:rPr lang="en-US" altLang="tr-TR"/>
              <a:t>t	</a:t>
            </a:r>
            <a:r>
              <a:rPr lang="en-US" altLang="tr-TR" b="1"/>
              <a:t>b</a:t>
            </a:r>
            <a:r>
              <a:rPr lang="en-US" altLang="tr-TR"/>
              <a:t> = B - A </a:t>
            </a:r>
            <a:endParaRPr lang="tr-TR" altLang="tr-TR"/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7446836E-6099-B559-EA6B-6580AED1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4" y="4508500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CD (u) = C + </a:t>
            </a:r>
            <a:r>
              <a:rPr lang="en-US" altLang="tr-TR" b="1"/>
              <a:t>d</a:t>
            </a:r>
            <a:r>
              <a:rPr lang="en-US" altLang="tr-TR"/>
              <a:t>u	</a:t>
            </a:r>
            <a:r>
              <a:rPr lang="en-US" altLang="tr-TR" b="1"/>
              <a:t>d</a:t>
            </a:r>
            <a:r>
              <a:rPr lang="en-US" altLang="tr-TR"/>
              <a:t> = D - C </a:t>
            </a:r>
            <a:endParaRPr lang="tr-TR" altLang="tr-TR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9809BE2-E8C0-942E-052A-09304A78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5157788"/>
            <a:ext cx="215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A + </a:t>
            </a:r>
            <a:r>
              <a:rPr lang="en-US" altLang="tr-TR" b="1"/>
              <a:t>b</a:t>
            </a:r>
            <a:r>
              <a:rPr lang="en-US" altLang="tr-TR"/>
              <a:t>t = C + </a:t>
            </a:r>
            <a:r>
              <a:rPr lang="en-US" altLang="tr-TR" b="1"/>
              <a:t>d</a:t>
            </a:r>
            <a:r>
              <a:rPr lang="en-US" altLang="tr-TR"/>
              <a:t>u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09" grpId="0"/>
      <p:bldP spid="2263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2000B3CC-503B-C701-3DF0-832E3EE8D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765175"/>
            <a:ext cx="314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b</a:t>
            </a:r>
            <a:r>
              <a:rPr lang="en-US" altLang="tr-TR"/>
              <a:t>t = </a:t>
            </a:r>
            <a:r>
              <a:rPr lang="en-US" altLang="tr-TR" b="1"/>
              <a:t>c</a:t>
            </a:r>
            <a:r>
              <a:rPr lang="en-US" altLang="tr-TR"/>
              <a:t> + </a:t>
            </a:r>
            <a:r>
              <a:rPr lang="en-US" altLang="tr-TR" b="1"/>
              <a:t>d</a:t>
            </a:r>
            <a:r>
              <a:rPr lang="en-US" altLang="tr-TR"/>
              <a:t>u	</a:t>
            </a:r>
            <a:r>
              <a:rPr lang="en-US" altLang="tr-TR" b="1"/>
              <a:t>c</a:t>
            </a:r>
            <a:r>
              <a:rPr lang="en-US" altLang="tr-TR"/>
              <a:t> = C - A</a:t>
            </a:r>
            <a:endParaRPr lang="tr-TR" altLang="tr-TR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06BD4C19-AAFD-FD74-CA1B-CD3AA719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6" y="1628775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d</a:t>
            </a:r>
            <a:r>
              <a:rPr lang="en-US" altLang="tr-TR" b="1" baseline="30000">
                <a:cs typeface="Times New Roman" panose="02020603050405020304" pitchFamily="18" charset="0"/>
              </a:rPr>
              <a:t>┴</a:t>
            </a:r>
            <a:r>
              <a:rPr lang="en-US" altLang="tr-TR">
                <a:cs typeface="Times New Roman" panose="02020603050405020304" pitchFamily="18" charset="0"/>
              </a:rPr>
              <a:t>. </a:t>
            </a:r>
            <a:r>
              <a:rPr lang="en-US" altLang="tr-TR" b="1">
                <a:cs typeface="Times New Roman" panose="02020603050405020304" pitchFamily="18" charset="0"/>
              </a:rPr>
              <a:t>b</a:t>
            </a:r>
            <a:r>
              <a:rPr lang="en-US" altLang="tr-TR">
                <a:cs typeface="Times New Roman" panose="02020603050405020304" pitchFamily="18" charset="0"/>
              </a:rPr>
              <a:t>t = </a:t>
            </a:r>
            <a:r>
              <a:rPr lang="en-US" altLang="tr-TR" b="1">
                <a:cs typeface="Times New Roman" panose="02020603050405020304" pitchFamily="18" charset="0"/>
              </a:rPr>
              <a:t>d</a:t>
            </a:r>
            <a:r>
              <a:rPr lang="en-US" altLang="tr-TR" b="1" baseline="30000">
                <a:ea typeface="ヒラギノ角ゴ Pro W3" charset="-128"/>
              </a:rPr>
              <a:t>┴</a:t>
            </a:r>
            <a:r>
              <a:rPr lang="en-US" altLang="tr-TR">
                <a:ea typeface="ヒラギノ角ゴ Pro W3" charset="-128"/>
              </a:rPr>
              <a:t>. </a:t>
            </a:r>
            <a:r>
              <a:rPr lang="en-US" altLang="tr-TR" b="1">
                <a:ea typeface="ヒラギノ角ゴ Pro W3" charset="-128"/>
              </a:rPr>
              <a:t>c</a:t>
            </a:r>
            <a:endParaRPr lang="tr-TR" altLang="tr-TR">
              <a:ea typeface="ヒラギノ角ゴ Pro W3" charset="-128"/>
            </a:endParaRPr>
          </a:p>
        </p:txBody>
      </p:sp>
      <p:sp>
        <p:nvSpPr>
          <p:cNvPr id="94211" name="Text Box 4">
            <a:extLst>
              <a:ext uri="{FF2B5EF4-FFF2-40B4-BE49-F238E27FC236}">
                <a16:creationId xmlns:a16="http://schemas.microsoft.com/office/drawing/2014/main" id="{59E74D0D-5866-AA5A-9AB3-A09FBBCC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1" y="2276475"/>
            <a:ext cx="258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If </a:t>
            </a:r>
            <a:r>
              <a:rPr lang="en-US" altLang="tr-TR" b="1"/>
              <a:t>d</a:t>
            </a:r>
            <a:r>
              <a:rPr lang="en-US" altLang="tr-TR" b="1" baseline="30000">
                <a:ea typeface="ヒラギノ角ゴ Pro W3" charset="-128"/>
              </a:rPr>
              <a:t>┴</a:t>
            </a:r>
            <a:r>
              <a:rPr lang="en-US" altLang="tr-TR">
                <a:ea typeface="ヒラギノ角ゴ Pro W3" charset="-128"/>
              </a:rPr>
              <a:t>. </a:t>
            </a:r>
            <a:r>
              <a:rPr lang="en-US" altLang="tr-TR" b="1">
                <a:ea typeface="ヒラギノ角ゴ Pro W3" charset="-128"/>
              </a:rPr>
              <a:t>b</a:t>
            </a:r>
            <a:r>
              <a:rPr lang="en-US" altLang="tr-TR">
                <a:ea typeface="ヒラギノ角ゴ Pro W3" charset="-128"/>
              </a:rPr>
              <a:t> is not zero:</a:t>
            </a:r>
            <a:endParaRPr lang="tr-TR" altLang="tr-TR">
              <a:ea typeface="ヒラギノ角ゴ Pro W3" charset="-128"/>
            </a:endParaRPr>
          </a:p>
        </p:txBody>
      </p:sp>
      <p:graphicFrame>
        <p:nvGraphicFramePr>
          <p:cNvPr id="94212" name="Object 2">
            <a:extLst>
              <a:ext uri="{FF2B5EF4-FFF2-40B4-BE49-F238E27FC236}">
                <a16:creationId xmlns:a16="http://schemas.microsoft.com/office/drawing/2014/main" id="{25AFE1E9-927C-90CA-564F-C08F64C2D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2781301"/>
          <a:ext cx="10652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87500" imgH="14287500" progId="Equation.3">
                  <p:embed/>
                </p:oleObj>
              </mc:Choice>
              <mc:Fallback>
                <p:oleObj name="Equation" r:id="rId3" imgW="14287500" imgH="14287500" progId="Equation.3">
                  <p:embed/>
                  <p:pic>
                    <p:nvPicPr>
                      <p:cNvPr id="94212" name="Object 2">
                        <a:extLst>
                          <a:ext uri="{FF2B5EF4-FFF2-40B4-BE49-F238E27FC236}">
                            <a16:creationId xmlns:a16="http://schemas.microsoft.com/office/drawing/2014/main" id="{25AFE1E9-927C-90CA-564F-C08F64C2D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781301"/>
                        <a:ext cx="10652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3">
            <a:extLst>
              <a:ext uri="{FF2B5EF4-FFF2-40B4-BE49-F238E27FC236}">
                <a16:creationId xmlns:a16="http://schemas.microsoft.com/office/drawing/2014/main" id="{7391E29D-1579-9F72-9350-F6D236CA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601" y="3789363"/>
          <a:ext cx="11398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87500" imgH="14287500" progId="Equation.3">
                  <p:embed/>
                </p:oleObj>
              </mc:Choice>
              <mc:Fallback>
                <p:oleObj name="Equation" r:id="rId5" imgW="14287500" imgH="14287500" progId="Equation.3">
                  <p:embed/>
                  <p:pic>
                    <p:nvPicPr>
                      <p:cNvPr id="227334" name="Object 3">
                        <a:extLst>
                          <a:ext uri="{FF2B5EF4-FFF2-40B4-BE49-F238E27FC236}">
                            <a16:creationId xmlns:a16="http://schemas.microsoft.com/office/drawing/2014/main" id="{7391E29D-1579-9F72-9350-F6D236CA6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1" y="3789363"/>
                        <a:ext cx="11398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4">
            <a:extLst>
              <a:ext uri="{FF2B5EF4-FFF2-40B4-BE49-F238E27FC236}">
                <a16:creationId xmlns:a16="http://schemas.microsoft.com/office/drawing/2014/main" id="{E66066A3-9551-4EB6-A95D-A84BC4FEC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0513" y="4662489"/>
          <a:ext cx="20304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6" imgW="14287500" imgH="14287500" progId="Equation.3">
                  <p:embed/>
                </p:oleObj>
              </mc:Choice>
              <mc:Fallback>
                <p:oleObj name="Microsoft Equation 3.0" r:id="rId6" imgW="14287500" imgH="14287500" progId="Equation.3">
                  <p:embed/>
                  <p:pic>
                    <p:nvPicPr>
                      <p:cNvPr id="227335" name="Object 4">
                        <a:extLst>
                          <a:ext uri="{FF2B5EF4-FFF2-40B4-BE49-F238E27FC236}">
                            <a16:creationId xmlns:a16="http://schemas.microsoft.com/office/drawing/2014/main" id="{E66066A3-9551-4EB6-A95D-A84BC4FEC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4662489"/>
                        <a:ext cx="20304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8">
            <a:extLst>
              <a:ext uri="{FF2B5EF4-FFF2-40B4-BE49-F238E27FC236}">
                <a16:creationId xmlns:a16="http://schemas.microsoft.com/office/drawing/2014/main" id="{CB946757-C6CD-9028-934E-BF2918007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4005263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Similarly,</a:t>
            </a:r>
            <a:endParaRPr lang="tr-TR" altLang="tr-TR"/>
          </a:p>
        </p:txBody>
      </p:sp>
      <p:sp>
        <p:nvSpPr>
          <p:cNvPr id="227337" name="Line 9">
            <a:extLst>
              <a:ext uri="{FF2B5EF4-FFF2-40B4-BE49-F238E27FC236}">
                <a16:creationId xmlns:a16="http://schemas.microsoft.com/office/drawing/2014/main" id="{C3EBFFB5-854B-520C-B86D-B2E2C892D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4005263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FD7BDCBD-C6B2-4884-62C8-314810DD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9" y="3789364"/>
            <a:ext cx="281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sz="2000"/>
              <a:t>Two parent lines intersect</a:t>
            </a:r>
            <a:endParaRPr lang="tr-TR" altLang="tr-TR" sz="2000"/>
          </a:p>
        </p:txBody>
      </p:sp>
      <p:pic>
        <p:nvPicPr>
          <p:cNvPr id="94218" name="Resim 3">
            <a:extLst>
              <a:ext uri="{FF2B5EF4-FFF2-40B4-BE49-F238E27FC236}">
                <a16:creationId xmlns:a16="http://schemas.microsoft.com/office/drawing/2014/main" id="{D3293785-D4CF-ECDE-A3C0-E0405EA7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49239"/>
            <a:ext cx="9144000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/>
      <p:bldP spid="2273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2">
            <a:extLst>
              <a:ext uri="{FF2B5EF4-FFF2-40B4-BE49-F238E27FC236}">
                <a16:creationId xmlns:a16="http://schemas.microsoft.com/office/drawing/2014/main" id="{C6F7A3AA-42ED-FFBD-206F-83180E695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9" y="836614"/>
            <a:ext cx="83949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Example</a:t>
            </a:r>
            <a:r>
              <a:rPr lang="en-US" altLang="tr-TR"/>
              <a:t>: Given the endpoints A = (0,6), B = (6,1),  C = (1,3), and</a:t>
            </a:r>
          </a:p>
          <a:p>
            <a:r>
              <a:rPr lang="en-US" altLang="tr-TR"/>
              <a:t>D = (5,5), find the intersection of the lines AB and CD if it exists.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5" name="Object 2">
            <a:extLst>
              <a:ext uri="{FF2B5EF4-FFF2-40B4-BE49-F238E27FC236}">
                <a16:creationId xmlns:a16="http://schemas.microsoft.com/office/drawing/2014/main" id="{115E69B2-B29C-A7F8-41A8-E2317C98A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1628775"/>
          <a:ext cx="65643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8750300" imgH="2844800" progId="Paint.Picture">
                  <p:embed/>
                </p:oleObj>
              </mc:Choice>
              <mc:Fallback>
                <p:oleObj name="Bit Eşlem Resmi" r:id="rId3" imgW="8750300" imgH="2844800" progId="Paint.Picture">
                  <p:embed/>
                  <p:pic>
                    <p:nvPicPr>
                      <p:cNvPr id="98305" name="Object 2">
                        <a:extLst>
                          <a:ext uri="{FF2B5EF4-FFF2-40B4-BE49-F238E27FC236}">
                            <a16:creationId xmlns:a16="http://schemas.microsoft.com/office/drawing/2014/main" id="{115E69B2-B29C-A7F8-41A8-E2317C98A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628775"/>
                        <a:ext cx="65643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9" name="Text Box 3">
            <a:extLst>
              <a:ext uri="{FF2B5EF4-FFF2-40B4-BE49-F238E27FC236}">
                <a16:creationId xmlns:a16="http://schemas.microsoft.com/office/drawing/2014/main" id="{26DA7BE3-0B8C-58BD-A940-BA8E18EF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620713"/>
            <a:ext cx="3892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Circle Through 3 points</a:t>
            </a:r>
            <a:endParaRPr lang="tr-TR" altLang="tr-T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230F566E-0E3D-CC1D-36E5-73DF6EA5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4" y="4076701"/>
            <a:ext cx="85395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The center S of the desired circle must be equidistant from all three </a:t>
            </a:r>
          </a:p>
          <a:p>
            <a:r>
              <a:rPr lang="en-US" altLang="tr-TR"/>
              <a:t>vertices, so it must lie on the perpendicular bisector of each side of </a:t>
            </a:r>
          </a:p>
          <a:p>
            <a:r>
              <a:rPr lang="en-US" altLang="tr-TR"/>
              <a:t>triangle ABC. 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>
            <a:extLst>
              <a:ext uri="{FF2B5EF4-FFF2-40B4-BE49-F238E27FC236}">
                <a16:creationId xmlns:a16="http://schemas.microsoft.com/office/drawing/2014/main" id="{F0614AA8-C81E-92EE-D53E-C9443D923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333375"/>
            <a:ext cx="552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Intersection of lines with planes; clipping</a:t>
            </a:r>
            <a:endParaRPr lang="tr-TR" altLang="tr-T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4AD8ECCE-B9E3-A29F-53F9-936F8F5CD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1125539"/>
          <a:ext cx="56880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7581900" imgH="2197100" progId="Paint.Picture">
                  <p:embed/>
                </p:oleObj>
              </mc:Choice>
              <mc:Fallback>
                <p:oleObj name="Bit Eşlem Resmi" r:id="rId3" imgW="7581900" imgH="2197100" progId="Paint.Picture">
                  <p:embed/>
                  <p:pic>
                    <p:nvPicPr>
                      <p:cNvPr id="100354" name="Object 2">
                        <a:extLst>
                          <a:ext uri="{FF2B5EF4-FFF2-40B4-BE49-F238E27FC236}">
                            <a16:creationId xmlns:a16="http://schemas.microsoft.com/office/drawing/2014/main" id="{4AD8ECCE-B9E3-A29F-53F9-936F8F5CD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125539"/>
                        <a:ext cx="5688013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Text Box 4">
            <a:extLst>
              <a:ext uri="{FF2B5EF4-FFF2-40B4-BE49-F238E27FC236}">
                <a16:creationId xmlns:a16="http://schemas.microsoft.com/office/drawing/2014/main" id="{A26AA033-CC21-8337-0B11-7880A12D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2924175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n</a:t>
            </a:r>
            <a:r>
              <a:rPr lang="en-US" altLang="tr-TR"/>
              <a:t> . (P – B) = 0</a:t>
            </a:r>
            <a:endParaRPr lang="tr-TR" altLang="tr-TR"/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9F316DE9-BFFC-A4B5-5D22-082CCB25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3552825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n</a:t>
            </a:r>
            <a:r>
              <a:rPr lang="en-US" altLang="tr-TR"/>
              <a:t> . (A + </a:t>
            </a:r>
            <a:r>
              <a:rPr lang="en-US" altLang="tr-TR" b="1"/>
              <a:t>c</a:t>
            </a:r>
            <a:r>
              <a:rPr lang="en-US" altLang="tr-TR"/>
              <a:t>t</a:t>
            </a:r>
            <a:r>
              <a:rPr lang="en-US" altLang="tr-TR" baseline="-25000"/>
              <a:t>hit</a:t>
            </a:r>
            <a:r>
              <a:rPr lang="en-US" altLang="tr-TR"/>
              <a:t> – B) = 0</a:t>
            </a:r>
            <a:endParaRPr lang="tr-TR" altLang="tr-TR"/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43C3BF5C-0F42-A3F1-5F20-C15B189BB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4" y="4200525"/>
            <a:ext cx="334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/>
              <a:t>n</a:t>
            </a:r>
            <a:r>
              <a:rPr lang="en-US" altLang="tr-TR"/>
              <a:t> . (A – B) + (</a:t>
            </a:r>
            <a:r>
              <a:rPr lang="en-US" altLang="tr-TR" b="1"/>
              <a:t>n</a:t>
            </a:r>
            <a:r>
              <a:rPr lang="en-US" altLang="tr-TR"/>
              <a:t> . </a:t>
            </a:r>
            <a:r>
              <a:rPr lang="en-US" altLang="tr-TR" b="1"/>
              <a:t>c</a:t>
            </a:r>
            <a:r>
              <a:rPr lang="en-US" altLang="tr-TR"/>
              <a:t>t</a:t>
            </a:r>
            <a:r>
              <a:rPr lang="en-US" altLang="tr-TR" baseline="-25000"/>
              <a:t>hit</a:t>
            </a:r>
            <a:r>
              <a:rPr lang="en-US" altLang="tr-TR"/>
              <a:t>) = 0</a:t>
            </a:r>
            <a:endParaRPr lang="tr-TR" altLang="tr-TR"/>
          </a:p>
        </p:txBody>
      </p:sp>
      <p:graphicFrame>
        <p:nvGraphicFramePr>
          <p:cNvPr id="100358" name="Object 3">
            <a:extLst>
              <a:ext uri="{FF2B5EF4-FFF2-40B4-BE49-F238E27FC236}">
                <a16:creationId xmlns:a16="http://schemas.microsoft.com/office/drawing/2014/main" id="{6291A66F-C360-3CF1-1ED3-EC9862FCC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4724400"/>
          <a:ext cx="18335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87500" imgH="14287500" progId="Equation.3">
                  <p:embed/>
                </p:oleObj>
              </mc:Choice>
              <mc:Fallback>
                <p:oleObj name="Equation" r:id="rId5" imgW="14287500" imgH="14287500" progId="Equation.3">
                  <p:embed/>
                  <p:pic>
                    <p:nvPicPr>
                      <p:cNvPr id="100358" name="Object 3">
                        <a:extLst>
                          <a:ext uri="{FF2B5EF4-FFF2-40B4-BE49-F238E27FC236}">
                            <a16:creationId xmlns:a16="http://schemas.microsoft.com/office/drawing/2014/main" id="{6291A66F-C360-3CF1-1ED3-EC9862FCC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724400"/>
                        <a:ext cx="18335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9" name="Resim 2">
            <a:extLst>
              <a:ext uri="{FF2B5EF4-FFF2-40B4-BE49-F238E27FC236}">
                <a16:creationId xmlns:a16="http://schemas.microsoft.com/office/drawing/2014/main" id="{34C42025-9C60-2DB8-2BCD-E57348C0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625976"/>
            <a:ext cx="56784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/>
      <p:bldP spid="230405" grpId="0"/>
      <p:bldP spid="2304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>
            <a:extLst>
              <a:ext uri="{FF2B5EF4-FFF2-40B4-BE49-F238E27FC236}">
                <a16:creationId xmlns:a16="http://schemas.microsoft.com/office/drawing/2014/main" id="{B8298D19-F4CE-24CA-AD43-8104211A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9" y="3213100"/>
            <a:ext cx="789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if</a:t>
            </a:r>
            <a:r>
              <a:rPr lang="en-US" altLang="tr-TR" b="1"/>
              <a:t> n</a:t>
            </a:r>
            <a:r>
              <a:rPr lang="en-US" altLang="tr-TR"/>
              <a:t> . c &gt; 0		the ray is aimed “along with” the normal</a:t>
            </a:r>
            <a:endParaRPr lang="tr-TR" altLang="tr-TR"/>
          </a:p>
        </p:txBody>
      </p:sp>
      <p:sp>
        <p:nvSpPr>
          <p:cNvPr id="231427" name="Text Box 3">
            <a:extLst>
              <a:ext uri="{FF2B5EF4-FFF2-40B4-BE49-F238E27FC236}">
                <a16:creationId xmlns:a16="http://schemas.microsoft.com/office/drawing/2014/main" id="{D1D755CB-3452-1945-2216-2B3B6445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9" y="3860801"/>
            <a:ext cx="63834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if</a:t>
            </a:r>
            <a:r>
              <a:rPr lang="en-US" altLang="tr-TR" b="1"/>
              <a:t> n</a:t>
            </a:r>
            <a:r>
              <a:rPr lang="en-US" altLang="tr-TR"/>
              <a:t> . c = 0		the ray is parallel to the line</a:t>
            </a:r>
            <a:endParaRPr lang="tr-TR" altLang="tr-TR"/>
          </a:p>
          <a:p>
            <a:endParaRPr lang="tr-TR" altLang="tr-TR"/>
          </a:p>
        </p:txBody>
      </p:sp>
      <p:sp>
        <p:nvSpPr>
          <p:cNvPr id="231428" name="Text Box 4">
            <a:extLst>
              <a:ext uri="{FF2B5EF4-FFF2-40B4-BE49-F238E27FC236}">
                <a16:creationId xmlns:a16="http://schemas.microsoft.com/office/drawing/2014/main" id="{A91FB431-BCBE-AE74-17F2-4535901A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4508501"/>
            <a:ext cx="78951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if</a:t>
            </a:r>
            <a:r>
              <a:rPr lang="en-US" altLang="tr-TR" b="1"/>
              <a:t> n</a:t>
            </a:r>
            <a:r>
              <a:rPr lang="en-US" altLang="tr-TR"/>
              <a:t> . c &lt; 0		the ray is aimed “counter to” the normal</a:t>
            </a:r>
            <a:endParaRPr lang="tr-TR" altLang="tr-TR"/>
          </a:p>
          <a:p>
            <a:endParaRPr lang="tr-TR" altLang="tr-TR"/>
          </a:p>
        </p:txBody>
      </p:sp>
      <p:graphicFrame>
        <p:nvGraphicFramePr>
          <p:cNvPr id="102404" name="Object 2">
            <a:extLst>
              <a:ext uri="{FF2B5EF4-FFF2-40B4-BE49-F238E27FC236}">
                <a16:creationId xmlns:a16="http://schemas.microsoft.com/office/drawing/2014/main" id="{0209B371-7A2C-EC5F-17B9-DBF0E7393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620713"/>
          <a:ext cx="51435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858000" imgH="2540000" progId="Paint.Picture">
                  <p:embed/>
                </p:oleObj>
              </mc:Choice>
              <mc:Fallback>
                <p:oleObj name="Bit Eşlem Resmi" r:id="rId3" imgW="6858000" imgH="2540000" progId="Paint.Picture">
                  <p:embed/>
                  <p:pic>
                    <p:nvPicPr>
                      <p:cNvPr id="102404" name="Object 2">
                        <a:extLst>
                          <a:ext uri="{FF2B5EF4-FFF2-40B4-BE49-F238E27FC236}">
                            <a16:creationId xmlns:a16="http://schemas.microsoft.com/office/drawing/2014/main" id="{0209B371-7A2C-EC5F-17B9-DBF0E7393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620713"/>
                        <a:ext cx="51435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  <p:bldP spid="231427" grpId="0"/>
      <p:bldP spid="2314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49" name="Object 2">
            <a:extLst>
              <a:ext uri="{FF2B5EF4-FFF2-40B4-BE49-F238E27FC236}">
                <a16:creationId xmlns:a16="http://schemas.microsoft.com/office/drawing/2014/main" id="{7D475653-494F-EE0F-74A5-381DC7820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3117851"/>
          <a:ext cx="48482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464300" imgH="3390900" progId="Paint.Picture">
                  <p:embed/>
                </p:oleObj>
              </mc:Choice>
              <mc:Fallback>
                <p:oleObj name="Bit Eşlem Resmi" r:id="rId3" imgW="6464300" imgH="3390900" progId="Paint.Picture">
                  <p:embed/>
                  <p:pic>
                    <p:nvPicPr>
                      <p:cNvPr id="104449" name="Object 2">
                        <a:extLst>
                          <a:ext uri="{FF2B5EF4-FFF2-40B4-BE49-F238E27FC236}">
                            <a16:creationId xmlns:a16="http://schemas.microsoft.com/office/drawing/2014/main" id="{7D475653-494F-EE0F-74A5-381DC7820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117851"/>
                        <a:ext cx="4848225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0" name="Text Box 3">
            <a:extLst>
              <a:ext uri="{FF2B5EF4-FFF2-40B4-BE49-F238E27FC236}">
                <a16:creationId xmlns:a16="http://schemas.microsoft.com/office/drawing/2014/main" id="{5B6CEE54-B19C-B19D-5523-751BB756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9" y="333375"/>
            <a:ext cx="883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Polygons are fundamental objects that are used in 2D and 3D graphics.</a:t>
            </a:r>
            <a:endParaRPr lang="tr-TR" altLang="tr-TR"/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86D620AF-C839-11E5-2047-52DA8C13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981075"/>
            <a:ext cx="88056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In 3D, an object is often modeled as a polygonal “mesh”; a collection </a:t>
            </a:r>
          </a:p>
          <a:p>
            <a:r>
              <a:rPr lang="en-US" altLang="tr-TR"/>
              <a:t>of polygons.</a:t>
            </a:r>
          </a:p>
          <a:p>
            <a:endParaRPr lang="en-US" altLang="tr-TR"/>
          </a:p>
          <a:p>
            <a:r>
              <a:rPr lang="en-US" altLang="tr-TR"/>
              <a:t>If the skin forms a closed surface that encloses some space, the mesh</a:t>
            </a:r>
          </a:p>
          <a:p>
            <a:r>
              <a:rPr lang="en-US" altLang="tr-TR"/>
              <a:t>is called a </a:t>
            </a:r>
            <a:r>
              <a:rPr lang="en-US" altLang="tr-TR" i="1"/>
              <a:t>polyhedron</a:t>
            </a:r>
            <a:r>
              <a:rPr lang="en-US" altLang="tr-TR"/>
              <a:t>.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>
            <a:extLst>
              <a:ext uri="{FF2B5EF4-FFF2-40B4-BE49-F238E27FC236}">
                <a16:creationId xmlns:a16="http://schemas.microsoft.com/office/drawing/2014/main" id="{5C125DAD-B5E1-72F8-5C90-44F5C5FE4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04813"/>
            <a:ext cx="417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Polygon Intersection Problems</a:t>
            </a:r>
            <a:endParaRPr lang="tr-TR" altLang="tr-T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6498" name="Object 2">
            <a:extLst>
              <a:ext uri="{FF2B5EF4-FFF2-40B4-BE49-F238E27FC236}">
                <a16:creationId xmlns:a16="http://schemas.microsoft.com/office/drawing/2014/main" id="{09162441-EEA9-4FF3-EF10-98B68EB8D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6" y="908051"/>
          <a:ext cx="484822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464300" imgH="3390900" progId="Paint.Picture">
                  <p:embed/>
                </p:oleObj>
              </mc:Choice>
              <mc:Fallback>
                <p:oleObj name="Bit Eşlem Resmi" r:id="rId3" imgW="6464300" imgH="3390900" progId="Paint.Picture">
                  <p:embed/>
                  <p:pic>
                    <p:nvPicPr>
                      <p:cNvPr id="106498" name="Object 2">
                        <a:extLst>
                          <a:ext uri="{FF2B5EF4-FFF2-40B4-BE49-F238E27FC236}">
                            <a16:creationId xmlns:a16="http://schemas.microsoft.com/office/drawing/2014/main" id="{09162441-EEA9-4FF3-EF10-98B68EB8D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908051"/>
                        <a:ext cx="4848225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6" name="Text Box 4">
            <a:extLst>
              <a:ext uri="{FF2B5EF4-FFF2-40B4-BE49-F238E27FC236}">
                <a16:creationId xmlns:a16="http://schemas.microsoft.com/office/drawing/2014/main" id="{255F4E87-CACB-04C4-42CC-9B9632A7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1" y="3500438"/>
            <a:ext cx="83068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Is a given point P inside or outside the object?</a:t>
            </a:r>
          </a:p>
          <a:p>
            <a:endParaRPr lang="en-US" altLang="tr-TR"/>
          </a:p>
          <a:p>
            <a:r>
              <a:rPr lang="en-US" altLang="tr-TR"/>
              <a:t>Where does a given ray R first intersect the object?</a:t>
            </a:r>
          </a:p>
          <a:p>
            <a:endParaRPr lang="en-US" altLang="tr-TR"/>
          </a:p>
          <a:p>
            <a:r>
              <a:rPr lang="en-US" altLang="tr-TR"/>
              <a:t>Which part of a given line L lies inside the object, and which part </a:t>
            </a:r>
          </a:p>
          <a:p>
            <a:r>
              <a:rPr lang="en-US" altLang="tr-TR"/>
              <a:t>lies outside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>
            <a:extLst>
              <a:ext uri="{FF2B5EF4-FFF2-40B4-BE49-F238E27FC236}">
                <a16:creationId xmlns:a16="http://schemas.microsoft.com/office/drawing/2014/main" id="{4A885F03-D11A-A807-1959-1D3702EE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04813"/>
            <a:ext cx="4392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Convex Polygons and Polyhedra</a:t>
            </a:r>
            <a:endParaRPr lang="tr-TR" altLang="tr-T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2A803961-54C2-B52C-C9FA-05728BCC7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6" y="3429000"/>
            <a:ext cx="8723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Convex polygon is completely described by a set of “bounding lines”</a:t>
            </a:r>
          </a:p>
          <a:p>
            <a:endParaRPr lang="en-US" altLang="tr-TR"/>
          </a:p>
          <a:p>
            <a:r>
              <a:rPr lang="en-US" altLang="tr-TR"/>
              <a:t>In 3D, a convex polyhedron is completely described by a set of </a:t>
            </a:r>
          </a:p>
          <a:p>
            <a:r>
              <a:rPr lang="en-US" altLang="tr-TR"/>
              <a:t>“bounding planes”</a:t>
            </a:r>
            <a:endParaRPr lang="tr-TR" altLang="tr-TR"/>
          </a:p>
        </p:txBody>
      </p:sp>
      <p:graphicFrame>
        <p:nvGraphicFramePr>
          <p:cNvPr id="108547" name="Object 2">
            <a:extLst>
              <a:ext uri="{FF2B5EF4-FFF2-40B4-BE49-F238E27FC236}">
                <a16:creationId xmlns:a16="http://schemas.microsoft.com/office/drawing/2014/main" id="{814C7FC2-C101-C2F3-8072-99E743A79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125539"/>
          <a:ext cx="51625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883400" imgH="2654300" progId="Paint.Picture">
                  <p:embed/>
                </p:oleObj>
              </mc:Choice>
              <mc:Fallback>
                <p:oleObj name="Bit Eşlem Resmi" r:id="rId3" imgW="6883400" imgH="2654300" progId="Paint.Picture">
                  <p:embed/>
                  <p:pic>
                    <p:nvPicPr>
                      <p:cNvPr id="108547" name="Object 2">
                        <a:extLst>
                          <a:ext uri="{FF2B5EF4-FFF2-40B4-BE49-F238E27FC236}">
                            <a16:creationId xmlns:a16="http://schemas.microsoft.com/office/drawing/2014/main" id="{814C7FC2-C101-C2F3-8072-99E743A79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125539"/>
                        <a:ext cx="516255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>
            <a:extLst>
              <a:ext uri="{FF2B5EF4-FFF2-40B4-BE49-F238E27FC236}">
                <a16:creationId xmlns:a16="http://schemas.microsoft.com/office/drawing/2014/main" id="{215821EC-2C13-658C-C248-DF2C5779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404813"/>
            <a:ext cx="3665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Finding the bounding lines</a:t>
            </a:r>
            <a:endParaRPr lang="tr-TR" altLang="tr-T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76C7DD8A-1329-B7A6-734A-4546A84E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1" y="3429001"/>
            <a:ext cx="28262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(-1, 0) . (P – (0,0) = 0</a:t>
            </a:r>
          </a:p>
          <a:p>
            <a:r>
              <a:rPr lang="en-US" altLang="tr-TR"/>
              <a:t>(0, -1) . (P – (0,0) = 0</a:t>
            </a:r>
          </a:p>
          <a:p>
            <a:r>
              <a:rPr lang="en-US" altLang="tr-TR"/>
              <a:t>(1, 1) . (P – (1,0) = 0</a:t>
            </a:r>
            <a:endParaRPr lang="tr-TR" altLang="tr-TR"/>
          </a:p>
        </p:txBody>
      </p:sp>
      <p:graphicFrame>
        <p:nvGraphicFramePr>
          <p:cNvPr id="110595" name="Object 2">
            <a:extLst>
              <a:ext uri="{FF2B5EF4-FFF2-40B4-BE49-F238E27FC236}">
                <a16:creationId xmlns:a16="http://schemas.microsoft.com/office/drawing/2014/main" id="{DAF16152-00A8-3E90-AFE6-F996BA77C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1052514"/>
          <a:ext cx="50673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756400" imgH="2832100" progId="Paint.Picture">
                  <p:embed/>
                </p:oleObj>
              </mc:Choice>
              <mc:Fallback>
                <p:oleObj name="Bit Eşlem Resmi" r:id="rId3" imgW="6756400" imgH="2832100" progId="Paint.Picture">
                  <p:embed/>
                  <p:pic>
                    <p:nvPicPr>
                      <p:cNvPr id="110595" name="Object 2">
                        <a:extLst>
                          <a:ext uri="{FF2B5EF4-FFF2-40B4-BE49-F238E27FC236}">
                            <a16:creationId xmlns:a16="http://schemas.microsoft.com/office/drawing/2014/main" id="{DAF16152-00A8-3E90-AFE6-F996BA77C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052514"/>
                        <a:ext cx="50673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5" name="Text Box 5">
            <a:extLst>
              <a:ext uri="{FF2B5EF4-FFF2-40B4-BE49-F238E27FC236}">
                <a16:creationId xmlns:a16="http://schemas.microsoft.com/office/drawing/2014/main" id="{051F6965-30BF-3020-75F8-F0C57911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4724400"/>
            <a:ext cx="623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Note that in each case the outward normal is used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/>
      <p:bldP spid="2355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D6E0414-B1FE-508E-7C8D-4404A92E6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ea typeface="ＭＳ Ｐゴシック" panose="020B0600070205080204" pitchFamily="34" charset="-128"/>
              </a:rPr>
              <a:t>Vector Basics: Dot or Scalar Product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134181A-6C18-D4AD-64A1-C6A2BDD2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tr-TR" dirty="0">
              <a:ea typeface="ＭＳ Ｐゴシック" panose="020B0600070205080204" pitchFamily="34" charset="-128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0EBC0D0-CDA0-580E-B873-3F532B9F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205031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820F9AF-61D4-C72C-E9BF-B599C49D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0877"/>
            <a:ext cx="7772400" cy="20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71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>
            <a:extLst>
              <a:ext uri="{FF2B5EF4-FFF2-40B4-BE49-F238E27FC236}">
                <a16:creationId xmlns:a16="http://schemas.microsoft.com/office/drawing/2014/main" id="{CBF2D93E-C5EB-62FE-32C1-C6D5224F9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404813"/>
            <a:ext cx="6907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Ray Intersections and Clipping for convex polygons</a:t>
            </a:r>
            <a:endParaRPr lang="tr-TR" altLang="tr-TR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2642" name="Object 2">
            <a:extLst>
              <a:ext uri="{FF2B5EF4-FFF2-40B4-BE49-F238E27FC236}">
                <a16:creationId xmlns:a16="http://schemas.microsoft.com/office/drawing/2014/main" id="{843BAB3F-AE1F-D491-5782-1B74DACD8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1052513"/>
          <a:ext cx="338455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4991100" imgH="3632200" progId="Paint.Picture">
                  <p:embed/>
                </p:oleObj>
              </mc:Choice>
              <mc:Fallback>
                <p:oleObj name="Bit Eşlem Resmi" r:id="rId3" imgW="4991100" imgH="3632200" progId="Paint.Picture">
                  <p:embed/>
                  <p:pic>
                    <p:nvPicPr>
                      <p:cNvPr id="112642" name="Object 2">
                        <a:extLst>
                          <a:ext uri="{FF2B5EF4-FFF2-40B4-BE49-F238E27FC236}">
                            <a16:creationId xmlns:a16="http://schemas.microsoft.com/office/drawing/2014/main" id="{843BAB3F-AE1F-D491-5782-1B74DACD8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052513"/>
                        <a:ext cx="3384550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Text Box 4">
            <a:extLst>
              <a:ext uri="{FF2B5EF4-FFF2-40B4-BE49-F238E27FC236}">
                <a16:creationId xmlns:a16="http://schemas.microsoft.com/office/drawing/2014/main" id="{DBCD033E-591C-0C3C-0AC8-CDAB72F17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6" y="3644900"/>
            <a:ext cx="586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Since P is convex, the ray hits P exactly twice.</a:t>
            </a:r>
            <a:endParaRPr lang="tr-TR" altLang="tr-TR"/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17C59E05-D259-EFD9-672C-CB5D5A93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4219576"/>
            <a:ext cx="36532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Entering hit point = A + </a:t>
            </a:r>
            <a:r>
              <a:rPr lang="en-US" altLang="tr-TR" b="1"/>
              <a:t>c </a:t>
            </a:r>
            <a:r>
              <a:rPr lang="en-US" altLang="tr-TR"/>
              <a:t>t</a:t>
            </a:r>
            <a:r>
              <a:rPr lang="en-US" altLang="tr-TR" baseline="-25000"/>
              <a:t>in</a:t>
            </a:r>
          </a:p>
          <a:p>
            <a:r>
              <a:rPr lang="en-US" altLang="tr-TR"/>
              <a:t>Exiting hit point = A + </a:t>
            </a:r>
            <a:r>
              <a:rPr lang="en-US" altLang="tr-TR" b="1"/>
              <a:t>c </a:t>
            </a:r>
            <a:r>
              <a:rPr lang="en-US" altLang="tr-TR"/>
              <a:t>t</a:t>
            </a:r>
            <a:r>
              <a:rPr lang="en-US" altLang="tr-TR" baseline="-25000"/>
              <a:t>out</a:t>
            </a:r>
            <a:endParaRPr lang="tr-TR" altLang="tr-TR" baseline="-25000"/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8AB45A3B-0B8D-3275-F014-B98A511EA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6" y="5084763"/>
            <a:ext cx="628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The ray is inside P for all t in the interval </a:t>
            </a:r>
            <a:r>
              <a:rPr lang="tr-TR" altLang="tr-TR"/>
              <a:t>[t</a:t>
            </a:r>
            <a:r>
              <a:rPr lang="tr-TR" altLang="tr-TR" baseline="-25000"/>
              <a:t>in</a:t>
            </a:r>
            <a:r>
              <a:rPr lang="tr-TR" altLang="tr-TR"/>
              <a:t>, t</a:t>
            </a:r>
            <a:r>
              <a:rPr lang="tr-TR" altLang="tr-TR" baseline="-25000"/>
              <a:t>out</a:t>
            </a:r>
            <a:r>
              <a:rPr lang="tr-TR" altLang="tr-TR"/>
              <a:t>]</a:t>
            </a:r>
            <a:r>
              <a:rPr lang="en-US" altLang="tr-TR"/>
              <a:t> 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/>
      <p:bldP spid="23655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89" name="Object 2">
            <a:extLst>
              <a:ext uri="{FF2B5EF4-FFF2-40B4-BE49-F238E27FC236}">
                <a16:creationId xmlns:a16="http://schemas.microsoft.com/office/drawing/2014/main" id="{729DFDFA-D60D-9533-DBAC-229D81511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1484313"/>
          <a:ext cx="67992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9067800" imgH="2311400" progId="Paint.Picture">
                  <p:embed/>
                </p:oleObj>
              </mc:Choice>
              <mc:Fallback>
                <p:oleObj name="Bit Eşlem Resmi" r:id="rId3" imgW="9067800" imgH="2311400" progId="Paint.Picture">
                  <p:embed/>
                  <p:pic>
                    <p:nvPicPr>
                      <p:cNvPr id="114689" name="Object 2">
                        <a:extLst>
                          <a:ext uri="{FF2B5EF4-FFF2-40B4-BE49-F238E27FC236}">
                            <a16:creationId xmlns:a16="http://schemas.microsoft.com/office/drawing/2014/main" id="{729DFDFA-D60D-9533-DBAC-229D81511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484313"/>
                        <a:ext cx="67992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1" name="Text Box 3">
            <a:extLst>
              <a:ext uri="{FF2B5EF4-FFF2-40B4-BE49-F238E27FC236}">
                <a16:creationId xmlns:a16="http://schemas.microsoft.com/office/drawing/2014/main" id="{F14955C4-7FD2-562B-C3CD-347950C15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404813"/>
            <a:ext cx="3079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tr-TR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</a:t>
            </a:r>
            <a:r>
              <a:rPr lang="en-US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Clipping </a:t>
            </a:r>
            <a:r>
              <a:rPr lang="tr-TR" altLang="tr-TR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DA769ACC-2D6B-768F-BF0A-E4D85D81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4" y="3357564"/>
            <a:ext cx="60910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To find the clipped segment, compute t</a:t>
            </a:r>
            <a:r>
              <a:rPr lang="en-US" altLang="tr-TR" baseline="-25000"/>
              <a:t>in</a:t>
            </a:r>
            <a:r>
              <a:rPr lang="en-US" altLang="tr-TR"/>
              <a:t> and t</a:t>
            </a:r>
            <a:r>
              <a:rPr lang="en-US" altLang="tr-TR" baseline="-25000"/>
              <a:t>out</a:t>
            </a:r>
          </a:p>
          <a:p>
            <a:endParaRPr lang="tr-TR" altLang="tr-TR"/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596FF6AC-3A4A-E6E8-ED1B-B100066AC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4" y="3789363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A’ = A + </a:t>
            </a:r>
            <a:r>
              <a:rPr lang="en-US" altLang="tr-TR" b="1"/>
              <a:t>c</a:t>
            </a:r>
            <a:r>
              <a:rPr lang="en-US" altLang="tr-TR"/>
              <a:t> max(0,t</a:t>
            </a:r>
            <a:r>
              <a:rPr lang="en-US" altLang="tr-TR" baseline="-25000"/>
              <a:t>in</a:t>
            </a:r>
            <a:r>
              <a:rPr lang="en-US" altLang="tr-TR"/>
              <a:t>)</a:t>
            </a:r>
            <a:endParaRPr lang="tr-TR" altLang="tr-TR"/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78C3F0D3-DC61-0FB3-25FD-1C391A42D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4292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C’ = A + </a:t>
            </a:r>
            <a:r>
              <a:rPr lang="en-US" altLang="tr-TR" b="1"/>
              <a:t>c</a:t>
            </a:r>
            <a:r>
              <a:rPr lang="en-US" altLang="tr-TR"/>
              <a:t> min(1,t</a:t>
            </a:r>
            <a:r>
              <a:rPr lang="en-US" altLang="tr-TR" baseline="-25000"/>
              <a:t>out</a:t>
            </a:r>
            <a:r>
              <a:rPr lang="en-US" altLang="tr-TR"/>
              <a:t>)</a:t>
            </a:r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  <p:bldP spid="237573" grpId="0"/>
      <p:bldP spid="23757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7" name="Object 2">
            <a:extLst>
              <a:ext uri="{FF2B5EF4-FFF2-40B4-BE49-F238E27FC236}">
                <a16:creationId xmlns:a16="http://schemas.microsoft.com/office/drawing/2014/main" id="{ED49E42A-7DA9-3B18-5A2B-F24C8759C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60350"/>
          <a:ext cx="67992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9067800" imgH="2311400" progId="Paint.Picture">
                  <p:embed/>
                </p:oleObj>
              </mc:Choice>
              <mc:Fallback>
                <p:oleObj name="Bit Eşlem Resmi" r:id="rId3" imgW="9067800" imgH="2311400" progId="Paint.Picture">
                  <p:embed/>
                  <p:pic>
                    <p:nvPicPr>
                      <p:cNvPr id="116737" name="Object 2">
                        <a:extLst>
                          <a:ext uri="{FF2B5EF4-FFF2-40B4-BE49-F238E27FC236}">
                            <a16:creationId xmlns:a16="http://schemas.microsoft.com/office/drawing/2014/main" id="{ED49E42A-7DA9-3B18-5A2B-F24C8759C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60350"/>
                        <a:ext cx="67992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38" name="Text Box 3">
            <a:extLst>
              <a:ext uri="{FF2B5EF4-FFF2-40B4-BE49-F238E27FC236}">
                <a16:creationId xmlns:a16="http://schemas.microsoft.com/office/drawing/2014/main" id="{D4B62192-79C2-F0E3-E15E-1D9D1D8DD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1526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16739" name="Text Box 4">
            <a:extLst>
              <a:ext uri="{FF2B5EF4-FFF2-40B4-BE49-F238E27FC236}">
                <a16:creationId xmlns:a16="http://schemas.microsoft.com/office/drawing/2014/main" id="{1DC7398F-80F3-0258-0404-EE0AA67B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2060576"/>
            <a:ext cx="39805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How are t</a:t>
            </a:r>
            <a:r>
              <a:rPr lang="en-US" altLang="tr-TR" baseline="-25000"/>
              <a:t>in</a:t>
            </a:r>
            <a:r>
              <a:rPr lang="en-US" altLang="tr-TR"/>
              <a:t> and t</a:t>
            </a:r>
            <a:r>
              <a:rPr lang="en-US" altLang="tr-TR" baseline="-25000"/>
              <a:t>out </a:t>
            </a:r>
            <a:r>
              <a:rPr lang="en-US" altLang="tr-TR"/>
              <a:t>computed? </a:t>
            </a:r>
            <a:endParaRPr lang="en-US" altLang="tr-TR" baseline="-25000"/>
          </a:p>
          <a:p>
            <a:endParaRPr lang="tr-TR" altLang="tr-TR"/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D4365342-AA3B-E5C5-462A-2FDA70CB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6" y="2781301"/>
            <a:ext cx="8526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Consider each of the bounding lines of P in turn and find where the </a:t>
            </a:r>
          </a:p>
          <a:p>
            <a:r>
              <a:rPr lang="en-US" altLang="tr-TR"/>
              <a:t>ray A + </a:t>
            </a:r>
            <a:r>
              <a:rPr lang="en-US" altLang="tr-TR" b="1"/>
              <a:t>c</a:t>
            </a:r>
            <a:r>
              <a:rPr lang="en-US" altLang="tr-TR"/>
              <a:t>t intersects that line.</a:t>
            </a:r>
            <a:endParaRPr lang="tr-TR" altLang="tr-TR"/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E0A8CF61-F1A5-836F-6EAC-2D3A7635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3716339"/>
            <a:ext cx="9319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/>
              <a:t>Assume that each bounding line of P is stored in point normal form as the </a:t>
            </a:r>
            <a:endParaRPr lang="tr-TR" altLang="tr-TR"/>
          </a:p>
          <a:p>
            <a:r>
              <a:rPr lang="en-US" altLang="tr-TR"/>
              <a:t>pair </a:t>
            </a:r>
            <a:r>
              <a:rPr lang="tr-TR" altLang="tr-TR"/>
              <a:t>{B, </a:t>
            </a:r>
            <a:r>
              <a:rPr lang="tr-TR" altLang="tr-TR" b="1"/>
              <a:t>n</a:t>
            </a:r>
            <a:r>
              <a:rPr lang="tr-TR" altLang="tr-TR"/>
              <a:t>}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C8CDE345-A04E-956D-1808-6C899173B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6" y="4508501"/>
            <a:ext cx="54601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If </a:t>
            </a:r>
            <a:r>
              <a:rPr lang="tr-TR" altLang="tr-TR" b="1"/>
              <a:t>n</a:t>
            </a:r>
            <a:r>
              <a:rPr lang="tr-TR" altLang="tr-TR"/>
              <a:t> . </a:t>
            </a:r>
            <a:r>
              <a:rPr lang="tr-TR" altLang="tr-TR" b="1"/>
              <a:t>c</a:t>
            </a:r>
            <a:r>
              <a:rPr lang="tr-TR" altLang="tr-TR"/>
              <a:t> &gt; 0	the ray is exiting from P</a:t>
            </a:r>
          </a:p>
          <a:p>
            <a:r>
              <a:rPr lang="tr-TR" altLang="tr-TR"/>
              <a:t>If </a:t>
            </a:r>
            <a:r>
              <a:rPr lang="tr-TR" altLang="tr-TR" b="1"/>
              <a:t>n</a:t>
            </a:r>
            <a:r>
              <a:rPr lang="tr-TR" altLang="tr-TR"/>
              <a:t> . </a:t>
            </a:r>
            <a:r>
              <a:rPr lang="tr-TR" altLang="tr-TR" b="1"/>
              <a:t>c</a:t>
            </a:r>
            <a:r>
              <a:rPr lang="tr-TR" altLang="tr-TR"/>
              <a:t> = 0	the ray is parallel to the line</a:t>
            </a:r>
          </a:p>
          <a:p>
            <a:r>
              <a:rPr lang="tr-TR" altLang="tr-TR"/>
              <a:t>If </a:t>
            </a:r>
            <a:r>
              <a:rPr lang="tr-TR" altLang="tr-TR" b="1"/>
              <a:t>n</a:t>
            </a:r>
            <a:r>
              <a:rPr lang="tr-TR" altLang="tr-TR"/>
              <a:t> . </a:t>
            </a:r>
            <a:r>
              <a:rPr lang="tr-TR" altLang="tr-TR" b="1"/>
              <a:t>c</a:t>
            </a:r>
            <a:r>
              <a:rPr lang="tr-TR" altLang="tr-TR"/>
              <a:t> &lt; 0	the ray is entering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/>
      <p:bldP spid="238598" grpId="0"/>
      <p:bldP spid="23859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5" name="Object 2">
            <a:extLst>
              <a:ext uri="{FF2B5EF4-FFF2-40B4-BE49-F238E27FC236}">
                <a16:creationId xmlns:a16="http://schemas.microsoft.com/office/drawing/2014/main" id="{E27581E5-B9A7-20B2-2585-1921DC384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1125538"/>
          <a:ext cx="45720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096000" imgH="1955800" progId="Paint.Picture">
                  <p:embed/>
                </p:oleObj>
              </mc:Choice>
              <mc:Fallback>
                <p:oleObj name="Bit Eşlem Resmi" r:id="rId3" imgW="6096000" imgH="1955800" progId="Paint.Picture">
                  <p:embed/>
                  <p:pic>
                    <p:nvPicPr>
                      <p:cNvPr id="118785" name="Object 2">
                        <a:extLst>
                          <a:ext uri="{FF2B5EF4-FFF2-40B4-BE49-F238E27FC236}">
                            <a16:creationId xmlns:a16="http://schemas.microsoft.com/office/drawing/2014/main" id="{E27581E5-B9A7-20B2-2585-1921DC384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125538"/>
                        <a:ext cx="45720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6" name="Rectangle 3">
            <a:extLst>
              <a:ext uri="{FF2B5EF4-FFF2-40B4-BE49-F238E27FC236}">
                <a16:creationId xmlns:a16="http://schemas.microsoft.com/office/drawing/2014/main" id="{4BF2D5E5-9876-4C6A-13EB-15FBA864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9" y="2781301"/>
            <a:ext cx="83824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[</a:t>
            </a:r>
            <a:r>
              <a:rPr lang="en-US" altLang="tr-TR"/>
              <a:t>t</a:t>
            </a:r>
            <a:r>
              <a:rPr lang="en-US" altLang="tr-TR" baseline="-25000"/>
              <a:t>in</a:t>
            </a:r>
            <a:r>
              <a:rPr lang="en-US" altLang="tr-TR"/>
              <a:t> </a:t>
            </a:r>
            <a:r>
              <a:rPr lang="tr-TR" altLang="tr-TR"/>
              <a:t>,</a:t>
            </a:r>
            <a:r>
              <a:rPr lang="en-US" altLang="tr-TR"/>
              <a:t> t</a:t>
            </a:r>
            <a:r>
              <a:rPr lang="en-US" altLang="tr-TR" baseline="-25000"/>
              <a:t>out</a:t>
            </a:r>
            <a:r>
              <a:rPr lang="tr-TR" altLang="tr-TR"/>
              <a:t> ] is the candidate interval of t, the interval inside of which </a:t>
            </a:r>
          </a:p>
          <a:p>
            <a:r>
              <a:rPr lang="tr-TR" altLang="tr-TR"/>
              <a:t>the ray might lie inside the object.</a:t>
            </a:r>
            <a:endParaRPr lang="en-US" altLang="tr-T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2">
            <a:extLst>
              <a:ext uri="{FF2B5EF4-FFF2-40B4-BE49-F238E27FC236}">
                <a16:creationId xmlns:a16="http://schemas.microsoft.com/office/drawing/2014/main" id="{549A4C1A-24DE-34CF-6C08-31C63002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9" y="333376"/>
            <a:ext cx="51619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tr-TR" altLang="tr-TR"/>
              <a:t> Initialize the candidate interval to [0,1]</a:t>
            </a:r>
          </a:p>
          <a:p>
            <a:pPr lvl="1"/>
            <a:endParaRPr lang="tr-TR" altLang="tr-TR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175FFF0F-2894-00F2-0B28-FF33CFE5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981076"/>
            <a:ext cx="8820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tr-TR" altLang="tr-TR"/>
              <a:t> For each bounding line, find the hit time t</a:t>
            </a:r>
            <a:r>
              <a:rPr lang="tr-TR" altLang="tr-TR" baseline="-25000"/>
              <a:t>hit</a:t>
            </a:r>
            <a:r>
              <a:rPr lang="tr-TR" altLang="tr-TR"/>
              <a:t> and determine whether </a:t>
            </a:r>
          </a:p>
          <a:p>
            <a:r>
              <a:rPr lang="tr-TR" altLang="tr-TR"/>
              <a:t>it is an entering or exiting hit</a:t>
            </a:r>
          </a:p>
        </p:txBody>
      </p:sp>
      <p:sp>
        <p:nvSpPr>
          <p:cNvPr id="240644" name="Rectangle 4">
            <a:extLst>
              <a:ext uri="{FF2B5EF4-FFF2-40B4-BE49-F238E27FC236}">
                <a16:creationId xmlns:a16="http://schemas.microsoft.com/office/drawing/2014/main" id="{940784C7-5885-732C-4BC6-4B546446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773239"/>
            <a:ext cx="7559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4">
              <a:buFontTx/>
              <a:buChar char="•"/>
            </a:pPr>
            <a:r>
              <a:rPr lang="en-US" altLang="tr-TR"/>
              <a:t> </a:t>
            </a:r>
            <a:r>
              <a:rPr lang="tr-TR" altLang="tr-TR"/>
              <a:t>If entering hit, set t</a:t>
            </a:r>
            <a:r>
              <a:rPr lang="tr-TR" altLang="tr-TR" baseline="-25000"/>
              <a:t>in</a:t>
            </a:r>
            <a:r>
              <a:rPr lang="tr-TR" altLang="tr-TR"/>
              <a:t> = max (t</a:t>
            </a:r>
            <a:r>
              <a:rPr lang="tr-TR" altLang="tr-TR" baseline="-25000"/>
              <a:t>in</a:t>
            </a:r>
            <a:r>
              <a:rPr lang="tr-TR" altLang="tr-TR"/>
              <a:t>, t</a:t>
            </a:r>
            <a:r>
              <a:rPr lang="tr-TR" altLang="tr-TR" baseline="-25000"/>
              <a:t>hit</a:t>
            </a:r>
            <a:r>
              <a:rPr lang="tr-TR" altLang="tr-TR"/>
              <a:t>)</a:t>
            </a:r>
            <a:endParaRPr lang="en-US" altLang="tr-TR"/>
          </a:p>
          <a:p>
            <a:pPr lvl="4">
              <a:buFontTx/>
              <a:buChar char="•"/>
            </a:pPr>
            <a:r>
              <a:rPr lang="en-US" altLang="tr-TR"/>
              <a:t> </a:t>
            </a:r>
            <a:r>
              <a:rPr lang="tr-TR" altLang="tr-TR"/>
              <a:t>If exiting hit, set t</a:t>
            </a:r>
            <a:r>
              <a:rPr lang="tr-TR" altLang="tr-TR" baseline="-25000"/>
              <a:t>out</a:t>
            </a:r>
            <a:r>
              <a:rPr lang="tr-TR" altLang="tr-TR"/>
              <a:t> = min (t</a:t>
            </a:r>
            <a:r>
              <a:rPr lang="tr-TR" altLang="tr-TR" baseline="-25000"/>
              <a:t>out</a:t>
            </a:r>
            <a:r>
              <a:rPr lang="tr-TR" altLang="tr-TR"/>
              <a:t>, t</a:t>
            </a:r>
            <a:r>
              <a:rPr lang="tr-TR" altLang="tr-TR" baseline="-25000"/>
              <a:t>hit</a:t>
            </a:r>
            <a:r>
              <a:rPr lang="tr-TR" altLang="tr-TR"/>
              <a:t>)</a:t>
            </a:r>
          </a:p>
        </p:txBody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481C5831-8F35-56DE-4942-E45630864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852739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tr-TR" altLang="tr-TR"/>
              <a:t> If the candidate interval is not empty, then, the segment from A + </a:t>
            </a:r>
            <a:r>
              <a:rPr lang="tr-TR" altLang="tr-TR" b="1"/>
              <a:t>c</a:t>
            </a:r>
            <a:r>
              <a:rPr lang="tr-TR" altLang="tr-TR"/>
              <a:t> t</a:t>
            </a:r>
            <a:r>
              <a:rPr lang="tr-TR" altLang="tr-TR" baseline="-25000"/>
              <a:t>in</a:t>
            </a:r>
            <a:r>
              <a:rPr lang="tr-TR" altLang="tr-TR"/>
              <a:t> to A + </a:t>
            </a:r>
            <a:r>
              <a:rPr lang="tr-TR" altLang="tr-TR" b="1"/>
              <a:t>c</a:t>
            </a:r>
            <a:r>
              <a:rPr lang="tr-TR" altLang="tr-TR"/>
              <a:t> t</a:t>
            </a:r>
            <a:r>
              <a:rPr lang="tr-TR" altLang="tr-TR" baseline="-25000"/>
              <a:t>out </a:t>
            </a:r>
            <a:r>
              <a:rPr lang="tr-TR" altLang="tr-TR"/>
              <a:t>lies inside P. (For clipping, the endpoints of the clip</a:t>
            </a:r>
            <a:r>
              <a:rPr lang="en-US" altLang="tr-TR"/>
              <a:t>p</a:t>
            </a:r>
            <a:r>
              <a:rPr lang="tr-TR" altLang="tr-TR"/>
              <a:t>ed line, for ray tracing, entering and exiting points of the ray)</a:t>
            </a:r>
          </a:p>
        </p:txBody>
      </p:sp>
      <p:sp>
        <p:nvSpPr>
          <p:cNvPr id="120837" name="Text Box 6">
            <a:extLst>
              <a:ext uri="{FF2B5EF4-FFF2-40B4-BE49-F238E27FC236}">
                <a16:creationId xmlns:a16="http://schemas.microsoft.com/office/drawing/2014/main" id="{A01CA8FC-5EB6-79F1-769B-8F0EFEFE5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6" y="4149726"/>
            <a:ext cx="50545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tr-TR" altLang="tr-TR"/>
              <a:t> Stop if the candidate interval vanishes</a:t>
            </a:r>
          </a:p>
          <a:p>
            <a:pPr lvl="1"/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/>
      <p:bldP spid="240644" grpId="0"/>
      <p:bldP spid="24064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1" name="Object 2">
            <a:extLst>
              <a:ext uri="{FF2B5EF4-FFF2-40B4-BE49-F238E27FC236}">
                <a16:creationId xmlns:a16="http://schemas.microsoft.com/office/drawing/2014/main" id="{F3E368FB-7D5A-3E61-7382-A5C9B1946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04814"/>
          <a:ext cx="537210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7162800" imgH="4000500" progId="Paint.Picture">
                  <p:embed/>
                </p:oleObj>
              </mc:Choice>
              <mc:Fallback>
                <p:oleObj name="Bit Eşlem Resmi" r:id="rId3" imgW="7162800" imgH="4000500" progId="Paint.Picture">
                  <p:embed/>
                  <p:pic>
                    <p:nvPicPr>
                      <p:cNvPr id="122881" name="Object 2">
                        <a:extLst>
                          <a:ext uri="{FF2B5EF4-FFF2-40B4-BE49-F238E27FC236}">
                            <a16:creationId xmlns:a16="http://schemas.microsoft.com/office/drawing/2014/main" id="{F3E368FB-7D5A-3E61-7382-A5C9B1946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04814"/>
                        <a:ext cx="537210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7" name="Object 3">
            <a:extLst>
              <a:ext uri="{FF2B5EF4-FFF2-40B4-BE49-F238E27FC236}">
                <a16:creationId xmlns:a16="http://schemas.microsoft.com/office/drawing/2014/main" id="{D1A7FE1D-0B01-CE63-D0F3-90148232B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2349501"/>
          <a:ext cx="204787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5" imgW="2730500" imgH="3314700" progId="Paint.Picture">
                  <p:embed/>
                </p:oleObj>
              </mc:Choice>
              <mc:Fallback>
                <p:oleObj name="Bit Eşlem Resmi" r:id="rId5" imgW="2730500" imgH="3314700" progId="Paint.Picture">
                  <p:embed/>
                  <p:pic>
                    <p:nvPicPr>
                      <p:cNvPr id="241667" name="Object 3">
                        <a:extLst>
                          <a:ext uri="{FF2B5EF4-FFF2-40B4-BE49-F238E27FC236}">
                            <a16:creationId xmlns:a16="http://schemas.microsoft.com/office/drawing/2014/main" id="{D1A7FE1D-0B01-CE63-D0F3-90148232B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2349501"/>
                        <a:ext cx="2047875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2">
            <a:extLst>
              <a:ext uri="{FF2B5EF4-FFF2-40B4-BE49-F238E27FC236}">
                <a16:creationId xmlns:a16="http://schemas.microsoft.com/office/drawing/2014/main" id="{C8F97B25-C1FE-B4E7-EA87-3EA9A579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899" y="260351"/>
            <a:ext cx="72042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tr-TR" altLang="tr-TR"/>
              <a:t>The Cyrus-Beck clipping algorithm</a:t>
            </a:r>
            <a:endParaRPr lang="en-US" altLang="tr-TR"/>
          </a:p>
          <a:p>
            <a:pPr algn="ctr"/>
            <a:r>
              <a:rPr lang="en-US" altLang="tr-TR"/>
              <a:t>(Clipping of a line segment against any convex </a:t>
            </a:r>
            <a:r>
              <a:rPr lang="en-US" altLang="tr-TR" b="1"/>
              <a:t>polygon</a:t>
            </a:r>
            <a:r>
              <a:rPr lang="en-US" altLang="tr-TR"/>
              <a:t>)</a:t>
            </a:r>
            <a:endParaRPr lang="tr-TR" altLang="tr-TR"/>
          </a:p>
        </p:txBody>
      </p:sp>
      <p:graphicFrame>
        <p:nvGraphicFramePr>
          <p:cNvPr id="124930" name="Object 2">
            <a:extLst>
              <a:ext uri="{FF2B5EF4-FFF2-40B4-BE49-F238E27FC236}">
                <a16:creationId xmlns:a16="http://schemas.microsoft.com/office/drawing/2014/main" id="{D835C685-9A8E-264C-C57C-8A352F185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1244600"/>
          <a:ext cx="5629275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7505700" imgH="6273800" progId="Paint.Picture">
                  <p:embed/>
                </p:oleObj>
              </mc:Choice>
              <mc:Fallback>
                <p:oleObj name="Bit Eşlem Resmi" r:id="rId3" imgW="7505700" imgH="6273800" progId="Paint.Picture">
                  <p:embed/>
                  <p:pic>
                    <p:nvPicPr>
                      <p:cNvPr id="124930" name="Object 2">
                        <a:extLst>
                          <a:ext uri="{FF2B5EF4-FFF2-40B4-BE49-F238E27FC236}">
                            <a16:creationId xmlns:a16="http://schemas.microsoft.com/office/drawing/2014/main" id="{D835C685-9A8E-264C-C57C-8A352F185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244600"/>
                        <a:ext cx="5629275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>
            <a:extLst>
              <a:ext uri="{FF2B5EF4-FFF2-40B4-BE49-F238E27FC236}">
                <a16:creationId xmlns:a16="http://schemas.microsoft.com/office/drawing/2014/main" id="{AB1CAAA8-4E79-1BDE-2E7A-98B02CC8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76250"/>
            <a:ext cx="4510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tr-TR" altLang="tr-TR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Clipping against arbitrary polygons</a:t>
            </a:r>
          </a:p>
        </p:txBody>
      </p:sp>
      <p:sp>
        <p:nvSpPr>
          <p:cNvPr id="126978" name="Text Box 3">
            <a:extLst>
              <a:ext uri="{FF2B5EF4-FFF2-40B4-BE49-F238E27FC236}">
                <a16:creationId xmlns:a16="http://schemas.microsoft.com/office/drawing/2014/main" id="{C35BABF2-8D82-5ABB-0DC3-FF09A6AC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4" y="1125539"/>
            <a:ext cx="8143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Find where the ray A + </a:t>
            </a:r>
            <a:r>
              <a:rPr lang="tr-TR" altLang="tr-TR" b="1"/>
              <a:t>c</a:t>
            </a:r>
            <a:r>
              <a:rPr lang="tr-TR" altLang="tr-TR"/>
              <a:t>t lies inside the polygon P given the list </a:t>
            </a:r>
          </a:p>
          <a:p>
            <a:r>
              <a:rPr lang="tr-TR" altLang="tr-TR"/>
              <a:t>of vertices P</a:t>
            </a:r>
            <a:r>
              <a:rPr lang="tr-TR" altLang="tr-TR" baseline="-25000"/>
              <a:t>0</a:t>
            </a:r>
            <a:r>
              <a:rPr lang="tr-TR" altLang="tr-TR"/>
              <a:t>, P</a:t>
            </a:r>
            <a:r>
              <a:rPr lang="tr-TR" altLang="tr-TR" baseline="-25000"/>
              <a:t>1</a:t>
            </a:r>
            <a:r>
              <a:rPr lang="tr-TR" altLang="tr-TR"/>
              <a:t>, ..., P</a:t>
            </a:r>
            <a:r>
              <a:rPr lang="tr-TR" altLang="tr-TR" baseline="-25000"/>
              <a:t>N-1</a:t>
            </a:r>
          </a:p>
        </p:txBody>
      </p:sp>
      <p:graphicFrame>
        <p:nvGraphicFramePr>
          <p:cNvPr id="126979" name="Object 2">
            <a:extLst>
              <a:ext uri="{FF2B5EF4-FFF2-40B4-BE49-F238E27FC236}">
                <a16:creationId xmlns:a16="http://schemas.microsoft.com/office/drawing/2014/main" id="{23DEB50A-5732-879F-4AE4-AABF8E79E21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781425" y="2266950"/>
          <a:ext cx="4629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172200" imgH="2590800" progId="Paint.Picture">
                  <p:embed/>
                </p:oleObj>
              </mc:Choice>
              <mc:Fallback>
                <p:oleObj name="Bit Eşlem Resmi" r:id="rId3" imgW="6172200" imgH="2590800" progId="Paint.Picture">
                  <p:embed/>
                  <p:pic>
                    <p:nvPicPr>
                      <p:cNvPr id="126979" name="Object 2">
                        <a:extLst>
                          <a:ext uri="{FF2B5EF4-FFF2-40B4-BE49-F238E27FC236}">
                            <a16:creationId xmlns:a16="http://schemas.microsoft.com/office/drawing/2014/main" id="{23DEB50A-5732-879F-4AE4-AABF8E79E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266950"/>
                        <a:ext cx="4629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5" name="Object 2">
            <a:extLst>
              <a:ext uri="{FF2B5EF4-FFF2-40B4-BE49-F238E27FC236}">
                <a16:creationId xmlns:a16="http://schemas.microsoft.com/office/drawing/2014/main" id="{E5CF1C13-DF75-54DA-C340-6732626EE75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792538" y="333375"/>
          <a:ext cx="4629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172200" imgH="2590800" progId="Paint.Picture">
                  <p:embed/>
                </p:oleObj>
              </mc:Choice>
              <mc:Fallback>
                <p:oleObj name="Bit Eşlem Resmi" r:id="rId3" imgW="6172200" imgH="2590800" progId="Paint.Picture">
                  <p:embed/>
                  <p:pic>
                    <p:nvPicPr>
                      <p:cNvPr id="129025" name="Object 2">
                        <a:extLst>
                          <a:ext uri="{FF2B5EF4-FFF2-40B4-BE49-F238E27FC236}">
                            <a16:creationId xmlns:a16="http://schemas.microsoft.com/office/drawing/2014/main" id="{E5CF1C13-DF75-54DA-C340-6732626EE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33375"/>
                        <a:ext cx="4629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39" name="Text Box 3">
            <a:extLst>
              <a:ext uri="{FF2B5EF4-FFF2-40B4-BE49-F238E27FC236}">
                <a16:creationId xmlns:a16="http://schemas.microsoft.com/office/drawing/2014/main" id="{9FC726AB-2580-1CDA-77DC-C13DE72D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9" y="2420939"/>
            <a:ext cx="84623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The ray can enter and exit from P multiple times and the result of </a:t>
            </a:r>
          </a:p>
          <a:p>
            <a:r>
              <a:rPr lang="tr-TR" altLang="tr-TR"/>
              <a:t>clipping a segment against P may result in a list of segments rather </a:t>
            </a:r>
          </a:p>
          <a:p>
            <a:r>
              <a:rPr lang="tr-TR" altLang="tr-TR"/>
              <a:t>than a single one.</a:t>
            </a: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CE2E732F-26D4-818E-1D4B-1CFDE830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4" y="4076701"/>
            <a:ext cx="86405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P is no longer described by a collection of infinite bounding lines in </a:t>
            </a:r>
          </a:p>
          <a:p>
            <a:r>
              <a:rPr lang="tr-TR" altLang="tr-TR"/>
              <a:t>point normal form; we must work with the N finite segments such as</a:t>
            </a:r>
          </a:p>
          <a:p>
            <a:r>
              <a:rPr lang="tr-TR" altLang="tr-TR"/>
              <a:t>P</a:t>
            </a:r>
            <a:r>
              <a:rPr lang="tr-TR" altLang="tr-TR" baseline="-25000"/>
              <a:t>3</a:t>
            </a:r>
            <a:r>
              <a:rPr lang="tr-TR" altLang="tr-TR"/>
              <a:t>P</a:t>
            </a:r>
            <a:r>
              <a:rPr lang="tr-TR" altLang="tr-TR" baseline="-25000"/>
              <a:t>4</a:t>
            </a:r>
            <a:r>
              <a:rPr lang="tr-TR" altLang="tr-TR"/>
              <a:t> that form its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/>
      <p:bldP spid="24474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 Box 2">
            <a:extLst>
              <a:ext uri="{FF2B5EF4-FFF2-40B4-BE49-F238E27FC236}">
                <a16:creationId xmlns:a16="http://schemas.microsoft.com/office/drawing/2014/main" id="{25623D82-EDAA-C02A-EAF2-EB057A9A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20713"/>
            <a:ext cx="876714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  <a:p>
            <a:r>
              <a:rPr lang="tr-TR" altLang="tr-TR"/>
              <a:t>Represent each edge of P parametrically. </a:t>
            </a:r>
          </a:p>
          <a:p>
            <a:r>
              <a:rPr lang="tr-TR" altLang="tr-TR"/>
              <a:t>The ith edge is given by P</a:t>
            </a:r>
            <a:r>
              <a:rPr lang="tr-TR" altLang="tr-TR" baseline="-25000"/>
              <a:t>i</a:t>
            </a:r>
            <a:r>
              <a:rPr lang="tr-TR" altLang="tr-TR"/>
              <a:t> + </a:t>
            </a:r>
            <a:r>
              <a:rPr lang="tr-TR" altLang="tr-TR" b="1"/>
              <a:t>e</a:t>
            </a:r>
            <a:r>
              <a:rPr lang="tr-TR" altLang="tr-TR" baseline="-25000"/>
              <a:t>i</a:t>
            </a:r>
            <a:r>
              <a:rPr lang="tr-TR" altLang="tr-TR"/>
              <a:t>u, for u in [0,1] e</a:t>
            </a:r>
            <a:r>
              <a:rPr lang="tr-TR" altLang="tr-TR" baseline="-25000"/>
              <a:t>i</a:t>
            </a:r>
            <a:r>
              <a:rPr lang="tr-TR" altLang="tr-TR"/>
              <a:t> = P</a:t>
            </a:r>
            <a:r>
              <a:rPr lang="tr-TR" altLang="tr-TR" baseline="-25000"/>
              <a:t>i+1</a:t>
            </a:r>
            <a:r>
              <a:rPr lang="tr-TR" altLang="tr-TR"/>
              <a:t> – P</a:t>
            </a:r>
            <a:r>
              <a:rPr lang="tr-TR" altLang="tr-TR" baseline="-25000"/>
              <a:t>i        </a:t>
            </a:r>
            <a:r>
              <a:rPr lang="tr-TR" altLang="tr-TR"/>
              <a:t>P</a:t>
            </a:r>
            <a:r>
              <a:rPr lang="tr-TR" altLang="tr-TR" baseline="-25000"/>
              <a:t>N</a:t>
            </a:r>
            <a:r>
              <a:rPr lang="tr-TR" altLang="tr-TR"/>
              <a:t> = P</a:t>
            </a:r>
            <a:r>
              <a:rPr lang="tr-TR" altLang="tr-TR" baseline="-25000"/>
              <a:t>0</a:t>
            </a:r>
          </a:p>
          <a:p>
            <a:endParaRPr lang="tr-TR" altLang="tr-TR" baseline="-25000"/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D29118E8-DB1B-D18A-70F1-4756B2AA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412876"/>
            <a:ext cx="8879034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  <a:p>
            <a:r>
              <a:rPr lang="tr-TR" altLang="tr-TR"/>
              <a:t>The ray A + </a:t>
            </a:r>
            <a:r>
              <a:rPr lang="tr-TR" altLang="tr-TR" b="1"/>
              <a:t>c</a:t>
            </a:r>
            <a:r>
              <a:rPr lang="tr-TR" altLang="tr-TR"/>
              <a:t>t hits the ith edge when t and u have the proper values to </a:t>
            </a:r>
          </a:p>
          <a:p>
            <a:r>
              <a:rPr lang="tr-TR" altLang="tr-TR"/>
              <a:t>Make A + </a:t>
            </a:r>
            <a:r>
              <a:rPr lang="tr-TR" altLang="tr-TR" b="1"/>
              <a:t>c</a:t>
            </a:r>
            <a:r>
              <a:rPr lang="tr-TR" altLang="tr-TR"/>
              <a:t>t = P</a:t>
            </a:r>
            <a:r>
              <a:rPr lang="tr-TR" altLang="tr-TR" baseline="-25000"/>
              <a:t>i</a:t>
            </a:r>
            <a:r>
              <a:rPr lang="tr-TR" altLang="tr-TR"/>
              <a:t> + </a:t>
            </a:r>
            <a:r>
              <a:rPr lang="tr-TR" altLang="tr-TR" b="1"/>
              <a:t>e</a:t>
            </a:r>
            <a:r>
              <a:rPr lang="tr-TR" altLang="tr-TR" baseline="-25000"/>
              <a:t>i</a:t>
            </a:r>
            <a:r>
              <a:rPr lang="tr-TR" altLang="tr-TR"/>
              <a:t>u</a:t>
            </a:r>
          </a:p>
          <a:p>
            <a:endParaRPr lang="tr-TR" altLang="tr-TR"/>
          </a:p>
          <a:p>
            <a:r>
              <a:rPr lang="tr-TR" altLang="tr-TR" b="1"/>
              <a:t>      c</a:t>
            </a:r>
            <a:r>
              <a:rPr lang="tr-TR" altLang="tr-TR"/>
              <a:t>t = </a:t>
            </a:r>
            <a:r>
              <a:rPr lang="tr-TR" altLang="tr-TR" b="1"/>
              <a:t>b</a:t>
            </a:r>
            <a:r>
              <a:rPr lang="tr-TR" altLang="tr-TR" baseline="-25000"/>
              <a:t>i</a:t>
            </a:r>
            <a:r>
              <a:rPr lang="tr-TR" altLang="tr-TR"/>
              <a:t> + </a:t>
            </a:r>
            <a:r>
              <a:rPr lang="tr-TR" altLang="tr-TR" b="1"/>
              <a:t>e</a:t>
            </a:r>
            <a:r>
              <a:rPr lang="tr-TR" altLang="tr-TR" baseline="-25000"/>
              <a:t>i</a:t>
            </a:r>
            <a:r>
              <a:rPr lang="tr-TR" altLang="tr-TR"/>
              <a:t>u</a:t>
            </a:r>
          </a:p>
          <a:p>
            <a:endParaRPr lang="tr-TR" altLang="tr-TR" baseline="-25000"/>
          </a:p>
          <a:p>
            <a:endParaRPr lang="tr-TR" altLang="tr-TR" baseline="-25000"/>
          </a:p>
        </p:txBody>
      </p:sp>
      <p:sp>
        <p:nvSpPr>
          <p:cNvPr id="131075" name="Text Box 4">
            <a:extLst>
              <a:ext uri="{FF2B5EF4-FFF2-40B4-BE49-F238E27FC236}">
                <a16:creationId xmlns:a16="http://schemas.microsoft.com/office/drawing/2014/main" id="{C6EECCE8-FFBF-03FA-8987-A5C395B0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9" y="4581526"/>
            <a:ext cx="85315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If         is zero, the ith edge is parallel to the direction of </a:t>
            </a:r>
            <a:r>
              <a:rPr lang="tr-TR" altLang="tr-TR" b="1"/>
              <a:t>c</a:t>
            </a:r>
            <a:r>
              <a:rPr lang="tr-TR" altLang="tr-TR"/>
              <a:t> and there </a:t>
            </a:r>
          </a:p>
          <a:p>
            <a:r>
              <a:rPr lang="tr-TR" altLang="tr-TR"/>
              <a:t>is no intersection.</a:t>
            </a:r>
          </a:p>
        </p:txBody>
      </p:sp>
      <p:graphicFrame>
        <p:nvGraphicFramePr>
          <p:cNvPr id="131076" name="Object 2">
            <a:extLst>
              <a:ext uri="{FF2B5EF4-FFF2-40B4-BE49-F238E27FC236}">
                <a16:creationId xmlns:a16="http://schemas.microsoft.com/office/drawing/2014/main" id="{FF8A2BC1-79EC-44C7-1054-CB170EF13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429001"/>
          <a:ext cx="12223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87500" imgH="14287500" progId="Equation.3">
                  <p:embed/>
                </p:oleObj>
              </mc:Choice>
              <mc:Fallback>
                <p:oleObj name="Equation" r:id="rId3" imgW="14287500" imgH="14287500" progId="Equation.3">
                  <p:embed/>
                  <p:pic>
                    <p:nvPicPr>
                      <p:cNvPr id="131076" name="Object 2">
                        <a:extLst>
                          <a:ext uri="{FF2B5EF4-FFF2-40B4-BE49-F238E27FC236}">
                            <a16:creationId xmlns:a16="http://schemas.microsoft.com/office/drawing/2014/main" id="{FF8A2BC1-79EC-44C7-1054-CB170EF13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429001"/>
                        <a:ext cx="12223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3">
            <a:extLst>
              <a:ext uri="{FF2B5EF4-FFF2-40B4-BE49-F238E27FC236}">
                <a16:creationId xmlns:a16="http://schemas.microsoft.com/office/drawing/2014/main" id="{C655CD06-0C5D-A9F3-AD2B-BAE4C60C7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714" y="3429001"/>
          <a:ext cx="13033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87500" imgH="14287500" progId="Equation.3">
                  <p:embed/>
                </p:oleObj>
              </mc:Choice>
              <mc:Fallback>
                <p:oleObj name="Equation" r:id="rId5" imgW="14287500" imgH="14287500" progId="Equation.3">
                  <p:embed/>
                  <p:pic>
                    <p:nvPicPr>
                      <p:cNvPr id="131077" name="Object 3">
                        <a:extLst>
                          <a:ext uri="{FF2B5EF4-FFF2-40B4-BE49-F238E27FC236}">
                            <a16:creationId xmlns:a16="http://schemas.microsoft.com/office/drawing/2014/main" id="{C655CD06-0C5D-A9F3-AD2B-BAE4C60C7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4" y="3429001"/>
                        <a:ext cx="13033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4">
            <a:extLst>
              <a:ext uri="{FF2B5EF4-FFF2-40B4-BE49-F238E27FC236}">
                <a16:creationId xmlns:a16="http://schemas.microsoft.com/office/drawing/2014/main" id="{57D889AC-6D05-A022-52BE-41C51F8BC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4581525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87500" imgH="14287500" progId="Equation.3">
                  <p:embed/>
                </p:oleObj>
              </mc:Choice>
              <mc:Fallback>
                <p:oleObj name="Equation" r:id="rId6" imgW="14287500" imgH="14287500" progId="Equation.3">
                  <p:embed/>
                  <p:pic>
                    <p:nvPicPr>
                      <p:cNvPr id="131078" name="Object 4">
                        <a:extLst>
                          <a:ext uri="{FF2B5EF4-FFF2-40B4-BE49-F238E27FC236}">
                            <a16:creationId xmlns:a16="http://schemas.microsoft.com/office/drawing/2014/main" id="{57D889AC-6D05-A022-52BE-41C51F8BC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581525"/>
                        <a:ext cx="381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79" name="Resim 1">
            <a:extLst>
              <a:ext uri="{FF2B5EF4-FFF2-40B4-BE49-F238E27FC236}">
                <a16:creationId xmlns:a16="http://schemas.microsoft.com/office/drawing/2014/main" id="{FA22C6B7-8344-0427-50C7-9D068BAF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3392489"/>
            <a:ext cx="898683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D6E0414-B1FE-508E-7C8D-4404A92E6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ea typeface="ＭＳ Ｐゴシック" panose="020B0600070205080204" pitchFamily="34" charset="-128"/>
              </a:rPr>
              <a:t>Vector Basics: Dot Product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6FE4EEF-44A2-5427-A115-984E6E57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97" y="2176226"/>
            <a:ext cx="2652823" cy="197755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76F1B09-A369-54D1-117F-66C07E1E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3" y="1496841"/>
            <a:ext cx="7772400" cy="52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3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 Box 2">
            <a:extLst>
              <a:ext uri="{FF2B5EF4-FFF2-40B4-BE49-F238E27FC236}">
                <a16:creationId xmlns:a16="http://schemas.microsoft.com/office/drawing/2014/main" id="{F98508A3-E3B1-16AB-357A-7EF748012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404813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/>
              <a:t>Example: </a:t>
            </a:r>
          </a:p>
        </p:txBody>
      </p:sp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A0E06082-5CFC-306D-3A8D-EE719BB3345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216275" y="1052514"/>
          <a:ext cx="523875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 Eşlem Resmi" r:id="rId3" imgW="6985000" imgH="3060700" progId="Paint.Picture">
                  <p:embed/>
                </p:oleObj>
              </mc:Choice>
              <mc:Fallback>
                <p:oleObj name="Bit Eşlem Resmi" r:id="rId3" imgW="6985000" imgH="3060700" progId="Paint.Picture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A0E06082-5CFC-306D-3A8D-EE719BB33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052514"/>
                        <a:ext cx="523875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8" name="Text Box 4">
            <a:extLst>
              <a:ext uri="{FF2B5EF4-FFF2-40B4-BE49-F238E27FC236}">
                <a16:creationId xmlns:a16="http://schemas.microsoft.com/office/drawing/2014/main" id="{F12AE20B-0FE2-A8AA-A0BB-5CEC13A0B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9" y="3549651"/>
            <a:ext cx="46259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 sz="2000" b="1" u="sng"/>
              <a:t>Edge		u		t </a:t>
            </a:r>
            <a:r>
              <a:rPr lang="tr-TR" altLang="tr-TR" sz="2000" b="1"/>
              <a:t>         </a:t>
            </a:r>
          </a:p>
          <a:p>
            <a:r>
              <a:rPr lang="tr-TR" altLang="tr-TR" sz="2000"/>
              <a:t>0			0.3846		0.2308</a:t>
            </a:r>
          </a:p>
          <a:p>
            <a:r>
              <a:rPr lang="tr-TR" altLang="tr-TR" sz="2000"/>
              <a:t>1			-0.727		-0.2727</a:t>
            </a:r>
          </a:p>
          <a:p>
            <a:r>
              <a:rPr lang="tr-TR" altLang="tr-TR" sz="2000"/>
              <a:t>2			0.9048		0.7142</a:t>
            </a:r>
          </a:p>
          <a:p>
            <a:r>
              <a:rPr lang="tr-TR" altLang="tr-TR" sz="2000"/>
              <a:t>3			0.4		0.6</a:t>
            </a:r>
          </a:p>
          <a:p>
            <a:r>
              <a:rPr lang="tr-TR" altLang="tr-TR" sz="2000"/>
              <a:t>4			0.375		0.375</a:t>
            </a:r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D3A270D9-FDFB-3EC3-D3CA-09BA8C53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505201"/>
            <a:ext cx="4679950" cy="187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  <p:bldP spid="2467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345A16-2E49-5DF8-486E-3ED1D4FA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Notes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19F4CD-2A3B-38B3-9D15-CA84F2EB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Collision Detection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Clipping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7">
            <a:extLst>
              <a:ext uri="{FF2B5EF4-FFF2-40B4-BE49-F238E27FC236}">
                <a16:creationId xmlns:a16="http://schemas.microsoft.com/office/drawing/2014/main" id="{EA137940-243B-9D0B-8E34-EB6A3D317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tr-TR" sz="2000" dirty="0">
              <a:ea typeface="ＭＳ Ｐゴシック" panose="020B0600070205080204" pitchFamily="34" charset="-128"/>
            </a:endParaRPr>
          </a:p>
          <a:p>
            <a:r>
              <a:rPr lang="en-US" altLang="tr-TR" sz="2000" dirty="0">
                <a:ea typeface="ＭＳ Ｐゴシック" panose="020B0600070205080204" pitchFamily="34" charset="-128"/>
              </a:rPr>
              <a:t>Affine combination: A linear combination is an affine combination when the coefficients a1, a2,... add up to 1</a:t>
            </a:r>
          </a:p>
          <a:p>
            <a:endParaRPr lang="en-US" altLang="tr-TR" sz="2000" dirty="0">
              <a:ea typeface="ＭＳ Ｐゴシック" panose="020B0600070205080204" pitchFamily="34" charset="-128"/>
            </a:endParaRPr>
          </a:p>
          <a:p>
            <a:r>
              <a:rPr lang="en-US" altLang="tr-TR" sz="2000" dirty="0">
                <a:ea typeface="ＭＳ Ｐゴシック" panose="020B0600070205080204" pitchFamily="34" charset="-128"/>
              </a:rPr>
              <a:t>Convex combination: each coefficient of the linear combination sum to one and each one must be nonnegative.</a:t>
            </a:r>
          </a:p>
          <a:p>
            <a:endParaRPr lang="en-US" altLang="tr-TR" sz="2000" dirty="0">
              <a:ea typeface="ＭＳ Ｐゴシック" panose="020B0600070205080204" pitchFamily="34" charset="-128"/>
            </a:endParaRPr>
          </a:p>
          <a:p>
            <a:r>
              <a:rPr lang="en-US" altLang="tr-TR" sz="2000" dirty="0">
                <a:ea typeface="ＭＳ Ｐゴシック" panose="020B0600070205080204" pitchFamily="34" charset="-128"/>
              </a:rPr>
              <a:t>Note that this representation is with respect to a particular basis</a:t>
            </a:r>
          </a:p>
          <a:p>
            <a:r>
              <a:rPr lang="en-US" altLang="tr-TR" sz="2000" dirty="0">
                <a:ea typeface="ＭＳ Ｐゴシック" panose="020B0600070205080204" pitchFamily="34" charset="-128"/>
              </a:rPr>
              <a:t>For example, in OpenGL we start by representing vectors using the world  basis but later the system needs a representation in terms of the camera or eye basis</a:t>
            </a: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9A12767C-5B4C-82F0-FA33-658F7A87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Affinity and Euler Geometry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3338</Words>
  <Application>Microsoft Macintosh PowerPoint</Application>
  <PresentationFormat>Geniş ekran</PresentationFormat>
  <Paragraphs>435</Paragraphs>
  <Slides>70</Slides>
  <Notes>64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Goldman Sans</vt:lpstr>
      <vt:lpstr>Symbol</vt:lpstr>
      <vt:lpstr>Times New Roman</vt:lpstr>
      <vt:lpstr>Office Teması</vt:lpstr>
      <vt:lpstr>Bit Eşlem Resmi</vt:lpstr>
      <vt:lpstr>Microsoft Equation 3.0</vt:lpstr>
      <vt:lpstr>2D Graphics / SVG</vt:lpstr>
      <vt:lpstr>Representation</vt:lpstr>
      <vt:lpstr>Tools for  Computer Graphics</vt:lpstr>
      <vt:lpstr>Vector Basics: Length of a Vector</vt:lpstr>
      <vt:lpstr>Line Segment</vt:lpstr>
      <vt:lpstr>Vector Basics: Dot or Scalar Product</vt:lpstr>
      <vt:lpstr>Vector Basics: Dot Product</vt:lpstr>
      <vt:lpstr>Practical Notes </vt:lpstr>
      <vt:lpstr>Affinity and Euler Geometry </vt:lpstr>
      <vt:lpstr>Representaion</vt:lpstr>
      <vt:lpstr>Coordinate Systems</vt:lpstr>
      <vt:lpstr>Coordinate Systems</vt:lpstr>
      <vt:lpstr>Frames</vt:lpstr>
      <vt:lpstr>PowerPoint Sunusu</vt:lpstr>
      <vt:lpstr>Confusing Points and Vectors</vt:lpstr>
      <vt:lpstr>A Single Representation </vt:lpstr>
      <vt:lpstr>Homogeneous Coordinates</vt:lpstr>
      <vt:lpstr>Homogeneous Coordinates and Computer Graphics</vt:lpstr>
      <vt:lpstr>Homogeneous Coordinates and Computer Graphics</vt:lpstr>
      <vt:lpstr>PowerPoint Sunusu</vt:lpstr>
      <vt:lpstr>Affine combination of points</vt:lpstr>
      <vt:lpstr>PowerPoint Sunusu</vt:lpstr>
      <vt:lpstr>PowerPoint Sunusu</vt:lpstr>
      <vt:lpstr>PowerPoint Sunusu</vt:lpstr>
      <vt:lpstr>Linear Interpolation of Two Points</vt:lpstr>
      <vt:lpstr>Tweening</vt:lpstr>
      <vt:lpstr>PowerPoint Sunusu</vt:lpstr>
      <vt:lpstr>Quadratic and Cubic Tweening</vt:lpstr>
      <vt:lpstr>Representing Lines and Planes</vt:lpstr>
      <vt:lpstr>Lines</vt:lpstr>
      <vt:lpstr>Parametric Representation</vt:lpstr>
      <vt:lpstr>PowerPoint Sunusu</vt:lpstr>
      <vt:lpstr>Rays and Line Segments</vt:lpstr>
      <vt:lpstr>Point normal form for the Equation of a Line (Implicit form)</vt:lpstr>
      <vt:lpstr>Point normal form (Implicit form)</vt:lpstr>
      <vt:lpstr>PowerPoint Sunusu</vt:lpstr>
      <vt:lpstr>PowerPoint Sunusu</vt:lpstr>
      <vt:lpstr>Planes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Graphics / SVG</dc:title>
  <dc:creator>Selim Balcısoy</dc:creator>
  <cp:lastModifiedBy>Selim Balcısoy</cp:lastModifiedBy>
  <cp:revision>9</cp:revision>
  <dcterms:created xsi:type="dcterms:W3CDTF">2023-09-02T14:06:05Z</dcterms:created>
  <dcterms:modified xsi:type="dcterms:W3CDTF">2023-09-03T10:17:09Z</dcterms:modified>
</cp:coreProperties>
</file>