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5" r:id="rId6"/>
    <p:sldId id="266" r:id="rId7"/>
    <p:sldId id="267" r:id="rId8"/>
    <p:sldId id="269" r:id="rId9"/>
    <p:sldId id="270" r:id="rId10"/>
    <p:sldId id="271" r:id="rId11"/>
    <p:sldId id="272" r:id="rId12"/>
    <p:sldId id="276" r:id="rId13"/>
    <p:sldId id="277" r:id="rId14"/>
    <p:sldId id="278" r:id="rId15"/>
    <p:sldId id="279" r:id="rId16"/>
    <p:sldId id="280" r:id="rId17"/>
    <p:sldId id="281" r:id="rId18"/>
    <p:sldId id="284" r:id="rId19"/>
    <p:sldId id="282" r:id="rId20"/>
    <p:sldId id="283" r:id="rId2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8" autoAdjust="0"/>
    <p:restoredTop sz="94660"/>
  </p:normalViewPr>
  <p:slideViewPr>
    <p:cSldViewPr>
      <p:cViewPr>
        <p:scale>
          <a:sx n="100" d="100"/>
          <a:sy n="100" d="100"/>
        </p:scale>
        <p:origin x="-468" y="-1158"/>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7F5B45D1-63D3-41C5-9A5E-21C89FA70A87}" type="datetime1">
              <a:rPr lang="tr-TR" smtClean="0"/>
              <a:t>12.5.2020</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tr-TR" smtClean="0"/>
              <a:pPr algn="r" rtl="0"/>
              <a:t>‹#›</a:t>
            </a:fld>
            <a:endParaRPr lang="tr-T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8A426C1C-3AB1-4C97-B221-5E9B14800468}" type="datetime1">
              <a:rPr lang="tr-TR" smtClean="0"/>
              <a:pPr/>
              <a:t>12.5.2020</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tr-TR" smtClean="0"/>
              <a:pPr/>
              <a:t>‹#›</a:t>
            </a:fld>
            <a:endParaRPr lang="tr-T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5EE2CF44-2B13-41B4-A334-1CDF534EEBBF}" type="slidenum">
              <a:rPr lang="tr-TR" smtClean="0"/>
              <a:pPr/>
              <a:t>1</a:t>
            </a:fld>
            <a:endParaRPr lang="tr-TR" dirty="0"/>
          </a:p>
        </p:txBody>
      </p:sp>
    </p:spTree>
    <p:extLst>
      <p:ext uri="{BB962C8B-B14F-4D97-AF65-F5344CB8AC3E}">
        <p14:creationId xmlns:p14="http://schemas.microsoft.com/office/powerpoint/2010/main" val="899564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ikdörtgen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7" name="Dikdörtgen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073C6A93-2001-4816-9A2D-A1398E7FFEE7}" type="datetime1">
              <a:rPr lang="tr-TR" smtClean="0"/>
              <a:pPr/>
              <a:t>12.5.2020</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457199"/>
            <a:ext cx="1943100" cy="5638801"/>
          </a:xfrm>
        </p:spPr>
        <p:txBody>
          <a:bodyPr vert="eaVert"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24000" y="457199"/>
            <a:ext cx="7048500" cy="5638801"/>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83D1CDC2-2CD8-4CCC-AEB7-416C9D069135}" type="datetime1">
              <a:rPr lang="tr-TR" smtClean="0"/>
              <a:pPr/>
              <a:t>12.5.2020</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lgn="l" rtl="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B68A11BC-CE70-4266-A0AC-BE63AD106DD9}" type="datetime1">
              <a:rPr lang="tr-TR" smtClean="0"/>
              <a:pPr/>
              <a:t>12.5.2020</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tr-TR" noProof="0"/>
              <a:t>Asıl metin stillerini düzenlemek için tıklayın</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24000" y="1825625"/>
            <a:ext cx="4419600" cy="4270375"/>
          </a:xfrm>
        </p:spPr>
        <p:txBody>
          <a:bodyPr rtlCol="0">
            <a:normAutofit/>
          </a:bodyPr>
          <a:lstStyle>
            <a:lvl1pPr algn="l" rtl="0">
              <a:defRPr sz="18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lvl1pPr>
              <a:defRPr/>
            </a:lvl1pPr>
          </a:lstStyle>
          <a:p>
            <a:fld id="{35D5D7D0-5BF3-4B56-80CD-0DC82B15DF16}" type="datetime1">
              <a:rPr lang="tr-TR" smtClean="0"/>
              <a:pPr/>
              <a:t>12.5.2020</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1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1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lvl1pPr>
              <a:defRPr/>
            </a:lvl1pPr>
          </a:lstStyle>
          <a:p>
            <a:fld id="{C0B18735-9317-4E74-B00E-F1F7CF2A804C}" type="datetime1">
              <a:rPr lang="tr-TR" smtClean="0"/>
              <a:pPr/>
              <a:t>12.5.2020</a:t>
            </a:fld>
            <a:endParaRPr lang="tr-TR" dirty="0"/>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lvl1pPr>
              <a:defRPr/>
            </a:lvl1pPr>
          </a:lstStyle>
          <a:p>
            <a:fld id="{D7945D80-8630-4F38-9310-D02634682158}" type="datetime1">
              <a:rPr lang="tr-TR" smtClean="0"/>
              <a:pPr/>
              <a:t>12.5.2020</a:t>
            </a:fld>
            <a:endParaRPr lang="tr-TR"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vl1pPr>
          </a:lstStyle>
          <a:p>
            <a:fld id="{22B1E71C-E396-4832-BE37-6DC1F192E362}" type="datetime1">
              <a:rPr lang="tr-TR" smtClean="0"/>
              <a:pPr/>
              <a:t>12.5.2020</a:t>
            </a:fld>
            <a:endParaRPr lang="en-US" dirty="0"/>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7B5372AA-0E4A-4879-8A99-8B58B571AD84}" type="datetime1">
              <a:rPr lang="tr-TR" smtClean="0"/>
              <a:pPr/>
              <a:t>12.5.2020</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8" name="Dikdörtgen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600" noProof="0" dirty="0"/>
          </a:p>
        </p:txBody>
      </p:sp>
      <p:sp>
        <p:nvSpPr>
          <p:cNvPr id="2" name="Başlık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tr-TR" noProof="0"/>
              <a:t>Asıl başlık stilini düzenlemek için tıklayın</a:t>
            </a:r>
            <a:endParaRPr lang="tr-TR" noProof="0" dirty="0"/>
          </a:p>
        </p:txBody>
      </p:sp>
      <p:sp>
        <p:nvSpPr>
          <p:cNvPr id="3" name="Resim Yer Tutucusu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BC1C1540-5865-4606-B4AB-053344D0628B}" type="datetime1">
              <a:rPr lang="tr-TR" smtClean="0"/>
              <a:pPr/>
              <a:t>12.5.2020</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tr-TR" noProof="0" dirty="0"/>
              <a:t>Asıl başlık stili için tıklatın</a:t>
            </a:r>
          </a:p>
        </p:txBody>
      </p:sp>
      <p:sp>
        <p:nvSpPr>
          <p:cNvPr id="3" name="Metin Yer Tutucusu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D6F5E1BD-1D47-4010-975E-B6269BFB8EC7}" type="datetime1">
              <a:rPr lang="tr-TR" noProof="0" smtClean="0"/>
              <a:pPr/>
              <a:t>12.5.2020</a:t>
            </a:fld>
            <a:endParaRPr lang="tr-TR" noProof="0" dirty="0"/>
          </a:p>
        </p:txBody>
      </p:sp>
      <p:sp>
        <p:nvSpPr>
          <p:cNvPr id="5" name="Altbilgi Yer Tutucusu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tr-TR" noProof="0" dirty="0"/>
          </a:p>
        </p:txBody>
      </p:sp>
      <p:sp>
        <p:nvSpPr>
          <p:cNvPr id="6" name="Slayt Numarası Yer Tutucusu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066800" y="2780928"/>
            <a:ext cx="10058400" cy="2855525"/>
          </a:xfrm>
        </p:spPr>
        <p:txBody>
          <a:bodyPr rtlCol="0">
            <a:normAutofit fontScale="90000"/>
          </a:bodyPr>
          <a:lstStyle/>
          <a:p>
            <a:pPr algn="ctr" rtl="0"/>
            <a:r>
              <a:rPr lang="tr-TR" dirty="0"/>
              <a:t>LSTM </a:t>
            </a:r>
            <a:br>
              <a:rPr lang="tr-TR" dirty="0"/>
            </a:br>
            <a:r>
              <a:rPr lang="tr-TR" dirty="0"/>
              <a:t>(LONG – SORT TERM MEMORY)</a:t>
            </a:r>
            <a:br>
              <a:rPr lang="tr-TR" dirty="0"/>
            </a:br>
            <a:br>
              <a:rPr lang="tr-TR" dirty="0"/>
            </a:br>
            <a:r>
              <a:rPr lang="tr-TR" sz="4000" dirty="0"/>
              <a:t>Bartu Utku SARP - 150401028        Hasan KAPAN - 150401045</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CB650A3-FD5E-4EF6-9F1E-92286CE98728}"/>
              </a:ext>
            </a:extLst>
          </p:cNvPr>
          <p:cNvSpPr>
            <a:spLocks noGrp="1"/>
          </p:cNvSpPr>
          <p:nvPr>
            <p:ph type="title"/>
          </p:nvPr>
        </p:nvSpPr>
        <p:spPr>
          <a:xfrm>
            <a:off x="1524000" y="457200"/>
            <a:ext cx="9144000" cy="1143000"/>
          </a:xfrm>
        </p:spPr>
        <p:txBody>
          <a:bodyPr anchor="b">
            <a:normAutofit/>
          </a:bodyPr>
          <a:lstStyle/>
          <a:p>
            <a:pPr algn="ctr"/>
            <a:r>
              <a:rPr lang="tr-TR" dirty="0"/>
              <a:t>LSTM Network </a:t>
            </a:r>
            <a:r>
              <a:rPr lang="tr-TR" sz="4000" dirty="0"/>
              <a:t>Yapısı</a:t>
            </a:r>
            <a:endParaRPr lang="en-US" sz="4000" dirty="0"/>
          </a:p>
        </p:txBody>
      </p:sp>
      <p:pic>
        <p:nvPicPr>
          <p:cNvPr id="2" name="Resim 1" descr="işaret, cadde, asılı, ışık içeren bir resim&#10;&#10;Açıklama otomatik olarak oluşturuldu">
            <a:extLst>
              <a:ext uri="{FF2B5EF4-FFF2-40B4-BE49-F238E27FC236}">
                <a16:creationId xmlns:a16="http://schemas.microsoft.com/office/drawing/2014/main" id="{64D068DF-9353-4901-AEC3-9067B4FB9ED8}"/>
              </a:ext>
            </a:extLst>
          </p:cNvPr>
          <p:cNvPicPr>
            <a:picLocks noChangeAspect="1"/>
          </p:cNvPicPr>
          <p:nvPr/>
        </p:nvPicPr>
        <p:blipFill>
          <a:blip r:embed="rId2"/>
          <a:stretch>
            <a:fillRect/>
          </a:stretch>
        </p:blipFill>
        <p:spPr>
          <a:xfrm>
            <a:off x="1524000" y="2259330"/>
            <a:ext cx="9144000" cy="3406139"/>
          </a:xfrm>
          <a:prstGeom prst="rect">
            <a:avLst/>
          </a:prstGeom>
          <a:noFill/>
        </p:spPr>
      </p:pic>
    </p:spTree>
    <p:extLst>
      <p:ext uri="{BB962C8B-B14F-4D97-AF65-F5344CB8AC3E}">
        <p14:creationId xmlns:p14="http://schemas.microsoft.com/office/powerpoint/2010/main" val="139953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98EA7E46-8CD4-43D3-B048-381828EC55C4}"/>
              </a:ext>
            </a:extLst>
          </p:cNvPr>
          <p:cNvSpPr>
            <a:spLocks noGrp="1"/>
          </p:cNvSpPr>
          <p:nvPr>
            <p:ph idx="1"/>
          </p:nvPr>
        </p:nvSpPr>
        <p:spPr>
          <a:xfrm>
            <a:off x="1524000" y="1295400"/>
            <a:ext cx="9144000" cy="4267200"/>
          </a:xfrm>
        </p:spPr>
        <p:txBody>
          <a:bodyPr/>
          <a:lstStyle/>
          <a:p>
            <a:pPr marL="0" indent="0">
              <a:buNone/>
            </a:pPr>
            <a:r>
              <a:rPr lang="tr-TR" dirty="0"/>
              <a:t>	</a:t>
            </a:r>
          </a:p>
          <a:p>
            <a:pPr marL="0" indent="0">
              <a:buNone/>
            </a:pPr>
            <a:endParaRPr lang="tr-TR" dirty="0"/>
          </a:p>
          <a:p>
            <a:pPr marL="0" indent="0">
              <a:lnSpc>
                <a:spcPct val="100000"/>
              </a:lnSpc>
              <a:buNone/>
            </a:pPr>
            <a:r>
              <a:rPr lang="tr-TR" dirty="0"/>
              <a:t>	</a:t>
            </a:r>
            <a:r>
              <a:rPr lang="tr-TR" sz="2400" dirty="0"/>
              <a:t>Hücre neyi depolayacağını, ne zaman okumasına, yazmasına veya silmesine izin vereceğini kapılar sayesinde karar verir. Bu kapılarda bir ağ yapısı ve aktivasyon fonksiyonu bulunmaktadır. Aynı nöronlarda olduğu gibi gelen bilgiyi ağırlığına göre geçirir veya durdurur. Bu ağırlıklar tekrarlayan ağın öğrenmesi sırasında hesaplanır. Bu yapı ile hücre, datayı alacak mı bırakacak mı silecek mi öğrenir.</a:t>
            </a:r>
          </a:p>
        </p:txBody>
      </p:sp>
    </p:spTree>
    <p:extLst>
      <p:ext uri="{BB962C8B-B14F-4D97-AF65-F5344CB8AC3E}">
        <p14:creationId xmlns:p14="http://schemas.microsoft.com/office/powerpoint/2010/main" val="387000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CB650A3-FD5E-4EF6-9F1E-92286CE98728}"/>
              </a:ext>
            </a:extLst>
          </p:cNvPr>
          <p:cNvSpPr>
            <a:spLocks noGrp="1"/>
          </p:cNvSpPr>
          <p:nvPr>
            <p:ph type="title"/>
          </p:nvPr>
        </p:nvSpPr>
        <p:spPr>
          <a:xfrm>
            <a:off x="4871864" y="1921113"/>
            <a:ext cx="7128793" cy="2439145"/>
          </a:xfrm>
        </p:spPr>
        <p:txBody>
          <a:bodyPr anchor="b">
            <a:normAutofit/>
          </a:bodyPr>
          <a:lstStyle/>
          <a:p>
            <a:pPr>
              <a:lnSpc>
                <a:spcPct val="100000"/>
              </a:lnSpc>
            </a:pPr>
            <a:r>
              <a:rPr lang="tr-TR" sz="2000" dirty="0"/>
              <a:t>Yandaki diyagramda normal RNN çalışma sistemi gösterilmiştir. İkinci diyagramda ise birinciden farklı olarak hücreye bellek eklenmiştir. Bunu yaparak, uzun süre önceki verileri de kullanarak karar verilmektedir.</a:t>
            </a:r>
            <a:endParaRPr lang="en-US" sz="4000" dirty="0"/>
          </a:p>
        </p:txBody>
      </p:sp>
      <p:pic>
        <p:nvPicPr>
          <p:cNvPr id="3" name="Resim 2">
            <a:extLst>
              <a:ext uri="{FF2B5EF4-FFF2-40B4-BE49-F238E27FC236}">
                <a16:creationId xmlns:a16="http://schemas.microsoft.com/office/drawing/2014/main" id="{A614DE7B-84CA-45BE-A4E1-B4EED40BABDA}"/>
              </a:ext>
            </a:extLst>
          </p:cNvPr>
          <p:cNvPicPr>
            <a:picLocks noChangeAspect="1"/>
          </p:cNvPicPr>
          <p:nvPr/>
        </p:nvPicPr>
        <p:blipFill>
          <a:blip r:embed="rId2"/>
          <a:stretch>
            <a:fillRect/>
          </a:stretch>
        </p:blipFill>
        <p:spPr>
          <a:xfrm>
            <a:off x="983432" y="1904786"/>
            <a:ext cx="3486637" cy="3048425"/>
          </a:xfrm>
          <a:prstGeom prst="rect">
            <a:avLst/>
          </a:prstGeom>
        </p:spPr>
      </p:pic>
    </p:spTree>
    <p:extLst>
      <p:ext uri="{BB962C8B-B14F-4D97-AF65-F5344CB8AC3E}">
        <p14:creationId xmlns:p14="http://schemas.microsoft.com/office/powerpoint/2010/main" val="331610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CB650A3-FD5E-4EF6-9F1E-92286CE98728}"/>
              </a:ext>
            </a:extLst>
          </p:cNvPr>
          <p:cNvSpPr>
            <a:spLocks noGrp="1"/>
          </p:cNvSpPr>
          <p:nvPr>
            <p:ph type="title"/>
          </p:nvPr>
        </p:nvSpPr>
        <p:spPr>
          <a:xfrm>
            <a:off x="4871864" y="1628800"/>
            <a:ext cx="7128793" cy="3010320"/>
          </a:xfrm>
        </p:spPr>
        <p:txBody>
          <a:bodyPr anchor="b">
            <a:normAutofit/>
          </a:bodyPr>
          <a:lstStyle/>
          <a:p>
            <a:r>
              <a:rPr lang="tr-TR" sz="2000" dirty="0"/>
              <a:t>Yandaki diyagramda görülen + işareti element bazda toplama işlemini göstermektedir. x işareti ise element bazda çarpım işlemidir. Element bazda yapılan çarpma işlemi ile verinin hangisinin ne kadar kullanılıp kullanılmayacağı, bellekteki verilerin ağırlıklarla çarpılması ile hesaplanır. Daha sonra + işlemi ile bellekten gelen ile olasılıktan gelen toplanarak bir tahmin üretilir.</a:t>
            </a:r>
            <a:endParaRPr lang="en-US" sz="4000" dirty="0"/>
          </a:p>
        </p:txBody>
      </p:sp>
      <p:pic>
        <p:nvPicPr>
          <p:cNvPr id="2" name="Resim 1">
            <a:extLst>
              <a:ext uri="{FF2B5EF4-FFF2-40B4-BE49-F238E27FC236}">
                <a16:creationId xmlns:a16="http://schemas.microsoft.com/office/drawing/2014/main" id="{C24B6CF2-96AB-474F-BD4B-F06784A514A0}"/>
              </a:ext>
            </a:extLst>
          </p:cNvPr>
          <p:cNvPicPr>
            <a:picLocks noChangeAspect="1"/>
          </p:cNvPicPr>
          <p:nvPr/>
        </p:nvPicPr>
        <p:blipFill>
          <a:blip r:embed="rId2"/>
          <a:stretch>
            <a:fillRect/>
          </a:stretch>
        </p:blipFill>
        <p:spPr>
          <a:xfrm>
            <a:off x="556437" y="1944947"/>
            <a:ext cx="4315427" cy="3010320"/>
          </a:xfrm>
          <a:prstGeom prst="rect">
            <a:avLst/>
          </a:prstGeom>
        </p:spPr>
      </p:pic>
    </p:spTree>
    <p:extLst>
      <p:ext uri="{BB962C8B-B14F-4D97-AF65-F5344CB8AC3E}">
        <p14:creationId xmlns:p14="http://schemas.microsoft.com/office/powerpoint/2010/main" val="407148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CB650A3-FD5E-4EF6-9F1E-92286CE98728}"/>
              </a:ext>
            </a:extLst>
          </p:cNvPr>
          <p:cNvSpPr>
            <a:spLocks noGrp="1"/>
          </p:cNvSpPr>
          <p:nvPr>
            <p:ph type="title"/>
          </p:nvPr>
        </p:nvSpPr>
        <p:spPr>
          <a:xfrm>
            <a:off x="2531603" y="1628800"/>
            <a:ext cx="7128793" cy="3010320"/>
          </a:xfrm>
        </p:spPr>
        <p:txBody>
          <a:bodyPr anchor="b">
            <a:normAutofit/>
          </a:bodyPr>
          <a:lstStyle/>
          <a:p>
            <a:pPr algn="ctr"/>
            <a:r>
              <a:rPr lang="tr-TR" sz="2400" dirty="0" err="1"/>
              <a:t>LSTM’in</a:t>
            </a:r>
            <a:r>
              <a:rPr lang="tr-TR" sz="2400" dirty="0"/>
              <a:t> farklı ihtiyaçlara göre farklı modelleri bulunmaktadır. Bunlar yukarıda söylediğimiz kapıların girdilerini farklı yerlerden alması veya çıktılarını farklı yerlere göndermesi ile sağlanmıştır.</a:t>
            </a:r>
            <a:br>
              <a:rPr lang="tr-TR" sz="2000" dirty="0"/>
            </a:br>
            <a:br>
              <a:rPr lang="tr-TR" sz="2000" dirty="0"/>
            </a:br>
            <a:endParaRPr lang="en-US" sz="4000" dirty="0"/>
          </a:p>
        </p:txBody>
      </p:sp>
    </p:spTree>
    <p:extLst>
      <p:ext uri="{BB962C8B-B14F-4D97-AF65-F5344CB8AC3E}">
        <p14:creationId xmlns:p14="http://schemas.microsoft.com/office/powerpoint/2010/main" val="48175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CB650A3-FD5E-4EF6-9F1E-92286CE98728}"/>
              </a:ext>
            </a:extLst>
          </p:cNvPr>
          <p:cNvSpPr>
            <a:spLocks noGrp="1"/>
          </p:cNvSpPr>
          <p:nvPr>
            <p:ph type="title"/>
          </p:nvPr>
        </p:nvSpPr>
        <p:spPr>
          <a:xfrm>
            <a:off x="1055441" y="1844824"/>
            <a:ext cx="10297144" cy="3816424"/>
          </a:xfrm>
        </p:spPr>
        <p:txBody>
          <a:bodyPr anchor="b">
            <a:normAutofit fontScale="90000"/>
          </a:bodyPr>
          <a:lstStyle/>
          <a:p>
            <a:pPr algn="ctr"/>
            <a:br>
              <a:rPr lang="tr-TR" sz="4000" dirty="0"/>
            </a:br>
            <a:br>
              <a:rPr lang="tr-TR" sz="4000" dirty="0"/>
            </a:br>
            <a:r>
              <a:rPr lang="tr-TR" sz="4000" dirty="0" err="1"/>
              <a:t>LSTM’in</a:t>
            </a:r>
            <a:r>
              <a:rPr lang="tr-TR" sz="4000" dirty="0"/>
              <a:t> her adımdaki güncellenen karmaşıklığı</a:t>
            </a:r>
            <a:br>
              <a:rPr lang="tr-TR" sz="4000" dirty="0"/>
            </a:br>
            <a:br>
              <a:rPr lang="tr-TR" sz="4000" dirty="0"/>
            </a:br>
            <a:r>
              <a:rPr lang="tr-TR" sz="4000" dirty="0"/>
              <a:t>O(KH + KCS +HI + CSI) = O(W)</a:t>
            </a:r>
            <a:br>
              <a:rPr lang="tr-TR" sz="4000" dirty="0"/>
            </a:br>
            <a:r>
              <a:rPr lang="tr-TR" sz="4000" dirty="0"/>
              <a:t>W = KH + KCS + CSI + 2CI + HI = O(W)</a:t>
            </a:r>
            <a:br>
              <a:rPr lang="tr-TR" sz="4000" dirty="0"/>
            </a:br>
            <a:br>
              <a:rPr lang="tr-TR" sz="4000" dirty="0"/>
            </a:br>
            <a:endParaRPr lang="en-US" sz="4000" dirty="0"/>
          </a:p>
        </p:txBody>
      </p:sp>
      <p:sp>
        <p:nvSpPr>
          <p:cNvPr id="7" name="Title 1">
            <a:extLst>
              <a:ext uri="{FF2B5EF4-FFF2-40B4-BE49-F238E27FC236}">
                <a16:creationId xmlns:a16="http://schemas.microsoft.com/office/drawing/2014/main" id="{3F72AF59-F320-4E7A-BFE9-D74D3449A8F1}"/>
              </a:ext>
            </a:extLst>
          </p:cNvPr>
          <p:cNvSpPr txBox="1">
            <a:spLocks/>
          </p:cNvSpPr>
          <p:nvPr/>
        </p:nvSpPr>
        <p:spPr>
          <a:xfrm>
            <a:off x="1488367" y="260648"/>
            <a:ext cx="9505055" cy="136815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tr-TR" sz="4900" dirty="0"/>
              <a:t>Hesaplanabilir Karmaşıklık</a:t>
            </a:r>
          </a:p>
          <a:p>
            <a:pPr algn="ctr"/>
            <a:endParaRPr lang="tr-TR" sz="4000" dirty="0"/>
          </a:p>
        </p:txBody>
      </p:sp>
    </p:spTree>
    <p:extLst>
      <p:ext uri="{BB962C8B-B14F-4D97-AF65-F5344CB8AC3E}">
        <p14:creationId xmlns:p14="http://schemas.microsoft.com/office/powerpoint/2010/main" val="95306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FE03684-31E0-4043-9EDE-8EB9175E21C2}"/>
              </a:ext>
            </a:extLst>
          </p:cNvPr>
          <p:cNvSpPr>
            <a:spLocks noGrp="1"/>
          </p:cNvSpPr>
          <p:nvPr>
            <p:ph type="title"/>
          </p:nvPr>
        </p:nvSpPr>
        <p:spPr>
          <a:xfrm>
            <a:off x="1524000" y="457200"/>
            <a:ext cx="9144000" cy="1143000"/>
          </a:xfrm>
        </p:spPr>
        <p:txBody>
          <a:bodyPr/>
          <a:lstStyle/>
          <a:p>
            <a:pPr algn="ctr"/>
            <a:r>
              <a:rPr lang="tr-TR" dirty="0"/>
              <a:t>LSTM Kodlama Örnekleri</a:t>
            </a:r>
            <a:endParaRPr lang="en-US" dirty="0"/>
          </a:p>
        </p:txBody>
      </p:sp>
      <p:pic>
        <p:nvPicPr>
          <p:cNvPr id="2" name="Resim 1" descr="ekran görüntüsü içeren bir resim&#10;&#10;Açıklama otomatik olarak oluşturuldu">
            <a:extLst>
              <a:ext uri="{FF2B5EF4-FFF2-40B4-BE49-F238E27FC236}">
                <a16:creationId xmlns:a16="http://schemas.microsoft.com/office/drawing/2014/main" id="{B6ECDAC5-E353-4D47-B60F-60B6808A8FEF}"/>
              </a:ext>
            </a:extLst>
          </p:cNvPr>
          <p:cNvPicPr>
            <a:picLocks noChangeAspect="1"/>
          </p:cNvPicPr>
          <p:nvPr/>
        </p:nvPicPr>
        <p:blipFill>
          <a:blip r:embed="rId2"/>
          <a:stretch>
            <a:fillRect/>
          </a:stretch>
        </p:blipFill>
        <p:spPr>
          <a:xfrm>
            <a:off x="28161" y="1916832"/>
            <a:ext cx="3765803" cy="4267200"/>
          </a:xfrm>
          <a:prstGeom prst="rect">
            <a:avLst/>
          </a:prstGeom>
          <a:noFill/>
        </p:spPr>
      </p:pic>
      <p:pic>
        <p:nvPicPr>
          <p:cNvPr id="3" name="Resim 2">
            <a:extLst>
              <a:ext uri="{FF2B5EF4-FFF2-40B4-BE49-F238E27FC236}">
                <a16:creationId xmlns:a16="http://schemas.microsoft.com/office/drawing/2014/main" id="{73B5577A-A476-4C59-BD81-7874C380A31B}"/>
              </a:ext>
            </a:extLst>
          </p:cNvPr>
          <p:cNvPicPr>
            <a:picLocks noChangeAspect="1"/>
          </p:cNvPicPr>
          <p:nvPr/>
        </p:nvPicPr>
        <p:blipFill>
          <a:blip r:embed="rId3"/>
          <a:stretch>
            <a:fillRect/>
          </a:stretch>
        </p:blipFill>
        <p:spPr>
          <a:xfrm>
            <a:off x="3832065" y="1916832"/>
            <a:ext cx="4064136" cy="4267200"/>
          </a:xfrm>
          <a:prstGeom prst="rect">
            <a:avLst/>
          </a:prstGeom>
        </p:spPr>
      </p:pic>
      <p:pic>
        <p:nvPicPr>
          <p:cNvPr id="4" name="Resim 3">
            <a:extLst>
              <a:ext uri="{FF2B5EF4-FFF2-40B4-BE49-F238E27FC236}">
                <a16:creationId xmlns:a16="http://schemas.microsoft.com/office/drawing/2014/main" id="{B2A9C0B1-DB5F-498A-B7E5-D053BEAE3A44}"/>
              </a:ext>
            </a:extLst>
          </p:cNvPr>
          <p:cNvPicPr>
            <a:picLocks noChangeAspect="1"/>
          </p:cNvPicPr>
          <p:nvPr/>
        </p:nvPicPr>
        <p:blipFill>
          <a:blip r:embed="rId4"/>
          <a:stretch>
            <a:fillRect/>
          </a:stretch>
        </p:blipFill>
        <p:spPr>
          <a:xfrm>
            <a:off x="7946592" y="1916832"/>
            <a:ext cx="4217247" cy="4267200"/>
          </a:xfrm>
          <a:prstGeom prst="rect">
            <a:avLst/>
          </a:prstGeom>
        </p:spPr>
      </p:pic>
    </p:spTree>
    <p:extLst>
      <p:ext uri="{BB962C8B-B14F-4D97-AF65-F5344CB8AC3E}">
        <p14:creationId xmlns:p14="http://schemas.microsoft.com/office/powerpoint/2010/main" val="383662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algn="ctr" rtl="0"/>
            <a:r>
              <a:rPr lang="tr-TR" sz="5400" dirty="0"/>
              <a:t>Kaynakça</a:t>
            </a:r>
            <a:endParaRPr sz="5400" dirty="0"/>
          </a:p>
        </p:txBody>
      </p:sp>
      <p:sp>
        <p:nvSpPr>
          <p:cNvPr id="4" name="İçerik Yer Tutucusu 3"/>
          <p:cNvSpPr>
            <a:spLocks noGrp="1"/>
          </p:cNvSpPr>
          <p:nvPr>
            <p:ph sz="half" idx="2"/>
          </p:nvPr>
        </p:nvSpPr>
        <p:spPr>
          <a:xfrm>
            <a:off x="1524000" y="1988840"/>
            <a:ext cx="8169352" cy="4680520"/>
          </a:xfrm>
        </p:spPr>
        <p:txBody>
          <a:bodyPr rtlCol="0">
            <a:normAutofit/>
          </a:bodyPr>
          <a:lstStyle/>
          <a:p>
            <a:r>
              <a:rPr lang="tr-TR" sz="1600" dirty="0"/>
              <a:t>http://colah.github.io/posts/2015-08-Understanding-LSTMs/</a:t>
            </a:r>
          </a:p>
          <a:p>
            <a:r>
              <a:rPr lang="tr-TR" sz="1600" dirty="0"/>
              <a:t>https://devhunteryz.wordpress.com/2018/07/14/uzun-kisa-sureli-bellek-long-short-term-memory/</a:t>
            </a:r>
          </a:p>
          <a:p>
            <a:r>
              <a:rPr lang="tr-TR" sz="1600" dirty="0"/>
              <a:t>https://medium.com/@hamzaerguder/recurrent-neural-network-nedir-bdd3d0839120</a:t>
            </a:r>
          </a:p>
          <a:p>
            <a:r>
              <a:rPr lang="tr-TR" sz="1600" dirty="0"/>
              <a:t>https://tr.wikipedia.org/wiki/Long_short-term_memory</a:t>
            </a:r>
          </a:p>
          <a:p>
            <a:r>
              <a:rPr lang="tr-TR" sz="1600" dirty="0"/>
              <a:t>https://ayearofai.com/rohan-lenny-3-recurrent-neural-networks-10300100899b</a:t>
            </a:r>
          </a:p>
          <a:p>
            <a:r>
              <a:rPr lang="tr-TR" sz="1600" dirty="0"/>
              <a:t>http://www.wildml.com/2015/10/recurrent-neural-networks-tutorial-part-3-backpropagation-through-time-and-vanishing-gradients/</a:t>
            </a:r>
          </a:p>
          <a:p>
            <a:r>
              <a:rPr lang="tr-TR" sz="1600"/>
              <a:t>http</a:t>
            </a:r>
            <a:r>
              <a:rPr lang="tr-TR" sz="1600" dirty="0"/>
              <a:t>://derindelimavi.blogspot.com/2017/03/kerasa-giris-2-lstm.html</a:t>
            </a:r>
          </a:p>
          <a:p>
            <a:r>
              <a:rPr lang="tr-TR" sz="1600" dirty="0"/>
              <a:t>https://gist.githubusercontent.com/karpathy/d4dee566867f8291f086/raw/119a6930b670bced5800b6b03ec4b8cb6b8ff4ec/min-char-rnn.py</a:t>
            </a:r>
          </a:p>
          <a:p>
            <a:endParaRPr lang="tr-TR" dirty="0"/>
          </a:p>
          <a:p>
            <a:endParaRPr dirty="0"/>
          </a:p>
        </p:txBody>
      </p:sp>
    </p:spTree>
    <p:extLst>
      <p:ext uri="{BB962C8B-B14F-4D97-AF65-F5344CB8AC3E}">
        <p14:creationId xmlns:p14="http://schemas.microsoft.com/office/powerpoint/2010/main" val="117004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normAutofit/>
          </a:bodyPr>
          <a:lstStyle/>
          <a:p>
            <a:pPr rtl="0"/>
            <a:r>
              <a:rPr lang="tr-TR" sz="5400" dirty="0"/>
              <a:t>İçerik</a:t>
            </a:r>
            <a:endParaRPr sz="5400" dirty="0"/>
          </a:p>
        </p:txBody>
      </p:sp>
      <p:sp>
        <p:nvSpPr>
          <p:cNvPr id="14" name="İçerik Yer Tutucusu 13"/>
          <p:cNvSpPr>
            <a:spLocks noGrp="1"/>
          </p:cNvSpPr>
          <p:nvPr>
            <p:ph idx="1"/>
          </p:nvPr>
        </p:nvSpPr>
        <p:spPr/>
        <p:txBody>
          <a:bodyPr rtlCol="0">
            <a:normAutofit/>
          </a:bodyPr>
          <a:lstStyle/>
          <a:p>
            <a:pPr rtl="0"/>
            <a:r>
              <a:rPr lang="tr-TR" sz="4400" dirty="0"/>
              <a:t>Tekrarlayan Yapay Sinir Ağları (</a:t>
            </a:r>
            <a:r>
              <a:rPr lang="tr-TR" sz="4400" dirty="0" err="1"/>
              <a:t>Recurrent</a:t>
            </a:r>
            <a:r>
              <a:rPr lang="tr-TR" sz="4400" dirty="0"/>
              <a:t> </a:t>
            </a:r>
            <a:r>
              <a:rPr lang="tr-TR" sz="4400" dirty="0" err="1"/>
              <a:t>Neural</a:t>
            </a:r>
            <a:r>
              <a:rPr lang="tr-TR" sz="4400" dirty="0"/>
              <a:t> Network) </a:t>
            </a:r>
          </a:p>
          <a:p>
            <a:pPr rtl="0"/>
            <a:r>
              <a:rPr lang="tr-TR" sz="4400" dirty="0"/>
              <a:t>LSTM (</a:t>
            </a:r>
            <a:r>
              <a:rPr lang="tr-TR" sz="4400" dirty="0" err="1"/>
              <a:t>Long</a:t>
            </a:r>
            <a:r>
              <a:rPr lang="tr-TR" sz="4400" dirty="0"/>
              <a:t> – </a:t>
            </a:r>
            <a:r>
              <a:rPr lang="tr-TR" sz="4400" dirty="0" err="1"/>
              <a:t>Short</a:t>
            </a:r>
            <a:r>
              <a:rPr lang="tr-TR" sz="4400" dirty="0"/>
              <a:t> </a:t>
            </a:r>
            <a:r>
              <a:rPr lang="tr-TR" sz="4400" dirty="0" err="1"/>
              <a:t>Term</a:t>
            </a:r>
            <a:r>
              <a:rPr lang="tr-TR" sz="4400" dirty="0"/>
              <a:t> Memory)</a:t>
            </a:r>
            <a:endParaRPr sz="4400" dirty="0"/>
          </a:p>
          <a:p>
            <a:pPr rtl="0"/>
            <a:r>
              <a:rPr lang="tr-TR" sz="4400" dirty="0"/>
              <a:t>Kod Örnekleri</a:t>
            </a:r>
            <a:endParaRPr sz="4400"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Tekrarlayan Yapay Sinir Ağları (</a:t>
            </a:r>
            <a:r>
              <a:rPr lang="tr-TR" dirty="0" err="1"/>
              <a:t>Recurrent</a:t>
            </a:r>
            <a:r>
              <a:rPr lang="tr-TR" dirty="0"/>
              <a:t> </a:t>
            </a:r>
            <a:r>
              <a:rPr lang="tr-TR" dirty="0" err="1"/>
              <a:t>Neural</a:t>
            </a:r>
            <a:r>
              <a:rPr lang="tr-TR" dirty="0"/>
              <a:t> Network) (RNN)</a:t>
            </a:r>
          </a:p>
        </p:txBody>
      </p:sp>
      <p:sp>
        <p:nvSpPr>
          <p:cNvPr id="4" name="İçerik Yer Tutucusu 3">
            <a:extLst>
              <a:ext uri="{FF2B5EF4-FFF2-40B4-BE49-F238E27FC236}">
                <a16:creationId xmlns:a16="http://schemas.microsoft.com/office/drawing/2014/main" id="{98EA7E46-8CD4-43D3-B048-381828EC55C4}"/>
              </a:ext>
            </a:extLst>
          </p:cNvPr>
          <p:cNvSpPr>
            <a:spLocks noGrp="1"/>
          </p:cNvSpPr>
          <p:nvPr>
            <p:ph idx="1"/>
          </p:nvPr>
        </p:nvSpPr>
        <p:spPr/>
        <p:txBody>
          <a:bodyPr/>
          <a:lstStyle/>
          <a:p>
            <a:pPr marL="0" indent="0">
              <a:lnSpc>
                <a:spcPct val="100000"/>
              </a:lnSpc>
              <a:buNone/>
            </a:pPr>
            <a:r>
              <a:rPr lang="tr-TR" dirty="0"/>
              <a:t>	</a:t>
            </a:r>
            <a:r>
              <a:rPr lang="tr-TR" sz="2400" dirty="0"/>
              <a:t>Tekrarlayan Sinir Ağlarını (RNN) ‘ü anlayabilmek için önce </a:t>
            </a:r>
            <a:r>
              <a:rPr lang="tr-TR" sz="2400" dirty="0" err="1"/>
              <a:t>feedforward</a:t>
            </a:r>
            <a:r>
              <a:rPr lang="tr-TR" sz="2400" dirty="0"/>
              <a:t> (ileri doğru çalışan) bir ağın çalışma prensibini incelememiz gerekmektedir. Bu çalışma prensibini kısaca, katmanlar üzerindeki nöronlara gelen bilgilere bir takım matematiksel işlemler uygulayarak çıktı üreten bir yapı diyebiliriz. </a:t>
            </a:r>
            <a:r>
              <a:rPr lang="tr-TR" sz="2400" dirty="0" err="1"/>
              <a:t>Feedforward</a:t>
            </a:r>
            <a:r>
              <a:rPr lang="tr-TR" sz="2400" dirty="0"/>
              <a:t> çalışan yapıda gelen bilgi sadece ileri doğru işlenir. Bu yapıda genel olarak, </a:t>
            </a:r>
            <a:r>
              <a:rPr lang="tr-TR" sz="2400" dirty="0" err="1"/>
              <a:t>input</a:t>
            </a:r>
            <a:r>
              <a:rPr lang="tr-TR" sz="2400" dirty="0"/>
              <a:t> verileri ağdan geçirilerek bir </a:t>
            </a:r>
            <a:r>
              <a:rPr lang="tr-TR" sz="2400" dirty="0" err="1"/>
              <a:t>output</a:t>
            </a:r>
            <a:r>
              <a:rPr lang="tr-TR" sz="2400" dirty="0"/>
              <a:t> değeri elde edilir. Elde edilen </a:t>
            </a:r>
            <a:r>
              <a:rPr lang="tr-TR" sz="2400" dirty="0" err="1"/>
              <a:t>output</a:t>
            </a:r>
            <a:r>
              <a:rPr lang="tr-TR" sz="2400" dirty="0"/>
              <a:t> değeri doğru değerler ile karşılaştırılarak hata elde edilir. Ağ üzerindeki ağırlık değerleri hataya bağlı olarak değiştirilir ve bu şekilde en doğru sonucu verebilen bir model oluşturulmuş olur.</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457200"/>
            <a:ext cx="9144000" cy="1143000"/>
          </a:xfrm>
        </p:spPr>
        <p:txBody>
          <a:bodyPr rtlCol="0" anchor="b">
            <a:normAutofit/>
          </a:bodyPr>
          <a:lstStyle/>
          <a:p>
            <a:pPr algn="ctr" rtl="0"/>
            <a:r>
              <a:rPr lang="tr-TR" dirty="0" err="1"/>
              <a:t>FeedForward</a:t>
            </a:r>
            <a:r>
              <a:rPr lang="tr-TR" dirty="0"/>
              <a:t> </a:t>
            </a:r>
            <a:r>
              <a:rPr lang="tr-TR" dirty="0" err="1"/>
              <a:t>Neural</a:t>
            </a:r>
            <a:r>
              <a:rPr lang="tr-TR" dirty="0"/>
              <a:t> Network Yapısı</a:t>
            </a:r>
            <a:endParaRPr dirty="0"/>
          </a:p>
        </p:txBody>
      </p:sp>
      <p:pic>
        <p:nvPicPr>
          <p:cNvPr id="7" name="İçerik Yer Tutucusu 6">
            <a:extLst>
              <a:ext uri="{FF2B5EF4-FFF2-40B4-BE49-F238E27FC236}">
                <a16:creationId xmlns:a16="http://schemas.microsoft.com/office/drawing/2014/main" id="{778669A6-3D1E-49F0-8434-09A3E3E0704C}"/>
              </a:ext>
            </a:extLst>
          </p:cNvPr>
          <p:cNvPicPr>
            <a:picLocks noGrp="1" noChangeAspect="1"/>
          </p:cNvPicPr>
          <p:nvPr>
            <p:ph idx="1"/>
          </p:nvPr>
        </p:nvPicPr>
        <p:blipFill>
          <a:blip r:embed="rId2"/>
          <a:stretch>
            <a:fillRect/>
          </a:stretch>
        </p:blipFill>
        <p:spPr>
          <a:xfrm>
            <a:off x="2089239" y="1828800"/>
            <a:ext cx="8013522" cy="4267200"/>
          </a:xfrm>
          <a:prstGeom prst="rect">
            <a:avLst/>
          </a:prstGeom>
          <a:noFill/>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742DD877-BD91-4318-8DD4-92AAD95EC0B5}"/>
              </a:ext>
            </a:extLst>
          </p:cNvPr>
          <p:cNvSpPr>
            <a:spLocks noGrp="1"/>
          </p:cNvSpPr>
          <p:nvPr>
            <p:ph idx="1"/>
          </p:nvPr>
        </p:nvSpPr>
        <p:spPr>
          <a:xfrm>
            <a:off x="1524000" y="836712"/>
            <a:ext cx="9144000" cy="4267200"/>
          </a:xfrm>
        </p:spPr>
        <p:txBody>
          <a:bodyPr>
            <a:normAutofit/>
          </a:bodyPr>
          <a:lstStyle/>
          <a:p>
            <a:pPr marL="0" indent="0">
              <a:buNone/>
            </a:pPr>
            <a:r>
              <a:rPr lang="tr-TR" sz="2400" dirty="0"/>
              <a:t>	</a:t>
            </a:r>
            <a:r>
              <a:rPr lang="tr-TR" sz="2400" dirty="0" err="1"/>
              <a:t>Feedforward</a:t>
            </a:r>
            <a:r>
              <a:rPr lang="tr-TR" sz="2400" dirty="0"/>
              <a:t> bir ağın eğitiminde hatanın yeterince düşürülmesi gerekir. Böylece nöronlara giden ağırlıklar yenilenerek, girilen </a:t>
            </a:r>
            <a:r>
              <a:rPr lang="tr-TR" sz="2400" dirty="0" err="1"/>
              <a:t>inputa</a:t>
            </a:r>
            <a:r>
              <a:rPr lang="tr-TR" sz="2400" dirty="0"/>
              <a:t> uygun </a:t>
            </a:r>
            <a:r>
              <a:rPr lang="tr-TR" sz="2400" dirty="0" err="1"/>
              <a:t>output</a:t>
            </a:r>
            <a:r>
              <a:rPr lang="tr-TR" sz="2400" dirty="0"/>
              <a:t> verecek bir yapı oluşturulmuş olur.</a:t>
            </a:r>
          </a:p>
          <a:p>
            <a:pPr marL="0" indent="0">
              <a:buNone/>
            </a:pPr>
            <a:r>
              <a:rPr lang="tr-TR" sz="2400" dirty="0"/>
              <a:t>	Örneğin, bir fotoğraf üzerindeki nesneleri kategorize etmek için eğitilen </a:t>
            </a:r>
            <a:r>
              <a:rPr lang="tr-TR" sz="2400" dirty="0" err="1"/>
              <a:t>feedforward</a:t>
            </a:r>
            <a:r>
              <a:rPr lang="tr-TR" sz="2400" dirty="0"/>
              <a:t> bir ağ düşünelim. Verilen fotoğraf rastgele bir sıra ile de olsa hem eğitim hem de test için kullanılabilir. Bir önceki veya bir sonraki fotoğraf ile herhangi bir bağının olması gerekmez. Yani zamana veya sıraya bağlı bir kavram yoktur, ilgilendiği tek </a:t>
            </a:r>
            <a:r>
              <a:rPr lang="tr-TR" sz="2400" dirty="0" err="1"/>
              <a:t>input</a:t>
            </a:r>
            <a:r>
              <a:rPr lang="tr-TR" sz="2400" dirty="0"/>
              <a:t> o andaki mevcut örnektir.</a:t>
            </a:r>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41ED262-A7D7-4260-A0FE-E02A4B143449}"/>
              </a:ext>
            </a:extLst>
          </p:cNvPr>
          <p:cNvSpPr>
            <a:spLocks noGrp="1"/>
          </p:cNvSpPr>
          <p:nvPr>
            <p:ph type="title"/>
          </p:nvPr>
        </p:nvSpPr>
        <p:spPr>
          <a:xfrm>
            <a:off x="1524000" y="457200"/>
            <a:ext cx="9144000" cy="1143000"/>
          </a:xfrm>
        </p:spPr>
        <p:txBody>
          <a:bodyPr/>
          <a:lstStyle/>
          <a:p>
            <a:pPr algn="ctr"/>
            <a:r>
              <a:rPr lang="tr-TR" dirty="0"/>
              <a:t>Tekrarlanan Sinir Ağı Yapısı</a:t>
            </a:r>
            <a:br>
              <a:rPr lang="tr-TR" dirty="0"/>
            </a:br>
            <a:endParaRPr lang="en-US" dirty="0"/>
          </a:p>
        </p:txBody>
      </p:sp>
      <p:pic>
        <p:nvPicPr>
          <p:cNvPr id="4" name="Resim 3" descr="metin, harita, çizim içeren bir resim&#10;&#10;Açıklama otomatik olarak oluşturuldu">
            <a:extLst>
              <a:ext uri="{FF2B5EF4-FFF2-40B4-BE49-F238E27FC236}">
                <a16:creationId xmlns:a16="http://schemas.microsoft.com/office/drawing/2014/main" id="{C94331AB-51EF-4A11-8F3B-D4157661D570}"/>
              </a:ext>
            </a:extLst>
          </p:cNvPr>
          <p:cNvPicPr>
            <a:picLocks noChangeAspect="1"/>
          </p:cNvPicPr>
          <p:nvPr/>
        </p:nvPicPr>
        <p:blipFill>
          <a:blip r:embed="rId2"/>
          <a:stretch>
            <a:fillRect/>
          </a:stretch>
        </p:blipFill>
        <p:spPr>
          <a:xfrm>
            <a:off x="2999656" y="1916832"/>
            <a:ext cx="6552728" cy="4267200"/>
          </a:xfrm>
          <a:prstGeom prst="rect">
            <a:avLst/>
          </a:prstGeom>
          <a:noFill/>
        </p:spPr>
      </p:pic>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23392" y="457200"/>
            <a:ext cx="10513168" cy="1143000"/>
          </a:xfrm>
        </p:spPr>
        <p:txBody>
          <a:bodyPr rtlCol="0"/>
          <a:lstStyle/>
          <a:p>
            <a:pPr rtl="0"/>
            <a:r>
              <a:rPr lang="tr-TR" dirty="0"/>
              <a:t>Peki LSTM Yapısına Neden İhtiyaç Duyuldu?</a:t>
            </a:r>
            <a:endParaRPr dirty="0"/>
          </a:p>
        </p:txBody>
      </p:sp>
      <p:sp>
        <p:nvSpPr>
          <p:cNvPr id="3" name="Metin Yer Tutucusu 2"/>
          <p:cNvSpPr>
            <a:spLocks noGrp="1"/>
          </p:cNvSpPr>
          <p:nvPr>
            <p:ph type="body" idx="1"/>
          </p:nvPr>
        </p:nvSpPr>
        <p:spPr>
          <a:xfrm>
            <a:off x="1527048" y="1828800"/>
            <a:ext cx="8457384" cy="685800"/>
          </a:xfrm>
        </p:spPr>
        <p:txBody>
          <a:bodyPr rtlCol="0">
            <a:noAutofit/>
          </a:bodyPr>
          <a:lstStyle/>
          <a:p>
            <a:pPr rtl="0"/>
            <a:r>
              <a:rPr lang="tr-TR" sz="2400" b="1" dirty="0" err="1"/>
              <a:t>Vanishing</a:t>
            </a:r>
            <a:r>
              <a:rPr lang="tr-TR" sz="2400" b="1" dirty="0"/>
              <a:t> / </a:t>
            </a:r>
            <a:r>
              <a:rPr lang="tr-TR" sz="2400" b="1" dirty="0" err="1"/>
              <a:t>Exploding</a:t>
            </a:r>
            <a:r>
              <a:rPr lang="tr-TR" sz="2400" b="1" dirty="0"/>
              <a:t> </a:t>
            </a:r>
            <a:r>
              <a:rPr lang="tr-TR" sz="2400" b="1" dirty="0" err="1"/>
              <a:t>Gradient</a:t>
            </a:r>
            <a:r>
              <a:rPr lang="tr-TR" sz="2400" b="1" dirty="0"/>
              <a:t> ( </a:t>
            </a:r>
            <a:r>
              <a:rPr lang="tr-TR" sz="2400" b="1" dirty="0" err="1"/>
              <a:t>Gradient</a:t>
            </a:r>
            <a:r>
              <a:rPr lang="tr-TR" sz="2400" b="1" dirty="0"/>
              <a:t> Yok Olması / Uçması)</a:t>
            </a:r>
          </a:p>
        </p:txBody>
      </p:sp>
      <p:sp>
        <p:nvSpPr>
          <p:cNvPr id="4" name="İçerik Yer Tutucusu 3"/>
          <p:cNvSpPr>
            <a:spLocks noGrp="1"/>
          </p:cNvSpPr>
          <p:nvPr>
            <p:ph sz="half" idx="2"/>
          </p:nvPr>
        </p:nvSpPr>
        <p:spPr>
          <a:xfrm>
            <a:off x="1527048" y="2514600"/>
            <a:ext cx="8169352" cy="3581401"/>
          </a:xfrm>
        </p:spPr>
        <p:txBody>
          <a:bodyPr rtlCol="0"/>
          <a:lstStyle/>
          <a:p>
            <a:pPr marL="0" indent="0" rtl="0">
              <a:lnSpc>
                <a:spcPct val="100000"/>
              </a:lnSpc>
              <a:buNone/>
            </a:pPr>
            <a:r>
              <a:rPr lang="tr-TR" dirty="0"/>
              <a:t>	</a:t>
            </a:r>
            <a:r>
              <a:rPr lang="tr-TR" dirty="0" err="1"/>
              <a:t>Gradient</a:t>
            </a:r>
            <a:r>
              <a:rPr lang="tr-TR" dirty="0"/>
              <a:t> tüm ağırlıkları ayarlamamızı sağlayan bir değerdir. Ancak birbirine bağlı uzun ağlarda hatanın etkisi oldukça düşerek </a:t>
            </a:r>
            <a:r>
              <a:rPr lang="tr-TR" dirty="0" err="1"/>
              <a:t>gradient</a:t>
            </a:r>
            <a:r>
              <a:rPr lang="tr-TR" dirty="0"/>
              <a:t> kaybolmaya başlayabilir. Bu da doğru sonucu bulmayı olanaksızlaştırır. Bütün katmanlar ve zamana bağlı adımlar birbirine çarpımla bağlı olduğundan, türevleri yok olma veya uçma yani aşırı yükselme tehlikesindedir. Bu sorunu çözmek için de birkaç çözüm bulunmaktadır. W için uygun başlangıç değerleri seçmek yok olma etkisini azaltacaktır. Bir diğer çözüm ise sigmoid ve </a:t>
            </a:r>
            <a:r>
              <a:rPr lang="tr-TR" dirty="0" err="1"/>
              <a:t>tanh</a:t>
            </a:r>
            <a:r>
              <a:rPr lang="tr-TR" dirty="0"/>
              <a:t> aktivasyon fonksiyonları yerine </a:t>
            </a:r>
            <a:r>
              <a:rPr lang="tr-TR" dirty="0" err="1"/>
              <a:t>ReLU</a:t>
            </a:r>
            <a:r>
              <a:rPr lang="tr-TR" dirty="0"/>
              <a:t> kullanmaktır. </a:t>
            </a:r>
            <a:r>
              <a:rPr lang="tr-TR" dirty="0" err="1"/>
              <a:t>ReLU</a:t>
            </a:r>
            <a:r>
              <a:rPr lang="tr-TR" dirty="0"/>
              <a:t> fonksiyonunun türevi 0 veya 1’dir. Bu sebepten böyle bir problem içerisine girmeyecektir. Bir diğer yöntem ise bu problemi çözmek için dizayn edilmiş olan LSTM metodudur.</a:t>
            </a:r>
            <a:endParaRPr dirty="0"/>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CB650A3-FD5E-4EF6-9F1E-92286CE98728}"/>
              </a:ext>
            </a:extLst>
          </p:cNvPr>
          <p:cNvSpPr>
            <a:spLocks noGrp="1"/>
          </p:cNvSpPr>
          <p:nvPr>
            <p:ph type="title"/>
          </p:nvPr>
        </p:nvSpPr>
        <p:spPr>
          <a:xfrm>
            <a:off x="1524000" y="457200"/>
            <a:ext cx="9144000" cy="1143000"/>
          </a:xfrm>
        </p:spPr>
        <p:txBody>
          <a:bodyPr/>
          <a:lstStyle/>
          <a:p>
            <a:pPr algn="ctr"/>
            <a:r>
              <a:rPr lang="tr-TR" dirty="0"/>
              <a:t>Sigmoid Aktivasyon Fonksiyonunun Türeve Bağlı Değişimi</a:t>
            </a:r>
            <a:endParaRPr lang="en-US" dirty="0"/>
          </a:p>
        </p:txBody>
      </p:sp>
      <p:pic>
        <p:nvPicPr>
          <p:cNvPr id="4" name="Resim 3" descr="metin, harita içeren bir resim&#10;&#10;Açıklama otomatik olarak oluşturuldu">
            <a:extLst>
              <a:ext uri="{FF2B5EF4-FFF2-40B4-BE49-F238E27FC236}">
                <a16:creationId xmlns:a16="http://schemas.microsoft.com/office/drawing/2014/main" id="{E6E21F20-E87B-489E-BFE8-F066C5036305}"/>
              </a:ext>
            </a:extLst>
          </p:cNvPr>
          <p:cNvPicPr>
            <a:picLocks noChangeAspect="1"/>
          </p:cNvPicPr>
          <p:nvPr/>
        </p:nvPicPr>
        <p:blipFill>
          <a:blip r:embed="rId2"/>
          <a:stretch>
            <a:fillRect/>
          </a:stretch>
        </p:blipFill>
        <p:spPr>
          <a:xfrm>
            <a:off x="2639616" y="1844824"/>
            <a:ext cx="6935475" cy="4267200"/>
          </a:xfrm>
          <a:prstGeom prst="rect">
            <a:avLst/>
          </a:prstGeom>
          <a:noFill/>
        </p:spPr>
      </p:pic>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algn="ctr" rtl="0"/>
            <a:r>
              <a:rPr lang="en-US" sz="4400" dirty="0"/>
              <a:t>Long Short Term Memory (LSTM)</a:t>
            </a:r>
            <a:endParaRPr lang="tr-TR" sz="4400" dirty="0"/>
          </a:p>
        </p:txBody>
      </p:sp>
      <p:sp>
        <p:nvSpPr>
          <p:cNvPr id="4" name="İçerik Yer Tutucusu 3">
            <a:extLst>
              <a:ext uri="{FF2B5EF4-FFF2-40B4-BE49-F238E27FC236}">
                <a16:creationId xmlns:a16="http://schemas.microsoft.com/office/drawing/2014/main" id="{98EA7E46-8CD4-43D3-B048-381828EC55C4}"/>
              </a:ext>
            </a:extLst>
          </p:cNvPr>
          <p:cNvSpPr>
            <a:spLocks noGrp="1"/>
          </p:cNvSpPr>
          <p:nvPr>
            <p:ph idx="1"/>
          </p:nvPr>
        </p:nvSpPr>
        <p:spPr/>
        <p:txBody>
          <a:bodyPr/>
          <a:lstStyle/>
          <a:p>
            <a:pPr marL="0" indent="0">
              <a:buNone/>
            </a:pPr>
            <a:r>
              <a:rPr lang="tr-TR" dirty="0"/>
              <a:t>	</a:t>
            </a:r>
            <a:r>
              <a:rPr lang="tr-TR" sz="2400" dirty="0" err="1"/>
              <a:t>Sepp</a:t>
            </a:r>
            <a:r>
              <a:rPr lang="tr-TR" sz="2400" dirty="0"/>
              <a:t> </a:t>
            </a:r>
            <a:r>
              <a:rPr lang="tr-TR" sz="2400" dirty="0" err="1"/>
              <a:t>Hochreiter</a:t>
            </a:r>
            <a:r>
              <a:rPr lang="tr-TR" sz="2400" dirty="0"/>
              <a:t> ve </a:t>
            </a:r>
            <a:r>
              <a:rPr lang="tr-TR" sz="2400" dirty="0" err="1"/>
              <a:t>Juergen</a:t>
            </a:r>
            <a:r>
              <a:rPr lang="tr-TR" sz="2400" dirty="0"/>
              <a:t> </a:t>
            </a:r>
            <a:r>
              <a:rPr lang="tr-TR" sz="2400" dirty="0" err="1"/>
              <a:t>Schmidhuber</a:t>
            </a:r>
            <a:r>
              <a:rPr lang="tr-TR" sz="2400" dirty="0"/>
              <a:t> 1997 yılında </a:t>
            </a:r>
            <a:r>
              <a:rPr lang="tr-TR" sz="2400" dirty="0" err="1"/>
              <a:t>vanishing</a:t>
            </a:r>
            <a:r>
              <a:rPr lang="tr-TR" sz="2400" dirty="0"/>
              <a:t> </a:t>
            </a:r>
            <a:r>
              <a:rPr lang="tr-TR" sz="2400" dirty="0" err="1"/>
              <a:t>gradient</a:t>
            </a:r>
            <a:r>
              <a:rPr lang="tr-TR" sz="2400" dirty="0"/>
              <a:t> problemini çözmek için </a:t>
            </a:r>
            <a:r>
              <a:rPr lang="tr-TR" sz="2400" dirty="0" err="1"/>
              <a:t>LSTM’i</a:t>
            </a:r>
            <a:r>
              <a:rPr lang="tr-TR" sz="2400" dirty="0"/>
              <a:t> geliştirdiler. Daha sonra birçok kişinin katkısıyla düzenlenen ve popülerleşen LSTM şu anda geniş bir kullanım alanına sahiptir.</a:t>
            </a:r>
          </a:p>
          <a:p>
            <a:pPr marL="0" indent="0">
              <a:buNone/>
            </a:pPr>
            <a:r>
              <a:rPr lang="tr-TR" sz="2400" dirty="0"/>
              <a:t>	LSTM yapısında tekrar eden modülün farkı tek bir </a:t>
            </a:r>
            <a:r>
              <a:rPr lang="tr-TR" sz="2400" dirty="0" err="1"/>
              <a:t>neural</a:t>
            </a:r>
            <a:r>
              <a:rPr lang="tr-TR" sz="2400" dirty="0"/>
              <a:t> network katmanı yerine, özel bir şekilde bağlı 4 katman bulunmasıdır. Bu katmanlara kapı da denmektedir. Normal akışın dışında dışarıdan bilgi alan bir yapıdır. Bu bilgiler depolanabilir, hücreye yazılabilir, okunabilir.</a:t>
            </a:r>
          </a:p>
        </p:txBody>
      </p:sp>
    </p:spTree>
    <p:extLst>
      <p:ext uri="{BB962C8B-B14F-4D97-AF65-F5344CB8AC3E}">
        <p14:creationId xmlns:p14="http://schemas.microsoft.com/office/powerpoint/2010/main" val="981250031"/>
      </p:ext>
    </p:extLst>
  </p:cSld>
  <p:clrMapOvr>
    <a:masterClrMapping/>
  </p:clrMapOvr>
</p:sld>
</file>

<file path=ppt/theme/theme1.xml><?xml version="1.0" encoding="utf-8"?>
<a:theme xmlns:a="http://schemas.openxmlformats.org/drawingml/2006/main" name="Teknik Bilgisayar 16 x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5_TF02901026_TF02901026" id="{728FEF03-3CB8-4AC0-AC1B-837F13C9D779}" vid="{01870C59-6596-4A72-8484-01995A1215FD}"/>
    </a:ext>
  </a:extLst>
</a:theme>
</file>

<file path=ppt/theme/theme2.xml><?xml version="1.0" encoding="utf-8"?>
<a:theme xmlns:a="http://schemas.openxmlformats.org/drawingml/2006/main" name="Office Teması">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Geniş ekran</PresentationFormat>
  <Paragraphs>38</Paragraphs>
  <Slides>17</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Arial</vt:lpstr>
      <vt:lpstr>Candara</vt:lpstr>
      <vt:lpstr>Consolas</vt:lpstr>
      <vt:lpstr>Teknik Bilgisayar 16 x 9</vt:lpstr>
      <vt:lpstr>LSTM  (LONG – SORT TERM MEMORY)  Bartu Utku SARP - 150401028        Hasan KAPAN - 150401045</vt:lpstr>
      <vt:lpstr>İçerik</vt:lpstr>
      <vt:lpstr>Tekrarlayan Yapay Sinir Ağları (Recurrent Neural Network) (RNN)</vt:lpstr>
      <vt:lpstr>FeedForward Neural Network Yapısı</vt:lpstr>
      <vt:lpstr>PowerPoint Sunusu</vt:lpstr>
      <vt:lpstr>Tekrarlanan Sinir Ağı Yapısı </vt:lpstr>
      <vt:lpstr>Peki LSTM Yapısına Neden İhtiyaç Duyuldu?</vt:lpstr>
      <vt:lpstr>Sigmoid Aktivasyon Fonksiyonunun Türeve Bağlı Değişimi</vt:lpstr>
      <vt:lpstr>Long Short Term Memory (LSTM)</vt:lpstr>
      <vt:lpstr>LSTM Network Yapısı</vt:lpstr>
      <vt:lpstr>PowerPoint Sunusu</vt:lpstr>
      <vt:lpstr>Yandaki diyagramda normal RNN çalışma sistemi gösterilmiştir. İkinci diyagramda ise birinciden farklı olarak hücreye bellek eklenmiştir. Bunu yaparak, uzun süre önceki verileri de kullanarak karar verilmektedir.</vt:lpstr>
      <vt:lpstr>Yandaki diyagramda görülen + işareti element bazda toplama işlemini göstermektedir. x işareti ise element bazda çarpım işlemidir. Element bazda yapılan çarpma işlemi ile verinin hangisinin ne kadar kullanılıp kullanılmayacağı, bellekteki verilerin ağırlıklarla çarpılması ile hesaplanır. Daha sonra + işlemi ile bellekten gelen ile olasılıktan gelen toplanarak bir tahmin üretilir.</vt:lpstr>
      <vt:lpstr>LSTM’in farklı ihtiyaçlara göre farklı modelleri bulunmaktadır. Bunlar yukarıda söylediğimiz kapıların girdilerini farklı yerlerden alması veya çıktılarını farklı yerlere göndermesi ile sağlanmıştır.  </vt:lpstr>
      <vt:lpstr>  LSTM’in her adımdaki güncellenen karmaşıklığı  O(KH + KCS +HI + CSI) = O(W) W = KH + KCS + CSI + 2CI + HI = O(W)  </vt:lpstr>
      <vt:lpstr>LSTM Kodlama Örnekleri</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2020-05-11T19:08:39Z</dcterms:created>
  <dcterms:modified xsi:type="dcterms:W3CDTF">2020-05-12T13:17:02Z</dcterms:modified>
</cp:coreProperties>
</file>