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56" r:id="rId5"/>
    <p:sldId id="280" r:id="rId6"/>
    <p:sldId id="281"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CC"/>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85270" autoAdjust="0"/>
  </p:normalViewPr>
  <p:slideViewPr>
    <p:cSldViewPr snapToGrid="0" snapToObjects="1">
      <p:cViewPr varScale="1">
        <p:scale>
          <a:sx n="95" d="100"/>
          <a:sy n="95" d="100"/>
        </p:scale>
        <p:origin x="1008"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B50AA-5A32-437C-BDF7-60EB31CCB838}" type="datetimeFigureOut">
              <a:rPr lang="nl-NL" smtClean="0"/>
              <a:t>4-11-2017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B8381-21F2-4384-96C2-A63255ED99F3}" type="slidenum">
              <a:rPr lang="nl-NL" smtClean="0"/>
              <a:t>‹nr.›</a:t>
            </a:fld>
            <a:endParaRPr lang="nl-NL"/>
          </a:p>
        </p:txBody>
      </p:sp>
    </p:spTree>
    <p:extLst>
      <p:ext uri="{BB962C8B-B14F-4D97-AF65-F5344CB8AC3E}">
        <p14:creationId xmlns:p14="http://schemas.microsoft.com/office/powerpoint/2010/main" val="399500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16B8381-21F2-4384-96C2-A63255ED99F3}" type="slidenum">
              <a:rPr lang="nl-NL" smtClean="0"/>
              <a:t>1</a:t>
            </a:fld>
            <a:endParaRPr lang="nl-NL"/>
          </a:p>
        </p:txBody>
      </p:sp>
    </p:spTree>
    <p:extLst>
      <p:ext uri="{BB962C8B-B14F-4D97-AF65-F5344CB8AC3E}">
        <p14:creationId xmlns:p14="http://schemas.microsoft.com/office/powerpoint/2010/main" val="14248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a:t>
            </a:fld>
            <a:endParaRPr lang="en-US"/>
          </a:p>
        </p:txBody>
      </p:sp>
    </p:spTree>
    <p:extLst>
      <p:ext uri="{BB962C8B-B14F-4D97-AF65-F5344CB8AC3E}">
        <p14:creationId xmlns:p14="http://schemas.microsoft.com/office/powerpoint/2010/main" val="12127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Het kan zijn dat dit</a:t>
            </a:r>
            <a:r>
              <a:rPr lang="nl-NL" baseline="0" noProof="0" dirty="0" smtClean="0"/>
              <a:t> niet meteen duidelijk wordt en pas de kop op steekt bij het aanmaken van een VM. Studenten die geen virtualisatie hebben aanstaan, kunnen bij hun buurman meekijken. Geen tijd verspillen door iedereen "aan de praat " te krijgen. De inzet van de VM bij deze les is dermate klein dat studenten met "een probleem" even moeten samenwerken met een student waarbij het wel werkt.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29371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a:t>
            </a:fld>
            <a:endParaRPr lang="en-US"/>
          </a:p>
        </p:txBody>
      </p:sp>
    </p:spTree>
    <p:extLst>
      <p:ext uri="{BB962C8B-B14F-4D97-AF65-F5344CB8AC3E}">
        <p14:creationId xmlns:p14="http://schemas.microsoft.com/office/powerpoint/2010/main" val="24099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5</a:t>
            </a:fld>
            <a:endParaRPr lang="en-US"/>
          </a:p>
        </p:txBody>
      </p:sp>
    </p:spTree>
    <p:extLst>
      <p:ext uri="{BB962C8B-B14F-4D97-AF65-F5344CB8AC3E}">
        <p14:creationId xmlns:p14="http://schemas.microsoft.com/office/powerpoint/2010/main" val="297554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21635"/>
            <a:ext cx="12192000" cy="6036365"/>
          </a:xfrm>
        </p:spPr>
        <p:txBody>
          <a:bodyPr anchor="t" anchorCtr="1"/>
          <a:lstStyle/>
          <a:p>
            <a:r>
              <a:rPr lang="nl-NL" dirty="0"/>
              <a:t>afbeelding toevoegen (optioneel)</a:t>
            </a:r>
          </a:p>
        </p:txBody>
      </p:sp>
      <p:sp>
        <p:nvSpPr>
          <p:cNvPr id="10" name="Rechthoek 9"/>
          <p:cNvSpPr/>
          <p:nvPr/>
        </p:nvSpPr>
        <p:spPr>
          <a:xfrm>
            <a:off x="4057650" y="2844800"/>
            <a:ext cx="8134351"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6" name="Title Placeholder 1"/>
          <p:cNvSpPr>
            <a:spLocks noGrp="1"/>
          </p:cNvSpPr>
          <p:nvPr>
            <p:ph type="title" hasCustomPrompt="1"/>
          </p:nvPr>
        </p:nvSpPr>
        <p:spPr>
          <a:xfrm>
            <a:off x="4057649" y="3420988"/>
            <a:ext cx="776817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4057648" y="3984455"/>
            <a:ext cx="7768172"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76531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688937" y="1096894"/>
            <a:ext cx="813688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3688937" y="2384427"/>
            <a:ext cx="8136880" cy="3952876"/>
          </a:xfrm>
        </p:spPr>
        <p:txBody>
          <a:bodyPr/>
          <a:lstStyle>
            <a:lvl1pPr marL="342900" indent="-342900">
              <a:buFont typeface="Arial"/>
              <a:buChar char="•"/>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3688939" y="1660355"/>
            <a:ext cx="813688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3688947" y="381573"/>
            <a:ext cx="813687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93534" y="2384427"/>
            <a:ext cx="3277809" cy="3952876"/>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7324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tex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3" y="873238"/>
            <a:ext cx="7725302"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8"/>
            <a:ext cx="7725304" cy="4291614"/>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3" y="1436705"/>
            <a:ext cx="7725304"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8"/>
            <a:ext cx="3495413" cy="4291613"/>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2" name="TextBox 1"/>
          <p:cNvSpPr txBox="1"/>
          <p:nvPr userDrawn="1"/>
        </p:nvSpPr>
        <p:spPr>
          <a:xfrm>
            <a:off x="3688938" y="381000"/>
            <a:ext cx="8136879"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INTRODUCTION</a:t>
            </a:r>
          </a:p>
        </p:txBody>
      </p:sp>
    </p:spTree>
    <p:extLst>
      <p:ext uri="{BB962C8B-B14F-4D97-AF65-F5344CB8AC3E}">
        <p14:creationId xmlns:p14="http://schemas.microsoft.com/office/powerpoint/2010/main" val="135374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ory">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6"/>
            <a:ext cx="7725304" cy="4291615"/>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6"/>
            <a:ext cx="3495413" cy="4291615"/>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19285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193526" y="2045685"/>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1/2-kolom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11" name="Content Placeholder 2"/>
          <p:cNvSpPr>
            <a:spLocks noGrp="1"/>
          </p:cNvSpPr>
          <p:nvPr>
            <p:ph idx="17" hasCustomPrompt="1"/>
          </p:nvPr>
        </p:nvSpPr>
        <p:spPr>
          <a:xfrm>
            <a:off x="6147929" y="2045684"/>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2/2-kolom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Tree>
    <p:extLst>
      <p:ext uri="{BB962C8B-B14F-4D97-AF65-F5344CB8AC3E}">
        <p14:creationId xmlns:p14="http://schemas.microsoft.com/office/powerpoint/2010/main" val="172097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eory large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094921" y="969012"/>
            <a:ext cx="7730895"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355600" y="1762540"/>
            <a:ext cx="11470217" cy="4574762"/>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75818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338667" y="1643270"/>
            <a:ext cx="11487151" cy="4135231"/>
          </a:xfrm>
        </p:spPr>
        <p:txBody>
          <a:bodyPr/>
          <a:lstStyle>
            <a:lvl1pPr marL="0" indent="720000">
              <a:spcBef>
                <a:spcPts val="0"/>
              </a:spcBef>
              <a:buFontTx/>
              <a:buNone/>
              <a:defRPr sz="3600" b="1" i="0" baseline="0">
                <a:latin typeface="Helvetica Neue"/>
                <a:cs typeface="Helvetica Neue"/>
              </a:defRPr>
            </a:lvl1pPr>
          </a:lstStyle>
          <a:p>
            <a:r>
              <a:rPr lang="nl-NL" dirty="0"/>
              <a:t>QUOTE GOES HERE</a:t>
            </a:r>
          </a:p>
        </p:txBody>
      </p:sp>
      <p:sp>
        <p:nvSpPr>
          <p:cNvPr id="2" name="TextBox 1"/>
          <p:cNvSpPr txBox="1"/>
          <p:nvPr/>
        </p:nvSpPr>
        <p:spPr>
          <a:xfrm>
            <a:off x="50800" y="1079501"/>
            <a:ext cx="1354667" cy="2554545"/>
          </a:xfrm>
          <a:prstGeom prst="rect">
            <a:avLst/>
          </a:prstGeom>
          <a:noFill/>
        </p:spPr>
        <p:txBody>
          <a:bodyPr wrap="square" rtlCol="0">
            <a:spAutoFit/>
          </a:bodyPr>
          <a:lstStyle/>
          <a:p>
            <a:r>
              <a:rPr lang="en-US" sz="16000" dirty="0">
                <a:solidFill>
                  <a:srgbClr val="837752"/>
                </a:solidFill>
              </a:rPr>
              <a:t>“</a:t>
            </a:r>
          </a:p>
        </p:txBody>
      </p:sp>
      <p:sp>
        <p:nvSpPr>
          <p:cNvPr id="10" name="Content Placeholder 2"/>
          <p:cNvSpPr>
            <a:spLocks noGrp="1"/>
          </p:cNvSpPr>
          <p:nvPr>
            <p:ph idx="18" hasCustomPrompt="1"/>
          </p:nvPr>
        </p:nvSpPr>
        <p:spPr>
          <a:xfrm>
            <a:off x="3688936" y="5778500"/>
            <a:ext cx="8136880" cy="558800"/>
          </a:xfrm>
        </p:spPr>
        <p:txBody>
          <a:bodyPr/>
          <a:lstStyle>
            <a:lvl1pPr marL="0" indent="0" algn="r">
              <a:buFontTx/>
              <a:buNone/>
              <a:defRPr b="1" i="0" baseline="0">
                <a:latin typeface="Helvetica Neue"/>
                <a:cs typeface="Helvetica Neue"/>
              </a:defRPr>
            </a:lvl1pPr>
          </a:lstStyle>
          <a:p>
            <a:r>
              <a:rPr lang="nl-NL" dirty="0"/>
              <a:t>NAME OF QUOTED PERSON</a:t>
            </a:r>
          </a:p>
        </p:txBody>
      </p:sp>
      <p:sp>
        <p:nvSpPr>
          <p:cNvPr id="6" name="TextBox 5"/>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
        <p:nvSpPr>
          <p:cNvPr id="7" name="TextBox 6"/>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Tree>
    <p:extLst>
      <p:ext uri="{BB962C8B-B14F-4D97-AF65-F5344CB8AC3E}">
        <p14:creationId xmlns:p14="http://schemas.microsoft.com/office/powerpoint/2010/main" val="17823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ignm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4" y="866611"/>
            <a:ext cx="7704391"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4" y="2032434"/>
            <a:ext cx="7704393"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6" y="1430078"/>
            <a:ext cx="7704391"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4"/>
            <a:ext cx="3495413" cy="4304867"/>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Tree>
    <p:extLst>
      <p:ext uri="{BB962C8B-B14F-4D97-AF65-F5344CB8AC3E}">
        <p14:creationId xmlns:p14="http://schemas.microsoft.com/office/powerpoint/2010/main" val="6491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rther readin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5" y="866611"/>
            <a:ext cx="7704389"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5" y="2032435"/>
            <a:ext cx="7704392"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7" y="1430078"/>
            <a:ext cx="7704389"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6"/>
            <a:ext cx="3495413" cy="4304866"/>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Tree>
    <p:extLst>
      <p:ext uri="{BB962C8B-B14F-4D97-AF65-F5344CB8AC3E}">
        <p14:creationId xmlns:p14="http://schemas.microsoft.com/office/powerpoint/2010/main" val="117959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ample">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0"/>
            <a:ext cx="12192000" cy="6858000"/>
          </a:xfrm>
        </p:spPr>
        <p:txBody>
          <a:bodyPr anchor="t" anchorCtr="1"/>
          <a:lstStyle/>
          <a:p>
            <a:r>
              <a:rPr lang="nl-NL" dirty="0"/>
              <a:t>afbeelding toevoegen (optioneel)</a:t>
            </a:r>
          </a:p>
        </p:txBody>
      </p:sp>
      <p:sp>
        <p:nvSpPr>
          <p:cNvPr id="4" name="TextBox 3"/>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Tree>
    <p:extLst>
      <p:ext uri="{BB962C8B-B14F-4D97-AF65-F5344CB8AC3E}">
        <p14:creationId xmlns:p14="http://schemas.microsoft.com/office/powerpoint/2010/main" val="204866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0" y="1096888"/>
            <a:ext cx="7736419"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4114800" y="2384426"/>
            <a:ext cx="7711016" cy="374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spTree>
    <p:extLst>
      <p:ext uri="{BB962C8B-B14F-4D97-AF65-F5344CB8AC3E}">
        <p14:creationId xmlns:p14="http://schemas.microsoft.com/office/powerpoint/2010/main" val="117085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5" r:id="rId4"/>
    <p:sldLayoutId id="2147483664" r:id="rId5"/>
    <p:sldLayoutId id="2147483665" r:id="rId6"/>
    <p:sldLayoutId id="2147483666" r:id="rId7"/>
    <p:sldLayoutId id="2147483667" r:id="rId8"/>
    <p:sldLayoutId id="2147483668" r:id="rId9"/>
    <p:sldLayoutId id="2147483676" r:id="rId10"/>
  </p:sldLayoutIdLst>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Web Technologie</a:t>
            </a:r>
          </a:p>
        </p:txBody>
      </p:sp>
      <p:sp>
        <p:nvSpPr>
          <p:cNvPr id="6" name="Content Placeholder 5"/>
          <p:cNvSpPr>
            <a:spLocks noGrp="1"/>
          </p:cNvSpPr>
          <p:nvPr>
            <p:ph idx="16"/>
          </p:nvPr>
        </p:nvSpPr>
        <p:spPr/>
        <p:txBody>
          <a:bodyPr>
            <a:normAutofit lnSpcReduction="10000"/>
          </a:bodyPr>
          <a:lstStyle/>
          <a:p>
            <a:r>
              <a:rPr lang="nl-NL" dirty="0" err="1" smtClean="0"/>
              <a:t>Prerequisetes</a:t>
            </a:r>
            <a:r>
              <a:rPr lang="nl-NL" dirty="0" smtClean="0"/>
              <a:t>(</a:t>
            </a:r>
            <a:r>
              <a:rPr lang="nl-NL" dirty="0" err="1" smtClean="0"/>
              <a:t>Voorbereideingen</a:t>
            </a:r>
            <a:r>
              <a:rPr lang="nl-NL" dirty="0" smtClean="0"/>
              <a:t>)........</a:t>
            </a:r>
            <a:endParaRPr lang="nl-NL" dirty="0"/>
          </a:p>
        </p:txBody>
      </p:sp>
      <p:pic>
        <p:nvPicPr>
          <p:cNvPr id="16" name="Afbeelding 15"/>
          <p:cNvPicPr>
            <a:picLocks noChangeAspect="1"/>
          </p:cNvPicPr>
          <p:nvPr/>
        </p:nvPicPr>
        <p:blipFill>
          <a:blip r:embed="rId3"/>
          <a:stretch>
            <a:fillRect/>
          </a:stretch>
        </p:blipFill>
        <p:spPr>
          <a:xfrm>
            <a:off x="11708793" y="0"/>
            <a:ext cx="483207" cy="288874"/>
          </a:xfrm>
          <a:prstGeom prst="rect">
            <a:avLst/>
          </a:prstGeom>
        </p:spPr>
      </p:pic>
      <p:pic>
        <p:nvPicPr>
          <p:cNvPr id="2" name="Afbeelding 1"/>
          <p:cNvPicPr>
            <a:picLocks noChangeAspect="1"/>
          </p:cNvPicPr>
          <p:nvPr/>
        </p:nvPicPr>
        <p:blipFill>
          <a:blip r:embed="rId4"/>
          <a:stretch>
            <a:fillRect/>
          </a:stretch>
        </p:blipFill>
        <p:spPr>
          <a:xfrm>
            <a:off x="6189678" y="5081904"/>
            <a:ext cx="2381250" cy="800100"/>
          </a:xfrm>
          <a:prstGeom prst="rect">
            <a:avLst/>
          </a:prstGeom>
        </p:spPr>
      </p:pic>
      <p:sp>
        <p:nvSpPr>
          <p:cNvPr id="3" name="Tekstvak 2"/>
          <p:cNvSpPr txBox="1"/>
          <p:nvPr/>
        </p:nvSpPr>
        <p:spPr>
          <a:xfrm>
            <a:off x="4320684" y="5153449"/>
            <a:ext cx="1748413" cy="646331"/>
          </a:xfrm>
          <a:prstGeom prst="rect">
            <a:avLst/>
          </a:prstGeom>
          <a:noFill/>
        </p:spPr>
        <p:txBody>
          <a:bodyPr wrap="square" rtlCol="0">
            <a:spAutoFit/>
          </a:bodyPr>
          <a:lstStyle/>
          <a:p>
            <a:r>
              <a:rPr lang="nl-NL" b="1" dirty="0" smtClean="0">
                <a:solidFill>
                  <a:srgbClr val="0070C0"/>
                </a:solidFill>
              </a:rPr>
              <a:t>Een bijdrage van het profiel......</a:t>
            </a:r>
            <a:endParaRPr lang="nl-NL" b="1" dirty="0">
              <a:solidFill>
                <a:srgbClr val="0070C0"/>
              </a:solidFill>
            </a:endParaRPr>
          </a:p>
        </p:txBody>
      </p:sp>
      <p:sp>
        <p:nvSpPr>
          <p:cNvPr id="7" name="Rechthoek 6"/>
          <p:cNvSpPr/>
          <p:nvPr/>
        </p:nvSpPr>
        <p:spPr>
          <a:xfrm>
            <a:off x="4057649" y="5081903"/>
            <a:ext cx="4513279" cy="78942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8811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800" dirty="0" smtClean="0">
                <a:solidFill>
                  <a:srgbClr val="7030A0"/>
                </a:solidFill>
              </a:rPr>
              <a:t>Voorbereidingen</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002010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1384995"/>
          </a:xfrm>
          <a:prstGeom prst="rect">
            <a:avLst/>
          </a:prstGeom>
          <a:noFill/>
        </p:spPr>
        <p:txBody>
          <a:bodyPr wrap="square" rtlCol="0">
            <a:spAutoFit/>
          </a:bodyPr>
          <a:lstStyle/>
          <a:p>
            <a:r>
              <a:rPr lang="nl-NL" sz="2800" b="1" dirty="0" smtClean="0"/>
              <a:t>1. Installatie van </a:t>
            </a:r>
            <a:r>
              <a:rPr lang="nl-NL" sz="2800" b="1" dirty="0" err="1" smtClean="0"/>
              <a:t>Virtualbox</a:t>
            </a:r>
            <a:endParaRPr lang="nl-NL" sz="2800" b="1" dirty="0" smtClean="0"/>
          </a:p>
          <a:p>
            <a:endParaRPr lang="nl-NL" sz="2800" b="1" dirty="0"/>
          </a:p>
          <a:p>
            <a:endParaRPr lang="nl-NL" sz="2800" b="1" dirty="0">
              <a:solidFill>
                <a:srgbClr val="0070C0"/>
              </a:solidFill>
            </a:endParaRPr>
          </a:p>
        </p:txBody>
      </p:sp>
      <p:sp>
        <p:nvSpPr>
          <p:cNvPr id="81" name="Tekstvak 80"/>
          <p:cNvSpPr txBox="1"/>
          <p:nvPr/>
        </p:nvSpPr>
        <p:spPr>
          <a:xfrm>
            <a:off x="2187846" y="3392163"/>
            <a:ext cx="1084954" cy="1200329"/>
          </a:xfrm>
          <a:prstGeom prst="rect">
            <a:avLst/>
          </a:prstGeom>
          <a:noFill/>
        </p:spPr>
        <p:txBody>
          <a:bodyPr wrap="square" rtlCol="0">
            <a:spAutoFit/>
          </a:bodyPr>
          <a:lstStyle/>
          <a:p>
            <a:r>
              <a:rPr lang="en-US" dirty="0" smtClean="0">
                <a:solidFill>
                  <a:srgbClr val="0070C0"/>
                </a:solidFill>
              </a:rPr>
              <a:t>Win,</a:t>
            </a:r>
          </a:p>
          <a:p>
            <a:r>
              <a:rPr lang="en-US" dirty="0" smtClean="0">
                <a:solidFill>
                  <a:srgbClr val="0070C0"/>
                </a:solidFill>
              </a:rPr>
              <a:t>Mac, Linux</a:t>
            </a:r>
          </a:p>
          <a:p>
            <a:endParaRPr lang="en-US" dirty="0">
              <a:solidFill>
                <a:srgbClr val="0070C0"/>
              </a:solidFill>
            </a:endParaRPr>
          </a:p>
        </p:txBody>
      </p:sp>
      <p:sp>
        <p:nvSpPr>
          <p:cNvPr id="82" name="Tekstvak 81"/>
          <p:cNvSpPr txBox="1"/>
          <p:nvPr/>
        </p:nvSpPr>
        <p:spPr>
          <a:xfrm>
            <a:off x="3602225" y="2106378"/>
            <a:ext cx="3316512" cy="1477328"/>
          </a:xfrm>
          <a:prstGeom prst="rect">
            <a:avLst/>
          </a:prstGeom>
          <a:noFill/>
        </p:spPr>
        <p:txBody>
          <a:bodyPr wrap="square" rtlCol="0">
            <a:spAutoFit/>
          </a:bodyPr>
          <a:lstStyle/>
          <a:p>
            <a:r>
              <a:rPr lang="en-US" b="1" dirty="0" err="1" smtClean="0">
                <a:solidFill>
                  <a:srgbClr val="7030A0"/>
                </a:solidFill>
              </a:rPr>
              <a:t>Installeer</a:t>
            </a:r>
            <a:r>
              <a:rPr lang="en-US" b="1" dirty="0" smtClean="0">
                <a:solidFill>
                  <a:srgbClr val="7030A0"/>
                </a:solidFill>
              </a:rPr>
              <a:t> Oracle VM </a:t>
            </a:r>
            <a:r>
              <a:rPr lang="en-US" b="1" dirty="0" err="1" smtClean="0">
                <a:solidFill>
                  <a:srgbClr val="7030A0"/>
                </a:solidFill>
              </a:rPr>
              <a:t>VirtualBox</a:t>
            </a:r>
            <a:endParaRPr lang="en-US" b="1" dirty="0" smtClean="0">
              <a:solidFill>
                <a:srgbClr val="7030A0"/>
              </a:solidFill>
            </a:endParaRPr>
          </a:p>
          <a:p>
            <a:endParaRPr lang="en-US" b="1" u="sng" dirty="0">
              <a:solidFill>
                <a:srgbClr val="0070C0"/>
              </a:solidFill>
            </a:endParaRPr>
          </a:p>
          <a:p>
            <a:r>
              <a:rPr lang="en-US" dirty="0" smtClean="0">
                <a:solidFill>
                  <a:srgbClr val="0070C0"/>
                </a:solidFill>
              </a:rPr>
              <a:t>Ga </a:t>
            </a:r>
            <a:r>
              <a:rPr lang="en-US" dirty="0" err="1" smtClean="0">
                <a:solidFill>
                  <a:srgbClr val="0070C0"/>
                </a:solidFill>
              </a:rPr>
              <a:t>naar</a:t>
            </a:r>
            <a:r>
              <a:rPr lang="en-US" dirty="0" smtClean="0">
                <a:solidFill>
                  <a:srgbClr val="0070C0"/>
                </a:solidFill>
              </a:rPr>
              <a:t>: </a:t>
            </a:r>
            <a:r>
              <a:rPr lang="en-US" b="1" dirty="0" smtClean="0">
                <a:solidFill>
                  <a:srgbClr val="0070C0"/>
                </a:solidFill>
              </a:rPr>
              <a:t>virtualbox.org</a:t>
            </a:r>
          </a:p>
          <a:p>
            <a:endParaRPr lang="en-US" b="1" u="sng" dirty="0">
              <a:solidFill>
                <a:srgbClr val="0070C0"/>
              </a:solidFill>
            </a:endParaRPr>
          </a:p>
          <a:p>
            <a:endParaRPr lang="en-US" dirty="0">
              <a:solidFill>
                <a:srgbClr val="0070C0"/>
              </a:solidFill>
            </a:endParaRPr>
          </a:p>
        </p:txBody>
      </p:sp>
      <p:sp>
        <p:nvSpPr>
          <p:cNvPr id="84" name="PIJL-OMLAAG 83"/>
          <p:cNvSpPr/>
          <p:nvPr/>
        </p:nvSpPr>
        <p:spPr>
          <a:xfrm rot="16200000">
            <a:off x="6749768" y="1975050"/>
            <a:ext cx="185702" cy="1789358"/>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Gebogen pijl 87"/>
          <p:cNvSpPr/>
          <p:nvPr/>
        </p:nvSpPr>
        <p:spPr>
          <a:xfrm flipH="1" flipV="1">
            <a:off x="7053650" y="3377860"/>
            <a:ext cx="1671106" cy="304800"/>
          </a:xfrm>
          <a:prstGeom prst="bentArrow">
            <a:avLst>
              <a:gd name="adj1" fmla="val 31640"/>
              <a:gd name="adj2" fmla="val 22750"/>
              <a:gd name="adj3" fmla="val 25000"/>
              <a:gd name="adj4" fmla="val 4375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0" name="Tekstvak 89"/>
          <p:cNvSpPr txBox="1"/>
          <p:nvPr/>
        </p:nvSpPr>
        <p:spPr>
          <a:xfrm>
            <a:off x="4618176" y="3392163"/>
            <a:ext cx="3316512" cy="1200329"/>
          </a:xfrm>
          <a:prstGeom prst="rect">
            <a:avLst/>
          </a:prstGeom>
          <a:noFill/>
        </p:spPr>
        <p:txBody>
          <a:bodyPr wrap="square" rtlCol="0">
            <a:spAutoFit/>
          </a:bodyPr>
          <a:lstStyle/>
          <a:p>
            <a:r>
              <a:rPr lang="en-US" b="1" dirty="0" smtClean="0">
                <a:solidFill>
                  <a:srgbClr val="0070C0"/>
                </a:solidFill>
              </a:rPr>
              <a:t>                         </a:t>
            </a:r>
            <a:r>
              <a:rPr lang="en-US" b="1" dirty="0" err="1" smtClean="0">
                <a:solidFill>
                  <a:srgbClr val="0070C0"/>
                </a:solidFill>
              </a:rPr>
              <a:t>Installeer</a:t>
            </a:r>
            <a:endParaRPr lang="en-US" b="1" dirty="0" smtClean="0">
              <a:solidFill>
                <a:srgbClr val="0070C0"/>
              </a:solidFill>
            </a:endParaRPr>
          </a:p>
          <a:p>
            <a:r>
              <a:rPr lang="en-US" b="1" dirty="0" smtClean="0">
                <a:solidFill>
                  <a:srgbClr val="0070C0"/>
                </a:solidFill>
              </a:rPr>
              <a:t> </a:t>
            </a:r>
            <a:r>
              <a:rPr lang="en-US" dirty="0" smtClean="0">
                <a:solidFill>
                  <a:srgbClr val="0070C0"/>
                </a:solidFill>
              </a:rPr>
              <a:t>(</a:t>
            </a:r>
            <a:r>
              <a:rPr lang="en-US" dirty="0" err="1" smtClean="0">
                <a:solidFill>
                  <a:srgbClr val="0070C0"/>
                </a:solidFill>
              </a:rPr>
              <a:t>next..next..finish</a:t>
            </a:r>
            <a:r>
              <a:rPr lang="en-US" dirty="0" smtClean="0">
                <a:solidFill>
                  <a:srgbClr val="0070C0"/>
                </a:solidFill>
              </a:rPr>
              <a:t> scenario)</a:t>
            </a:r>
            <a:endParaRPr lang="en-US" b="1" dirty="0" smtClean="0">
              <a:solidFill>
                <a:srgbClr val="0070C0"/>
              </a:solidFill>
            </a:endParaRPr>
          </a:p>
          <a:p>
            <a:endParaRPr lang="en-US" b="1" u="sng" dirty="0">
              <a:solidFill>
                <a:srgbClr val="0070C0"/>
              </a:solidFill>
            </a:endParaRPr>
          </a:p>
          <a:p>
            <a:endParaRPr lang="en-US" dirty="0">
              <a:solidFill>
                <a:srgbClr val="0070C0"/>
              </a:solidFill>
            </a:endParaRPr>
          </a:p>
        </p:txBody>
      </p:sp>
      <p:sp>
        <p:nvSpPr>
          <p:cNvPr id="91" name="Tekstvak 90"/>
          <p:cNvSpPr txBox="1"/>
          <p:nvPr/>
        </p:nvSpPr>
        <p:spPr>
          <a:xfrm>
            <a:off x="3385815" y="5022075"/>
            <a:ext cx="4912017" cy="369332"/>
          </a:xfrm>
          <a:prstGeom prst="rect">
            <a:avLst/>
          </a:prstGeom>
          <a:solidFill>
            <a:srgbClr val="FFC000"/>
          </a:solidFill>
          <a:ln>
            <a:solidFill>
              <a:schemeClr val="tx1"/>
            </a:solidFill>
          </a:ln>
        </p:spPr>
        <p:txBody>
          <a:bodyPr wrap="square" rtlCol="0">
            <a:spAutoFit/>
          </a:bodyPr>
          <a:lstStyle/>
          <a:p>
            <a:r>
              <a:rPr lang="en-US" b="1" dirty="0" smtClean="0">
                <a:solidFill>
                  <a:srgbClr val="FF0000"/>
                </a:solidFill>
              </a:rPr>
              <a:t>NB</a:t>
            </a:r>
            <a:r>
              <a:rPr lang="en-US" dirty="0" smtClean="0"/>
              <a:t>: </a:t>
            </a:r>
            <a:r>
              <a:rPr lang="en-US" dirty="0" err="1" smtClean="0"/>
              <a:t>Dit</a:t>
            </a:r>
            <a:r>
              <a:rPr lang="en-US" dirty="0" smtClean="0"/>
              <a:t> </a:t>
            </a:r>
            <a:r>
              <a:rPr lang="en-US" dirty="0" err="1" smtClean="0"/>
              <a:t>zou</a:t>
            </a:r>
            <a:r>
              <a:rPr lang="en-US" dirty="0" smtClean="0"/>
              <a:t> al </a:t>
            </a:r>
            <a:r>
              <a:rPr lang="en-US" dirty="0" err="1" smtClean="0"/>
              <a:t>gebeurd</a:t>
            </a:r>
            <a:r>
              <a:rPr lang="en-US" dirty="0" smtClean="0"/>
              <a:t> </a:t>
            </a:r>
            <a:r>
              <a:rPr lang="en-US" dirty="0" err="1" smtClean="0"/>
              <a:t>moeten</a:t>
            </a:r>
            <a:r>
              <a:rPr lang="en-US" dirty="0" smtClean="0"/>
              <a:t> </a:t>
            </a:r>
            <a:r>
              <a:rPr lang="en-US" dirty="0" err="1" smtClean="0"/>
              <a:t>zijn</a:t>
            </a:r>
            <a:r>
              <a:rPr lang="en-US" dirty="0" smtClean="0"/>
              <a:t> op </a:t>
            </a:r>
            <a:r>
              <a:rPr lang="en-US" dirty="0" err="1" smtClean="0"/>
              <a:t>dit</a:t>
            </a:r>
            <a:r>
              <a:rPr lang="en-US" dirty="0" smtClean="0"/>
              <a:t> punt</a:t>
            </a:r>
            <a:endParaRPr lang="en-GB" dirty="0"/>
          </a:p>
        </p:txBody>
      </p:sp>
      <p:pic>
        <p:nvPicPr>
          <p:cNvPr id="15" name="Afbeelding 14"/>
          <p:cNvPicPr>
            <a:picLocks noChangeAspect="1"/>
          </p:cNvPicPr>
          <p:nvPr/>
        </p:nvPicPr>
        <p:blipFill>
          <a:blip r:embed="rId4"/>
          <a:stretch>
            <a:fillRect/>
          </a:stretch>
        </p:blipFill>
        <p:spPr>
          <a:xfrm>
            <a:off x="2006769" y="2180702"/>
            <a:ext cx="1085742" cy="1096283"/>
          </a:xfrm>
          <a:prstGeom prst="rect">
            <a:avLst/>
          </a:prstGeom>
        </p:spPr>
      </p:pic>
      <p:pic>
        <p:nvPicPr>
          <p:cNvPr id="16" name="Afbeelding 15"/>
          <p:cNvPicPr>
            <a:picLocks noChangeAspect="1"/>
          </p:cNvPicPr>
          <p:nvPr/>
        </p:nvPicPr>
        <p:blipFill>
          <a:blip r:embed="rId5"/>
          <a:stretch>
            <a:fillRect/>
          </a:stretch>
        </p:blipFill>
        <p:spPr>
          <a:xfrm>
            <a:off x="7889203" y="2482219"/>
            <a:ext cx="2057400" cy="733425"/>
          </a:xfrm>
          <a:prstGeom prst="rect">
            <a:avLst/>
          </a:prstGeom>
        </p:spPr>
      </p:pic>
    </p:spTree>
    <p:extLst>
      <p:ext uri="{BB962C8B-B14F-4D97-AF65-F5344CB8AC3E}">
        <p14:creationId xmlns:p14="http://schemas.microsoft.com/office/powerpoint/2010/main" val="3324485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2677656"/>
          </a:xfrm>
          <a:prstGeom prst="rect">
            <a:avLst/>
          </a:prstGeom>
          <a:noFill/>
        </p:spPr>
        <p:txBody>
          <a:bodyPr wrap="square" rtlCol="0">
            <a:spAutoFit/>
          </a:bodyPr>
          <a:lstStyle/>
          <a:p>
            <a:r>
              <a:rPr lang="nl-NL" sz="2800" b="1" dirty="0" smtClean="0"/>
              <a:t>2. Controleer of de eerder uitgedeelde VM aanwezig is op de LAPTOP</a:t>
            </a:r>
          </a:p>
          <a:p>
            <a:endParaRPr lang="nl-NL" sz="2800" b="1" dirty="0"/>
          </a:p>
          <a:p>
            <a:r>
              <a:rPr lang="nl-NL" sz="2800" dirty="0" smtClean="0"/>
              <a:t>Kijk in de directory </a:t>
            </a:r>
            <a:r>
              <a:rPr lang="nl-NL" sz="2800" b="1" dirty="0" smtClean="0">
                <a:solidFill>
                  <a:srgbClr val="7030A0"/>
                </a:solidFill>
              </a:rPr>
              <a:t>C:\VBOX_VMS </a:t>
            </a:r>
            <a:r>
              <a:rPr lang="nl-NL" sz="2800" dirty="0" smtClean="0"/>
              <a:t>en controleer of het bestand </a:t>
            </a:r>
            <a:r>
              <a:rPr lang="nl-NL" sz="2800" b="1" dirty="0" smtClean="0">
                <a:solidFill>
                  <a:srgbClr val="7030A0"/>
                </a:solidFill>
              </a:rPr>
              <a:t>WebTech_SQLINJ_W2012.vdi</a:t>
            </a:r>
            <a:r>
              <a:rPr lang="nl-NL" sz="2800" b="1" dirty="0" smtClean="0"/>
              <a:t> </a:t>
            </a:r>
            <a:r>
              <a:rPr lang="nl-NL" sz="2800" dirty="0" smtClean="0"/>
              <a:t>aanwezig is.</a:t>
            </a:r>
          </a:p>
          <a:p>
            <a:endParaRPr lang="nl-NL" sz="2800" b="1" dirty="0"/>
          </a:p>
          <a:p>
            <a:endParaRPr lang="nl-NL" sz="2800" b="1" dirty="0">
              <a:solidFill>
                <a:srgbClr val="0070C0"/>
              </a:solidFill>
            </a:endParaRPr>
          </a:p>
        </p:txBody>
      </p:sp>
      <p:sp>
        <p:nvSpPr>
          <p:cNvPr id="91" name="Tekstvak 90"/>
          <p:cNvSpPr txBox="1"/>
          <p:nvPr/>
        </p:nvSpPr>
        <p:spPr>
          <a:xfrm>
            <a:off x="3224365" y="4021505"/>
            <a:ext cx="4912017" cy="1754326"/>
          </a:xfrm>
          <a:prstGeom prst="rect">
            <a:avLst/>
          </a:prstGeom>
          <a:solidFill>
            <a:srgbClr val="FFC000"/>
          </a:solidFill>
          <a:ln>
            <a:solidFill>
              <a:schemeClr val="tx1"/>
            </a:solidFill>
          </a:ln>
        </p:spPr>
        <p:txBody>
          <a:bodyPr wrap="square" rtlCol="0">
            <a:spAutoFit/>
          </a:bodyPr>
          <a:lstStyle/>
          <a:p>
            <a:r>
              <a:rPr lang="en-US" b="1" dirty="0" smtClean="0">
                <a:solidFill>
                  <a:srgbClr val="FF0000"/>
                </a:solidFill>
              </a:rPr>
              <a:t>NB</a:t>
            </a:r>
            <a:r>
              <a:rPr lang="en-US" dirty="0" smtClean="0"/>
              <a:t>: </a:t>
            </a:r>
            <a:r>
              <a:rPr lang="en-US" dirty="0" err="1" smtClean="0"/>
              <a:t>Studenten</a:t>
            </a:r>
            <a:r>
              <a:rPr lang="en-US" dirty="0" smtClean="0"/>
              <a:t> die om wat </a:t>
            </a:r>
            <a:r>
              <a:rPr lang="en-US" dirty="0" err="1" smtClean="0"/>
              <a:t>voor</a:t>
            </a:r>
            <a:r>
              <a:rPr lang="en-US" dirty="0" smtClean="0"/>
              <a:t> </a:t>
            </a:r>
            <a:r>
              <a:rPr lang="en-US" dirty="0" err="1" smtClean="0"/>
              <a:t>reden</a:t>
            </a:r>
            <a:r>
              <a:rPr lang="en-US" dirty="0" smtClean="0"/>
              <a:t> </a:t>
            </a:r>
            <a:r>
              <a:rPr lang="en-US" dirty="0" err="1" smtClean="0"/>
              <a:t>dan</a:t>
            </a:r>
            <a:r>
              <a:rPr lang="en-US" dirty="0" smtClean="0"/>
              <a:t> </a:t>
            </a:r>
            <a:r>
              <a:rPr lang="en-US" dirty="0" err="1" smtClean="0"/>
              <a:t>ook</a:t>
            </a:r>
            <a:r>
              <a:rPr lang="en-US" dirty="0" smtClean="0"/>
              <a:t> </a:t>
            </a:r>
            <a:r>
              <a:rPr lang="en-US" dirty="0" err="1" smtClean="0"/>
              <a:t>deze</a:t>
            </a:r>
            <a:r>
              <a:rPr lang="en-US" dirty="0" smtClean="0"/>
              <a:t> file </a:t>
            </a:r>
            <a:r>
              <a:rPr lang="en-US" dirty="0" err="1" smtClean="0"/>
              <a:t>niet</a:t>
            </a:r>
            <a:r>
              <a:rPr lang="en-US" dirty="0" smtClean="0"/>
              <a:t> op </a:t>
            </a:r>
            <a:r>
              <a:rPr lang="en-US" dirty="0" err="1" smtClean="0"/>
              <a:t>hun</a:t>
            </a:r>
            <a:r>
              <a:rPr lang="en-US" dirty="0" smtClean="0"/>
              <a:t> </a:t>
            </a:r>
            <a:r>
              <a:rPr lang="en-US" dirty="0" err="1" smtClean="0"/>
              <a:t>systeem</a:t>
            </a:r>
            <a:r>
              <a:rPr lang="en-US" dirty="0" smtClean="0"/>
              <a:t> </a:t>
            </a:r>
            <a:r>
              <a:rPr lang="en-US" dirty="0" err="1" smtClean="0"/>
              <a:t>hebben</a:t>
            </a:r>
            <a:r>
              <a:rPr lang="en-US" dirty="0" smtClean="0"/>
              <a:t>, </a:t>
            </a:r>
            <a:r>
              <a:rPr lang="en-US" dirty="0" err="1" smtClean="0"/>
              <a:t>zullen</a:t>
            </a:r>
            <a:r>
              <a:rPr lang="en-US" dirty="0" smtClean="0"/>
              <a:t> </a:t>
            </a:r>
            <a:r>
              <a:rPr lang="en-US" dirty="0" err="1" smtClean="0"/>
              <a:t>deze</a:t>
            </a:r>
            <a:r>
              <a:rPr lang="en-US" dirty="0" smtClean="0"/>
              <a:t> in </a:t>
            </a:r>
            <a:r>
              <a:rPr lang="en-US" dirty="0" err="1" smtClean="0"/>
              <a:t>een</a:t>
            </a:r>
            <a:r>
              <a:rPr lang="en-US" dirty="0" smtClean="0"/>
              <a:t> later stadium </a:t>
            </a:r>
            <a:r>
              <a:rPr lang="en-US" dirty="0" err="1" smtClean="0"/>
              <a:t>moeten</a:t>
            </a:r>
            <a:r>
              <a:rPr lang="en-US" dirty="0" smtClean="0"/>
              <a:t> </a:t>
            </a:r>
            <a:r>
              <a:rPr lang="en-US" dirty="0" err="1" smtClean="0"/>
              <a:t>kopieren</a:t>
            </a:r>
            <a:r>
              <a:rPr lang="en-US" dirty="0" smtClean="0"/>
              <a:t>. (</a:t>
            </a:r>
            <a:r>
              <a:rPr lang="en-US" i="1" dirty="0" err="1" smtClean="0">
                <a:solidFill>
                  <a:srgbClr val="7030A0"/>
                </a:solidFill>
              </a:rPr>
              <a:t>bij</a:t>
            </a:r>
            <a:r>
              <a:rPr lang="en-US" i="1" dirty="0" smtClean="0">
                <a:solidFill>
                  <a:srgbClr val="7030A0"/>
                </a:solidFill>
              </a:rPr>
              <a:t> de </a:t>
            </a:r>
            <a:r>
              <a:rPr lang="en-US" i="1" dirty="0" err="1" smtClean="0">
                <a:solidFill>
                  <a:srgbClr val="7030A0"/>
                </a:solidFill>
              </a:rPr>
              <a:t>opdracht</a:t>
            </a:r>
            <a:r>
              <a:rPr lang="en-US" i="1" dirty="0" smtClean="0">
                <a:solidFill>
                  <a:srgbClr val="7030A0"/>
                </a:solidFill>
              </a:rPr>
              <a:t>/demo </a:t>
            </a:r>
            <a:r>
              <a:rPr lang="en-US" i="1" dirty="0" err="1" smtClean="0">
                <a:solidFill>
                  <a:srgbClr val="7030A0"/>
                </a:solidFill>
              </a:rPr>
              <a:t>aan</a:t>
            </a:r>
            <a:r>
              <a:rPr lang="en-US" i="1" dirty="0" smtClean="0">
                <a:solidFill>
                  <a:srgbClr val="7030A0"/>
                </a:solidFill>
              </a:rPr>
              <a:t> het </a:t>
            </a:r>
            <a:r>
              <a:rPr lang="en-US" i="1" dirty="0" err="1" smtClean="0">
                <a:solidFill>
                  <a:srgbClr val="7030A0"/>
                </a:solidFill>
              </a:rPr>
              <a:t>eind</a:t>
            </a:r>
            <a:r>
              <a:rPr lang="en-US" i="1" dirty="0" smtClean="0">
                <a:solidFill>
                  <a:srgbClr val="7030A0"/>
                </a:solidFill>
              </a:rPr>
              <a:t> van </a:t>
            </a:r>
            <a:r>
              <a:rPr lang="en-US" i="1" dirty="0" err="1" smtClean="0">
                <a:solidFill>
                  <a:srgbClr val="7030A0"/>
                </a:solidFill>
              </a:rPr>
              <a:t>deze</a:t>
            </a:r>
            <a:r>
              <a:rPr lang="en-US" i="1" dirty="0" smtClean="0">
                <a:solidFill>
                  <a:srgbClr val="7030A0"/>
                </a:solidFill>
              </a:rPr>
              <a:t> module, </a:t>
            </a:r>
            <a:r>
              <a:rPr lang="en-US" i="1" dirty="0" err="1" smtClean="0">
                <a:solidFill>
                  <a:srgbClr val="7030A0"/>
                </a:solidFill>
              </a:rPr>
              <a:t>zullen</a:t>
            </a:r>
            <a:r>
              <a:rPr lang="en-US" i="1" dirty="0" smtClean="0">
                <a:solidFill>
                  <a:srgbClr val="7030A0"/>
                </a:solidFill>
              </a:rPr>
              <a:t> </a:t>
            </a:r>
            <a:r>
              <a:rPr lang="en-US" i="1" dirty="0" err="1" smtClean="0">
                <a:solidFill>
                  <a:srgbClr val="7030A0"/>
                </a:solidFill>
              </a:rPr>
              <a:t>ze</a:t>
            </a:r>
            <a:r>
              <a:rPr lang="en-US" i="1" dirty="0" smtClean="0">
                <a:solidFill>
                  <a:srgbClr val="7030A0"/>
                </a:solidFill>
              </a:rPr>
              <a:t> even </a:t>
            </a:r>
            <a:r>
              <a:rPr lang="en-US" i="1" dirty="0" err="1" smtClean="0">
                <a:solidFill>
                  <a:srgbClr val="7030A0"/>
                </a:solidFill>
              </a:rPr>
              <a:t>moeten</a:t>
            </a:r>
            <a:r>
              <a:rPr lang="en-US" i="1" dirty="0" smtClean="0">
                <a:solidFill>
                  <a:srgbClr val="7030A0"/>
                </a:solidFill>
              </a:rPr>
              <a:t> </a:t>
            </a:r>
            <a:r>
              <a:rPr lang="en-US" i="1" dirty="0" err="1" smtClean="0">
                <a:solidFill>
                  <a:srgbClr val="7030A0"/>
                </a:solidFill>
              </a:rPr>
              <a:t>meekijken</a:t>
            </a:r>
            <a:r>
              <a:rPr lang="en-US" i="1" dirty="0" smtClean="0">
                <a:solidFill>
                  <a:srgbClr val="7030A0"/>
                </a:solidFill>
              </a:rPr>
              <a:t> met </a:t>
            </a:r>
            <a:r>
              <a:rPr lang="en-US" i="1" dirty="0" err="1" smtClean="0">
                <a:solidFill>
                  <a:srgbClr val="7030A0"/>
                </a:solidFill>
              </a:rPr>
              <a:t>een</a:t>
            </a:r>
            <a:r>
              <a:rPr lang="en-US" i="1" dirty="0" smtClean="0">
                <a:solidFill>
                  <a:srgbClr val="7030A0"/>
                </a:solidFill>
              </a:rPr>
              <a:t> </a:t>
            </a:r>
            <a:r>
              <a:rPr lang="en-US" i="1" dirty="0" err="1" smtClean="0">
                <a:solidFill>
                  <a:srgbClr val="7030A0"/>
                </a:solidFill>
              </a:rPr>
              <a:t>ander</a:t>
            </a:r>
            <a:r>
              <a:rPr lang="en-US" i="1" dirty="0" smtClean="0">
                <a:solidFill>
                  <a:srgbClr val="7030A0"/>
                </a:solidFill>
              </a:rPr>
              <a:t> </a:t>
            </a:r>
            <a:r>
              <a:rPr lang="en-US" i="1" dirty="0" err="1" smtClean="0">
                <a:solidFill>
                  <a:srgbClr val="7030A0"/>
                </a:solidFill>
              </a:rPr>
              <a:t>tweetal</a:t>
            </a:r>
            <a:r>
              <a:rPr lang="en-US" i="1" dirty="0" smtClean="0">
                <a:solidFill>
                  <a:srgbClr val="7030A0"/>
                </a:solidFill>
              </a:rPr>
              <a:t> </a:t>
            </a:r>
            <a:r>
              <a:rPr lang="en-US" i="1" dirty="0" err="1" smtClean="0">
                <a:solidFill>
                  <a:srgbClr val="7030A0"/>
                </a:solidFill>
              </a:rPr>
              <a:t>studenten</a:t>
            </a:r>
            <a:r>
              <a:rPr lang="en-US" dirty="0" smtClean="0"/>
              <a:t>)</a:t>
            </a:r>
            <a:endParaRPr lang="en-GB" dirty="0"/>
          </a:p>
        </p:txBody>
      </p:sp>
    </p:spTree>
    <p:extLst>
      <p:ext uri="{BB962C8B-B14F-4D97-AF65-F5344CB8AC3E}">
        <p14:creationId xmlns:p14="http://schemas.microsoft.com/office/powerpoint/2010/main" val="3060136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kstvak 7"/>
          <p:cNvSpPr txBox="1"/>
          <p:nvPr/>
        </p:nvSpPr>
        <p:spPr>
          <a:xfrm>
            <a:off x="411287" y="1550107"/>
            <a:ext cx="11578655" cy="5170646"/>
          </a:xfrm>
          <a:prstGeom prst="rect">
            <a:avLst/>
          </a:prstGeom>
          <a:noFill/>
        </p:spPr>
        <p:txBody>
          <a:bodyPr wrap="square" rtlCol="0">
            <a:spAutoFit/>
          </a:bodyPr>
          <a:lstStyle/>
          <a:p>
            <a:r>
              <a:rPr lang="en-US" b="1" u="sng" dirty="0" smtClean="0"/>
              <a:t>Oracle VM </a:t>
            </a:r>
            <a:r>
              <a:rPr lang="en-US" b="1" u="sng" dirty="0" err="1" smtClean="0"/>
              <a:t>VirtualBox</a:t>
            </a:r>
            <a:endParaRPr lang="en-US" b="1" u="sng" dirty="0" smtClean="0"/>
          </a:p>
          <a:p>
            <a:pPr marL="342900" indent="-342900">
              <a:buAutoNum type="arabicPeriod"/>
            </a:pPr>
            <a:r>
              <a:rPr lang="en-US" sz="2400" dirty="0" smtClean="0"/>
              <a:t>Start Oracle </a:t>
            </a:r>
            <a:r>
              <a:rPr lang="en-US" sz="2400" b="1" dirty="0" smtClean="0"/>
              <a:t>VM </a:t>
            </a:r>
            <a:r>
              <a:rPr lang="en-US" sz="2400" b="1" noProof="1" smtClean="0"/>
              <a:t>VirtualBox</a:t>
            </a:r>
          </a:p>
          <a:p>
            <a:pPr marL="342900" indent="-342900">
              <a:buAutoNum type="arabicPeriod"/>
            </a:pPr>
            <a:r>
              <a:rPr lang="en-US" sz="2400" noProof="1" smtClean="0"/>
              <a:t>Kies </a:t>
            </a:r>
            <a:r>
              <a:rPr lang="en-US" sz="2400" b="1" i="1" noProof="1" smtClean="0"/>
              <a:t>New</a:t>
            </a:r>
          </a:p>
          <a:p>
            <a:pPr marL="342900" indent="-342900">
              <a:buAutoNum type="arabicPeriod"/>
            </a:pPr>
            <a:r>
              <a:rPr lang="en-US" sz="2400" noProof="1" smtClean="0"/>
              <a:t>Name and OS </a:t>
            </a:r>
            <a:r>
              <a:rPr lang="en-US" sz="2400" noProof="1" smtClean="0">
                <a:solidFill>
                  <a:srgbClr val="0070C0"/>
                </a:solidFill>
              </a:rPr>
              <a:t>	</a:t>
            </a:r>
            <a:r>
              <a:rPr lang="en-US" sz="2400" noProof="1" smtClean="0">
                <a:sym typeface="Wingdings" panose="05000000000000000000" pitchFamily="2" charset="2"/>
              </a:rPr>
              <a:t> </a:t>
            </a:r>
            <a:r>
              <a:rPr lang="en-US" sz="2400" b="1" noProof="1" smtClean="0">
                <a:sym typeface="Wingdings" panose="05000000000000000000" pitchFamily="2" charset="2"/>
              </a:rPr>
              <a:t>Name</a:t>
            </a:r>
            <a:r>
              <a:rPr lang="en-US" sz="2400" noProof="1" smtClean="0">
                <a:sym typeface="Wingdings" panose="05000000000000000000" pitchFamily="2" charset="2"/>
              </a:rPr>
              <a:t>   </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WebTech_SQLINJ</a:t>
            </a:r>
            <a:r>
              <a:rPr lang="en-US" sz="2400" b="1" noProof="1" smtClean="0">
                <a:solidFill>
                  <a:srgbClr val="7030A0"/>
                </a:solidFill>
                <a:sym typeface="Wingdings" panose="05000000000000000000" pitchFamily="2" charset="2"/>
              </a:rPr>
              <a:t/>
            </a:r>
            <a:br>
              <a:rPr lang="en-US" sz="2400" b="1" noProof="1" smtClean="0">
                <a:solidFill>
                  <a:srgbClr val="7030A0"/>
                </a:solidFill>
                <a:sym typeface="Wingdings" panose="05000000000000000000" pitchFamily="2" charset="2"/>
              </a:rPr>
            </a:br>
            <a:r>
              <a:rPr lang="en-US" sz="2400" b="1" noProof="1" smtClean="0">
                <a:solidFill>
                  <a:srgbClr val="7030A0"/>
                </a:solidFill>
                <a:sym typeface="Wingdings" panose="05000000000000000000" pitchFamily="2" charset="2"/>
              </a:rPr>
              <a:t>                                         </a:t>
            </a:r>
            <a:r>
              <a:rPr lang="en-US" sz="2400" b="1" noProof="1" smtClean="0">
                <a:sym typeface="Wingdings" panose="05000000000000000000" pitchFamily="2" charset="2"/>
              </a:rPr>
              <a:t>Type</a:t>
            </a:r>
            <a:r>
              <a:rPr lang="en-US" sz="2400" b="1" noProof="1" smtClean="0">
                <a:solidFill>
                  <a:srgbClr val="7030A0"/>
                </a:solidFill>
                <a:sym typeface="Wingdings" panose="05000000000000000000" pitchFamily="2" charset="2"/>
              </a:rPr>
              <a:t>     </a:t>
            </a:r>
            <a:r>
              <a:rPr lang="en-US" sz="2400" noProof="1" smtClean="0">
                <a:solidFill>
                  <a:srgbClr val="0070C0"/>
                </a:solidFill>
                <a:sym typeface="Wingdings" panose="05000000000000000000" pitchFamily="2" charset="2"/>
              </a:rPr>
              <a:t>:</a:t>
            </a:r>
            <a:r>
              <a:rPr lang="en-US" sz="2400" b="1" noProof="1" smtClean="0">
                <a:solidFill>
                  <a:srgbClr val="7030A0"/>
                </a:solidFill>
                <a:sym typeface="Wingdings" panose="05000000000000000000" pitchFamily="2" charset="2"/>
              </a:rPr>
              <a:t> </a:t>
            </a:r>
            <a:r>
              <a:rPr lang="en-US" sz="2400" b="1" noProof="1" smtClean="0">
                <a:solidFill>
                  <a:srgbClr val="0070C0"/>
                </a:solidFill>
                <a:sym typeface="Wingdings" panose="05000000000000000000" pitchFamily="2" charset="2"/>
              </a:rPr>
              <a:t>Microsoft</a:t>
            </a:r>
            <a:r>
              <a:rPr lang="en-US" sz="2400" noProof="1" smtClean="0">
                <a:solidFill>
                  <a:srgbClr val="0070C0"/>
                </a:solidFill>
                <a:sym typeface="Wingdings" panose="05000000000000000000" pitchFamily="2" charset="2"/>
              </a:rPr>
              <a:t/>
            </a:r>
            <a:br>
              <a:rPr lang="en-US" sz="2400" noProof="1" smtClean="0">
                <a:solidFill>
                  <a:srgbClr val="0070C0"/>
                </a:solidFill>
                <a:sym typeface="Wingdings" panose="05000000000000000000" pitchFamily="2" charset="2"/>
              </a:rPr>
            </a:br>
            <a:r>
              <a:rPr lang="en-US" sz="2400" noProof="1" smtClean="0">
                <a:solidFill>
                  <a:srgbClr val="0070C0"/>
                </a:solidFill>
                <a:sym typeface="Wingdings" panose="05000000000000000000" pitchFamily="2" charset="2"/>
              </a:rPr>
              <a:t>                                         </a:t>
            </a:r>
            <a:r>
              <a:rPr lang="en-US" sz="2400" b="1" noProof="1" smtClean="0">
                <a:sym typeface="Wingdings" panose="05000000000000000000" pitchFamily="2" charset="2"/>
              </a:rPr>
              <a:t>Version</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Windows 2012(64-bit)</a:t>
            </a:r>
            <a:br>
              <a:rPr lang="en-US" sz="2400" b="1" noProof="1" smtClean="0">
                <a:solidFill>
                  <a:srgbClr val="0070C0"/>
                </a:solidFill>
                <a:sym typeface="Wingdings" panose="05000000000000000000" pitchFamily="2" charset="2"/>
              </a:rPr>
            </a:br>
            <a:r>
              <a:rPr lang="en-US" sz="2400" b="1" i="1" noProof="1" smtClean="0">
                <a:sym typeface="Wingdings" panose="05000000000000000000" pitchFamily="2" charset="2"/>
              </a:rPr>
              <a:t>NEXT</a:t>
            </a:r>
          </a:p>
          <a:p>
            <a:pPr marL="342900" indent="-342900">
              <a:buFontTx/>
              <a:buAutoNum type="arabicPeriod"/>
            </a:pPr>
            <a:r>
              <a:rPr lang="en-US" sz="2400" noProof="1" smtClean="0">
                <a:sym typeface="Wingdings" panose="05000000000000000000" pitchFamily="2" charset="2"/>
              </a:rPr>
              <a:t>Memory</a:t>
            </a:r>
            <a:r>
              <a:rPr lang="en-US" sz="2400" noProof="1" smtClean="0">
                <a:solidFill>
                  <a:srgbClr val="0070C0"/>
                </a:solidFill>
                <a:sym typeface="Wingdings" panose="05000000000000000000" pitchFamily="2" charset="2"/>
              </a:rPr>
              <a:t>		</a:t>
            </a:r>
            <a:r>
              <a:rPr lang="en-US" sz="2400" noProof="1" smtClean="0">
                <a:sym typeface="Wingdings" panose="05000000000000000000" pitchFamily="2" charset="2"/>
              </a:rPr>
              <a:t></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2048</a:t>
            </a:r>
            <a:r>
              <a:rPr lang="en-US" sz="2400" b="1" noProof="1" smtClean="0">
                <a:solidFill>
                  <a:srgbClr val="7030A0"/>
                </a:solidFill>
                <a:sym typeface="Wingdings" panose="05000000000000000000" pitchFamily="2" charset="2"/>
              </a:rPr>
              <a:t> </a:t>
            </a:r>
            <a:r>
              <a:rPr lang="en-US" sz="2400" b="1" noProof="1" smtClean="0">
                <a:sym typeface="Wingdings" panose="05000000000000000000" pitchFamily="2" charset="2"/>
              </a:rPr>
              <a:t>of</a:t>
            </a:r>
            <a:r>
              <a:rPr lang="en-US" sz="2400" b="1" noProof="1" smtClean="0">
                <a:solidFill>
                  <a:srgbClr val="7030A0"/>
                </a:solidFill>
                <a:sym typeface="Wingdings" panose="05000000000000000000" pitchFamily="2" charset="2"/>
              </a:rPr>
              <a:t> </a:t>
            </a:r>
            <a:r>
              <a:rPr lang="en-US" sz="2400" b="1" noProof="1" smtClean="0">
                <a:solidFill>
                  <a:srgbClr val="0070C0"/>
                </a:solidFill>
                <a:sym typeface="Wingdings" panose="05000000000000000000" pitchFamily="2" charset="2"/>
              </a:rPr>
              <a:t>1024</a:t>
            </a:r>
            <a:r>
              <a:rPr lang="en-US" sz="2400" b="1" noProof="1" smtClean="0">
                <a:solidFill>
                  <a:srgbClr val="7030A0"/>
                </a:solidFill>
                <a:sym typeface="Wingdings" panose="05000000000000000000" pitchFamily="2" charset="2"/>
              </a:rPr>
              <a:t> </a:t>
            </a:r>
            <a:r>
              <a:rPr lang="en-US" sz="2400" noProof="1" smtClean="0">
                <a:solidFill>
                  <a:srgbClr val="0070C0"/>
                </a:solidFill>
                <a:sym typeface="Wingdings" panose="05000000000000000000" pitchFamily="2" charset="2"/>
              </a:rPr>
              <a:t> </a:t>
            </a:r>
            <a:br>
              <a:rPr lang="en-US" sz="2400" noProof="1" smtClean="0">
                <a:solidFill>
                  <a:srgbClr val="0070C0"/>
                </a:solidFill>
                <a:sym typeface="Wingdings" panose="05000000000000000000" pitchFamily="2" charset="2"/>
              </a:rPr>
            </a:br>
            <a:r>
              <a:rPr lang="en-US" sz="2400" b="1" i="1" noProof="1" smtClean="0">
                <a:sym typeface="Wingdings" panose="05000000000000000000" pitchFamily="2" charset="2"/>
              </a:rPr>
              <a:t>NEXT</a:t>
            </a:r>
            <a:endParaRPr lang="en-US" sz="2400" noProof="1" smtClean="0">
              <a:solidFill>
                <a:srgbClr val="0070C0"/>
              </a:solidFill>
              <a:sym typeface="Wingdings" panose="05000000000000000000" pitchFamily="2" charset="2"/>
            </a:endParaRPr>
          </a:p>
          <a:p>
            <a:pPr marL="342900" indent="-342900">
              <a:buAutoNum type="arabicPeriod"/>
            </a:pPr>
            <a:r>
              <a:rPr lang="en-US" sz="2400" noProof="1" smtClean="0">
                <a:sym typeface="Wingdings" panose="05000000000000000000" pitchFamily="2" charset="2"/>
              </a:rPr>
              <a:t>Hard Disk</a:t>
            </a:r>
            <a:r>
              <a:rPr lang="en-US" sz="2400" noProof="1" smtClean="0">
                <a:solidFill>
                  <a:srgbClr val="0070C0"/>
                </a:solidFill>
                <a:sym typeface="Wingdings" panose="05000000000000000000" pitchFamily="2" charset="2"/>
              </a:rPr>
              <a:t>		</a:t>
            </a:r>
            <a:r>
              <a:rPr lang="en-US" sz="2400" noProof="1" smtClean="0">
                <a:sym typeface="Wingdings" panose="05000000000000000000" pitchFamily="2" charset="2"/>
              </a:rPr>
              <a:t></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Use an existing hard drive now</a:t>
            </a:r>
            <a:r>
              <a:rPr lang="en-US" sz="2400" b="1" noProof="1" smtClean="0">
                <a:solidFill>
                  <a:srgbClr val="7030A0"/>
                </a:solidFill>
                <a:sym typeface="Wingdings" panose="05000000000000000000" pitchFamily="2" charset="2"/>
              </a:rPr>
              <a:t/>
            </a:r>
            <a:br>
              <a:rPr lang="en-US" sz="2400" b="1" noProof="1" smtClean="0">
                <a:solidFill>
                  <a:srgbClr val="7030A0"/>
                </a:solidFill>
                <a:sym typeface="Wingdings" panose="05000000000000000000" pitchFamily="2" charset="2"/>
              </a:rPr>
            </a:br>
            <a:r>
              <a:rPr lang="en-US" sz="2400" b="1" noProof="1" smtClean="0">
                <a:sym typeface="Wingdings" panose="05000000000000000000" pitchFamily="2" charset="2"/>
              </a:rPr>
              <a:t>                                        </a:t>
            </a:r>
            <a:r>
              <a:rPr lang="en-US" sz="2400" noProof="1" smtClean="0">
                <a:sym typeface="Wingdings" panose="05000000000000000000" pitchFamily="2" charset="2"/>
              </a:rPr>
              <a:t>(browse voor </a:t>
            </a:r>
            <a:r>
              <a:rPr lang="en-US" sz="2400" b="1" i="1" noProof="1" smtClean="0">
                <a:solidFill>
                  <a:srgbClr val="0070C0"/>
                </a:solidFill>
                <a:sym typeface="Wingdings" panose="05000000000000000000" pitchFamily="2" charset="2"/>
              </a:rPr>
              <a:t>C:\VBOX_VMS\WebTech_SQLINJ_W2012.vdi</a:t>
            </a:r>
            <a:r>
              <a:rPr lang="en-US" sz="2400" noProof="1" smtClean="0">
                <a:sym typeface="Wingdings" panose="05000000000000000000" pitchFamily="2" charset="2"/>
              </a:rPr>
              <a:t>)</a:t>
            </a:r>
            <a:br>
              <a:rPr lang="en-US" sz="2400" noProof="1" smtClean="0">
                <a:sym typeface="Wingdings" panose="05000000000000000000" pitchFamily="2" charset="2"/>
              </a:rPr>
            </a:br>
            <a:r>
              <a:rPr lang="en-US" sz="2400" b="1" i="1" noProof="1" smtClean="0">
                <a:sym typeface="Wingdings" panose="05000000000000000000" pitchFamily="2" charset="2"/>
              </a:rPr>
              <a:t>CREATE</a:t>
            </a:r>
          </a:p>
          <a:p>
            <a:pPr marL="342900" indent="-342900">
              <a:buAutoNum type="arabicPeriod"/>
            </a:pPr>
            <a:endParaRPr lang="en-US" sz="2400" b="1" i="1" noProof="1">
              <a:sym typeface="Wingdings" panose="05000000000000000000" pitchFamily="2" charset="2"/>
            </a:endParaRPr>
          </a:p>
          <a:p>
            <a:r>
              <a:rPr lang="en-US" sz="2400" b="1" i="1" noProof="1" smtClean="0">
                <a:sym typeface="Wingdings" panose="05000000000000000000" pitchFamily="2" charset="2"/>
              </a:rPr>
              <a:t>De virtual machine is nu gemaakt en zichtbaar in het linker venster</a:t>
            </a:r>
            <a:endParaRPr lang="en-US" sz="2400" noProof="1" smtClean="0">
              <a:sym typeface="Wingdings" panose="05000000000000000000" pitchFamily="2" charset="2"/>
            </a:endParaRPr>
          </a:p>
        </p:txBody>
      </p:sp>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523220"/>
          </a:xfrm>
          <a:prstGeom prst="rect">
            <a:avLst/>
          </a:prstGeom>
          <a:noFill/>
        </p:spPr>
        <p:txBody>
          <a:bodyPr wrap="square" rtlCol="0">
            <a:spAutoFit/>
          </a:bodyPr>
          <a:lstStyle/>
          <a:p>
            <a:r>
              <a:rPr lang="nl-NL" sz="2800" b="1" dirty="0" smtClean="0"/>
              <a:t>3. Zet de VM </a:t>
            </a:r>
            <a:r>
              <a:rPr lang="nl-NL" sz="2800" b="1" dirty="0" smtClean="0">
                <a:solidFill>
                  <a:srgbClr val="7030A0"/>
                </a:solidFill>
              </a:rPr>
              <a:t>WebTech_SQLINJ_W2012</a:t>
            </a:r>
            <a:r>
              <a:rPr lang="nl-NL" sz="2800" b="1" dirty="0" smtClean="0"/>
              <a:t> klaar.</a:t>
            </a:r>
          </a:p>
        </p:txBody>
      </p:sp>
      <p:sp>
        <p:nvSpPr>
          <p:cNvPr id="91" name="Tekstvak 90"/>
          <p:cNvSpPr txBox="1"/>
          <p:nvPr/>
        </p:nvSpPr>
        <p:spPr>
          <a:xfrm>
            <a:off x="7962472" y="3564237"/>
            <a:ext cx="3134029" cy="1200329"/>
          </a:xfrm>
          <a:prstGeom prst="rect">
            <a:avLst/>
          </a:prstGeom>
          <a:solidFill>
            <a:srgbClr val="FFC000"/>
          </a:solidFill>
          <a:ln>
            <a:solidFill>
              <a:schemeClr val="tx1"/>
            </a:solidFill>
          </a:ln>
        </p:spPr>
        <p:txBody>
          <a:bodyPr wrap="square" rtlCol="0">
            <a:spAutoFit/>
          </a:bodyPr>
          <a:lstStyle/>
          <a:p>
            <a:r>
              <a:rPr lang="en-US" b="1" noProof="1" smtClean="0">
                <a:solidFill>
                  <a:srgbClr val="FF0000"/>
                </a:solidFill>
              </a:rPr>
              <a:t>NB</a:t>
            </a:r>
            <a:r>
              <a:rPr lang="en-US" noProof="1" smtClean="0"/>
              <a:t>: Studenten die niet minimaal 6 GB intern geheugen hebben kunnen het proberen met 1024 MB. </a:t>
            </a:r>
            <a:endParaRPr lang="en-US" noProof="1"/>
          </a:p>
        </p:txBody>
      </p:sp>
      <p:cxnSp>
        <p:nvCxnSpPr>
          <p:cNvPr id="4" name="Rechte verbindingslijn met pijl 3"/>
          <p:cNvCxnSpPr/>
          <p:nvPr/>
        </p:nvCxnSpPr>
        <p:spPr>
          <a:xfrm flipH="1">
            <a:off x="5342562" y="4217623"/>
            <a:ext cx="2496620"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3246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ICA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a presentation 16-9" id="{D3287398-E640-8A4A-8181-66D783BF0C61}" vid="{09601997-88CA-0F43-A6C7-6D796F159C1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F5BE8EC06F14A97CC1E3DB1BE5E31" ma:contentTypeVersion="1" ma:contentTypeDescription="Een nieuw document maken." ma:contentTypeScope="" ma:versionID="d515409505a91fa8145584afd1394e90">
  <xsd:schema xmlns:xsd="http://www.w3.org/2001/XMLSchema" xmlns:xs="http://www.w3.org/2001/XMLSchema" xmlns:p="http://schemas.microsoft.com/office/2006/metadata/properties" targetNamespace="http://schemas.microsoft.com/office/2006/metadata/properties" ma:root="true" ma:fieldsID="aa265d768a1c7f591fff452cb10e515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28B1C2F-0807-4D93-BD7D-536B0406ACCB}"/>
</file>

<file path=customXml/itemProps2.xml><?xml version="1.0" encoding="utf-8"?>
<ds:datastoreItem xmlns:ds="http://schemas.openxmlformats.org/officeDocument/2006/customXml" ds:itemID="{3E686C2C-14BB-4DBE-9213-EF569AA5F5BB}"/>
</file>

<file path=customXml/itemProps3.xml><?xml version="1.0" encoding="utf-8"?>
<ds:datastoreItem xmlns:ds="http://schemas.openxmlformats.org/officeDocument/2006/customXml" ds:itemID="{10584E85-B96B-4F03-91D9-12E8ED501A98}"/>
</file>

<file path=docProps/app.xml><?xml version="1.0" encoding="utf-8"?>
<Properties xmlns="http://schemas.openxmlformats.org/officeDocument/2006/extended-properties" xmlns:vt="http://schemas.openxmlformats.org/officeDocument/2006/docPropsVTypes">
  <Template/>
  <TotalTime>33955</TotalTime>
  <Words>257</Words>
  <Application>Microsoft Office PowerPoint</Application>
  <PresentationFormat>Breedbeeld</PresentationFormat>
  <Paragraphs>41</Paragraphs>
  <Slides>5</Slides>
  <Notes>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vt:i4>
      </vt:variant>
    </vt:vector>
  </HeadingPairs>
  <TitlesOfParts>
    <vt:vector size="11" baseType="lpstr">
      <vt:lpstr>Arial</vt:lpstr>
      <vt:lpstr>Calibri</vt:lpstr>
      <vt:lpstr>Helvetica Neue</vt:lpstr>
      <vt:lpstr>Helvetica Neue Light</vt:lpstr>
      <vt:lpstr>Wingdings</vt:lpstr>
      <vt:lpstr>ICA 16-9</vt:lpstr>
      <vt:lpstr>Web Technologie</vt:lpstr>
      <vt:lpstr>Onderwerpen </vt:lpstr>
      <vt:lpstr>Voorbereidingen</vt:lpstr>
      <vt:lpstr>Voorbereidingen</vt:lpstr>
      <vt:lpstr>Voorbereidingen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Hendrik Postma</dc:creator>
  <cp:lastModifiedBy>karl de heer</cp:lastModifiedBy>
  <cp:revision>393</cp:revision>
  <dcterms:created xsi:type="dcterms:W3CDTF">2015-11-24T10:12:06Z</dcterms:created>
  <dcterms:modified xsi:type="dcterms:W3CDTF">2017-11-04T15:00:01Z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0x0101003ECF5BE8EC06F14A97CC1E3DB1BE5E31</vt:lpwstr>
  </property>
</Properties>
</file>