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43"/>
  </p:notesMasterIdLst>
  <p:sldIdLst>
    <p:sldId id="256" r:id="rId5"/>
    <p:sldId id="280" r:id="rId6"/>
    <p:sldId id="281" r:id="rId7"/>
    <p:sldId id="336" r:id="rId8"/>
    <p:sldId id="337" r:id="rId9"/>
    <p:sldId id="338" r:id="rId10"/>
    <p:sldId id="339" r:id="rId11"/>
    <p:sldId id="340" r:id="rId12"/>
    <p:sldId id="342" r:id="rId13"/>
    <p:sldId id="344" r:id="rId14"/>
    <p:sldId id="343" r:id="rId15"/>
    <p:sldId id="345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353" r:id="rId24"/>
    <p:sldId id="354" r:id="rId25"/>
    <p:sldId id="356" r:id="rId26"/>
    <p:sldId id="355" r:id="rId27"/>
    <p:sldId id="357" r:id="rId28"/>
    <p:sldId id="358" r:id="rId29"/>
    <p:sldId id="359" r:id="rId30"/>
    <p:sldId id="360" r:id="rId31"/>
    <p:sldId id="361" r:id="rId32"/>
    <p:sldId id="363" r:id="rId33"/>
    <p:sldId id="362" r:id="rId34"/>
    <p:sldId id="364" r:id="rId35"/>
    <p:sldId id="365" r:id="rId36"/>
    <p:sldId id="366" r:id="rId37"/>
    <p:sldId id="367" r:id="rId38"/>
    <p:sldId id="368" r:id="rId39"/>
    <p:sldId id="369" r:id="rId40"/>
    <p:sldId id="370" r:id="rId41"/>
    <p:sldId id="371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FFCC"/>
    <a:srgbClr val="EE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5" autoAdjust="0"/>
    <p:restoredTop sz="85277" autoAdjust="0"/>
  </p:normalViewPr>
  <p:slideViewPr>
    <p:cSldViewPr snapToGrid="0" snapToObjects="1">
      <p:cViewPr varScale="1">
        <p:scale>
          <a:sx n="98" d="100"/>
          <a:sy n="98" d="100"/>
        </p:scale>
        <p:origin x="1152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B50AA-5A32-437C-BDF7-60EB31CCB838}" type="datetimeFigureOut">
              <a:rPr lang="nl-NL" smtClean="0"/>
              <a:t>14-11-17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B8381-21F2-4384-96C2-A63255ED99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5007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B8381-21F2-4384-96C2-A63255ED99F3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48438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nl-NL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72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nl-NL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965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nl-NL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365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nl-NL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81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nl-NL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193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nl-NL" noProof="0" dirty="0" smtClean="0"/>
              <a:t>In dit geval wil bv de </a:t>
            </a:r>
            <a:r>
              <a:rPr lang="nl-NL" noProof="0" dirty="0" err="1" smtClean="0"/>
              <a:t>client</a:t>
            </a:r>
            <a:r>
              <a:rPr lang="nl-NL" noProof="0" dirty="0" smtClean="0"/>
              <a:t> een verbinding maken naar de webserver van</a:t>
            </a:r>
            <a:r>
              <a:rPr lang="nl-NL" baseline="0" noProof="0" dirty="0" smtClean="0"/>
              <a:t> www.nu.nl. Als de IP-adressen </a:t>
            </a:r>
            <a:r>
              <a:rPr lang="nl-NL" baseline="0" noProof="0" dirty="0" err="1" smtClean="0"/>
              <a:t>vzn</a:t>
            </a:r>
            <a:r>
              <a:rPr lang="nl-NL" baseline="0" noProof="0" dirty="0" smtClean="0"/>
              <a:t> beide eindpunten bekend zijn, kan het netwerk de verbinding verzorgen. Hoe routers precies werken komt later aan de orde...of in ieder geval tijdens de ISM-profiel courses.</a:t>
            </a:r>
            <a:endParaRPr lang="nl-NL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66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nl-NL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206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nl-NL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687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nl-NL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05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nl-NL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392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57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nl-NL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825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nl-NL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083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nl-NL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725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nl-NL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855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nl-NL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860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nl-NL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802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nl-NL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262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nl-NL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002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nl-NL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904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nl-NL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29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nl-NL" noProof="0" dirty="0" smtClean="0"/>
              <a:t>In</a:t>
            </a:r>
            <a:r>
              <a:rPr lang="nl-NL" baseline="0" noProof="0" dirty="0" smtClean="0"/>
              <a:t> de basis bestaat het internet uit routers, </a:t>
            </a:r>
            <a:r>
              <a:rPr lang="nl-NL" baseline="0" noProof="0" dirty="0" err="1" smtClean="0"/>
              <a:t>ISP's</a:t>
            </a:r>
            <a:r>
              <a:rPr lang="nl-NL" baseline="0" noProof="0" dirty="0" smtClean="0"/>
              <a:t> en users. </a:t>
            </a:r>
            <a:r>
              <a:rPr lang="nl-NL" baseline="0" noProof="0" dirty="0" err="1" smtClean="0"/>
              <a:t>ISP's</a:t>
            </a:r>
            <a:r>
              <a:rPr lang="nl-NL" baseline="0" noProof="0" dirty="0" smtClean="0"/>
              <a:t> verzorgen toegang tot het internet en hosten websites. Niet helemaal correct maar het gaat even om het grote plaatje.</a:t>
            </a:r>
            <a:endParaRPr lang="nl-NL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117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nl-NL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42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nl-NL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740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nl-NL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284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nl-NL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163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nl-NL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942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nl-NL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675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nl-NL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894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B8381-21F2-4384-96C2-A63255ED99F3}" type="slidenum">
              <a:rPr lang="nl-NL" smtClean="0"/>
              <a:t>37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12682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B8381-21F2-4384-96C2-A63255ED99F3}" type="slidenum">
              <a:rPr lang="nl-NL" smtClean="0"/>
              <a:t>38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4944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nl-NL" noProof="0" dirty="0" smtClean="0"/>
              <a:t>In</a:t>
            </a:r>
            <a:r>
              <a:rPr lang="nl-NL" baseline="0" noProof="0" dirty="0" smtClean="0"/>
              <a:t> de basis bestaat het internet uit routers, </a:t>
            </a:r>
            <a:r>
              <a:rPr lang="nl-NL" baseline="0" noProof="0" dirty="0" err="1" smtClean="0"/>
              <a:t>ISP's</a:t>
            </a:r>
            <a:r>
              <a:rPr lang="nl-NL" baseline="0" noProof="0" dirty="0" smtClean="0"/>
              <a:t> en users. </a:t>
            </a:r>
            <a:r>
              <a:rPr lang="nl-NL" baseline="0" noProof="0" dirty="0" err="1" smtClean="0"/>
              <a:t>ISP's</a:t>
            </a:r>
            <a:r>
              <a:rPr lang="nl-NL" baseline="0" noProof="0" dirty="0" smtClean="0"/>
              <a:t> verzorgen toegang tot het internet en hosten websites. Niet helemaal correct maar het gaat even om het grote plaatje.</a:t>
            </a:r>
            <a:endParaRPr lang="nl-NL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4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nl-NL" noProof="0" dirty="0" smtClean="0"/>
              <a:t>het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85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nl-NL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92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nl-NL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15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nl-NL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21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nl-NL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63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821635"/>
            <a:ext cx="12192000" cy="6036365"/>
          </a:xfrm>
        </p:spPr>
        <p:txBody>
          <a:bodyPr anchor="t" anchorCtr="1"/>
          <a:lstStyle/>
          <a:p>
            <a:r>
              <a:rPr lang="nl-NL" dirty="0"/>
              <a:t>afbeelding toevoegen (optioneel)</a:t>
            </a:r>
          </a:p>
        </p:txBody>
      </p:sp>
      <p:sp>
        <p:nvSpPr>
          <p:cNvPr id="10" name="Rechthoek 9"/>
          <p:cNvSpPr/>
          <p:nvPr/>
        </p:nvSpPr>
        <p:spPr>
          <a:xfrm>
            <a:off x="4057650" y="2844800"/>
            <a:ext cx="8134351" cy="2032000"/>
          </a:xfrm>
          <a:prstGeom prst="rect">
            <a:avLst/>
          </a:prstGeom>
          <a:solidFill>
            <a:srgbClr val="9886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57649" y="3420988"/>
            <a:ext cx="776817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057648" y="3984455"/>
            <a:ext cx="7768172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314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88937" y="1096894"/>
            <a:ext cx="813688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titel in kleine letters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688937" y="2384427"/>
            <a:ext cx="8136880" cy="3952876"/>
          </a:xfrm>
        </p:spPr>
        <p:txBody>
          <a:bodyPr/>
          <a:lstStyle>
            <a:lvl1pPr marL="342900" indent="-342900">
              <a:buFont typeface="Arial"/>
              <a:buChar char="•"/>
              <a:defRPr b="1" i="0" baseline="0"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Gebruik deze gehele 2/3-kolom voor de belangrijke gegevens of afbeeldingen.</a:t>
            </a:r>
          </a:p>
          <a:p>
            <a:endParaRPr lang="nl-NL" dirty="0" smtClean="0"/>
          </a:p>
          <a:p>
            <a:pPr marL="342900" indent="-342900">
              <a:buFont typeface="Arial"/>
              <a:buChar char="•"/>
            </a:pPr>
            <a:r>
              <a:rPr lang="nl-NL" dirty="0" smtClean="0"/>
              <a:t>of </a:t>
            </a:r>
            <a:r>
              <a:rPr lang="nl-NL" dirty="0" err="1" smtClean="0"/>
              <a:t>bullets</a:t>
            </a:r>
            <a:endParaRPr lang="nl-NL" dirty="0" smtClean="0"/>
          </a:p>
          <a:p>
            <a:pPr marL="342900" indent="-342900">
              <a:buFont typeface="Arial"/>
              <a:buChar char="•"/>
            </a:pPr>
            <a:r>
              <a:rPr lang="nl-NL" dirty="0" smtClean="0"/>
              <a:t>en nog meer </a:t>
            </a:r>
            <a:r>
              <a:rPr lang="nl-NL" dirty="0" err="1" smtClean="0"/>
              <a:t>bullets</a:t>
            </a:r>
            <a:endParaRPr lang="nl-NL" dirty="0" smtClean="0"/>
          </a:p>
          <a:p>
            <a:pPr marL="342900" indent="-342900">
              <a:buFont typeface="Arial"/>
              <a:buChar char="•"/>
            </a:pPr>
            <a:r>
              <a:rPr lang="nl-NL" dirty="0" smtClean="0"/>
              <a:t>einde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3688939" y="1660355"/>
            <a:ext cx="813688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titel in kleine letters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688947" y="381573"/>
            <a:ext cx="8136879" cy="365125"/>
          </a:xfrm>
        </p:spPr>
        <p:txBody>
          <a:bodyPr>
            <a:normAutofit/>
          </a:bodyPr>
          <a:lstStyle>
            <a:lvl1pPr marL="0" indent="0" algn="r">
              <a:buFont typeface="Arial"/>
              <a:buNone/>
              <a:defRPr sz="1200"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fld id="{C39CD6CD-D22F-ED4D-A51C-BA6EDB5BCAE0}" type="slidenum">
              <a:rPr lang="en-US" smtClean="0"/>
              <a:t>‹#›</a:t>
            </a:fld>
            <a:r>
              <a:rPr lang="en-US" dirty="0" smtClean="0"/>
              <a:t> van 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9" hasCustomPrompt="1"/>
          </p:nvPr>
        </p:nvSpPr>
        <p:spPr>
          <a:xfrm>
            <a:off x="193534" y="2384427"/>
            <a:ext cx="3277809" cy="3952876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400" b="0" i="0">
                <a:solidFill>
                  <a:schemeClr val="bg1">
                    <a:lumMod val="6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Eventuele aantekeningen, verduidelijkingen of bronvermelding komen in deze 1/3-kolom.</a:t>
            </a:r>
          </a:p>
          <a:p>
            <a:endParaRPr lang="nl-NL" dirty="0" smtClean="0"/>
          </a:p>
          <a:p>
            <a:r>
              <a:rPr lang="nl-NL" dirty="0" smtClean="0"/>
              <a:t>hallo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4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100513" y="873238"/>
            <a:ext cx="7725302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100513" y="2045688"/>
            <a:ext cx="7725304" cy="4291614"/>
          </a:xfrm>
        </p:spPr>
        <p:txBody>
          <a:bodyPr/>
          <a:lstStyle>
            <a:lvl1pPr marL="342900" indent="-342900">
              <a:buFont typeface="Arial"/>
              <a:buChar char="•"/>
              <a:defRPr b="1" i="0" baseline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Gebruik deze gehele 2/3-kolom voor de belangrijke gegevens of afbeeldingen.</a:t>
            </a:r>
          </a:p>
          <a:p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of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en nog meer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einde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100513" y="1436705"/>
            <a:ext cx="7725304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9" hasCustomPrompt="1"/>
          </p:nvPr>
        </p:nvSpPr>
        <p:spPr>
          <a:xfrm>
            <a:off x="193525" y="2045688"/>
            <a:ext cx="3495413" cy="4291613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600" b="0" i="0">
                <a:solidFill>
                  <a:schemeClr val="bg1">
                    <a:lumMod val="6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/>
              <a:t>Eventuele aantekeningen, verduidelijkingen of bronvermelding komen in deze 1/3-kolom.</a:t>
            </a:r>
          </a:p>
          <a:p>
            <a:endParaRPr lang="nl-NL" dirty="0"/>
          </a:p>
          <a:p>
            <a:r>
              <a:rPr lang="nl-NL" dirty="0"/>
              <a:t>hallo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3688938" y="381000"/>
            <a:ext cx="8136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FFFFFF"/>
                </a:solidFill>
                <a:latin typeface="Helvetica Neue"/>
                <a:cs typeface="Helvetica Neue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53743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100511" y="873237"/>
            <a:ext cx="7725304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100513" y="2045686"/>
            <a:ext cx="7725304" cy="4291615"/>
          </a:xfrm>
        </p:spPr>
        <p:txBody>
          <a:bodyPr/>
          <a:lstStyle>
            <a:lvl1pPr marL="342900" indent="-342900">
              <a:buFont typeface="Arial"/>
              <a:buChar char="•"/>
              <a:defRPr b="1" i="0" baseline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Gebruik deze gehele 2/3-kolom voor de belangrijke gegevens of afbeeldingen.</a:t>
            </a:r>
          </a:p>
          <a:p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of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en nog meer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einde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100511" y="1436704"/>
            <a:ext cx="7725306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9" hasCustomPrompt="1"/>
          </p:nvPr>
        </p:nvSpPr>
        <p:spPr>
          <a:xfrm>
            <a:off x="193525" y="2045686"/>
            <a:ext cx="3495413" cy="429161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600" b="0" i="0">
                <a:solidFill>
                  <a:schemeClr val="bg1">
                    <a:lumMod val="6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/>
              <a:t>Eventuele aantekeningen, verduidelijkingen of bronvermelding komen in deze 1/3-kolom.</a:t>
            </a:r>
          </a:p>
          <a:p>
            <a:endParaRPr lang="nl-NL" dirty="0"/>
          </a:p>
          <a:p>
            <a:r>
              <a:rPr lang="nl-NL" dirty="0"/>
              <a:t>hallo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88938" y="381000"/>
            <a:ext cx="8136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FFFFFF"/>
                </a:solidFill>
                <a:latin typeface="Helvetica Neue"/>
                <a:cs typeface="Helvetica Neue"/>
              </a:rPr>
              <a:t>THEORY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88938" y="381000"/>
            <a:ext cx="8136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FFFFFF"/>
                </a:solidFill>
                <a:latin typeface="Helvetica Neue"/>
                <a:cs typeface="Helvetica Neue"/>
              </a:rPr>
              <a:t>THEORY</a:t>
            </a:r>
          </a:p>
        </p:txBody>
      </p:sp>
    </p:spTree>
    <p:extLst>
      <p:ext uri="{BB962C8B-B14F-4D97-AF65-F5344CB8AC3E}">
        <p14:creationId xmlns:p14="http://schemas.microsoft.com/office/powerpoint/2010/main" val="1928525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100511" y="873237"/>
            <a:ext cx="7725304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93526" y="2045685"/>
            <a:ext cx="5677886" cy="4291615"/>
          </a:xfrm>
        </p:spPr>
        <p:txBody>
          <a:bodyPr/>
          <a:lstStyle>
            <a:lvl1pPr marL="342900" indent="-342900">
              <a:buFont typeface="Arial"/>
              <a:buChar char="•"/>
              <a:defRPr b="1" i="0" baseline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Gebruik deze gehele 1/2-kolom voor de belangrijke gegevens of afbeeldingen.</a:t>
            </a:r>
          </a:p>
          <a:p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of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en nog meer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einde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100511" y="1436704"/>
            <a:ext cx="7725306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88938" y="381000"/>
            <a:ext cx="8136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FFFFFF"/>
                </a:solidFill>
                <a:latin typeface="Helvetica Neue"/>
                <a:cs typeface="Helvetica Neue"/>
              </a:rPr>
              <a:t>THEORY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88938" y="381000"/>
            <a:ext cx="8136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FFFFFF"/>
                </a:solidFill>
                <a:latin typeface="Helvetica Neue"/>
                <a:cs typeface="Helvetica Neue"/>
              </a:rPr>
              <a:t>THEORY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6147929" y="2045684"/>
            <a:ext cx="5677886" cy="4291615"/>
          </a:xfrm>
        </p:spPr>
        <p:txBody>
          <a:bodyPr/>
          <a:lstStyle>
            <a:lvl1pPr marL="342900" indent="-342900">
              <a:buFont typeface="Arial"/>
              <a:buChar char="•"/>
              <a:defRPr b="1" i="0" baseline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Gebruik deze gehele 2/2-kolom voor de belangrijke gegevens of afbeeldingen.</a:t>
            </a:r>
          </a:p>
          <a:p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of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en nog meer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einde</a:t>
            </a:r>
          </a:p>
        </p:txBody>
      </p:sp>
    </p:spTree>
    <p:extLst>
      <p:ext uri="{BB962C8B-B14F-4D97-AF65-F5344CB8AC3E}">
        <p14:creationId xmlns:p14="http://schemas.microsoft.com/office/powerpoint/2010/main" val="1720974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ory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94921" y="969012"/>
            <a:ext cx="7730895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5600" y="1762540"/>
            <a:ext cx="11470217" cy="4574762"/>
          </a:xfrm>
        </p:spPr>
        <p:txBody>
          <a:bodyPr/>
          <a:lstStyle>
            <a:lvl1pPr marL="342900" indent="-342900">
              <a:buFont typeface="Arial"/>
              <a:buChar char="•"/>
              <a:defRPr b="1" i="0" baseline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Gebruik deze gehele 2/3-kolom voor de belangrijke gegevens of afbeeldingen.</a:t>
            </a:r>
          </a:p>
          <a:p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of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en nog meer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einde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88938" y="381000"/>
            <a:ext cx="8136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FFFFFF"/>
                </a:solidFill>
                <a:latin typeface="Helvetica Neue"/>
                <a:cs typeface="Helvetica Neue"/>
              </a:rPr>
              <a:t>THEORY</a:t>
            </a:r>
          </a:p>
        </p:txBody>
      </p:sp>
    </p:spTree>
    <p:extLst>
      <p:ext uri="{BB962C8B-B14F-4D97-AF65-F5344CB8AC3E}">
        <p14:creationId xmlns:p14="http://schemas.microsoft.com/office/powerpoint/2010/main" val="758184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38667" y="1643270"/>
            <a:ext cx="11487151" cy="4135231"/>
          </a:xfrm>
        </p:spPr>
        <p:txBody>
          <a:bodyPr/>
          <a:lstStyle>
            <a:lvl1pPr marL="0" indent="720000">
              <a:spcBef>
                <a:spcPts val="0"/>
              </a:spcBef>
              <a:buFontTx/>
              <a:buNone/>
              <a:defRPr sz="3600" b="1" i="0" baseline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QUOTE GOES HERE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800" y="1079501"/>
            <a:ext cx="135466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0" dirty="0">
                <a:solidFill>
                  <a:srgbClr val="837752"/>
                </a:solidFill>
              </a:rPr>
              <a:t>“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8" hasCustomPrompt="1"/>
          </p:nvPr>
        </p:nvSpPr>
        <p:spPr>
          <a:xfrm>
            <a:off x="3688936" y="5778500"/>
            <a:ext cx="8136880" cy="558800"/>
          </a:xfrm>
        </p:spPr>
        <p:txBody>
          <a:bodyPr/>
          <a:lstStyle>
            <a:lvl1pPr marL="0" indent="0" algn="r">
              <a:buFontTx/>
              <a:buNone/>
              <a:defRPr b="1" i="0" baseline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NAME OF QUOTED PERSON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88938" y="381000"/>
            <a:ext cx="8136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FFFFFF"/>
                </a:solidFill>
                <a:latin typeface="Helvetica Neue"/>
                <a:cs typeface="Helvetica Neue"/>
              </a:rPr>
              <a:t>QUOTE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88938" y="381000"/>
            <a:ext cx="8136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FFFFFF"/>
                </a:solidFill>
                <a:latin typeface="Helvetica Neue"/>
                <a:cs typeface="Helvetica Neue"/>
              </a:rPr>
              <a:t>QUOTE</a:t>
            </a:r>
          </a:p>
        </p:txBody>
      </p:sp>
    </p:spTree>
    <p:extLst>
      <p:ext uri="{BB962C8B-B14F-4D97-AF65-F5344CB8AC3E}">
        <p14:creationId xmlns:p14="http://schemas.microsoft.com/office/powerpoint/2010/main" val="1782346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sign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121424" y="866611"/>
            <a:ext cx="7704391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121424" y="2032434"/>
            <a:ext cx="7704393" cy="4304867"/>
          </a:xfrm>
        </p:spPr>
        <p:txBody>
          <a:bodyPr/>
          <a:lstStyle>
            <a:lvl1pPr marL="342900" indent="-342900">
              <a:buFont typeface="Arial"/>
              <a:buChar char="•"/>
              <a:defRPr b="1" i="0" baseline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Gebruik deze gehele 2/3-kolom voor de belangrijke gegevens of afbeeldingen.</a:t>
            </a:r>
          </a:p>
          <a:p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of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en nog meer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einde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121426" y="1430078"/>
            <a:ext cx="7704391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9" hasCustomPrompt="1"/>
          </p:nvPr>
        </p:nvSpPr>
        <p:spPr>
          <a:xfrm>
            <a:off x="193525" y="2032434"/>
            <a:ext cx="3495413" cy="4304867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600" b="0" i="0">
                <a:solidFill>
                  <a:schemeClr val="bg1">
                    <a:lumMod val="6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/>
              <a:t>Eventuele aantekeningen, verduidelijkingen of bronvermelding komen in deze 1/3-kolom.</a:t>
            </a:r>
          </a:p>
          <a:p>
            <a:endParaRPr lang="nl-NL" dirty="0"/>
          </a:p>
          <a:p>
            <a:r>
              <a:rPr lang="nl-NL" dirty="0"/>
              <a:t>hallo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88938" y="381000"/>
            <a:ext cx="8136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FFFFFF"/>
                </a:solidFill>
                <a:latin typeface="Helvetica Neue"/>
                <a:cs typeface="Helvetica Neue"/>
              </a:rPr>
              <a:t>ASSIGNMENT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88938" y="381000"/>
            <a:ext cx="8136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FFFFFF"/>
                </a:solidFill>
                <a:latin typeface="Helvetica Neue"/>
                <a:cs typeface="Helvetica Neue"/>
              </a:rPr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649157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rther r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121425" y="866611"/>
            <a:ext cx="7704389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121425" y="2032435"/>
            <a:ext cx="7704392" cy="4304867"/>
          </a:xfrm>
        </p:spPr>
        <p:txBody>
          <a:bodyPr/>
          <a:lstStyle>
            <a:lvl1pPr marL="342900" indent="-342900">
              <a:buFont typeface="Arial"/>
              <a:buChar char="•"/>
              <a:defRPr b="1" i="0" baseline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Gebruik deze gehele 2/3-kolom voor de belangrijke gegevens of afbeeldingen.</a:t>
            </a:r>
          </a:p>
          <a:p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of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en nog meer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einde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121427" y="1430078"/>
            <a:ext cx="7704389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9" hasCustomPrompt="1"/>
          </p:nvPr>
        </p:nvSpPr>
        <p:spPr>
          <a:xfrm>
            <a:off x="193525" y="2032436"/>
            <a:ext cx="3495413" cy="4304866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600" b="0" i="0">
                <a:solidFill>
                  <a:schemeClr val="bg1">
                    <a:lumMod val="6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/>
              <a:t>Eventuele aantekeningen, verduidelijkingen of bronvermelding komen in deze 1/3-kolom.</a:t>
            </a:r>
          </a:p>
          <a:p>
            <a:endParaRPr lang="nl-NL" dirty="0"/>
          </a:p>
          <a:p>
            <a:r>
              <a:rPr lang="nl-NL" dirty="0"/>
              <a:t>hallo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88938" y="381000"/>
            <a:ext cx="8136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FFFFFF"/>
                </a:solidFill>
                <a:latin typeface="Helvetica Neue"/>
                <a:cs typeface="Helvetica Neue"/>
              </a:rPr>
              <a:t>FURTHER READING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88938" y="381000"/>
            <a:ext cx="8136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FFFFFF"/>
                </a:solidFill>
                <a:latin typeface="Helvetica Neue"/>
                <a:cs typeface="Helvetica Neue"/>
              </a:rPr>
              <a:t>FURTHER READING</a:t>
            </a:r>
          </a:p>
        </p:txBody>
      </p:sp>
    </p:spTree>
    <p:extLst>
      <p:ext uri="{BB962C8B-B14F-4D97-AF65-F5344CB8AC3E}">
        <p14:creationId xmlns:p14="http://schemas.microsoft.com/office/powerpoint/2010/main" val="117959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anchor="t" anchorCtr="1"/>
          <a:lstStyle/>
          <a:p>
            <a:r>
              <a:rPr lang="nl-NL" dirty="0"/>
              <a:t>afbeelding toevoegen (optioneel)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88938" y="381000"/>
            <a:ext cx="8136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FFFFFF"/>
                </a:solidFill>
                <a:latin typeface="Helvetica Neue"/>
                <a:cs typeface="Helvetica Neue"/>
              </a:rPr>
              <a:t>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88938" y="381000"/>
            <a:ext cx="8136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FFFFFF"/>
                </a:solidFill>
                <a:latin typeface="Helvetica Neue"/>
                <a:cs typeface="Helvetica Neue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048661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0" y="1096888"/>
            <a:ext cx="7736419" cy="6929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 dirty="0"/>
              <a:t>titels in kleine letters!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0" y="2384426"/>
            <a:ext cx="7711016" cy="3741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8393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99" y="419672"/>
            <a:ext cx="1943100" cy="3262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146" y="6386513"/>
            <a:ext cx="883670" cy="2143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8393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99" y="419672"/>
            <a:ext cx="1943100" cy="3262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146" y="6386513"/>
            <a:ext cx="883670" cy="21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8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5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76" r:id="rId10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000" b="1" i="0" kern="1200">
          <a:solidFill>
            <a:schemeClr val="tx1"/>
          </a:solidFill>
          <a:latin typeface="Helvetica Neue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Helvetica Neue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tx1"/>
          </a:solidFill>
          <a:latin typeface="Helvetica Neue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b="1" i="1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1" i="1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hyperlink" Target="https://www.youtube.com/watch?v=uHkRda6w-ik" TargetMode="External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http://www.nu.nl/" TargetMode="External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7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7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8.png"/><Relationship Id="rId12" Type="http://schemas.openxmlformats.org/officeDocument/2006/relationships/image" Target="../media/image29.png"/><Relationship Id="rId13" Type="http://schemas.openxmlformats.org/officeDocument/2006/relationships/image" Target="../media/image30.png"/><Relationship Id="rId14" Type="http://schemas.openxmlformats.org/officeDocument/2006/relationships/image" Target="../media/image31.png"/><Relationship Id="rId15" Type="http://schemas.openxmlformats.org/officeDocument/2006/relationships/image" Target="../media/image32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3.png"/><Relationship Id="rId5" Type="http://schemas.openxmlformats.org/officeDocument/2006/relationships/image" Target="../media/image36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7.jpe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8.gif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Web Technologie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Basic TCP, HTTP, Internet........</a:t>
            </a:r>
            <a:endParaRPr lang="nl-NL" dirty="0"/>
          </a:p>
        </p:txBody>
      </p:sp>
      <p:pic>
        <p:nvPicPr>
          <p:cNvPr id="16" name="Afbeelding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793" y="0"/>
            <a:ext cx="483207" cy="288874"/>
          </a:xfrm>
          <a:prstGeom prst="rect">
            <a:avLst/>
          </a:prstGeom>
        </p:spPr>
      </p:pic>
      <p:pic>
        <p:nvPicPr>
          <p:cNvPr id="2" name="Afbeelding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9678" y="5081904"/>
            <a:ext cx="2381250" cy="800100"/>
          </a:xfrm>
          <a:prstGeom prst="rect">
            <a:avLst/>
          </a:prstGeom>
        </p:spPr>
      </p:pic>
      <p:sp>
        <p:nvSpPr>
          <p:cNvPr id="3" name="Tekstvak 2"/>
          <p:cNvSpPr txBox="1"/>
          <p:nvPr/>
        </p:nvSpPr>
        <p:spPr>
          <a:xfrm>
            <a:off x="4320684" y="5153449"/>
            <a:ext cx="1748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>
                <a:solidFill>
                  <a:srgbClr val="0070C0"/>
                </a:solidFill>
              </a:rPr>
              <a:t>Een bijdrage van het profiel......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7" name="Rechthoek 6"/>
          <p:cNvSpPr/>
          <p:nvPr/>
        </p:nvSpPr>
        <p:spPr>
          <a:xfrm>
            <a:off x="4057649" y="5081903"/>
            <a:ext cx="4513279" cy="78942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881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0355" y="171618"/>
            <a:ext cx="5526183" cy="650375"/>
          </a:xfrm>
        </p:spPr>
        <p:txBody>
          <a:bodyPr/>
          <a:lstStyle/>
          <a:p>
            <a:r>
              <a:rPr lang="nl-NL" b="0" dirty="0" smtClean="0"/>
              <a:t>IP adressen (Oefening)</a:t>
            </a:r>
            <a:endParaRPr lang="nl-NL" b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7"/>
          </p:nvPr>
        </p:nvSpPr>
        <p:spPr>
          <a:xfrm>
            <a:off x="7395587" y="381573"/>
            <a:ext cx="4430239" cy="365125"/>
          </a:xfrm>
        </p:spPr>
        <p:txBody>
          <a:bodyPr>
            <a:normAutofit/>
          </a:bodyPr>
          <a:lstStyle/>
          <a:p>
            <a:r>
              <a:rPr lang="nl-NL" dirty="0" smtClean="0"/>
              <a:t>x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793" y="0"/>
            <a:ext cx="483207" cy="288874"/>
          </a:xfrm>
          <a:prstGeom prst="rect">
            <a:avLst/>
          </a:prstGeom>
        </p:spPr>
      </p:pic>
      <p:sp>
        <p:nvSpPr>
          <p:cNvPr id="13" name="Rechthoek 12"/>
          <p:cNvSpPr/>
          <p:nvPr/>
        </p:nvSpPr>
        <p:spPr>
          <a:xfrm>
            <a:off x="81280" y="1005840"/>
            <a:ext cx="11968480" cy="57708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ekstvak 13"/>
          <p:cNvSpPr txBox="1"/>
          <p:nvPr/>
        </p:nvSpPr>
        <p:spPr>
          <a:xfrm>
            <a:off x="411287" y="1082921"/>
            <a:ext cx="1129750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b="1" dirty="0" smtClean="0"/>
              <a:t>Bepaal van de volgende IP-adressen het </a:t>
            </a:r>
            <a:r>
              <a:rPr lang="nl-NL" sz="2800" b="1" dirty="0" err="1" smtClean="0"/>
              <a:t>subnet</a:t>
            </a:r>
            <a:r>
              <a:rPr lang="nl-NL" sz="2800" b="1" dirty="0" smtClean="0"/>
              <a:t>-ID en het Host-ID:</a:t>
            </a:r>
          </a:p>
          <a:p>
            <a:endParaRPr lang="nl-NL" sz="2800" b="1" dirty="0"/>
          </a:p>
          <a:p>
            <a:r>
              <a:rPr lang="nl-NL" sz="2800" b="1" dirty="0" smtClean="0"/>
              <a:t>a. </a:t>
            </a:r>
            <a:r>
              <a:rPr lang="nl-NL" sz="2800" dirty="0" smtClean="0"/>
              <a:t>IP adres</a:t>
            </a:r>
            <a:r>
              <a:rPr lang="nl-NL" sz="2800" b="1" dirty="0" smtClean="0"/>
              <a:t>: </a:t>
            </a:r>
            <a:r>
              <a:rPr lang="nl-NL" sz="2800" b="1" dirty="0" smtClean="0">
                <a:solidFill>
                  <a:srgbClr val="0070C0"/>
                </a:solidFill>
              </a:rPr>
              <a:t>8.0.0.4</a:t>
            </a:r>
            <a:r>
              <a:rPr lang="nl-NL" sz="2800" dirty="0" smtClean="0"/>
              <a:t>   </a:t>
            </a:r>
            <a:r>
              <a:rPr lang="nl-NL" sz="2800" dirty="0" err="1" smtClean="0"/>
              <a:t>Subnetmask</a:t>
            </a:r>
            <a:r>
              <a:rPr lang="nl-NL" sz="2800" dirty="0" smtClean="0"/>
              <a:t>: </a:t>
            </a:r>
            <a:r>
              <a:rPr lang="nl-NL" sz="2800" b="1" dirty="0" smtClean="0">
                <a:solidFill>
                  <a:srgbClr val="0070C0"/>
                </a:solidFill>
              </a:rPr>
              <a:t>255.0.0.0</a:t>
            </a:r>
          </a:p>
          <a:p>
            <a:endParaRPr lang="nl-NL" sz="2800" b="1" dirty="0">
              <a:solidFill>
                <a:srgbClr val="0070C0"/>
              </a:solidFill>
            </a:endParaRPr>
          </a:p>
          <a:p>
            <a:r>
              <a:rPr lang="nl-NL" sz="2800" b="1" dirty="0" smtClean="0"/>
              <a:t>b. </a:t>
            </a:r>
            <a:r>
              <a:rPr lang="nl-NL" sz="2800" dirty="0"/>
              <a:t>IP adres</a:t>
            </a:r>
            <a:r>
              <a:rPr lang="nl-NL" sz="2800" b="1" dirty="0"/>
              <a:t>: </a:t>
            </a:r>
            <a:r>
              <a:rPr lang="nl-NL" sz="2800" b="1" dirty="0" smtClean="0">
                <a:solidFill>
                  <a:srgbClr val="0070C0"/>
                </a:solidFill>
              </a:rPr>
              <a:t>56.23.1.4</a:t>
            </a:r>
            <a:r>
              <a:rPr lang="nl-NL" sz="2800" dirty="0" smtClean="0"/>
              <a:t>   </a:t>
            </a:r>
            <a:r>
              <a:rPr lang="nl-NL" sz="2800" dirty="0" err="1"/>
              <a:t>Subnetmask</a:t>
            </a:r>
            <a:r>
              <a:rPr lang="nl-NL" sz="2800" dirty="0"/>
              <a:t>: </a:t>
            </a:r>
            <a:r>
              <a:rPr lang="nl-NL" sz="2800" b="1" dirty="0">
                <a:solidFill>
                  <a:srgbClr val="0070C0"/>
                </a:solidFill>
              </a:rPr>
              <a:t>255.0.0.0</a:t>
            </a:r>
          </a:p>
          <a:p>
            <a:endParaRPr lang="nl-NL" sz="2800" b="1" dirty="0" smtClean="0">
              <a:solidFill>
                <a:srgbClr val="0070C0"/>
              </a:solidFill>
            </a:endParaRPr>
          </a:p>
          <a:p>
            <a:r>
              <a:rPr lang="nl-NL" sz="2800" b="1" dirty="0" smtClean="0"/>
              <a:t>c. </a:t>
            </a:r>
            <a:r>
              <a:rPr lang="nl-NL" sz="2800" dirty="0"/>
              <a:t>IP adres</a:t>
            </a:r>
            <a:r>
              <a:rPr lang="nl-NL" sz="2800" b="1" dirty="0"/>
              <a:t>: </a:t>
            </a:r>
            <a:r>
              <a:rPr lang="nl-NL" sz="2800" b="1" dirty="0" smtClean="0">
                <a:solidFill>
                  <a:srgbClr val="0070C0"/>
                </a:solidFill>
              </a:rPr>
              <a:t>198.23.0.89</a:t>
            </a:r>
            <a:r>
              <a:rPr lang="nl-NL" sz="2800" dirty="0" smtClean="0"/>
              <a:t>   </a:t>
            </a:r>
            <a:r>
              <a:rPr lang="nl-NL" sz="2800" dirty="0" err="1"/>
              <a:t>Subnetmask</a:t>
            </a:r>
            <a:r>
              <a:rPr lang="nl-NL" sz="2800" dirty="0"/>
              <a:t>: </a:t>
            </a:r>
            <a:r>
              <a:rPr lang="nl-NL" sz="2800" b="1" dirty="0" smtClean="0">
                <a:solidFill>
                  <a:srgbClr val="0070C0"/>
                </a:solidFill>
              </a:rPr>
              <a:t>255.255.255.0</a:t>
            </a:r>
            <a:endParaRPr lang="nl-NL" sz="2800" b="1" dirty="0">
              <a:solidFill>
                <a:srgbClr val="0070C0"/>
              </a:solidFill>
            </a:endParaRPr>
          </a:p>
          <a:p>
            <a:endParaRPr lang="nl-NL" sz="2800" b="1" dirty="0" smtClean="0">
              <a:solidFill>
                <a:srgbClr val="0070C0"/>
              </a:solidFill>
            </a:endParaRPr>
          </a:p>
          <a:p>
            <a:r>
              <a:rPr lang="nl-NL" sz="2800" b="1" dirty="0" smtClean="0"/>
              <a:t>d. </a:t>
            </a:r>
            <a:r>
              <a:rPr lang="nl-NL" sz="2800" dirty="0"/>
              <a:t>IP adres</a:t>
            </a:r>
            <a:r>
              <a:rPr lang="nl-NL" sz="2800" b="1" dirty="0"/>
              <a:t>: </a:t>
            </a:r>
            <a:r>
              <a:rPr lang="nl-NL" sz="2800" b="1" dirty="0" smtClean="0">
                <a:solidFill>
                  <a:srgbClr val="0070C0"/>
                </a:solidFill>
              </a:rPr>
              <a:t>150.6.67.56</a:t>
            </a:r>
            <a:r>
              <a:rPr lang="nl-NL" sz="2800" dirty="0" smtClean="0"/>
              <a:t>   </a:t>
            </a:r>
            <a:r>
              <a:rPr lang="nl-NL" sz="2800" dirty="0" err="1"/>
              <a:t>Subnetmask</a:t>
            </a:r>
            <a:r>
              <a:rPr lang="nl-NL" sz="2800" dirty="0"/>
              <a:t>: </a:t>
            </a:r>
            <a:r>
              <a:rPr lang="nl-NL" sz="2800" b="1" dirty="0" smtClean="0">
                <a:solidFill>
                  <a:srgbClr val="0070C0"/>
                </a:solidFill>
              </a:rPr>
              <a:t>255.255.0.0</a:t>
            </a:r>
            <a:endParaRPr lang="nl-NL" sz="2800" b="1" dirty="0">
              <a:solidFill>
                <a:srgbClr val="0070C0"/>
              </a:solidFill>
            </a:endParaRPr>
          </a:p>
          <a:p>
            <a:endParaRPr lang="nl-NL" sz="2800" b="1" dirty="0" smtClean="0">
              <a:solidFill>
                <a:srgbClr val="0070C0"/>
              </a:solidFill>
            </a:endParaRPr>
          </a:p>
          <a:p>
            <a:r>
              <a:rPr lang="nl-NL" sz="2800" b="1" dirty="0" smtClean="0"/>
              <a:t>e. </a:t>
            </a:r>
            <a:r>
              <a:rPr lang="nl-NL" sz="2800" dirty="0"/>
              <a:t>IP adres</a:t>
            </a:r>
            <a:r>
              <a:rPr lang="nl-NL" sz="2800" b="1" dirty="0"/>
              <a:t>: </a:t>
            </a:r>
            <a:r>
              <a:rPr lang="nl-NL" sz="2800" b="1" dirty="0" smtClean="0">
                <a:solidFill>
                  <a:srgbClr val="0070C0"/>
                </a:solidFill>
              </a:rPr>
              <a:t>212.212.212.212</a:t>
            </a:r>
            <a:r>
              <a:rPr lang="nl-NL" sz="2800" dirty="0" smtClean="0"/>
              <a:t>   </a:t>
            </a:r>
            <a:r>
              <a:rPr lang="nl-NL" sz="2800" dirty="0" err="1"/>
              <a:t>Subnetmask</a:t>
            </a:r>
            <a:r>
              <a:rPr lang="nl-NL" sz="2800" dirty="0"/>
              <a:t>: </a:t>
            </a:r>
            <a:r>
              <a:rPr lang="nl-NL" sz="2800" b="1" dirty="0" smtClean="0">
                <a:solidFill>
                  <a:srgbClr val="0070C0"/>
                </a:solidFill>
              </a:rPr>
              <a:t>255.255.255.0</a:t>
            </a:r>
            <a:endParaRPr lang="nl-NL" sz="2800" b="1" dirty="0">
              <a:solidFill>
                <a:srgbClr val="0070C0"/>
              </a:solidFill>
            </a:endParaRPr>
          </a:p>
          <a:p>
            <a:endParaRPr lang="nl-NL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07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0355" y="171618"/>
            <a:ext cx="5526183" cy="650375"/>
          </a:xfrm>
        </p:spPr>
        <p:txBody>
          <a:bodyPr/>
          <a:lstStyle/>
          <a:p>
            <a:r>
              <a:rPr lang="nl-NL" b="0" dirty="0" smtClean="0"/>
              <a:t>IP adressen</a:t>
            </a:r>
            <a:endParaRPr lang="nl-NL" b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7"/>
          </p:nvPr>
        </p:nvSpPr>
        <p:spPr>
          <a:xfrm>
            <a:off x="7395587" y="381573"/>
            <a:ext cx="4430239" cy="365125"/>
          </a:xfrm>
        </p:spPr>
        <p:txBody>
          <a:bodyPr>
            <a:normAutofit/>
          </a:bodyPr>
          <a:lstStyle/>
          <a:p>
            <a:r>
              <a:rPr lang="nl-NL" dirty="0" smtClean="0"/>
              <a:t>x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793" y="0"/>
            <a:ext cx="483207" cy="288874"/>
          </a:xfrm>
          <a:prstGeom prst="rect">
            <a:avLst/>
          </a:prstGeom>
        </p:spPr>
      </p:pic>
      <p:sp>
        <p:nvSpPr>
          <p:cNvPr id="129" name="Tekstvak 128"/>
          <p:cNvSpPr txBox="1"/>
          <p:nvPr/>
        </p:nvSpPr>
        <p:spPr>
          <a:xfrm>
            <a:off x="7866686" y="2072550"/>
            <a:ext cx="3959140" cy="230832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smtClean="0"/>
              <a:t>-Eigenlijk bestaat een IP adres uit </a:t>
            </a:r>
            <a:r>
              <a:rPr lang="nl-NL" b="1" dirty="0" smtClean="0"/>
              <a:t>4 bytes </a:t>
            </a:r>
            <a:r>
              <a:rPr lang="nl-NL" dirty="0" smtClean="0"/>
              <a:t>die decimaal worden getoond voor "de mens" zijn gemak.</a:t>
            </a:r>
          </a:p>
          <a:p>
            <a:endParaRPr lang="nl-NL" b="1" dirty="0"/>
          </a:p>
          <a:p>
            <a:r>
              <a:rPr lang="nl-NL" b="1" dirty="0" smtClean="0"/>
              <a:t>-</a:t>
            </a:r>
            <a:r>
              <a:rPr lang="nl-NL" dirty="0" smtClean="0"/>
              <a:t>Daarom kan een IP nummer nooit boven de 255(=</a:t>
            </a:r>
            <a:r>
              <a:rPr lang="nl-NL" b="1" dirty="0" smtClean="0">
                <a:solidFill>
                  <a:srgbClr val="0070C0"/>
                </a:solidFill>
              </a:rPr>
              <a:t>11111111</a:t>
            </a:r>
            <a:r>
              <a:rPr lang="nl-NL" dirty="0" smtClean="0"/>
              <a:t>) komen</a:t>
            </a:r>
          </a:p>
          <a:p>
            <a:endParaRPr lang="nl-NL" b="1" dirty="0"/>
          </a:p>
          <a:p>
            <a:r>
              <a:rPr lang="nl-NL" b="1" dirty="0" smtClean="0"/>
              <a:t>(IP blooper in de film "</a:t>
            </a:r>
            <a:r>
              <a:rPr lang="nl-NL" b="1" dirty="0" err="1" smtClean="0"/>
              <a:t>the</a:t>
            </a:r>
            <a:r>
              <a:rPr lang="nl-NL" b="1" dirty="0" smtClean="0"/>
              <a:t> net")</a:t>
            </a:r>
          </a:p>
        </p:txBody>
      </p:sp>
      <p:pic>
        <p:nvPicPr>
          <p:cNvPr id="81" name="Picture 4" descr="Afbeeldingsresultaat voor office computer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108" y="1418043"/>
            <a:ext cx="2395711" cy="2362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kstvak 87"/>
          <p:cNvSpPr txBox="1"/>
          <p:nvPr/>
        </p:nvSpPr>
        <p:spPr>
          <a:xfrm>
            <a:off x="3637503" y="4440281"/>
            <a:ext cx="364934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4800" b="1" dirty="0" smtClean="0">
                <a:solidFill>
                  <a:srgbClr val="7030A0"/>
                </a:solidFill>
              </a:rPr>
              <a:t>174.18</a:t>
            </a:r>
            <a:r>
              <a:rPr lang="nl-NL" sz="4800" b="1" dirty="0" smtClean="0">
                <a:solidFill>
                  <a:srgbClr val="C00000"/>
                </a:solidFill>
              </a:rPr>
              <a:t>.0.13</a:t>
            </a:r>
          </a:p>
          <a:p>
            <a:pPr algn="ctr"/>
            <a:r>
              <a:rPr lang="nl-NL" sz="4800" b="1" dirty="0" smtClean="0"/>
              <a:t>255.255.0.0</a:t>
            </a:r>
            <a:endParaRPr lang="nl-NL" sz="4800" b="1" dirty="0"/>
          </a:p>
        </p:txBody>
      </p:sp>
      <p:sp>
        <p:nvSpPr>
          <p:cNvPr id="38" name="Tekstvak 37"/>
          <p:cNvSpPr txBox="1"/>
          <p:nvPr/>
        </p:nvSpPr>
        <p:spPr>
          <a:xfrm>
            <a:off x="0" y="4445073"/>
            <a:ext cx="3637503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nl-NL" sz="4800" b="1" dirty="0" smtClean="0">
                <a:solidFill>
                  <a:srgbClr val="0070C0"/>
                </a:solidFill>
              </a:rPr>
              <a:t>IP adres:</a:t>
            </a:r>
          </a:p>
          <a:p>
            <a:pPr algn="r"/>
            <a:r>
              <a:rPr lang="nl-NL" sz="4800" b="1" dirty="0" err="1" smtClean="0">
                <a:solidFill>
                  <a:srgbClr val="0070C0"/>
                </a:solidFill>
              </a:rPr>
              <a:t>Subnetmask</a:t>
            </a:r>
            <a:r>
              <a:rPr lang="nl-NL" sz="4800" b="1" dirty="0" smtClean="0">
                <a:solidFill>
                  <a:srgbClr val="0070C0"/>
                </a:solidFill>
              </a:rPr>
              <a:t>:</a:t>
            </a:r>
            <a:endParaRPr lang="nl-NL" sz="4800" b="1" dirty="0">
              <a:solidFill>
                <a:srgbClr val="0070C0"/>
              </a:solidFill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3883175" y="4169839"/>
            <a:ext cx="2147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b="1" dirty="0" smtClean="0">
                <a:solidFill>
                  <a:srgbClr val="7030A0"/>
                </a:solidFill>
              </a:rPr>
              <a:t>10101110.00010010.</a:t>
            </a:r>
            <a:endParaRPr lang="nl-NL" sz="1600" b="1" dirty="0">
              <a:solidFill>
                <a:srgbClr val="7030A0"/>
              </a:solidFill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5314267" y="6212272"/>
            <a:ext cx="5688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hlinkClick r:id="rId5"/>
              </a:rPr>
              <a:t>https://www.youtube.com/watch?v=uHkRda6w-ik</a:t>
            </a:r>
            <a:endParaRPr lang="nl-NL" dirty="0"/>
          </a:p>
        </p:txBody>
      </p:sp>
      <p:cxnSp>
        <p:nvCxnSpPr>
          <p:cNvPr id="9" name="Rechte verbindingslijn met pijl 8"/>
          <p:cNvCxnSpPr/>
          <p:nvPr/>
        </p:nvCxnSpPr>
        <p:spPr>
          <a:xfrm flipH="1">
            <a:off x="7978391" y="4380874"/>
            <a:ext cx="1062427" cy="1831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kstvak 15"/>
          <p:cNvSpPr txBox="1"/>
          <p:nvPr/>
        </p:nvSpPr>
        <p:spPr>
          <a:xfrm>
            <a:off x="5662972" y="4169839"/>
            <a:ext cx="2147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b="1" dirty="0" smtClean="0">
                <a:solidFill>
                  <a:srgbClr val="C00000"/>
                </a:solidFill>
              </a:rPr>
              <a:t>00000000.00001101</a:t>
            </a:r>
            <a:endParaRPr lang="nl-NL" sz="1600" b="1" dirty="0">
              <a:solidFill>
                <a:srgbClr val="C00000"/>
              </a:solidFill>
            </a:endParaRPr>
          </a:p>
        </p:txBody>
      </p:sp>
      <p:cxnSp>
        <p:nvCxnSpPr>
          <p:cNvPr id="17" name="Rechte verbindingslijn met pijl 16"/>
          <p:cNvCxnSpPr/>
          <p:nvPr/>
        </p:nvCxnSpPr>
        <p:spPr>
          <a:xfrm flipH="1">
            <a:off x="5708468" y="2263146"/>
            <a:ext cx="2130293" cy="1831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82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0355" y="171618"/>
            <a:ext cx="5526183" cy="650375"/>
          </a:xfrm>
        </p:spPr>
        <p:txBody>
          <a:bodyPr/>
          <a:lstStyle/>
          <a:p>
            <a:r>
              <a:rPr lang="nl-NL" b="0" dirty="0" smtClean="0"/>
              <a:t>IP adressen</a:t>
            </a:r>
            <a:endParaRPr lang="nl-NL" b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7"/>
          </p:nvPr>
        </p:nvSpPr>
        <p:spPr>
          <a:xfrm>
            <a:off x="7395587" y="381573"/>
            <a:ext cx="4430239" cy="365125"/>
          </a:xfrm>
        </p:spPr>
        <p:txBody>
          <a:bodyPr>
            <a:normAutofit/>
          </a:bodyPr>
          <a:lstStyle/>
          <a:p>
            <a:r>
              <a:rPr lang="nl-NL" dirty="0" smtClean="0"/>
              <a:t>x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793" y="0"/>
            <a:ext cx="483207" cy="288874"/>
          </a:xfrm>
          <a:prstGeom prst="rect">
            <a:avLst/>
          </a:prstGeom>
        </p:spPr>
      </p:pic>
      <p:sp>
        <p:nvSpPr>
          <p:cNvPr id="88" name="Tekstvak 87"/>
          <p:cNvSpPr txBox="1"/>
          <p:nvPr/>
        </p:nvSpPr>
        <p:spPr>
          <a:xfrm>
            <a:off x="3637502" y="1210473"/>
            <a:ext cx="6694295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sz="4800" b="1" dirty="0" smtClean="0">
                <a:solidFill>
                  <a:srgbClr val="7030A0"/>
                </a:solidFill>
              </a:rPr>
              <a:t>   174 .  18   </a:t>
            </a:r>
            <a:r>
              <a:rPr lang="nl-NL" sz="4800" b="1" dirty="0" smtClean="0">
                <a:solidFill>
                  <a:srgbClr val="C00000"/>
                </a:solidFill>
              </a:rPr>
              <a:t>.    0    .  13</a:t>
            </a:r>
          </a:p>
          <a:p>
            <a:r>
              <a:rPr lang="nl-NL" sz="4800" b="1" dirty="0" smtClean="0"/>
              <a:t>   255 . 255  .    0    .   0</a:t>
            </a:r>
            <a:endParaRPr lang="nl-NL" sz="4800" b="1" dirty="0"/>
          </a:p>
        </p:txBody>
      </p:sp>
      <p:sp>
        <p:nvSpPr>
          <p:cNvPr id="38" name="Tekstvak 37"/>
          <p:cNvSpPr txBox="1"/>
          <p:nvPr/>
        </p:nvSpPr>
        <p:spPr>
          <a:xfrm>
            <a:off x="452852" y="1208997"/>
            <a:ext cx="3637503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nl-NL" sz="4800" b="1" dirty="0" smtClean="0">
                <a:solidFill>
                  <a:srgbClr val="0070C0"/>
                </a:solidFill>
              </a:rPr>
              <a:t>IP adres:</a:t>
            </a:r>
          </a:p>
          <a:p>
            <a:pPr algn="r"/>
            <a:r>
              <a:rPr lang="nl-NL" sz="4800" b="1" dirty="0" err="1" smtClean="0">
                <a:solidFill>
                  <a:srgbClr val="0070C0"/>
                </a:solidFill>
              </a:rPr>
              <a:t>Subnetmask</a:t>
            </a:r>
            <a:r>
              <a:rPr lang="nl-NL" sz="4800" b="1" dirty="0" smtClean="0">
                <a:solidFill>
                  <a:srgbClr val="0070C0"/>
                </a:solidFill>
              </a:rPr>
              <a:t>:</a:t>
            </a:r>
            <a:endParaRPr lang="nl-NL" sz="4800" b="1" dirty="0">
              <a:solidFill>
                <a:srgbClr val="0070C0"/>
              </a:solidFill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3637503" y="3536995"/>
            <a:ext cx="67781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b="1" dirty="0" smtClean="0">
                <a:solidFill>
                  <a:srgbClr val="7030A0"/>
                </a:solidFill>
              </a:rPr>
              <a:t>10101110.00010010.</a:t>
            </a:r>
            <a:r>
              <a:rPr lang="nl-NL" sz="2800" b="1" dirty="0" smtClean="0">
                <a:solidFill>
                  <a:srgbClr val="C00000"/>
                </a:solidFill>
              </a:rPr>
              <a:t>00000000.00001101</a:t>
            </a:r>
          </a:p>
          <a:p>
            <a:r>
              <a:rPr lang="nl-NL" sz="2800" b="1" dirty="0" smtClean="0"/>
              <a:t>11111111.11111111.00000000.00000000</a:t>
            </a:r>
            <a:endParaRPr lang="nl-NL" sz="2800" b="1" dirty="0"/>
          </a:p>
          <a:p>
            <a:endParaRPr lang="nl-NL" sz="2800" b="1" dirty="0">
              <a:solidFill>
                <a:srgbClr val="C00000"/>
              </a:solidFill>
            </a:endParaRPr>
          </a:p>
          <a:p>
            <a:endParaRPr lang="nl-NL" sz="1600" b="1" dirty="0">
              <a:solidFill>
                <a:srgbClr val="7030A0"/>
              </a:solidFill>
            </a:endParaRPr>
          </a:p>
        </p:txBody>
      </p:sp>
      <p:cxnSp>
        <p:nvCxnSpPr>
          <p:cNvPr id="11" name="Rechte verbindingslijn 10"/>
          <p:cNvCxnSpPr/>
          <p:nvPr/>
        </p:nvCxnSpPr>
        <p:spPr>
          <a:xfrm>
            <a:off x="9405257" y="1637883"/>
            <a:ext cx="164793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17"/>
          <p:cNvCxnSpPr/>
          <p:nvPr/>
        </p:nvCxnSpPr>
        <p:spPr>
          <a:xfrm>
            <a:off x="9405257" y="2332894"/>
            <a:ext cx="20096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/>
          <p:cNvCxnSpPr/>
          <p:nvPr/>
        </p:nvCxnSpPr>
        <p:spPr>
          <a:xfrm>
            <a:off x="11053187" y="1637883"/>
            <a:ext cx="0" cy="21804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21"/>
          <p:cNvCxnSpPr/>
          <p:nvPr/>
        </p:nvCxnSpPr>
        <p:spPr>
          <a:xfrm>
            <a:off x="11386457" y="2332894"/>
            <a:ext cx="0" cy="19192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met pijl 18"/>
          <p:cNvCxnSpPr/>
          <p:nvPr/>
        </p:nvCxnSpPr>
        <p:spPr>
          <a:xfrm flipH="1">
            <a:off x="9937821" y="3818375"/>
            <a:ext cx="111536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met pijl 25"/>
          <p:cNvCxnSpPr/>
          <p:nvPr/>
        </p:nvCxnSpPr>
        <p:spPr>
          <a:xfrm flipH="1">
            <a:off x="9937821" y="4252128"/>
            <a:ext cx="14771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kstvak 29"/>
          <p:cNvSpPr txBox="1"/>
          <p:nvPr/>
        </p:nvSpPr>
        <p:spPr>
          <a:xfrm>
            <a:off x="1427283" y="3810579"/>
            <a:ext cx="189144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nl-NL" sz="2000" b="1" dirty="0" smtClean="0"/>
              <a:t>Binaire vorm:</a:t>
            </a:r>
            <a:endParaRPr lang="nl-NL" sz="2000" b="1" dirty="0"/>
          </a:p>
        </p:txBody>
      </p:sp>
      <p:sp>
        <p:nvSpPr>
          <p:cNvPr id="25" name="Linkeraccolade 24"/>
          <p:cNvSpPr/>
          <p:nvPr/>
        </p:nvSpPr>
        <p:spPr>
          <a:xfrm>
            <a:off x="3283427" y="3677697"/>
            <a:ext cx="374882" cy="674906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ln>
                <a:solidFill>
                  <a:srgbClr val="C00000"/>
                </a:solidFill>
              </a:ln>
            </a:endParaRPr>
          </a:p>
        </p:txBody>
      </p:sp>
      <p:sp>
        <p:nvSpPr>
          <p:cNvPr id="32" name="Tekstvak 31"/>
          <p:cNvSpPr txBox="1"/>
          <p:nvPr/>
        </p:nvSpPr>
        <p:spPr>
          <a:xfrm>
            <a:off x="2711079" y="4499189"/>
            <a:ext cx="7448514" cy="120032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smtClean="0"/>
              <a:t>Ieder "</a:t>
            </a:r>
            <a:r>
              <a:rPr lang="nl-NL" b="1" dirty="0" smtClean="0">
                <a:solidFill>
                  <a:srgbClr val="7030A0"/>
                </a:solidFill>
              </a:rPr>
              <a:t>eentje</a:t>
            </a:r>
            <a:r>
              <a:rPr lang="nl-NL" dirty="0" smtClean="0"/>
              <a:t>" van het </a:t>
            </a:r>
            <a:r>
              <a:rPr lang="nl-NL" dirty="0" err="1" smtClean="0"/>
              <a:t>subnetmask</a:t>
            </a:r>
            <a:r>
              <a:rPr lang="nl-NL" dirty="0" smtClean="0"/>
              <a:t> geeft aan dat het corresponderende bit van het IP adres een onderdeel is van het </a:t>
            </a:r>
            <a:r>
              <a:rPr lang="nl-NL" b="1" dirty="0" err="1" smtClean="0">
                <a:solidFill>
                  <a:srgbClr val="0070C0"/>
                </a:solidFill>
              </a:rPr>
              <a:t>Subnet</a:t>
            </a:r>
            <a:r>
              <a:rPr lang="nl-NL" b="1" dirty="0" smtClean="0">
                <a:solidFill>
                  <a:srgbClr val="0070C0"/>
                </a:solidFill>
              </a:rPr>
              <a:t> ID</a:t>
            </a:r>
            <a:r>
              <a:rPr lang="nl-NL" dirty="0" smtClean="0"/>
              <a:t>. </a:t>
            </a:r>
            <a:r>
              <a:rPr lang="nl-NL" dirty="0"/>
              <a:t/>
            </a:r>
            <a:br>
              <a:rPr lang="nl-NL" dirty="0"/>
            </a:br>
            <a:r>
              <a:rPr lang="nl-NL" dirty="0"/>
              <a:t>Ieder </a:t>
            </a:r>
            <a:r>
              <a:rPr lang="nl-NL" dirty="0" smtClean="0"/>
              <a:t>"</a:t>
            </a:r>
            <a:r>
              <a:rPr lang="nl-NL" b="1" dirty="0" smtClean="0">
                <a:solidFill>
                  <a:srgbClr val="7030A0"/>
                </a:solidFill>
              </a:rPr>
              <a:t>nulletje</a:t>
            </a:r>
            <a:r>
              <a:rPr lang="nl-NL" dirty="0" smtClean="0"/>
              <a:t>" </a:t>
            </a:r>
            <a:r>
              <a:rPr lang="nl-NL" dirty="0"/>
              <a:t>van het </a:t>
            </a:r>
            <a:r>
              <a:rPr lang="nl-NL" dirty="0" err="1"/>
              <a:t>subnetmask</a:t>
            </a:r>
            <a:r>
              <a:rPr lang="nl-NL" dirty="0"/>
              <a:t> geeft aan dat het corresponderende bit van het IP adres een onderdeel is van het </a:t>
            </a:r>
            <a:r>
              <a:rPr lang="nl-NL" b="1" dirty="0" smtClean="0">
                <a:solidFill>
                  <a:srgbClr val="0070C0"/>
                </a:solidFill>
              </a:rPr>
              <a:t>Host </a:t>
            </a:r>
            <a:r>
              <a:rPr lang="nl-NL" b="1" dirty="0">
                <a:solidFill>
                  <a:srgbClr val="0070C0"/>
                </a:solidFill>
              </a:rPr>
              <a:t>ID</a:t>
            </a:r>
            <a:r>
              <a:rPr lang="nl-NL" dirty="0"/>
              <a:t>.</a:t>
            </a:r>
            <a:endParaRPr lang="nl-NL" b="1" dirty="0" smtClean="0"/>
          </a:p>
        </p:txBody>
      </p:sp>
      <p:cxnSp>
        <p:nvCxnSpPr>
          <p:cNvPr id="28" name="Rechte verbindingslijn 27"/>
          <p:cNvCxnSpPr/>
          <p:nvPr/>
        </p:nvCxnSpPr>
        <p:spPr>
          <a:xfrm>
            <a:off x="6762540" y="3094893"/>
            <a:ext cx="0" cy="1404296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kstvak 34"/>
          <p:cNvSpPr txBox="1"/>
          <p:nvPr/>
        </p:nvSpPr>
        <p:spPr>
          <a:xfrm>
            <a:off x="2054125" y="5806756"/>
            <a:ext cx="8762421" cy="92333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smtClean="0"/>
              <a:t>NB: als </a:t>
            </a:r>
            <a:r>
              <a:rPr lang="nl-NL" b="1" dirty="0" smtClean="0">
                <a:solidFill>
                  <a:srgbClr val="0070C0"/>
                </a:solidFill>
              </a:rPr>
              <a:t>SNM=255.0.0.0</a:t>
            </a:r>
            <a:r>
              <a:rPr lang="nl-NL" dirty="0" smtClean="0"/>
              <a:t>, betekent dit dat het </a:t>
            </a:r>
            <a:r>
              <a:rPr lang="nl-NL" b="1" dirty="0" smtClean="0">
                <a:solidFill>
                  <a:srgbClr val="0070C0"/>
                </a:solidFill>
              </a:rPr>
              <a:t>NW-ID=8 bits </a:t>
            </a:r>
            <a:r>
              <a:rPr lang="nl-NL" dirty="0" smtClean="0"/>
              <a:t>en het </a:t>
            </a:r>
            <a:r>
              <a:rPr lang="nl-NL" b="1" dirty="0" smtClean="0">
                <a:solidFill>
                  <a:srgbClr val="0070C0"/>
                </a:solidFill>
              </a:rPr>
              <a:t>H-ID=24 bits</a:t>
            </a:r>
          </a:p>
          <a:p>
            <a:r>
              <a:rPr lang="nl-NL" dirty="0" smtClean="0"/>
              <a:t>       als </a:t>
            </a:r>
            <a:r>
              <a:rPr lang="nl-NL" b="1" dirty="0" smtClean="0">
                <a:solidFill>
                  <a:srgbClr val="0070C0"/>
                </a:solidFill>
              </a:rPr>
              <a:t>SNM=255.255.0.0</a:t>
            </a:r>
            <a:r>
              <a:rPr lang="nl-NL" dirty="0"/>
              <a:t>, betekent dit dat het </a:t>
            </a:r>
            <a:r>
              <a:rPr lang="nl-NL" b="1" dirty="0" smtClean="0">
                <a:solidFill>
                  <a:srgbClr val="0070C0"/>
                </a:solidFill>
              </a:rPr>
              <a:t>NW-ID=16 </a:t>
            </a:r>
            <a:r>
              <a:rPr lang="nl-NL" b="1" dirty="0">
                <a:solidFill>
                  <a:srgbClr val="0070C0"/>
                </a:solidFill>
              </a:rPr>
              <a:t>bits </a:t>
            </a:r>
            <a:r>
              <a:rPr lang="nl-NL" dirty="0"/>
              <a:t>en het </a:t>
            </a:r>
            <a:r>
              <a:rPr lang="nl-NL" b="1" dirty="0" smtClean="0">
                <a:solidFill>
                  <a:srgbClr val="0070C0"/>
                </a:solidFill>
              </a:rPr>
              <a:t>H-ID=16 bits</a:t>
            </a:r>
          </a:p>
          <a:p>
            <a:r>
              <a:rPr lang="nl-NL" dirty="0" smtClean="0"/>
              <a:t>       als </a:t>
            </a:r>
            <a:r>
              <a:rPr lang="nl-NL" b="1" dirty="0" smtClean="0">
                <a:solidFill>
                  <a:srgbClr val="0070C0"/>
                </a:solidFill>
              </a:rPr>
              <a:t>SNM=255.255.255.0</a:t>
            </a:r>
            <a:r>
              <a:rPr lang="nl-NL" dirty="0"/>
              <a:t>, betekent dit dat het </a:t>
            </a:r>
            <a:r>
              <a:rPr lang="nl-NL" b="1" dirty="0" smtClean="0">
                <a:solidFill>
                  <a:srgbClr val="0070C0"/>
                </a:solidFill>
              </a:rPr>
              <a:t>NW-ID=24 </a:t>
            </a:r>
            <a:r>
              <a:rPr lang="nl-NL" b="1" dirty="0">
                <a:solidFill>
                  <a:srgbClr val="0070C0"/>
                </a:solidFill>
              </a:rPr>
              <a:t>bits </a:t>
            </a:r>
            <a:r>
              <a:rPr lang="nl-NL" dirty="0"/>
              <a:t>en het </a:t>
            </a:r>
            <a:r>
              <a:rPr lang="nl-NL" b="1" dirty="0" smtClean="0">
                <a:solidFill>
                  <a:srgbClr val="0070C0"/>
                </a:solidFill>
              </a:rPr>
              <a:t>H-ID=8 bits</a:t>
            </a:r>
            <a:endParaRPr lang="nl-NL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97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0355" y="171618"/>
            <a:ext cx="5526183" cy="650375"/>
          </a:xfrm>
        </p:spPr>
        <p:txBody>
          <a:bodyPr/>
          <a:lstStyle/>
          <a:p>
            <a:r>
              <a:rPr lang="nl-NL" b="0" dirty="0" smtClean="0"/>
              <a:t>IP adressen (Oefening)</a:t>
            </a:r>
            <a:endParaRPr lang="nl-NL" b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7"/>
          </p:nvPr>
        </p:nvSpPr>
        <p:spPr>
          <a:xfrm>
            <a:off x="7395587" y="381573"/>
            <a:ext cx="4430239" cy="365125"/>
          </a:xfrm>
        </p:spPr>
        <p:txBody>
          <a:bodyPr>
            <a:normAutofit/>
          </a:bodyPr>
          <a:lstStyle/>
          <a:p>
            <a:r>
              <a:rPr lang="nl-NL" dirty="0" smtClean="0"/>
              <a:t>x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793" y="0"/>
            <a:ext cx="483207" cy="288874"/>
          </a:xfrm>
          <a:prstGeom prst="rect">
            <a:avLst/>
          </a:prstGeom>
        </p:spPr>
      </p:pic>
      <p:sp>
        <p:nvSpPr>
          <p:cNvPr id="13" name="Rechthoek 12"/>
          <p:cNvSpPr/>
          <p:nvPr/>
        </p:nvSpPr>
        <p:spPr>
          <a:xfrm>
            <a:off x="81280" y="1005840"/>
            <a:ext cx="11968480" cy="57708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ekstvak 13"/>
          <p:cNvSpPr txBox="1"/>
          <p:nvPr/>
        </p:nvSpPr>
        <p:spPr>
          <a:xfrm>
            <a:off x="411287" y="1082921"/>
            <a:ext cx="1129750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b="1" dirty="0" smtClean="0"/>
              <a:t>Bepaal van de volgende IP-adressen het </a:t>
            </a:r>
            <a:r>
              <a:rPr lang="nl-NL" sz="2800" b="1" dirty="0" err="1" smtClean="0"/>
              <a:t>subnet</a:t>
            </a:r>
            <a:r>
              <a:rPr lang="nl-NL" sz="2800" b="1" dirty="0" smtClean="0"/>
              <a:t>-ID en het Host-ID:</a:t>
            </a:r>
          </a:p>
          <a:p>
            <a:endParaRPr lang="nl-NL" sz="2800" b="1" dirty="0"/>
          </a:p>
          <a:p>
            <a:r>
              <a:rPr lang="nl-NL" sz="2800" dirty="0" smtClean="0"/>
              <a:t>Alle studenten zitten op het HAN netwerk. Je kunt je eigen IP adres zien op de volgende manier:</a:t>
            </a:r>
            <a:endParaRPr lang="nl-NL" sz="2800" dirty="0" smtClean="0">
              <a:solidFill>
                <a:srgbClr val="0070C0"/>
              </a:solidFill>
            </a:endParaRPr>
          </a:p>
          <a:p>
            <a:r>
              <a:rPr lang="nl-NL" sz="2800" b="1" dirty="0" smtClean="0"/>
              <a:t>1. </a:t>
            </a:r>
            <a:r>
              <a:rPr lang="nl-NL" sz="2800" dirty="0" smtClean="0"/>
              <a:t>Open een </a:t>
            </a:r>
            <a:r>
              <a:rPr lang="nl-NL" sz="2800" b="1" dirty="0" err="1" smtClean="0">
                <a:solidFill>
                  <a:srgbClr val="7030A0"/>
                </a:solidFill>
              </a:rPr>
              <a:t>Command</a:t>
            </a:r>
            <a:r>
              <a:rPr lang="nl-NL" sz="2800" b="1" dirty="0" smtClean="0">
                <a:solidFill>
                  <a:srgbClr val="7030A0"/>
                </a:solidFill>
              </a:rPr>
              <a:t> prompt</a:t>
            </a:r>
            <a:r>
              <a:rPr lang="nl-NL" sz="2800" b="1" dirty="0" smtClean="0"/>
              <a:t>.</a:t>
            </a:r>
          </a:p>
          <a:p>
            <a:endParaRPr lang="nl-NL" sz="2800" b="1" dirty="0"/>
          </a:p>
          <a:p>
            <a:r>
              <a:rPr lang="nl-NL" sz="2800" b="1" dirty="0" smtClean="0"/>
              <a:t>2. </a:t>
            </a:r>
            <a:r>
              <a:rPr lang="nl-NL" sz="2800" dirty="0" smtClean="0"/>
              <a:t>Geef het volgende </a:t>
            </a:r>
            <a:r>
              <a:rPr lang="nl-NL" sz="2800" dirty="0" err="1" smtClean="0"/>
              <a:t>command</a:t>
            </a:r>
            <a:r>
              <a:rPr lang="nl-NL" sz="2800" dirty="0" smtClean="0"/>
              <a:t> in: </a:t>
            </a:r>
            <a:r>
              <a:rPr lang="nl-NL" sz="2800" b="1" dirty="0" err="1" smtClean="0">
                <a:solidFill>
                  <a:srgbClr val="0070C0"/>
                </a:solidFill>
              </a:rPr>
              <a:t>ipconfig</a:t>
            </a:r>
            <a:endParaRPr lang="nl-NL" sz="2800" b="1" dirty="0" smtClean="0">
              <a:solidFill>
                <a:srgbClr val="0070C0"/>
              </a:solidFill>
            </a:endParaRPr>
          </a:p>
          <a:p>
            <a:endParaRPr lang="nl-NL" sz="2800" b="1" dirty="0" smtClean="0">
              <a:solidFill>
                <a:srgbClr val="0070C0"/>
              </a:solidFill>
            </a:endParaRPr>
          </a:p>
          <a:p>
            <a:r>
              <a:rPr lang="nl-NL" sz="2800" b="1" dirty="0" smtClean="0"/>
              <a:t>Vraag: </a:t>
            </a:r>
            <a:r>
              <a:rPr lang="nl-NL" sz="2800" dirty="0" smtClean="0"/>
              <a:t>Bestudeer de gegevens die je ziet. </a:t>
            </a:r>
            <a:r>
              <a:rPr lang="nl-NL" sz="2800" dirty="0"/>
              <a:t/>
            </a:r>
            <a:br>
              <a:rPr lang="nl-NL" sz="2800" dirty="0"/>
            </a:br>
            <a:r>
              <a:rPr lang="nl-NL" sz="2800" dirty="0" smtClean="0"/>
              <a:t>             </a:t>
            </a:r>
            <a:r>
              <a:rPr lang="nl-NL" sz="2800" b="1" dirty="0" err="1" smtClean="0"/>
              <a:t>Hoeveel"eentjes</a:t>
            </a:r>
            <a:r>
              <a:rPr lang="nl-NL" sz="2800" b="1" dirty="0" smtClean="0"/>
              <a:t>" zitten er in het </a:t>
            </a:r>
            <a:r>
              <a:rPr lang="nl-NL" sz="2800" b="1" dirty="0" err="1" smtClean="0"/>
              <a:t>subnetmask</a:t>
            </a:r>
            <a:r>
              <a:rPr lang="nl-NL" sz="2800" b="1" dirty="0" smtClean="0"/>
              <a:t>? (</a:t>
            </a:r>
            <a:r>
              <a:rPr lang="nl-NL" sz="2800" i="1" dirty="0" smtClean="0">
                <a:solidFill>
                  <a:srgbClr val="7030A0"/>
                </a:solidFill>
              </a:rPr>
              <a:t>gebruik de Reken-</a:t>
            </a:r>
            <a:br>
              <a:rPr lang="nl-NL" sz="2800" i="1" dirty="0" smtClean="0">
                <a:solidFill>
                  <a:srgbClr val="7030A0"/>
                </a:solidFill>
              </a:rPr>
            </a:br>
            <a:r>
              <a:rPr lang="nl-NL" sz="2800" i="1" dirty="0" smtClean="0">
                <a:solidFill>
                  <a:srgbClr val="7030A0"/>
                </a:solidFill>
              </a:rPr>
              <a:t>                       machine om decimaal naar binair te berekenen</a:t>
            </a:r>
            <a:r>
              <a:rPr lang="nl-NL" sz="2800" b="1" dirty="0" smtClean="0"/>
              <a:t>)</a:t>
            </a:r>
            <a:br>
              <a:rPr lang="nl-NL" sz="2800" b="1" dirty="0" smtClean="0"/>
            </a:br>
            <a:r>
              <a:rPr lang="nl-NL" sz="2800" b="1" dirty="0" smtClean="0"/>
              <a:t>             Uit hoeveel bits bestaat het </a:t>
            </a:r>
            <a:r>
              <a:rPr lang="nl-NL" sz="2800" b="1" dirty="0" err="1" smtClean="0"/>
              <a:t>subnet</a:t>
            </a:r>
            <a:r>
              <a:rPr lang="nl-NL" sz="2800" b="1" dirty="0" smtClean="0"/>
              <a:t> ID?</a:t>
            </a:r>
          </a:p>
          <a:p>
            <a:r>
              <a:rPr lang="nl-NL" sz="2800" b="1" dirty="0">
                <a:solidFill>
                  <a:srgbClr val="0070C0"/>
                </a:solidFill>
              </a:rPr>
              <a:t> </a:t>
            </a:r>
            <a:r>
              <a:rPr lang="nl-NL" sz="2800" b="1" dirty="0" smtClean="0">
                <a:solidFill>
                  <a:srgbClr val="0070C0"/>
                </a:solidFill>
              </a:rPr>
              <a:t>            </a:t>
            </a:r>
            <a:r>
              <a:rPr lang="nl-NL" sz="2800" b="1" dirty="0"/>
              <a:t>Uit hoeveel bits bestaat het host ID</a:t>
            </a:r>
            <a:r>
              <a:rPr lang="nl-NL" sz="2800" b="1" dirty="0" smtClean="0"/>
              <a:t>?</a:t>
            </a:r>
            <a:endParaRPr lang="nl-NL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05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0355" y="171618"/>
            <a:ext cx="5526183" cy="650375"/>
          </a:xfrm>
        </p:spPr>
        <p:txBody>
          <a:bodyPr/>
          <a:lstStyle/>
          <a:p>
            <a:r>
              <a:rPr lang="nl-NL" b="0" dirty="0" smtClean="0"/>
              <a:t>IP adressen</a:t>
            </a:r>
            <a:endParaRPr lang="nl-NL" b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7"/>
          </p:nvPr>
        </p:nvSpPr>
        <p:spPr>
          <a:xfrm>
            <a:off x="7395587" y="381573"/>
            <a:ext cx="4430239" cy="365125"/>
          </a:xfrm>
        </p:spPr>
        <p:txBody>
          <a:bodyPr>
            <a:normAutofit/>
          </a:bodyPr>
          <a:lstStyle/>
          <a:p>
            <a:r>
              <a:rPr lang="nl-NL" dirty="0" smtClean="0"/>
              <a:t>x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793" y="0"/>
            <a:ext cx="483207" cy="288874"/>
          </a:xfrm>
          <a:prstGeom prst="rect">
            <a:avLst/>
          </a:prstGeom>
        </p:spPr>
      </p:pic>
      <p:sp>
        <p:nvSpPr>
          <p:cNvPr id="21" name="Tekstvak 20"/>
          <p:cNvSpPr txBox="1"/>
          <p:nvPr/>
        </p:nvSpPr>
        <p:spPr>
          <a:xfrm>
            <a:off x="411287" y="1082921"/>
            <a:ext cx="1129750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b="1" dirty="0" smtClean="0"/>
              <a:t>Samengevat</a:t>
            </a:r>
          </a:p>
          <a:p>
            <a:endParaRPr lang="nl-NL" sz="2800" b="1" dirty="0"/>
          </a:p>
          <a:p>
            <a:r>
              <a:rPr lang="nl-NL" sz="2800" b="1" dirty="0" smtClean="0"/>
              <a:t>1. </a:t>
            </a:r>
            <a:r>
              <a:rPr lang="nl-NL" sz="2800" dirty="0" smtClean="0"/>
              <a:t>Een machine heeft een IP-adres nodig om het netwerk op te kunnen. (</a:t>
            </a:r>
            <a:r>
              <a:rPr lang="nl-NL" sz="2800" i="1" dirty="0" smtClean="0">
                <a:solidFill>
                  <a:srgbClr val="7030A0"/>
                </a:solidFill>
              </a:rPr>
              <a:t>on</a:t>
            </a:r>
            <a:br>
              <a:rPr lang="nl-NL" sz="2800" i="1" dirty="0" smtClean="0">
                <a:solidFill>
                  <a:srgbClr val="7030A0"/>
                </a:solidFill>
              </a:rPr>
            </a:br>
            <a:r>
              <a:rPr lang="nl-NL" sz="2800" i="1" dirty="0" smtClean="0">
                <a:solidFill>
                  <a:srgbClr val="7030A0"/>
                </a:solidFill>
              </a:rPr>
              <a:t>     line te gaan</a:t>
            </a:r>
            <a:r>
              <a:rPr lang="nl-NL" sz="2800" dirty="0" smtClean="0"/>
              <a:t>)</a:t>
            </a:r>
            <a:endParaRPr lang="nl-NL" sz="2800" b="1" dirty="0" smtClean="0"/>
          </a:p>
          <a:p>
            <a:endParaRPr lang="nl-NL" sz="2800" b="1" dirty="0"/>
          </a:p>
          <a:p>
            <a:r>
              <a:rPr lang="nl-NL" sz="2800" b="1" dirty="0" smtClean="0"/>
              <a:t>2. </a:t>
            </a:r>
            <a:r>
              <a:rPr lang="nl-NL" sz="2800" dirty="0" smtClean="0"/>
              <a:t>Iedere machine moet een uniek IP-adres hebben.</a:t>
            </a:r>
          </a:p>
          <a:p>
            <a:endParaRPr lang="nl-NL" sz="2800" b="1" dirty="0">
              <a:solidFill>
                <a:srgbClr val="0070C0"/>
              </a:solidFill>
            </a:endParaRPr>
          </a:p>
          <a:p>
            <a:r>
              <a:rPr lang="nl-NL" sz="2800" b="1" dirty="0" smtClean="0"/>
              <a:t>3. </a:t>
            </a:r>
            <a:r>
              <a:rPr lang="nl-NL" sz="2800" dirty="0" smtClean="0"/>
              <a:t>Een IP-adres bestaat uit een </a:t>
            </a:r>
            <a:r>
              <a:rPr lang="nl-NL" sz="2800" dirty="0" err="1" smtClean="0"/>
              <a:t>subnet</a:t>
            </a:r>
            <a:r>
              <a:rPr lang="nl-NL" sz="2800" dirty="0" smtClean="0"/>
              <a:t>-ID en een host-ID. (</a:t>
            </a:r>
            <a:r>
              <a:rPr lang="nl-NL" sz="2800" i="1" dirty="0" err="1" smtClean="0">
                <a:solidFill>
                  <a:srgbClr val="7030A0"/>
                </a:solidFill>
              </a:rPr>
              <a:t>Subnetmask</a:t>
            </a:r>
            <a:r>
              <a:rPr lang="nl-NL" sz="2800" i="1" dirty="0" smtClean="0">
                <a:solidFill>
                  <a:srgbClr val="7030A0"/>
                </a:solidFill>
              </a:rPr>
              <a:t> </a:t>
            </a:r>
            <a:br>
              <a:rPr lang="nl-NL" sz="2800" i="1" dirty="0" smtClean="0">
                <a:solidFill>
                  <a:srgbClr val="7030A0"/>
                </a:solidFill>
              </a:rPr>
            </a:br>
            <a:r>
              <a:rPr lang="nl-NL" sz="2800" i="1" dirty="0" smtClean="0">
                <a:solidFill>
                  <a:srgbClr val="7030A0"/>
                </a:solidFill>
              </a:rPr>
              <a:t>     bepaald de scheidslijn</a:t>
            </a:r>
            <a:r>
              <a:rPr lang="nl-NL" sz="2800" dirty="0" smtClean="0"/>
              <a:t>)</a:t>
            </a:r>
          </a:p>
          <a:p>
            <a:endParaRPr lang="nl-NL" sz="2800" b="1" dirty="0" smtClean="0">
              <a:solidFill>
                <a:srgbClr val="0070C0"/>
              </a:solidFill>
            </a:endParaRPr>
          </a:p>
          <a:p>
            <a:r>
              <a:rPr lang="nl-NL" sz="2800" b="1" dirty="0" smtClean="0"/>
              <a:t>4. </a:t>
            </a:r>
            <a:r>
              <a:rPr lang="nl-NL" sz="2800" dirty="0" smtClean="0"/>
              <a:t>Een IP-adres wordt decimaal genoteerd maar om de theorie er achter</a:t>
            </a:r>
            <a:br>
              <a:rPr lang="nl-NL" sz="2800" dirty="0" smtClean="0"/>
            </a:br>
            <a:r>
              <a:rPr lang="nl-NL" sz="2800" dirty="0" smtClean="0"/>
              <a:t>     goed te kunnen begrijpen moet een IP adres binair worden bekeken.</a:t>
            </a:r>
            <a:endParaRPr lang="nl-NL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61058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1574" y="182904"/>
            <a:ext cx="5526183" cy="650375"/>
          </a:xfrm>
        </p:spPr>
        <p:txBody>
          <a:bodyPr/>
          <a:lstStyle/>
          <a:p>
            <a:r>
              <a:rPr lang="nl-NL" b="0" dirty="0" smtClean="0"/>
              <a:t>DNS (</a:t>
            </a:r>
            <a:r>
              <a:rPr lang="nl-NL" sz="2400" u="sng" dirty="0" smtClean="0"/>
              <a:t>D</a:t>
            </a:r>
            <a:r>
              <a:rPr lang="nl-NL" sz="2400" b="0" i="1" dirty="0" smtClean="0"/>
              <a:t>omain</a:t>
            </a:r>
            <a:r>
              <a:rPr lang="nl-NL" sz="2400" b="0" dirty="0" smtClean="0"/>
              <a:t> </a:t>
            </a:r>
            <a:r>
              <a:rPr lang="nl-NL" sz="2400" u="sng" dirty="0" smtClean="0"/>
              <a:t>N</a:t>
            </a:r>
            <a:r>
              <a:rPr lang="nl-NL" sz="2400" b="0" i="1" dirty="0" smtClean="0"/>
              <a:t>ame</a:t>
            </a:r>
            <a:r>
              <a:rPr lang="nl-NL" sz="2400" b="0" dirty="0" smtClean="0"/>
              <a:t> </a:t>
            </a:r>
            <a:r>
              <a:rPr lang="nl-NL" sz="2400" u="sng" dirty="0" smtClean="0"/>
              <a:t>S</a:t>
            </a:r>
            <a:r>
              <a:rPr lang="nl-NL" sz="2400" b="0" i="1" dirty="0" smtClean="0"/>
              <a:t>erver</a:t>
            </a:r>
            <a:r>
              <a:rPr lang="nl-NL" b="0" dirty="0" smtClean="0"/>
              <a:t>)</a:t>
            </a:r>
            <a:endParaRPr lang="nl-NL" b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7"/>
          </p:nvPr>
        </p:nvSpPr>
        <p:spPr>
          <a:xfrm>
            <a:off x="9647757" y="381573"/>
            <a:ext cx="2178069" cy="365125"/>
          </a:xfrm>
        </p:spPr>
        <p:txBody>
          <a:bodyPr>
            <a:normAutofit/>
          </a:bodyPr>
          <a:lstStyle/>
          <a:p>
            <a:r>
              <a:rPr lang="nl-NL" dirty="0" smtClean="0"/>
              <a:t>x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793" y="0"/>
            <a:ext cx="483207" cy="288874"/>
          </a:xfrm>
          <a:prstGeom prst="rect">
            <a:avLst/>
          </a:prstGeom>
        </p:spPr>
      </p:pic>
      <p:pic>
        <p:nvPicPr>
          <p:cNvPr id="50" name="Picture 2" descr="Afbeeldingsresultaat voor router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90" y="2466180"/>
            <a:ext cx="635384" cy="42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Rechte verbindingslijn 5"/>
          <p:cNvCxnSpPr>
            <a:stCxn id="37" idx="0"/>
          </p:cNvCxnSpPr>
          <p:nvPr/>
        </p:nvCxnSpPr>
        <p:spPr>
          <a:xfrm flipV="1">
            <a:off x="3688937" y="2782806"/>
            <a:ext cx="491177" cy="7383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Rechte verbindingslijn 52"/>
          <p:cNvCxnSpPr/>
          <p:nvPr/>
        </p:nvCxnSpPr>
        <p:spPr>
          <a:xfrm flipH="1" flipV="1">
            <a:off x="4536767" y="2730788"/>
            <a:ext cx="856132" cy="9210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Rechte verbindingslijn 53"/>
          <p:cNvCxnSpPr>
            <a:endCxn id="49" idx="0"/>
          </p:cNvCxnSpPr>
          <p:nvPr/>
        </p:nvCxnSpPr>
        <p:spPr>
          <a:xfrm>
            <a:off x="3724415" y="3854469"/>
            <a:ext cx="282224" cy="852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Rechte verbindingslijn 54"/>
          <p:cNvCxnSpPr/>
          <p:nvPr/>
        </p:nvCxnSpPr>
        <p:spPr>
          <a:xfrm flipV="1">
            <a:off x="4180114" y="3893207"/>
            <a:ext cx="1205089" cy="9772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Rechte verbindingslijn 55"/>
          <p:cNvCxnSpPr/>
          <p:nvPr/>
        </p:nvCxnSpPr>
        <p:spPr>
          <a:xfrm>
            <a:off x="4232696" y="4933210"/>
            <a:ext cx="950739" cy="1485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Rechte verbindingslijn 56"/>
          <p:cNvCxnSpPr/>
          <p:nvPr/>
        </p:nvCxnSpPr>
        <p:spPr>
          <a:xfrm>
            <a:off x="3841337" y="3673584"/>
            <a:ext cx="1664626" cy="1181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Rechte verbindingslijn 57"/>
          <p:cNvCxnSpPr/>
          <p:nvPr/>
        </p:nvCxnSpPr>
        <p:spPr>
          <a:xfrm flipV="1">
            <a:off x="4598766" y="2519523"/>
            <a:ext cx="1321923" cy="1021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Rechte verbindingslijn 58"/>
          <p:cNvCxnSpPr/>
          <p:nvPr/>
        </p:nvCxnSpPr>
        <p:spPr>
          <a:xfrm flipV="1">
            <a:off x="5619027" y="2621630"/>
            <a:ext cx="351888" cy="10614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Rechte verbindingslijn 59"/>
          <p:cNvCxnSpPr/>
          <p:nvPr/>
        </p:nvCxnSpPr>
        <p:spPr>
          <a:xfrm flipV="1">
            <a:off x="5479738" y="3831627"/>
            <a:ext cx="173485" cy="10891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Rechte verbindingslijn 60"/>
          <p:cNvCxnSpPr/>
          <p:nvPr/>
        </p:nvCxnSpPr>
        <p:spPr>
          <a:xfrm>
            <a:off x="6146817" y="2568376"/>
            <a:ext cx="1610569" cy="1624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Rechte verbindingslijn 61"/>
          <p:cNvCxnSpPr/>
          <p:nvPr/>
        </p:nvCxnSpPr>
        <p:spPr>
          <a:xfrm flipV="1">
            <a:off x="5847656" y="3742826"/>
            <a:ext cx="959283" cy="888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Rechte verbindingslijn 62"/>
          <p:cNvCxnSpPr>
            <a:endCxn id="48" idx="0"/>
          </p:cNvCxnSpPr>
          <p:nvPr/>
        </p:nvCxnSpPr>
        <p:spPr>
          <a:xfrm>
            <a:off x="5620687" y="5029547"/>
            <a:ext cx="831341" cy="5563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Rechte verbindingslijn 63"/>
          <p:cNvCxnSpPr/>
          <p:nvPr/>
        </p:nvCxnSpPr>
        <p:spPr>
          <a:xfrm flipV="1">
            <a:off x="6611022" y="4914767"/>
            <a:ext cx="491177" cy="7383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Rechte verbindingslijn 64"/>
          <p:cNvCxnSpPr/>
          <p:nvPr/>
        </p:nvCxnSpPr>
        <p:spPr>
          <a:xfrm flipV="1">
            <a:off x="7511797" y="4085918"/>
            <a:ext cx="1099640" cy="7086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Rechte verbindingslijn 65"/>
          <p:cNvCxnSpPr/>
          <p:nvPr/>
        </p:nvCxnSpPr>
        <p:spPr>
          <a:xfrm flipV="1">
            <a:off x="7019706" y="2867619"/>
            <a:ext cx="734279" cy="7660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Rechte verbindingslijn 67"/>
          <p:cNvCxnSpPr/>
          <p:nvPr/>
        </p:nvCxnSpPr>
        <p:spPr>
          <a:xfrm flipH="1" flipV="1">
            <a:off x="8061617" y="2867619"/>
            <a:ext cx="666019" cy="1066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Rechte verbindingslijn 77"/>
          <p:cNvCxnSpPr/>
          <p:nvPr/>
        </p:nvCxnSpPr>
        <p:spPr>
          <a:xfrm>
            <a:off x="2007365" y="3402857"/>
            <a:ext cx="1471602" cy="27289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Rechte verbindingslijn 79"/>
          <p:cNvCxnSpPr/>
          <p:nvPr/>
        </p:nvCxnSpPr>
        <p:spPr>
          <a:xfrm flipV="1">
            <a:off x="2283010" y="3805584"/>
            <a:ext cx="1306701" cy="98899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Rechte verbindingslijn 86"/>
          <p:cNvCxnSpPr/>
          <p:nvPr/>
        </p:nvCxnSpPr>
        <p:spPr>
          <a:xfrm>
            <a:off x="8998186" y="4085918"/>
            <a:ext cx="1310052" cy="2661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Rechte verbindingslijn 88"/>
          <p:cNvCxnSpPr/>
          <p:nvPr/>
        </p:nvCxnSpPr>
        <p:spPr>
          <a:xfrm flipH="1" flipV="1">
            <a:off x="8849326" y="4196234"/>
            <a:ext cx="767212" cy="10356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kstvak 8"/>
          <p:cNvSpPr txBox="1"/>
          <p:nvPr/>
        </p:nvSpPr>
        <p:spPr>
          <a:xfrm>
            <a:off x="586971" y="3233758"/>
            <a:ext cx="1247166" cy="2462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000" dirty="0" smtClean="0"/>
              <a:t>www.nu.nl</a:t>
            </a:r>
            <a:endParaRPr lang="nl-NL" sz="1000" dirty="0"/>
          </a:p>
        </p:txBody>
      </p:sp>
      <p:cxnSp>
        <p:nvCxnSpPr>
          <p:cNvPr id="124" name="Rechte verbindingslijn 123"/>
          <p:cNvCxnSpPr/>
          <p:nvPr/>
        </p:nvCxnSpPr>
        <p:spPr>
          <a:xfrm>
            <a:off x="3172319" y="1821913"/>
            <a:ext cx="1095069" cy="58968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Rechte verbindingslijn 127"/>
          <p:cNvCxnSpPr/>
          <p:nvPr/>
        </p:nvCxnSpPr>
        <p:spPr>
          <a:xfrm flipH="1">
            <a:off x="4493860" y="5244835"/>
            <a:ext cx="791446" cy="86182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kstvak 70"/>
          <p:cNvSpPr txBox="1"/>
          <p:nvPr/>
        </p:nvSpPr>
        <p:spPr>
          <a:xfrm rot="292950">
            <a:off x="6516526" y="2334206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180.16.0.0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72" name="Tekstvak 71"/>
          <p:cNvSpPr txBox="1"/>
          <p:nvPr/>
        </p:nvSpPr>
        <p:spPr>
          <a:xfrm rot="18856702">
            <a:off x="7179130" y="3116586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190.66.0.0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73" name="Tekstvak 72"/>
          <p:cNvSpPr txBox="1"/>
          <p:nvPr/>
        </p:nvSpPr>
        <p:spPr>
          <a:xfrm rot="21293209">
            <a:off x="5787216" y="3861350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11.0.0.0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74" name="Tekstvak 73"/>
          <p:cNvSpPr txBox="1"/>
          <p:nvPr/>
        </p:nvSpPr>
        <p:spPr>
          <a:xfrm rot="21382686">
            <a:off x="4719691" y="2253203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198.16.3.0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75" name="Tekstvak 74"/>
          <p:cNvSpPr txBox="1"/>
          <p:nvPr/>
        </p:nvSpPr>
        <p:spPr>
          <a:xfrm rot="19583437">
            <a:off x="7589370" y="4504400"/>
            <a:ext cx="107374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155.111.0.0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76" name="Tekstvak 75"/>
          <p:cNvSpPr txBox="1"/>
          <p:nvPr/>
        </p:nvSpPr>
        <p:spPr>
          <a:xfrm rot="2086501">
            <a:off x="5469320" y="5298188"/>
            <a:ext cx="8241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13.0.0.0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77" name="Tekstvak 76"/>
          <p:cNvSpPr txBox="1"/>
          <p:nvPr/>
        </p:nvSpPr>
        <p:spPr>
          <a:xfrm rot="17361871">
            <a:off x="5505124" y="3079870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201.1.1.0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79" name="Tekstvak 78"/>
          <p:cNvSpPr txBox="1"/>
          <p:nvPr/>
        </p:nvSpPr>
        <p:spPr>
          <a:xfrm rot="286836">
            <a:off x="4067206" y="3440258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211.16.7.0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81" name="Tekstvak 80"/>
          <p:cNvSpPr txBox="1"/>
          <p:nvPr/>
        </p:nvSpPr>
        <p:spPr>
          <a:xfrm rot="19252213">
            <a:off x="4167827" y="4114806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160.76.0.0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82" name="Tekstvak 81"/>
          <p:cNvSpPr txBox="1"/>
          <p:nvPr/>
        </p:nvSpPr>
        <p:spPr>
          <a:xfrm rot="570692">
            <a:off x="4264970" y="4956932"/>
            <a:ext cx="7334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1.0.0.0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83" name="Tekstvak 82"/>
          <p:cNvSpPr txBox="1"/>
          <p:nvPr/>
        </p:nvSpPr>
        <p:spPr>
          <a:xfrm rot="18220313">
            <a:off x="3303401" y="2909736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130.8.0.0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84" name="Tekstvak 83"/>
          <p:cNvSpPr txBox="1"/>
          <p:nvPr/>
        </p:nvSpPr>
        <p:spPr>
          <a:xfrm rot="4392672">
            <a:off x="3221332" y="4143361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130.10.0.0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88" name="Tekstvak 87"/>
          <p:cNvSpPr txBox="1"/>
          <p:nvPr/>
        </p:nvSpPr>
        <p:spPr>
          <a:xfrm rot="18227994">
            <a:off x="6516757" y="5299195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201.1.3.0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90" name="Tekstvak 89"/>
          <p:cNvSpPr txBox="1"/>
          <p:nvPr/>
        </p:nvSpPr>
        <p:spPr>
          <a:xfrm rot="3456691">
            <a:off x="8068983" y="3167592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192.16.4.0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91" name="Tekstvak 90"/>
          <p:cNvSpPr txBox="1"/>
          <p:nvPr/>
        </p:nvSpPr>
        <p:spPr>
          <a:xfrm rot="16718448">
            <a:off x="5374034" y="4446917"/>
            <a:ext cx="73348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6.0.0.0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115" name="Tekstvak 114"/>
          <p:cNvSpPr txBox="1"/>
          <p:nvPr/>
        </p:nvSpPr>
        <p:spPr>
          <a:xfrm rot="2727299">
            <a:off x="4537925" y="2839423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200.1.4.0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117" name="Tekstvak 116"/>
          <p:cNvSpPr txBox="1"/>
          <p:nvPr/>
        </p:nvSpPr>
        <p:spPr>
          <a:xfrm rot="20178489">
            <a:off x="8102739" y="1970452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7030A0"/>
                </a:solidFill>
              </a:rPr>
              <a:t>174.18.0.0</a:t>
            </a:r>
            <a:endParaRPr lang="nl-NL" sz="1400" b="1" dirty="0">
              <a:solidFill>
                <a:srgbClr val="7030A0"/>
              </a:solidFill>
            </a:endParaRPr>
          </a:p>
        </p:txBody>
      </p:sp>
      <p:sp>
        <p:nvSpPr>
          <p:cNvPr id="119" name="Tekstvak 118"/>
          <p:cNvSpPr txBox="1"/>
          <p:nvPr/>
        </p:nvSpPr>
        <p:spPr>
          <a:xfrm>
            <a:off x="9230527" y="3771239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7030A0"/>
                </a:solidFill>
              </a:rPr>
              <a:t>61.0.0.0</a:t>
            </a:r>
            <a:endParaRPr lang="nl-NL" sz="1400" b="1" dirty="0">
              <a:solidFill>
                <a:srgbClr val="7030A0"/>
              </a:solidFill>
            </a:endParaRPr>
          </a:p>
        </p:txBody>
      </p:sp>
      <p:sp>
        <p:nvSpPr>
          <p:cNvPr id="121" name="Tekstvak 120"/>
          <p:cNvSpPr txBox="1"/>
          <p:nvPr/>
        </p:nvSpPr>
        <p:spPr>
          <a:xfrm rot="3232869">
            <a:off x="8576075" y="4716564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7030A0"/>
                </a:solidFill>
              </a:rPr>
              <a:t>145.23.0.0</a:t>
            </a:r>
            <a:endParaRPr lang="nl-NL" sz="1400" b="1" dirty="0">
              <a:solidFill>
                <a:srgbClr val="7030A0"/>
              </a:solidFill>
            </a:endParaRPr>
          </a:p>
        </p:txBody>
      </p:sp>
      <p:sp>
        <p:nvSpPr>
          <p:cNvPr id="122" name="Tekstvak 121"/>
          <p:cNvSpPr txBox="1"/>
          <p:nvPr/>
        </p:nvSpPr>
        <p:spPr>
          <a:xfrm rot="697509">
            <a:off x="2217027" y="3177489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7030A0"/>
                </a:solidFill>
              </a:rPr>
              <a:t>174.19.0.0</a:t>
            </a:r>
            <a:endParaRPr lang="nl-NL" sz="1400" b="1" dirty="0">
              <a:solidFill>
                <a:srgbClr val="7030A0"/>
              </a:solidFill>
            </a:endParaRPr>
          </a:p>
        </p:txBody>
      </p:sp>
      <p:sp>
        <p:nvSpPr>
          <p:cNvPr id="125" name="Tekstvak 124"/>
          <p:cNvSpPr txBox="1"/>
          <p:nvPr/>
        </p:nvSpPr>
        <p:spPr>
          <a:xfrm rot="19443539">
            <a:off x="2266102" y="4069832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7030A0"/>
                </a:solidFill>
              </a:rPr>
              <a:t>62.0.0.0</a:t>
            </a:r>
            <a:endParaRPr lang="nl-NL" sz="1400" b="1" dirty="0">
              <a:solidFill>
                <a:srgbClr val="7030A0"/>
              </a:solidFill>
            </a:endParaRPr>
          </a:p>
        </p:txBody>
      </p:sp>
      <p:sp>
        <p:nvSpPr>
          <p:cNvPr id="130" name="Tekstvak 129"/>
          <p:cNvSpPr txBox="1"/>
          <p:nvPr/>
        </p:nvSpPr>
        <p:spPr>
          <a:xfrm rot="18797171">
            <a:off x="4568126" y="5638082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chemeClr val="accent3">
                    <a:lumMod val="50000"/>
                  </a:schemeClr>
                </a:solidFill>
              </a:rPr>
              <a:t>112.6.0.0</a:t>
            </a:r>
            <a:endParaRPr lang="nl-NL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1" name="Tekstvak 130"/>
          <p:cNvSpPr txBox="1"/>
          <p:nvPr/>
        </p:nvSpPr>
        <p:spPr>
          <a:xfrm rot="1808798">
            <a:off x="3414142" y="1900985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chemeClr val="accent3">
                    <a:lumMod val="50000"/>
                  </a:schemeClr>
                </a:solidFill>
              </a:rPr>
              <a:t>112.12.0.0</a:t>
            </a:r>
            <a:endParaRPr lang="nl-NL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29" name="Picture 2" descr="Afbeeldingsresultaat voor router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223" y="2360276"/>
            <a:ext cx="635384" cy="42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5" name="Rechte verbindingslijn 84"/>
          <p:cNvCxnSpPr/>
          <p:nvPr/>
        </p:nvCxnSpPr>
        <p:spPr>
          <a:xfrm flipV="1">
            <a:off x="7918026" y="2078889"/>
            <a:ext cx="1186330" cy="54083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2" name="Picture 2" descr="Afbeeldingsresultaat voor router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722" y="2571541"/>
            <a:ext cx="635384" cy="42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fbeeldingsresultaat voor router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305" y="3633668"/>
            <a:ext cx="635384" cy="42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Afbeeldingsresultaat voor router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994" y="3521183"/>
            <a:ext cx="635384" cy="42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Afbeeldingsresultaat voor router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338" y="4706828"/>
            <a:ext cx="635384" cy="42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Afbeeldingsresultaat voor router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832" y="3874653"/>
            <a:ext cx="635384" cy="42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Afbeeldingsresultaat voor router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511" y="4870452"/>
            <a:ext cx="635384" cy="42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Afbeeldingsresultaat voor router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336" y="5585926"/>
            <a:ext cx="635384" cy="42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Afbeeldingsresultaat voor router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245" y="3521183"/>
            <a:ext cx="635384" cy="42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Afbeeldingsresultaat voor router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947" y="4706828"/>
            <a:ext cx="635384" cy="42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4" descr="Afbeeldingsresultaat voor office computer icon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191" y="1090580"/>
            <a:ext cx="1399720" cy="138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Tekstvak 125"/>
          <p:cNvSpPr txBox="1"/>
          <p:nvPr/>
        </p:nvSpPr>
        <p:spPr>
          <a:xfrm>
            <a:off x="477025" y="3508462"/>
            <a:ext cx="150926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b="1" dirty="0" smtClean="0">
                <a:solidFill>
                  <a:srgbClr val="7030A0"/>
                </a:solidFill>
              </a:rPr>
              <a:t>174.19.80.13</a:t>
            </a:r>
          </a:p>
          <a:p>
            <a:pPr algn="ctr"/>
            <a:r>
              <a:rPr lang="nl-NL" b="1" dirty="0" smtClean="0"/>
              <a:t>255.255.0.0</a:t>
            </a:r>
            <a:endParaRPr lang="nl-NL" b="1" dirty="0"/>
          </a:p>
        </p:txBody>
      </p:sp>
      <p:sp>
        <p:nvSpPr>
          <p:cNvPr id="127" name="Tekstvak 126"/>
          <p:cNvSpPr txBox="1"/>
          <p:nvPr/>
        </p:nvSpPr>
        <p:spPr>
          <a:xfrm>
            <a:off x="9188269" y="2292890"/>
            <a:ext cx="150926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b="1" dirty="0" smtClean="0">
                <a:solidFill>
                  <a:srgbClr val="7030A0"/>
                </a:solidFill>
              </a:rPr>
              <a:t>174.18.0.13</a:t>
            </a:r>
          </a:p>
          <a:p>
            <a:pPr algn="ctr"/>
            <a:r>
              <a:rPr lang="nl-NL" b="1" dirty="0" smtClean="0"/>
              <a:t>255.255.0.0</a:t>
            </a:r>
            <a:endParaRPr lang="nl-NL" b="1" dirty="0"/>
          </a:p>
        </p:txBody>
      </p:sp>
      <p:sp>
        <p:nvSpPr>
          <p:cNvPr id="129" name="Tekstvak 128"/>
          <p:cNvSpPr txBox="1"/>
          <p:nvPr/>
        </p:nvSpPr>
        <p:spPr>
          <a:xfrm>
            <a:off x="2311240" y="4891862"/>
            <a:ext cx="7273553" cy="175432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b="1" dirty="0" smtClean="0">
                <a:solidFill>
                  <a:srgbClr val="FF0000"/>
                </a:solidFill>
              </a:rPr>
              <a:t>NB</a:t>
            </a:r>
            <a:r>
              <a:rPr lang="nl-NL" dirty="0" smtClean="0"/>
              <a:t>: </a:t>
            </a:r>
            <a:r>
              <a:rPr lang="nl-NL" b="1" dirty="0" smtClean="0"/>
              <a:t>Belangrijk is om te weten dat wanneer een computer het IP adres van een andere computer weet, hij deze in principe kan bereiken. </a:t>
            </a:r>
            <a:r>
              <a:rPr lang="nl-NL" b="1" dirty="0" smtClean="0">
                <a:solidFill>
                  <a:srgbClr val="FF0000"/>
                </a:solidFill>
              </a:rPr>
              <a:t>!!!!!!!</a:t>
            </a:r>
          </a:p>
          <a:p>
            <a:endParaRPr lang="nl-NL" dirty="0"/>
          </a:p>
          <a:p>
            <a:r>
              <a:rPr lang="nl-NL" dirty="0" smtClean="0"/>
              <a:t>De routers in het netwerk zijn zodanig geconfigureerd dat ze de weg naar een bepaald IP-adres kunnen bepalen, eventueel zelfs met alternatieve routes. (</a:t>
            </a:r>
            <a:r>
              <a:rPr lang="nl-NL" i="1" dirty="0" smtClean="0">
                <a:solidFill>
                  <a:srgbClr val="7030A0"/>
                </a:solidFill>
              </a:rPr>
              <a:t>router werken met </a:t>
            </a:r>
            <a:r>
              <a:rPr lang="nl-NL" i="1" dirty="0" err="1" smtClean="0">
                <a:solidFill>
                  <a:srgbClr val="7030A0"/>
                </a:solidFill>
              </a:rPr>
              <a:t>zgn</a:t>
            </a:r>
            <a:r>
              <a:rPr lang="nl-NL" i="1" dirty="0" smtClean="0">
                <a:solidFill>
                  <a:srgbClr val="7030A0"/>
                </a:solidFill>
              </a:rPr>
              <a:t> routeringstabellen</a:t>
            </a:r>
            <a:r>
              <a:rPr lang="nl-NL" dirty="0" smtClean="0"/>
              <a:t>)</a:t>
            </a:r>
            <a:endParaRPr lang="nl-NL" dirty="0"/>
          </a:p>
        </p:txBody>
      </p:sp>
      <p:cxnSp>
        <p:nvCxnSpPr>
          <p:cNvPr id="8" name="Rechte verbindingslijn met pijl 7"/>
          <p:cNvCxnSpPr/>
          <p:nvPr/>
        </p:nvCxnSpPr>
        <p:spPr>
          <a:xfrm flipH="1">
            <a:off x="8230406" y="2112259"/>
            <a:ext cx="1169190" cy="543161"/>
          </a:xfrm>
          <a:prstGeom prst="straightConnector1">
            <a:avLst/>
          </a:prstGeom>
          <a:ln w="57150">
            <a:solidFill>
              <a:srgbClr val="7030A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Rechte verbindingslijn met pijl 131"/>
          <p:cNvCxnSpPr/>
          <p:nvPr/>
        </p:nvCxnSpPr>
        <p:spPr>
          <a:xfrm flipH="1" flipV="1">
            <a:off x="6337799" y="2720371"/>
            <a:ext cx="1150968" cy="88563"/>
          </a:xfrm>
          <a:prstGeom prst="straightConnector1">
            <a:avLst/>
          </a:prstGeom>
          <a:ln w="57150">
            <a:solidFill>
              <a:srgbClr val="7030A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Rechte verbindingslijn met pijl 132"/>
          <p:cNvCxnSpPr/>
          <p:nvPr/>
        </p:nvCxnSpPr>
        <p:spPr>
          <a:xfrm flipH="1">
            <a:off x="5486219" y="2787471"/>
            <a:ext cx="335726" cy="797560"/>
          </a:xfrm>
          <a:prstGeom prst="straightConnector1">
            <a:avLst/>
          </a:prstGeom>
          <a:ln w="57150">
            <a:solidFill>
              <a:srgbClr val="7030A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Rechte verbindingslijn met pijl 133"/>
          <p:cNvCxnSpPr/>
          <p:nvPr/>
        </p:nvCxnSpPr>
        <p:spPr>
          <a:xfrm flipH="1" flipV="1">
            <a:off x="4037744" y="3811712"/>
            <a:ext cx="1156994" cy="55165"/>
          </a:xfrm>
          <a:prstGeom prst="straightConnector1">
            <a:avLst/>
          </a:prstGeom>
          <a:ln w="57150">
            <a:solidFill>
              <a:srgbClr val="7030A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Rechte verbindingslijn met pijl 134"/>
          <p:cNvCxnSpPr/>
          <p:nvPr/>
        </p:nvCxnSpPr>
        <p:spPr>
          <a:xfrm flipH="1" flipV="1">
            <a:off x="2031552" y="3549760"/>
            <a:ext cx="1242348" cy="173668"/>
          </a:xfrm>
          <a:prstGeom prst="straightConnector1">
            <a:avLst/>
          </a:prstGeom>
          <a:ln w="57150">
            <a:solidFill>
              <a:srgbClr val="7030A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28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7"/>
          </p:nvPr>
        </p:nvSpPr>
        <p:spPr>
          <a:xfrm>
            <a:off x="7395587" y="381573"/>
            <a:ext cx="4430239" cy="365125"/>
          </a:xfrm>
        </p:spPr>
        <p:txBody>
          <a:bodyPr>
            <a:normAutofit/>
          </a:bodyPr>
          <a:lstStyle/>
          <a:p>
            <a:r>
              <a:rPr lang="nl-NL" dirty="0" smtClean="0"/>
              <a:t>x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793" y="0"/>
            <a:ext cx="483207" cy="288874"/>
          </a:xfrm>
          <a:prstGeom prst="rect">
            <a:avLst/>
          </a:prstGeom>
        </p:spPr>
      </p:pic>
      <p:sp>
        <p:nvSpPr>
          <p:cNvPr id="13" name="Rechthoek 12"/>
          <p:cNvSpPr/>
          <p:nvPr/>
        </p:nvSpPr>
        <p:spPr>
          <a:xfrm>
            <a:off x="81280" y="1005840"/>
            <a:ext cx="11968480" cy="57708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ekstvak 13"/>
          <p:cNvSpPr txBox="1"/>
          <p:nvPr/>
        </p:nvSpPr>
        <p:spPr>
          <a:xfrm>
            <a:off x="411287" y="1082921"/>
            <a:ext cx="1129750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b="1" dirty="0" smtClean="0"/>
              <a:t>Je kunt dan ook een website eventueel benaderen via zijn IP adres:</a:t>
            </a:r>
          </a:p>
          <a:p>
            <a:endParaRPr lang="nl-NL" sz="2800" b="1" dirty="0"/>
          </a:p>
          <a:p>
            <a:r>
              <a:rPr lang="nl-NL" sz="2800" b="1" dirty="0" smtClean="0"/>
              <a:t>a. </a:t>
            </a:r>
            <a:r>
              <a:rPr lang="nl-NL" sz="2800" dirty="0" smtClean="0"/>
              <a:t>Open een browser en ga naar </a:t>
            </a:r>
            <a:r>
              <a:rPr lang="nl-NL" sz="2800" b="1" dirty="0" smtClean="0">
                <a:solidFill>
                  <a:srgbClr val="0070C0"/>
                </a:solidFill>
              </a:rPr>
              <a:t>HTTP</a:t>
            </a:r>
            <a:r>
              <a:rPr lang="nl-NL" sz="2800" b="1" dirty="0">
                <a:solidFill>
                  <a:srgbClr val="0070C0"/>
                </a:solidFill>
              </a:rPr>
              <a:t>://172.217.20.68 </a:t>
            </a:r>
            <a:r>
              <a:rPr lang="nl-NL" sz="2800" dirty="0"/>
              <a:t>of </a:t>
            </a:r>
            <a:br>
              <a:rPr lang="nl-NL" sz="2800" dirty="0"/>
            </a:br>
            <a:r>
              <a:rPr lang="nl-NL" sz="2800" dirty="0"/>
              <a:t>     </a:t>
            </a:r>
            <a:r>
              <a:rPr lang="nl-NL" sz="2800" b="1" dirty="0">
                <a:solidFill>
                  <a:srgbClr val="0070C0"/>
                </a:solidFill>
              </a:rPr>
              <a:t>HTTP://145.74.103.94</a:t>
            </a:r>
            <a:endParaRPr lang="nl-NL" sz="2800" b="1" dirty="0" smtClean="0">
              <a:solidFill>
                <a:srgbClr val="0070C0"/>
              </a:solidFill>
            </a:endParaRPr>
          </a:p>
          <a:p>
            <a:endParaRPr lang="nl-NL" sz="2800" b="1" dirty="0">
              <a:solidFill>
                <a:srgbClr val="0070C0"/>
              </a:solidFill>
            </a:endParaRPr>
          </a:p>
          <a:p>
            <a:r>
              <a:rPr lang="nl-NL" sz="2800" b="1" dirty="0"/>
              <a:t> </a:t>
            </a:r>
            <a:r>
              <a:rPr lang="nl-NL" sz="2800" b="1" dirty="0" smtClean="0"/>
              <a:t>    (mocht bovenstaande niet werken krijg je een ander adres van de</a:t>
            </a:r>
            <a:br>
              <a:rPr lang="nl-NL" sz="2800" b="1" dirty="0" smtClean="0"/>
            </a:br>
            <a:r>
              <a:rPr lang="nl-NL" sz="2800" b="1" dirty="0" smtClean="0"/>
              <a:t>       docent)</a:t>
            </a:r>
            <a:endParaRPr lang="nl-NL" sz="2800" b="1" dirty="0">
              <a:solidFill>
                <a:srgbClr val="0070C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121574" y="182904"/>
            <a:ext cx="5526183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nl-NL" b="0" dirty="0" smtClean="0"/>
              <a:t>DNS (Oefening)</a:t>
            </a:r>
            <a:endParaRPr lang="nl-NL" b="0" dirty="0"/>
          </a:p>
        </p:txBody>
      </p:sp>
      <p:sp>
        <p:nvSpPr>
          <p:cNvPr id="9" name="Tekstvak 8"/>
          <p:cNvSpPr txBox="1"/>
          <p:nvPr/>
        </p:nvSpPr>
        <p:spPr>
          <a:xfrm>
            <a:off x="3559779" y="4055800"/>
            <a:ext cx="4289677" cy="120032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b="1" dirty="0" smtClean="0"/>
              <a:t>Docent reminder:</a:t>
            </a:r>
          </a:p>
          <a:p>
            <a:r>
              <a:rPr lang="nl-NL" dirty="0" smtClean="0"/>
              <a:t>Achterhaal de </a:t>
            </a:r>
            <a:r>
              <a:rPr lang="nl-NL" dirty="0" err="1" smtClean="0"/>
              <a:t>ip</a:t>
            </a:r>
            <a:r>
              <a:rPr lang="nl-NL" dirty="0" smtClean="0"/>
              <a:t> adressen van bv </a:t>
            </a:r>
            <a:r>
              <a:rPr lang="nl-NL" b="1" dirty="0" smtClean="0">
                <a:solidFill>
                  <a:srgbClr val="7030A0"/>
                </a:solidFill>
              </a:rPr>
              <a:t>www.google.com </a:t>
            </a:r>
            <a:r>
              <a:rPr lang="nl-NL" dirty="0" smtClean="0"/>
              <a:t> of </a:t>
            </a:r>
            <a:r>
              <a:rPr lang="nl-NL" b="1" dirty="0" smtClean="0">
                <a:solidFill>
                  <a:srgbClr val="7030A0"/>
                </a:solidFill>
              </a:rPr>
              <a:t>www.han.nl</a:t>
            </a:r>
          </a:p>
          <a:p>
            <a:endParaRPr lang="nl-NL" dirty="0" smtClean="0"/>
          </a:p>
        </p:txBody>
      </p:sp>
      <p:sp>
        <p:nvSpPr>
          <p:cNvPr id="10" name="Tekstvak 9"/>
          <p:cNvSpPr txBox="1"/>
          <p:nvPr/>
        </p:nvSpPr>
        <p:spPr>
          <a:xfrm>
            <a:off x="2177676" y="5511430"/>
            <a:ext cx="7273553" cy="92333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b="1" dirty="0" smtClean="0">
                <a:solidFill>
                  <a:srgbClr val="FF0000"/>
                </a:solidFill>
              </a:rPr>
              <a:t>NB</a:t>
            </a:r>
            <a:r>
              <a:rPr lang="nl-NL" dirty="0" smtClean="0"/>
              <a:t>: Rechtstreeks een website benaderen via een IP adres werkt door allerlei beveiligingen niet meer bij de meeste websites. Dit staat los van het principe dat dit mogelijk blijft.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3768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1574" y="182904"/>
            <a:ext cx="5526183" cy="650375"/>
          </a:xfrm>
        </p:spPr>
        <p:txBody>
          <a:bodyPr/>
          <a:lstStyle/>
          <a:p>
            <a:r>
              <a:rPr lang="nl-NL" b="0" dirty="0" smtClean="0"/>
              <a:t>DNS (</a:t>
            </a:r>
            <a:r>
              <a:rPr lang="nl-NL" sz="2400" u="sng" dirty="0" smtClean="0"/>
              <a:t>D</a:t>
            </a:r>
            <a:r>
              <a:rPr lang="nl-NL" sz="2400" b="0" i="1" dirty="0" smtClean="0"/>
              <a:t>omain</a:t>
            </a:r>
            <a:r>
              <a:rPr lang="nl-NL" sz="2400" b="0" dirty="0" smtClean="0"/>
              <a:t> </a:t>
            </a:r>
            <a:r>
              <a:rPr lang="nl-NL" sz="2400" u="sng" dirty="0" smtClean="0"/>
              <a:t>N</a:t>
            </a:r>
            <a:r>
              <a:rPr lang="nl-NL" sz="2400" b="0" i="1" dirty="0" smtClean="0"/>
              <a:t>ame</a:t>
            </a:r>
            <a:r>
              <a:rPr lang="nl-NL" sz="2400" b="0" dirty="0" smtClean="0"/>
              <a:t> </a:t>
            </a:r>
            <a:r>
              <a:rPr lang="nl-NL" sz="2400" u="sng" dirty="0" smtClean="0"/>
              <a:t>S</a:t>
            </a:r>
            <a:r>
              <a:rPr lang="nl-NL" sz="2400" b="0" i="1" dirty="0" smtClean="0"/>
              <a:t>erver</a:t>
            </a:r>
            <a:r>
              <a:rPr lang="nl-NL" b="0" dirty="0" smtClean="0"/>
              <a:t>)</a:t>
            </a:r>
            <a:endParaRPr lang="nl-NL" b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7"/>
          </p:nvPr>
        </p:nvSpPr>
        <p:spPr>
          <a:xfrm>
            <a:off x="9647757" y="381573"/>
            <a:ext cx="2178069" cy="365125"/>
          </a:xfrm>
        </p:spPr>
        <p:txBody>
          <a:bodyPr>
            <a:normAutofit/>
          </a:bodyPr>
          <a:lstStyle/>
          <a:p>
            <a:r>
              <a:rPr lang="nl-NL" dirty="0" smtClean="0"/>
              <a:t>x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793" y="0"/>
            <a:ext cx="483207" cy="288874"/>
          </a:xfrm>
          <a:prstGeom prst="rect">
            <a:avLst/>
          </a:prstGeom>
        </p:spPr>
      </p:pic>
      <p:pic>
        <p:nvPicPr>
          <p:cNvPr id="50" name="Picture 2" descr="Afbeeldingsresultaat voor router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90" y="2466180"/>
            <a:ext cx="635384" cy="42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Rechte verbindingslijn 5"/>
          <p:cNvCxnSpPr>
            <a:stCxn id="37" idx="0"/>
          </p:cNvCxnSpPr>
          <p:nvPr/>
        </p:nvCxnSpPr>
        <p:spPr>
          <a:xfrm flipV="1">
            <a:off x="3688937" y="2782806"/>
            <a:ext cx="491177" cy="7383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Rechte verbindingslijn 52"/>
          <p:cNvCxnSpPr/>
          <p:nvPr/>
        </p:nvCxnSpPr>
        <p:spPr>
          <a:xfrm flipH="1" flipV="1">
            <a:off x="4536767" y="2730788"/>
            <a:ext cx="856132" cy="9210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Rechte verbindingslijn 53"/>
          <p:cNvCxnSpPr>
            <a:endCxn id="49" idx="0"/>
          </p:cNvCxnSpPr>
          <p:nvPr/>
        </p:nvCxnSpPr>
        <p:spPr>
          <a:xfrm>
            <a:off x="3724415" y="3854469"/>
            <a:ext cx="282224" cy="852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Rechte verbindingslijn 54"/>
          <p:cNvCxnSpPr/>
          <p:nvPr/>
        </p:nvCxnSpPr>
        <p:spPr>
          <a:xfrm flipV="1">
            <a:off x="4180114" y="3893207"/>
            <a:ext cx="1205089" cy="9772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Rechte verbindingslijn 55"/>
          <p:cNvCxnSpPr/>
          <p:nvPr/>
        </p:nvCxnSpPr>
        <p:spPr>
          <a:xfrm>
            <a:off x="4232696" y="4933210"/>
            <a:ext cx="950739" cy="1485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Rechte verbindingslijn 56"/>
          <p:cNvCxnSpPr/>
          <p:nvPr/>
        </p:nvCxnSpPr>
        <p:spPr>
          <a:xfrm>
            <a:off x="3841337" y="3673584"/>
            <a:ext cx="1664626" cy="1181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Rechte verbindingslijn 57"/>
          <p:cNvCxnSpPr/>
          <p:nvPr/>
        </p:nvCxnSpPr>
        <p:spPr>
          <a:xfrm flipV="1">
            <a:off x="4598766" y="2519523"/>
            <a:ext cx="1321923" cy="1021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Rechte verbindingslijn 58"/>
          <p:cNvCxnSpPr/>
          <p:nvPr/>
        </p:nvCxnSpPr>
        <p:spPr>
          <a:xfrm flipV="1">
            <a:off x="5619027" y="2621630"/>
            <a:ext cx="351888" cy="10614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Rechte verbindingslijn 59"/>
          <p:cNvCxnSpPr/>
          <p:nvPr/>
        </p:nvCxnSpPr>
        <p:spPr>
          <a:xfrm flipV="1">
            <a:off x="5479738" y="3831627"/>
            <a:ext cx="173485" cy="10891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Rechte verbindingslijn 60"/>
          <p:cNvCxnSpPr/>
          <p:nvPr/>
        </p:nvCxnSpPr>
        <p:spPr>
          <a:xfrm>
            <a:off x="6146817" y="2568376"/>
            <a:ext cx="1610569" cy="1624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Rechte verbindingslijn 61"/>
          <p:cNvCxnSpPr/>
          <p:nvPr/>
        </p:nvCxnSpPr>
        <p:spPr>
          <a:xfrm flipV="1">
            <a:off x="5847656" y="3742826"/>
            <a:ext cx="959283" cy="888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Rechte verbindingslijn 62"/>
          <p:cNvCxnSpPr>
            <a:endCxn id="48" idx="0"/>
          </p:cNvCxnSpPr>
          <p:nvPr/>
        </p:nvCxnSpPr>
        <p:spPr>
          <a:xfrm>
            <a:off x="5620687" y="5029547"/>
            <a:ext cx="831341" cy="5563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Rechte verbindingslijn 63"/>
          <p:cNvCxnSpPr/>
          <p:nvPr/>
        </p:nvCxnSpPr>
        <p:spPr>
          <a:xfrm flipV="1">
            <a:off x="6611022" y="4914767"/>
            <a:ext cx="491177" cy="7383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Rechte verbindingslijn 64"/>
          <p:cNvCxnSpPr/>
          <p:nvPr/>
        </p:nvCxnSpPr>
        <p:spPr>
          <a:xfrm flipV="1">
            <a:off x="7511797" y="4085918"/>
            <a:ext cx="1099640" cy="7086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Rechte verbindingslijn 65"/>
          <p:cNvCxnSpPr/>
          <p:nvPr/>
        </p:nvCxnSpPr>
        <p:spPr>
          <a:xfrm flipV="1">
            <a:off x="7019706" y="2867619"/>
            <a:ext cx="734279" cy="7660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Rechte verbindingslijn 67"/>
          <p:cNvCxnSpPr/>
          <p:nvPr/>
        </p:nvCxnSpPr>
        <p:spPr>
          <a:xfrm flipH="1" flipV="1">
            <a:off x="8061617" y="2867619"/>
            <a:ext cx="666019" cy="1066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Rechte verbindingslijn 77"/>
          <p:cNvCxnSpPr/>
          <p:nvPr/>
        </p:nvCxnSpPr>
        <p:spPr>
          <a:xfrm>
            <a:off x="2007365" y="3402857"/>
            <a:ext cx="1471602" cy="27289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Rechte verbindingslijn 79"/>
          <p:cNvCxnSpPr/>
          <p:nvPr/>
        </p:nvCxnSpPr>
        <p:spPr>
          <a:xfrm flipV="1">
            <a:off x="2283010" y="3805584"/>
            <a:ext cx="1306701" cy="98899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Rechte verbindingslijn 86"/>
          <p:cNvCxnSpPr/>
          <p:nvPr/>
        </p:nvCxnSpPr>
        <p:spPr>
          <a:xfrm>
            <a:off x="8998186" y="4085918"/>
            <a:ext cx="1310052" cy="2661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Rechte verbindingslijn 88"/>
          <p:cNvCxnSpPr/>
          <p:nvPr/>
        </p:nvCxnSpPr>
        <p:spPr>
          <a:xfrm flipH="1" flipV="1">
            <a:off x="8849326" y="4196234"/>
            <a:ext cx="767212" cy="10356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kstvak 8"/>
          <p:cNvSpPr txBox="1"/>
          <p:nvPr/>
        </p:nvSpPr>
        <p:spPr>
          <a:xfrm>
            <a:off x="586971" y="3233758"/>
            <a:ext cx="1247166" cy="2462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000" dirty="0" smtClean="0"/>
              <a:t>www.nu.nl</a:t>
            </a:r>
            <a:endParaRPr lang="nl-NL" sz="1000" dirty="0"/>
          </a:p>
        </p:txBody>
      </p:sp>
      <p:cxnSp>
        <p:nvCxnSpPr>
          <p:cNvPr id="124" name="Rechte verbindingslijn 123"/>
          <p:cNvCxnSpPr/>
          <p:nvPr/>
        </p:nvCxnSpPr>
        <p:spPr>
          <a:xfrm>
            <a:off x="3172319" y="1821913"/>
            <a:ext cx="1095069" cy="58968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Rechte verbindingslijn 127"/>
          <p:cNvCxnSpPr/>
          <p:nvPr/>
        </p:nvCxnSpPr>
        <p:spPr>
          <a:xfrm flipH="1">
            <a:off x="4493860" y="5244835"/>
            <a:ext cx="791446" cy="86182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kstvak 70"/>
          <p:cNvSpPr txBox="1"/>
          <p:nvPr/>
        </p:nvSpPr>
        <p:spPr>
          <a:xfrm rot="292950">
            <a:off x="6516526" y="2334206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180.16.0.0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72" name="Tekstvak 71"/>
          <p:cNvSpPr txBox="1"/>
          <p:nvPr/>
        </p:nvSpPr>
        <p:spPr>
          <a:xfrm rot="18856702">
            <a:off x="7179130" y="3116586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190.66.0.0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73" name="Tekstvak 72"/>
          <p:cNvSpPr txBox="1"/>
          <p:nvPr/>
        </p:nvSpPr>
        <p:spPr>
          <a:xfrm rot="21293209">
            <a:off x="5787216" y="3861350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11.0.0.0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74" name="Tekstvak 73"/>
          <p:cNvSpPr txBox="1"/>
          <p:nvPr/>
        </p:nvSpPr>
        <p:spPr>
          <a:xfrm rot="21382686">
            <a:off x="4719691" y="2253203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198.16.3.0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75" name="Tekstvak 74"/>
          <p:cNvSpPr txBox="1"/>
          <p:nvPr/>
        </p:nvSpPr>
        <p:spPr>
          <a:xfrm rot="19583437">
            <a:off x="7589370" y="4504400"/>
            <a:ext cx="107374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155.111.0.0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76" name="Tekstvak 75"/>
          <p:cNvSpPr txBox="1"/>
          <p:nvPr/>
        </p:nvSpPr>
        <p:spPr>
          <a:xfrm rot="2086501">
            <a:off x="5469320" y="5298188"/>
            <a:ext cx="8241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13.0.0.0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77" name="Tekstvak 76"/>
          <p:cNvSpPr txBox="1"/>
          <p:nvPr/>
        </p:nvSpPr>
        <p:spPr>
          <a:xfrm rot="17361871">
            <a:off x="5505124" y="3079870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201.1.1.0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79" name="Tekstvak 78"/>
          <p:cNvSpPr txBox="1"/>
          <p:nvPr/>
        </p:nvSpPr>
        <p:spPr>
          <a:xfrm rot="286836">
            <a:off x="4067206" y="3440258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211.16.7.0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81" name="Tekstvak 80"/>
          <p:cNvSpPr txBox="1"/>
          <p:nvPr/>
        </p:nvSpPr>
        <p:spPr>
          <a:xfrm rot="19252213">
            <a:off x="4167827" y="4114806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160.76.0.0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82" name="Tekstvak 81"/>
          <p:cNvSpPr txBox="1"/>
          <p:nvPr/>
        </p:nvSpPr>
        <p:spPr>
          <a:xfrm rot="570692">
            <a:off x="4264970" y="4956932"/>
            <a:ext cx="7334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1.0.0.0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83" name="Tekstvak 82"/>
          <p:cNvSpPr txBox="1"/>
          <p:nvPr/>
        </p:nvSpPr>
        <p:spPr>
          <a:xfrm rot="18220313">
            <a:off x="3303401" y="2909736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130.8.0.0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84" name="Tekstvak 83"/>
          <p:cNvSpPr txBox="1"/>
          <p:nvPr/>
        </p:nvSpPr>
        <p:spPr>
          <a:xfrm rot="4392672">
            <a:off x="3221332" y="4143361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130.10.0.0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88" name="Tekstvak 87"/>
          <p:cNvSpPr txBox="1"/>
          <p:nvPr/>
        </p:nvSpPr>
        <p:spPr>
          <a:xfrm rot="18227994">
            <a:off x="6516757" y="5299195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201.1.3.0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90" name="Tekstvak 89"/>
          <p:cNvSpPr txBox="1"/>
          <p:nvPr/>
        </p:nvSpPr>
        <p:spPr>
          <a:xfrm rot="3456691">
            <a:off x="8068983" y="3167592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192.16.4.0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91" name="Tekstvak 90"/>
          <p:cNvSpPr txBox="1"/>
          <p:nvPr/>
        </p:nvSpPr>
        <p:spPr>
          <a:xfrm rot="16718448">
            <a:off x="5374034" y="4446917"/>
            <a:ext cx="73348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6.0.0.0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115" name="Tekstvak 114"/>
          <p:cNvSpPr txBox="1"/>
          <p:nvPr/>
        </p:nvSpPr>
        <p:spPr>
          <a:xfrm rot="2727299">
            <a:off x="4537925" y="2839423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200.1.4.0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117" name="Tekstvak 116"/>
          <p:cNvSpPr txBox="1"/>
          <p:nvPr/>
        </p:nvSpPr>
        <p:spPr>
          <a:xfrm rot="20178489">
            <a:off x="8102739" y="1970452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7030A0"/>
                </a:solidFill>
              </a:rPr>
              <a:t>174.18.0.0</a:t>
            </a:r>
            <a:endParaRPr lang="nl-NL" sz="1400" b="1" dirty="0">
              <a:solidFill>
                <a:srgbClr val="7030A0"/>
              </a:solidFill>
            </a:endParaRPr>
          </a:p>
        </p:txBody>
      </p:sp>
      <p:sp>
        <p:nvSpPr>
          <p:cNvPr id="119" name="Tekstvak 118"/>
          <p:cNvSpPr txBox="1"/>
          <p:nvPr/>
        </p:nvSpPr>
        <p:spPr>
          <a:xfrm>
            <a:off x="9230527" y="3771239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7030A0"/>
                </a:solidFill>
              </a:rPr>
              <a:t>61.0.0.0</a:t>
            </a:r>
            <a:endParaRPr lang="nl-NL" sz="1400" b="1" dirty="0">
              <a:solidFill>
                <a:srgbClr val="7030A0"/>
              </a:solidFill>
            </a:endParaRPr>
          </a:p>
        </p:txBody>
      </p:sp>
      <p:sp>
        <p:nvSpPr>
          <p:cNvPr id="121" name="Tekstvak 120"/>
          <p:cNvSpPr txBox="1"/>
          <p:nvPr/>
        </p:nvSpPr>
        <p:spPr>
          <a:xfrm rot="3232869">
            <a:off x="8576075" y="4716564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7030A0"/>
                </a:solidFill>
              </a:rPr>
              <a:t>145.23.0.0</a:t>
            </a:r>
            <a:endParaRPr lang="nl-NL" sz="1400" b="1" dirty="0">
              <a:solidFill>
                <a:srgbClr val="7030A0"/>
              </a:solidFill>
            </a:endParaRPr>
          </a:p>
        </p:txBody>
      </p:sp>
      <p:sp>
        <p:nvSpPr>
          <p:cNvPr id="122" name="Tekstvak 121"/>
          <p:cNvSpPr txBox="1"/>
          <p:nvPr/>
        </p:nvSpPr>
        <p:spPr>
          <a:xfrm rot="697509">
            <a:off x="2217027" y="3177489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7030A0"/>
                </a:solidFill>
              </a:rPr>
              <a:t>174.19.0.0</a:t>
            </a:r>
            <a:endParaRPr lang="nl-NL" sz="1400" b="1" dirty="0">
              <a:solidFill>
                <a:srgbClr val="7030A0"/>
              </a:solidFill>
            </a:endParaRPr>
          </a:p>
        </p:txBody>
      </p:sp>
      <p:sp>
        <p:nvSpPr>
          <p:cNvPr id="125" name="Tekstvak 124"/>
          <p:cNvSpPr txBox="1"/>
          <p:nvPr/>
        </p:nvSpPr>
        <p:spPr>
          <a:xfrm rot="19443539">
            <a:off x="2266102" y="4069832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7030A0"/>
                </a:solidFill>
              </a:rPr>
              <a:t>62.0.0.0</a:t>
            </a:r>
            <a:endParaRPr lang="nl-NL" sz="1400" b="1" dirty="0">
              <a:solidFill>
                <a:srgbClr val="7030A0"/>
              </a:solidFill>
            </a:endParaRPr>
          </a:p>
        </p:txBody>
      </p:sp>
      <p:sp>
        <p:nvSpPr>
          <p:cNvPr id="130" name="Tekstvak 129"/>
          <p:cNvSpPr txBox="1"/>
          <p:nvPr/>
        </p:nvSpPr>
        <p:spPr>
          <a:xfrm rot="18797171">
            <a:off x="4568126" y="5638082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chemeClr val="accent3">
                    <a:lumMod val="50000"/>
                  </a:schemeClr>
                </a:solidFill>
              </a:rPr>
              <a:t>112.6.0.0</a:t>
            </a:r>
            <a:endParaRPr lang="nl-NL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1" name="Tekstvak 130"/>
          <p:cNvSpPr txBox="1"/>
          <p:nvPr/>
        </p:nvSpPr>
        <p:spPr>
          <a:xfrm rot="1808798">
            <a:off x="3414142" y="1900985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chemeClr val="accent3">
                    <a:lumMod val="50000"/>
                  </a:schemeClr>
                </a:solidFill>
              </a:rPr>
              <a:t>112.12.0.0</a:t>
            </a:r>
            <a:endParaRPr lang="nl-NL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29" name="Picture 2" descr="Afbeeldingsresultaat voor router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223" y="2360276"/>
            <a:ext cx="635384" cy="42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5" name="Rechte verbindingslijn 84"/>
          <p:cNvCxnSpPr/>
          <p:nvPr/>
        </p:nvCxnSpPr>
        <p:spPr>
          <a:xfrm flipV="1">
            <a:off x="7918026" y="2078889"/>
            <a:ext cx="1186330" cy="54083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2" name="Picture 2" descr="Afbeeldingsresultaat voor router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722" y="2571541"/>
            <a:ext cx="635384" cy="42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fbeeldingsresultaat voor router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305" y="3633668"/>
            <a:ext cx="635384" cy="42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Afbeeldingsresultaat voor router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994" y="3521183"/>
            <a:ext cx="635384" cy="42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Afbeeldingsresultaat voor router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338" y="4706828"/>
            <a:ext cx="635384" cy="42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Afbeeldingsresultaat voor router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832" y="3874653"/>
            <a:ext cx="635384" cy="42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Afbeeldingsresultaat voor router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511" y="4870452"/>
            <a:ext cx="635384" cy="42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Afbeeldingsresultaat voor router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336" y="5585926"/>
            <a:ext cx="635384" cy="42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Afbeeldingsresultaat voor router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245" y="3521183"/>
            <a:ext cx="635384" cy="42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Afbeeldingsresultaat voor router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947" y="4706828"/>
            <a:ext cx="635384" cy="42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4" descr="Afbeeldingsresultaat voor office computer icon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191" y="1090580"/>
            <a:ext cx="1399720" cy="138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Tekstvak 125"/>
          <p:cNvSpPr txBox="1"/>
          <p:nvPr/>
        </p:nvSpPr>
        <p:spPr>
          <a:xfrm>
            <a:off x="477025" y="3508462"/>
            <a:ext cx="150926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b="1" dirty="0" smtClean="0">
                <a:solidFill>
                  <a:srgbClr val="7030A0"/>
                </a:solidFill>
              </a:rPr>
              <a:t>174.19.80.13</a:t>
            </a:r>
          </a:p>
          <a:p>
            <a:pPr algn="ctr"/>
            <a:r>
              <a:rPr lang="nl-NL" b="1" dirty="0" smtClean="0"/>
              <a:t>255.255.0.0</a:t>
            </a:r>
            <a:endParaRPr lang="nl-NL" b="1" dirty="0"/>
          </a:p>
        </p:txBody>
      </p:sp>
      <p:sp>
        <p:nvSpPr>
          <p:cNvPr id="127" name="Tekstvak 126"/>
          <p:cNvSpPr txBox="1"/>
          <p:nvPr/>
        </p:nvSpPr>
        <p:spPr>
          <a:xfrm>
            <a:off x="9057691" y="2281863"/>
            <a:ext cx="194653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b="1" dirty="0" smtClean="0">
                <a:solidFill>
                  <a:srgbClr val="7030A0"/>
                </a:solidFill>
              </a:rPr>
              <a:t>174.18.0.13</a:t>
            </a:r>
          </a:p>
          <a:p>
            <a:pPr algn="ctr"/>
            <a:r>
              <a:rPr lang="nl-NL" b="1" dirty="0" smtClean="0"/>
              <a:t>255.255.0.0</a:t>
            </a:r>
          </a:p>
          <a:p>
            <a:pPr algn="ctr"/>
            <a:r>
              <a:rPr lang="nl-NL" b="1" dirty="0" smtClean="0">
                <a:solidFill>
                  <a:srgbClr val="C00000"/>
                </a:solidFill>
              </a:rPr>
              <a:t>dns:145.23.10.135</a:t>
            </a:r>
            <a:endParaRPr lang="nl-NL" b="1" dirty="0">
              <a:solidFill>
                <a:srgbClr val="C00000"/>
              </a:solidFill>
            </a:endParaRPr>
          </a:p>
        </p:txBody>
      </p:sp>
      <p:sp>
        <p:nvSpPr>
          <p:cNvPr id="129" name="Tekstvak 128"/>
          <p:cNvSpPr txBox="1"/>
          <p:nvPr/>
        </p:nvSpPr>
        <p:spPr>
          <a:xfrm>
            <a:off x="131471" y="4994744"/>
            <a:ext cx="3580181" cy="175432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smtClean="0"/>
              <a:t>Een DNS server heeft als taak van URL's (bv </a:t>
            </a:r>
            <a:r>
              <a:rPr lang="nl-NL" b="1" dirty="0" smtClean="0">
                <a:solidFill>
                  <a:srgbClr val="7030A0"/>
                </a:solidFill>
              </a:rPr>
              <a:t>www.han.nl</a:t>
            </a:r>
            <a:r>
              <a:rPr lang="nl-NL" dirty="0" smtClean="0"/>
              <a:t>) het IP adres terug te geven. </a:t>
            </a:r>
          </a:p>
          <a:p>
            <a:r>
              <a:rPr lang="nl-NL" dirty="0" smtClean="0"/>
              <a:t>Daarom krijgt iedere computer bij zijn IP instellingen ook een DNS server toegewezen.</a:t>
            </a:r>
            <a:endParaRPr lang="nl-NL" dirty="0"/>
          </a:p>
        </p:txBody>
      </p:sp>
      <p:pic>
        <p:nvPicPr>
          <p:cNvPr id="1026" name="Picture 2" descr="Afbeeldingsresultaat voor dns icon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423" y="4563691"/>
            <a:ext cx="1503844" cy="150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kstvak 85"/>
          <p:cNvSpPr txBox="1"/>
          <p:nvPr/>
        </p:nvSpPr>
        <p:spPr>
          <a:xfrm>
            <a:off x="9399596" y="5814859"/>
            <a:ext cx="16759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b="1" dirty="0" smtClean="0">
                <a:solidFill>
                  <a:srgbClr val="7030A0"/>
                </a:solidFill>
              </a:rPr>
              <a:t>145.23.10.135</a:t>
            </a:r>
          </a:p>
          <a:p>
            <a:pPr algn="ctr"/>
            <a:r>
              <a:rPr lang="nl-NL" b="1" dirty="0" smtClean="0"/>
              <a:t>255.255.0.0</a:t>
            </a:r>
            <a:endParaRPr lang="nl-NL" b="1" dirty="0"/>
          </a:p>
        </p:txBody>
      </p:sp>
      <p:sp>
        <p:nvSpPr>
          <p:cNvPr id="4" name="Ovaal 3"/>
          <p:cNvSpPr/>
          <p:nvPr/>
        </p:nvSpPr>
        <p:spPr>
          <a:xfrm>
            <a:off x="8451832" y="4618764"/>
            <a:ext cx="3548384" cy="205633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2" name="Ovaal 91"/>
          <p:cNvSpPr/>
          <p:nvPr/>
        </p:nvSpPr>
        <p:spPr>
          <a:xfrm>
            <a:off x="8908934" y="2851182"/>
            <a:ext cx="2385623" cy="389276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722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7"/>
          </p:nvPr>
        </p:nvSpPr>
        <p:spPr>
          <a:xfrm>
            <a:off x="7395587" y="381573"/>
            <a:ext cx="4430239" cy="365125"/>
          </a:xfrm>
        </p:spPr>
        <p:txBody>
          <a:bodyPr>
            <a:normAutofit/>
          </a:bodyPr>
          <a:lstStyle/>
          <a:p>
            <a:r>
              <a:rPr lang="nl-NL" dirty="0" smtClean="0"/>
              <a:t>x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793" y="0"/>
            <a:ext cx="483207" cy="288874"/>
          </a:xfrm>
          <a:prstGeom prst="rect">
            <a:avLst/>
          </a:prstGeom>
        </p:spPr>
      </p:pic>
      <p:sp>
        <p:nvSpPr>
          <p:cNvPr id="13" name="Rechthoek 12"/>
          <p:cNvSpPr/>
          <p:nvPr/>
        </p:nvSpPr>
        <p:spPr>
          <a:xfrm>
            <a:off x="81280" y="1005840"/>
            <a:ext cx="11968480" cy="57708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ekstvak 13"/>
          <p:cNvSpPr txBox="1"/>
          <p:nvPr/>
        </p:nvSpPr>
        <p:spPr>
          <a:xfrm>
            <a:off x="411287" y="1082921"/>
            <a:ext cx="1129750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b="1" dirty="0" smtClean="0"/>
              <a:t>Bekijk de instellingen van je IP configuratie</a:t>
            </a:r>
          </a:p>
          <a:p>
            <a:endParaRPr lang="nl-NL" sz="2800" b="1" dirty="0"/>
          </a:p>
          <a:p>
            <a:r>
              <a:rPr lang="nl-NL" sz="2800" b="1" dirty="0" smtClean="0"/>
              <a:t>a. </a:t>
            </a:r>
            <a:r>
              <a:rPr lang="nl-NL" sz="2800" dirty="0" smtClean="0"/>
              <a:t>Open </a:t>
            </a:r>
            <a:r>
              <a:rPr lang="nl-NL" sz="2800" dirty="0" err="1" smtClean="0"/>
              <a:t>command</a:t>
            </a:r>
            <a:r>
              <a:rPr lang="nl-NL" sz="2800" dirty="0" smtClean="0"/>
              <a:t> prompt en voer het volgende commando uit:</a:t>
            </a:r>
          </a:p>
          <a:p>
            <a:endParaRPr lang="nl-NL" sz="2800" b="1" dirty="0">
              <a:solidFill>
                <a:srgbClr val="0070C0"/>
              </a:solidFill>
            </a:endParaRPr>
          </a:p>
          <a:p>
            <a:r>
              <a:rPr lang="nl-NL" sz="2800" b="1" dirty="0" smtClean="0">
                <a:solidFill>
                  <a:srgbClr val="0070C0"/>
                </a:solidFill>
              </a:rPr>
              <a:t>     </a:t>
            </a:r>
            <a:r>
              <a:rPr lang="nl-NL" sz="2800" b="1" dirty="0" err="1" smtClean="0">
                <a:solidFill>
                  <a:srgbClr val="0070C0"/>
                </a:solidFill>
              </a:rPr>
              <a:t>ipconfig</a:t>
            </a:r>
            <a:r>
              <a:rPr lang="nl-NL" sz="2800" b="1" dirty="0" smtClean="0">
                <a:solidFill>
                  <a:srgbClr val="0070C0"/>
                </a:solidFill>
              </a:rPr>
              <a:t> /</a:t>
            </a:r>
            <a:r>
              <a:rPr lang="nl-NL" sz="2800" b="1" dirty="0" err="1" smtClean="0">
                <a:solidFill>
                  <a:srgbClr val="0070C0"/>
                </a:solidFill>
              </a:rPr>
              <a:t>all</a:t>
            </a:r>
            <a:r>
              <a:rPr lang="nl-NL" sz="2800" b="1" dirty="0" smtClean="0">
                <a:solidFill>
                  <a:srgbClr val="0070C0"/>
                </a:solidFill>
              </a:rPr>
              <a:t>  </a:t>
            </a:r>
            <a:r>
              <a:rPr lang="nl-NL" sz="2800" dirty="0" smtClean="0"/>
              <a:t>(op </a:t>
            </a:r>
            <a:r>
              <a:rPr lang="nl-NL" sz="2800" dirty="0" err="1" smtClean="0"/>
              <a:t>windows</a:t>
            </a:r>
            <a:r>
              <a:rPr lang="nl-NL" sz="2800" dirty="0" smtClean="0"/>
              <a:t>)</a:t>
            </a:r>
            <a:endParaRPr lang="nl-NL" sz="2800" b="1" dirty="0" smtClean="0">
              <a:solidFill>
                <a:srgbClr val="0070C0"/>
              </a:solidFill>
            </a:endParaRPr>
          </a:p>
          <a:p>
            <a:r>
              <a:rPr lang="nl-NL" sz="2800" b="1" dirty="0" smtClean="0">
                <a:solidFill>
                  <a:srgbClr val="0070C0"/>
                </a:solidFill>
              </a:rPr>
              <a:t>     </a:t>
            </a:r>
            <a:r>
              <a:rPr lang="nl-NL" sz="2800" b="1" dirty="0" err="1" smtClean="0">
                <a:solidFill>
                  <a:srgbClr val="0070C0"/>
                </a:solidFill>
              </a:rPr>
              <a:t>ifconfig</a:t>
            </a:r>
            <a:r>
              <a:rPr lang="nl-NL" sz="2800" b="1" dirty="0" smtClean="0">
                <a:solidFill>
                  <a:srgbClr val="0070C0"/>
                </a:solidFill>
              </a:rPr>
              <a:t> -a      </a:t>
            </a:r>
            <a:r>
              <a:rPr lang="nl-NL" sz="2800" dirty="0" smtClean="0"/>
              <a:t>(</a:t>
            </a:r>
            <a:r>
              <a:rPr lang="nl-NL" sz="2800" dirty="0"/>
              <a:t>op </a:t>
            </a:r>
            <a:r>
              <a:rPr lang="nl-NL" sz="2800" dirty="0" err="1" smtClean="0"/>
              <a:t>mac</a:t>
            </a:r>
            <a:r>
              <a:rPr lang="nl-NL" sz="2800" dirty="0" smtClean="0"/>
              <a:t> en </a:t>
            </a:r>
            <a:r>
              <a:rPr lang="nl-NL" sz="2800" dirty="0" err="1" smtClean="0"/>
              <a:t>linux</a:t>
            </a:r>
            <a:r>
              <a:rPr lang="nl-NL" sz="2800" dirty="0" smtClean="0"/>
              <a:t>)</a:t>
            </a:r>
            <a:endParaRPr lang="nl-NL" sz="2800" b="1" dirty="0">
              <a:solidFill>
                <a:srgbClr val="0070C0"/>
              </a:solidFill>
            </a:endParaRPr>
          </a:p>
          <a:p>
            <a:r>
              <a:rPr lang="nl-NL" sz="2800" b="1" dirty="0" smtClean="0">
                <a:solidFill>
                  <a:srgbClr val="0070C0"/>
                </a:solidFill>
              </a:rPr>
              <a:t> </a:t>
            </a:r>
            <a:endParaRPr lang="nl-NL" sz="2800" b="1" dirty="0">
              <a:solidFill>
                <a:srgbClr val="0070C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121574" y="182904"/>
            <a:ext cx="5526183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nl-NL" b="0" dirty="0" smtClean="0"/>
              <a:t>DNS (Oefening)</a:t>
            </a:r>
            <a:endParaRPr lang="nl-NL" b="0" dirty="0"/>
          </a:p>
        </p:txBody>
      </p:sp>
      <p:sp>
        <p:nvSpPr>
          <p:cNvPr id="10" name="Tekstvak 9"/>
          <p:cNvSpPr txBox="1"/>
          <p:nvPr/>
        </p:nvSpPr>
        <p:spPr>
          <a:xfrm>
            <a:off x="3153722" y="4723764"/>
            <a:ext cx="5651231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smtClean="0"/>
              <a:t>Kijk of je het IP adres van de DNS server ziet staan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9500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7"/>
          </p:nvPr>
        </p:nvSpPr>
        <p:spPr>
          <a:xfrm>
            <a:off x="7395587" y="381573"/>
            <a:ext cx="4430239" cy="365125"/>
          </a:xfrm>
        </p:spPr>
        <p:txBody>
          <a:bodyPr>
            <a:normAutofit/>
          </a:bodyPr>
          <a:lstStyle/>
          <a:p>
            <a:r>
              <a:rPr lang="nl-NL" dirty="0" smtClean="0"/>
              <a:t>x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793" y="0"/>
            <a:ext cx="483207" cy="288874"/>
          </a:xfrm>
          <a:prstGeom prst="rect">
            <a:avLst/>
          </a:prstGeom>
        </p:spPr>
      </p:pic>
      <p:sp>
        <p:nvSpPr>
          <p:cNvPr id="13" name="Rechthoek 12"/>
          <p:cNvSpPr/>
          <p:nvPr/>
        </p:nvSpPr>
        <p:spPr>
          <a:xfrm>
            <a:off x="81280" y="1005840"/>
            <a:ext cx="11968480" cy="57708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ekstvak 13"/>
          <p:cNvSpPr txBox="1"/>
          <p:nvPr/>
        </p:nvSpPr>
        <p:spPr>
          <a:xfrm>
            <a:off x="411287" y="1082921"/>
            <a:ext cx="112975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b="1" dirty="0" smtClean="0"/>
              <a:t>Bekijk de instellingen van je IP configuratie</a:t>
            </a:r>
          </a:p>
          <a:p>
            <a:endParaRPr lang="nl-NL" sz="2800" b="1" dirty="0"/>
          </a:p>
          <a:p>
            <a:r>
              <a:rPr lang="nl-NL" sz="2800" b="1" dirty="0" smtClean="0"/>
              <a:t>a. </a:t>
            </a:r>
            <a:r>
              <a:rPr lang="nl-NL" sz="2800" dirty="0" smtClean="0"/>
              <a:t>Open </a:t>
            </a:r>
            <a:r>
              <a:rPr lang="nl-NL" sz="2800" dirty="0" err="1" smtClean="0">
                <a:latin typeface="Courier New" charset="0"/>
                <a:ea typeface="Courier New" charset="0"/>
                <a:cs typeface="Courier New" charset="0"/>
              </a:rPr>
              <a:t>command</a:t>
            </a:r>
            <a:r>
              <a:rPr lang="nl-NL" sz="2800" dirty="0" smtClean="0">
                <a:latin typeface="Courier New" charset="0"/>
                <a:ea typeface="Courier New" charset="0"/>
                <a:cs typeface="Courier New" charset="0"/>
              </a:rPr>
              <a:t> prompt</a:t>
            </a:r>
            <a:r>
              <a:rPr lang="nl-NL" sz="2800" dirty="0" smtClean="0"/>
              <a:t> en voer het volgende commando uit:</a:t>
            </a:r>
          </a:p>
          <a:p>
            <a:endParaRPr lang="nl-NL" sz="2800" b="1" dirty="0">
              <a:solidFill>
                <a:srgbClr val="0070C0"/>
              </a:solidFill>
            </a:endParaRPr>
          </a:p>
          <a:p>
            <a:r>
              <a:rPr lang="nl-NL" sz="2800" b="1" dirty="0" smtClean="0">
                <a:solidFill>
                  <a:srgbClr val="0070C0"/>
                </a:solidFill>
              </a:rPr>
              <a:t>     ping </a:t>
            </a:r>
            <a:r>
              <a:rPr lang="nl-NL" sz="2800" b="1" dirty="0" smtClean="0">
                <a:solidFill>
                  <a:srgbClr val="0070C0"/>
                </a:solidFill>
                <a:hlinkClick r:id="rId4"/>
              </a:rPr>
              <a:t>www.nu.nl</a:t>
            </a:r>
            <a:endParaRPr lang="nl-NL" sz="2800" b="1" dirty="0" smtClean="0">
              <a:solidFill>
                <a:srgbClr val="0070C0"/>
              </a:solidFill>
            </a:endParaRPr>
          </a:p>
          <a:p>
            <a:endParaRPr lang="nl-NL" sz="2800" b="1" dirty="0">
              <a:solidFill>
                <a:srgbClr val="0070C0"/>
              </a:solidFill>
            </a:endParaRPr>
          </a:p>
          <a:p>
            <a:r>
              <a:rPr lang="nl-NL" sz="2800" b="1" dirty="0" smtClean="0">
                <a:solidFill>
                  <a:srgbClr val="0070C0"/>
                </a:solidFill>
              </a:rPr>
              <a:t>     </a:t>
            </a:r>
            <a:r>
              <a:rPr lang="nl-NL" sz="2800" dirty="0" smtClean="0"/>
              <a:t>Merk op dat er in eerste instantie een IP adres van </a:t>
            </a:r>
            <a:r>
              <a:rPr lang="nl-NL" sz="2800" b="1" dirty="0" smtClean="0"/>
              <a:t>www.nu.nl</a:t>
            </a:r>
            <a:r>
              <a:rPr lang="nl-NL" sz="2800" dirty="0" smtClean="0"/>
              <a:t> </a:t>
            </a:r>
            <a:br>
              <a:rPr lang="nl-NL" sz="2800" dirty="0" smtClean="0"/>
            </a:br>
            <a:r>
              <a:rPr lang="nl-NL" sz="2800" dirty="0" smtClean="0"/>
              <a:t>     wordt gevonden. Dit adres wordt gebruikt om te "pingen"</a:t>
            </a:r>
            <a:endParaRPr lang="nl-NL" sz="2800" b="1" dirty="0">
              <a:solidFill>
                <a:srgbClr val="0070C0"/>
              </a:solidFill>
            </a:endParaRPr>
          </a:p>
          <a:p>
            <a:r>
              <a:rPr lang="nl-NL" sz="2800" b="1" dirty="0" smtClean="0">
                <a:solidFill>
                  <a:srgbClr val="0070C0"/>
                </a:solidFill>
              </a:rPr>
              <a:t> </a:t>
            </a:r>
            <a:endParaRPr lang="nl-NL" sz="2800" b="1" dirty="0">
              <a:solidFill>
                <a:srgbClr val="0070C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121574" y="182904"/>
            <a:ext cx="5526183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nl-NL" b="0" dirty="0" smtClean="0"/>
              <a:t>DNS (Oefening)</a:t>
            </a:r>
            <a:endParaRPr lang="nl-NL" b="0" dirty="0"/>
          </a:p>
        </p:txBody>
      </p:sp>
      <p:sp>
        <p:nvSpPr>
          <p:cNvPr id="10" name="Tekstvak 9"/>
          <p:cNvSpPr txBox="1"/>
          <p:nvPr/>
        </p:nvSpPr>
        <p:spPr>
          <a:xfrm>
            <a:off x="3324544" y="5770205"/>
            <a:ext cx="5651231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smtClean="0"/>
              <a:t>Kijk of je het IP adres van de DNS server ziet staan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7344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Onderwerpen 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3688947" y="2384427"/>
            <a:ext cx="8136880" cy="4337920"/>
          </a:xfrm>
        </p:spPr>
        <p:txBody>
          <a:bodyPr>
            <a:normAutofit/>
          </a:bodyPr>
          <a:lstStyle/>
          <a:p>
            <a:r>
              <a:rPr lang="nl-NL" sz="2800" dirty="0" smtClean="0">
                <a:solidFill>
                  <a:srgbClr val="7030A0"/>
                </a:solidFill>
              </a:rPr>
              <a:t>Introductie</a:t>
            </a:r>
          </a:p>
          <a:p>
            <a:r>
              <a:rPr lang="nl-NL" dirty="0" smtClean="0"/>
              <a:t>Het internet (</a:t>
            </a:r>
            <a:r>
              <a:rPr lang="nl-NL" i="1" dirty="0" smtClean="0"/>
              <a:t>basis</a:t>
            </a:r>
            <a:r>
              <a:rPr lang="nl-NL" dirty="0" smtClean="0"/>
              <a:t>)</a:t>
            </a:r>
          </a:p>
          <a:p>
            <a:r>
              <a:rPr lang="nl-NL" dirty="0" smtClean="0"/>
              <a:t>Subnetten (</a:t>
            </a:r>
            <a:r>
              <a:rPr lang="nl-NL" i="1" dirty="0" smtClean="0"/>
              <a:t>basis</a:t>
            </a:r>
            <a:r>
              <a:rPr lang="nl-NL" dirty="0" smtClean="0"/>
              <a:t>)</a:t>
            </a:r>
          </a:p>
          <a:p>
            <a:r>
              <a:rPr lang="nl-NL" dirty="0"/>
              <a:t>IP adressen (</a:t>
            </a:r>
            <a:r>
              <a:rPr lang="nl-NL" i="1" dirty="0"/>
              <a:t>basis</a:t>
            </a:r>
            <a:r>
              <a:rPr lang="nl-NL" dirty="0"/>
              <a:t>)</a:t>
            </a:r>
            <a:endParaRPr lang="nl-NL" dirty="0" smtClean="0"/>
          </a:p>
          <a:p>
            <a:r>
              <a:rPr lang="nl-NL" dirty="0" smtClean="0"/>
              <a:t>DNS </a:t>
            </a:r>
            <a:r>
              <a:rPr lang="nl-NL" dirty="0"/>
              <a:t>(</a:t>
            </a:r>
            <a:r>
              <a:rPr lang="nl-NL" i="1" dirty="0"/>
              <a:t>basis</a:t>
            </a:r>
            <a:r>
              <a:rPr lang="nl-NL" dirty="0"/>
              <a:t>)</a:t>
            </a:r>
            <a:endParaRPr lang="nl-NL" dirty="0" smtClean="0"/>
          </a:p>
          <a:p>
            <a:r>
              <a:rPr lang="nl-NL" dirty="0"/>
              <a:t>HTTP (</a:t>
            </a:r>
            <a:r>
              <a:rPr lang="nl-NL" i="1" dirty="0"/>
              <a:t>basis</a:t>
            </a:r>
            <a:r>
              <a:rPr lang="nl-NL" dirty="0"/>
              <a:t>)</a:t>
            </a:r>
            <a:endParaRPr lang="nl-NL" dirty="0" smtClean="0"/>
          </a:p>
          <a:p>
            <a:r>
              <a:rPr lang="nl-NL" dirty="0" smtClean="0"/>
              <a:t>Web servers </a:t>
            </a:r>
            <a:r>
              <a:rPr lang="nl-NL" dirty="0"/>
              <a:t>(</a:t>
            </a:r>
            <a:r>
              <a:rPr lang="nl-NL" i="1" dirty="0"/>
              <a:t>basis</a:t>
            </a:r>
            <a:r>
              <a:rPr lang="nl-NL" dirty="0"/>
              <a:t>) </a:t>
            </a:r>
            <a:endParaRPr lang="nl-NL" dirty="0" smtClean="0"/>
          </a:p>
          <a:p>
            <a:r>
              <a:rPr lang="nl-NL" dirty="0" smtClean="0"/>
              <a:t>HTML </a:t>
            </a:r>
            <a:r>
              <a:rPr lang="nl-NL" dirty="0"/>
              <a:t>(</a:t>
            </a:r>
            <a:r>
              <a:rPr lang="nl-NL" i="1" dirty="0"/>
              <a:t>basis</a:t>
            </a:r>
            <a:r>
              <a:rPr lang="nl-NL" dirty="0"/>
              <a:t>)</a:t>
            </a:r>
            <a:r>
              <a:rPr lang="nl-NL" dirty="0" smtClean="0"/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7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Onderwerpen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793" y="0"/>
            <a:ext cx="483207" cy="28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01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1574" y="182904"/>
            <a:ext cx="5526183" cy="650375"/>
          </a:xfrm>
        </p:spPr>
        <p:txBody>
          <a:bodyPr/>
          <a:lstStyle/>
          <a:p>
            <a:r>
              <a:rPr lang="nl-NL" b="0" dirty="0" smtClean="0"/>
              <a:t>DNS (</a:t>
            </a:r>
            <a:r>
              <a:rPr lang="nl-NL" sz="2400" u="sng" dirty="0" smtClean="0"/>
              <a:t>D</a:t>
            </a:r>
            <a:r>
              <a:rPr lang="nl-NL" sz="2400" b="0" i="1" dirty="0" smtClean="0"/>
              <a:t>omain</a:t>
            </a:r>
            <a:r>
              <a:rPr lang="nl-NL" sz="2400" b="0" dirty="0" smtClean="0"/>
              <a:t> </a:t>
            </a:r>
            <a:r>
              <a:rPr lang="nl-NL" sz="2400" u="sng" dirty="0" smtClean="0"/>
              <a:t>N</a:t>
            </a:r>
            <a:r>
              <a:rPr lang="nl-NL" sz="2400" b="0" i="1" dirty="0" smtClean="0"/>
              <a:t>ame</a:t>
            </a:r>
            <a:r>
              <a:rPr lang="nl-NL" sz="2400" b="0" dirty="0" smtClean="0"/>
              <a:t> </a:t>
            </a:r>
            <a:r>
              <a:rPr lang="nl-NL" sz="2400" u="sng" dirty="0" smtClean="0"/>
              <a:t>S</a:t>
            </a:r>
            <a:r>
              <a:rPr lang="nl-NL" sz="2400" b="0" i="1" dirty="0" smtClean="0"/>
              <a:t>erver</a:t>
            </a:r>
            <a:r>
              <a:rPr lang="nl-NL" b="0" dirty="0" smtClean="0"/>
              <a:t>)</a:t>
            </a:r>
            <a:endParaRPr lang="nl-NL" b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7"/>
          </p:nvPr>
        </p:nvSpPr>
        <p:spPr>
          <a:xfrm>
            <a:off x="9647757" y="381573"/>
            <a:ext cx="2178069" cy="365125"/>
          </a:xfrm>
        </p:spPr>
        <p:txBody>
          <a:bodyPr>
            <a:normAutofit/>
          </a:bodyPr>
          <a:lstStyle/>
          <a:p>
            <a:r>
              <a:rPr lang="nl-NL" dirty="0" smtClean="0"/>
              <a:t>x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793" y="0"/>
            <a:ext cx="483207" cy="288874"/>
          </a:xfrm>
          <a:prstGeom prst="rect">
            <a:avLst/>
          </a:prstGeom>
        </p:spPr>
      </p:pic>
      <p:pic>
        <p:nvPicPr>
          <p:cNvPr id="50" name="Picture 2" descr="Afbeeldingsresultaat voor router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90" y="2466180"/>
            <a:ext cx="635384" cy="42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Rechte verbindingslijn 5"/>
          <p:cNvCxnSpPr>
            <a:stCxn id="37" idx="0"/>
          </p:cNvCxnSpPr>
          <p:nvPr/>
        </p:nvCxnSpPr>
        <p:spPr>
          <a:xfrm flipV="1">
            <a:off x="3688937" y="2782806"/>
            <a:ext cx="491177" cy="7383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Rechte verbindingslijn 52"/>
          <p:cNvCxnSpPr/>
          <p:nvPr/>
        </p:nvCxnSpPr>
        <p:spPr>
          <a:xfrm flipH="1" flipV="1">
            <a:off x="4536767" y="2730788"/>
            <a:ext cx="856132" cy="9210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Rechte verbindingslijn 53"/>
          <p:cNvCxnSpPr>
            <a:endCxn id="49" idx="0"/>
          </p:cNvCxnSpPr>
          <p:nvPr/>
        </p:nvCxnSpPr>
        <p:spPr>
          <a:xfrm>
            <a:off x="3724415" y="3854469"/>
            <a:ext cx="282224" cy="852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Rechte verbindingslijn 54"/>
          <p:cNvCxnSpPr/>
          <p:nvPr/>
        </p:nvCxnSpPr>
        <p:spPr>
          <a:xfrm flipV="1">
            <a:off x="4180114" y="3893207"/>
            <a:ext cx="1205089" cy="9772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Rechte verbindingslijn 55"/>
          <p:cNvCxnSpPr/>
          <p:nvPr/>
        </p:nvCxnSpPr>
        <p:spPr>
          <a:xfrm>
            <a:off x="4232696" y="4933210"/>
            <a:ext cx="950739" cy="1485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Rechte verbindingslijn 56"/>
          <p:cNvCxnSpPr/>
          <p:nvPr/>
        </p:nvCxnSpPr>
        <p:spPr>
          <a:xfrm>
            <a:off x="3841337" y="3673584"/>
            <a:ext cx="1664626" cy="1181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Rechte verbindingslijn 57"/>
          <p:cNvCxnSpPr/>
          <p:nvPr/>
        </p:nvCxnSpPr>
        <p:spPr>
          <a:xfrm flipV="1">
            <a:off x="4598766" y="2519523"/>
            <a:ext cx="1321923" cy="1021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Rechte verbindingslijn 58"/>
          <p:cNvCxnSpPr/>
          <p:nvPr/>
        </p:nvCxnSpPr>
        <p:spPr>
          <a:xfrm flipV="1">
            <a:off x="5619027" y="2621630"/>
            <a:ext cx="351888" cy="10614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Rechte verbindingslijn 59"/>
          <p:cNvCxnSpPr/>
          <p:nvPr/>
        </p:nvCxnSpPr>
        <p:spPr>
          <a:xfrm flipV="1">
            <a:off x="5479738" y="3831627"/>
            <a:ext cx="173485" cy="10891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Rechte verbindingslijn 60"/>
          <p:cNvCxnSpPr/>
          <p:nvPr/>
        </p:nvCxnSpPr>
        <p:spPr>
          <a:xfrm>
            <a:off x="6146817" y="2568376"/>
            <a:ext cx="1610569" cy="1624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Rechte verbindingslijn 61"/>
          <p:cNvCxnSpPr/>
          <p:nvPr/>
        </p:nvCxnSpPr>
        <p:spPr>
          <a:xfrm flipV="1">
            <a:off x="5847656" y="3742826"/>
            <a:ext cx="959283" cy="888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Rechte verbindingslijn 62"/>
          <p:cNvCxnSpPr>
            <a:endCxn id="48" idx="0"/>
          </p:cNvCxnSpPr>
          <p:nvPr/>
        </p:nvCxnSpPr>
        <p:spPr>
          <a:xfrm>
            <a:off x="5620687" y="5029547"/>
            <a:ext cx="831341" cy="5563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Rechte verbindingslijn 63"/>
          <p:cNvCxnSpPr/>
          <p:nvPr/>
        </p:nvCxnSpPr>
        <p:spPr>
          <a:xfrm flipV="1">
            <a:off x="6611022" y="4914767"/>
            <a:ext cx="491177" cy="7383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Rechte verbindingslijn 64"/>
          <p:cNvCxnSpPr/>
          <p:nvPr/>
        </p:nvCxnSpPr>
        <p:spPr>
          <a:xfrm flipV="1">
            <a:off x="7511797" y="4085918"/>
            <a:ext cx="1099640" cy="7086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Rechte verbindingslijn 65"/>
          <p:cNvCxnSpPr/>
          <p:nvPr/>
        </p:nvCxnSpPr>
        <p:spPr>
          <a:xfrm flipV="1">
            <a:off x="7019706" y="2867619"/>
            <a:ext cx="734279" cy="7660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Rechte verbindingslijn 67"/>
          <p:cNvCxnSpPr/>
          <p:nvPr/>
        </p:nvCxnSpPr>
        <p:spPr>
          <a:xfrm flipH="1" flipV="1">
            <a:off x="8061617" y="2867619"/>
            <a:ext cx="666019" cy="1066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Rechte verbindingslijn 77"/>
          <p:cNvCxnSpPr/>
          <p:nvPr/>
        </p:nvCxnSpPr>
        <p:spPr>
          <a:xfrm>
            <a:off x="2007365" y="3402857"/>
            <a:ext cx="1471602" cy="27289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Rechte verbindingslijn 79"/>
          <p:cNvCxnSpPr/>
          <p:nvPr/>
        </p:nvCxnSpPr>
        <p:spPr>
          <a:xfrm flipV="1">
            <a:off x="2283010" y="3805584"/>
            <a:ext cx="1306701" cy="98899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Rechte verbindingslijn 86"/>
          <p:cNvCxnSpPr/>
          <p:nvPr/>
        </p:nvCxnSpPr>
        <p:spPr>
          <a:xfrm>
            <a:off x="8998186" y="4085918"/>
            <a:ext cx="1310052" cy="2661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Rechte verbindingslijn 88"/>
          <p:cNvCxnSpPr/>
          <p:nvPr/>
        </p:nvCxnSpPr>
        <p:spPr>
          <a:xfrm flipH="1" flipV="1">
            <a:off x="8849326" y="4196234"/>
            <a:ext cx="767212" cy="10356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kstvak 8"/>
          <p:cNvSpPr txBox="1"/>
          <p:nvPr/>
        </p:nvSpPr>
        <p:spPr>
          <a:xfrm>
            <a:off x="586971" y="3233758"/>
            <a:ext cx="1247166" cy="2462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000" dirty="0" smtClean="0"/>
              <a:t>www.nu.nl</a:t>
            </a:r>
            <a:endParaRPr lang="nl-NL" sz="1000" dirty="0"/>
          </a:p>
        </p:txBody>
      </p:sp>
      <p:cxnSp>
        <p:nvCxnSpPr>
          <p:cNvPr id="124" name="Rechte verbindingslijn 123"/>
          <p:cNvCxnSpPr/>
          <p:nvPr/>
        </p:nvCxnSpPr>
        <p:spPr>
          <a:xfrm>
            <a:off x="3172319" y="1821913"/>
            <a:ext cx="1095069" cy="58968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Rechte verbindingslijn 127"/>
          <p:cNvCxnSpPr/>
          <p:nvPr/>
        </p:nvCxnSpPr>
        <p:spPr>
          <a:xfrm flipH="1">
            <a:off x="4493860" y="5244835"/>
            <a:ext cx="791446" cy="86182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kstvak 70"/>
          <p:cNvSpPr txBox="1"/>
          <p:nvPr/>
        </p:nvSpPr>
        <p:spPr>
          <a:xfrm rot="292950">
            <a:off x="6516526" y="2334206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180.16.0.0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72" name="Tekstvak 71"/>
          <p:cNvSpPr txBox="1"/>
          <p:nvPr/>
        </p:nvSpPr>
        <p:spPr>
          <a:xfrm rot="18856702">
            <a:off x="7179130" y="3116586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190.66.0.0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73" name="Tekstvak 72"/>
          <p:cNvSpPr txBox="1"/>
          <p:nvPr/>
        </p:nvSpPr>
        <p:spPr>
          <a:xfrm rot="21293209">
            <a:off x="5787216" y="3861350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11.0.0.0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74" name="Tekstvak 73"/>
          <p:cNvSpPr txBox="1"/>
          <p:nvPr/>
        </p:nvSpPr>
        <p:spPr>
          <a:xfrm rot="21382686">
            <a:off x="4719691" y="2253203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198.16.3.0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75" name="Tekstvak 74"/>
          <p:cNvSpPr txBox="1"/>
          <p:nvPr/>
        </p:nvSpPr>
        <p:spPr>
          <a:xfrm rot="19583437">
            <a:off x="7589370" y="4504400"/>
            <a:ext cx="107374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155.111.0.0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76" name="Tekstvak 75"/>
          <p:cNvSpPr txBox="1"/>
          <p:nvPr/>
        </p:nvSpPr>
        <p:spPr>
          <a:xfrm rot="2086501">
            <a:off x="5469320" y="5298188"/>
            <a:ext cx="8241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13.0.0.0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77" name="Tekstvak 76"/>
          <p:cNvSpPr txBox="1"/>
          <p:nvPr/>
        </p:nvSpPr>
        <p:spPr>
          <a:xfrm rot="17361871">
            <a:off x="5505124" y="3079870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201.1.1.0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79" name="Tekstvak 78"/>
          <p:cNvSpPr txBox="1"/>
          <p:nvPr/>
        </p:nvSpPr>
        <p:spPr>
          <a:xfrm rot="286836">
            <a:off x="4067206" y="3440258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211.16.7.0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81" name="Tekstvak 80"/>
          <p:cNvSpPr txBox="1"/>
          <p:nvPr/>
        </p:nvSpPr>
        <p:spPr>
          <a:xfrm rot="19252213">
            <a:off x="4167827" y="4114806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160.76.0.0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82" name="Tekstvak 81"/>
          <p:cNvSpPr txBox="1"/>
          <p:nvPr/>
        </p:nvSpPr>
        <p:spPr>
          <a:xfrm rot="570692">
            <a:off x="4264970" y="4956932"/>
            <a:ext cx="7334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1.0.0.0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83" name="Tekstvak 82"/>
          <p:cNvSpPr txBox="1"/>
          <p:nvPr/>
        </p:nvSpPr>
        <p:spPr>
          <a:xfrm rot="18220313">
            <a:off x="3303401" y="2909736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130.8.0.0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84" name="Tekstvak 83"/>
          <p:cNvSpPr txBox="1"/>
          <p:nvPr/>
        </p:nvSpPr>
        <p:spPr>
          <a:xfrm rot="4392672">
            <a:off x="3221332" y="4143361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130.10.0.0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88" name="Tekstvak 87"/>
          <p:cNvSpPr txBox="1"/>
          <p:nvPr/>
        </p:nvSpPr>
        <p:spPr>
          <a:xfrm rot="18227994">
            <a:off x="6516757" y="5299195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201.1.3.0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90" name="Tekstvak 89"/>
          <p:cNvSpPr txBox="1"/>
          <p:nvPr/>
        </p:nvSpPr>
        <p:spPr>
          <a:xfrm rot="3456691">
            <a:off x="8068983" y="3167592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192.16.4.0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91" name="Tekstvak 90"/>
          <p:cNvSpPr txBox="1"/>
          <p:nvPr/>
        </p:nvSpPr>
        <p:spPr>
          <a:xfrm rot="16718448">
            <a:off x="5374034" y="4446917"/>
            <a:ext cx="73348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6.0.0.0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115" name="Tekstvak 114"/>
          <p:cNvSpPr txBox="1"/>
          <p:nvPr/>
        </p:nvSpPr>
        <p:spPr>
          <a:xfrm rot="2727299">
            <a:off x="4537925" y="2839423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200.1.4.0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117" name="Tekstvak 116"/>
          <p:cNvSpPr txBox="1"/>
          <p:nvPr/>
        </p:nvSpPr>
        <p:spPr>
          <a:xfrm rot="20178489">
            <a:off x="8102739" y="1970452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7030A0"/>
                </a:solidFill>
              </a:rPr>
              <a:t>174.18.0.0</a:t>
            </a:r>
            <a:endParaRPr lang="nl-NL" sz="1400" b="1" dirty="0">
              <a:solidFill>
                <a:srgbClr val="7030A0"/>
              </a:solidFill>
            </a:endParaRPr>
          </a:p>
        </p:txBody>
      </p:sp>
      <p:sp>
        <p:nvSpPr>
          <p:cNvPr id="119" name="Tekstvak 118"/>
          <p:cNvSpPr txBox="1"/>
          <p:nvPr/>
        </p:nvSpPr>
        <p:spPr>
          <a:xfrm>
            <a:off x="9230527" y="3771239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7030A0"/>
                </a:solidFill>
              </a:rPr>
              <a:t>61.0.0.0</a:t>
            </a:r>
            <a:endParaRPr lang="nl-NL" sz="1400" b="1" dirty="0">
              <a:solidFill>
                <a:srgbClr val="7030A0"/>
              </a:solidFill>
            </a:endParaRPr>
          </a:p>
        </p:txBody>
      </p:sp>
      <p:sp>
        <p:nvSpPr>
          <p:cNvPr id="121" name="Tekstvak 120"/>
          <p:cNvSpPr txBox="1"/>
          <p:nvPr/>
        </p:nvSpPr>
        <p:spPr>
          <a:xfrm rot="3232869">
            <a:off x="8576075" y="4716564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7030A0"/>
                </a:solidFill>
              </a:rPr>
              <a:t>145.23.0.0</a:t>
            </a:r>
            <a:endParaRPr lang="nl-NL" sz="1400" b="1" dirty="0">
              <a:solidFill>
                <a:srgbClr val="7030A0"/>
              </a:solidFill>
            </a:endParaRPr>
          </a:p>
        </p:txBody>
      </p:sp>
      <p:sp>
        <p:nvSpPr>
          <p:cNvPr id="122" name="Tekstvak 121"/>
          <p:cNvSpPr txBox="1"/>
          <p:nvPr/>
        </p:nvSpPr>
        <p:spPr>
          <a:xfrm rot="697509">
            <a:off x="2217027" y="3177489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7030A0"/>
                </a:solidFill>
              </a:rPr>
              <a:t>174.19.0.0</a:t>
            </a:r>
            <a:endParaRPr lang="nl-NL" sz="1400" b="1" dirty="0">
              <a:solidFill>
                <a:srgbClr val="7030A0"/>
              </a:solidFill>
            </a:endParaRPr>
          </a:p>
        </p:txBody>
      </p:sp>
      <p:sp>
        <p:nvSpPr>
          <p:cNvPr id="125" name="Tekstvak 124"/>
          <p:cNvSpPr txBox="1"/>
          <p:nvPr/>
        </p:nvSpPr>
        <p:spPr>
          <a:xfrm rot="19443539">
            <a:off x="2266102" y="4069832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7030A0"/>
                </a:solidFill>
              </a:rPr>
              <a:t>62.0.0.0</a:t>
            </a:r>
            <a:endParaRPr lang="nl-NL" sz="1400" b="1" dirty="0">
              <a:solidFill>
                <a:srgbClr val="7030A0"/>
              </a:solidFill>
            </a:endParaRPr>
          </a:p>
        </p:txBody>
      </p:sp>
      <p:sp>
        <p:nvSpPr>
          <p:cNvPr id="130" name="Tekstvak 129"/>
          <p:cNvSpPr txBox="1"/>
          <p:nvPr/>
        </p:nvSpPr>
        <p:spPr>
          <a:xfrm rot="18797171">
            <a:off x="4568126" y="5638082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chemeClr val="accent3">
                    <a:lumMod val="50000"/>
                  </a:schemeClr>
                </a:solidFill>
              </a:rPr>
              <a:t>112.6.0.0</a:t>
            </a:r>
            <a:endParaRPr lang="nl-NL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1" name="Tekstvak 130"/>
          <p:cNvSpPr txBox="1"/>
          <p:nvPr/>
        </p:nvSpPr>
        <p:spPr>
          <a:xfrm rot="1808798">
            <a:off x="3414142" y="1900985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chemeClr val="accent3">
                    <a:lumMod val="50000"/>
                  </a:schemeClr>
                </a:solidFill>
              </a:rPr>
              <a:t>112.12.0.0</a:t>
            </a:r>
            <a:endParaRPr lang="nl-NL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29" name="Picture 2" descr="Afbeeldingsresultaat voor router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223" y="2360276"/>
            <a:ext cx="635384" cy="42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5" name="Rechte verbindingslijn 84"/>
          <p:cNvCxnSpPr/>
          <p:nvPr/>
        </p:nvCxnSpPr>
        <p:spPr>
          <a:xfrm flipV="1">
            <a:off x="7918026" y="2078889"/>
            <a:ext cx="1186330" cy="54083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2" name="Picture 2" descr="Afbeeldingsresultaat voor router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722" y="2571541"/>
            <a:ext cx="635384" cy="42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fbeeldingsresultaat voor router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305" y="3633668"/>
            <a:ext cx="635384" cy="42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Afbeeldingsresultaat voor router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994" y="3521183"/>
            <a:ext cx="635384" cy="42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Afbeeldingsresultaat voor router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338" y="4706828"/>
            <a:ext cx="635384" cy="42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Afbeeldingsresultaat voor router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832" y="3874653"/>
            <a:ext cx="635384" cy="42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Afbeeldingsresultaat voor router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511" y="4870452"/>
            <a:ext cx="635384" cy="42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Afbeeldingsresultaat voor router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336" y="5585926"/>
            <a:ext cx="635384" cy="42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Afbeeldingsresultaat voor router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245" y="3521183"/>
            <a:ext cx="635384" cy="42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Afbeeldingsresultaat voor router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947" y="4706828"/>
            <a:ext cx="635384" cy="42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4" descr="Afbeeldingsresultaat voor office computer icon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191" y="1090580"/>
            <a:ext cx="1399720" cy="138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Tekstvak 125"/>
          <p:cNvSpPr txBox="1"/>
          <p:nvPr/>
        </p:nvSpPr>
        <p:spPr>
          <a:xfrm>
            <a:off x="477025" y="3508462"/>
            <a:ext cx="150926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b="1" dirty="0" smtClean="0">
                <a:solidFill>
                  <a:srgbClr val="7030A0"/>
                </a:solidFill>
              </a:rPr>
              <a:t>174.19.80.13</a:t>
            </a:r>
          </a:p>
          <a:p>
            <a:pPr algn="ctr"/>
            <a:r>
              <a:rPr lang="nl-NL" b="1" dirty="0" smtClean="0"/>
              <a:t>255.255.0.0</a:t>
            </a:r>
            <a:endParaRPr lang="nl-NL" b="1" dirty="0"/>
          </a:p>
        </p:txBody>
      </p:sp>
      <p:sp>
        <p:nvSpPr>
          <p:cNvPr id="127" name="Tekstvak 126"/>
          <p:cNvSpPr txBox="1"/>
          <p:nvPr/>
        </p:nvSpPr>
        <p:spPr>
          <a:xfrm>
            <a:off x="9057691" y="2281863"/>
            <a:ext cx="194653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b="1" dirty="0" smtClean="0">
                <a:solidFill>
                  <a:srgbClr val="7030A0"/>
                </a:solidFill>
              </a:rPr>
              <a:t>174.18.0.13</a:t>
            </a:r>
          </a:p>
          <a:p>
            <a:pPr algn="ctr"/>
            <a:r>
              <a:rPr lang="nl-NL" b="1" dirty="0" smtClean="0"/>
              <a:t>255.255.0.0</a:t>
            </a:r>
          </a:p>
          <a:p>
            <a:pPr algn="ctr"/>
            <a:r>
              <a:rPr lang="nl-NL" b="1" dirty="0" smtClean="0">
                <a:solidFill>
                  <a:srgbClr val="C00000"/>
                </a:solidFill>
              </a:rPr>
              <a:t>dns:145.23.10.135</a:t>
            </a:r>
            <a:endParaRPr lang="nl-NL" b="1" dirty="0">
              <a:solidFill>
                <a:srgbClr val="C00000"/>
              </a:solidFill>
            </a:endParaRPr>
          </a:p>
        </p:txBody>
      </p:sp>
      <p:sp>
        <p:nvSpPr>
          <p:cNvPr id="129" name="Tekstvak 128"/>
          <p:cNvSpPr txBox="1"/>
          <p:nvPr/>
        </p:nvSpPr>
        <p:spPr>
          <a:xfrm>
            <a:off x="2075953" y="1404927"/>
            <a:ext cx="6398969" cy="480131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smtClean="0"/>
              <a:t>Als de  </a:t>
            </a:r>
            <a:r>
              <a:rPr lang="nl-NL" dirty="0" err="1" smtClean="0"/>
              <a:t>client</a:t>
            </a:r>
            <a:r>
              <a:rPr lang="nl-NL" dirty="0" smtClean="0"/>
              <a:t> in het plaatje bv </a:t>
            </a:r>
            <a:r>
              <a:rPr lang="nl-NL" b="1" dirty="0" smtClean="0">
                <a:solidFill>
                  <a:srgbClr val="0070C0"/>
                </a:solidFill>
              </a:rPr>
              <a:t>ping www.nu.nl </a:t>
            </a:r>
            <a:r>
              <a:rPr lang="nl-NL" dirty="0" smtClean="0"/>
              <a:t>doet of de website via een browser wil benaderen, gebeurt er het volgende:</a:t>
            </a:r>
          </a:p>
          <a:p>
            <a:endParaRPr lang="nl-NL" dirty="0"/>
          </a:p>
          <a:p>
            <a:pPr marL="342900" indent="-342900">
              <a:buFont typeface="+mj-lt"/>
              <a:buAutoNum type="arabicPeriod"/>
            </a:pPr>
            <a:r>
              <a:rPr lang="nl-NL" dirty="0" smtClean="0"/>
              <a:t>De </a:t>
            </a:r>
            <a:r>
              <a:rPr lang="nl-NL" dirty="0" err="1" smtClean="0"/>
              <a:t>client</a:t>
            </a:r>
            <a:r>
              <a:rPr lang="nl-NL" dirty="0" smtClean="0"/>
              <a:t> neemt contact op het de </a:t>
            </a:r>
            <a:r>
              <a:rPr lang="nl-NL" b="1" dirty="0" smtClean="0"/>
              <a:t>DNS</a:t>
            </a:r>
            <a:r>
              <a:rPr lang="nl-NL" dirty="0" smtClean="0"/>
              <a:t> server </a:t>
            </a:r>
          </a:p>
          <a:p>
            <a:pPr marL="342900" indent="-342900">
              <a:buFont typeface="+mj-lt"/>
              <a:buAutoNum type="arabicPeriod"/>
            </a:pPr>
            <a:endParaRPr lang="nl-NL" dirty="0"/>
          </a:p>
          <a:p>
            <a:pPr marL="342900" indent="-342900">
              <a:buFont typeface="+mj-lt"/>
              <a:buAutoNum type="arabicPeriod"/>
            </a:pPr>
            <a:r>
              <a:rPr lang="nl-NL" dirty="0" smtClean="0"/>
              <a:t>De </a:t>
            </a:r>
            <a:r>
              <a:rPr lang="nl-NL" dirty="0" err="1" smtClean="0"/>
              <a:t>client</a:t>
            </a:r>
            <a:r>
              <a:rPr lang="nl-NL" dirty="0" smtClean="0"/>
              <a:t> vraag de </a:t>
            </a:r>
            <a:r>
              <a:rPr lang="nl-NL" b="1" dirty="0" smtClean="0"/>
              <a:t>DNS</a:t>
            </a:r>
            <a:r>
              <a:rPr lang="nl-NL" dirty="0" smtClean="0"/>
              <a:t> server om een IP adres van </a:t>
            </a:r>
            <a:r>
              <a:rPr lang="nl-NL" b="1" dirty="0" smtClean="0">
                <a:solidFill>
                  <a:srgbClr val="7030A0"/>
                </a:solidFill>
              </a:rPr>
              <a:t>www.nu.nl</a:t>
            </a:r>
            <a:endParaRPr lang="nl-NL" dirty="0" smtClean="0"/>
          </a:p>
          <a:p>
            <a:pPr marL="342900" indent="-342900">
              <a:buFont typeface="+mj-lt"/>
              <a:buAutoNum type="arabicPeriod"/>
            </a:pPr>
            <a:endParaRPr lang="nl-NL" dirty="0"/>
          </a:p>
          <a:p>
            <a:pPr marL="342900" indent="-342900">
              <a:buFont typeface="+mj-lt"/>
              <a:buAutoNum type="arabicPeriod"/>
            </a:pPr>
            <a:r>
              <a:rPr lang="nl-NL" dirty="0" smtClean="0"/>
              <a:t>De DNS server retourneert het IP adres.( </a:t>
            </a:r>
            <a:r>
              <a:rPr lang="nl-NL" i="1" dirty="0" smtClean="0">
                <a:solidFill>
                  <a:srgbClr val="7030A0"/>
                </a:solidFill>
              </a:rPr>
              <a:t>hoe de DNS server dit weet is even niet belangrijk</a:t>
            </a:r>
            <a:r>
              <a:rPr lang="nl-NL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endParaRPr lang="nl-NL" dirty="0"/>
          </a:p>
          <a:p>
            <a:pPr marL="342900" indent="-342900">
              <a:buFont typeface="+mj-lt"/>
              <a:buAutoNum type="arabicPeriod"/>
            </a:pPr>
            <a:r>
              <a:rPr lang="nl-NL" dirty="0" smtClean="0"/>
              <a:t>Nu de </a:t>
            </a:r>
            <a:r>
              <a:rPr lang="nl-NL" dirty="0" err="1" smtClean="0"/>
              <a:t>client</a:t>
            </a:r>
            <a:r>
              <a:rPr lang="nl-NL" dirty="0" smtClean="0"/>
              <a:t> een IP adres heeft kan deze een connectie maken met de computer die </a:t>
            </a:r>
            <a:r>
              <a:rPr lang="nl-NL" b="1" dirty="0" smtClean="0">
                <a:solidFill>
                  <a:srgbClr val="7030A0"/>
                </a:solidFill>
              </a:rPr>
              <a:t>www.nu.nl </a:t>
            </a:r>
            <a:r>
              <a:rPr lang="nl-NL" dirty="0" smtClean="0"/>
              <a:t>voorstelt.</a:t>
            </a:r>
          </a:p>
          <a:p>
            <a:pPr marL="342900" indent="-342900">
              <a:buFont typeface="+mj-lt"/>
              <a:buAutoNum type="arabicPeriod"/>
            </a:pPr>
            <a:endParaRPr lang="nl-NL" dirty="0"/>
          </a:p>
          <a:p>
            <a:r>
              <a:rPr lang="nl-NL" dirty="0" smtClean="0"/>
              <a:t>NB: realiseer je wederom.... Als het IP adres bekent is, zorgt het netwerk(</a:t>
            </a:r>
            <a:r>
              <a:rPr lang="nl-NL" i="1" dirty="0" smtClean="0">
                <a:solidFill>
                  <a:srgbClr val="7030A0"/>
                </a:solidFill>
              </a:rPr>
              <a:t>voornamelijk de routers</a:t>
            </a:r>
            <a:r>
              <a:rPr lang="nl-NL" dirty="0" smtClean="0"/>
              <a:t>) er voor dat de connectie gemaakt kan worden</a:t>
            </a:r>
          </a:p>
          <a:p>
            <a:endParaRPr lang="nl-NL" dirty="0"/>
          </a:p>
        </p:txBody>
      </p:sp>
      <p:pic>
        <p:nvPicPr>
          <p:cNvPr id="1026" name="Picture 2" descr="Afbeeldingsresultaat voor dns icon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423" y="4563691"/>
            <a:ext cx="1503844" cy="150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kstvak 85"/>
          <p:cNvSpPr txBox="1"/>
          <p:nvPr/>
        </p:nvSpPr>
        <p:spPr>
          <a:xfrm>
            <a:off x="9399596" y="5814859"/>
            <a:ext cx="16759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b="1" dirty="0" smtClean="0">
                <a:solidFill>
                  <a:srgbClr val="7030A0"/>
                </a:solidFill>
              </a:rPr>
              <a:t>145.23.10.135</a:t>
            </a:r>
          </a:p>
          <a:p>
            <a:pPr algn="ctr"/>
            <a:r>
              <a:rPr lang="nl-NL" b="1" dirty="0" smtClean="0"/>
              <a:t>255.255.0.0</a:t>
            </a:r>
            <a:endParaRPr lang="nl-NL" b="1" dirty="0"/>
          </a:p>
        </p:txBody>
      </p:sp>
      <p:sp>
        <p:nvSpPr>
          <p:cNvPr id="4" name="Ovaal 3"/>
          <p:cNvSpPr/>
          <p:nvPr/>
        </p:nvSpPr>
        <p:spPr>
          <a:xfrm>
            <a:off x="8451832" y="4618764"/>
            <a:ext cx="3548384" cy="205633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2" name="Ovaal 91"/>
          <p:cNvSpPr/>
          <p:nvPr/>
        </p:nvSpPr>
        <p:spPr>
          <a:xfrm>
            <a:off x="8908934" y="2851182"/>
            <a:ext cx="2385623" cy="389276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283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1574" y="182904"/>
            <a:ext cx="5526183" cy="650375"/>
          </a:xfrm>
        </p:spPr>
        <p:txBody>
          <a:bodyPr/>
          <a:lstStyle/>
          <a:p>
            <a:r>
              <a:rPr lang="nl-NL" b="0" dirty="0" smtClean="0"/>
              <a:t>DNS (</a:t>
            </a:r>
            <a:r>
              <a:rPr lang="nl-NL" sz="2400" u="sng" dirty="0" smtClean="0"/>
              <a:t>D</a:t>
            </a:r>
            <a:r>
              <a:rPr lang="nl-NL" sz="2400" b="0" i="1" dirty="0" smtClean="0"/>
              <a:t>omain</a:t>
            </a:r>
            <a:r>
              <a:rPr lang="nl-NL" sz="2400" b="0" dirty="0" smtClean="0"/>
              <a:t> </a:t>
            </a:r>
            <a:r>
              <a:rPr lang="nl-NL" sz="2400" u="sng" dirty="0" smtClean="0"/>
              <a:t>N</a:t>
            </a:r>
            <a:r>
              <a:rPr lang="nl-NL" sz="2400" b="0" i="1" dirty="0" smtClean="0"/>
              <a:t>ame</a:t>
            </a:r>
            <a:r>
              <a:rPr lang="nl-NL" sz="2400" b="0" dirty="0" smtClean="0"/>
              <a:t> </a:t>
            </a:r>
            <a:r>
              <a:rPr lang="nl-NL" sz="2400" u="sng" dirty="0" smtClean="0"/>
              <a:t>S</a:t>
            </a:r>
            <a:r>
              <a:rPr lang="nl-NL" sz="2400" b="0" i="1" dirty="0" smtClean="0"/>
              <a:t>erver</a:t>
            </a:r>
            <a:r>
              <a:rPr lang="nl-NL" b="0" dirty="0" smtClean="0"/>
              <a:t>)</a:t>
            </a:r>
            <a:endParaRPr lang="nl-NL" b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7"/>
          </p:nvPr>
        </p:nvSpPr>
        <p:spPr>
          <a:xfrm>
            <a:off x="9647757" y="381573"/>
            <a:ext cx="2178069" cy="365125"/>
          </a:xfrm>
        </p:spPr>
        <p:txBody>
          <a:bodyPr>
            <a:normAutofit/>
          </a:bodyPr>
          <a:lstStyle/>
          <a:p>
            <a:r>
              <a:rPr lang="nl-NL" dirty="0" smtClean="0"/>
              <a:t>x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793" y="0"/>
            <a:ext cx="483207" cy="288874"/>
          </a:xfrm>
          <a:prstGeom prst="rect">
            <a:avLst/>
          </a:prstGeom>
        </p:spPr>
      </p:pic>
      <p:sp>
        <p:nvSpPr>
          <p:cNvPr id="129" name="Tekstvak 128"/>
          <p:cNvSpPr txBox="1"/>
          <p:nvPr/>
        </p:nvSpPr>
        <p:spPr>
          <a:xfrm>
            <a:off x="6290268" y="1744539"/>
            <a:ext cx="5163769" cy="313932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smtClean="0"/>
              <a:t>1. Een DNS server houdt een lijst bij van URL's gekoppeld aan IP adressen. Daarbij kunnen entries er vaker dan 1 keer instaan omdat bv </a:t>
            </a:r>
            <a:r>
              <a:rPr lang="nl-NL" b="1" dirty="0" smtClean="0">
                <a:solidFill>
                  <a:srgbClr val="7030A0"/>
                </a:solidFill>
              </a:rPr>
              <a:t>www.nu.nl </a:t>
            </a:r>
            <a:r>
              <a:rPr lang="nl-NL" dirty="0" smtClean="0"/>
              <a:t>uiteraard niet 1 webserver is</a:t>
            </a:r>
          </a:p>
          <a:p>
            <a:endParaRPr lang="nl-NL" dirty="0"/>
          </a:p>
          <a:p>
            <a:r>
              <a:rPr lang="nl-NL" dirty="0" smtClean="0"/>
              <a:t>2. Een DNS server kent niet alle URL's van het internet. Mocht een DNS server een aanvraag niet kunnen beantwoorden </a:t>
            </a:r>
            <a:r>
              <a:rPr lang="nl-NL" dirty="0" err="1" smtClean="0"/>
              <a:t>mbv</a:t>
            </a:r>
            <a:r>
              <a:rPr lang="nl-NL" dirty="0" smtClean="0"/>
              <a:t> zijn eigen lijst, dan informeert hij bij een andere DNS server</a:t>
            </a:r>
          </a:p>
          <a:p>
            <a:r>
              <a:rPr lang="nl-NL" dirty="0" smtClean="0"/>
              <a:t>(</a:t>
            </a:r>
            <a:r>
              <a:rPr lang="nl-NL" i="1" dirty="0" smtClean="0">
                <a:solidFill>
                  <a:srgbClr val="7030A0"/>
                </a:solidFill>
              </a:rPr>
              <a:t>Hoe dat mechanisme werkt komt uitgebreid aan de orde bij het ISM profiel</a:t>
            </a:r>
            <a:r>
              <a:rPr lang="nl-NL" dirty="0" smtClean="0"/>
              <a:t>)</a:t>
            </a:r>
            <a:endParaRPr lang="nl-NL" dirty="0"/>
          </a:p>
        </p:txBody>
      </p:sp>
      <p:pic>
        <p:nvPicPr>
          <p:cNvPr id="1026" name="Picture 2" descr="Afbeeldingsresultaat voor dns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05" y="1774258"/>
            <a:ext cx="2689647" cy="268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kstvak 85"/>
          <p:cNvSpPr txBox="1"/>
          <p:nvPr/>
        </p:nvSpPr>
        <p:spPr>
          <a:xfrm>
            <a:off x="2777731" y="2840546"/>
            <a:ext cx="2990023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b="1" dirty="0" smtClean="0">
                <a:solidFill>
                  <a:srgbClr val="C00000"/>
                </a:solidFill>
              </a:rPr>
              <a:t>www.nu.nl</a:t>
            </a:r>
            <a:r>
              <a:rPr lang="nl-NL" b="1" dirty="0" smtClean="0">
                <a:solidFill>
                  <a:srgbClr val="7030A0"/>
                </a:solidFill>
              </a:rPr>
              <a:t>      174.19.80.13</a:t>
            </a:r>
          </a:p>
          <a:p>
            <a:r>
              <a:rPr lang="nl-NL" b="1" dirty="0">
                <a:solidFill>
                  <a:srgbClr val="C00000"/>
                </a:solidFill>
              </a:rPr>
              <a:t>www.nu.nl</a:t>
            </a:r>
            <a:r>
              <a:rPr lang="nl-NL" b="1" dirty="0">
                <a:solidFill>
                  <a:srgbClr val="7030A0"/>
                </a:solidFill>
              </a:rPr>
              <a:t>      </a:t>
            </a:r>
            <a:r>
              <a:rPr lang="nl-NL" b="1" dirty="0" smtClean="0">
                <a:solidFill>
                  <a:srgbClr val="7030A0"/>
                </a:solidFill>
              </a:rPr>
              <a:t>165.19.90.19</a:t>
            </a:r>
            <a:endParaRPr lang="nl-NL" b="1" dirty="0">
              <a:solidFill>
                <a:srgbClr val="7030A0"/>
              </a:solidFill>
            </a:endParaRPr>
          </a:p>
          <a:p>
            <a:r>
              <a:rPr lang="nl-NL" b="1" dirty="0">
                <a:solidFill>
                  <a:srgbClr val="C00000"/>
                </a:solidFill>
              </a:rPr>
              <a:t>www.nu.nl</a:t>
            </a:r>
            <a:r>
              <a:rPr lang="nl-NL" b="1" dirty="0">
                <a:solidFill>
                  <a:srgbClr val="7030A0"/>
                </a:solidFill>
              </a:rPr>
              <a:t>      </a:t>
            </a:r>
            <a:r>
              <a:rPr lang="nl-NL" b="1" dirty="0" smtClean="0">
                <a:solidFill>
                  <a:srgbClr val="7030A0"/>
                </a:solidFill>
              </a:rPr>
              <a:t>84.8.5.13</a:t>
            </a:r>
            <a:endParaRPr lang="nl-NL" b="1" dirty="0">
              <a:solidFill>
                <a:srgbClr val="7030A0"/>
              </a:solidFill>
            </a:endParaRPr>
          </a:p>
          <a:p>
            <a:r>
              <a:rPr lang="nl-NL" b="1" dirty="0" smtClean="0">
                <a:solidFill>
                  <a:srgbClr val="C00000"/>
                </a:solidFill>
              </a:rPr>
              <a:t>www.han.nl</a:t>
            </a:r>
            <a:r>
              <a:rPr lang="nl-NL" b="1" dirty="0" smtClean="0">
                <a:solidFill>
                  <a:srgbClr val="7030A0"/>
                </a:solidFill>
              </a:rPr>
              <a:t>    194.77.7.223</a:t>
            </a:r>
            <a:endParaRPr lang="nl-NL" b="1" dirty="0">
              <a:solidFill>
                <a:srgbClr val="7030A0"/>
              </a:solidFill>
            </a:endParaRPr>
          </a:p>
          <a:p>
            <a:r>
              <a:rPr lang="nl-NL" b="1" dirty="0" smtClean="0">
                <a:solidFill>
                  <a:srgbClr val="C00000"/>
                </a:solidFill>
              </a:rPr>
              <a:t>www.vvd.gov</a:t>
            </a:r>
            <a:r>
              <a:rPr lang="nl-NL" b="1" dirty="0" smtClean="0">
                <a:solidFill>
                  <a:srgbClr val="7030A0"/>
                </a:solidFill>
              </a:rPr>
              <a:t>  18.18.121.66</a:t>
            </a:r>
          </a:p>
          <a:p>
            <a:r>
              <a:rPr lang="nl-NL" b="1" dirty="0" smtClean="0">
                <a:solidFill>
                  <a:srgbClr val="C00000"/>
                </a:solidFill>
              </a:rPr>
              <a:t>google.nl</a:t>
            </a:r>
            <a:r>
              <a:rPr lang="nl-NL" b="1" dirty="0" smtClean="0">
                <a:solidFill>
                  <a:srgbClr val="7030A0"/>
                </a:solidFill>
              </a:rPr>
              <a:t>          216.23.7.135</a:t>
            </a:r>
          </a:p>
          <a:p>
            <a:r>
              <a:rPr lang="nl-NL" b="1" dirty="0" smtClean="0">
                <a:solidFill>
                  <a:srgbClr val="7030A0"/>
                </a:solidFill>
              </a:rPr>
              <a:t>   </a:t>
            </a:r>
            <a:r>
              <a:rPr lang="nl-NL" b="1" dirty="0" smtClean="0">
                <a:solidFill>
                  <a:srgbClr val="C00000"/>
                </a:solidFill>
              </a:rPr>
              <a:t>.....</a:t>
            </a:r>
            <a:r>
              <a:rPr lang="nl-NL" b="1" dirty="0" smtClean="0">
                <a:solidFill>
                  <a:srgbClr val="7030A0"/>
                </a:solidFill>
              </a:rPr>
              <a:t>                           ......</a:t>
            </a:r>
          </a:p>
        </p:txBody>
      </p:sp>
      <p:sp>
        <p:nvSpPr>
          <p:cNvPr id="93" name="Tekstvak 92"/>
          <p:cNvSpPr txBox="1"/>
          <p:nvPr/>
        </p:nvSpPr>
        <p:spPr>
          <a:xfrm>
            <a:off x="6290268" y="5423589"/>
            <a:ext cx="5163769" cy="92333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b="1" dirty="0" smtClean="0"/>
              <a:t>Opdracht:</a:t>
            </a:r>
            <a:r>
              <a:rPr lang="nl-NL" dirty="0" smtClean="0"/>
              <a:t> </a:t>
            </a:r>
          </a:p>
          <a:p>
            <a:r>
              <a:rPr lang="nl-NL" dirty="0" smtClean="0"/>
              <a:t>Bij punt 1 hoort de kreet </a:t>
            </a:r>
            <a:r>
              <a:rPr lang="nl-NL" b="1" dirty="0" err="1" smtClean="0">
                <a:solidFill>
                  <a:srgbClr val="7030A0"/>
                </a:solidFill>
              </a:rPr>
              <a:t>Round</a:t>
            </a:r>
            <a:r>
              <a:rPr lang="nl-NL" b="1" dirty="0" smtClean="0">
                <a:solidFill>
                  <a:srgbClr val="7030A0"/>
                </a:solidFill>
              </a:rPr>
              <a:t> Robin</a:t>
            </a:r>
            <a:r>
              <a:rPr lang="nl-NL" dirty="0" smtClean="0"/>
              <a:t>. Zoek eens uit wat die kreet inhoudt.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2035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1574" y="182904"/>
            <a:ext cx="5526183" cy="650375"/>
          </a:xfrm>
        </p:spPr>
        <p:txBody>
          <a:bodyPr/>
          <a:lstStyle/>
          <a:p>
            <a:r>
              <a:rPr lang="nl-NL" b="0" dirty="0" smtClean="0"/>
              <a:t>HTTP</a:t>
            </a:r>
            <a:endParaRPr lang="nl-NL" b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7"/>
          </p:nvPr>
        </p:nvSpPr>
        <p:spPr>
          <a:xfrm>
            <a:off x="9647757" y="381573"/>
            <a:ext cx="2178069" cy="365125"/>
          </a:xfrm>
        </p:spPr>
        <p:txBody>
          <a:bodyPr>
            <a:normAutofit/>
          </a:bodyPr>
          <a:lstStyle/>
          <a:p>
            <a:r>
              <a:rPr lang="nl-NL" dirty="0" smtClean="0"/>
              <a:t>x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793" y="0"/>
            <a:ext cx="483207" cy="288874"/>
          </a:xfrm>
          <a:prstGeom prst="rect">
            <a:avLst/>
          </a:prstGeom>
        </p:spPr>
      </p:pic>
      <p:pic>
        <p:nvPicPr>
          <p:cNvPr id="50" name="Picture 2" descr="Afbeeldingsresultaat voor router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786" y="3168277"/>
            <a:ext cx="635384" cy="42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Rechte verbindingslijn 5"/>
          <p:cNvCxnSpPr>
            <a:stCxn id="37" idx="0"/>
          </p:cNvCxnSpPr>
          <p:nvPr/>
        </p:nvCxnSpPr>
        <p:spPr>
          <a:xfrm flipV="1">
            <a:off x="3723133" y="3484903"/>
            <a:ext cx="491177" cy="7383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Rechte verbindingslijn 52"/>
          <p:cNvCxnSpPr/>
          <p:nvPr/>
        </p:nvCxnSpPr>
        <p:spPr>
          <a:xfrm flipH="1" flipV="1">
            <a:off x="4570963" y="3432885"/>
            <a:ext cx="856132" cy="9210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Rechte verbindingslijn 53"/>
          <p:cNvCxnSpPr>
            <a:endCxn id="49" idx="0"/>
          </p:cNvCxnSpPr>
          <p:nvPr/>
        </p:nvCxnSpPr>
        <p:spPr>
          <a:xfrm>
            <a:off x="3758611" y="4556566"/>
            <a:ext cx="282224" cy="852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Rechte verbindingslijn 54"/>
          <p:cNvCxnSpPr/>
          <p:nvPr/>
        </p:nvCxnSpPr>
        <p:spPr>
          <a:xfrm flipV="1">
            <a:off x="4214310" y="4595304"/>
            <a:ext cx="1205089" cy="9772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Rechte verbindingslijn 55"/>
          <p:cNvCxnSpPr/>
          <p:nvPr/>
        </p:nvCxnSpPr>
        <p:spPr>
          <a:xfrm>
            <a:off x="4266892" y="5635307"/>
            <a:ext cx="950739" cy="1485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Rechte verbindingslijn 56"/>
          <p:cNvCxnSpPr/>
          <p:nvPr/>
        </p:nvCxnSpPr>
        <p:spPr>
          <a:xfrm>
            <a:off x="3875533" y="4375681"/>
            <a:ext cx="1664626" cy="1181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Rechte verbindingslijn 57"/>
          <p:cNvCxnSpPr/>
          <p:nvPr/>
        </p:nvCxnSpPr>
        <p:spPr>
          <a:xfrm flipV="1">
            <a:off x="4632962" y="3221620"/>
            <a:ext cx="1321923" cy="1021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Rechte verbindingslijn 58"/>
          <p:cNvCxnSpPr/>
          <p:nvPr/>
        </p:nvCxnSpPr>
        <p:spPr>
          <a:xfrm flipV="1">
            <a:off x="5653223" y="3323727"/>
            <a:ext cx="351888" cy="10614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Rechte verbindingslijn 59"/>
          <p:cNvCxnSpPr/>
          <p:nvPr/>
        </p:nvCxnSpPr>
        <p:spPr>
          <a:xfrm flipV="1">
            <a:off x="5513934" y="4533724"/>
            <a:ext cx="173485" cy="10891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Rechte verbindingslijn 60"/>
          <p:cNvCxnSpPr/>
          <p:nvPr/>
        </p:nvCxnSpPr>
        <p:spPr>
          <a:xfrm>
            <a:off x="6181013" y="3270473"/>
            <a:ext cx="1610569" cy="1624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Rechte verbindingslijn 61"/>
          <p:cNvCxnSpPr/>
          <p:nvPr/>
        </p:nvCxnSpPr>
        <p:spPr>
          <a:xfrm flipV="1">
            <a:off x="5881852" y="4444923"/>
            <a:ext cx="959283" cy="888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Rechte verbindingslijn 62"/>
          <p:cNvCxnSpPr>
            <a:endCxn id="48" idx="0"/>
          </p:cNvCxnSpPr>
          <p:nvPr/>
        </p:nvCxnSpPr>
        <p:spPr>
          <a:xfrm>
            <a:off x="5654883" y="5731644"/>
            <a:ext cx="831341" cy="5563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Rechte verbindingslijn 63"/>
          <p:cNvCxnSpPr/>
          <p:nvPr/>
        </p:nvCxnSpPr>
        <p:spPr>
          <a:xfrm flipV="1">
            <a:off x="6645218" y="5616864"/>
            <a:ext cx="491177" cy="7383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Rechte verbindingslijn 64"/>
          <p:cNvCxnSpPr/>
          <p:nvPr/>
        </p:nvCxnSpPr>
        <p:spPr>
          <a:xfrm flipV="1">
            <a:off x="7545993" y="4788015"/>
            <a:ext cx="1099640" cy="7086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Rechte verbindingslijn 65"/>
          <p:cNvCxnSpPr/>
          <p:nvPr/>
        </p:nvCxnSpPr>
        <p:spPr>
          <a:xfrm flipV="1">
            <a:off x="7053902" y="3569716"/>
            <a:ext cx="734279" cy="7660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Rechte verbindingslijn 67"/>
          <p:cNvCxnSpPr/>
          <p:nvPr/>
        </p:nvCxnSpPr>
        <p:spPr>
          <a:xfrm flipH="1" flipV="1">
            <a:off x="8095813" y="3569716"/>
            <a:ext cx="666019" cy="1066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Rechte verbindingslijn 77"/>
          <p:cNvCxnSpPr/>
          <p:nvPr/>
        </p:nvCxnSpPr>
        <p:spPr>
          <a:xfrm>
            <a:off x="2041561" y="4104954"/>
            <a:ext cx="1471602" cy="27289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Rechte verbindingslijn 79"/>
          <p:cNvCxnSpPr/>
          <p:nvPr/>
        </p:nvCxnSpPr>
        <p:spPr>
          <a:xfrm flipV="1">
            <a:off x="2317206" y="4507681"/>
            <a:ext cx="1306701" cy="98899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Rechte verbindingslijn 86"/>
          <p:cNvCxnSpPr/>
          <p:nvPr/>
        </p:nvCxnSpPr>
        <p:spPr>
          <a:xfrm>
            <a:off x="9032382" y="4788015"/>
            <a:ext cx="1310052" cy="2661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Rechte verbindingslijn 88"/>
          <p:cNvCxnSpPr/>
          <p:nvPr/>
        </p:nvCxnSpPr>
        <p:spPr>
          <a:xfrm flipH="1" flipV="1">
            <a:off x="8883522" y="4898331"/>
            <a:ext cx="767212" cy="10356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kstvak 8"/>
          <p:cNvSpPr txBox="1"/>
          <p:nvPr/>
        </p:nvSpPr>
        <p:spPr>
          <a:xfrm>
            <a:off x="621167" y="3935855"/>
            <a:ext cx="1247166" cy="2462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000" dirty="0" smtClean="0"/>
              <a:t>www.nu.nl</a:t>
            </a:r>
            <a:endParaRPr lang="nl-NL" sz="1000" dirty="0"/>
          </a:p>
        </p:txBody>
      </p:sp>
      <p:cxnSp>
        <p:nvCxnSpPr>
          <p:cNvPr id="124" name="Rechte verbindingslijn 123"/>
          <p:cNvCxnSpPr/>
          <p:nvPr/>
        </p:nvCxnSpPr>
        <p:spPr>
          <a:xfrm>
            <a:off x="3206515" y="2524010"/>
            <a:ext cx="1095069" cy="58968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Rechte verbindingslijn 127"/>
          <p:cNvCxnSpPr/>
          <p:nvPr/>
        </p:nvCxnSpPr>
        <p:spPr>
          <a:xfrm flipH="1">
            <a:off x="4528056" y="5946932"/>
            <a:ext cx="791446" cy="86182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" descr="Afbeeldingsresultaat voor router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419" y="3062373"/>
            <a:ext cx="635384" cy="42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5" name="Rechte verbindingslijn 84"/>
          <p:cNvCxnSpPr/>
          <p:nvPr/>
        </p:nvCxnSpPr>
        <p:spPr>
          <a:xfrm flipV="1">
            <a:off x="7952222" y="2780986"/>
            <a:ext cx="1186330" cy="54083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2" name="Picture 2" descr="Afbeeldingsresultaat voor router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918" y="3273638"/>
            <a:ext cx="635384" cy="42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fbeeldingsresultaat voor router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501" y="4335765"/>
            <a:ext cx="635384" cy="42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Afbeeldingsresultaat voor router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190" y="4223280"/>
            <a:ext cx="635384" cy="42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Afbeeldingsresultaat voor router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534" y="5408925"/>
            <a:ext cx="635384" cy="42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Afbeeldingsresultaat voor router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028" y="4576750"/>
            <a:ext cx="635384" cy="42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Afbeeldingsresultaat voor router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707" y="5572549"/>
            <a:ext cx="635384" cy="42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Afbeeldingsresultaat voor router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532" y="6288023"/>
            <a:ext cx="635384" cy="42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Afbeeldingsresultaat voor router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441" y="4223280"/>
            <a:ext cx="635384" cy="42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Afbeeldingsresultaat voor router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143" y="5408925"/>
            <a:ext cx="635384" cy="42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4" descr="Afbeeldingsresultaat voor office computer icon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4387" y="1792677"/>
            <a:ext cx="1399720" cy="138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Tekstvak 125"/>
          <p:cNvSpPr txBox="1"/>
          <p:nvPr/>
        </p:nvSpPr>
        <p:spPr>
          <a:xfrm>
            <a:off x="511221" y="4210559"/>
            <a:ext cx="150926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b="1" dirty="0" smtClean="0">
                <a:solidFill>
                  <a:srgbClr val="7030A0"/>
                </a:solidFill>
              </a:rPr>
              <a:t>174.19.80.13</a:t>
            </a:r>
          </a:p>
          <a:p>
            <a:pPr algn="ctr"/>
            <a:r>
              <a:rPr lang="nl-NL" b="1" dirty="0" smtClean="0"/>
              <a:t>255.255.0.0</a:t>
            </a:r>
            <a:endParaRPr lang="nl-NL" b="1" dirty="0"/>
          </a:p>
        </p:txBody>
      </p:sp>
      <p:sp>
        <p:nvSpPr>
          <p:cNvPr id="127" name="Tekstvak 126"/>
          <p:cNvSpPr txBox="1"/>
          <p:nvPr/>
        </p:nvSpPr>
        <p:spPr>
          <a:xfrm>
            <a:off x="9091887" y="2983960"/>
            <a:ext cx="194653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b="1" dirty="0" smtClean="0">
                <a:solidFill>
                  <a:srgbClr val="7030A0"/>
                </a:solidFill>
              </a:rPr>
              <a:t>174.18.0.13</a:t>
            </a:r>
          </a:p>
          <a:p>
            <a:pPr algn="ctr"/>
            <a:r>
              <a:rPr lang="nl-NL" b="1" dirty="0" smtClean="0"/>
              <a:t>255.255.0.0</a:t>
            </a:r>
          </a:p>
        </p:txBody>
      </p:sp>
      <p:sp>
        <p:nvSpPr>
          <p:cNvPr id="129" name="Tekstvak 128"/>
          <p:cNvSpPr txBox="1"/>
          <p:nvPr/>
        </p:nvSpPr>
        <p:spPr>
          <a:xfrm>
            <a:off x="116441" y="1099662"/>
            <a:ext cx="8338916" cy="184665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b="1" dirty="0" smtClean="0"/>
              <a:t>1</a:t>
            </a:r>
            <a:r>
              <a:rPr lang="nl-NL" dirty="0" smtClean="0"/>
              <a:t>. Als een gebruiker een website benadert, gebeurt dat </a:t>
            </a:r>
            <a:r>
              <a:rPr lang="nl-NL" dirty="0" err="1" smtClean="0"/>
              <a:t>dmv</a:t>
            </a:r>
            <a:r>
              <a:rPr lang="nl-NL" dirty="0" smtClean="0"/>
              <a:t> het versturen van een informatie pakketje waarin staat dat hij graag een bepaalde webpagina wil opgestuurd krijgen. (De </a:t>
            </a:r>
            <a:r>
              <a:rPr lang="nl-NL" sz="2400" b="1" u="sng" dirty="0" smtClean="0">
                <a:solidFill>
                  <a:srgbClr val="7030A0"/>
                </a:solidFill>
              </a:rPr>
              <a:t>REQUEST</a:t>
            </a:r>
            <a:r>
              <a:rPr lang="nl-NL" dirty="0" smtClean="0"/>
              <a:t>)</a:t>
            </a:r>
          </a:p>
          <a:p>
            <a:endParaRPr lang="nl-NL" dirty="0"/>
          </a:p>
          <a:p>
            <a:r>
              <a:rPr lang="nl-NL" dirty="0" smtClean="0"/>
              <a:t>Het proces wordt geïnitieerd </a:t>
            </a:r>
            <a:r>
              <a:rPr lang="nl-NL" dirty="0" err="1" smtClean="0"/>
              <a:t>dmv</a:t>
            </a:r>
            <a:r>
              <a:rPr lang="nl-NL" dirty="0" smtClean="0"/>
              <a:t> van het invoeren van een URL in de browser, </a:t>
            </a:r>
            <a:r>
              <a:rPr lang="nl-NL" dirty="0" err="1" smtClean="0"/>
              <a:t>idg</a:t>
            </a:r>
            <a:r>
              <a:rPr lang="nl-NL" dirty="0" smtClean="0"/>
              <a:t> </a:t>
            </a:r>
            <a:r>
              <a:rPr lang="nl-NL" b="1" dirty="0" smtClean="0">
                <a:solidFill>
                  <a:srgbClr val="0070C0"/>
                </a:solidFill>
              </a:rPr>
              <a:t>www.nu.nl</a:t>
            </a:r>
            <a:endParaRPr lang="nl-NL" b="1" dirty="0">
              <a:solidFill>
                <a:srgbClr val="0070C0"/>
              </a:solidFill>
            </a:endParaRPr>
          </a:p>
        </p:txBody>
      </p:sp>
      <p:pic>
        <p:nvPicPr>
          <p:cNvPr id="2056" name="Picture 8" descr="Afbeeldingsresultaat voor package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553" y="3142207"/>
            <a:ext cx="533437" cy="53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45633" y="1430547"/>
            <a:ext cx="3185873" cy="53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13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22222E-6 L -0.10521 0.1669 L -0.23802 0.2037 L -0.40013 0.18356 L -0.5388 0.1331 " pathEditMode="relative" ptsTypes="AAAAA">
                                      <p:cBhvr>
                                        <p:cTn id="6" dur="5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troomdiagram: Document 13"/>
          <p:cNvSpPr/>
          <p:nvPr/>
        </p:nvSpPr>
        <p:spPr>
          <a:xfrm>
            <a:off x="1574450" y="5315926"/>
            <a:ext cx="3322891" cy="1336432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1574" y="182904"/>
            <a:ext cx="5526183" cy="650375"/>
          </a:xfrm>
        </p:spPr>
        <p:txBody>
          <a:bodyPr/>
          <a:lstStyle/>
          <a:p>
            <a:r>
              <a:rPr lang="nl-NL" b="0" dirty="0" smtClean="0"/>
              <a:t>HTTP</a:t>
            </a:r>
            <a:endParaRPr lang="nl-NL" b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7"/>
          </p:nvPr>
        </p:nvSpPr>
        <p:spPr>
          <a:xfrm>
            <a:off x="9647757" y="381573"/>
            <a:ext cx="2178069" cy="365125"/>
          </a:xfrm>
        </p:spPr>
        <p:txBody>
          <a:bodyPr>
            <a:normAutofit/>
          </a:bodyPr>
          <a:lstStyle/>
          <a:p>
            <a:r>
              <a:rPr lang="nl-NL" dirty="0" smtClean="0"/>
              <a:t>x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793" y="0"/>
            <a:ext cx="483207" cy="288874"/>
          </a:xfrm>
          <a:prstGeom prst="rect">
            <a:avLst/>
          </a:prstGeom>
        </p:spPr>
      </p:pic>
      <p:sp>
        <p:nvSpPr>
          <p:cNvPr id="129" name="Tekstvak 128"/>
          <p:cNvSpPr txBox="1"/>
          <p:nvPr/>
        </p:nvSpPr>
        <p:spPr>
          <a:xfrm>
            <a:off x="6250075" y="2183228"/>
            <a:ext cx="4410142" cy="120032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b="1" dirty="0" smtClean="0"/>
              <a:t>2</a:t>
            </a:r>
            <a:r>
              <a:rPr lang="nl-NL" dirty="0" smtClean="0"/>
              <a:t>. De webserver van </a:t>
            </a:r>
            <a:r>
              <a:rPr lang="nl-NL" b="1" dirty="0" smtClean="0">
                <a:solidFill>
                  <a:srgbClr val="0070C0"/>
                </a:solidFill>
              </a:rPr>
              <a:t>www.nu.nl </a:t>
            </a:r>
            <a:r>
              <a:rPr lang="nl-NL" dirty="0" smtClean="0"/>
              <a:t>krijgt het pakketje binnen, opent het en concludeert dat een computer op het internet een webpagina opvraagt.</a:t>
            </a:r>
            <a:endParaRPr lang="nl-NL" b="1" dirty="0">
              <a:solidFill>
                <a:srgbClr val="0070C0"/>
              </a:solidFill>
            </a:endParaRPr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001" y="1640126"/>
            <a:ext cx="3832243" cy="3092687"/>
          </a:xfrm>
          <a:prstGeom prst="rect">
            <a:avLst/>
          </a:prstGeom>
        </p:spPr>
      </p:pic>
      <p:pic>
        <p:nvPicPr>
          <p:cNvPr id="93" name="Picture 8" descr="Afbeeldingsresultaat voor package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574" y="2783393"/>
            <a:ext cx="1619801" cy="161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ekromde PIJL-OMHOOG 11"/>
          <p:cNvSpPr/>
          <p:nvPr/>
        </p:nvSpPr>
        <p:spPr>
          <a:xfrm flipH="1">
            <a:off x="1574450" y="4282613"/>
            <a:ext cx="3135086" cy="952578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3" name="Tekstvak 12"/>
          <p:cNvSpPr txBox="1"/>
          <p:nvPr/>
        </p:nvSpPr>
        <p:spPr>
          <a:xfrm>
            <a:off x="1574450" y="5325973"/>
            <a:ext cx="3748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Bericht</a:t>
            </a:r>
            <a:r>
              <a:rPr lang="nl-NL" dirty="0" smtClean="0"/>
              <a:t>: computer met </a:t>
            </a:r>
            <a:r>
              <a:rPr lang="nl-NL" dirty="0" err="1" smtClean="0"/>
              <a:t>ip</a:t>
            </a:r>
            <a:r>
              <a:rPr lang="nl-NL" dirty="0" smtClean="0"/>
              <a:t> adres </a:t>
            </a:r>
            <a:r>
              <a:rPr lang="nl-NL" b="1" dirty="0">
                <a:solidFill>
                  <a:srgbClr val="7030A0"/>
                </a:solidFill>
              </a:rPr>
              <a:t>174.18.0.13</a:t>
            </a:r>
          </a:p>
          <a:p>
            <a:r>
              <a:rPr lang="nl-NL" dirty="0" smtClean="0"/>
              <a:t> wil de eerste pagina van deze site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803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1574" y="182904"/>
            <a:ext cx="5526183" cy="650375"/>
          </a:xfrm>
        </p:spPr>
        <p:txBody>
          <a:bodyPr/>
          <a:lstStyle/>
          <a:p>
            <a:r>
              <a:rPr lang="nl-NL" b="0" dirty="0" smtClean="0"/>
              <a:t>HTTP</a:t>
            </a:r>
            <a:endParaRPr lang="nl-NL" b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7"/>
          </p:nvPr>
        </p:nvSpPr>
        <p:spPr>
          <a:xfrm>
            <a:off x="9647757" y="381573"/>
            <a:ext cx="2178069" cy="365125"/>
          </a:xfrm>
        </p:spPr>
        <p:txBody>
          <a:bodyPr>
            <a:normAutofit/>
          </a:bodyPr>
          <a:lstStyle/>
          <a:p>
            <a:r>
              <a:rPr lang="nl-NL" dirty="0" smtClean="0"/>
              <a:t>x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793" y="0"/>
            <a:ext cx="483207" cy="288874"/>
          </a:xfrm>
          <a:prstGeom prst="rect">
            <a:avLst/>
          </a:prstGeom>
        </p:spPr>
      </p:pic>
      <p:pic>
        <p:nvPicPr>
          <p:cNvPr id="50" name="Picture 2" descr="Afbeeldingsresultaat voor router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786" y="3168277"/>
            <a:ext cx="635384" cy="42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Rechte verbindingslijn 5"/>
          <p:cNvCxnSpPr>
            <a:stCxn id="37" idx="0"/>
          </p:cNvCxnSpPr>
          <p:nvPr/>
        </p:nvCxnSpPr>
        <p:spPr>
          <a:xfrm flipV="1">
            <a:off x="3723133" y="3484903"/>
            <a:ext cx="491177" cy="7383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Rechte verbindingslijn 52"/>
          <p:cNvCxnSpPr/>
          <p:nvPr/>
        </p:nvCxnSpPr>
        <p:spPr>
          <a:xfrm flipH="1" flipV="1">
            <a:off x="4570963" y="3432885"/>
            <a:ext cx="856132" cy="9210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Rechte verbindingslijn 53"/>
          <p:cNvCxnSpPr>
            <a:endCxn id="49" idx="0"/>
          </p:cNvCxnSpPr>
          <p:nvPr/>
        </p:nvCxnSpPr>
        <p:spPr>
          <a:xfrm>
            <a:off x="3758611" y="4556566"/>
            <a:ext cx="282224" cy="852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Rechte verbindingslijn 54"/>
          <p:cNvCxnSpPr/>
          <p:nvPr/>
        </p:nvCxnSpPr>
        <p:spPr>
          <a:xfrm flipV="1">
            <a:off x="4214310" y="4595304"/>
            <a:ext cx="1205089" cy="9772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Rechte verbindingslijn 55"/>
          <p:cNvCxnSpPr/>
          <p:nvPr/>
        </p:nvCxnSpPr>
        <p:spPr>
          <a:xfrm>
            <a:off x="4266892" y="5635307"/>
            <a:ext cx="950739" cy="1485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Rechte verbindingslijn 56"/>
          <p:cNvCxnSpPr/>
          <p:nvPr/>
        </p:nvCxnSpPr>
        <p:spPr>
          <a:xfrm>
            <a:off x="3875533" y="4375681"/>
            <a:ext cx="1664626" cy="1181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Rechte verbindingslijn 57"/>
          <p:cNvCxnSpPr/>
          <p:nvPr/>
        </p:nvCxnSpPr>
        <p:spPr>
          <a:xfrm flipV="1">
            <a:off x="4632962" y="3221620"/>
            <a:ext cx="1321923" cy="1021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Rechte verbindingslijn 58"/>
          <p:cNvCxnSpPr/>
          <p:nvPr/>
        </p:nvCxnSpPr>
        <p:spPr>
          <a:xfrm flipV="1">
            <a:off x="5653223" y="3323727"/>
            <a:ext cx="351888" cy="10614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Rechte verbindingslijn 59"/>
          <p:cNvCxnSpPr/>
          <p:nvPr/>
        </p:nvCxnSpPr>
        <p:spPr>
          <a:xfrm flipV="1">
            <a:off x="5513934" y="4533724"/>
            <a:ext cx="173485" cy="10891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Rechte verbindingslijn 60"/>
          <p:cNvCxnSpPr/>
          <p:nvPr/>
        </p:nvCxnSpPr>
        <p:spPr>
          <a:xfrm>
            <a:off x="6181013" y="3270473"/>
            <a:ext cx="1610569" cy="1624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Rechte verbindingslijn 61"/>
          <p:cNvCxnSpPr/>
          <p:nvPr/>
        </p:nvCxnSpPr>
        <p:spPr>
          <a:xfrm flipV="1">
            <a:off x="5881852" y="4444923"/>
            <a:ext cx="959283" cy="888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Rechte verbindingslijn 62"/>
          <p:cNvCxnSpPr>
            <a:endCxn id="48" idx="0"/>
          </p:cNvCxnSpPr>
          <p:nvPr/>
        </p:nvCxnSpPr>
        <p:spPr>
          <a:xfrm>
            <a:off x="5654883" y="5731644"/>
            <a:ext cx="831341" cy="5563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Rechte verbindingslijn 63"/>
          <p:cNvCxnSpPr/>
          <p:nvPr/>
        </p:nvCxnSpPr>
        <p:spPr>
          <a:xfrm flipV="1">
            <a:off x="6645218" y="5616864"/>
            <a:ext cx="491177" cy="7383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Rechte verbindingslijn 64"/>
          <p:cNvCxnSpPr/>
          <p:nvPr/>
        </p:nvCxnSpPr>
        <p:spPr>
          <a:xfrm flipV="1">
            <a:off x="7545993" y="4788015"/>
            <a:ext cx="1099640" cy="7086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Rechte verbindingslijn 65"/>
          <p:cNvCxnSpPr/>
          <p:nvPr/>
        </p:nvCxnSpPr>
        <p:spPr>
          <a:xfrm flipV="1">
            <a:off x="7053902" y="3569716"/>
            <a:ext cx="734279" cy="7660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Rechte verbindingslijn 67"/>
          <p:cNvCxnSpPr/>
          <p:nvPr/>
        </p:nvCxnSpPr>
        <p:spPr>
          <a:xfrm flipH="1" flipV="1">
            <a:off x="8095813" y="3569716"/>
            <a:ext cx="666019" cy="1066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Rechte verbindingslijn 77"/>
          <p:cNvCxnSpPr/>
          <p:nvPr/>
        </p:nvCxnSpPr>
        <p:spPr>
          <a:xfrm>
            <a:off x="2041561" y="4104954"/>
            <a:ext cx="1471602" cy="27289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Rechte verbindingslijn 79"/>
          <p:cNvCxnSpPr/>
          <p:nvPr/>
        </p:nvCxnSpPr>
        <p:spPr>
          <a:xfrm flipV="1">
            <a:off x="2317206" y="4507681"/>
            <a:ext cx="1306701" cy="98899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Rechte verbindingslijn 86"/>
          <p:cNvCxnSpPr/>
          <p:nvPr/>
        </p:nvCxnSpPr>
        <p:spPr>
          <a:xfrm>
            <a:off x="9032382" y="4788015"/>
            <a:ext cx="1310052" cy="2661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Rechte verbindingslijn 88"/>
          <p:cNvCxnSpPr/>
          <p:nvPr/>
        </p:nvCxnSpPr>
        <p:spPr>
          <a:xfrm flipH="1" flipV="1">
            <a:off x="8883522" y="4898331"/>
            <a:ext cx="767212" cy="10356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kstvak 8"/>
          <p:cNvSpPr txBox="1"/>
          <p:nvPr/>
        </p:nvSpPr>
        <p:spPr>
          <a:xfrm>
            <a:off x="621167" y="3935855"/>
            <a:ext cx="1247166" cy="2462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000" dirty="0" smtClean="0"/>
              <a:t>www.nu.nl</a:t>
            </a:r>
            <a:endParaRPr lang="nl-NL" sz="1000" dirty="0"/>
          </a:p>
        </p:txBody>
      </p:sp>
      <p:cxnSp>
        <p:nvCxnSpPr>
          <p:cNvPr id="124" name="Rechte verbindingslijn 123"/>
          <p:cNvCxnSpPr/>
          <p:nvPr/>
        </p:nvCxnSpPr>
        <p:spPr>
          <a:xfrm>
            <a:off x="3206515" y="2524010"/>
            <a:ext cx="1095069" cy="58968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Rechte verbindingslijn 127"/>
          <p:cNvCxnSpPr/>
          <p:nvPr/>
        </p:nvCxnSpPr>
        <p:spPr>
          <a:xfrm flipH="1">
            <a:off x="4528056" y="5946932"/>
            <a:ext cx="791446" cy="86182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" descr="Afbeeldingsresultaat voor router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419" y="3062373"/>
            <a:ext cx="635384" cy="42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5" name="Rechte verbindingslijn 84"/>
          <p:cNvCxnSpPr/>
          <p:nvPr/>
        </p:nvCxnSpPr>
        <p:spPr>
          <a:xfrm flipV="1">
            <a:off x="7952222" y="2780986"/>
            <a:ext cx="1186330" cy="54083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2" name="Picture 2" descr="Afbeeldingsresultaat voor router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918" y="3273638"/>
            <a:ext cx="635384" cy="42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fbeeldingsresultaat voor router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501" y="4335765"/>
            <a:ext cx="635384" cy="42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Afbeeldingsresultaat voor router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190" y="4223280"/>
            <a:ext cx="635384" cy="42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Afbeeldingsresultaat voor router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534" y="5408925"/>
            <a:ext cx="635384" cy="42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Afbeeldingsresultaat voor router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028" y="4576750"/>
            <a:ext cx="635384" cy="42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Afbeeldingsresultaat voor router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707" y="5572549"/>
            <a:ext cx="635384" cy="42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Afbeeldingsresultaat voor router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532" y="6288023"/>
            <a:ext cx="635384" cy="42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Afbeeldingsresultaat voor router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441" y="4223280"/>
            <a:ext cx="635384" cy="42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Afbeeldingsresultaat voor router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143" y="5408925"/>
            <a:ext cx="635384" cy="42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4" descr="Afbeeldingsresultaat voor office computer icon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4387" y="1792677"/>
            <a:ext cx="1399720" cy="138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Tekstvak 125"/>
          <p:cNvSpPr txBox="1"/>
          <p:nvPr/>
        </p:nvSpPr>
        <p:spPr>
          <a:xfrm>
            <a:off x="511221" y="4210559"/>
            <a:ext cx="150926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b="1" dirty="0" smtClean="0">
                <a:solidFill>
                  <a:srgbClr val="7030A0"/>
                </a:solidFill>
              </a:rPr>
              <a:t>174.19.80.13</a:t>
            </a:r>
          </a:p>
          <a:p>
            <a:pPr algn="ctr"/>
            <a:r>
              <a:rPr lang="nl-NL" b="1" dirty="0" smtClean="0"/>
              <a:t>255.255.0.0</a:t>
            </a:r>
            <a:endParaRPr lang="nl-NL" b="1" dirty="0"/>
          </a:p>
        </p:txBody>
      </p:sp>
      <p:sp>
        <p:nvSpPr>
          <p:cNvPr id="127" name="Tekstvak 126"/>
          <p:cNvSpPr txBox="1"/>
          <p:nvPr/>
        </p:nvSpPr>
        <p:spPr>
          <a:xfrm>
            <a:off x="9091887" y="2983960"/>
            <a:ext cx="194653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b="1" dirty="0" smtClean="0">
                <a:solidFill>
                  <a:srgbClr val="7030A0"/>
                </a:solidFill>
              </a:rPr>
              <a:t>174.18.0.13</a:t>
            </a:r>
          </a:p>
          <a:p>
            <a:pPr algn="ctr"/>
            <a:r>
              <a:rPr lang="nl-NL" b="1" dirty="0" smtClean="0"/>
              <a:t>255.255.0.0</a:t>
            </a:r>
          </a:p>
        </p:txBody>
      </p:sp>
      <p:sp>
        <p:nvSpPr>
          <p:cNvPr id="129" name="Tekstvak 128"/>
          <p:cNvSpPr txBox="1"/>
          <p:nvPr/>
        </p:nvSpPr>
        <p:spPr>
          <a:xfrm>
            <a:off x="147112" y="1193553"/>
            <a:ext cx="8338916" cy="10156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b="1" dirty="0" smtClean="0"/>
              <a:t>3</a:t>
            </a:r>
            <a:r>
              <a:rPr lang="nl-NL" dirty="0" smtClean="0"/>
              <a:t>. De webserver stuurt nu een webpagina naar de aanvrager. De kans is groot dat de webpagina niet in 1 pakketje past. Niet ieder pakketje hoeft dezelfde weg af te leggen.</a:t>
            </a:r>
          </a:p>
          <a:p>
            <a:r>
              <a:rPr lang="nl-NL" dirty="0" smtClean="0"/>
              <a:t>(de </a:t>
            </a:r>
            <a:r>
              <a:rPr lang="nl-NL" sz="2400" u="sng" dirty="0" smtClean="0">
                <a:solidFill>
                  <a:srgbClr val="7030A0"/>
                </a:solidFill>
              </a:rPr>
              <a:t>RESPONSE</a:t>
            </a:r>
            <a:r>
              <a:rPr lang="nl-NL" dirty="0" smtClean="0"/>
              <a:t>)</a:t>
            </a:r>
            <a:endParaRPr lang="nl-NL" dirty="0"/>
          </a:p>
        </p:txBody>
      </p:sp>
      <p:pic>
        <p:nvPicPr>
          <p:cNvPr id="47" name="Picture 4" descr="Gerelateerde afbeeldi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514" y="4231331"/>
            <a:ext cx="650470" cy="65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4" descr="Gerelateerde afbeeldi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914" y="4383731"/>
            <a:ext cx="650470" cy="65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4" descr="Gerelateerde afbeeldi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314" y="4536131"/>
            <a:ext cx="650470" cy="65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25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7 L 0.10625 0.01898 L 0.25625 0.03519 L 0.3569 0.01158 L 0.45078 -0.11134 L 0.54636 -0.21389 L 0.54479 -0.20972 " pathEditMode="relative" ptsTypes="AAAAAAA">
                                      <p:cBhvr>
                                        <p:cTn id="6" dur="5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2.5E-6 3.7037E-7 L 0.10625 0.01898 L 0.25625 0.03519 L 0.3569 0.01158 L 0.45078 -0.11134 L 0.54636 -0.21389 L 0.54479 -0.20972 " pathEditMode="relative" ptsTypes="AAAAAAA">
                                      <p:cBhvr>
                                        <p:cTn id="8" dur="56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animMotion origin="layout" path="M 9.16667E-6 -3.7037E-6 L 0.0793 -0.04282 L 0.10248 0.13935 L 0.20938 0.15162 L 0.28868 0.20394 L 0.38959 0.13171 L 0.49297 0.00926 L 0.4362 -0.17014 L 0.53438 -0.21597 L 0.5362 -0.21296 " pathEditMode="relative" ptsTypes="AAAAAAAAAA">
                                      <p:cBhvr>
                                        <p:cTn id="10" dur="67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1574" y="182904"/>
            <a:ext cx="5526183" cy="650375"/>
          </a:xfrm>
        </p:spPr>
        <p:txBody>
          <a:bodyPr/>
          <a:lstStyle/>
          <a:p>
            <a:r>
              <a:rPr lang="nl-NL" b="0" dirty="0" smtClean="0"/>
              <a:t>HTTP</a:t>
            </a:r>
            <a:endParaRPr lang="nl-NL" b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7"/>
          </p:nvPr>
        </p:nvSpPr>
        <p:spPr>
          <a:xfrm>
            <a:off x="9647757" y="381573"/>
            <a:ext cx="2178069" cy="365125"/>
          </a:xfrm>
        </p:spPr>
        <p:txBody>
          <a:bodyPr>
            <a:normAutofit/>
          </a:bodyPr>
          <a:lstStyle/>
          <a:p>
            <a:r>
              <a:rPr lang="nl-NL" dirty="0" smtClean="0"/>
              <a:t>x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793" y="0"/>
            <a:ext cx="483207" cy="288874"/>
          </a:xfrm>
          <a:prstGeom prst="rect">
            <a:avLst/>
          </a:prstGeom>
        </p:spPr>
      </p:pic>
      <p:sp>
        <p:nvSpPr>
          <p:cNvPr id="129" name="Tekstvak 128"/>
          <p:cNvSpPr txBox="1"/>
          <p:nvPr/>
        </p:nvSpPr>
        <p:spPr>
          <a:xfrm>
            <a:off x="7174986" y="2789663"/>
            <a:ext cx="4410142" cy="120032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b="1" dirty="0" smtClean="0"/>
              <a:t>4</a:t>
            </a:r>
            <a:r>
              <a:rPr lang="nl-NL" dirty="0" smtClean="0"/>
              <a:t>. De webbrowser (IE, Chrome, </a:t>
            </a:r>
            <a:r>
              <a:rPr lang="nl-NL" dirty="0" err="1" smtClean="0"/>
              <a:t>firefox</a:t>
            </a:r>
            <a:r>
              <a:rPr lang="nl-NL" dirty="0" smtClean="0"/>
              <a:t>.....) interpreteert de HTML en script opgestuurd door de webserver van www.nu.nl, en toont de pagina.</a:t>
            </a:r>
            <a:endParaRPr lang="nl-NL" b="1" dirty="0">
              <a:solidFill>
                <a:srgbClr val="0070C0"/>
              </a:solidFill>
            </a:endParaRPr>
          </a:p>
        </p:txBody>
      </p:sp>
      <p:pic>
        <p:nvPicPr>
          <p:cNvPr id="15" name="Picture 4" descr="Afbeeldingsresultaat voor office computer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574" y="3226674"/>
            <a:ext cx="2608538" cy="257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987" y="1512564"/>
            <a:ext cx="3898188" cy="282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73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JL-RECHTS 7"/>
          <p:cNvSpPr/>
          <p:nvPr/>
        </p:nvSpPr>
        <p:spPr>
          <a:xfrm>
            <a:off x="2794627" y="2448560"/>
            <a:ext cx="1977070" cy="39094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hthoek 12"/>
          <p:cNvSpPr/>
          <p:nvPr/>
        </p:nvSpPr>
        <p:spPr>
          <a:xfrm>
            <a:off x="4893265" y="1650764"/>
            <a:ext cx="3189191" cy="21644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1574" y="182904"/>
            <a:ext cx="5526183" cy="650375"/>
          </a:xfrm>
        </p:spPr>
        <p:txBody>
          <a:bodyPr/>
          <a:lstStyle/>
          <a:p>
            <a:r>
              <a:rPr lang="nl-NL" b="0" dirty="0" smtClean="0"/>
              <a:t>HTTP</a:t>
            </a:r>
            <a:endParaRPr lang="nl-NL" b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7"/>
          </p:nvPr>
        </p:nvSpPr>
        <p:spPr>
          <a:xfrm>
            <a:off x="9647757" y="381573"/>
            <a:ext cx="2178069" cy="365125"/>
          </a:xfrm>
        </p:spPr>
        <p:txBody>
          <a:bodyPr>
            <a:normAutofit/>
          </a:bodyPr>
          <a:lstStyle/>
          <a:p>
            <a:r>
              <a:rPr lang="nl-NL" dirty="0" smtClean="0"/>
              <a:t>x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793" y="0"/>
            <a:ext cx="483207" cy="288874"/>
          </a:xfrm>
          <a:prstGeom prst="rect">
            <a:avLst/>
          </a:prstGeom>
        </p:spPr>
      </p:pic>
      <p:sp>
        <p:nvSpPr>
          <p:cNvPr id="129" name="Tekstvak 128"/>
          <p:cNvSpPr txBox="1"/>
          <p:nvPr/>
        </p:nvSpPr>
        <p:spPr>
          <a:xfrm>
            <a:off x="8458078" y="1546845"/>
            <a:ext cx="3446031" cy="406265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smtClean="0"/>
              <a:t>In grote lijnen bestaat het pakketje dat van de webserver komt uit 2 gedeelten:</a:t>
            </a:r>
          </a:p>
          <a:p>
            <a:r>
              <a:rPr lang="nl-NL" dirty="0" smtClean="0"/>
              <a:t>1. </a:t>
            </a:r>
            <a:r>
              <a:rPr lang="nl-NL" b="1" dirty="0" smtClean="0">
                <a:solidFill>
                  <a:srgbClr val="7030A0"/>
                </a:solidFill>
              </a:rPr>
              <a:t>de transport informatie </a:t>
            </a:r>
            <a:r>
              <a:rPr lang="nl-NL" dirty="0" smtClean="0"/>
              <a:t>:</a:t>
            </a:r>
            <a:br>
              <a:rPr lang="nl-NL" dirty="0" smtClean="0"/>
            </a:br>
            <a:r>
              <a:rPr lang="nl-NL" dirty="0" smtClean="0"/>
              <a:t>nodig om het pakket over te krijgen</a:t>
            </a:r>
          </a:p>
          <a:p>
            <a:endParaRPr lang="nl-NL" dirty="0"/>
          </a:p>
          <a:p>
            <a:r>
              <a:rPr lang="nl-NL" dirty="0" smtClean="0"/>
              <a:t>2. </a:t>
            </a:r>
            <a:r>
              <a:rPr lang="nl-NL" b="1" dirty="0" smtClean="0">
                <a:solidFill>
                  <a:srgbClr val="7030A0"/>
                </a:solidFill>
              </a:rPr>
              <a:t>de </a:t>
            </a:r>
            <a:r>
              <a:rPr lang="nl-NL" b="1" dirty="0" err="1" smtClean="0">
                <a:solidFill>
                  <a:srgbClr val="7030A0"/>
                </a:solidFill>
              </a:rPr>
              <a:t>zgn</a:t>
            </a:r>
            <a:r>
              <a:rPr lang="nl-NL" b="1" dirty="0" smtClean="0">
                <a:solidFill>
                  <a:srgbClr val="7030A0"/>
                </a:solidFill>
              </a:rPr>
              <a:t> </a:t>
            </a:r>
            <a:r>
              <a:rPr lang="nl-NL" b="1" dirty="0" err="1" smtClean="0">
                <a:solidFill>
                  <a:srgbClr val="7030A0"/>
                </a:solidFill>
              </a:rPr>
              <a:t>payload</a:t>
            </a:r>
            <a:r>
              <a:rPr lang="nl-NL" dirty="0" smtClean="0"/>
              <a:t>:</a:t>
            </a:r>
            <a:br>
              <a:rPr lang="nl-NL" dirty="0" smtClean="0"/>
            </a:br>
            <a:r>
              <a:rPr lang="nl-NL" dirty="0" smtClean="0"/>
              <a:t>de code van de webpagina</a:t>
            </a:r>
          </a:p>
          <a:p>
            <a:endParaRPr lang="nl-NL" dirty="0"/>
          </a:p>
          <a:p>
            <a:r>
              <a:rPr lang="nl-NL" dirty="0" smtClean="0"/>
              <a:t>De manier waarop de informatie is "ingepakt", gaat volgens bepaalde afspraken, beter bekend als het </a:t>
            </a:r>
            <a:r>
              <a:rPr lang="nl-NL" sz="2400" b="1" dirty="0" smtClean="0">
                <a:solidFill>
                  <a:srgbClr val="7030A0"/>
                </a:solidFill>
              </a:rPr>
              <a:t>HTTP-protocol</a:t>
            </a:r>
            <a:endParaRPr lang="nl-NL" sz="2400" b="1" dirty="0">
              <a:solidFill>
                <a:srgbClr val="7030A0"/>
              </a:solidFill>
            </a:endParaRPr>
          </a:p>
        </p:txBody>
      </p:sp>
      <p:pic>
        <p:nvPicPr>
          <p:cNvPr id="16" name="Picture 4" descr="Gerelateerde afbeeld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748" y="2102068"/>
            <a:ext cx="1474879" cy="1474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Gerelateerde afbeeld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65" y="1372324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hoek 3"/>
          <p:cNvSpPr/>
          <p:nvPr/>
        </p:nvSpPr>
        <p:spPr>
          <a:xfrm>
            <a:off x="5392420" y="1686560"/>
            <a:ext cx="2280745" cy="152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kstvak 5"/>
          <p:cNvSpPr txBox="1"/>
          <p:nvPr/>
        </p:nvSpPr>
        <p:spPr>
          <a:xfrm>
            <a:off x="5986030" y="2208642"/>
            <a:ext cx="142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html/script</a:t>
            </a:r>
            <a:endParaRPr lang="nl-NL" dirty="0"/>
          </a:p>
        </p:txBody>
      </p:sp>
      <p:sp>
        <p:nvSpPr>
          <p:cNvPr id="14" name="Tekstvak 13"/>
          <p:cNvSpPr txBox="1"/>
          <p:nvPr/>
        </p:nvSpPr>
        <p:spPr>
          <a:xfrm>
            <a:off x="5564165" y="3304334"/>
            <a:ext cx="2443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transport  informatie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1928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JL-RECHTS 7"/>
          <p:cNvSpPr/>
          <p:nvPr/>
        </p:nvSpPr>
        <p:spPr>
          <a:xfrm>
            <a:off x="2794627" y="2448560"/>
            <a:ext cx="1977070" cy="39094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1574" y="182904"/>
            <a:ext cx="5526183" cy="650375"/>
          </a:xfrm>
        </p:spPr>
        <p:txBody>
          <a:bodyPr/>
          <a:lstStyle/>
          <a:p>
            <a:r>
              <a:rPr lang="nl-NL" b="0" dirty="0" smtClean="0"/>
              <a:t>HTTP</a:t>
            </a:r>
            <a:endParaRPr lang="nl-NL" b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7"/>
          </p:nvPr>
        </p:nvSpPr>
        <p:spPr>
          <a:xfrm>
            <a:off x="9647757" y="381573"/>
            <a:ext cx="2178069" cy="365125"/>
          </a:xfrm>
        </p:spPr>
        <p:txBody>
          <a:bodyPr>
            <a:normAutofit/>
          </a:bodyPr>
          <a:lstStyle/>
          <a:p>
            <a:r>
              <a:rPr lang="nl-NL" dirty="0" smtClean="0"/>
              <a:t>x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793" y="0"/>
            <a:ext cx="483207" cy="288874"/>
          </a:xfrm>
          <a:prstGeom prst="rect">
            <a:avLst/>
          </a:prstGeom>
        </p:spPr>
      </p:pic>
      <p:pic>
        <p:nvPicPr>
          <p:cNvPr id="16" name="Picture 4" descr="Gerelateerde afbeeld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748" y="2102068"/>
            <a:ext cx="1474879" cy="1474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Gerelateerde afbeeld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65" y="1281410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Tekstvak 128"/>
          <p:cNvSpPr txBox="1"/>
          <p:nvPr/>
        </p:nvSpPr>
        <p:spPr>
          <a:xfrm>
            <a:off x="151462" y="4405914"/>
            <a:ext cx="3446031" cy="92333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smtClean="0"/>
              <a:t>Hiernaast een screenshot van wat je ziet als je het verkeer tussen </a:t>
            </a:r>
            <a:r>
              <a:rPr lang="nl-NL" dirty="0" err="1" smtClean="0"/>
              <a:t>client</a:t>
            </a:r>
            <a:r>
              <a:rPr lang="nl-NL" dirty="0" smtClean="0"/>
              <a:t> en server "snift" </a:t>
            </a:r>
            <a:endParaRPr lang="nl-NL" sz="2400" b="1" dirty="0">
              <a:solidFill>
                <a:srgbClr val="7030A0"/>
              </a:solidFill>
            </a:endParaRPr>
          </a:p>
        </p:txBody>
      </p:sp>
      <p:pic>
        <p:nvPicPr>
          <p:cNvPr id="9220" name="Picture 4" descr="Gerelateerde afbeeldi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372" y="925978"/>
            <a:ext cx="6191250" cy="574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kstvak 14"/>
          <p:cNvSpPr txBox="1"/>
          <p:nvPr/>
        </p:nvSpPr>
        <p:spPr>
          <a:xfrm>
            <a:off x="6503141" y="4861579"/>
            <a:ext cx="3446031" cy="92333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b="1" dirty="0" smtClean="0">
                <a:solidFill>
                  <a:srgbClr val="FF0000"/>
                </a:solidFill>
              </a:rPr>
              <a:t>NB</a:t>
            </a:r>
            <a:r>
              <a:rPr lang="nl-NL" dirty="0" smtClean="0"/>
              <a:t>: hoe dit soort protocollen precies in elkaar zitten, wordt bij het ISM profiel uitgelegd</a:t>
            </a:r>
            <a:endParaRPr lang="nl-NL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56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1574" y="182904"/>
            <a:ext cx="5526183" cy="650375"/>
          </a:xfrm>
        </p:spPr>
        <p:txBody>
          <a:bodyPr/>
          <a:lstStyle/>
          <a:p>
            <a:r>
              <a:rPr lang="nl-NL" b="0" dirty="0" smtClean="0"/>
              <a:t>Webservers</a:t>
            </a:r>
            <a:endParaRPr lang="nl-NL" b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7"/>
          </p:nvPr>
        </p:nvSpPr>
        <p:spPr>
          <a:xfrm>
            <a:off x="9647757" y="381573"/>
            <a:ext cx="2178069" cy="365125"/>
          </a:xfrm>
        </p:spPr>
        <p:txBody>
          <a:bodyPr>
            <a:normAutofit/>
          </a:bodyPr>
          <a:lstStyle/>
          <a:p>
            <a:r>
              <a:rPr lang="nl-NL" dirty="0" smtClean="0"/>
              <a:t>x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793" y="0"/>
            <a:ext cx="483207" cy="288874"/>
          </a:xfrm>
          <a:prstGeom prst="rect">
            <a:avLst/>
          </a:prstGeom>
        </p:spPr>
      </p:pic>
      <p:sp>
        <p:nvSpPr>
          <p:cNvPr id="9" name="Tekstvak 8"/>
          <p:cNvSpPr txBox="1"/>
          <p:nvPr/>
        </p:nvSpPr>
        <p:spPr>
          <a:xfrm>
            <a:off x="3893847" y="1638735"/>
            <a:ext cx="1247166" cy="2462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000" dirty="0" smtClean="0"/>
              <a:t>www.nu.nl</a:t>
            </a:r>
            <a:endParaRPr lang="nl-NL" sz="1000" dirty="0"/>
          </a:p>
        </p:txBody>
      </p:sp>
      <p:sp>
        <p:nvSpPr>
          <p:cNvPr id="126" name="Tekstvak 125"/>
          <p:cNvSpPr txBox="1"/>
          <p:nvPr/>
        </p:nvSpPr>
        <p:spPr>
          <a:xfrm>
            <a:off x="445373" y="1346346"/>
            <a:ext cx="264188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sz="2400" dirty="0" smtClean="0">
                <a:solidFill>
                  <a:srgbClr val="7030A0"/>
                </a:solidFill>
              </a:rPr>
              <a:t>De webserver</a:t>
            </a:r>
            <a:r>
              <a:rPr lang="nl-NL" sz="2400" u="sng" dirty="0" smtClean="0">
                <a:solidFill>
                  <a:srgbClr val="7030A0"/>
                </a:solidFill>
              </a:rPr>
              <a:t>s</a:t>
            </a:r>
            <a:r>
              <a:rPr lang="nl-NL" sz="2400" dirty="0" smtClean="0">
                <a:solidFill>
                  <a:srgbClr val="7030A0"/>
                </a:solidFill>
              </a:rPr>
              <a:t> van bv www.nu.nl</a:t>
            </a:r>
            <a:endParaRPr lang="nl-NL" sz="2400" dirty="0">
              <a:solidFill>
                <a:srgbClr val="7030A0"/>
              </a:solidFill>
            </a:endParaRPr>
          </a:p>
        </p:txBody>
      </p:sp>
      <p:sp>
        <p:nvSpPr>
          <p:cNvPr id="129" name="Tekstvak 128"/>
          <p:cNvSpPr txBox="1"/>
          <p:nvPr/>
        </p:nvSpPr>
        <p:spPr>
          <a:xfrm>
            <a:off x="7105681" y="1875612"/>
            <a:ext cx="4954595" cy="369331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smtClean="0"/>
              <a:t>Een webserver-geheel bestaat doorgaans uit:</a:t>
            </a:r>
          </a:p>
          <a:p>
            <a:pPr marL="342900" indent="-342900">
              <a:buFont typeface="+mj-lt"/>
              <a:buAutoNum type="arabicPeriod"/>
            </a:pPr>
            <a:r>
              <a:rPr lang="nl-NL" b="1" dirty="0" smtClean="0"/>
              <a:t>Servermachines</a:t>
            </a:r>
            <a:r>
              <a:rPr lang="nl-NL" dirty="0" smtClean="0"/>
              <a:t> :  Servers waarop webserver software staat.</a:t>
            </a:r>
          </a:p>
          <a:p>
            <a:pPr marL="342900" indent="-342900">
              <a:buFont typeface="+mj-lt"/>
              <a:buAutoNum type="arabicPeriod"/>
            </a:pPr>
            <a:r>
              <a:rPr lang="nl-NL" b="1" dirty="0" smtClean="0"/>
              <a:t>Folders</a:t>
            </a:r>
            <a:r>
              <a:rPr lang="nl-NL" dirty="0" smtClean="0"/>
              <a:t> : Deze staan op de servers. In deze folders staan de verschillende file objecten die voor webpagina's nodig zijn. (</a:t>
            </a:r>
            <a:r>
              <a:rPr lang="nl-NL" b="1" dirty="0" smtClean="0">
                <a:solidFill>
                  <a:srgbClr val="7030A0"/>
                </a:solidFill>
              </a:rPr>
              <a:t>html bestanden, </a:t>
            </a:r>
            <a:r>
              <a:rPr lang="nl-NL" b="1" dirty="0" err="1" smtClean="0">
                <a:solidFill>
                  <a:srgbClr val="7030A0"/>
                </a:solidFill>
              </a:rPr>
              <a:t>php</a:t>
            </a:r>
            <a:r>
              <a:rPr lang="nl-NL" b="1" dirty="0" smtClean="0">
                <a:solidFill>
                  <a:srgbClr val="7030A0"/>
                </a:solidFill>
              </a:rPr>
              <a:t> bestanden, </a:t>
            </a:r>
            <a:r>
              <a:rPr lang="nl-NL" b="1" dirty="0" err="1" smtClean="0">
                <a:solidFill>
                  <a:srgbClr val="7030A0"/>
                </a:solidFill>
              </a:rPr>
              <a:t>aspx</a:t>
            </a:r>
            <a:r>
              <a:rPr lang="nl-NL" b="1" dirty="0" smtClean="0">
                <a:solidFill>
                  <a:srgbClr val="7030A0"/>
                </a:solidFill>
              </a:rPr>
              <a:t> bestanden script, plaatjes, etc....</a:t>
            </a:r>
            <a:r>
              <a:rPr lang="nl-NL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nl-NL" b="1" dirty="0" smtClean="0"/>
              <a:t>Database</a:t>
            </a:r>
            <a:r>
              <a:rPr lang="nl-NL" dirty="0" smtClean="0"/>
              <a:t> : De bulk van gegevens staat meestal in een database. Deze informatie wordt op basis van de wat een gebruiker wil zien, door de webserver in een pagina gevoegd.</a:t>
            </a:r>
          </a:p>
          <a:p>
            <a:pPr marL="342900" indent="-342900">
              <a:buFont typeface="+mj-lt"/>
              <a:buAutoNum type="arabicPeriod"/>
            </a:pPr>
            <a:endParaRPr lang="nl-NL" dirty="0"/>
          </a:p>
        </p:txBody>
      </p:sp>
      <p:pic>
        <p:nvPicPr>
          <p:cNvPr id="10244" name="Picture 4" descr="Afbeeldingsresultaat voor server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325" y="1855666"/>
            <a:ext cx="1763658" cy="176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4" descr="Afbeeldingsresultaat voor server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772" y="2160466"/>
            <a:ext cx="1763658" cy="176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4" descr="Afbeeldingsresultaat voor server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154" y="2465266"/>
            <a:ext cx="1763658" cy="176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4" descr="Afbeeldingsresultaat voor server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36" y="2770066"/>
            <a:ext cx="1763658" cy="176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Afbeeldingsresultaat voor database icon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67" y="3980402"/>
            <a:ext cx="1951452" cy="1951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Gerelateerde afbeeldi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387" y="2913476"/>
            <a:ext cx="2133851" cy="213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kstvak 76"/>
          <p:cNvSpPr txBox="1"/>
          <p:nvPr/>
        </p:nvSpPr>
        <p:spPr>
          <a:xfrm>
            <a:off x="1184219" y="5832514"/>
            <a:ext cx="131060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0070C0"/>
                </a:solidFill>
              </a:rPr>
              <a:t>database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79" name="Tekstvak 78"/>
          <p:cNvSpPr txBox="1"/>
          <p:nvPr/>
        </p:nvSpPr>
        <p:spPr>
          <a:xfrm>
            <a:off x="1649022" y="3521630"/>
            <a:ext cx="131060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0070C0"/>
                </a:solidFill>
              </a:rPr>
              <a:t>servers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81" name="Tekstvak 80"/>
          <p:cNvSpPr txBox="1"/>
          <p:nvPr/>
        </p:nvSpPr>
        <p:spPr>
          <a:xfrm>
            <a:off x="4949812" y="4809234"/>
            <a:ext cx="131060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0070C0"/>
                </a:solidFill>
              </a:rPr>
              <a:t>folders op de server</a:t>
            </a:r>
            <a:endParaRPr lang="nl-NL" dirty="0">
              <a:solidFill>
                <a:srgbClr val="0070C0"/>
              </a:solidFill>
            </a:endParaRPr>
          </a:p>
        </p:txBody>
      </p:sp>
      <p:cxnSp>
        <p:nvCxnSpPr>
          <p:cNvPr id="10" name="Rechte verbindingslijn met pijl 9"/>
          <p:cNvCxnSpPr/>
          <p:nvPr/>
        </p:nvCxnSpPr>
        <p:spPr>
          <a:xfrm flipH="1">
            <a:off x="2229394" y="3633600"/>
            <a:ext cx="452326" cy="499202"/>
          </a:xfrm>
          <a:prstGeom prst="straightConnector1">
            <a:avLst/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Rechte verbindingslijn met pijl 81"/>
          <p:cNvCxnSpPr/>
          <p:nvPr/>
        </p:nvCxnSpPr>
        <p:spPr>
          <a:xfrm flipH="1">
            <a:off x="2441504" y="3922183"/>
            <a:ext cx="632424" cy="461014"/>
          </a:xfrm>
          <a:prstGeom prst="straightConnector1">
            <a:avLst/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Rechte verbindingslijn met pijl 82"/>
          <p:cNvCxnSpPr/>
          <p:nvPr/>
        </p:nvCxnSpPr>
        <p:spPr>
          <a:xfrm flipH="1">
            <a:off x="2487084" y="4230797"/>
            <a:ext cx="914802" cy="466682"/>
          </a:xfrm>
          <a:prstGeom prst="straightConnector1">
            <a:avLst/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Rechte verbindingslijn met pijl 83"/>
          <p:cNvCxnSpPr/>
          <p:nvPr/>
        </p:nvCxnSpPr>
        <p:spPr>
          <a:xfrm flipH="1">
            <a:off x="2542453" y="4567519"/>
            <a:ext cx="1199791" cy="448176"/>
          </a:xfrm>
          <a:prstGeom prst="straightConnector1">
            <a:avLst/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54" name="Picture 14" descr="Afbeeldingsresultaat voor html file icon 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113" y="4552160"/>
            <a:ext cx="638577" cy="63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6" name="Picture 16" descr="Afbeeldingsresultaat voor php file icon 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188" y="4797341"/>
            <a:ext cx="650470" cy="65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8" name="Picture 18" descr="Gerelateerde afbeeldi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665" y="5047327"/>
            <a:ext cx="651884" cy="65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01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1574" y="182904"/>
            <a:ext cx="5526183" cy="650375"/>
          </a:xfrm>
        </p:spPr>
        <p:txBody>
          <a:bodyPr/>
          <a:lstStyle/>
          <a:p>
            <a:r>
              <a:rPr lang="nl-NL" b="0" dirty="0" smtClean="0"/>
              <a:t>Webservers</a:t>
            </a:r>
            <a:endParaRPr lang="nl-NL" b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7"/>
          </p:nvPr>
        </p:nvSpPr>
        <p:spPr>
          <a:xfrm>
            <a:off x="9647757" y="381573"/>
            <a:ext cx="2178069" cy="365125"/>
          </a:xfrm>
        </p:spPr>
        <p:txBody>
          <a:bodyPr>
            <a:normAutofit/>
          </a:bodyPr>
          <a:lstStyle/>
          <a:p>
            <a:r>
              <a:rPr lang="nl-NL" dirty="0" smtClean="0"/>
              <a:t>x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793" y="0"/>
            <a:ext cx="483207" cy="288874"/>
          </a:xfrm>
          <a:prstGeom prst="rect">
            <a:avLst/>
          </a:prstGeom>
        </p:spPr>
      </p:pic>
      <p:sp>
        <p:nvSpPr>
          <p:cNvPr id="129" name="Tekstvak 128"/>
          <p:cNvSpPr txBox="1"/>
          <p:nvPr/>
        </p:nvSpPr>
        <p:spPr>
          <a:xfrm>
            <a:off x="6084115" y="1532104"/>
            <a:ext cx="4954595" cy="120032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smtClean="0"/>
              <a:t>Stel een gebruiker vraagt de pagina van "net binnen" berichten op</a:t>
            </a:r>
          </a:p>
          <a:p>
            <a:pPr marL="342900" indent="-342900">
              <a:buFont typeface="+mj-lt"/>
              <a:buAutoNum type="arabicPeriod"/>
            </a:pPr>
            <a:r>
              <a:rPr lang="nl-NL" b="1" dirty="0" smtClean="0"/>
              <a:t>De pagina-mal daarvan wordt opgehaald (</a:t>
            </a:r>
            <a:r>
              <a:rPr lang="nl-NL" i="1" dirty="0" smtClean="0">
                <a:solidFill>
                  <a:srgbClr val="7030A0"/>
                </a:solidFill>
              </a:rPr>
              <a:t>met plaatjes en opmaak</a:t>
            </a:r>
            <a:r>
              <a:rPr lang="nl-NL" b="1" dirty="0" smtClean="0"/>
              <a:t>)</a:t>
            </a:r>
          </a:p>
        </p:txBody>
      </p:sp>
      <p:pic>
        <p:nvPicPr>
          <p:cNvPr id="76" name="Picture 4" descr="Afbeeldingsresultaat voor server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61" y="1487980"/>
            <a:ext cx="1763658" cy="176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Afbeeldingsresultaat voor database icon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67" y="3980402"/>
            <a:ext cx="1951452" cy="1951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Gerelateerde afbeeldi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23" y="1501946"/>
            <a:ext cx="2133851" cy="213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kstvak 76"/>
          <p:cNvSpPr txBox="1"/>
          <p:nvPr/>
        </p:nvSpPr>
        <p:spPr>
          <a:xfrm>
            <a:off x="1184219" y="5832514"/>
            <a:ext cx="131060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0070C0"/>
                </a:solidFill>
              </a:rPr>
              <a:t>database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81" name="Tekstvak 80"/>
          <p:cNvSpPr txBox="1"/>
          <p:nvPr/>
        </p:nvSpPr>
        <p:spPr>
          <a:xfrm>
            <a:off x="2916479" y="1501946"/>
            <a:ext cx="131060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0070C0"/>
                </a:solidFill>
              </a:rPr>
              <a:t>folders op de server</a:t>
            </a:r>
            <a:endParaRPr lang="nl-NL" dirty="0">
              <a:solidFill>
                <a:srgbClr val="0070C0"/>
              </a:solidFill>
            </a:endParaRPr>
          </a:p>
        </p:txBody>
      </p:sp>
      <p:cxnSp>
        <p:nvCxnSpPr>
          <p:cNvPr id="84" name="Rechte verbindingslijn met pijl 83"/>
          <p:cNvCxnSpPr>
            <a:endCxn id="10248" idx="0"/>
          </p:cNvCxnSpPr>
          <p:nvPr/>
        </p:nvCxnSpPr>
        <p:spPr>
          <a:xfrm>
            <a:off x="1701263" y="3331031"/>
            <a:ext cx="4730" cy="649371"/>
          </a:xfrm>
          <a:prstGeom prst="straightConnector1">
            <a:avLst/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54" name="Picture 14" descr="Afbeeldingsresultaat voor html file icon 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449" y="3140630"/>
            <a:ext cx="638577" cy="63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6" name="Picture 16" descr="Afbeeldingsresultaat voor php file icon 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524" y="3385811"/>
            <a:ext cx="650470" cy="65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8" name="Picture 18" descr="Gerelateerde afbeeldi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001" y="3635797"/>
            <a:ext cx="651884" cy="65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kstvak 24"/>
          <p:cNvSpPr txBox="1"/>
          <p:nvPr/>
        </p:nvSpPr>
        <p:spPr>
          <a:xfrm>
            <a:off x="1215939" y="1196089"/>
            <a:ext cx="1247166" cy="2462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000" dirty="0" smtClean="0"/>
              <a:t>www.nu.nl</a:t>
            </a:r>
            <a:endParaRPr lang="nl-NL" sz="1000" dirty="0"/>
          </a:p>
        </p:txBody>
      </p:sp>
      <p:sp>
        <p:nvSpPr>
          <p:cNvPr id="4" name="Tekstvak 3"/>
          <p:cNvSpPr txBox="1"/>
          <p:nvPr/>
        </p:nvSpPr>
        <p:spPr>
          <a:xfrm>
            <a:off x="6157298" y="3678751"/>
            <a:ext cx="4540469" cy="28623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kop tekst</a:t>
            </a:r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r>
              <a:rPr lang="nl-NL" dirty="0" err="1" smtClean="0"/>
              <a:t>footer</a:t>
            </a:r>
            <a:r>
              <a:rPr lang="nl-NL" dirty="0" smtClean="0"/>
              <a:t> tekst</a:t>
            </a:r>
            <a:endParaRPr lang="nl-NL" dirty="0"/>
          </a:p>
        </p:txBody>
      </p:sp>
      <p:sp>
        <p:nvSpPr>
          <p:cNvPr id="6" name="Rechthoek 5"/>
          <p:cNvSpPr/>
          <p:nvPr/>
        </p:nvSpPr>
        <p:spPr>
          <a:xfrm>
            <a:off x="6344192" y="4184445"/>
            <a:ext cx="3218456" cy="4951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Rechthoek 27"/>
          <p:cNvSpPr/>
          <p:nvPr/>
        </p:nvSpPr>
        <p:spPr>
          <a:xfrm>
            <a:off x="6344192" y="4840121"/>
            <a:ext cx="3218457" cy="4951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Rechthoek 28"/>
          <p:cNvSpPr/>
          <p:nvPr/>
        </p:nvSpPr>
        <p:spPr>
          <a:xfrm>
            <a:off x="6344192" y="5512309"/>
            <a:ext cx="3218457" cy="4951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Rechthoek 29"/>
          <p:cNvSpPr/>
          <p:nvPr/>
        </p:nvSpPr>
        <p:spPr>
          <a:xfrm>
            <a:off x="9737815" y="3763689"/>
            <a:ext cx="881963" cy="25731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Tekstvak 30"/>
          <p:cNvSpPr txBox="1"/>
          <p:nvPr/>
        </p:nvSpPr>
        <p:spPr>
          <a:xfrm>
            <a:off x="6326966" y="4137870"/>
            <a:ext cx="157349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i="1" dirty="0" smtClean="0">
                <a:solidFill>
                  <a:srgbClr val="0070C0"/>
                </a:solidFill>
              </a:rPr>
              <a:t>nieuws item</a:t>
            </a:r>
            <a:endParaRPr lang="nl-NL" i="1" dirty="0">
              <a:solidFill>
                <a:srgbClr val="0070C0"/>
              </a:solidFill>
            </a:endParaRPr>
          </a:p>
        </p:txBody>
      </p:sp>
      <p:sp>
        <p:nvSpPr>
          <p:cNvPr id="32" name="Tekstvak 31"/>
          <p:cNvSpPr txBox="1"/>
          <p:nvPr/>
        </p:nvSpPr>
        <p:spPr>
          <a:xfrm>
            <a:off x="6326965" y="4810577"/>
            <a:ext cx="157349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i="1" dirty="0" smtClean="0">
                <a:solidFill>
                  <a:srgbClr val="0070C0"/>
                </a:solidFill>
              </a:rPr>
              <a:t>nieuws item</a:t>
            </a:r>
            <a:endParaRPr lang="nl-NL" i="1" dirty="0">
              <a:solidFill>
                <a:srgbClr val="0070C0"/>
              </a:solidFill>
            </a:endParaRPr>
          </a:p>
        </p:txBody>
      </p:sp>
      <p:sp>
        <p:nvSpPr>
          <p:cNvPr id="33" name="Tekstvak 32"/>
          <p:cNvSpPr txBox="1"/>
          <p:nvPr/>
        </p:nvSpPr>
        <p:spPr>
          <a:xfrm>
            <a:off x="6344192" y="5483284"/>
            <a:ext cx="157349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i="1" dirty="0" smtClean="0">
                <a:solidFill>
                  <a:srgbClr val="0070C0"/>
                </a:solidFill>
              </a:rPr>
              <a:t>nieuws item</a:t>
            </a:r>
            <a:endParaRPr lang="nl-NL" i="1" dirty="0">
              <a:solidFill>
                <a:srgbClr val="0070C0"/>
              </a:solidFill>
            </a:endParaRPr>
          </a:p>
        </p:txBody>
      </p:sp>
      <p:sp>
        <p:nvSpPr>
          <p:cNvPr id="34" name="Tekstvak 33"/>
          <p:cNvSpPr txBox="1"/>
          <p:nvPr/>
        </p:nvSpPr>
        <p:spPr>
          <a:xfrm>
            <a:off x="9689225" y="4786746"/>
            <a:ext cx="97914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l-NL" i="1" dirty="0" smtClean="0">
                <a:solidFill>
                  <a:srgbClr val="0070C0"/>
                </a:solidFill>
              </a:rPr>
              <a:t>reclame</a:t>
            </a:r>
          </a:p>
          <a:p>
            <a:pPr algn="ctr"/>
            <a:r>
              <a:rPr lang="nl-NL" i="1" dirty="0" smtClean="0">
                <a:solidFill>
                  <a:srgbClr val="0070C0"/>
                </a:solidFill>
              </a:rPr>
              <a:t>items</a:t>
            </a:r>
            <a:endParaRPr lang="nl-NL" i="1" dirty="0">
              <a:solidFill>
                <a:srgbClr val="0070C0"/>
              </a:solidFill>
            </a:endParaRPr>
          </a:p>
        </p:txBody>
      </p:sp>
      <p:cxnSp>
        <p:nvCxnSpPr>
          <p:cNvPr id="35" name="Rechte verbindingslijn met pijl 34"/>
          <p:cNvCxnSpPr/>
          <p:nvPr/>
        </p:nvCxnSpPr>
        <p:spPr>
          <a:xfrm flipH="1" flipV="1">
            <a:off x="4040709" y="3436030"/>
            <a:ext cx="2843956" cy="1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Rechte verbindingslijn met pijl 36"/>
          <p:cNvCxnSpPr/>
          <p:nvPr/>
        </p:nvCxnSpPr>
        <p:spPr>
          <a:xfrm flipH="1">
            <a:off x="4412649" y="3917040"/>
            <a:ext cx="1849588" cy="0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Afbeelding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26966" y="3716175"/>
            <a:ext cx="477305" cy="384271"/>
          </a:xfrm>
          <a:prstGeom prst="rect">
            <a:avLst/>
          </a:prstGeom>
        </p:spPr>
      </p:pic>
      <p:sp>
        <p:nvSpPr>
          <p:cNvPr id="44" name="Tekstvak 43"/>
          <p:cNvSpPr txBox="1"/>
          <p:nvPr/>
        </p:nvSpPr>
        <p:spPr>
          <a:xfrm>
            <a:off x="6877471" y="3229165"/>
            <a:ext cx="187764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sz="2000" b="1" dirty="0" smtClean="0">
                <a:solidFill>
                  <a:srgbClr val="7030A0"/>
                </a:solidFill>
              </a:rPr>
              <a:t>net-</a:t>
            </a:r>
            <a:r>
              <a:rPr lang="nl-NL" sz="2000" b="1" dirty="0" err="1" smtClean="0">
                <a:solidFill>
                  <a:srgbClr val="7030A0"/>
                </a:solidFill>
              </a:rPr>
              <a:t>binnen.php</a:t>
            </a:r>
            <a:endParaRPr lang="nl-NL" sz="2000" b="1" dirty="0">
              <a:solidFill>
                <a:srgbClr val="7030A0"/>
              </a:solidFill>
            </a:endParaRPr>
          </a:p>
        </p:txBody>
      </p:sp>
      <p:sp>
        <p:nvSpPr>
          <p:cNvPr id="45" name="Tekstvak 44"/>
          <p:cNvSpPr txBox="1"/>
          <p:nvPr/>
        </p:nvSpPr>
        <p:spPr>
          <a:xfrm>
            <a:off x="4773509" y="3592407"/>
            <a:ext cx="131060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0070C0"/>
                </a:solidFill>
              </a:rPr>
              <a:t>logo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7" name="Tekstvak 46"/>
          <p:cNvSpPr txBox="1"/>
          <p:nvPr/>
        </p:nvSpPr>
        <p:spPr>
          <a:xfrm>
            <a:off x="4773509" y="3058120"/>
            <a:ext cx="131060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0070C0"/>
                </a:solidFill>
              </a:rPr>
              <a:t>pagina</a:t>
            </a:r>
            <a:endParaRPr lang="nl-NL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04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0355" y="171618"/>
            <a:ext cx="5526183" cy="650375"/>
          </a:xfrm>
        </p:spPr>
        <p:txBody>
          <a:bodyPr/>
          <a:lstStyle/>
          <a:p>
            <a:r>
              <a:rPr lang="nl-NL" b="0" dirty="0" smtClean="0"/>
              <a:t>Het Internet</a:t>
            </a:r>
            <a:endParaRPr lang="nl-NL" b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7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x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793" y="0"/>
            <a:ext cx="483207" cy="288874"/>
          </a:xfrm>
          <a:prstGeom prst="rect">
            <a:avLst/>
          </a:prstGeom>
        </p:spPr>
      </p:pic>
      <p:pic>
        <p:nvPicPr>
          <p:cNvPr id="29" name="Picture 2" descr="Afbeeldingsresultaat voor router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223" y="2360276"/>
            <a:ext cx="635384" cy="42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Afbeeldingsresultaat voor router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994" y="3521183"/>
            <a:ext cx="635384" cy="42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Afbeeldingsresultaat voor router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338" y="4706828"/>
            <a:ext cx="635384" cy="42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Afbeeldingsresultaat voor router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90" y="2466180"/>
            <a:ext cx="635384" cy="42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Afbeeldingsresultaat voor router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832" y="3874653"/>
            <a:ext cx="635384" cy="42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Afbeeldingsresultaat voor router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722" y="2571541"/>
            <a:ext cx="635384" cy="42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Rechte verbindingslijn 5"/>
          <p:cNvCxnSpPr>
            <a:stCxn id="37" idx="0"/>
          </p:cNvCxnSpPr>
          <p:nvPr/>
        </p:nvCxnSpPr>
        <p:spPr>
          <a:xfrm flipV="1">
            <a:off x="3688937" y="2782806"/>
            <a:ext cx="491177" cy="7383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Rechte verbindingslijn 52"/>
          <p:cNvCxnSpPr/>
          <p:nvPr/>
        </p:nvCxnSpPr>
        <p:spPr>
          <a:xfrm flipH="1" flipV="1">
            <a:off x="4536767" y="2730788"/>
            <a:ext cx="856132" cy="9210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Rechte verbindingslijn 53"/>
          <p:cNvCxnSpPr>
            <a:endCxn id="49" idx="0"/>
          </p:cNvCxnSpPr>
          <p:nvPr/>
        </p:nvCxnSpPr>
        <p:spPr>
          <a:xfrm>
            <a:off x="3724415" y="3854469"/>
            <a:ext cx="282224" cy="852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Rechte verbindingslijn 54"/>
          <p:cNvCxnSpPr/>
          <p:nvPr/>
        </p:nvCxnSpPr>
        <p:spPr>
          <a:xfrm flipV="1">
            <a:off x="4180114" y="3893207"/>
            <a:ext cx="1205089" cy="9772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Rechte verbindingslijn 55"/>
          <p:cNvCxnSpPr/>
          <p:nvPr/>
        </p:nvCxnSpPr>
        <p:spPr>
          <a:xfrm>
            <a:off x="4232696" y="4933210"/>
            <a:ext cx="950739" cy="1485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Rechte verbindingslijn 56"/>
          <p:cNvCxnSpPr/>
          <p:nvPr/>
        </p:nvCxnSpPr>
        <p:spPr>
          <a:xfrm>
            <a:off x="3841337" y="3673584"/>
            <a:ext cx="1664626" cy="1181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Rechte verbindingslijn 57"/>
          <p:cNvCxnSpPr/>
          <p:nvPr/>
        </p:nvCxnSpPr>
        <p:spPr>
          <a:xfrm flipV="1">
            <a:off x="4598766" y="2519523"/>
            <a:ext cx="1321923" cy="1021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Rechte verbindingslijn 58"/>
          <p:cNvCxnSpPr/>
          <p:nvPr/>
        </p:nvCxnSpPr>
        <p:spPr>
          <a:xfrm flipV="1">
            <a:off x="5619027" y="2621630"/>
            <a:ext cx="351888" cy="10614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Rechte verbindingslijn 59"/>
          <p:cNvCxnSpPr/>
          <p:nvPr/>
        </p:nvCxnSpPr>
        <p:spPr>
          <a:xfrm flipV="1">
            <a:off x="5479738" y="3831627"/>
            <a:ext cx="173485" cy="10891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Rechte verbindingslijn 60"/>
          <p:cNvCxnSpPr/>
          <p:nvPr/>
        </p:nvCxnSpPr>
        <p:spPr>
          <a:xfrm>
            <a:off x="6146817" y="2568376"/>
            <a:ext cx="1610569" cy="1624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Rechte verbindingslijn 61"/>
          <p:cNvCxnSpPr/>
          <p:nvPr/>
        </p:nvCxnSpPr>
        <p:spPr>
          <a:xfrm flipV="1">
            <a:off x="5847656" y="3742826"/>
            <a:ext cx="959283" cy="888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Rechte verbindingslijn 62"/>
          <p:cNvCxnSpPr>
            <a:endCxn id="48" idx="0"/>
          </p:cNvCxnSpPr>
          <p:nvPr/>
        </p:nvCxnSpPr>
        <p:spPr>
          <a:xfrm>
            <a:off x="5620687" y="5029547"/>
            <a:ext cx="831341" cy="5563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Rechte verbindingslijn 63"/>
          <p:cNvCxnSpPr/>
          <p:nvPr/>
        </p:nvCxnSpPr>
        <p:spPr>
          <a:xfrm flipV="1">
            <a:off x="6611022" y="4914767"/>
            <a:ext cx="491177" cy="7383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Rechte verbindingslijn 64"/>
          <p:cNvCxnSpPr/>
          <p:nvPr/>
        </p:nvCxnSpPr>
        <p:spPr>
          <a:xfrm flipV="1">
            <a:off x="7511797" y="4085918"/>
            <a:ext cx="1099640" cy="7086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Rechte verbindingslijn 65"/>
          <p:cNvCxnSpPr/>
          <p:nvPr/>
        </p:nvCxnSpPr>
        <p:spPr>
          <a:xfrm flipV="1">
            <a:off x="7019706" y="2867619"/>
            <a:ext cx="734279" cy="7660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Rechte verbindingslijn 67"/>
          <p:cNvCxnSpPr/>
          <p:nvPr/>
        </p:nvCxnSpPr>
        <p:spPr>
          <a:xfrm flipH="1" flipV="1">
            <a:off x="8061617" y="2867619"/>
            <a:ext cx="666019" cy="1066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Rechte verbindingslijn 77"/>
          <p:cNvCxnSpPr/>
          <p:nvPr/>
        </p:nvCxnSpPr>
        <p:spPr>
          <a:xfrm>
            <a:off x="2007365" y="3402857"/>
            <a:ext cx="1471602" cy="27289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Rechte verbindingslijn 79"/>
          <p:cNvCxnSpPr/>
          <p:nvPr/>
        </p:nvCxnSpPr>
        <p:spPr>
          <a:xfrm flipV="1">
            <a:off x="2283010" y="3805584"/>
            <a:ext cx="1306701" cy="98899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Rechte verbindingslijn 84"/>
          <p:cNvCxnSpPr>
            <a:endCxn id="104" idx="3"/>
          </p:cNvCxnSpPr>
          <p:nvPr/>
        </p:nvCxnSpPr>
        <p:spPr>
          <a:xfrm flipV="1">
            <a:off x="7918026" y="2078889"/>
            <a:ext cx="1186330" cy="54083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Rechte verbindingslijn 86"/>
          <p:cNvCxnSpPr/>
          <p:nvPr/>
        </p:nvCxnSpPr>
        <p:spPr>
          <a:xfrm>
            <a:off x="8998186" y="4085918"/>
            <a:ext cx="1310052" cy="2661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Rechte verbindingslijn 88"/>
          <p:cNvCxnSpPr/>
          <p:nvPr/>
        </p:nvCxnSpPr>
        <p:spPr>
          <a:xfrm flipH="1" flipV="1">
            <a:off x="8849326" y="4196234"/>
            <a:ext cx="767212" cy="10356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6" name="Picture 6" descr="Afbeeldingsresultaat voor users group  icon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455" y="2364235"/>
            <a:ext cx="634546" cy="63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6" descr="Afbeeldingsresultaat voor users group  icon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915" y="3010462"/>
            <a:ext cx="634546" cy="63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6" descr="Afbeeldingsresultaat voor users group  icon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62" y="2704178"/>
            <a:ext cx="634546" cy="63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6" descr="Afbeeldingsresultaat voor users group  icon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821" y="3602382"/>
            <a:ext cx="634546" cy="63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6" descr="Afbeeldingsresultaat voor users group  icon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14" y="3207084"/>
            <a:ext cx="634546" cy="63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6" descr="Afbeeldingsresultaat voor users group  icon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670" y="5244835"/>
            <a:ext cx="566336" cy="56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6" descr="Afbeeldingsresultaat voor users group  icon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686" y="5143720"/>
            <a:ext cx="566336" cy="56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6" descr="Afbeeldingsresultaat voor users group  icon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781" y="4539040"/>
            <a:ext cx="566336" cy="56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6" descr="Afbeeldingsresultaat voor users group  icon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92" y="4769535"/>
            <a:ext cx="566336" cy="56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6" descr="Afbeeldingsresultaat voor users group  icon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706297" y="918767"/>
            <a:ext cx="601941" cy="63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6" descr="Afbeeldingsresultaat voor users group  icon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647757" y="1564994"/>
            <a:ext cx="601941" cy="63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6" descr="Afbeeldingsresultaat voor users group  icon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234404" y="1258710"/>
            <a:ext cx="601941" cy="63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6" descr="Afbeeldingsresultaat voor users group  icon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540663" y="2156914"/>
            <a:ext cx="601941" cy="63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6" descr="Afbeeldingsresultaat voor users group  icon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04356" y="1761616"/>
            <a:ext cx="601941" cy="63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6" descr="Afbeeldingsresultaat voor users group  icon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57650" y="3361629"/>
            <a:ext cx="601941" cy="63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6" descr="Afbeeldingsresultaat voor users group  icon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899110" y="4007856"/>
            <a:ext cx="601941" cy="63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6" descr="Afbeeldingsresultaat voor users group  icon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85757" y="3701572"/>
            <a:ext cx="601941" cy="63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6" descr="Afbeeldingsresultaat voor users group  icon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792016" y="4599776"/>
            <a:ext cx="601941" cy="63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6" descr="Afbeeldingsresultaat voor users group  icon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355709" y="4204478"/>
            <a:ext cx="601941" cy="63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6" descr="Afbeeldingsresultaat voor users group  icon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82434" y="5028225"/>
            <a:ext cx="601941" cy="63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6" descr="Afbeeldingsresultaat voor users group  icon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23894" y="5674452"/>
            <a:ext cx="601941" cy="63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6" descr="Afbeeldingsresultaat voor users group  icon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510541" y="5368168"/>
            <a:ext cx="601941" cy="63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6" descr="Afbeeldingsresultaat voor users group  icon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816800" y="6266372"/>
            <a:ext cx="601941" cy="63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6" descr="Afbeeldingsresultaat voor users group  icon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380493" y="5871074"/>
            <a:ext cx="601941" cy="63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Tekstvak 117"/>
          <p:cNvSpPr txBox="1"/>
          <p:nvPr/>
        </p:nvSpPr>
        <p:spPr>
          <a:xfrm>
            <a:off x="434305" y="1805384"/>
            <a:ext cx="12920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smtClean="0"/>
              <a:t>gebruikers</a:t>
            </a:r>
            <a:endParaRPr lang="nl-NL" dirty="0"/>
          </a:p>
        </p:txBody>
      </p:sp>
      <p:sp>
        <p:nvSpPr>
          <p:cNvPr id="126" name="Tekstvak 125"/>
          <p:cNvSpPr txBox="1"/>
          <p:nvPr/>
        </p:nvSpPr>
        <p:spPr>
          <a:xfrm>
            <a:off x="4313526" y="2039469"/>
            <a:ext cx="9382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Router</a:t>
            </a:r>
            <a:endParaRPr lang="nl-NL" dirty="0"/>
          </a:p>
        </p:txBody>
      </p:sp>
      <p:sp>
        <p:nvSpPr>
          <p:cNvPr id="127" name="Tekstvak 126"/>
          <p:cNvSpPr txBox="1"/>
          <p:nvPr/>
        </p:nvSpPr>
        <p:spPr>
          <a:xfrm>
            <a:off x="5781278" y="2912776"/>
            <a:ext cx="829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err="1" smtClean="0"/>
              <a:t>subnet</a:t>
            </a:r>
            <a:endParaRPr lang="nl-NL" dirty="0"/>
          </a:p>
        </p:txBody>
      </p:sp>
      <p:sp>
        <p:nvSpPr>
          <p:cNvPr id="129" name="Tekstvak 128"/>
          <p:cNvSpPr txBox="1"/>
          <p:nvPr/>
        </p:nvSpPr>
        <p:spPr>
          <a:xfrm>
            <a:off x="6134336" y="6106661"/>
            <a:ext cx="2800119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b="1" dirty="0" smtClean="0">
                <a:solidFill>
                  <a:srgbClr val="FF0000"/>
                </a:solidFill>
              </a:rPr>
              <a:t>NB</a:t>
            </a:r>
            <a:r>
              <a:rPr lang="nl-NL" dirty="0" smtClean="0"/>
              <a:t>: Dit is natuurlijk een versimpelde weergave</a:t>
            </a:r>
            <a:endParaRPr lang="nl-NL" dirty="0"/>
          </a:p>
        </p:txBody>
      </p:sp>
      <p:sp>
        <p:nvSpPr>
          <p:cNvPr id="130" name="Tekstvak 129"/>
          <p:cNvSpPr txBox="1"/>
          <p:nvPr/>
        </p:nvSpPr>
        <p:spPr>
          <a:xfrm>
            <a:off x="1863409" y="1861359"/>
            <a:ext cx="1247166" cy="2462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000" dirty="0" smtClean="0"/>
              <a:t>www.nu.nl</a:t>
            </a:r>
            <a:endParaRPr lang="nl-NL" sz="1000" dirty="0"/>
          </a:p>
        </p:txBody>
      </p:sp>
      <p:sp>
        <p:nvSpPr>
          <p:cNvPr id="131" name="Tekstvak 130"/>
          <p:cNvSpPr txBox="1"/>
          <p:nvPr/>
        </p:nvSpPr>
        <p:spPr>
          <a:xfrm>
            <a:off x="2304728" y="1489392"/>
            <a:ext cx="1247167" cy="246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000" dirty="0" smtClean="0"/>
              <a:t>www.marktplaats.nl</a:t>
            </a:r>
            <a:endParaRPr lang="nl-NL" sz="1000" dirty="0"/>
          </a:p>
        </p:txBody>
      </p:sp>
      <p:sp>
        <p:nvSpPr>
          <p:cNvPr id="132" name="Tekstvak 131"/>
          <p:cNvSpPr txBox="1"/>
          <p:nvPr/>
        </p:nvSpPr>
        <p:spPr>
          <a:xfrm>
            <a:off x="3189204" y="5991209"/>
            <a:ext cx="1247167" cy="24622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000" dirty="0" smtClean="0"/>
              <a:t>www.youtube.com</a:t>
            </a:r>
            <a:endParaRPr lang="nl-NL" sz="1000" dirty="0"/>
          </a:p>
        </p:txBody>
      </p:sp>
      <p:cxnSp>
        <p:nvCxnSpPr>
          <p:cNvPr id="133" name="Rechte verbindingslijn 132"/>
          <p:cNvCxnSpPr/>
          <p:nvPr/>
        </p:nvCxnSpPr>
        <p:spPr>
          <a:xfrm>
            <a:off x="3172319" y="1821913"/>
            <a:ext cx="1095069" cy="58968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Rechte verbindingslijn 133"/>
          <p:cNvCxnSpPr/>
          <p:nvPr/>
        </p:nvCxnSpPr>
        <p:spPr>
          <a:xfrm flipH="1">
            <a:off x="4493860" y="5244835"/>
            <a:ext cx="791446" cy="86182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Tekstvak 134"/>
          <p:cNvSpPr txBox="1"/>
          <p:nvPr/>
        </p:nvSpPr>
        <p:spPr>
          <a:xfrm>
            <a:off x="2233548" y="3233140"/>
            <a:ext cx="93826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ISP </a:t>
            </a:r>
            <a:r>
              <a:rPr lang="nl-NL" dirty="0" err="1" smtClean="0"/>
              <a:t>connect</a:t>
            </a:r>
            <a:endParaRPr lang="nl-NL" dirty="0"/>
          </a:p>
        </p:txBody>
      </p:sp>
      <p:pic>
        <p:nvPicPr>
          <p:cNvPr id="3" name="Picture 2" descr="Afbeeldingsresultaat voor router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305" y="3633668"/>
            <a:ext cx="635384" cy="42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Afbeeldingsresultaat voor router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511" y="4870452"/>
            <a:ext cx="635384" cy="42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Afbeeldingsresultaat voor router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245" y="3521183"/>
            <a:ext cx="635384" cy="42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Afbeeldingsresultaat voor router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336" y="5585926"/>
            <a:ext cx="635384" cy="42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Afbeeldingsresultaat voor router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947" y="4706828"/>
            <a:ext cx="635384" cy="42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" name="Picture 2" descr="Afbeeldingsresultaat voor router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223" y="2394471"/>
            <a:ext cx="635384" cy="42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" name="Picture 2" descr="Afbeeldingsresultaat voor router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994" y="3555378"/>
            <a:ext cx="635384" cy="42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2" descr="Afbeeldingsresultaat voor router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338" y="4741023"/>
            <a:ext cx="635384" cy="42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2" descr="Afbeeldingsresultaat voor router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90" y="2500375"/>
            <a:ext cx="635384" cy="42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" name="Picture 2" descr="Afbeeldingsresultaat voor router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832" y="3908848"/>
            <a:ext cx="635384" cy="42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2" descr="Afbeeldingsresultaat voor router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722" y="2605736"/>
            <a:ext cx="635384" cy="42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48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1574" y="182904"/>
            <a:ext cx="5526183" cy="650375"/>
          </a:xfrm>
        </p:spPr>
        <p:txBody>
          <a:bodyPr/>
          <a:lstStyle/>
          <a:p>
            <a:r>
              <a:rPr lang="nl-NL" b="0" dirty="0" smtClean="0"/>
              <a:t>Webservers</a:t>
            </a:r>
            <a:endParaRPr lang="nl-NL" b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7"/>
          </p:nvPr>
        </p:nvSpPr>
        <p:spPr>
          <a:xfrm>
            <a:off x="9647757" y="381573"/>
            <a:ext cx="2178069" cy="365125"/>
          </a:xfrm>
        </p:spPr>
        <p:txBody>
          <a:bodyPr>
            <a:normAutofit/>
          </a:bodyPr>
          <a:lstStyle/>
          <a:p>
            <a:r>
              <a:rPr lang="nl-NL" dirty="0" smtClean="0"/>
              <a:t>x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793" y="0"/>
            <a:ext cx="483207" cy="288874"/>
          </a:xfrm>
          <a:prstGeom prst="rect">
            <a:avLst/>
          </a:prstGeom>
        </p:spPr>
      </p:pic>
      <p:sp>
        <p:nvSpPr>
          <p:cNvPr id="129" name="Tekstvak 128"/>
          <p:cNvSpPr txBox="1"/>
          <p:nvPr/>
        </p:nvSpPr>
        <p:spPr>
          <a:xfrm>
            <a:off x="6084115" y="1532104"/>
            <a:ext cx="4954595" cy="175432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smtClean="0"/>
              <a:t>Stel een gebruiker vraagt de pagina van "net binnen" berichten op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nl-NL" b="1" dirty="0" smtClean="0"/>
              <a:t>Nieuws item worden uit de database gehaald(</a:t>
            </a:r>
            <a:r>
              <a:rPr lang="nl-NL" i="1" dirty="0" smtClean="0">
                <a:solidFill>
                  <a:srgbClr val="7030A0"/>
                </a:solidFill>
              </a:rPr>
              <a:t>eventueel ook plaatjes</a:t>
            </a:r>
            <a:r>
              <a:rPr lang="nl-NL" b="1" dirty="0" smtClean="0"/>
              <a:t>)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nl-NL" b="1" dirty="0" smtClean="0"/>
              <a:t>Reclame items worden uit andere bronnen gehaald</a:t>
            </a:r>
          </a:p>
        </p:txBody>
      </p:sp>
      <p:pic>
        <p:nvPicPr>
          <p:cNvPr id="76" name="Picture 4" descr="Afbeeldingsresultaat voor server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61" y="1487980"/>
            <a:ext cx="1763658" cy="176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Afbeeldingsresultaat voor database icon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67" y="3980402"/>
            <a:ext cx="1951452" cy="1951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Gerelateerde afbeeldi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23" y="1501946"/>
            <a:ext cx="2133851" cy="213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kstvak 76"/>
          <p:cNvSpPr txBox="1"/>
          <p:nvPr/>
        </p:nvSpPr>
        <p:spPr>
          <a:xfrm>
            <a:off x="1184219" y="5832514"/>
            <a:ext cx="131060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0070C0"/>
                </a:solidFill>
              </a:rPr>
              <a:t>database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81" name="Tekstvak 80"/>
          <p:cNvSpPr txBox="1"/>
          <p:nvPr/>
        </p:nvSpPr>
        <p:spPr>
          <a:xfrm>
            <a:off x="2916479" y="1501946"/>
            <a:ext cx="131060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0070C0"/>
                </a:solidFill>
              </a:rPr>
              <a:t>folders op de server</a:t>
            </a:r>
            <a:endParaRPr lang="nl-NL" dirty="0">
              <a:solidFill>
                <a:srgbClr val="0070C0"/>
              </a:solidFill>
            </a:endParaRPr>
          </a:p>
        </p:txBody>
      </p:sp>
      <p:cxnSp>
        <p:nvCxnSpPr>
          <p:cNvPr id="84" name="Rechte verbindingslijn met pijl 83"/>
          <p:cNvCxnSpPr>
            <a:endCxn id="10248" idx="0"/>
          </p:cNvCxnSpPr>
          <p:nvPr/>
        </p:nvCxnSpPr>
        <p:spPr>
          <a:xfrm>
            <a:off x="1701263" y="3331031"/>
            <a:ext cx="4730" cy="649371"/>
          </a:xfrm>
          <a:prstGeom prst="straightConnector1">
            <a:avLst/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54" name="Picture 14" descr="Afbeeldingsresultaat voor html file icon 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449" y="3140630"/>
            <a:ext cx="638577" cy="63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6" name="Picture 16" descr="Afbeeldingsresultaat voor php file icon 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524" y="3385811"/>
            <a:ext cx="650470" cy="65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8" name="Picture 18" descr="Gerelateerde afbeeldi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001" y="3635797"/>
            <a:ext cx="651884" cy="65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kstvak 24"/>
          <p:cNvSpPr txBox="1"/>
          <p:nvPr/>
        </p:nvSpPr>
        <p:spPr>
          <a:xfrm>
            <a:off x="1215939" y="1196089"/>
            <a:ext cx="1247166" cy="2462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000" dirty="0" smtClean="0"/>
              <a:t>www.nu.nl</a:t>
            </a:r>
            <a:endParaRPr lang="nl-NL" sz="1000" dirty="0"/>
          </a:p>
        </p:txBody>
      </p:sp>
      <p:sp>
        <p:nvSpPr>
          <p:cNvPr id="4" name="Tekstvak 3"/>
          <p:cNvSpPr txBox="1"/>
          <p:nvPr/>
        </p:nvSpPr>
        <p:spPr>
          <a:xfrm>
            <a:off x="6157298" y="3678751"/>
            <a:ext cx="4540469" cy="28623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kop tekst</a:t>
            </a:r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r>
              <a:rPr lang="nl-NL" dirty="0" err="1" smtClean="0"/>
              <a:t>footer</a:t>
            </a:r>
            <a:r>
              <a:rPr lang="nl-NL" dirty="0" smtClean="0"/>
              <a:t> tekst</a:t>
            </a:r>
            <a:endParaRPr lang="nl-NL" dirty="0"/>
          </a:p>
        </p:txBody>
      </p:sp>
      <p:sp>
        <p:nvSpPr>
          <p:cNvPr id="6" name="Rechthoek 5"/>
          <p:cNvSpPr/>
          <p:nvPr/>
        </p:nvSpPr>
        <p:spPr>
          <a:xfrm>
            <a:off x="6344192" y="4184445"/>
            <a:ext cx="3218455" cy="4951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Rechthoek 27"/>
          <p:cNvSpPr/>
          <p:nvPr/>
        </p:nvSpPr>
        <p:spPr>
          <a:xfrm>
            <a:off x="6344192" y="4840121"/>
            <a:ext cx="3218457" cy="4951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Rechthoek 28"/>
          <p:cNvSpPr/>
          <p:nvPr/>
        </p:nvSpPr>
        <p:spPr>
          <a:xfrm>
            <a:off x="6344192" y="5512309"/>
            <a:ext cx="3218457" cy="4951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Rechthoek 29"/>
          <p:cNvSpPr/>
          <p:nvPr/>
        </p:nvSpPr>
        <p:spPr>
          <a:xfrm>
            <a:off x="9737815" y="3763689"/>
            <a:ext cx="881963" cy="25731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5" name="Rechte verbindingslijn met pijl 34"/>
          <p:cNvCxnSpPr/>
          <p:nvPr/>
        </p:nvCxnSpPr>
        <p:spPr>
          <a:xfrm flipH="1">
            <a:off x="2348236" y="4422676"/>
            <a:ext cx="3914000" cy="282907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Rechte verbindingslijn met pijl 36"/>
          <p:cNvCxnSpPr/>
          <p:nvPr/>
        </p:nvCxnSpPr>
        <p:spPr>
          <a:xfrm flipH="1">
            <a:off x="2377497" y="5050266"/>
            <a:ext cx="3884739" cy="77347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Afbeelding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26966" y="3716175"/>
            <a:ext cx="477305" cy="384271"/>
          </a:xfrm>
          <a:prstGeom prst="rect">
            <a:avLst/>
          </a:prstGeom>
        </p:spPr>
      </p:pic>
      <p:sp>
        <p:nvSpPr>
          <p:cNvPr id="44" name="Tekstvak 43"/>
          <p:cNvSpPr txBox="1"/>
          <p:nvPr/>
        </p:nvSpPr>
        <p:spPr>
          <a:xfrm>
            <a:off x="6877471" y="3229165"/>
            <a:ext cx="187764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sz="2000" b="1" dirty="0" smtClean="0">
                <a:solidFill>
                  <a:srgbClr val="7030A0"/>
                </a:solidFill>
              </a:rPr>
              <a:t>net-</a:t>
            </a:r>
            <a:r>
              <a:rPr lang="nl-NL" sz="2000" b="1" dirty="0" err="1" smtClean="0">
                <a:solidFill>
                  <a:srgbClr val="7030A0"/>
                </a:solidFill>
              </a:rPr>
              <a:t>binnen.php</a:t>
            </a:r>
            <a:endParaRPr lang="nl-NL" sz="2000" b="1" dirty="0">
              <a:solidFill>
                <a:srgbClr val="7030A0"/>
              </a:solidFill>
            </a:endParaRPr>
          </a:p>
        </p:txBody>
      </p:sp>
      <p:sp>
        <p:nvSpPr>
          <p:cNvPr id="47" name="Tekstvak 46"/>
          <p:cNvSpPr txBox="1"/>
          <p:nvPr/>
        </p:nvSpPr>
        <p:spPr>
          <a:xfrm>
            <a:off x="3980486" y="4759872"/>
            <a:ext cx="131060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0070C0"/>
                </a:solidFill>
              </a:rPr>
              <a:t>nieuws items</a:t>
            </a:r>
            <a:endParaRPr lang="nl-NL" dirty="0">
              <a:solidFill>
                <a:srgbClr val="0070C0"/>
              </a:solidFill>
            </a:endParaRPr>
          </a:p>
        </p:txBody>
      </p:sp>
      <p:cxnSp>
        <p:nvCxnSpPr>
          <p:cNvPr id="50" name="Rechte verbindingslijn met pijl 49"/>
          <p:cNvCxnSpPr/>
          <p:nvPr/>
        </p:nvCxnSpPr>
        <p:spPr>
          <a:xfrm flipH="1" flipV="1">
            <a:off x="2377498" y="5449157"/>
            <a:ext cx="3902586" cy="310735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Afbeelding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33913" y="4193628"/>
            <a:ext cx="2430279" cy="485984"/>
          </a:xfrm>
          <a:prstGeom prst="rect">
            <a:avLst/>
          </a:prstGeom>
        </p:spPr>
      </p:pic>
      <p:pic>
        <p:nvPicPr>
          <p:cNvPr id="22" name="Afbeelding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33912" y="4856633"/>
            <a:ext cx="2461867" cy="469348"/>
          </a:xfrm>
          <a:prstGeom prst="rect">
            <a:avLst/>
          </a:prstGeom>
        </p:spPr>
      </p:pic>
      <p:pic>
        <p:nvPicPr>
          <p:cNvPr id="23" name="Afbeelding 2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741939" y="5520953"/>
            <a:ext cx="2479715" cy="479659"/>
          </a:xfrm>
          <a:prstGeom prst="rect">
            <a:avLst/>
          </a:prstGeom>
        </p:spPr>
      </p:pic>
      <p:pic>
        <p:nvPicPr>
          <p:cNvPr id="24" name="Afbeelding 2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907625" y="3797464"/>
            <a:ext cx="555908" cy="2465333"/>
          </a:xfrm>
          <a:prstGeom prst="rect">
            <a:avLst/>
          </a:prstGeom>
        </p:spPr>
      </p:pic>
      <p:cxnSp>
        <p:nvCxnSpPr>
          <p:cNvPr id="56" name="Rechte verbindingslijn met pijl 55"/>
          <p:cNvCxnSpPr/>
          <p:nvPr/>
        </p:nvCxnSpPr>
        <p:spPr>
          <a:xfrm flipH="1">
            <a:off x="10633343" y="3702056"/>
            <a:ext cx="930630" cy="862073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290" name="Picture 2" descr="Afbeeldingsresultaat voor internet icon 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8778" y="2863100"/>
            <a:ext cx="892712" cy="89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1574" y="182904"/>
            <a:ext cx="5526183" cy="650375"/>
          </a:xfrm>
        </p:spPr>
        <p:txBody>
          <a:bodyPr/>
          <a:lstStyle/>
          <a:p>
            <a:r>
              <a:rPr lang="nl-NL" b="0" dirty="0" smtClean="0"/>
              <a:t>Webservers</a:t>
            </a:r>
            <a:endParaRPr lang="nl-NL" b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7"/>
          </p:nvPr>
        </p:nvSpPr>
        <p:spPr>
          <a:xfrm>
            <a:off x="9647757" y="381573"/>
            <a:ext cx="2178069" cy="365125"/>
          </a:xfrm>
        </p:spPr>
        <p:txBody>
          <a:bodyPr>
            <a:normAutofit/>
          </a:bodyPr>
          <a:lstStyle/>
          <a:p>
            <a:r>
              <a:rPr lang="nl-NL" dirty="0" smtClean="0"/>
              <a:t>x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793" y="0"/>
            <a:ext cx="483207" cy="288874"/>
          </a:xfrm>
          <a:prstGeom prst="rect">
            <a:avLst/>
          </a:prstGeom>
        </p:spPr>
      </p:pic>
      <p:sp>
        <p:nvSpPr>
          <p:cNvPr id="129" name="Tekstvak 128"/>
          <p:cNvSpPr txBox="1"/>
          <p:nvPr/>
        </p:nvSpPr>
        <p:spPr>
          <a:xfrm>
            <a:off x="6084115" y="1532104"/>
            <a:ext cx="4954595" cy="120032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smtClean="0"/>
              <a:t>Stel een gebruiker vraagt de pagina van "net binnen" berichten op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nl-NL" b="1" dirty="0" smtClean="0"/>
              <a:t>Pagina gaat naar de </a:t>
            </a:r>
            <a:r>
              <a:rPr lang="nl-NL" b="1" dirty="0" err="1" smtClean="0"/>
              <a:t>client</a:t>
            </a:r>
            <a:r>
              <a:rPr lang="nl-NL" b="1" dirty="0" smtClean="0"/>
              <a:t>. (</a:t>
            </a:r>
            <a:r>
              <a:rPr lang="nl-NL" i="1" dirty="0" smtClean="0">
                <a:solidFill>
                  <a:srgbClr val="7030A0"/>
                </a:solidFill>
              </a:rPr>
              <a:t>De browser van de </a:t>
            </a:r>
            <a:r>
              <a:rPr lang="nl-NL" i="1" dirty="0" err="1" smtClean="0">
                <a:solidFill>
                  <a:srgbClr val="7030A0"/>
                </a:solidFill>
              </a:rPr>
              <a:t>client</a:t>
            </a:r>
            <a:r>
              <a:rPr lang="nl-NL" i="1" dirty="0" smtClean="0">
                <a:solidFill>
                  <a:srgbClr val="7030A0"/>
                </a:solidFill>
              </a:rPr>
              <a:t> weet hoe de pagina weer te geven</a:t>
            </a:r>
            <a:r>
              <a:rPr lang="nl-NL" b="1" dirty="0" smtClean="0"/>
              <a:t>)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6157298" y="3678751"/>
            <a:ext cx="4540469" cy="28623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kop tekst</a:t>
            </a:r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r>
              <a:rPr lang="nl-NL" dirty="0" err="1" smtClean="0"/>
              <a:t>footer</a:t>
            </a:r>
            <a:r>
              <a:rPr lang="nl-NL" dirty="0" smtClean="0"/>
              <a:t> tekst</a:t>
            </a:r>
            <a:endParaRPr lang="nl-NL" dirty="0"/>
          </a:p>
        </p:txBody>
      </p:sp>
      <p:sp>
        <p:nvSpPr>
          <p:cNvPr id="6" name="Rechthoek 5"/>
          <p:cNvSpPr/>
          <p:nvPr/>
        </p:nvSpPr>
        <p:spPr>
          <a:xfrm>
            <a:off x="6344192" y="4184445"/>
            <a:ext cx="3218455" cy="4951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Rechthoek 27"/>
          <p:cNvSpPr/>
          <p:nvPr/>
        </p:nvSpPr>
        <p:spPr>
          <a:xfrm>
            <a:off x="6344192" y="4840121"/>
            <a:ext cx="3218457" cy="4951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Rechthoek 28"/>
          <p:cNvSpPr/>
          <p:nvPr/>
        </p:nvSpPr>
        <p:spPr>
          <a:xfrm>
            <a:off x="6344192" y="5512309"/>
            <a:ext cx="3218457" cy="4951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Rechthoek 29"/>
          <p:cNvSpPr/>
          <p:nvPr/>
        </p:nvSpPr>
        <p:spPr>
          <a:xfrm>
            <a:off x="9737815" y="3763689"/>
            <a:ext cx="881963" cy="25731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966" y="3716175"/>
            <a:ext cx="477305" cy="384271"/>
          </a:xfrm>
          <a:prstGeom prst="rect">
            <a:avLst/>
          </a:prstGeom>
        </p:spPr>
      </p:pic>
      <p:sp>
        <p:nvSpPr>
          <p:cNvPr id="44" name="Tekstvak 43"/>
          <p:cNvSpPr txBox="1"/>
          <p:nvPr/>
        </p:nvSpPr>
        <p:spPr>
          <a:xfrm>
            <a:off x="6877471" y="3229165"/>
            <a:ext cx="187764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sz="2000" b="1" dirty="0" smtClean="0">
                <a:solidFill>
                  <a:srgbClr val="7030A0"/>
                </a:solidFill>
              </a:rPr>
              <a:t>net-</a:t>
            </a:r>
            <a:r>
              <a:rPr lang="nl-NL" sz="2000" b="1" dirty="0" err="1" smtClean="0">
                <a:solidFill>
                  <a:srgbClr val="7030A0"/>
                </a:solidFill>
              </a:rPr>
              <a:t>binnen.php</a:t>
            </a:r>
            <a:endParaRPr lang="nl-NL" sz="2000" b="1" dirty="0">
              <a:solidFill>
                <a:srgbClr val="7030A0"/>
              </a:solidFill>
            </a:endParaRPr>
          </a:p>
        </p:txBody>
      </p:sp>
      <p:pic>
        <p:nvPicPr>
          <p:cNvPr id="21" name="Afbeelding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3913" y="4193628"/>
            <a:ext cx="2430279" cy="485984"/>
          </a:xfrm>
          <a:prstGeom prst="rect">
            <a:avLst/>
          </a:prstGeom>
        </p:spPr>
      </p:pic>
      <p:pic>
        <p:nvPicPr>
          <p:cNvPr id="22" name="Afbeelding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3912" y="4856633"/>
            <a:ext cx="2461867" cy="469348"/>
          </a:xfrm>
          <a:prstGeom prst="rect">
            <a:avLst/>
          </a:prstGeom>
        </p:spPr>
      </p:pic>
      <p:pic>
        <p:nvPicPr>
          <p:cNvPr id="23" name="Afbeelding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1939" y="5520953"/>
            <a:ext cx="2479715" cy="479659"/>
          </a:xfrm>
          <a:prstGeom prst="rect">
            <a:avLst/>
          </a:prstGeom>
        </p:spPr>
      </p:pic>
      <p:pic>
        <p:nvPicPr>
          <p:cNvPr id="24" name="Afbeelding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07625" y="3797464"/>
            <a:ext cx="555908" cy="2465333"/>
          </a:xfrm>
          <a:prstGeom prst="rect">
            <a:avLst/>
          </a:prstGeom>
        </p:spPr>
      </p:pic>
      <p:cxnSp>
        <p:nvCxnSpPr>
          <p:cNvPr id="56" name="Rechte verbindingslijn met pijl 55"/>
          <p:cNvCxnSpPr/>
          <p:nvPr/>
        </p:nvCxnSpPr>
        <p:spPr>
          <a:xfrm flipH="1" flipV="1">
            <a:off x="3005959" y="3797464"/>
            <a:ext cx="3035643" cy="1100355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4" descr="Afbeeldingsresultaat voor office computer icon 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7704" y="1611886"/>
            <a:ext cx="2586426" cy="257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kstvak 37"/>
          <p:cNvSpPr txBox="1"/>
          <p:nvPr/>
        </p:nvSpPr>
        <p:spPr>
          <a:xfrm>
            <a:off x="497064" y="5197787"/>
            <a:ext cx="4954595" cy="147732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b="1" dirty="0" smtClean="0">
                <a:solidFill>
                  <a:srgbClr val="FF0000"/>
                </a:solidFill>
              </a:rPr>
              <a:t>NB</a:t>
            </a:r>
            <a:r>
              <a:rPr lang="nl-NL" dirty="0" smtClean="0"/>
              <a:t>: In </a:t>
            </a:r>
            <a:r>
              <a:rPr lang="nl-NL" u="sng" dirty="0" smtClean="0"/>
              <a:t>principe</a:t>
            </a:r>
            <a:r>
              <a:rPr lang="nl-NL" dirty="0" smtClean="0"/>
              <a:t> gaat alleen HTML code en script code naar de browser.</a:t>
            </a:r>
          </a:p>
          <a:p>
            <a:r>
              <a:rPr lang="nl-NL" b="1" dirty="0" smtClean="0"/>
              <a:t>(</a:t>
            </a:r>
            <a:r>
              <a:rPr lang="nl-NL" i="1" dirty="0" smtClean="0">
                <a:solidFill>
                  <a:srgbClr val="7030A0"/>
                </a:solidFill>
              </a:rPr>
              <a:t>Dat is de reden dat je ook HTML rechtstreeks in een browser kunt laden, zonder dat er een webserver aan te pas komt</a:t>
            </a:r>
            <a:r>
              <a:rPr lang="nl-NL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9423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7"/>
          </p:nvPr>
        </p:nvSpPr>
        <p:spPr>
          <a:xfrm>
            <a:off x="7395587" y="381573"/>
            <a:ext cx="4430239" cy="365125"/>
          </a:xfrm>
        </p:spPr>
        <p:txBody>
          <a:bodyPr>
            <a:normAutofit/>
          </a:bodyPr>
          <a:lstStyle/>
          <a:p>
            <a:r>
              <a:rPr lang="nl-NL" dirty="0" smtClean="0"/>
              <a:t>x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793" y="0"/>
            <a:ext cx="483207" cy="288874"/>
          </a:xfrm>
          <a:prstGeom prst="rect">
            <a:avLst/>
          </a:prstGeom>
        </p:spPr>
      </p:pic>
      <p:sp>
        <p:nvSpPr>
          <p:cNvPr id="13" name="Rechthoek 12"/>
          <p:cNvSpPr/>
          <p:nvPr/>
        </p:nvSpPr>
        <p:spPr>
          <a:xfrm>
            <a:off x="81280" y="1005840"/>
            <a:ext cx="11968480" cy="57708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ekstvak 13"/>
          <p:cNvSpPr txBox="1"/>
          <p:nvPr/>
        </p:nvSpPr>
        <p:spPr>
          <a:xfrm>
            <a:off x="411287" y="1082921"/>
            <a:ext cx="112975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b="1" dirty="0" smtClean="0"/>
              <a:t>In een "kale" netwerk opstelling moeten een aantal zaken worden geconfigureerd.</a:t>
            </a:r>
          </a:p>
          <a:p>
            <a:r>
              <a:rPr lang="nl-NL" sz="2800" b="1" dirty="0" smtClean="0">
                <a:solidFill>
                  <a:srgbClr val="0070C0"/>
                </a:solidFill>
              </a:rPr>
              <a:t> </a:t>
            </a:r>
            <a:endParaRPr lang="nl-NL" sz="2800" b="1" dirty="0">
              <a:solidFill>
                <a:srgbClr val="0070C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121574" y="182904"/>
            <a:ext cx="5526183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nl-NL" b="0" dirty="0" smtClean="0"/>
              <a:t>Opdracht</a:t>
            </a:r>
            <a:endParaRPr lang="nl-NL" b="0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593" y="2113234"/>
            <a:ext cx="11703628" cy="3249865"/>
          </a:xfrm>
          <a:prstGeom prst="rect">
            <a:avLst/>
          </a:prstGeom>
        </p:spPr>
      </p:pic>
      <p:sp>
        <p:nvSpPr>
          <p:cNvPr id="9" name="Tekstvak 8"/>
          <p:cNvSpPr txBox="1"/>
          <p:nvPr/>
        </p:nvSpPr>
        <p:spPr>
          <a:xfrm>
            <a:off x="8986346" y="5375167"/>
            <a:ext cx="2839480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FF0000"/>
                </a:solidFill>
              </a:rPr>
              <a:t>2.IP adres op de cliënt moet worden geconfigureerd.</a:t>
            </a:r>
            <a:br>
              <a:rPr lang="nl-NL" dirty="0" smtClean="0">
                <a:solidFill>
                  <a:srgbClr val="FF0000"/>
                </a:solidFill>
              </a:rPr>
            </a:br>
            <a:r>
              <a:rPr lang="nl-NL" dirty="0" smtClean="0">
                <a:solidFill>
                  <a:srgbClr val="FF0000"/>
                </a:solidFill>
              </a:rPr>
              <a:t>(</a:t>
            </a:r>
            <a:r>
              <a:rPr lang="nl-NL" i="1" dirty="0" smtClean="0">
                <a:solidFill>
                  <a:srgbClr val="FF0000"/>
                </a:solidFill>
              </a:rPr>
              <a:t>ook default gateway</a:t>
            </a:r>
            <a:r>
              <a:rPr lang="nl-NL" dirty="0" smtClean="0">
                <a:solidFill>
                  <a:srgbClr val="FF0000"/>
                </a:solidFill>
              </a:rPr>
              <a:t>)</a:t>
            </a:r>
            <a:endParaRPr lang="nl-NL" dirty="0">
              <a:solidFill>
                <a:srgbClr val="FF0000"/>
              </a:solidFill>
            </a:endParaRPr>
          </a:p>
        </p:txBody>
      </p:sp>
      <p:cxnSp>
        <p:nvCxnSpPr>
          <p:cNvPr id="11" name="Rechte verbindingslijn met pijl 10"/>
          <p:cNvCxnSpPr/>
          <p:nvPr/>
        </p:nvCxnSpPr>
        <p:spPr>
          <a:xfrm flipH="1">
            <a:off x="10300983" y="3738166"/>
            <a:ext cx="861042" cy="1612226"/>
          </a:xfrm>
          <a:prstGeom prst="straightConnector1">
            <a:avLst/>
          </a:prstGeom>
          <a:ln w="571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kstvak 14"/>
          <p:cNvSpPr txBox="1"/>
          <p:nvPr/>
        </p:nvSpPr>
        <p:spPr>
          <a:xfrm>
            <a:off x="289035" y="5848006"/>
            <a:ext cx="2958662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FF0000"/>
                </a:solidFill>
              </a:rPr>
              <a:t>1.IP adres op de webserver moet worden geconfigureerd</a:t>
            </a:r>
            <a:endParaRPr lang="nl-NL" dirty="0">
              <a:solidFill>
                <a:srgbClr val="FF0000"/>
              </a:solidFill>
            </a:endParaRPr>
          </a:p>
        </p:txBody>
      </p:sp>
      <p:cxnSp>
        <p:nvCxnSpPr>
          <p:cNvPr id="16" name="Rechte verbindingslijn met pijl 15"/>
          <p:cNvCxnSpPr/>
          <p:nvPr/>
        </p:nvCxnSpPr>
        <p:spPr>
          <a:xfrm>
            <a:off x="1114097" y="5212494"/>
            <a:ext cx="352941" cy="579154"/>
          </a:xfrm>
          <a:prstGeom prst="straightConnector1">
            <a:avLst/>
          </a:prstGeom>
          <a:ln w="571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met pijl 16"/>
          <p:cNvCxnSpPr/>
          <p:nvPr/>
        </p:nvCxnSpPr>
        <p:spPr>
          <a:xfrm flipH="1">
            <a:off x="7917234" y="3475708"/>
            <a:ext cx="3123871" cy="2521015"/>
          </a:xfrm>
          <a:prstGeom prst="straightConnector1">
            <a:avLst/>
          </a:prstGeom>
          <a:ln w="571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kstvak 17"/>
          <p:cNvSpPr txBox="1"/>
          <p:nvPr/>
        </p:nvSpPr>
        <p:spPr>
          <a:xfrm>
            <a:off x="5889980" y="6013284"/>
            <a:ext cx="3011214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FF0000"/>
                </a:solidFill>
              </a:rPr>
              <a:t>3.DNS instelling op de cliënt moet worden geconfigureerd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20" name="Tekstvak 19"/>
          <p:cNvSpPr txBox="1"/>
          <p:nvPr/>
        </p:nvSpPr>
        <p:spPr>
          <a:xfrm>
            <a:off x="4960883" y="2138397"/>
            <a:ext cx="3011214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FF0000"/>
                </a:solidFill>
              </a:rPr>
              <a:t>4.URL van de webserver moet in DNS worden opgenomen</a:t>
            </a:r>
            <a:endParaRPr lang="nl-NL" dirty="0">
              <a:solidFill>
                <a:srgbClr val="FF0000"/>
              </a:solidFill>
            </a:endParaRPr>
          </a:p>
        </p:txBody>
      </p:sp>
      <p:cxnSp>
        <p:nvCxnSpPr>
          <p:cNvPr id="21" name="Rechte verbindingslijn met pijl 20"/>
          <p:cNvCxnSpPr/>
          <p:nvPr/>
        </p:nvCxnSpPr>
        <p:spPr>
          <a:xfrm flipV="1">
            <a:off x="2911366" y="2421246"/>
            <a:ext cx="2049517" cy="288180"/>
          </a:xfrm>
          <a:prstGeom prst="straightConnector1">
            <a:avLst/>
          </a:prstGeom>
          <a:ln w="571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kstvak 23"/>
          <p:cNvSpPr txBox="1"/>
          <p:nvPr/>
        </p:nvSpPr>
        <p:spPr>
          <a:xfrm>
            <a:off x="3421527" y="3738166"/>
            <a:ext cx="70004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200" b="1" dirty="0" smtClean="0">
                <a:solidFill>
                  <a:srgbClr val="00B0F0"/>
                </a:solidFill>
              </a:rPr>
              <a:t>20.0.0.0</a:t>
            </a:r>
            <a:endParaRPr lang="nl-NL" sz="1200" b="1" dirty="0">
              <a:solidFill>
                <a:srgbClr val="00B0F0"/>
              </a:solidFill>
            </a:endParaRPr>
          </a:p>
        </p:txBody>
      </p:sp>
      <p:sp>
        <p:nvSpPr>
          <p:cNvPr id="25" name="Tekstvak 24"/>
          <p:cNvSpPr txBox="1"/>
          <p:nvPr/>
        </p:nvSpPr>
        <p:spPr>
          <a:xfrm>
            <a:off x="4676585" y="4267280"/>
            <a:ext cx="869731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200" b="1" dirty="0" smtClean="0">
                <a:solidFill>
                  <a:srgbClr val="00B0F0"/>
                </a:solidFill>
              </a:rPr>
              <a:t>211.16.7.0</a:t>
            </a:r>
            <a:endParaRPr lang="nl-NL" sz="1200" b="1" dirty="0">
              <a:solidFill>
                <a:srgbClr val="00B0F0"/>
              </a:solidFill>
            </a:endParaRPr>
          </a:p>
        </p:txBody>
      </p:sp>
      <p:sp>
        <p:nvSpPr>
          <p:cNvPr id="26" name="Tekstvak 25"/>
          <p:cNvSpPr txBox="1"/>
          <p:nvPr/>
        </p:nvSpPr>
        <p:spPr>
          <a:xfrm>
            <a:off x="1467038" y="4381798"/>
            <a:ext cx="869731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200" dirty="0" smtClean="0">
                <a:solidFill>
                  <a:srgbClr val="00B0F0"/>
                </a:solidFill>
              </a:rPr>
              <a:t>174.19.0.0</a:t>
            </a:r>
            <a:endParaRPr lang="nl-NL" sz="1200" dirty="0">
              <a:solidFill>
                <a:srgbClr val="00B0F0"/>
              </a:solidFill>
            </a:endParaRPr>
          </a:p>
        </p:txBody>
      </p:sp>
      <p:sp>
        <p:nvSpPr>
          <p:cNvPr id="27" name="Tekstvak 26"/>
          <p:cNvSpPr txBox="1"/>
          <p:nvPr/>
        </p:nvSpPr>
        <p:spPr>
          <a:xfrm>
            <a:off x="6237839" y="4065136"/>
            <a:ext cx="728398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200" b="1" dirty="0" smtClean="0">
                <a:solidFill>
                  <a:srgbClr val="00B0F0"/>
                </a:solidFill>
              </a:rPr>
              <a:t>11.0.0.0</a:t>
            </a:r>
            <a:endParaRPr lang="nl-NL" sz="1200" b="1" dirty="0">
              <a:solidFill>
                <a:srgbClr val="00B0F0"/>
              </a:solidFill>
            </a:endParaRPr>
          </a:p>
        </p:txBody>
      </p:sp>
      <p:sp>
        <p:nvSpPr>
          <p:cNvPr id="28" name="Tekstvak 27"/>
          <p:cNvSpPr txBox="1"/>
          <p:nvPr/>
        </p:nvSpPr>
        <p:spPr>
          <a:xfrm>
            <a:off x="7757473" y="3654020"/>
            <a:ext cx="869731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200" b="1" dirty="0" smtClean="0">
                <a:solidFill>
                  <a:srgbClr val="00B0F0"/>
                </a:solidFill>
              </a:rPr>
              <a:t>190.16.0.0</a:t>
            </a:r>
            <a:endParaRPr lang="nl-NL" sz="1200" b="1" dirty="0">
              <a:solidFill>
                <a:srgbClr val="00B0F0"/>
              </a:solidFill>
            </a:endParaRPr>
          </a:p>
        </p:txBody>
      </p:sp>
      <p:sp>
        <p:nvSpPr>
          <p:cNvPr id="29" name="Tekstvak 28"/>
          <p:cNvSpPr txBox="1"/>
          <p:nvPr/>
        </p:nvSpPr>
        <p:spPr>
          <a:xfrm>
            <a:off x="10053990" y="2881897"/>
            <a:ext cx="869731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200" dirty="0" smtClean="0">
                <a:solidFill>
                  <a:srgbClr val="00B0F0"/>
                </a:solidFill>
              </a:rPr>
              <a:t>174.18.0.0</a:t>
            </a:r>
            <a:endParaRPr lang="nl-NL" sz="1200" dirty="0">
              <a:solidFill>
                <a:srgbClr val="00B0F0"/>
              </a:solidFill>
            </a:endParaRPr>
          </a:p>
        </p:txBody>
      </p:sp>
      <p:sp>
        <p:nvSpPr>
          <p:cNvPr id="31" name="Tekstvak 30"/>
          <p:cNvSpPr txBox="1"/>
          <p:nvPr/>
        </p:nvSpPr>
        <p:spPr>
          <a:xfrm>
            <a:off x="8046952" y="1613077"/>
            <a:ext cx="3819745" cy="92333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b="1" dirty="0" smtClean="0">
                <a:solidFill>
                  <a:srgbClr val="FF0000"/>
                </a:solidFill>
              </a:rPr>
              <a:t>NB</a:t>
            </a:r>
            <a:r>
              <a:rPr lang="nl-NL" dirty="0" smtClean="0"/>
              <a:t>: Het netwerk is wel volledig in die zin dat de routers al geconfigureerd zijn.</a:t>
            </a:r>
            <a:endParaRPr lang="nl-NL" b="1" dirty="0" smtClean="0"/>
          </a:p>
        </p:txBody>
      </p:sp>
    </p:spTree>
    <p:extLst>
      <p:ext uri="{BB962C8B-B14F-4D97-AF65-F5344CB8AC3E}">
        <p14:creationId xmlns:p14="http://schemas.microsoft.com/office/powerpoint/2010/main" val="309488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7"/>
          </p:nvPr>
        </p:nvSpPr>
        <p:spPr>
          <a:xfrm>
            <a:off x="7395587" y="381573"/>
            <a:ext cx="4430239" cy="365125"/>
          </a:xfrm>
        </p:spPr>
        <p:txBody>
          <a:bodyPr>
            <a:normAutofit/>
          </a:bodyPr>
          <a:lstStyle/>
          <a:p>
            <a:r>
              <a:rPr lang="nl-NL" dirty="0" smtClean="0"/>
              <a:t>x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793" y="0"/>
            <a:ext cx="483207" cy="288874"/>
          </a:xfrm>
          <a:prstGeom prst="rect">
            <a:avLst/>
          </a:prstGeom>
        </p:spPr>
      </p:pic>
      <p:sp>
        <p:nvSpPr>
          <p:cNvPr id="13" name="Rechthoek 12"/>
          <p:cNvSpPr/>
          <p:nvPr/>
        </p:nvSpPr>
        <p:spPr>
          <a:xfrm>
            <a:off x="81280" y="1005840"/>
            <a:ext cx="11968480" cy="57708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ekstvak 13"/>
          <p:cNvSpPr txBox="1"/>
          <p:nvPr/>
        </p:nvSpPr>
        <p:spPr>
          <a:xfrm>
            <a:off x="411287" y="1082921"/>
            <a:ext cx="112975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b="1" dirty="0" smtClean="0"/>
              <a:t>Voorbereiding Opdracht: </a:t>
            </a:r>
            <a:r>
              <a:rPr lang="nl-NL" sz="2800" b="1" dirty="0" smtClean="0">
                <a:solidFill>
                  <a:srgbClr val="7030A0"/>
                </a:solidFill>
              </a:rPr>
              <a:t>Start de Packet Tracer en open de file</a:t>
            </a:r>
          </a:p>
          <a:p>
            <a:endParaRPr lang="nl-NL" sz="2800" b="1" dirty="0" smtClean="0"/>
          </a:p>
          <a:p>
            <a:r>
              <a:rPr lang="nl-NL" sz="2800" b="1" dirty="0" smtClean="0">
                <a:solidFill>
                  <a:srgbClr val="0070C0"/>
                </a:solidFill>
              </a:rPr>
              <a:t> </a:t>
            </a:r>
            <a:endParaRPr lang="nl-NL" sz="2800" b="1" dirty="0">
              <a:solidFill>
                <a:srgbClr val="0070C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121574" y="182904"/>
            <a:ext cx="5526183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nl-NL" b="0" dirty="0" smtClean="0"/>
              <a:t>Opdracht</a:t>
            </a:r>
            <a:endParaRPr lang="nl-NL" b="0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584" y="2234764"/>
            <a:ext cx="6858000" cy="3867150"/>
          </a:xfrm>
          <a:prstGeom prst="rect">
            <a:avLst/>
          </a:prstGeom>
        </p:spPr>
      </p:pic>
      <p:cxnSp>
        <p:nvCxnSpPr>
          <p:cNvPr id="30" name="Rechte verbindingslijn met pijl 29"/>
          <p:cNvCxnSpPr/>
          <p:nvPr/>
        </p:nvCxnSpPr>
        <p:spPr>
          <a:xfrm flipH="1" flipV="1">
            <a:off x="6390290" y="1550245"/>
            <a:ext cx="115613" cy="1090232"/>
          </a:xfrm>
          <a:prstGeom prst="straightConnector1">
            <a:avLst/>
          </a:prstGeom>
          <a:ln w="571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Afbeelding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4451" y="2260118"/>
            <a:ext cx="4314825" cy="2362200"/>
          </a:xfrm>
          <a:prstGeom prst="rect">
            <a:avLst/>
          </a:prstGeom>
        </p:spPr>
      </p:pic>
      <p:sp>
        <p:nvSpPr>
          <p:cNvPr id="32" name="Ovaal 31"/>
          <p:cNvSpPr/>
          <p:nvPr/>
        </p:nvSpPr>
        <p:spPr>
          <a:xfrm>
            <a:off x="10026869" y="2180013"/>
            <a:ext cx="1852407" cy="389276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Ovaal 32"/>
          <p:cNvSpPr/>
          <p:nvPr/>
        </p:nvSpPr>
        <p:spPr>
          <a:xfrm>
            <a:off x="7845197" y="4313147"/>
            <a:ext cx="1025534" cy="30917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4" name="Rechte verbindingslijn met pijl 33"/>
          <p:cNvCxnSpPr/>
          <p:nvPr/>
        </p:nvCxnSpPr>
        <p:spPr>
          <a:xfrm flipH="1" flipV="1">
            <a:off x="9552900" y="1485628"/>
            <a:ext cx="894383" cy="694385"/>
          </a:xfrm>
          <a:prstGeom prst="straightConnector1">
            <a:avLst/>
          </a:prstGeom>
          <a:ln w="571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49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7"/>
          </p:nvPr>
        </p:nvSpPr>
        <p:spPr>
          <a:xfrm>
            <a:off x="7395587" y="381573"/>
            <a:ext cx="4430239" cy="365125"/>
          </a:xfrm>
        </p:spPr>
        <p:txBody>
          <a:bodyPr>
            <a:normAutofit/>
          </a:bodyPr>
          <a:lstStyle/>
          <a:p>
            <a:r>
              <a:rPr lang="nl-NL" dirty="0" smtClean="0"/>
              <a:t>x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793" y="0"/>
            <a:ext cx="483207" cy="288874"/>
          </a:xfrm>
          <a:prstGeom prst="rect">
            <a:avLst/>
          </a:prstGeom>
        </p:spPr>
      </p:pic>
      <p:sp>
        <p:nvSpPr>
          <p:cNvPr id="13" name="Rechthoek 12"/>
          <p:cNvSpPr/>
          <p:nvPr/>
        </p:nvSpPr>
        <p:spPr>
          <a:xfrm>
            <a:off x="81280" y="1005840"/>
            <a:ext cx="11968480" cy="57708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ekstvak 13"/>
          <p:cNvSpPr txBox="1"/>
          <p:nvPr/>
        </p:nvSpPr>
        <p:spPr>
          <a:xfrm>
            <a:off x="411287" y="1082921"/>
            <a:ext cx="112975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b="1" dirty="0" smtClean="0"/>
              <a:t>1. IP adres op de webserver configureren</a:t>
            </a:r>
          </a:p>
          <a:p>
            <a:r>
              <a:rPr lang="nl-NL" sz="2800" b="1" dirty="0" smtClean="0">
                <a:solidFill>
                  <a:srgbClr val="0070C0"/>
                </a:solidFill>
              </a:rPr>
              <a:t> </a:t>
            </a:r>
            <a:endParaRPr lang="nl-NL" sz="2800" b="1" dirty="0">
              <a:solidFill>
                <a:srgbClr val="0070C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121574" y="182904"/>
            <a:ext cx="5526183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nl-NL" b="0" dirty="0" smtClean="0"/>
              <a:t>Opdracht</a:t>
            </a:r>
            <a:endParaRPr lang="nl-NL" b="0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658" y="2093386"/>
            <a:ext cx="11703628" cy="3249865"/>
          </a:xfrm>
          <a:prstGeom prst="rect">
            <a:avLst/>
          </a:prstGeom>
        </p:spPr>
      </p:pic>
      <p:sp>
        <p:nvSpPr>
          <p:cNvPr id="15" name="Tekstvak 14"/>
          <p:cNvSpPr txBox="1"/>
          <p:nvPr/>
        </p:nvSpPr>
        <p:spPr>
          <a:xfrm>
            <a:off x="289035" y="5848006"/>
            <a:ext cx="2958662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FF0000"/>
                </a:solidFill>
              </a:rPr>
              <a:t>1.IP adres op de webserver moet worden geconfigureerd</a:t>
            </a:r>
            <a:endParaRPr lang="nl-NL" dirty="0">
              <a:solidFill>
                <a:srgbClr val="FF0000"/>
              </a:solidFill>
            </a:endParaRPr>
          </a:p>
        </p:txBody>
      </p:sp>
      <p:cxnSp>
        <p:nvCxnSpPr>
          <p:cNvPr id="16" name="Rechte verbindingslijn met pijl 15"/>
          <p:cNvCxnSpPr/>
          <p:nvPr/>
        </p:nvCxnSpPr>
        <p:spPr>
          <a:xfrm>
            <a:off x="1114097" y="5212494"/>
            <a:ext cx="352941" cy="579154"/>
          </a:xfrm>
          <a:prstGeom prst="straightConnector1">
            <a:avLst/>
          </a:prstGeom>
          <a:ln w="571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kstvak 23"/>
          <p:cNvSpPr txBox="1"/>
          <p:nvPr/>
        </p:nvSpPr>
        <p:spPr>
          <a:xfrm>
            <a:off x="3421527" y="3738166"/>
            <a:ext cx="70004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200" b="1" dirty="0" smtClean="0">
                <a:solidFill>
                  <a:srgbClr val="00B0F0"/>
                </a:solidFill>
              </a:rPr>
              <a:t>20.0.0.0</a:t>
            </a:r>
            <a:endParaRPr lang="nl-NL" sz="1200" b="1" dirty="0">
              <a:solidFill>
                <a:srgbClr val="00B0F0"/>
              </a:solidFill>
            </a:endParaRPr>
          </a:p>
        </p:txBody>
      </p:sp>
      <p:sp>
        <p:nvSpPr>
          <p:cNvPr id="25" name="Tekstvak 24"/>
          <p:cNvSpPr txBox="1"/>
          <p:nvPr/>
        </p:nvSpPr>
        <p:spPr>
          <a:xfrm>
            <a:off x="4676585" y="4267280"/>
            <a:ext cx="869731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200" b="1" dirty="0" smtClean="0">
                <a:solidFill>
                  <a:srgbClr val="00B0F0"/>
                </a:solidFill>
              </a:rPr>
              <a:t>211.16.7.0</a:t>
            </a:r>
            <a:endParaRPr lang="nl-NL" sz="1200" b="1" dirty="0">
              <a:solidFill>
                <a:srgbClr val="00B0F0"/>
              </a:solidFill>
            </a:endParaRPr>
          </a:p>
        </p:txBody>
      </p:sp>
      <p:sp>
        <p:nvSpPr>
          <p:cNvPr id="26" name="Tekstvak 25"/>
          <p:cNvSpPr txBox="1"/>
          <p:nvPr/>
        </p:nvSpPr>
        <p:spPr>
          <a:xfrm>
            <a:off x="1467038" y="4381798"/>
            <a:ext cx="869731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200" dirty="0" smtClean="0">
                <a:solidFill>
                  <a:srgbClr val="00B0F0"/>
                </a:solidFill>
              </a:rPr>
              <a:t>174.19.0.0</a:t>
            </a:r>
            <a:endParaRPr lang="nl-NL" sz="1200" dirty="0">
              <a:solidFill>
                <a:srgbClr val="00B0F0"/>
              </a:solidFill>
            </a:endParaRPr>
          </a:p>
        </p:txBody>
      </p:sp>
      <p:sp>
        <p:nvSpPr>
          <p:cNvPr id="27" name="Tekstvak 26"/>
          <p:cNvSpPr txBox="1"/>
          <p:nvPr/>
        </p:nvSpPr>
        <p:spPr>
          <a:xfrm>
            <a:off x="6237839" y="4065136"/>
            <a:ext cx="728398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200" b="1" dirty="0" smtClean="0">
                <a:solidFill>
                  <a:srgbClr val="00B0F0"/>
                </a:solidFill>
              </a:rPr>
              <a:t>11.0.0.0</a:t>
            </a:r>
            <a:endParaRPr lang="nl-NL" sz="1200" b="1" dirty="0">
              <a:solidFill>
                <a:srgbClr val="00B0F0"/>
              </a:solidFill>
            </a:endParaRPr>
          </a:p>
        </p:txBody>
      </p:sp>
      <p:sp>
        <p:nvSpPr>
          <p:cNvPr id="28" name="Tekstvak 27"/>
          <p:cNvSpPr txBox="1"/>
          <p:nvPr/>
        </p:nvSpPr>
        <p:spPr>
          <a:xfrm>
            <a:off x="7757473" y="3654020"/>
            <a:ext cx="869731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200" b="1" dirty="0" smtClean="0">
                <a:solidFill>
                  <a:srgbClr val="00B0F0"/>
                </a:solidFill>
              </a:rPr>
              <a:t>190.16.0.0</a:t>
            </a:r>
            <a:endParaRPr lang="nl-NL" sz="1200" b="1" dirty="0">
              <a:solidFill>
                <a:srgbClr val="00B0F0"/>
              </a:solidFill>
            </a:endParaRPr>
          </a:p>
        </p:txBody>
      </p:sp>
      <p:sp>
        <p:nvSpPr>
          <p:cNvPr id="29" name="Tekstvak 28"/>
          <p:cNvSpPr txBox="1"/>
          <p:nvPr/>
        </p:nvSpPr>
        <p:spPr>
          <a:xfrm>
            <a:off x="10053990" y="2881897"/>
            <a:ext cx="869731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200" dirty="0" smtClean="0">
                <a:solidFill>
                  <a:srgbClr val="00B0F0"/>
                </a:solidFill>
              </a:rPr>
              <a:t>174.18.0.0</a:t>
            </a:r>
            <a:endParaRPr lang="nl-NL" sz="1200" dirty="0">
              <a:solidFill>
                <a:srgbClr val="00B0F0"/>
              </a:solidFill>
            </a:endParaRPr>
          </a:p>
        </p:txBody>
      </p:sp>
      <p:sp>
        <p:nvSpPr>
          <p:cNvPr id="31" name="Tekstvak 30"/>
          <p:cNvSpPr txBox="1"/>
          <p:nvPr/>
        </p:nvSpPr>
        <p:spPr>
          <a:xfrm>
            <a:off x="4058541" y="1559974"/>
            <a:ext cx="3955862" cy="507831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smtClean="0"/>
              <a:t>Dubbelklik op de webserver en probeer eerst zelf uit te vinden waar je :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 smtClean="0"/>
              <a:t>Het </a:t>
            </a:r>
            <a:r>
              <a:rPr lang="nl-NL" dirty="0" err="1" smtClean="0"/>
              <a:t>ip-adres</a:t>
            </a:r>
            <a:r>
              <a:rPr lang="nl-NL" dirty="0" smtClean="0"/>
              <a:t> </a:t>
            </a:r>
            <a:r>
              <a:rPr lang="nl-NL" b="1" dirty="0" smtClean="0">
                <a:solidFill>
                  <a:srgbClr val="7030A0"/>
                </a:solidFill>
              </a:rPr>
              <a:t>174.19.80.13</a:t>
            </a:r>
            <a:r>
              <a:rPr lang="nl-NL" dirty="0" smtClean="0"/>
              <a:t> moet invullen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 smtClean="0"/>
              <a:t>Het </a:t>
            </a:r>
            <a:r>
              <a:rPr lang="nl-NL" dirty="0" err="1" smtClean="0"/>
              <a:t>subnetmask</a:t>
            </a:r>
            <a:r>
              <a:rPr lang="nl-NL" dirty="0" smtClean="0"/>
              <a:t> </a:t>
            </a:r>
            <a:r>
              <a:rPr lang="nl-NL" b="1" dirty="0" smtClean="0">
                <a:solidFill>
                  <a:srgbClr val="7030A0"/>
                </a:solidFill>
              </a:rPr>
              <a:t>255.255.0.0</a:t>
            </a:r>
            <a:r>
              <a:rPr lang="nl-NL" dirty="0" smtClean="0">
                <a:solidFill>
                  <a:srgbClr val="7030A0"/>
                </a:solidFill>
              </a:rPr>
              <a:t> </a:t>
            </a:r>
            <a:r>
              <a:rPr lang="nl-NL" dirty="0" smtClean="0"/>
              <a:t>moet invullen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 smtClean="0"/>
              <a:t>De </a:t>
            </a:r>
            <a:r>
              <a:rPr lang="nl-NL" dirty="0" err="1" smtClean="0"/>
              <a:t>zgn</a:t>
            </a:r>
            <a:r>
              <a:rPr lang="nl-NL" dirty="0" smtClean="0"/>
              <a:t> default gateway </a:t>
            </a:r>
            <a:r>
              <a:rPr lang="nl-NL" b="1" dirty="0" smtClean="0">
                <a:solidFill>
                  <a:srgbClr val="7030A0"/>
                </a:solidFill>
              </a:rPr>
              <a:t>174.19.0.1</a:t>
            </a:r>
            <a:r>
              <a:rPr lang="nl-NL" dirty="0" smtClean="0"/>
              <a:t> moet invullen</a:t>
            </a:r>
          </a:p>
          <a:p>
            <a:pPr marL="342900" indent="-342900">
              <a:buFont typeface="+mj-lt"/>
              <a:buAutoNum type="arabicPeriod"/>
            </a:pPr>
            <a:endParaRPr lang="nl-NL" b="1" dirty="0"/>
          </a:p>
          <a:p>
            <a:r>
              <a:rPr lang="nl-NL" b="1" dirty="0" smtClean="0"/>
              <a:t>Controle:</a:t>
            </a:r>
          </a:p>
          <a:p>
            <a:r>
              <a:rPr lang="nl-NL" dirty="0" smtClean="0"/>
              <a:t>Open een </a:t>
            </a:r>
            <a:r>
              <a:rPr lang="nl-NL" dirty="0" err="1" smtClean="0"/>
              <a:t>command</a:t>
            </a:r>
            <a:r>
              <a:rPr lang="nl-NL" dirty="0" smtClean="0"/>
              <a:t> prompt op de webserver en voer het volgende commando uit:</a:t>
            </a:r>
          </a:p>
          <a:p>
            <a:r>
              <a:rPr lang="nl-NL" b="1" dirty="0" smtClean="0">
                <a:solidFill>
                  <a:srgbClr val="0070C0"/>
                </a:solidFill>
              </a:rPr>
              <a:t>      ping 174.19.0.1</a:t>
            </a:r>
          </a:p>
          <a:p>
            <a:r>
              <a:rPr lang="nl-NL" dirty="0" smtClean="0"/>
              <a:t>te verwachten response</a:t>
            </a:r>
          </a:p>
          <a:p>
            <a:endParaRPr lang="nl-NL" b="1" dirty="0"/>
          </a:p>
          <a:p>
            <a:endParaRPr lang="nl-NL" b="1" dirty="0" smtClean="0"/>
          </a:p>
          <a:p>
            <a:r>
              <a:rPr lang="nl-NL" b="1" dirty="0" smtClean="0"/>
              <a:t>   </a:t>
            </a: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9462" y="5805369"/>
            <a:ext cx="34194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1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7"/>
          </p:nvPr>
        </p:nvSpPr>
        <p:spPr>
          <a:xfrm>
            <a:off x="7395587" y="381573"/>
            <a:ext cx="4430239" cy="365125"/>
          </a:xfrm>
        </p:spPr>
        <p:txBody>
          <a:bodyPr>
            <a:normAutofit/>
          </a:bodyPr>
          <a:lstStyle/>
          <a:p>
            <a:r>
              <a:rPr lang="nl-NL" dirty="0" smtClean="0"/>
              <a:t>x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793" y="0"/>
            <a:ext cx="483207" cy="288874"/>
          </a:xfrm>
          <a:prstGeom prst="rect">
            <a:avLst/>
          </a:prstGeom>
        </p:spPr>
      </p:pic>
      <p:sp>
        <p:nvSpPr>
          <p:cNvPr id="13" name="Rechthoek 12"/>
          <p:cNvSpPr/>
          <p:nvPr/>
        </p:nvSpPr>
        <p:spPr>
          <a:xfrm>
            <a:off x="81280" y="1005840"/>
            <a:ext cx="11968480" cy="57708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ekstvak 13"/>
          <p:cNvSpPr txBox="1"/>
          <p:nvPr/>
        </p:nvSpPr>
        <p:spPr>
          <a:xfrm>
            <a:off x="411287" y="1082921"/>
            <a:ext cx="112975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b="1" dirty="0" smtClean="0"/>
              <a:t>2. IP adres op de </a:t>
            </a:r>
            <a:r>
              <a:rPr lang="nl-NL" sz="2800" b="1" dirty="0" err="1" smtClean="0"/>
              <a:t>client</a:t>
            </a:r>
            <a:r>
              <a:rPr lang="nl-NL" sz="2800" b="1" dirty="0" smtClean="0"/>
              <a:t> configureren</a:t>
            </a:r>
            <a:br>
              <a:rPr lang="nl-NL" sz="2800" b="1" dirty="0" smtClean="0"/>
            </a:br>
            <a:r>
              <a:rPr lang="nl-NL" sz="2800" b="1" dirty="0" smtClean="0"/>
              <a:t>3. DNS instelling op de </a:t>
            </a:r>
            <a:r>
              <a:rPr lang="nl-NL" sz="2800" b="1" dirty="0" err="1" smtClean="0"/>
              <a:t>client</a:t>
            </a:r>
            <a:r>
              <a:rPr lang="nl-NL" sz="2800" b="1" dirty="0" smtClean="0"/>
              <a:t> configureren</a:t>
            </a:r>
            <a:endParaRPr lang="nl-NL" sz="2800" b="1" dirty="0">
              <a:solidFill>
                <a:srgbClr val="0070C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121574" y="182904"/>
            <a:ext cx="5526183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nl-NL" b="0" dirty="0" smtClean="0"/>
              <a:t>Opdracht</a:t>
            </a:r>
            <a:endParaRPr lang="nl-NL" b="0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593" y="2113234"/>
            <a:ext cx="11703628" cy="3249865"/>
          </a:xfrm>
          <a:prstGeom prst="rect">
            <a:avLst/>
          </a:prstGeom>
        </p:spPr>
      </p:pic>
      <p:sp>
        <p:nvSpPr>
          <p:cNvPr id="9" name="Tekstvak 8"/>
          <p:cNvSpPr txBox="1"/>
          <p:nvPr/>
        </p:nvSpPr>
        <p:spPr>
          <a:xfrm>
            <a:off x="8986346" y="5375167"/>
            <a:ext cx="2839480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FF0000"/>
                </a:solidFill>
              </a:rPr>
              <a:t>2.IP adres op de cliënt moet worden geconfigureerd.</a:t>
            </a:r>
            <a:br>
              <a:rPr lang="nl-NL" dirty="0" smtClean="0">
                <a:solidFill>
                  <a:srgbClr val="FF0000"/>
                </a:solidFill>
              </a:rPr>
            </a:br>
            <a:r>
              <a:rPr lang="nl-NL" dirty="0" smtClean="0">
                <a:solidFill>
                  <a:srgbClr val="FF0000"/>
                </a:solidFill>
              </a:rPr>
              <a:t>(</a:t>
            </a:r>
            <a:r>
              <a:rPr lang="nl-NL" i="1" dirty="0" smtClean="0">
                <a:solidFill>
                  <a:srgbClr val="FF0000"/>
                </a:solidFill>
              </a:rPr>
              <a:t>ook default gateway</a:t>
            </a:r>
            <a:r>
              <a:rPr lang="nl-NL" dirty="0" smtClean="0">
                <a:solidFill>
                  <a:srgbClr val="FF0000"/>
                </a:solidFill>
              </a:rPr>
              <a:t>)</a:t>
            </a:r>
            <a:endParaRPr lang="nl-NL" dirty="0">
              <a:solidFill>
                <a:srgbClr val="FF0000"/>
              </a:solidFill>
            </a:endParaRPr>
          </a:p>
        </p:txBody>
      </p:sp>
      <p:cxnSp>
        <p:nvCxnSpPr>
          <p:cNvPr id="11" name="Rechte verbindingslijn met pijl 10"/>
          <p:cNvCxnSpPr/>
          <p:nvPr/>
        </p:nvCxnSpPr>
        <p:spPr>
          <a:xfrm flipH="1">
            <a:off x="10300983" y="3738166"/>
            <a:ext cx="861042" cy="1612226"/>
          </a:xfrm>
          <a:prstGeom prst="straightConnector1">
            <a:avLst/>
          </a:prstGeom>
          <a:ln w="571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met pijl 16"/>
          <p:cNvCxnSpPr/>
          <p:nvPr/>
        </p:nvCxnSpPr>
        <p:spPr>
          <a:xfrm flipH="1">
            <a:off x="7917234" y="3475708"/>
            <a:ext cx="3123871" cy="2521015"/>
          </a:xfrm>
          <a:prstGeom prst="straightConnector1">
            <a:avLst/>
          </a:prstGeom>
          <a:ln w="571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kstvak 17"/>
          <p:cNvSpPr txBox="1"/>
          <p:nvPr/>
        </p:nvSpPr>
        <p:spPr>
          <a:xfrm>
            <a:off x="5889980" y="6013284"/>
            <a:ext cx="3011214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FF0000"/>
                </a:solidFill>
              </a:rPr>
              <a:t>3.DNS instelling op de cliënt moet worden geconfigureerd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24" name="Tekstvak 23"/>
          <p:cNvSpPr txBox="1"/>
          <p:nvPr/>
        </p:nvSpPr>
        <p:spPr>
          <a:xfrm>
            <a:off x="3421527" y="3738166"/>
            <a:ext cx="70004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200" b="1" dirty="0" smtClean="0">
                <a:solidFill>
                  <a:srgbClr val="00B0F0"/>
                </a:solidFill>
              </a:rPr>
              <a:t>20.0.0.0</a:t>
            </a:r>
            <a:endParaRPr lang="nl-NL" sz="1200" b="1" dirty="0">
              <a:solidFill>
                <a:srgbClr val="00B0F0"/>
              </a:solidFill>
            </a:endParaRPr>
          </a:p>
        </p:txBody>
      </p:sp>
      <p:sp>
        <p:nvSpPr>
          <p:cNvPr id="25" name="Tekstvak 24"/>
          <p:cNvSpPr txBox="1"/>
          <p:nvPr/>
        </p:nvSpPr>
        <p:spPr>
          <a:xfrm>
            <a:off x="4676585" y="4267280"/>
            <a:ext cx="869731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200" b="1" dirty="0" smtClean="0">
                <a:solidFill>
                  <a:srgbClr val="00B0F0"/>
                </a:solidFill>
              </a:rPr>
              <a:t>211.16.7.0</a:t>
            </a:r>
            <a:endParaRPr lang="nl-NL" sz="1200" b="1" dirty="0">
              <a:solidFill>
                <a:srgbClr val="00B0F0"/>
              </a:solidFill>
            </a:endParaRPr>
          </a:p>
        </p:txBody>
      </p:sp>
      <p:sp>
        <p:nvSpPr>
          <p:cNvPr id="26" name="Tekstvak 25"/>
          <p:cNvSpPr txBox="1"/>
          <p:nvPr/>
        </p:nvSpPr>
        <p:spPr>
          <a:xfrm>
            <a:off x="1467038" y="4381798"/>
            <a:ext cx="869731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200" dirty="0" smtClean="0">
                <a:solidFill>
                  <a:srgbClr val="00B0F0"/>
                </a:solidFill>
              </a:rPr>
              <a:t>174.19.0.0</a:t>
            </a:r>
            <a:endParaRPr lang="nl-NL" sz="1200" dirty="0">
              <a:solidFill>
                <a:srgbClr val="00B0F0"/>
              </a:solidFill>
            </a:endParaRPr>
          </a:p>
        </p:txBody>
      </p:sp>
      <p:sp>
        <p:nvSpPr>
          <p:cNvPr id="27" name="Tekstvak 26"/>
          <p:cNvSpPr txBox="1"/>
          <p:nvPr/>
        </p:nvSpPr>
        <p:spPr>
          <a:xfrm>
            <a:off x="6237839" y="4065136"/>
            <a:ext cx="728398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200" b="1" dirty="0" smtClean="0">
                <a:solidFill>
                  <a:srgbClr val="00B0F0"/>
                </a:solidFill>
              </a:rPr>
              <a:t>11.0.0.0</a:t>
            </a:r>
            <a:endParaRPr lang="nl-NL" sz="1200" b="1" dirty="0">
              <a:solidFill>
                <a:srgbClr val="00B0F0"/>
              </a:solidFill>
            </a:endParaRPr>
          </a:p>
        </p:txBody>
      </p:sp>
      <p:sp>
        <p:nvSpPr>
          <p:cNvPr id="28" name="Tekstvak 27"/>
          <p:cNvSpPr txBox="1"/>
          <p:nvPr/>
        </p:nvSpPr>
        <p:spPr>
          <a:xfrm>
            <a:off x="7757473" y="3654020"/>
            <a:ext cx="869731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200" b="1" dirty="0" smtClean="0">
                <a:solidFill>
                  <a:srgbClr val="00B0F0"/>
                </a:solidFill>
              </a:rPr>
              <a:t>190.16.0.0</a:t>
            </a:r>
            <a:endParaRPr lang="nl-NL" sz="1200" b="1" dirty="0">
              <a:solidFill>
                <a:srgbClr val="00B0F0"/>
              </a:solidFill>
            </a:endParaRPr>
          </a:p>
        </p:txBody>
      </p:sp>
      <p:sp>
        <p:nvSpPr>
          <p:cNvPr id="29" name="Tekstvak 28"/>
          <p:cNvSpPr txBox="1"/>
          <p:nvPr/>
        </p:nvSpPr>
        <p:spPr>
          <a:xfrm>
            <a:off x="10053990" y="2881897"/>
            <a:ext cx="869731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200" dirty="0" smtClean="0">
                <a:solidFill>
                  <a:srgbClr val="00B0F0"/>
                </a:solidFill>
              </a:rPr>
              <a:t>174.18.0.0</a:t>
            </a:r>
            <a:endParaRPr lang="nl-NL" sz="1200" dirty="0">
              <a:solidFill>
                <a:srgbClr val="00B0F0"/>
              </a:solidFill>
            </a:endParaRPr>
          </a:p>
        </p:txBody>
      </p:sp>
      <p:sp>
        <p:nvSpPr>
          <p:cNvPr id="23" name="Tekstvak 22"/>
          <p:cNvSpPr txBox="1"/>
          <p:nvPr/>
        </p:nvSpPr>
        <p:spPr>
          <a:xfrm>
            <a:off x="367433" y="2079976"/>
            <a:ext cx="5085685" cy="452431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smtClean="0"/>
              <a:t>Dubbelklik op de </a:t>
            </a:r>
            <a:r>
              <a:rPr lang="nl-NL" dirty="0" err="1" smtClean="0"/>
              <a:t>client</a:t>
            </a:r>
            <a:r>
              <a:rPr lang="nl-NL" dirty="0" smtClean="0"/>
              <a:t> en probeer eerst zelf uit te vinden waar je :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 smtClean="0"/>
              <a:t>Het </a:t>
            </a:r>
            <a:r>
              <a:rPr lang="nl-NL" dirty="0" err="1" smtClean="0"/>
              <a:t>ip-adres</a:t>
            </a:r>
            <a:r>
              <a:rPr lang="nl-NL" dirty="0" smtClean="0"/>
              <a:t> </a:t>
            </a:r>
            <a:r>
              <a:rPr lang="nl-NL" b="1" dirty="0" smtClean="0">
                <a:solidFill>
                  <a:srgbClr val="7030A0"/>
                </a:solidFill>
              </a:rPr>
              <a:t>174.18. 0.13</a:t>
            </a:r>
            <a:r>
              <a:rPr lang="nl-NL" dirty="0" smtClean="0"/>
              <a:t> moet invullen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 smtClean="0"/>
              <a:t>Het </a:t>
            </a:r>
            <a:r>
              <a:rPr lang="nl-NL" dirty="0" err="1" smtClean="0"/>
              <a:t>subnetmask</a:t>
            </a:r>
            <a:r>
              <a:rPr lang="nl-NL" dirty="0" smtClean="0"/>
              <a:t> </a:t>
            </a:r>
            <a:r>
              <a:rPr lang="nl-NL" b="1" dirty="0" smtClean="0">
                <a:solidFill>
                  <a:srgbClr val="7030A0"/>
                </a:solidFill>
              </a:rPr>
              <a:t>255.255.0.0</a:t>
            </a:r>
            <a:r>
              <a:rPr lang="nl-NL" dirty="0" smtClean="0">
                <a:solidFill>
                  <a:srgbClr val="7030A0"/>
                </a:solidFill>
              </a:rPr>
              <a:t> </a:t>
            </a:r>
            <a:r>
              <a:rPr lang="nl-NL" dirty="0" smtClean="0"/>
              <a:t>moet invullen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 smtClean="0"/>
              <a:t>De </a:t>
            </a:r>
            <a:r>
              <a:rPr lang="nl-NL" dirty="0" err="1" smtClean="0"/>
              <a:t>zgn</a:t>
            </a:r>
            <a:r>
              <a:rPr lang="nl-NL" dirty="0" smtClean="0"/>
              <a:t> default gateway </a:t>
            </a:r>
            <a:r>
              <a:rPr lang="nl-NL" b="1" dirty="0" smtClean="0">
                <a:solidFill>
                  <a:srgbClr val="7030A0"/>
                </a:solidFill>
              </a:rPr>
              <a:t>174.18.0.1</a:t>
            </a:r>
            <a:r>
              <a:rPr lang="nl-NL" dirty="0" smtClean="0"/>
              <a:t> moet invullen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 smtClean="0"/>
              <a:t>De DNS instelling </a:t>
            </a:r>
            <a:r>
              <a:rPr lang="nl-NL" b="1" dirty="0" smtClean="0">
                <a:solidFill>
                  <a:srgbClr val="7030A0"/>
                </a:solidFill>
              </a:rPr>
              <a:t>20.1.1.1</a:t>
            </a:r>
            <a:r>
              <a:rPr lang="nl-NL" dirty="0" smtClean="0"/>
              <a:t> moet invullen</a:t>
            </a:r>
          </a:p>
          <a:p>
            <a:pPr marL="342900" indent="-342900">
              <a:buFont typeface="+mj-lt"/>
              <a:buAutoNum type="arabicPeriod"/>
            </a:pPr>
            <a:endParaRPr lang="nl-NL" b="1" dirty="0"/>
          </a:p>
          <a:p>
            <a:r>
              <a:rPr lang="nl-NL" b="1" dirty="0" smtClean="0"/>
              <a:t>Controle:</a:t>
            </a:r>
          </a:p>
          <a:p>
            <a:r>
              <a:rPr lang="nl-NL" dirty="0" smtClean="0"/>
              <a:t>Open een </a:t>
            </a:r>
            <a:r>
              <a:rPr lang="nl-NL" dirty="0" err="1" smtClean="0"/>
              <a:t>command</a:t>
            </a:r>
            <a:r>
              <a:rPr lang="nl-NL" dirty="0" smtClean="0"/>
              <a:t> prompt op de </a:t>
            </a:r>
            <a:r>
              <a:rPr lang="nl-NL" dirty="0" err="1" smtClean="0"/>
              <a:t>client</a:t>
            </a:r>
            <a:r>
              <a:rPr lang="nl-NL" dirty="0" smtClean="0"/>
              <a:t> en voer het volgende </a:t>
            </a:r>
            <a:r>
              <a:rPr lang="nl-NL" dirty="0" err="1" smtClean="0"/>
              <a:t>commandos</a:t>
            </a:r>
            <a:r>
              <a:rPr lang="nl-NL" dirty="0" smtClean="0"/>
              <a:t> uit:</a:t>
            </a:r>
          </a:p>
          <a:p>
            <a:r>
              <a:rPr lang="nl-NL" b="1" dirty="0" smtClean="0">
                <a:solidFill>
                  <a:srgbClr val="0070C0"/>
                </a:solidFill>
              </a:rPr>
              <a:t>   ping 174.19.80.13  </a:t>
            </a:r>
            <a:r>
              <a:rPr lang="nl-NL" dirty="0" smtClean="0"/>
              <a:t>(</a:t>
            </a:r>
            <a:r>
              <a:rPr lang="nl-NL" i="1" dirty="0" smtClean="0"/>
              <a:t>kun je de webserver bereiken</a:t>
            </a:r>
            <a:r>
              <a:rPr lang="nl-NL" dirty="0" smtClean="0"/>
              <a:t>)</a:t>
            </a:r>
          </a:p>
          <a:p>
            <a:r>
              <a:rPr lang="nl-NL" b="1" dirty="0" smtClean="0">
                <a:solidFill>
                  <a:srgbClr val="0070C0"/>
                </a:solidFill>
              </a:rPr>
              <a:t>   ping 20.1.1.1  </a:t>
            </a:r>
            <a:r>
              <a:rPr lang="nl-NL" dirty="0"/>
              <a:t>(</a:t>
            </a:r>
            <a:r>
              <a:rPr lang="nl-NL" i="1" dirty="0"/>
              <a:t>kun je de </a:t>
            </a:r>
            <a:r>
              <a:rPr lang="nl-NL" i="1" dirty="0" err="1" smtClean="0"/>
              <a:t>DNSserver</a:t>
            </a:r>
            <a:r>
              <a:rPr lang="nl-NL" i="1" dirty="0" smtClean="0"/>
              <a:t> </a:t>
            </a:r>
            <a:r>
              <a:rPr lang="nl-NL" i="1" dirty="0"/>
              <a:t>bereiken</a:t>
            </a:r>
            <a:r>
              <a:rPr lang="nl-NL" dirty="0" smtClean="0"/>
              <a:t>)</a:t>
            </a:r>
          </a:p>
          <a:p>
            <a:r>
              <a:rPr lang="nl-NL" b="1" dirty="0" smtClean="0"/>
              <a:t>(</a:t>
            </a:r>
            <a:r>
              <a:rPr lang="nl-NL" b="1" dirty="0" err="1" smtClean="0">
                <a:solidFill>
                  <a:srgbClr val="FF0000"/>
                </a:solidFill>
              </a:rPr>
              <a:t>nb</a:t>
            </a:r>
            <a:r>
              <a:rPr lang="nl-NL" b="1" dirty="0" smtClean="0"/>
              <a:t>: </a:t>
            </a:r>
            <a:r>
              <a:rPr lang="nl-NL" i="1" dirty="0" smtClean="0">
                <a:solidFill>
                  <a:srgbClr val="7030A0"/>
                </a:solidFill>
              </a:rPr>
              <a:t>wellicht een paar keer pingen voordat er een reply komt</a:t>
            </a:r>
            <a:r>
              <a:rPr lang="nl-NL" b="1" dirty="0" smtClean="0"/>
              <a:t>)</a:t>
            </a:r>
            <a:endParaRPr lang="nl-NL" b="1" dirty="0"/>
          </a:p>
          <a:p>
            <a:r>
              <a:rPr lang="nl-NL" b="1" dirty="0" smtClean="0"/>
              <a:t>Responses zouden reply </a:t>
            </a:r>
            <a:r>
              <a:rPr lang="nl-NL" b="1" dirty="0" err="1" smtClean="0"/>
              <a:t>messages</a:t>
            </a:r>
            <a:r>
              <a:rPr lang="nl-NL" b="1" dirty="0" smtClean="0"/>
              <a:t> moeten zijn zoals bij de vorige opdracht.   </a:t>
            </a:r>
          </a:p>
        </p:txBody>
      </p:sp>
    </p:spTree>
    <p:extLst>
      <p:ext uri="{BB962C8B-B14F-4D97-AF65-F5344CB8AC3E}">
        <p14:creationId xmlns:p14="http://schemas.microsoft.com/office/powerpoint/2010/main" val="217233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7"/>
          </p:nvPr>
        </p:nvSpPr>
        <p:spPr>
          <a:xfrm>
            <a:off x="7395587" y="381573"/>
            <a:ext cx="4430239" cy="365125"/>
          </a:xfrm>
        </p:spPr>
        <p:txBody>
          <a:bodyPr>
            <a:normAutofit/>
          </a:bodyPr>
          <a:lstStyle/>
          <a:p>
            <a:r>
              <a:rPr lang="nl-NL" dirty="0" smtClean="0"/>
              <a:t>x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793" y="0"/>
            <a:ext cx="483207" cy="288874"/>
          </a:xfrm>
          <a:prstGeom prst="rect">
            <a:avLst/>
          </a:prstGeom>
        </p:spPr>
      </p:pic>
      <p:sp>
        <p:nvSpPr>
          <p:cNvPr id="13" name="Rechthoek 12"/>
          <p:cNvSpPr/>
          <p:nvPr/>
        </p:nvSpPr>
        <p:spPr>
          <a:xfrm>
            <a:off x="81280" y="1005840"/>
            <a:ext cx="11968480" cy="57708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ekstvak 13"/>
          <p:cNvSpPr txBox="1"/>
          <p:nvPr/>
        </p:nvSpPr>
        <p:spPr>
          <a:xfrm>
            <a:off x="411287" y="1082921"/>
            <a:ext cx="112975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b="1" dirty="0" smtClean="0"/>
              <a:t>4. URL van www.nu.nl in de DNS server opnemen</a:t>
            </a:r>
          </a:p>
          <a:p>
            <a:r>
              <a:rPr lang="nl-NL" sz="2800" b="1" dirty="0" smtClean="0">
                <a:solidFill>
                  <a:srgbClr val="0070C0"/>
                </a:solidFill>
              </a:rPr>
              <a:t> </a:t>
            </a:r>
            <a:endParaRPr lang="nl-NL" sz="2800" b="1" dirty="0">
              <a:solidFill>
                <a:srgbClr val="0070C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121574" y="182904"/>
            <a:ext cx="5526183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nl-NL" b="0" dirty="0" smtClean="0"/>
              <a:t>Opdracht</a:t>
            </a:r>
            <a:endParaRPr lang="nl-NL" b="0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593" y="2113234"/>
            <a:ext cx="11703628" cy="3249865"/>
          </a:xfrm>
          <a:prstGeom prst="rect">
            <a:avLst/>
          </a:prstGeom>
        </p:spPr>
      </p:pic>
      <p:sp>
        <p:nvSpPr>
          <p:cNvPr id="20" name="Tekstvak 19"/>
          <p:cNvSpPr txBox="1"/>
          <p:nvPr/>
        </p:nvSpPr>
        <p:spPr>
          <a:xfrm>
            <a:off x="4960883" y="2138397"/>
            <a:ext cx="3011214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FF0000"/>
                </a:solidFill>
              </a:rPr>
              <a:t>4.URL van de webserver moet in DNS worden opgenomen</a:t>
            </a:r>
            <a:endParaRPr lang="nl-NL" dirty="0">
              <a:solidFill>
                <a:srgbClr val="FF0000"/>
              </a:solidFill>
            </a:endParaRPr>
          </a:p>
        </p:txBody>
      </p:sp>
      <p:cxnSp>
        <p:nvCxnSpPr>
          <p:cNvPr id="21" name="Rechte verbindingslijn met pijl 20"/>
          <p:cNvCxnSpPr/>
          <p:nvPr/>
        </p:nvCxnSpPr>
        <p:spPr>
          <a:xfrm flipV="1">
            <a:off x="2911366" y="2421246"/>
            <a:ext cx="2049517" cy="288180"/>
          </a:xfrm>
          <a:prstGeom prst="straightConnector1">
            <a:avLst/>
          </a:prstGeom>
          <a:ln w="571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kstvak 23"/>
          <p:cNvSpPr txBox="1"/>
          <p:nvPr/>
        </p:nvSpPr>
        <p:spPr>
          <a:xfrm>
            <a:off x="3421527" y="3738166"/>
            <a:ext cx="70004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200" b="1" dirty="0" smtClean="0">
                <a:solidFill>
                  <a:srgbClr val="00B0F0"/>
                </a:solidFill>
              </a:rPr>
              <a:t>20.0.0.0</a:t>
            </a:r>
            <a:endParaRPr lang="nl-NL" sz="1200" b="1" dirty="0">
              <a:solidFill>
                <a:srgbClr val="00B0F0"/>
              </a:solidFill>
            </a:endParaRPr>
          </a:p>
        </p:txBody>
      </p:sp>
      <p:sp>
        <p:nvSpPr>
          <p:cNvPr id="25" name="Tekstvak 24"/>
          <p:cNvSpPr txBox="1"/>
          <p:nvPr/>
        </p:nvSpPr>
        <p:spPr>
          <a:xfrm>
            <a:off x="4676585" y="4267280"/>
            <a:ext cx="869731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200" b="1" dirty="0" smtClean="0">
                <a:solidFill>
                  <a:srgbClr val="00B0F0"/>
                </a:solidFill>
              </a:rPr>
              <a:t>211.16.7.0</a:t>
            </a:r>
            <a:endParaRPr lang="nl-NL" sz="1200" b="1" dirty="0">
              <a:solidFill>
                <a:srgbClr val="00B0F0"/>
              </a:solidFill>
            </a:endParaRPr>
          </a:p>
        </p:txBody>
      </p:sp>
      <p:sp>
        <p:nvSpPr>
          <p:cNvPr id="26" name="Tekstvak 25"/>
          <p:cNvSpPr txBox="1"/>
          <p:nvPr/>
        </p:nvSpPr>
        <p:spPr>
          <a:xfrm>
            <a:off x="1467038" y="4381798"/>
            <a:ext cx="869731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200" dirty="0" smtClean="0">
                <a:solidFill>
                  <a:srgbClr val="00B0F0"/>
                </a:solidFill>
              </a:rPr>
              <a:t>174.19.0.0</a:t>
            </a:r>
            <a:endParaRPr lang="nl-NL" sz="1200" dirty="0">
              <a:solidFill>
                <a:srgbClr val="00B0F0"/>
              </a:solidFill>
            </a:endParaRPr>
          </a:p>
        </p:txBody>
      </p:sp>
      <p:sp>
        <p:nvSpPr>
          <p:cNvPr id="27" name="Tekstvak 26"/>
          <p:cNvSpPr txBox="1"/>
          <p:nvPr/>
        </p:nvSpPr>
        <p:spPr>
          <a:xfrm>
            <a:off x="6237839" y="4065136"/>
            <a:ext cx="728398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200" b="1" dirty="0" smtClean="0">
                <a:solidFill>
                  <a:srgbClr val="00B0F0"/>
                </a:solidFill>
              </a:rPr>
              <a:t>11.0.0.0</a:t>
            </a:r>
            <a:endParaRPr lang="nl-NL" sz="1200" b="1" dirty="0">
              <a:solidFill>
                <a:srgbClr val="00B0F0"/>
              </a:solidFill>
            </a:endParaRPr>
          </a:p>
        </p:txBody>
      </p:sp>
      <p:sp>
        <p:nvSpPr>
          <p:cNvPr id="28" name="Tekstvak 27"/>
          <p:cNvSpPr txBox="1"/>
          <p:nvPr/>
        </p:nvSpPr>
        <p:spPr>
          <a:xfrm>
            <a:off x="7757473" y="3654020"/>
            <a:ext cx="869731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200" b="1" dirty="0" smtClean="0">
                <a:solidFill>
                  <a:srgbClr val="00B0F0"/>
                </a:solidFill>
              </a:rPr>
              <a:t>190.16.0.0</a:t>
            </a:r>
            <a:endParaRPr lang="nl-NL" sz="1200" b="1" dirty="0">
              <a:solidFill>
                <a:srgbClr val="00B0F0"/>
              </a:solidFill>
            </a:endParaRPr>
          </a:p>
        </p:txBody>
      </p:sp>
      <p:sp>
        <p:nvSpPr>
          <p:cNvPr id="29" name="Tekstvak 28"/>
          <p:cNvSpPr txBox="1"/>
          <p:nvPr/>
        </p:nvSpPr>
        <p:spPr>
          <a:xfrm>
            <a:off x="10053990" y="2881897"/>
            <a:ext cx="869731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200" dirty="0" smtClean="0">
                <a:solidFill>
                  <a:srgbClr val="00B0F0"/>
                </a:solidFill>
              </a:rPr>
              <a:t>174.18.0.0</a:t>
            </a:r>
            <a:endParaRPr lang="nl-NL" sz="1200" dirty="0">
              <a:solidFill>
                <a:srgbClr val="00B0F0"/>
              </a:solidFill>
            </a:endParaRPr>
          </a:p>
        </p:txBody>
      </p:sp>
      <p:sp>
        <p:nvSpPr>
          <p:cNvPr id="23" name="Tekstvak 22"/>
          <p:cNvSpPr txBox="1"/>
          <p:nvPr/>
        </p:nvSpPr>
        <p:spPr>
          <a:xfrm>
            <a:off x="5214630" y="3020396"/>
            <a:ext cx="5085685" cy="34163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smtClean="0"/>
              <a:t>Dubbelklik op de DNS server en probeer eerst zelf uit te vinden waar je :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 smtClean="0"/>
              <a:t>de combinatie </a:t>
            </a:r>
            <a:r>
              <a:rPr lang="nl-NL" b="1" dirty="0" smtClean="0"/>
              <a:t>www.nu.nl</a:t>
            </a:r>
            <a:r>
              <a:rPr lang="nl-NL" dirty="0" smtClean="0"/>
              <a:t> ---&gt; </a:t>
            </a:r>
            <a:r>
              <a:rPr lang="nl-NL" b="1" dirty="0" smtClean="0">
                <a:solidFill>
                  <a:srgbClr val="7030A0"/>
                </a:solidFill>
              </a:rPr>
              <a:t>174.19.80.13</a:t>
            </a:r>
            <a:r>
              <a:rPr lang="nl-NL" dirty="0" smtClean="0"/>
              <a:t> moet invullen</a:t>
            </a:r>
          </a:p>
          <a:p>
            <a:endParaRPr lang="nl-NL" b="1" dirty="0"/>
          </a:p>
          <a:p>
            <a:r>
              <a:rPr lang="nl-NL" b="1" dirty="0" smtClean="0"/>
              <a:t>Controle:</a:t>
            </a:r>
          </a:p>
          <a:p>
            <a:r>
              <a:rPr lang="nl-NL" dirty="0" smtClean="0"/>
              <a:t>Open een </a:t>
            </a:r>
            <a:r>
              <a:rPr lang="nl-NL" dirty="0" err="1" smtClean="0"/>
              <a:t>command</a:t>
            </a:r>
            <a:r>
              <a:rPr lang="nl-NL" dirty="0" smtClean="0"/>
              <a:t> prompt op de </a:t>
            </a:r>
            <a:r>
              <a:rPr lang="nl-NL" dirty="0" err="1" smtClean="0"/>
              <a:t>client</a:t>
            </a:r>
            <a:r>
              <a:rPr lang="nl-NL" dirty="0" smtClean="0"/>
              <a:t> en voer het volgende </a:t>
            </a:r>
            <a:r>
              <a:rPr lang="nl-NL" dirty="0" err="1" smtClean="0"/>
              <a:t>commandos</a:t>
            </a:r>
            <a:r>
              <a:rPr lang="nl-NL" dirty="0" smtClean="0"/>
              <a:t> uit:</a:t>
            </a:r>
          </a:p>
          <a:p>
            <a:r>
              <a:rPr lang="nl-NL" b="1" dirty="0" smtClean="0">
                <a:solidFill>
                  <a:srgbClr val="0070C0"/>
                </a:solidFill>
              </a:rPr>
              <a:t>   ping www.nu.nl  </a:t>
            </a:r>
            <a:r>
              <a:rPr lang="nl-NL" dirty="0" smtClean="0"/>
              <a:t>(</a:t>
            </a:r>
            <a:r>
              <a:rPr lang="nl-NL" i="1" dirty="0" smtClean="0"/>
              <a:t>kun je de webserver bereiken</a:t>
            </a:r>
            <a:r>
              <a:rPr lang="nl-NL" dirty="0" smtClean="0"/>
              <a:t>)</a:t>
            </a:r>
          </a:p>
          <a:p>
            <a:endParaRPr lang="nl-NL" dirty="0"/>
          </a:p>
          <a:p>
            <a:r>
              <a:rPr lang="nl-NL" dirty="0" smtClean="0"/>
              <a:t>Open een browser op de </a:t>
            </a:r>
            <a:r>
              <a:rPr lang="nl-NL" dirty="0" err="1" smtClean="0"/>
              <a:t>client</a:t>
            </a:r>
            <a:r>
              <a:rPr lang="nl-NL" dirty="0" smtClean="0"/>
              <a:t> en vul in:</a:t>
            </a:r>
          </a:p>
          <a:p>
            <a:r>
              <a:rPr lang="nl-NL" b="1" dirty="0" smtClean="0">
                <a:solidFill>
                  <a:srgbClr val="0070C0"/>
                </a:solidFill>
              </a:rPr>
              <a:t>   http://www.nu.nl/index.html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34263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Nawoord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>
          <a:xfrm>
            <a:off x="3688937" y="2097465"/>
            <a:ext cx="8136880" cy="4511882"/>
          </a:xfrm>
        </p:spPr>
        <p:txBody>
          <a:bodyPr/>
          <a:lstStyle/>
          <a:p>
            <a:r>
              <a:rPr lang="nl-NL" dirty="0" smtClean="0"/>
              <a:t>Profiel </a:t>
            </a:r>
            <a:r>
              <a:rPr lang="nl-NL" dirty="0" smtClean="0">
                <a:solidFill>
                  <a:srgbClr val="7030A0"/>
                </a:solidFill>
              </a:rPr>
              <a:t>Web Development </a:t>
            </a:r>
            <a:r>
              <a:rPr lang="nl-NL" dirty="0" smtClean="0"/>
              <a:t>zal, op voorgaande onderwerpen  aansluitend, dieper in gaan, met name op het HTTP protocol.</a:t>
            </a:r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r>
              <a:rPr lang="nl-NL" dirty="0" smtClean="0"/>
              <a:t>Profiel </a:t>
            </a:r>
            <a:r>
              <a:rPr lang="nl-NL" dirty="0" smtClean="0">
                <a:solidFill>
                  <a:srgbClr val="7030A0"/>
                </a:solidFill>
              </a:rPr>
              <a:t>ISM</a:t>
            </a:r>
            <a:r>
              <a:rPr lang="nl-NL" dirty="0" smtClean="0"/>
              <a:t> (</a:t>
            </a:r>
            <a:r>
              <a:rPr lang="nl-NL" i="1" dirty="0" smtClean="0"/>
              <a:t>Infrastructure Security en Management</a:t>
            </a:r>
            <a:r>
              <a:rPr lang="nl-NL" dirty="0" smtClean="0"/>
              <a:t>) gaat dieper in op alle facetten die met netwerkverbindingen te maken hebben.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nl-NL" dirty="0" smtClean="0"/>
              <a:t>nawoord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793" y="0"/>
            <a:ext cx="483207" cy="288874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726" y="5150565"/>
            <a:ext cx="2047791" cy="12242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37" b="22916"/>
          <a:stretch/>
        </p:blipFill>
        <p:spPr>
          <a:xfrm>
            <a:off x="5764287" y="2764946"/>
            <a:ext cx="2624667" cy="147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47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Nawoord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>
          <a:xfrm>
            <a:off x="3688937" y="2097465"/>
            <a:ext cx="8136880" cy="4511882"/>
          </a:xfrm>
        </p:spPr>
        <p:txBody>
          <a:bodyPr/>
          <a:lstStyle/>
          <a:p>
            <a:r>
              <a:rPr lang="nl-NL" dirty="0" smtClean="0"/>
              <a:t>Profiel </a:t>
            </a:r>
            <a:r>
              <a:rPr lang="nl-NL" dirty="0" smtClean="0">
                <a:solidFill>
                  <a:srgbClr val="7030A0"/>
                </a:solidFill>
              </a:rPr>
              <a:t>Web Development </a:t>
            </a:r>
            <a:r>
              <a:rPr lang="nl-NL" dirty="0" smtClean="0"/>
              <a:t>zal, op voorgaande onderwerpen  aansluitend, dieper in gaan, met name op het HTTP protocol.</a:t>
            </a:r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r>
              <a:rPr lang="nl-NL" dirty="0" smtClean="0"/>
              <a:t>Profiel </a:t>
            </a:r>
            <a:r>
              <a:rPr lang="nl-NL" dirty="0" smtClean="0">
                <a:solidFill>
                  <a:srgbClr val="7030A0"/>
                </a:solidFill>
              </a:rPr>
              <a:t>ISM</a:t>
            </a:r>
            <a:r>
              <a:rPr lang="nl-NL" dirty="0" smtClean="0"/>
              <a:t> (</a:t>
            </a:r>
            <a:r>
              <a:rPr lang="nl-NL" i="1" dirty="0" smtClean="0"/>
              <a:t>Infrastructure Security en Management</a:t>
            </a:r>
            <a:r>
              <a:rPr lang="nl-NL" dirty="0" smtClean="0"/>
              <a:t>) gaat dieper in op alle facetten die met netwerkverbindingen te maken hebben.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nl-NL" dirty="0" smtClean="0"/>
              <a:t>nawoord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793" y="0"/>
            <a:ext cx="483207" cy="288874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726" y="5150565"/>
            <a:ext cx="2047791" cy="12242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621" y="2931026"/>
            <a:ext cx="48260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28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1574" y="182904"/>
            <a:ext cx="5526183" cy="650375"/>
          </a:xfrm>
        </p:spPr>
        <p:txBody>
          <a:bodyPr/>
          <a:lstStyle/>
          <a:p>
            <a:r>
              <a:rPr lang="nl-NL" b="0" dirty="0" smtClean="0"/>
              <a:t>Subnetten</a:t>
            </a:r>
            <a:endParaRPr lang="nl-NL" b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7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x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793" y="0"/>
            <a:ext cx="483207" cy="288874"/>
          </a:xfrm>
          <a:prstGeom prst="rect">
            <a:avLst/>
          </a:prstGeom>
        </p:spPr>
      </p:pic>
      <p:pic>
        <p:nvPicPr>
          <p:cNvPr id="50" name="Picture 2" descr="Afbeeldingsresultaat voor router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90" y="2466180"/>
            <a:ext cx="635384" cy="42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Rechte verbindingslijn 5"/>
          <p:cNvCxnSpPr>
            <a:stCxn id="37" idx="0"/>
          </p:cNvCxnSpPr>
          <p:nvPr/>
        </p:nvCxnSpPr>
        <p:spPr>
          <a:xfrm flipV="1">
            <a:off x="3688937" y="2782806"/>
            <a:ext cx="491177" cy="7383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Rechte verbindingslijn 52"/>
          <p:cNvCxnSpPr/>
          <p:nvPr/>
        </p:nvCxnSpPr>
        <p:spPr>
          <a:xfrm flipH="1" flipV="1">
            <a:off x="4536767" y="2730788"/>
            <a:ext cx="856132" cy="9210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Rechte verbindingslijn 53"/>
          <p:cNvCxnSpPr>
            <a:endCxn id="49" idx="0"/>
          </p:cNvCxnSpPr>
          <p:nvPr/>
        </p:nvCxnSpPr>
        <p:spPr>
          <a:xfrm>
            <a:off x="3724415" y="3854469"/>
            <a:ext cx="282224" cy="852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Rechte verbindingslijn 54"/>
          <p:cNvCxnSpPr/>
          <p:nvPr/>
        </p:nvCxnSpPr>
        <p:spPr>
          <a:xfrm flipV="1">
            <a:off x="4180114" y="3893207"/>
            <a:ext cx="1205089" cy="9772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Rechte verbindingslijn 55"/>
          <p:cNvCxnSpPr/>
          <p:nvPr/>
        </p:nvCxnSpPr>
        <p:spPr>
          <a:xfrm>
            <a:off x="4232696" y="4933210"/>
            <a:ext cx="950739" cy="1485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Rechte verbindingslijn 56"/>
          <p:cNvCxnSpPr/>
          <p:nvPr/>
        </p:nvCxnSpPr>
        <p:spPr>
          <a:xfrm>
            <a:off x="3841337" y="3673584"/>
            <a:ext cx="1664626" cy="1181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Rechte verbindingslijn 57"/>
          <p:cNvCxnSpPr/>
          <p:nvPr/>
        </p:nvCxnSpPr>
        <p:spPr>
          <a:xfrm flipV="1">
            <a:off x="4598766" y="2519523"/>
            <a:ext cx="1321923" cy="1021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Rechte verbindingslijn 58"/>
          <p:cNvCxnSpPr/>
          <p:nvPr/>
        </p:nvCxnSpPr>
        <p:spPr>
          <a:xfrm flipV="1">
            <a:off x="5619027" y="2621630"/>
            <a:ext cx="351888" cy="10614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Rechte verbindingslijn 59"/>
          <p:cNvCxnSpPr/>
          <p:nvPr/>
        </p:nvCxnSpPr>
        <p:spPr>
          <a:xfrm flipV="1">
            <a:off x="5479738" y="3831627"/>
            <a:ext cx="173485" cy="10891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Rechte verbindingslijn 60"/>
          <p:cNvCxnSpPr/>
          <p:nvPr/>
        </p:nvCxnSpPr>
        <p:spPr>
          <a:xfrm>
            <a:off x="6146817" y="2568376"/>
            <a:ext cx="1610569" cy="1624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Rechte verbindingslijn 61"/>
          <p:cNvCxnSpPr/>
          <p:nvPr/>
        </p:nvCxnSpPr>
        <p:spPr>
          <a:xfrm flipV="1">
            <a:off x="5847656" y="3742826"/>
            <a:ext cx="959283" cy="888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Rechte verbindingslijn 62"/>
          <p:cNvCxnSpPr>
            <a:endCxn id="48" idx="0"/>
          </p:cNvCxnSpPr>
          <p:nvPr/>
        </p:nvCxnSpPr>
        <p:spPr>
          <a:xfrm>
            <a:off x="5620687" y="5029547"/>
            <a:ext cx="831341" cy="5563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Rechte verbindingslijn 63"/>
          <p:cNvCxnSpPr/>
          <p:nvPr/>
        </p:nvCxnSpPr>
        <p:spPr>
          <a:xfrm flipV="1">
            <a:off x="6611022" y="4914767"/>
            <a:ext cx="491177" cy="7383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Rechte verbindingslijn 64"/>
          <p:cNvCxnSpPr/>
          <p:nvPr/>
        </p:nvCxnSpPr>
        <p:spPr>
          <a:xfrm flipV="1">
            <a:off x="7511797" y="4085918"/>
            <a:ext cx="1099640" cy="7086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Rechte verbindingslijn 65"/>
          <p:cNvCxnSpPr/>
          <p:nvPr/>
        </p:nvCxnSpPr>
        <p:spPr>
          <a:xfrm flipV="1">
            <a:off x="7019706" y="2867619"/>
            <a:ext cx="734279" cy="7660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Rechte verbindingslijn 67"/>
          <p:cNvCxnSpPr/>
          <p:nvPr/>
        </p:nvCxnSpPr>
        <p:spPr>
          <a:xfrm flipH="1" flipV="1">
            <a:off x="8061617" y="2867619"/>
            <a:ext cx="666019" cy="1066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Rechte verbindingslijn 77"/>
          <p:cNvCxnSpPr/>
          <p:nvPr/>
        </p:nvCxnSpPr>
        <p:spPr>
          <a:xfrm>
            <a:off x="2007365" y="3402857"/>
            <a:ext cx="1471602" cy="27289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Rechte verbindingslijn 79"/>
          <p:cNvCxnSpPr/>
          <p:nvPr/>
        </p:nvCxnSpPr>
        <p:spPr>
          <a:xfrm flipV="1">
            <a:off x="2283010" y="3805584"/>
            <a:ext cx="1306701" cy="98899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Rechte verbindingslijn 86"/>
          <p:cNvCxnSpPr/>
          <p:nvPr/>
        </p:nvCxnSpPr>
        <p:spPr>
          <a:xfrm>
            <a:off x="8998186" y="4085918"/>
            <a:ext cx="1310052" cy="2661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Rechte verbindingslijn 88"/>
          <p:cNvCxnSpPr/>
          <p:nvPr/>
        </p:nvCxnSpPr>
        <p:spPr>
          <a:xfrm flipH="1" flipV="1">
            <a:off x="8849326" y="4196234"/>
            <a:ext cx="767212" cy="10356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6" name="Picture 6" descr="Afbeeldingsresultaat voor users group  icon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455" y="2364235"/>
            <a:ext cx="634546" cy="63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6" descr="Afbeeldingsresultaat voor users group  icon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915" y="3010462"/>
            <a:ext cx="634546" cy="63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6" descr="Afbeeldingsresultaat voor users group  icon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62" y="2704178"/>
            <a:ext cx="634546" cy="63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6" descr="Afbeeldingsresultaat voor users group  icon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821" y="3602382"/>
            <a:ext cx="634546" cy="63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6" descr="Afbeeldingsresultaat voor users group  icon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14" y="3207084"/>
            <a:ext cx="634546" cy="63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6" descr="Afbeeldingsresultaat voor users group  icon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670" y="5244835"/>
            <a:ext cx="566336" cy="56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6" descr="Afbeeldingsresultaat voor users group  icon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686" y="5143720"/>
            <a:ext cx="566336" cy="56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6" descr="Afbeeldingsresultaat voor users group  icon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781" y="4539040"/>
            <a:ext cx="566336" cy="56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6" descr="Afbeeldingsresultaat voor users group  icon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92" y="4769535"/>
            <a:ext cx="566336" cy="56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6" descr="Afbeeldingsresultaat voor users group  icon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706297" y="918767"/>
            <a:ext cx="601941" cy="63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6" descr="Afbeeldingsresultaat voor users group  icon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647757" y="1564994"/>
            <a:ext cx="601941" cy="63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6" descr="Afbeeldingsresultaat voor users group  icon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234404" y="1258710"/>
            <a:ext cx="601941" cy="63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6" descr="Afbeeldingsresultaat voor users group  icon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540663" y="2156914"/>
            <a:ext cx="601941" cy="63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6" descr="Afbeeldingsresultaat voor users group  icon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04356" y="1761616"/>
            <a:ext cx="601941" cy="63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6" descr="Afbeeldingsresultaat voor users group  icon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57650" y="3361629"/>
            <a:ext cx="601941" cy="63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6" descr="Afbeeldingsresultaat voor users group  icon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899110" y="4007856"/>
            <a:ext cx="601941" cy="63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6" descr="Afbeeldingsresultaat voor users group  icon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85757" y="3701572"/>
            <a:ext cx="601941" cy="63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6" descr="Afbeeldingsresultaat voor users group  icon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792016" y="4599776"/>
            <a:ext cx="601941" cy="63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6" descr="Afbeeldingsresultaat voor users group  icon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355709" y="4204478"/>
            <a:ext cx="601941" cy="63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6" descr="Afbeeldingsresultaat voor users group  icon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82434" y="5028225"/>
            <a:ext cx="601941" cy="63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6" descr="Afbeeldingsresultaat voor users group  icon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23894" y="5674452"/>
            <a:ext cx="601941" cy="63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6" descr="Afbeeldingsresultaat voor users group  icon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510541" y="5368168"/>
            <a:ext cx="601941" cy="63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6" descr="Afbeeldingsresultaat voor users group  icon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816800" y="6266372"/>
            <a:ext cx="601941" cy="63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6" descr="Afbeeldingsresultaat voor users group  icon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380493" y="5871074"/>
            <a:ext cx="601941" cy="63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Tekstvak 117"/>
          <p:cNvSpPr txBox="1"/>
          <p:nvPr/>
        </p:nvSpPr>
        <p:spPr>
          <a:xfrm>
            <a:off x="434305" y="1805384"/>
            <a:ext cx="12920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smtClean="0"/>
              <a:t>gebruikers</a:t>
            </a:r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1863409" y="1861359"/>
            <a:ext cx="1247166" cy="2462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000" dirty="0" smtClean="0"/>
              <a:t>www.nu.nl</a:t>
            </a:r>
            <a:endParaRPr lang="nl-NL" sz="1000" dirty="0"/>
          </a:p>
        </p:txBody>
      </p:sp>
      <p:sp>
        <p:nvSpPr>
          <p:cNvPr id="116" name="Tekstvak 115"/>
          <p:cNvSpPr txBox="1"/>
          <p:nvPr/>
        </p:nvSpPr>
        <p:spPr>
          <a:xfrm>
            <a:off x="2304728" y="1489392"/>
            <a:ext cx="1247167" cy="246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000" dirty="0" smtClean="0"/>
              <a:t>www.marktplaats.nl</a:t>
            </a:r>
            <a:endParaRPr lang="nl-NL" sz="1000" dirty="0"/>
          </a:p>
        </p:txBody>
      </p:sp>
      <p:sp>
        <p:nvSpPr>
          <p:cNvPr id="120" name="Tekstvak 119"/>
          <p:cNvSpPr txBox="1"/>
          <p:nvPr/>
        </p:nvSpPr>
        <p:spPr>
          <a:xfrm>
            <a:off x="3189204" y="5991209"/>
            <a:ext cx="1247167" cy="24622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000" dirty="0" smtClean="0"/>
              <a:t>www.youtube.com</a:t>
            </a:r>
            <a:endParaRPr lang="nl-NL" sz="1000" dirty="0"/>
          </a:p>
        </p:txBody>
      </p:sp>
      <p:cxnSp>
        <p:nvCxnSpPr>
          <p:cNvPr id="124" name="Rechte verbindingslijn 123"/>
          <p:cNvCxnSpPr/>
          <p:nvPr/>
        </p:nvCxnSpPr>
        <p:spPr>
          <a:xfrm>
            <a:off x="3172319" y="1821913"/>
            <a:ext cx="1095069" cy="58968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Rechte verbindingslijn 127"/>
          <p:cNvCxnSpPr/>
          <p:nvPr/>
        </p:nvCxnSpPr>
        <p:spPr>
          <a:xfrm flipH="1">
            <a:off x="4493860" y="5244835"/>
            <a:ext cx="791446" cy="86182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kstvak 128"/>
          <p:cNvSpPr txBox="1"/>
          <p:nvPr/>
        </p:nvSpPr>
        <p:spPr>
          <a:xfrm>
            <a:off x="66917" y="5837149"/>
            <a:ext cx="2800119" cy="92333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b="1" dirty="0" smtClean="0">
                <a:solidFill>
                  <a:srgbClr val="FF0000"/>
                </a:solidFill>
              </a:rPr>
              <a:t>NB</a:t>
            </a:r>
            <a:r>
              <a:rPr lang="nl-NL" dirty="0" smtClean="0"/>
              <a:t>: Het internet is in beginsel niets anders dan een groot netwerk.</a:t>
            </a:r>
            <a:endParaRPr lang="nl-NL" dirty="0"/>
          </a:p>
        </p:txBody>
      </p:sp>
      <p:sp>
        <p:nvSpPr>
          <p:cNvPr id="71" name="Tekstvak 70"/>
          <p:cNvSpPr txBox="1"/>
          <p:nvPr/>
        </p:nvSpPr>
        <p:spPr>
          <a:xfrm rot="292950">
            <a:off x="6516526" y="2334206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180.16.0.0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72" name="Tekstvak 71"/>
          <p:cNvSpPr txBox="1"/>
          <p:nvPr/>
        </p:nvSpPr>
        <p:spPr>
          <a:xfrm rot="18856702">
            <a:off x="7179130" y="3116586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190.66.0.0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73" name="Tekstvak 72"/>
          <p:cNvSpPr txBox="1"/>
          <p:nvPr/>
        </p:nvSpPr>
        <p:spPr>
          <a:xfrm rot="21293209">
            <a:off x="5787216" y="3861350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11.0.0.0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74" name="Tekstvak 73"/>
          <p:cNvSpPr txBox="1"/>
          <p:nvPr/>
        </p:nvSpPr>
        <p:spPr>
          <a:xfrm rot="21382686">
            <a:off x="4719691" y="2253203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198.16.3.0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75" name="Tekstvak 74"/>
          <p:cNvSpPr txBox="1"/>
          <p:nvPr/>
        </p:nvSpPr>
        <p:spPr>
          <a:xfrm rot="19583437">
            <a:off x="7589370" y="4504400"/>
            <a:ext cx="107374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155.111.0.0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76" name="Tekstvak 75"/>
          <p:cNvSpPr txBox="1"/>
          <p:nvPr/>
        </p:nvSpPr>
        <p:spPr>
          <a:xfrm rot="2086501">
            <a:off x="5469320" y="5298188"/>
            <a:ext cx="8241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13.0.0.0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77" name="Tekstvak 76"/>
          <p:cNvSpPr txBox="1"/>
          <p:nvPr/>
        </p:nvSpPr>
        <p:spPr>
          <a:xfrm rot="17361871">
            <a:off x="5505124" y="3079870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201.1.1.0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79" name="Tekstvak 78"/>
          <p:cNvSpPr txBox="1"/>
          <p:nvPr/>
        </p:nvSpPr>
        <p:spPr>
          <a:xfrm rot="286836">
            <a:off x="4067206" y="3440258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211.16.7.0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81" name="Tekstvak 80"/>
          <p:cNvSpPr txBox="1"/>
          <p:nvPr/>
        </p:nvSpPr>
        <p:spPr>
          <a:xfrm rot="19252213">
            <a:off x="4167827" y="4114806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160.76.0.0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82" name="Tekstvak 81"/>
          <p:cNvSpPr txBox="1"/>
          <p:nvPr/>
        </p:nvSpPr>
        <p:spPr>
          <a:xfrm rot="570692">
            <a:off x="4264970" y="4956932"/>
            <a:ext cx="7334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1.0.0.0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83" name="Tekstvak 82"/>
          <p:cNvSpPr txBox="1"/>
          <p:nvPr/>
        </p:nvSpPr>
        <p:spPr>
          <a:xfrm rot="18220313">
            <a:off x="3303401" y="2909736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130.8.0.0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84" name="Tekstvak 83"/>
          <p:cNvSpPr txBox="1"/>
          <p:nvPr/>
        </p:nvSpPr>
        <p:spPr>
          <a:xfrm rot="4392672">
            <a:off x="3221332" y="4143361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130.10.0.0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88" name="Tekstvak 87"/>
          <p:cNvSpPr txBox="1"/>
          <p:nvPr/>
        </p:nvSpPr>
        <p:spPr>
          <a:xfrm rot="18227994">
            <a:off x="6516757" y="5299195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201.1.3.0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90" name="Tekstvak 89"/>
          <p:cNvSpPr txBox="1"/>
          <p:nvPr/>
        </p:nvSpPr>
        <p:spPr>
          <a:xfrm rot="3456691">
            <a:off x="8068983" y="3167592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192.16.4.0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91" name="Tekstvak 90"/>
          <p:cNvSpPr txBox="1"/>
          <p:nvPr/>
        </p:nvSpPr>
        <p:spPr>
          <a:xfrm rot="16718448">
            <a:off x="5374034" y="4446917"/>
            <a:ext cx="73348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6.0.0.0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115" name="Tekstvak 114"/>
          <p:cNvSpPr txBox="1"/>
          <p:nvPr/>
        </p:nvSpPr>
        <p:spPr>
          <a:xfrm rot="2727299">
            <a:off x="4537925" y="2839423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200.1.4.0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117" name="Tekstvak 116"/>
          <p:cNvSpPr txBox="1"/>
          <p:nvPr/>
        </p:nvSpPr>
        <p:spPr>
          <a:xfrm rot="20178489">
            <a:off x="8102739" y="1970452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7030A0"/>
                </a:solidFill>
              </a:rPr>
              <a:t>174.18.0.0</a:t>
            </a:r>
            <a:endParaRPr lang="nl-NL" sz="1400" b="1" dirty="0">
              <a:solidFill>
                <a:srgbClr val="7030A0"/>
              </a:solidFill>
            </a:endParaRPr>
          </a:p>
        </p:txBody>
      </p:sp>
      <p:sp>
        <p:nvSpPr>
          <p:cNvPr id="119" name="Tekstvak 118"/>
          <p:cNvSpPr txBox="1"/>
          <p:nvPr/>
        </p:nvSpPr>
        <p:spPr>
          <a:xfrm>
            <a:off x="9230527" y="3771239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7030A0"/>
                </a:solidFill>
              </a:rPr>
              <a:t>61.0.0.0</a:t>
            </a:r>
            <a:endParaRPr lang="nl-NL" sz="1400" b="1" dirty="0">
              <a:solidFill>
                <a:srgbClr val="7030A0"/>
              </a:solidFill>
            </a:endParaRPr>
          </a:p>
        </p:txBody>
      </p:sp>
      <p:sp>
        <p:nvSpPr>
          <p:cNvPr id="121" name="Tekstvak 120"/>
          <p:cNvSpPr txBox="1"/>
          <p:nvPr/>
        </p:nvSpPr>
        <p:spPr>
          <a:xfrm rot="3232869">
            <a:off x="8576075" y="4716564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7030A0"/>
                </a:solidFill>
              </a:rPr>
              <a:t>145.23.0.0</a:t>
            </a:r>
            <a:endParaRPr lang="nl-NL" sz="1400" b="1" dirty="0">
              <a:solidFill>
                <a:srgbClr val="7030A0"/>
              </a:solidFill>
            </a:endParaRPr>
          </a:p>
        </p:txBody>
      </p:sp>
      <p:sp>
        <p:nvSpPr>
          <p:cNvPr id="122" name="Tekstvak 121"/>
          <p:cNvSpPr txBox="1"/>
          <p:nvPr/>
        </p:nvSpPr>
        <p:spPr>
          <a:xfrm rot="697509">
            <a:off x="2217027" y="3177489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7030A0"/>
                </a:solidFill>
              </a:rPr>
              <a:t>174.19.0.0</a:t>
            </a:r>
            <a:endParaRPr lang="nl-NL" sz="1400" b="1" dirty="0">
              <a:solidFill>
                <a:srgbClr val="7030A0"/>
              </a:solidFill>
            </a:endParaRPr>
          </a:p>
        </p:txBody>
      </p:sp>
      <p:sp>
        <p:nvSpPr>
          <p:cNvPr id="125" name="Tekstvak 124"/>
          <p:cNvSpPr txBox="1"/>
          <p:nvPr/>
        </p:nvSpPr>
        <p:spPr>
          <a:xfrm rot="19443539">
            <a:off x="2266102" y="4069832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7030A0"/>
                </a:solidFill>
              </a:rPr>
              <a:t>62.0.0.0</a:t>
            </a:r>
            <a:endParaRPr lang="nl-NL" sz="1400" b="1" dirty="0">
              <a:solidFill>
                <a:srgbClr val="7030A0"/>
              </a:solidFill>
            </a:endParaRPr>
          </a:p>
        </p:txBody>
      </p:sp>
      <p:sp>
        <p:nvSpPr>
          <p:cNvPr id="130" name="Tekstvak 129"/>
          <p:cNvSpPr txBox="1"/>
          <p:nvPr/>
        </p:nvSpPr>
        <p:spPr>
          <a:xfrm rot="18797171">
            <a:off x="4568126" y="5638082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chemeClr val="accent3">
                    <a:lumMod val="50000"/>
                  </a:schemeClr>
                </a:solidFill>
              </a:rPr>
              <a:t>112.6.0.0</a:t>
            </a:r>
            <a:endParaRPr lang="nl-NL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1" name="Tekstvak 130"/>
          <p:cNvSpPr txBox="1"/>
          <p:nvPr/>
        </p:nvSpPr>
        <p:spPr>
          <a:xfrm rot="1808798">
            <a:off x="3414142" y="1900985"/>
            <a:ext cx="96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chemeClr val="accent3">
                    <a:lumMod val="50000"/>
                  </a:schemeClr>
                </a:solidFill>
              </a:rPr>
              <a:t>112.12.0.0</a:t>
            </a:r>
            <a:endParaRPr lang="nl-NL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29" name="Picture 2" descr="Afbeeldingsresultaat voor router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223" y="2360276"/>
            <a:ext cx="635384" cy="42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5" name="Rechte verbindingslijn 84"/>
          <p:cNvCxnSpPr>
            <a:endCxn id="104" idx="3"/>
          </p:cNvCxnSpPr>
          <p:nvPr/>
        </p:nvCxnSpPr>
        <p:spPr>
          <a:xfrm flipV="1">
            <a:off x="7918026" y="2078889"/>
            <a:ext cx="1186330" cy="54083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2" name="Picture 2" descr="Afbeeldingsresultaat voor router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722" y="2571541"/>
            <a:ext cx="635384" cy="42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fbeeldingsresultaat voor router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305" y="3633668"/>
            <a:ext cx="635384" cy="42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Afbeeldingsresultaat voor router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994" y="3521183"/>
            <a:ext cx="635384" cy="42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Afbeeldingsresultaat voor router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338" y="4706828"/>
            <a:ext cx="635384" cy="42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Afbeeldingsresultaat voor router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832" y="3874653"/>
            <a:ext cx="635384" cy="42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Afbeeldingsresultaat voor router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511" y="4870452"/>
            <a:ext cx="635384" cy="42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Afbeeldingsresultaat voor router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336" y="5585926"/>
            <a:ext cx="635384" cy="42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Afbeeldingsresultaat voor router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245" y="3521183"/>
            <a:ext cx="635384" cy="42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Afbeeldingsresultaat voor router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947" y="4706828"/>
            <a:ext cx="635384" cy="42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65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92" y="1150115"/>
            <a:ext cx="5748876" cy="39677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0355" y="171618"/>
            <a:ext cx="5526183" cy="650375"/>
          </a:xfrm>
        </p:spPr>
        <p:txBody>
          <a:bodyPr/>
          <a:lstStyle/>
          <a:p>
            <a:r>
              <a:rPr lang="nl-NL" b="0" dirty="0" smtClean="0"/>
              <a:t>Subnetten</a:t>
            </a:r>
            <a:endParaRPr lang="nl-NL" b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7"/>
          </p:nvPr>
        </p:nvSpPr>
        <p:spPr>
          <a:xfrm>
            <a:off x="7395587" y="381573"/>
            <a:ext cx="4430239" cy="365125"/>
          </a:xfrm>
        </p:spPr>
        <p:txBody>
          <a:bodyPr>
            <a:normAutofit/>
          </a:bodyPr>
          <a:lstStyle/>
          <a:p>
            <a:r>
              <a:rPr lang="nl-NL" dirty="0" smtClean="0"/>
              <a:t>x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8793" y="0"/>
            <a:ext cx="483207" cy="288874"/>
          </a:xfrm>
          <a:prstGeom prst="rect">
            <a:avLst/>
          </a:prstGeom>
        </p:spPr>
      </p:pic>
      <p:sp>
        <p:nvSpPr>
          <p:cNvPr id="129" name="Tekstvak 128"/>
          <p:cNvSpPr txBox="1"/>
          <p:nvPr/>
        </p:nvSpPr>
        <p:spPr>
          <a:xfrm>
            <a:off x="7534395" y="2255531"/>
            <a:ext cx="4291431" cy="424731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smtClean="0"/>
              <a:t>-Ieder </a:t>
            </a:r>
            <a:r>
              <a:rPr lang="nl-NL" dirty="0" err="1" smtClean="0"/>
              <a:t>subnet</a:t>
            </a:r>
            <a:r>
              <a:rPr lang="nl-NL" dirty="0" smtClean="0"/>
              <a:t> is uniek.(</a:t>
            </a:r>
            <a:r>
              <a:rPr lang="nl-NL" i="1" dirty="0" smtClean="0">
                <a:solidFill>
                  <a:srgbClr val="7030A0"/>
                </a:solidFill>
              </a:rPr>
              <a:t>je kunt een </a:t>
            </a:r>
            <a:r>
              <a:rPr lang="nl-NL" i="1" dirty="0" err="1" smtClean="0">
                <a:solidFill>
                  <a:srgbClr val="7030A0"/>
                </a:solidFill>
              </a:rPr>
              <a:t>subnet</a:t>
            </a:r>
            <a:r>
              <a:rPr lang="nl-NL" i="1" dirty="0" smtClean="0">
                <a:solidFill>
                  <a:srgbClr val="7030A0"/>
                </a:solidFill>
              </a:rPr>
              <a:t> vergelijken met een straat in een stad</a:t>
            </a:r>
            <a:r>
              <a:rPr lang="nl-NL" dirty="0" smtClean="0"/>
              <a:t>)</a:t>
            </a:r>
          </a:p>
          <a:p>
            <a:endParaRPr lang="nl-NL" dirty="0"/>
          </a:p>
          <a:p>
            <a:r>
              <a:rPr lang="nl-NL" dirty="0"/>
              <a:t>-Subnetten worden verbonden </a:t>
            </a:r>
            <a:r>
              <a:rPr lang="nl-NL" dirty="0" err="1"/>
              <a:t>dmv</a:t>
            </a:r>
            <a:r>
              <a:rPr lang="nl-NL" dirty="0"/>
              <a:t> </a:t>
            </a:r>
            <a:r>
              <a:rPr lang="nl-NL" dirty="0" err="1"/>
              <a:t>zgn</a:t>
            </a:r>
            <a:r>
              <a:rPr lang="nl-NL" dirty="0"/>
              <a:t> </a:t>
            </a:r>
            <a:r>
              <a:rPr lang="nl-NL" dirty="0" smtClean="0"/>
              <a:t>Routers. (</a:t>
            </a:r>
            <a:r>
              <a:rPr lang="nl-NL" i="1" dirty="0" smtClean="0">
                <a:solidFill>
                  <a:srgbClr val="7030A0"/>
                </a:solidFill>
              </a:rPr>
              <a:t>kruisingen die straten verbinden</a:t>
            </a:r>
            <a:r>
              <a:rPr lang="nl-NL" dirty="0" smtClean="0"/>
              <a:t>)</a:t>
            </a:r>
          </a:p>
          <a:p>
            <a:endParaRPr lang="nl-NL" dirty="0"/>
          </a:p>
          <a:p>
            <a:r>
              <a:rPr lang="nl-NL" dirty="0" smtClean="0"/>
              <a:t>-Een </a:t>
            </a:r>
            <a:r>
              <a:rPr lang="nl-NL" dirty="0" err="1" smtClean="0"/>
              <a:t>subnet</a:t>
            </a:r>
            <a:r>
              <a:rPr lang="nl-NL" dirty="0" smtClean="0"/>
              <a:t> biedt een computer een aansluitpunt met een uniek ID (</a:t>
            </a:r>
            <a:r>
              <a:rPr lang="nl-NL" i="1" dirty="0" smtClean="0">
                <a:solidFill>
                  <a:srgbClr val="7030A0"/>
                </a:solidFill>
              </a:rPr>
              <a:t>een huisnummer binnen een straat</a:t>
            </a:r>
            <a:r>
              <a:rPr lang="nl-NL" dirty="0" smtClean="0"/>
              <a:t>)</a:t>
            </a:r>
          </a:p>
          <a:p>
            <a:endParaRPr lang="nl-NL" dirty="0"/>
          </a:p>
          <a:p>
            <a:r>
              <a:rPr lang="nl-NL" dirty="0" smtClean="0"/>
              <a:t>-Een computer gekoppeld aan het internet kan een </a:t>
            </a:r>
            <a:r>
              <a:rPr lang="nl-NL" b="1" dirty="0" smtClean="0">
                <a:solidFill>
                  <a:srgbClr val="0070C0"/>
                </a:solidFill>
              </a:rPr>
              <a:t>thuisgebruiker</a:t>
            </a:r>
            <a:r>
              <a:rPr lang="nl-NL" dirty="0" smtClean="0"/>
              <a:t> zijn maar ook een </a:t>
            </a:r>
            <a:r>
              <a:rPr lang="nl-NL" b="1" dirty="0" smtClean="0">
                <a:solidFill>
                  <a:srgbClr val="0070C0"/>
                </a:solidFill>
              </a:rPr>
              <a:t>website</a:t>
            </a:r>
            <a:r>
              <a:rPr lang="nl-NL" dirty="0" smtClean="0"/>
              <a:t> is niet meer dan een computer aan dit netwerk. </a:t>
            </a:r>
            <a:endParaRPr lang="nl-NL" dirty="0"/>
          </a:p>
          <a:p>
            <a:endParaRPr lang="nl-NL" dirty="0"/>
          </a:p>
        </p:txBody>
      </p:sp>
      <p:sp>
        <p:nvSpPr>
          <p:cNvPr id="71" name="Tekstvak 70"/>
          <p:cNvSpPr txBox="1"/>
          <p:nvPr/>
        </p:nvSpPr>
        <p:spPr>
          <a:xfrm>
            <a:off x="1861728" y="3086528"/>
            <a:ext cx="9382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smtClean="0"/>
              <a:t>Router</a:t>
            </a:r>
            <a:endParaRPr lang="nl-NL" dirty="0"/>
          </a:p>
        </p:txBody>
      </p:sp>
      <p:cxnSp>
        <p:nvCxnSpPr>
          <p:cNvPr id="9" name="Rechte verbindingslijn met pijl 8"/>
          <p:cNvCxnSpPr/>
          <p:nvPr/>
        </p:nvCxnSpPr>
        <p:spPr>
          <a:xfrm flipH="1" flipV="1">
            <a:off x="1613794" y="2733152"/>
            <a:ext cx="411982" cy="3533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Rechte verbindingslijn met pijl 73"/>
          <p:cNvCxnSpPr/>
          <p:nvPr/>
        </p:nvCxnSpPr>
        <p:spPr>
          <a:xfrm>
            <a:off x="2372802" y="3455860"/>
            <a:ext cx="198185" cy="4651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Rechte verbindingslijn met pijl 75"/>
          <p:cNvCxnSpPr/>
          <p:nvPr/>
        </p:nvCxnSpPr>
        <p:spPr>
          <a:xfrm flipV="1">
            <a:off x="2883877" y="3004457"/>
            <a:ext cx="805070" cy="2667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9" name="Picture 2" descr="Gerelateerde afbeeld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129" y="2654053"/>
            <a:ext cx="664782" cy="70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4" descr="Afbeeldingsresultaat voor office computer icon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159" y="2325931"/>
            <a:ext cx="746397" cy="736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Rechte verbindingslijn 13"/>
          <p:cNvCxnSpPr/>
          <p:nvPr/>
        </p:nvCxnSpPr>
        <p:spPr>
          <a:xfrm>
            <a:off x="5114611" y="2255531"/>
            <a:ext cx="331596" cy="5680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Rechte verbindingslijn 82"/>
          <p:cNvCxnSpPr/>
          <p:nvPr/>
        </p:nvCxnSpPr>
        <p:spPr>
          <a:xfrm>
            <a:off x="5598607" y="2014294"/>
            <a:ext cx="331596" cy="5680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kstvak 83"/>
          <p:cNvSpPr txBox="1"/>
          <p:nvPr/>
        </p:nvSpPr>
        <p:spPr>
          <a:xfrm>
            <a:off x="5293139" y="3243417"/>
            <a:ext cx="7424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ID: 12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88" name="Tekstvak 87"/>
          <p:cNvSpPr txBox="1"/>
          <p:nvPr/>
        </p:nvSpPr>
        <p:spPr>
          <a:xfrm>
            <a:off x="6126463" y="2963417"/>
            <a:ext cx="7424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ID: 13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90" name="Tekstvak 89"/>
          <p:cNvSpPr txBox="1"/>
          <p:nvPr/>
        </p:nvSpPr>
        <p:spPr>
          <a:xfrm>
            <a:off x="3286412" y="1437545"/>
            <a:ext cx="1247167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www.bol.com</a:t>
            </a:r>
            <a:endParaRPr lang="nl-NL" sz="1400" dirty="0"/>
          </a:p>
        </p:txBody>
      </p:sp>
      <p:cxnSp>
        <p:nvCxnSpPr>
          <p:cNvPr id="91" name="Rechte verbindingslijn 90"/>
          <p:cNvCxnSpPr/>
          <p:nvPr/>
        </p:nvCxnSpPr>
        <p:spPr>
          <a:xfrm>
            <a:off x="3909995" y="1745322"/>
            <a:ext cx="455202" cy="7629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kstvak 114"/>
          <p:cNvSpPr txBox="1"/>
          <p:nvPr/>
        </p:nvSpPr>
        <p:spPr>
          <a:xfrm>
            <a:off x="3167567" y="1769509"/>
            <a:ext cx="7424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ID: 103</a:t>
            </a:r>
            <a:endParaRPr lang="nl-NL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58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0355" y="171618"/>
            <a:ext cx="5526183" cy="650375"/>
          </a:xfrm>
        </p:spPr>
        <p:txBody>
          <a:bodyPr/>
          <a:lstStyle/>
          <a:p>
            <a:r>
              <a:rPr lang="nl-NL" b="0" dirty="0" smtClean="0"/>
              <a:t>Subnetten</a:t>
            </a:r>
            <a:endParaRPr lang="nl-NL" b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7"/>
          </p:nvPr>
        </p:nvSpPr>
        <p:spPr>
          <a:xfrm>
            <a:off x="7395587" y="381573"/>
            <a:ext cx="4430239" cy="365125"/>
          </a:xfrm>
        </p:spPr>
        <p:txBody>
          <a:bodyPr>
            <a:normAutofit/>
          </a:bodyPr>
          <a:lstStyle/>
          <a:p>
            <a:r>
              <a:rPr lang="nl-NL" dirty="0" smtClean="0"/>
              <a:t>x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793" y="0"/>
            <a:ext cx="483207" cy="288874"/>
          </a:xfrm>
          <a:prstGeom prst="rect">
            <a:avLst/>
          </a:prstGeom>
        </p:spPr>
      </p:pic>
      <p:sp>
        <p:nvSpPr>
          <p:cNvPr id="129" name="Tekstvak 128"/>
          <p:cNvSpPr txBox="1"/>
          <p:nvPr/>
        </p:nvSpPr>
        <p:spPr>
          <a:xfrm>
            <a:off x="6672174" y="1614998"/>
            <a:ext cx="4662367" cy="258532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smtClean="0"/>
              <a:t>-Een computer die dus "meedoet" op het internet zit dan op een:  </a:t>
            </a:r>
          </a:p>
          <a:p>
            <a:endParaRPr lang="nl-NL" dirty="0"/>
          </a:p>
          <a:p>
            <a:r>
              <a:rPr lang="nl-NL" dirty="0" smtClean="0"/>
              <a:t>	1.</a:t>
            </a:r>
            <a:r>
              <a:rPr lang="nl-NL" b="1" dirty="0" smtClean="0">
                <a:solidFill>
                  <a:srgbClr val="0070C0"/>
                </a:solidFill>
              </a:rPr>
              <a:t>UNIEK </a:t>
            </a:r>
            <a:r>
              <a:rPr lang="nl-NL" b="1" dirty="0" err="1" smtClean="0">
                <a:solidFill>
                  <a:srgbClr val="0070C0"/>
                </a:solidFill>
              </a:rPr>
              <a:t>subnet</a:t>
            </a:r>
            <a:endParaRPr lang="nl-NL" b="1" dirty="0" smtClean="0">
              <a:solidFill>
                <a:srgbClr val="0070C0"/>
              </a:solidFill>
            </a:endParaRPr>
          </a:p>
          <a:p>
            <a:r>
              <a:rPr lang="nl-NL" dirty="0" smtClean="0"/>
              <a:t>                              en</a:t>
            </a:r>
          </a:p>
          <a:p>
            <a:r>
              <a:rPr lang="nl-NL" dirty="0"/>
              <a:t>	</a:t>
            </a:r>
            <a:r>
              <a:rPr lang="nl-NL" dirty="0" smtClean="0"/>
              <a:t>2.met een </a:t>
            </a:r>
            <a:r>
              <a:rPr lang="nl-NL" b="1" dirty="0" smtClean="0">
                <a:solidFill>
                  <a:srgbClr val="0070C0"/>
                </a:solidFill>
              </a:rPr>
              <a:t>UNIEK ID </a:t>
            </a:r>
            <a:r>
              <a:rPr lang="nl-NL" dirty="0" smtClean="0"/>
              <a:t>voor dat </a:t>
            </a:r>
            <a:r>
              <a:rPr lang="nl-NL" dirty="0" err="1" smtClean="0"/>
              <a:t>subnet</a:t>
            </a:r>
            <a:endParaRPr lang="nl-NL" dirty="0"/>
          </a:p>
          <a:p>
            <a:endParaRPr lang="nl-NL" dirty="0"/>
          </a:p>
          <a:p>
            <a:r>
              <a:rPr lang="nl-NL" dirty="0" smtClean="0"/>
              <a:t>-Iedere computer heeft dan op die manier een </a:t>
            </a:r>
            <a:r>
              <a:rPr lang="nl-NL" dirty="0" err="1" smtClean="0"/>
              <a:t>zgn</a:t>
            </a:r>
            <a:r>
              <a:rPr lang="nl-NL" dirty="0" smtClean="0"/>
              <a:t> </a:t>
            </a:r>
            <a:r>
              <a:rPr lang="nl-NL" b="1" dirty="0" smtClean="0">
                <a:solidFill>
                  <a:srgbClr val="0070C0"/>
                </a:solidFill>
              </a:rPr>
              <a:t>UNIEK ADRES</a:t>
            </a:r>
            <a:r>
              <a:rPr lang="nl-NL" dirty="0" smtClean="0"/>
              <a:t>.</a:t>
            </a:r>
          </a:p>
        </p:txBody>
      </p:sp>
      <p:pic>
        <p:nvPicPr>
          <p:cNvPr id="79" name="Picture 2" descr="Gerelateerde afbeeld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150" y="2315011"/>
            <a:ext cx="664782" cy="70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4" descr="Afbeeldingsresultaat voor office computer icon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866" y="1284227"/>
            <a:ext cx="746397" cy="736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Rechte verbindingslijn 13"/>
          <p:cNvCxnSpPr/>
          <p:nvPr/>
        </p:nvCxnSpPr>
        <p:spPr>
          <a:xfrm>
            <a:off x="1380958" y="2816126"/>
            <a:ext cx="151325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Rechte verbindingslijn 82"/>
          <p:cNvCxnSpPr/>
          <p:nvPr/>
        </p:nvCxnSpPr>
        <p:spPr>
          <a:xfrm>
            <a:off x="1380958" y="2030036"/>
            <a:ext cx="151325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kstvak 83"/>
          <p:cNvSpPr txBox="1"/>
          <p:nvPr/>
        </p:nvSpPr>
        <p:spPr>
          <a:xfrm>
            <a:off x="3061160" y="2904375"/>
            <a:ext cx="7424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ID: 12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88" name="Tekstvak 87"/>
          <p:cNvSpPr txBox="1"/>
          <p:nvPr/>
        </p:nvSpPr>
        <p:spPr>
          <a:xfrm>
            <a:off x="3061160" y="1921714"/>
            <a:ext cx="7424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ID: 13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90" name="Tekstvak 89"/>
          <p:cNvSpPr txBox="1"/>
          <p:nvPr/>
        </p:nvSpPr>
        <p:spPr>
          <a:xfrm>
            <a:off x="2874009" y="3844505"/>
            <a:ext cx="1247167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www.bol.com</a:t>
            </a:r>
            <a:endParaRPr lang="nl-NL" sz="1400" dirty="0"/>
          </a:p>
        </p:txBody>
      </p:sp>
      <p:cxnSp>
        <p:nvCxnSpPr>
          <p:cNvPr id="91" name="Rechte verbindingslijn 90"/>
          <p:cNvCxnSpPr/>
          <p:nvPr/>
        </p:nvCxnSpPr>
        <p:spPr>
          <a:xfrm>
            <a:off x="1380958" y="3980629"/>
            <a:ext cx="145504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kstvak 114"/>
          <p:cNvSpPr txBox="1"/>
          <p:nvPr/>
        </p:nvSpPr>
        <p:spPr>
          <a:xfrm>
            <a:off x="3126378" y="4152282"/>
            <a:ext cx="7424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ID: 103</a:t>
            </a:r>
            <a:endParaRPr lang="nl-NL" sz="1400" b="1" dirty="0">
              <a:solidFill>
                <a:srgbClr val="C00000"/>
              </a:solidFill>
            </a:endParaRPr>
          </a:p>
        </p:txBody>
      </p:sp>
      <p:cxnSp>
        <p:nvCxnSpPr>
          <p:cNvPr id="23" name="Rechte verbindingslijn 22"/>
          <p:cNvCxnSpPr/>
          <p:nvPr/>
        </p:nvCxnSpPr>
        <p:spPr>
          <a:xfrm flipV="1">
            <a:off x="1380958" y="1523370"/>
            <a:ext cx="0" cy="399990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kstvak 25"/>
          <p:cNvSpPr txBox="1"/>
          <p:nvPr/>
        </p:nvSpPr>
        <p:spPr>
          <a:xfrm>
            <a:off x="298323" y="2861930"/>
            <a:ext cx="96323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7030A0"/>
                </a:solidFill>
              </a:rPr>
              <a:t>SUBNET: 174.18.0.0</a:t>
            </a:r>
            <a:endParaRPr lang="nl-NL" sz="1400" b="1" dirty="0">
              <a:solidFill>
                <a:srgbClr val="7030A0"/>
              </a:solidFill>
            </a:endParaRPr>
          </a:p>
        </p:txBody>
      </p:sp>
      <p:cxnSp>
        <p:nvCxnSpPr>
          <p:cNvPr id="27" name="Rechte verbindingslijn 26"/>
          <p:cNvCxnSpPr/>
          <p:nvPr/>
        </p:nvCxnSpPr>
        <p:spPr>
          <a:xfrm flipV="1">
            <a:off x="3868806" y="6214431"/>
            <a:ext cx="4471326" cy="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Afbeeldingsresultaat voor computer us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558" y="4783356"/>
            <a:ext cx="595875" cy="59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Afbeeldingsresultaat voor office computer icon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00306" y="4743657"/>
            <a:ext cx="771868" cy="736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Rechte verbindingslijn 30"/>
          <p:cNvCxnSpPr/>
          <p:nvPr/>
        </p:nvCxnSpPr>
        <p:spPr>
          <a:xfrm flipV="1">
            <a:off x="4677495" y="5379231"/>
            <a:ext cx="0" cy="8352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Rechte verbindingslijn 32"/>
          <p:cNvCxnSpPr/>
          <p:nvPr/>
        </p:nvCxnSpPr>
        <p:spPr>
          <a:xfrm flipV="1">
            <a:off x="6282878" y="5379231"/>
            <a:ext cx="0" cy="8352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34"/>
          <p:cNvCxnSpPr/>
          <p:nvPr/>
        </p:nvCxnSpPr>
        <p:spPr>
          <a:xfrm flipV="1">
            <a:off x="7633385" y="5379231"/>
            <a:ext cx="0" cy="8352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kstvak 35"/>
          <p:cNvSpPr txBox="1"/>
          <p:nvPr/>
        </p:nvSpPr>
        <p:spPr>
          <a:xfrm>
            <a:off x="6782325" y="4994320"/>
            <a:ext cx="1702120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www.facebook.com</a:t>
            </a:r>
            <a:endParaRPr lang="nl-NL" sz="1400" dirty="0"/>
          </a:p>
        </p:txBody>
      </p:sp>
      <p:sp>
        <p:nvSpPr>
          <p:cNvPr id="37" name="Tekstvak 36"/>
          <p:cNvSpPr txBox="1"/>
          <p:nvPr/>
        </p:nvSpPr>
        <p:spPr>
          <a:xfrm>
            <a:off x="4355139" y="4499966"/>
            <a:ext cx="7424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chemeClr val="accent3">
                    <a:lumMod val="50000"/>
                  </a:schemeClr>
                </a:solidFill>
              </a:rPr>
              <a:t>ID: 12</a:t>
            </a:r>
            <a:endParaRPr lang="nl-NL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8" name="Tekstvak 37"/>
          <p:cNvSpPr txBox="1"/>
          <p:nvPr/>
        </p:nvSpPr>
        <p:spPr>
          <a:xfrm>
            <a:off x="5827029" y="4490670"/>
            <a:ext cx="7424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chemeClr val="accent3">
                    <a:lumMod val="50000"/>
                  </a:schemeClr>
                </a:solidFill>
              </a:rPr>
              <a:t>ID: 107</a:t>
            </a:r>
            <a:endParaRPr lang="nl-NL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9" name="Tekstvak 38"/>
          <p:cNvSpPr txBox="1"/>
          <p:nvPr/>
        </p:nvSpPr>
        <p:spPr>
          <a:xfrm>
            <a:off x="7262171" y="4486927"/>
            <a:ext cx="7424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chemeClr val="accent3">
                    <a:lumMod val="50000"/>
                  </a:schemeClr>
                </a:solidFill>
              </a:rPr>
              <a:t>ID: 78</a:t>
            </a:r>
            <a:endParaRPr lang="nl-NL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" name="Tekstvak 39"/>
          <p:cNvSpPr txBox="1"/>
          <p:nvPr/>
        </p:nvSpPr>
        <p:spPr>
          <a:xfrm>
            <a:off x="5505044" y="6285687"/>
            <a:ext cx="11671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chemeClr val="accent3">
                    <a:lumMod val="50000"/>
                  </a:schemeClr>
                </a:solidFill>
              </a:rPr>
              <a:t>SUBNET: 198.118.4.0</a:t>
            </a:r>
            <a:endParaRPr lang="nl-NL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97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Rechte verbindingslijn 44"/>
          <p:cNvCxnSpPr/>
          <p:nvPr/>
        </p:nvCxnSpPr>
        <p:spPr>
          <a:xfrm flipH="1">
            <a:off x="42872" y="6401865"/>
            <a:ext cx="1013179" cy="2447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0355" y="171618"/>
            <a:ext cx="5526183" cy="650375"/>
          </a:xfrm>
        </p:spPr>
        <p:txBody>
          <a:bodyPr/>
          <a:lstStyle/>
          <a:p>
            <a:r>
              <a:rPr lang="nl-NL" b="0" dirty="0" smtClean="0"/>
              <a:t>Subnetten</a:t>
            </a:r>
            <a:endParaRPr lang="nl-NL" b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7"/>
          </p:nvPr>
        </p:nvSpPr>
        <p:spPr>
          <a:xfrm>
            <a:off x="7395587" y="381573"/>
            <a:ext cx="4430239" cy="365125"/>
          </a:xfrm>
        </p:spPr>
        <p:txBody>
          <a:bodyPr>
            <a:normAutofit/>
          </a:bodyPr>
          <a:lstStyle/>
          <a:p>
            <a:r>
              <a:rPr lang="nl-NL" dirty="0" smtClean="0"/>
              <a:t>x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793" y="0"/>
            <a:ext cx="483207" cy="288874"/>
          </a:xfrm>
          <a:prstGeom prst="rect">
            <a:avLst/>
          </a:prstGeom>
        </p:spPr>
      </p:pic>
      <p:sp>
        <p:nvSpPr>
          <p:cNvPr id="129" name="Tekstvak 128"/>
          <p:cNvSpPr txBox="1"/>
          <p:nvPr/>
        </p:nvSpPr>
        <p:spPr>
          <a:xfrm>
            <a:off x="6672174" y="1614998"/>
            <a:ext cx="4662367" cy="203132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smtClean="0"/>
              <a:t>-In het echt zitten computers van 1 </a:t>
            </a:r>
            <a:r>
              <a:rPr lang="nl-NL" dirty="0" err="1" smtClean="0"/>
              <a:t>subnet</a:t>
            </a:r>
            <a:r>
              <a:rPr lang="nl-NL" dirty="0" smtClean="0"/>
              <a:t> aangesloten op een </a:t>
            </a:r>
            <a:r>
              <a:rPr lang="nl-NL" dirty="0" err="1" smtClean="0"/>
              <a:t>zgn</a:t>
            </a:r>
            <a:r>
              <a:rPr lang="nl-NL" dirty="0" smtClean="0"/>
              <a:t> </a:t>
            </a:r>
            <a:r>
              <a:rPr lang="nl-NL" b="1" dirty="0" smtClean="0">
                <a:solidFill>
                  <a:srgbClr val="0070C0"/>
                </a:solidFill>
              </a:rPr>
              <a:t>Switch</a:t>
            </a:r>
            <a:r>
              <a:rPr lang="nl-NL" dirty="0" smtClean="0"/>
              <a:t> die dit </a:t>
            </a:r>
            <a:r>
              <a:rPr lang="nl-NL" dirty="0" err="1" smtClean="0"/>
              <a:t>subnet</a:t>
            </a:r>
            <a:r>
              <a:rPr lang="nl-NL" dirty="0" smtClean="0"/>
              <a:t> dient. (</a:t>
            </a:r>
            <a:r>
              <a:rPr lang="nl-NL" i="1" dirty="0" smtClean="0">
                <a:solidFill>
                  <a:srgbClr val="7030A0"/>
                </a:solidFill>
              </a:rPr>
              <a:t>Ook </a:t>
            </a:r>
            <a:r>
              <a:rPr lang="nl-NL" i="1" dirty="0" err="1" smtClean="0">
                <a:solidFill>
                  <a:srgbClr val="7030A0"/>
                </a:solidFill>
              </a:rPr>
              <a:t>ihgv</a:t>
            </a:r>
            <a:r>
              <a:rPr lang="nl-NL" i="1" dirty="0" smtClean="0">
                <a:solidFill>
                  <a:srgbClr val="7030A0"/>
                </a:solidFill>
              </a:rPr>
              <a:t> draadloos </a:t>
            </a:r>
            <a:r>
              <a:rPr lang="nl-NL" i="1" dirty="0" err="1" smtClean="0">
                <a:solidFill>
                  <a:srgbClr val="7030A0"/>
                </a:solidFill>
              </a:rPr>
              <a:t>aka</a:t>
            </a:r>
            <a:r>
              <a:rPr lang="nl-NL" i="1" dirty="0" smtClean="0">
                <a:solidFill>
                  <a:srgbClr val="7030A0"/>
                </a:solidFill>
              </a:rPr>
              <a:t> Wifi</a:t>
            </a:r>
            <a:r>
              <a:rPr lang="nl-NL" dirty="0" smtClean="0"/>
              <a:t>)</a:t>
            </a:r>
          </a:p>
          <a:p>
            <a:endParaRPr lang="nl-NL" dirty="0"/>
          </a:p>
          <a:p>
            <a:r>
              <a:rPr lang="nl-NL" dirty="0" smtClean="0"/>
              <a:t>-De verschillende </a:t>
            </a:r>
            <a:r>
              <a:rPr lang="nl-NL" dirty="0" err="1" smtClean="0"/>
              <a:t>subnetten</a:t>
            </a:r>
            <a:r>
              <a:rPr lang="nl-NL" dirty="0" smtClean="0"/>
              <a:t>(</a:t>
            </a:r>
            <a:r>
              <a:rPr lang="nl-NL" i="1" dirty="0" smtClean="0">
                <a:solidFill>
                  <a:srgbClr val="7030A0"/>
                </a:solidFill>
              </a:rPr>
              <a:t>lees switches die </a:t>
            </a:r>
            <a:r>
              <a:rPr lang="nl-NL" i="1" dirty="0" err="1" smtClean="0">
                <a:solidFill>
                  <a:srgbClr val="7030A0"/>
                </a:solidFill>
              </a:rPr>
              <a:t>subnets</a:t>
            </a:r>
            <a:r>
              <a:rPr lang="nl-NL" i="1" dirty="0" smtClean="0">
                <a:solidFill>
                  <a:srgbClr val="7030A0"/>
                </a:solidFill>
              </a:rPr>
              <a:t> faciliteren</a:t>
            </a:r>
            <a:r>
              <a:rPr lang="nl-NL" dirty="0" smtClean="0"/>
              <a:t>) worden verbonden </a:t>
            </a:r>
            <a:r>
              <a:rPr lang="nl-NL" dirty="0" err="1" smtClean="0"/>
              <a:t>mbv</a:t>
            </a:r>
            <a:r>
              <a:rPr lang="nl-NL" dirty="0" smtClean="0"/>
              <a:t> </a:t>
            </a:r>
            <a:r>
              <a:rPr lang="nl-NL" b="1" dirty="0" smtClean="0">
                <a:solidFill>
                  <a:srgbClr val="0070C0"/>
                </a:solidFill>
              </a:rPr>
              <a:t>Routers</a:t>
            </a:r>
          </a:p>
        </p:txBody>
      </p:sp>
      <p:pic>
        <p:nvPicPr>
          <p:cNvPr id="79" name="Picture 2" descr="Gerelateerde afbeeld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150" y="2315011"/>
            <a:ext cx="664782" cy="70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4" descr="Afbeeldingsresultaat voor office computer icon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866" y="1284227"/>
            <a:ext cx="746397" cy="736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Rechte verbindingslijn 13"/>
          <p:cNvCxnSpPr/>
          <p:nvPr/>
        </p:nvCxnSpPr>
        <p:spPr>
          <a:xfrm>
            <a:off x="1748413" y="2816126"/>
            <a:ext cx="114579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Rechte verbindingslijn 82"/>
          <p:cNvCxnSpPr/>
          <p:nvPr/>
        </p:nvCxnSpPr>
        <p:spPr>
          <a:xfrm flipV="1">
            <a:off x="1967806" y="2030036"/>
            <a:ext cx="926403" cy="5895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kstvak 83"/>
          <p:cNvSpPr txBox="1"/>
          <p:nvPr/>
        </p:nvSpPr>
        <p:spPr>
          <a:xfrm>
            <a:off x="3061160" y="2904375"/>
            <a:ext cx="7424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ID: 12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88" name="Tekstvak 87"/>
          <p:cNvSpPr txBox="1"/>
          <p:nvPr/>
        </p:nvSpPr>
        <p:spPr>
          <a:xfrm>
            <a:off x="3061160" y="1921714"/>
            <a:ext cx="7424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ID: 13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90" name="Tekstvak 89"/>
          <p:cNvSpPr txBox="1"/>
          <p:nvPr/>
        </p:nvSpPr>
        <p:spPr>
          <a:xfrm>
            <a:off x="2874009" y="3844505"/>
            <a:ext cx="1247167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www.bol.com</a:t>
            </a:r>
            <a:endParaRPr lang="nl-NL" sz="1400" dirty="0"/>
          </a:p>
        </p:txBody>
      </p:sp>
      <p:cxnSp>
        <p:nvCxnSpPr>
          <p:cNvPr id="91" name="Rechte verbindingslijn 90"/>
          <p:cNvCxnSpPr/>
          <p:nvPr/>
        </p:nvCxnSpPr>
        <p:spPr>
          <a:xfrm>
            <a:off x="1748413" y="3058263"/>
            <a:ext cx="1087591" cy="9223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kstvak 114"/>
          <p:cNvSpPr txBox="1"/>
          <p:nvPr/>
        </p:nvSpPr>
        <p:spPr>
          <a:xfrm>
            <a:off x="3126378" y="4152282"/>
            <a:ext cx="7424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C00000"/>
                </a:solidFill>
              </a:rPr>
              <a:t>ID: 103</a:t>
            </a:r>
            <a:endParaRPr lang="nl-NL" sz="1400" b="1" dirty="0">
              <a:solidFill>
                <a:srgbClr val="C00000"/>
              </a:solidFill>
            </a:endParaRPr>
          </a:p>
        </p:txBody>
      </p:sp>
      <p:cxnSp>
        <p:nvCxnSpPr>
          <p:cNvPr id="23" name="Rechte verbindingslijn 22"/>
          <p:cNvCxnSpPr/>
          <p:nvPr/>
        </p:nvCxnSpPr>
        <p:spPr>
          <a:xfrm flipV="1">
            <a:off x="1333052" y="3015819"/>
            <a:ext cx="0" cy="308766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kstvak 25"/>
          <p:cNvSpPr txBox="1"/>
          <p:nvPr/>
        </p:nvSpPr>
        <p:spPr>
          <a:xfrm>
            <a:off x="289573" y="4026175"/>
            <a:ext cx="96323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7030A0"/>
                </a:solidFill>
              </a:rPr>
              <a:t>SUBNET: 174.18.0.0</a:t>
            </a:r>
            <a:endParaRPr lang="nl-NL" sz="1400" b="1" dirty="0">
              <a:solidFill>
                <a:srgbClr val="7030A0"/>
              </a:solidFill>
            </a:endParaRPr>
          </a:p>
        </p:txBody>
      </p:sp>
      <p:cxnSp>
        <p:nvCxnSpPr>
          <p:cNvPr id="27" name="Rechte verbindingslijn 26"/>
          <p:cNvCxnSpPr/>
          <p:nvPr/>
        </p:nvCxnSpPr>
        <p:spPr>
          <a:xfrm flipV="1">
            <a:off x="1333052" y="6480044"/>
            <a:ext cx="4471326" cy="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Afbeeldingsresultaat voor computer us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558" y="4783356"/>
            <a:ext cx="595875" cy="59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Afbeeldingsresultaat voor office computer icon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00306" y="4743657"/>
            <a:ext cx="771868" cy="736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Rechte verbindingslijn 30"/>
          <p:cNvCxnSpPr/>
          <p:nvPr/>
        </p:nvCxnSpPr>
        <p:spPr>
          <a:xfrm flipH="1" flipV="1">
            <a:off x="4677495" y="5379231"/>
            <a:ext cx="1259149" cy="90112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Rechte verbindingslijn 32"/>
          <p:cNvCxnSpPr/>
          <p:nvPr/>
        </p:nvCxnSpPr>
        <p:spPr>
          <a:xfrm flipV="1">
            <a:off x="6282878" y="5379231"/>
            <a:ext cx="0" cy="8352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34"/>
          <p:cNvCxnSpPr/>
          <p:nvPr/>
        </p:nvCxnSpPr>
        <p:spPr>
          <a:xfrm flipV="1">
            <a:off x="6853446" y="5379231"/>
            <a:ext cx="779939" cy="86425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kstvak 35"/>
          <p:cNvSpPr txBox="1"/>
          <p:nvPr/>
        </p:nvSpPr>
        <p:spPr>
          <a:xfrm>
            <a:off x="6782325" y="4994320"/>
            <a:ext cx="1702120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www.facebook.com</a:t>
            </a:r>
            <a:endParaRPr lang="nl-NL" sz="1400" dirty="0"/>
          </a:p>
        </p:txBody>
      </p:sp>
      <p:sp>
        <p:nvSpPr>
          <p:cNvPr id="37" name="Tekstvak 36"/>
          <p:cNvSpPr txBox="1"/>
          <p:nvPr/>
        </p:nvSpPr>
        <p:spPr>
          <a:xfrm>
            <a:off x="4355139" y="4499966"/>
            <a:ext cx="7424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chemeClr val="accent3">
                    <a:lumMod val="50000"/>
                  </a:schemeClr>
                </a:solidFill>
              </a:rPr>
              <a:t>ID: 12</a:t>
            </a:r>
            <a:endParaRPr lang="nl-NL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8" name="Tekstvak 37"/>
          <p:cNvSpPr txBox="1"/>
          <p:nvPr/>
        </p:nvSpPr>
        <p:spPr>
          <a:xfrm>
            <a:off x="5827029" y="4490670"/>
            <a:ext cx="7424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chemeClr val="accent3">
                    <a:lumMod val="50000"/>
                  </a:schemeClr>
                </a:solidFill>
              </a:rPr>
              <a:t>ID: 107</a:t>
            </a:r>
            <a:endParaRPr lang="nl-NL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9" name="Tekstvak 38"/>
          <p:cNvSpPr txBox="1"/>
          <p:nvPr/>
        </p:nvSpPr>
        <p:spPr>
          <a:xfrm>
            <a:off x="7262171" y="4486927"/>
            <a:ext cx="7424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chemeClr val="accent3">
                    <a:lumMod val="50000"/>
                  </a:schemeClr>
                </a:solidFill>
              </a:rPr>
              <a:t>ID: 78</a:t>
            </a:r>
            <a:endParaRPr lang="nl-NL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" name="Tekstvak 39"/>
          <p:cNvSpPr txBox="1"/>
          <p:nvPr/>
        </p:nvSpPr>
        <p:spPr>
          <a:xfrm>
            <a:off x="3361397" y="5903118"/>
            <a:ext cx="11671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0070C0"/>
                </a:solidFill>
              </a:rPr>
              <a:t>SUBNET: 198.118.4.0</a:t>
            </a:r>
            <a:endParaRPr lang="nl-NL" sz="1400" b="1" dirty="0">
              <a:solidFill>
                <a:srgbClr val="0070C0"/>
              </a:solidFill>
            </a:endParaRPr>
          </a:p>
        </p:txBody>
      </p:sp>
      <p:pic>
        <p:nvPicPr>
          <p:cNvPr id="5122" name="Picture 2" descr="Afbeeldingsresultaat voor switch icon 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750" y="6243488"/>
            <a:ext cx="1173696" cy="49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Afbeeldingsresultaat voor switch icon 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10" y="2619536"/>
            <a:ext cx="1173696" cy="49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Afbeeldingsresultaat voor router icon 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30" y="6004315"/>
            <a:ext cx="1269243" cy="84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kstvak 41"/>
          <p:cNvSpPr txBox="1"/>
          <p:nvPr/>
        </p:nvSpPr>
        <p:spPr>
          <a:xfrm>
            <a:off x="614551" y="2052294"/>
            <a:ext cx="113386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7030A0"/>
                </a:solidFill>
              </a:rPr>
              <a:t>Switch voor: 174.18.0.0</a:t>
            </a:r>
            <a:endParaRPr lang="nl-NL" sz="1400" b="1" dirty="0">
              <a:solidFill>
                <a:srgbClr val="7030A0"/>
              </a:solidFill>
            </a:endParaRPr>
          </a:p>
        </p:txBody>
      </p:sp>
      <p:sp>
        <p:nvSpPr>
          <p:cNvPr id="43" name="Tekstvak 42"/>
          <p:cNvSpPr txBox="1"/>
          <p:nvPr/>
        </p:nvSpPr>
        <p:spPr>
          <a:xfrm>
            <a:off x="6984300" y="6164728"/>
            <a:ext cx="11671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0070C0"/>
                </a:solidFill>
              </a:rPr>
              <a:t>Switch voor: 198.118.4.0</a:t>
            </a:r>
            <a:endParaRPr lang="nl-NL" sz="1400" b="1" dirty="0">
              <a:solidFill>
                <a:srgbClr val="0070C0"/>
              </a:solidFill>
            </a:endParaRPr>
          </a:p>
        </p:txBody>
      </p:sp>
      <p:sp>
        <p:nvSpPr>
          <p:cNvPr id="44" name="Tekstvak 43"/>
          <p:cNvSpPr txBox="1"/>
          <p:nvPr/>
        </p:nvSpPr>
        <p:spPr>
          <a:xfrm>
            <a:off x="1657855" y="5652276"/>
            <a:ext cx="9382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Router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5085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Rechte verbindingslijn 44"/>
          <p:cNvCxnSpPr/>
          <p:nvPr/>
        </p:nvCxnSpPr>
        <p:spPr>
          <a:xfrm flipH="1">
            <a:off x="42872" y="6401865"/>
            <a:ext cx="1013179" cy="2447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0355" y="171618"/>
            <a:ext cx="5526183" cy="650375"/>
          </a:xfrm>
        </p:spPr>
        <p:txBody>
          <a:bodyPr/>
          <a:lstStyle/>
          <a:p>
            <a:r>
              <a:rPr lang="nl-NL" b="0" dirty="0" smtClean="0"/>
              <a:t>IP adressen</a:t>
            </a:r>
            <a:endParaRPr lang="nl-NL" b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7"/>
          </p:nvPr>
        </p:nvSpPr>
        <p:spPr>
          <a:xfrm>
            <a:off x="7395587" y="381573"/>
            <a:ext cx="4430239" cy="365125"/>
          </a:xfrm>
        </p:spPr>
        <p:txBody>
          <a:bodyPr>
            <a:normAutofit/>
          </a:bodyPr>
          <a:lstStyle/>
          <a:p>
            <a:r>
              <a:rPr lang="nl-NL" dirty="0" smtClean="0"/>
              <a:t>x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793" y="0"/>
            <a:ext cx="483207" cy="288874"/>
          </a:xfrm>
          <a:prstGeom prst="rect">
            <a:avLst/>
          </a:prstGeom>
        </p:spPr>
      </p:pic>
      <p:sp>
        <p:nvSpPr>
          <p:cNvPr id="129" name="Tekstvak 128"/>
          <p:cNvSpPr txBox="1"/>
          <p:nvPr/>
        </p:nvSpPr>
        <p:spPr>
          <a:xfrm>
            <a:off x="6672174" y="1614998"/>
            <a:ext cx="4662367" cy="203132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smtClean="0"/>
              <a:t>-Nu zijn de </a:t>
            </a:r>
            <a:r>
              <a:rPr lang="nl-NL" dirty="0" err="1" smtClean="0"/>
              <a:t>ID's</a:t>
            </a:r>
            <a:r>
              <a:rPr lang="nl-NL" dirty="0" smtClean="0"/>
              <a:t> uit de vorige sheet vervangen door een "echt" IP adres. Een IP adres bestaat uit 4 getallen, gescheiden door punten.</a:t>
            </a:r>
          </a:p>
          <a:p>
            <a:endParaRPr lang="nl-NL" dirty="0"/>
          </a:p>
          <a:p>
            <a:r>
              <a:rPr lang="nl-NL" dirty="0" smtClean="0"/>
              <a:t>-Een IP adres bestaat uit 2 delen:</a:t>
            </a:r>
            <a:br>
              <a:rPr lang="nl-NL" dirty="0" smtClean="0"/>
            </a:br>
            <a:r>
              <a:rPr lang="nl-NL" dirty="0" smtClean="0"/>
              <a:t>  1.</a:t>
            </a:r>
            <a:r>
              <a:rPr lang="nl-NL" b="1" dirty="0" smtClean="0"/>
              <a:t>Het </a:t>
            </a:r>
            <a:r>
              <a:rPr lang="nl-NL" b="1" dirty="0" err="1" smtClean="0"/>
              <a:t>subnet</a:t>
            </a:r>
            <a:r>
              <a:rPr lang="nl-NL" b="1" dirty="0" smtClean="0"/>
              <a:t> ID </a:t>
            </a:r>
            <a:r>
              <a:rPr lang="nl-NL" dirty="0" smtClean="0"/>
              <a:t>: </a:t>
            </a:r>
            <a:r>
              <a:rPr lang="nl-NL" b="1" dirty="0" smtClean="0">
                <a:solidFill>
                  <a:srgbClr val="7030A0"/>
                </a:solidFill>
              </a:rPr>
              <a:t>174.18.</a:t>
            </a:r>
            <a:r>
              <a:rPr lang="nl-NL" dirty="0" smtClean="0"/>
              <a:t> of </a:t>
            </a:r>
            <a:r>
              <a:rPr lang="nl-NL" b="1" dirty="0" smtClean="0">
                <a:solidFill>
                  <a:srgbClr val="0070C0"/>
                </a:solidFill>
              </a:rPr>
              <a:t>198.118.4</a:t>
            </a:r>
            <a:r>
              <a:rPr lang="nl-NL" dirty="0" smtClean="0"/>
              <a:t> (</a:t>
            </a:r>
            <a:r>
              <a:rPr lang="nl-NL" dirty="0" err="1" smtClean="0"/>
              <a:t>idg</a:t>
            </a:r>
            <a:r>
              <a:rPr lang="nl-NL" dirty="0" smtClean="0"/>
              <a:t>)</a:t>
            </a:r>
            <a:br>
              <a:rPr lang="nl-NL" dirty="0" smtClean="0"/>
            </a:br>
            <a:r>
              <a:rPr lang="nl-NL" dirty="0" smtClean="0"/>
              <a:t>  2.</a:t>
            </a:r>
            <a:r>
              <a:rPr lang="nl-NL" b="1" dirty="0" smtClean="0"/>
              <a:t>Host ID </a:t>
            </a:r>
            <a:r>
              <a:rPr lang="nl-NL" dirty="0" smtClean="0"/>
              <a:t>: dat wat na het </a:t>
            </a:r>
            <a:r>
              <a:rPr lang="nl-NL" dirty="0" err="1" smtClean="0"/>
              <a:t>subnet</a:t>
            </a:r>
            <a:r>
              <a:rPr lang="nl-NL" dirty="0" smtClean="0"/>
              <a:t> ID komt</a:t>
            </a:r>
            <a:endParaRPr lang="nl-NL" b="1" dirty="0" smtClean="0">
              <a:solidFill>
                <a:srgbClr val="0070C0"/>
              </a:solidFill>
            </a:endParaRPr>
          </a:p>
        </p:txBody>
      </p:sp>
      <p:pic>
        <p:nvPicPr>
          <p:cNvPr id="79" name="Picture 2" descr="Gerelateerde afbeeld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150" y="2315011"/>
            <a:ext cx="664782" cy="70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4" descr="Afbeeldingsresultaat voor office computer icon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866" y="1284227"/>
            <a:ext cx="746397" cy="736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Rechte verbindingslijn 13"/>
          <p:cNvCxnSpPr/>
          <p:nvPr/>
        </p:nvCxnSpPr>
        <p:spPr>
          <a:xfrm>
            <a:off x="1748413" y="2816126"/>
            <a:ext cx="114579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Rechte verbindingslijn 82"/>
          <p:cNvCxnSpPr/>
          <p:nvPr/>
        </p:nvCxnSpPr>
        <p:spPr>
          <a:xfrm flipV="1">
            <a:off x="1967806" y="2030036"/>
            <a:ext cx="926403" cy="5895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kstvak 87"/>
          <p:cNvSpPr txBox="1"/>
          <p:nvPr/>
        </p:nvSpPr>
        <p:spPr>
          <a:xfrm>
            <a:off x="3061160" y="1921714"/>
            <a:ext cx="129398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7030A0"/>
                </a:solidFill>
              </a:rPr>
              <a:t>174.18</a:t>
            </a:r>
            <a:r>
              <a:rPr lang="nl-NL" sz="1400" b="1" dirty="0" smtClean="0">
                <a:solidFill>
                  <a:srgbClr val="C00000"/>
                </a:solidFill>
              </a:rPr>
              <a:t>.0.13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90" name="Tekstvak 89"/>
          <p:cNvSpPr txBox="1"/>
          <p:nvPr/>
        </p:nvSpPr>
        <p:spPr>
          <a:xfrm>
            <a:off x="2874009" y="3844505"/>
            <a:ext cx="1247167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www.bol.com</a:t>
            </a:r>
            <a:endParaRPr lang="nl-NL" sz="1400" dirty="0"/>
          </a:p>
        </p:txBody>
      </p:sp>
      <p:cxnSp>
        <p:nvCxnSpPr>
          <p:cNvPr id="91" name="Rechte verbindingslijn 90"/>
          <p:cNvCxnSpPr/>
          <p:nvPr/>
        </p:nvCxnSpPr>
        <p:spPr>
          <a:xfrm>
            <a:off x="1748413" y="3058263"/>
            <a:ext cx="1087591" cy="9223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22"/>
          <p:cNvCxnSpPr/>
          <p:nvPr/>
        </p:nvCxnSpPr>
        <p:spPr>
          <a:xfrm flipV="1">
            <a:off x="1333052" y="3015819"/>
            <a:ext cx="0" cy="308766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kstvak 25"/>
          <p:cNvSpPr txBox="1"/>
          <p:nvPr/>
        </p:nvSpPr>
        <p:spPr>
          <a:xfrm>
            <a:off x="289573" y="4026175"/>
            <a:ext cx="96323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7030A0"/>
                </a:solidFill>
              </a:rPr>
              <a:t>SUBNET: 174.18.0.0</a:t>
            </a:r>
            <a:endParaRPr lang="nl-NL" sz="1400" b="1" dirty="0">
              <a:solidFill>
                <a:srgbClr val="7030A0"/>
              </a:solidFill>
            </a:endParaRPr>
          </a:p>
        </p:txBody>
      </p:sp>
      <p:cxnSp>
        <p:nvCxnSpPr>
          <p:cNvPr id="27" name="Rechte verbindingslijn 26"/>
          <p:cNvCxnSpPr/>
          <p:nvPr/>
        </p:nvCxnSpPr>
        <p:spPr>
          <a:xfrm flipV="1">
            <a:off x="1333052" y="6480044"/>
            <a:ext cx="4471326" cy="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Afbeeldingsresultaat voor computer us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558" y="4783356"/>
            <a:ext cx="595875" cy="59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Afbeeldingsresultaat voor office computer icon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00306" y="4743657"/>
            <a:ext cx="771868" cy="736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Rechte verbindingslijn 30"/>
          <p:cNvCxnSpPr/>
          <p:nvPr/>
        </p:nvCxnSpPr>
        <p:spPr>
          <a:xfrm flipH="1" flipV="1">
            <a:off x="4677495" y="5379231"/>
            <a:ext cx="1259149" cy="90112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Rechte verbindingslijn 32"/>
          <p:cNvCxnSpPr/>
          <p:nvPr/>
        </p:nvCxnSpPr>
        <p:spPr>
          <a:xfrm flipV="1">
            <a:off x="6282878" y="5379231"/>
            <a:ext cx="0" cy="8352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34"/>
          <p:cNvCxnSpPr/>
          <p:nvPr/>
        </p:nvCxnSpPr>
        <p:spPr>
          <a:xfrm flipV="1">
            <a:off x="6853446" y="5379231"/>
            <a:ext cx="779939" cy="86425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kstvak 35"/>
          <p:cNvSpPr txBox="1"/>
          <p:nvPr/>
        </p:nvSpPr>
        <p:spPr>
          <a:xfrm>
            <a:off x="6782325" y="4994320"/>
            <a:ext cx="1702120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www.facebook.com</a:t>
            </a:r>
            <a:endParaRPr lang="nl-NL" sz="1400" dirty="0"/>
          </a:p>
        </p:txBody>
      </p:sp>
      <p:sp>
        <p:nvSpPr>
          <p:cNvPr id="37" name="Tekstvak 36"/>
          <p:cNvSpPr txBox="1"/>
          <p:nvPr/>
        </p:nvSpPr>
        <p:spPr>
          <a:xfrm>
            <a:off x="4013089" y="4530485"/>
            <a:ext cx="129398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0070C0"/>
                </a:solidFill>
              </a:rPr>
              <a:t>198.118.4</a:t>
            </a:r>
            <a:r>
              <a:rPr lang="nl-NL" sz="1400" b="1" dirty="0" smtClean="0">
                <a:solidFill>
                  <a:schemeClr val="accent3">
                    <a:lumMod val="50000"/>
                  </a:schemeClr>
                </a:solidFill>
              </a:rPr>
              <a:t>.12</a:t>
            </a:r>
            <a:endParaRPr lang="nl-NL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" name="Tekstvak 39"/>
          <p:cNvSpPr txBox="1"/>
          <p:nvPr/>
        </p:nvSpPr>
        <p:spPr>
          <a:xfrm>
            <a:off x="3361397" y="5903118"/>
            <a:ext cx="11671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0070C0"/>
                </a:solidFill>
              </a:rPr>
              <a:t>SUBNET: 198.118.4.0</a:t>
            </a:r>
            <a:endParaRPr lang="nl-NL" sz="1400" b="1" dirty="0">
              <a:solidFill>
                <a:srgbClr val="0070C0"/>
              </a:solidFill>
            </a:endParaRPr>
          </a:p>
        </p:txBody>
      </p:sp>
      <p:pic>
        <p:nvPicPr>
          <p:cNvPr id="5122" name="Picture 2" descr="Afbeeldingsresultaat voor switch icon 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750" y="6243488"/>
            <a:ext cx="1173696" cy="49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Afbeeldingsresultaat voor switch icon 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10" y="2619536"/>
            <a:ext cx="1173696" cy="49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Afbeeldingsresultaat voor router icon 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30" y="6004315"/>
            <a:ext cx="1269243" cy="84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kstvak 41"/>
          <p:cNvSpPr txBox="1"/>
          <p:nvPr/>
        </p:nvSpPr>
        <p:spPr>
          <a:xfrm>
            <a:off x="614551" y="2052294"/>
            <a:ext cx="113386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7030A0"/>
                </a:solidFill>
              </a:rPr>
              <a:t>Switch voor: 174.18.0.0</a:t>
            </a:r>
            <a:endParaRPr lang="nl-NL" sz="1400" b="1" dirty="0">
              <a:solidFill>
                <a:srgbClr val="7030A0"/>
              </a:solidFill>
            </a:endParaRPr>
          </a:p>
        </p:txBody>
      </p:sp>
      <p:sp>
        <p:nvSpPr>
          <p:cNvPr id="43" name="Tekstvak 42"/>
          <p:cNvSpPr txBox="1"/>
          <p:nvPr/>
        </p:nvSpPr>
        <p:spPr>
          <a:xfrm>
            <a:off x="6984300" y="6164728"/>
            <a:ext cx="11671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0070C0"/>
                </a:solidFill>
              </a:rPr>
              <a:t>Switch voor: 198.118.4.0</a:t>
            </a:r>
            <a:endParaRPr lang="nl-NL" sz="1400" b="1" dirty="0">
              <a:solidFill>
                <a:srgbClr val="0070C0"/>
              </a:solidFill>
            </a:endParaRPr>
          </a:p>
        </p:txBody>
      </p:sp>
      <p:sp>
        <p:nvSpPr>
          <p:cNvPr id="44" name="Tekstvak 43"/>
          <p:cNvSpPr txBox="1"/>
          <p:nvPr/>
        </p:nvSpPr>
        <p:spPr>
          <a:xfrm>
            <a:off x="1657855" y="5652276"/>
            <a:ext cx="9382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Router</a:t>
            </a:r>
            <a:endParaRPr lang="nl-NL" dirty="0"/>
          </a:p>
        </p:txBody>
      </p:sp>
      <p:sp>
        <p:nvSpPr>
          <p:cNvPr id="46" name="Tekstvak 45"/>
          <p:cNvSpPr txBox="1"/>
          <p:nvPr/>
        </p:nvSpPr>
        <p:spPr>
          <a:xfrm>
            <a:off x="3066247" y="2894758"/>
            <a:ext cx="129398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7030A0"/>
                </a:solidFill>
              </a:rPr>
              <a:t>174.18</a:t>
            </a:r>
            <a:r>
              <a:rPr lang="nl-NL" sz="1400" b="1" dirty="0" smtClean="0">
                <a:solidFill>
                  <a:srgbClr val="C00000"/>
                </a:solidFill>
              </a:rPr>
              <a:t>.170.12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47" name="Tekstvak 46"/>
          <p:cNvSpPr txBox="1"/>
          <p:nvPr/>
        </p:nvSpPr>
        <p:spPr>
          <a:xfrm>
            <a:off x="3061159" y="4159361"/>
            <a:ext cx="129398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7030A0"/>
                </a:solidFill>
              </a:rPr>
              <a:t>174.18</a:t>
            </a:r>
            <a:r>
              <a:rPr lang="nl-NL" sz="1400" b="1" dirty="0" smtClean="0">
                <a:solidFill>
                  <a:srgbClr val="C00000"/>
                </a:solidFill>
              </a:rPr>
              <a:t>.8.103</a:t>
            </a:r>
            <a:endParaRPr lang="nl-NL" sz="1400" b="1" dirty="0">
              <a:solidFill>
                <a:srgbClr val="C00000"/>
              </a:solidFill>
            </a:endParaRPr>
          </a:p>
        </p:txBody>
      </p:sp>
      <p:sp>
        <p:nvSpPr>
          <p:cNvPr id="48" name="Tekstvak 47"/>
          <p:cNvSpPr txBox="1"/>
          <p:nvPr/>
        </p:nvSpPr>
        <p:spPr>
          <a:xfrm>
            <a:off x="5523278" y="4530484"/>
            <a:ext cx="129398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0070C0"/>
                </a:solidFill>
              </a:rPr>
              <a:t>198.118.4</a:t>
            </a:r>
            <a:r>
              <a:rPr lang="nl-NL" sz="1400" b="1" dirty="0" smtClean="0">
                <a:solidFill>
                  <a:schemeClr val="accent3">
                    <a:lumMod val="50000"/>
                  </a:schemeClr>
                </a:solidFill>
              </a:rPr>
              <a:t>.107</a:t>
            </a:r>
            <a:endParaRPr lang="nl-NL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9" name="Tekstvak 48"/>
          <p:cNvSpPr txBox="1"/>
          <p:nvPr/>
        </p:nvSpPr>
        <p:spPr>
          <a:xfrm>
            <a:off x="7073845" y="4524817"/>
            <a:ext cx="129398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0070C0"/>
                </a:solidFill>
              </a:rPr>
              <a:t>198.118.4</a:t>
            </a:r>
            <a:r>
              <a:rPr lang="nl-NL" sz="1400" b="1" dirty="0" smtClean="0">
                <a:solidFill>
                  <a:schemeClr val="accent3">
                    <a:lumMod val="50000"/>
                  </a:schemeClr>
                </a:solidFill>
              </a:rPr>
              <a:t>.78</a:t>
            </a:r>
            <a:endParaRPr lang="nl-NL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50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0355" y="171618"/>
            <a:ext cx="5526183" cy="650375"/>
          </a:xfrm>
        </p:spPr>
        <p:txBody>
          <a:bodyPr/>
          <a:lstStyle/>
          <a:p>
            <a:r>
              <a:rPr lang="nl-NL" b="0" dirty="0" smtClean="0"/>
              <a:t>IP adressen</a:t>
            </a:r>
            <a:endParaRPr lang="nl-NL" b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7"/>
          </p:nvPr>
        </p:nvSpPr>
        <p:spPr>
          <a:xfrm>
            <a:off x="7395587" y="381573"/>
            <a:ext cx="4430239" cy="365125"/>
          </a:xfrm>
        </p:spPr>
        <p:txBody>
          <a:bodyPr>
            <a:normAutofit/>
          </a:bodyPr>
          <a:lstStyle/>
          <a:p>
            <a:r>
              <a:rPr lang="nl-NL" dirty="0" smtClean="0"/>
              <a:t>x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793" y="0"/>
            <a:ext cx="483207" cy="288874"/>
          </a:xfrm>
          <a:prstGeom prst="rect">
            <a:avLst/>
          </a:prstGeom>
        </p:spPr>
      </p:pic>
      <p:sp>
        <p:nvSpPr>
          <p:cNvPr id="129" name="Tekstvak 128"/>
          <p:cNvSpPr txBox="1"/>
          <p:nvPr/>
        </p:nvSpPr>
        <p:spPr>
          <a:xfrm>
            <a:off x="7866686" y="2072550"/>
            <a:ext cx="3959140" cy="34163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smtClean="0"/>
              <a:t>-Om duidelijk te maken welk gedeelte van een IP adres het </a:t>
            </a:r>
            <a:r>
              <a:rPr lang="nl-NL" dirty="0" err="1" smtClean="0"/>
              <a:t>subnet</a:t>
            </a:r>
            <a:r>
              <a:rPr lang="nl-NL" dirty="0" smtClean="0"/>
              <a:t> ID is en welk gedeelte het Host ID, wordt er een </a:t>
            </a:r>
            <a:r>
              <a:rPr lang="nl-NL" dirty="0" err="1" smtClean="0"/>
              <a:t>zgn</a:t>
            </a:r>
            <a:r>
              <a:rPr lang="nl-NL" dirty="0" smtClean="0"/>
              <a:t> </a:t>
            </a:r>
            <a:r>
              <a:rPr lang="nl-NL" dirty="0" err="1" smtClean="0"/>
              <a:t>Subnetmask</a:t>
            </a:r>
            <a:r>
              <a:rPr lang="nl-NL" dirty="0" smtClean="0"/>
              <a:t> gebruikt.</a:t>
            </a:r>
          </a:p>
          <a:p>
            <a:endParaRPr lang="nl-NL" dirty="0"/>
          </a:p>
          <a:p>
            <a:r>
              <a:rPr lang="nl-NL" dirty="0" smtClean="0"/>
              <a:t>-Een </a:t>
            </a:r>
            <a:r>
              <a:rPr lang="nl-NL" dirty="0" err="1" smtClean="0"/>
              <a:t>Subnetmask</a:t>
            </a:r>
            <a:r>
              <a:rPr lang="nl-NL" dirty="0" smtClean="0"/>
              <a:t> kan zijn:</a:t>
            </a:r>
            <a:br>
              <a:rPr lang="nl-NL" dirty="0" smtClean="0"/>
            </a:br>
            <a:r>
              <a:rPr lang="nl-NL" dirty="0" smtClean="0"/>
              <a:t>  -</a:t>
            </a:r>
            <a:r>
              <a:rPr lang="nl-NL" b="1" dirty="0" smtClean="0">
                <a:solidFill>
                  <a:srgbClr val="0070C0"/>
                </a:solidFill>
              </a:rPr>
              <a:t>255.0.0.0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  -</a:t>
            </a:r>
            <a:r>
              <a:rPr lang="nl-NL" b="1" dirty="0" smtClean="0">
                <a:solidFill>
                  <a:srgbClr val="0070C0"/>
                </a:solidFill>
              </a:rPr>
              <a:t>255.255.0.0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  -</a:t>
            </a:r>
            <a:r>
              <a:rPr lang="nl-NL" b="1" dirty="0" smtClean="0">
                <a:solidFill>
                  <a:srgbClr val="0070C0"/>
                </a:solidFill>
              </a:rPr>
              <a:t>255.255.255.0</a:t>
            </a:r>
          </a:p>
          <a:p>
            <a:endParaRPr lang="nl-NL" b="1" dirty="0">
              <a:solidFill>
                <a:srgbClr val="0070C0"/>
              </a:solidFill>
            </a:endParaRPr>
          </a:p>
          <a:p>
            <a:r>
              <a:rPr lang="nl-NL" b="1" dirty="0" smtClean="0"/>
              <a:t>(</a:t>
            </a:r>
            <a:r>
              <a:rPr lang="nl-NL" b="1" dirty="0" smtClean="0">
                <a:solidFill>
                  <a:srgbClr val="FF0000"/>
                </a:solidFill>
              </a:rPr>
              <a:t>NB</a:t>
            </a:r>
            <a:r>
              <a:rPr lang="nl-NL" dirty="0" smtClean="0"/>
              <a:t>: niet helemaal correct maar voorlopig genoeg</a:t>
            </a:r>
            <a:r>
              <a:rPr lang="nl-NL" b="1" dirty="0" smtClean="0"/>
              <a:t>)</a:t>
            </a:r>
          </a:p>
        </p:txBody>
      </p:sp>
      <p:pic>
        <p:nvPicPr>
          <p:cNvPr id="81" name="Picture 4" descr="Afbeeldingsresultaat voor office computer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108" y="1418043"/>
            <a:ext cx="2395711" cy="2362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kstvak 87"/>
          <p:cNvSpPr txBox="1"/>
          <p:nvPr/>
        </p:nvSpPr>
        <p:spPr>
          <a:xfrm>
            <a:off x="3637503" y="4440281"/>
            <a:ext cx="364934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4800" b="1" dirty="0" smtClean="0">
                <a:solidFill>
                  <a:srgbClr val="7030A0"/>
                </a:solidFill>
              </a:rPr>
              <a:t>174.18</a:t>
            </a:r>
            <a:r>
              <a:rPr lang="nl-NL" sz="4800" b="1" dirty="0" smtClean="0">
                <a:solidFill>
                  <a:srgbClr val="C00000"/>
                </a:solidFill>
              </a:rPr>
              <a:t>.0.13</a:t>
            </a:r>
          </a:p>
          <a:p>
            <a:pPr algn="ctr"/>
            <a:r>
              <a:rPr lang="nl-NL" sz="4800" b="1" dirty="0" smtClean="0"/>
              <a:t>255.255.0.0</a:t>
            </a:r>
            <a:endParaRPr lang="nl-NL" sz="4800" b="1" dirty="0"/>
          </a:p>
        </p:txBody>
      </p:sp>
      <p:sp>
        <p:nvSpPr>
          <p:cNvPr id="38" name="Tekstvak 37"/>
          <p:cNvSpPr txBox="1"/>
          <p:nvPr/>
        </p:nvSpPr>
        <p:spPr>
          <a:xfrm>
            <a:off x="0" y="4445073"/>
            <a:ext cx="3637503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nl-NL" sz="4800" b="1" dirty="0" smtClean="0">
                <a:solidFill>
                  <a:srgbClr val="0070C0"/>
                </a:solidFill>
              </a:rPr>
              <a:t>IP adres:</a:t>
            </a:r>
          </a:p>
          <a:p>
            <a:pPr algn="r"/>
            <a:r>
              <a:rPr lang="nl-NL" sz="4800" b="1" dirty="0" err="1" smtClean="0">
                <a:solidFill>
                  <a:srgbClr val="0070C0"/>
                </a:solidFill>
              </a:rPr>
              <a:t>Subnetmask</a:t>
            </a:r>
            <a:r>
              <a:rPr lang="nl-NL" sz="4800" b="1" dirty="0" smtClean="0">
                <a:solidFill>
                  <a:srgbClr val="0070C0"/>
                </a:solidFill>
              </a:rPr>
              <a:t>:</a:t>
            </a:r>
            <a:endParaRPr lang="nl-NL" sz="4800" b="1" dirty="0">
              <a:solidFill>
                <a:srgbClr val="0070C0"/>
              </a:solidFill>
            </a:endParaRPr>
          </a:p>
        </p:txBody>
      </p:sp>
      <p:sp>
        <p:nvSpPr>
          <p:cNvPr id="3" name="Linkeraccolade 2"/>
          <p:cNvSpPr/>
          <p:nvPr/>
        </p:nvSpPr>
        <p:spPr>
          <a:xfrm rot="5400000">
            <a:off x="4486589" y="3381273"/>
            <a:ext cx="693336" cy="1688122"/>
          </a:xfrm>
          <a:prstGeom prst="leftBrac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Linkeraccolade 38"/>
          <p:cNvSpPr/>
          <p:nvPr/>
        </p:nvSpPr>
        <p:spPr>
          <a:xfrm rot="5400000">
            <a:off x="6044689" y="3683327"/>
            <a:ext cx="693336" cy="1084013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ekstvak 3"/>
          <p:cNvSpPr txBox="1"/>
          <p:nvPr/>
        </p:nvSpPr>
        <p:spPr>
          <a:xfrm>
            <a:off x="4332342" y="3504542"/>
            <a:ext cx="112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>
                <a:solidFill>
                  <a:srgbClr val="7030A0"/>
                </a:solidFill>
              </a:rPr>
              <a:t>Subnet</a:t>
            </a:r>
            <a:r>
              <a:rPr lang="nl-NL" dirty="0" smtClean="0">
                <a:solidFill>
                  <a:srgbClr val="7030A0"/>
                </a:solidFill>
              </a:rPr>
              <a:t> ID</a:t>
            </a:r>
            <a:endParaRPr lang="nl-NL" dirty="0">
              <a:solidFill>
                <a:srgbClr val="7030A0"/>
              </a:solidFill>
            </a:endParaRPr>
          </a:p>
        </p:txBody>
      </p:sp>
      <p:sp>
        <p:nvSpPr>
          <p:cNvPr id="50" name="Tekstvak 49"/>
          <p:cNvSpPr txBox="1"/>
          <p:nvPr/>
        </p:nvSpPr>
        <p:spPr>
          <a:xfrm>
            <a:off x="5980273" y="3504541"/>
            <a:ext cx="112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C00000"/>
                </a:solidFill>
              </a:rPr>
              <a:t>Host ID</a:t>
            </a:r>
            <a:endParaRPr lang="nl-NL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77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CA 16-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ca presentation 16-9" id="{D3287398-E640-8A4A-8181-66D783BF0C61}" vid="{09601997-88CA-0F43-A6C7-6D796F159C18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22EFC5F6A45A42AABBFD279E0D1267" ma:contentTypeVersion="0" ma:contentTypeDescription="Een nieuw document maken." ma:contentTypeScope="" ma:versionID="29c230326bd1bb89b00e7a4f6aa74cec">
  <xsd:schema xmlns:xsd="http://www.w3.org/2001/XMLSchema" xmlns:p="http://schemas.microsoft.com/office/2006/metadata/properties" targetNamespace="http://schemas.microsoft.com/office/2006/metadata/properties" ma:root="true" ma:fieldsID="b118b0825d757084c8d1e1ffd33f200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331C5A02-BAA2-4CA0-A60D-0D647F86E4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3E686C2C-14BB-4DBE-9213-EF569AA5F5B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0584E85-B96B-4F03-91D9-12E8ED501A98}">
  <ds:schemaRefs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32272</TotalTime>
  <Words>2505</Words>
  <Application>Microsoft Macintosh PowerPoint</Application>
  <PresentationFormat>Widescreen</PresentationFormat>
  <Paragraphs>613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Courier New</vt:lpstr>
      <vt:lpstr>Helvetica Neue</vt:lpstr>
      <vt:lpstr>Helvetica Neue Light</vt:lpstr>
      <vt:lpstr>ICA 16-9</vt:lpstr>
      <vt:lpstr>Web Technologie</vt:lpstr>
      <vt:lpstr>Onderwerpen </vt:lpstr>
      <vt:lpstr>Het Internet</vt:lpstr>
      <vt:lpstr>Subnetten</vt:lpstr>
      <vt:lpstr>Subnetten</vt:lpstr>
      <vt:lpstr>Subnetten</vt:lpstr>
      <vt:lpstr>Subnetten</vt:lpstr>
      <vt:lpstr>IP adressen</vt:lpstr>
      <vt:lpstr>IP adressen</vt:lpstr>
      <vt:lpstr>IP adressen (Oefening)</vt:lpstr>
      <vt:lpstr>IP adressen</vt:lpstr>
      <vt:lpstr>IP adressen</vt:lpstr>
      <vt:lpstr>IP adressen (Oefening)</vt:lpstr>
      <vt:lpstr>IP adressen</vt:lpstr>
      <vt:lpstr>DNS (Domain Name Server)</vt:lpstr>
      <vt:lpstr>PowerPoint Presentation</vt:lpstr>
      <vt:lpstr>DNS (Domain Name Server)</vt:lpstr>
      <vt:lpstr>PowerPoint Presentation</vt:lpstr>
      <vt:lpstr>PowerPoint Presentation</vt:lpstr>
      <vt:lpstr>DNS (Domain Name Server)</vt:lpstr>
      <vt:lpstr>DNS (Domain Name Server)</vt:lpstr>
      <vt:lpstr>HTTP</vt:lpstr>
      <vt:lpstr>HTTP</vt:lpstr>
      <vt:lpstr>HTTP</vt:lpstr>
      <vt:lpstr>HTTP</vt:lpstr>
      <vt:lpstr>HTTP</vt:lpstr>
      <vt:lpstr>HTTP</vt:lpstr>
      <vt:lpstr>Webservers</vt:lpstr>
      <vt:lpstr>Webservers</vt:lpstr>
      <vt:lpstr>Webservers</vt:lpstr>
      <vt:lpstr>Webservers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Nawoord</vt:lpstr>
      <vt:lpstr>Nawoord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Hendrik Postma</dc:creator>
  <cp:lastModifiedBy>Bart van der Wal</cp:lastModifiedBy>
  <cp:revision>376</cp:revision>
  <dcterms:created xsi:type="dcterms:W3CDTF">2015-11-24T10:12:06Z</dcterms:created>
  <dcterms:modified xsi:type="dcterms:W3CDTF">2017-11-14T12:24:54Z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0x0101007D22EFC5F6A45A42AABBFD279E0D1267</vt:lpwstr>
  </property>
</Properties>
</file>