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264" r:id="rId2"/>
    <p:sldId id="291" r:id="rId3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00FF"/>
    <a:srgbClr val="00FF00"/>
    <a:srgbClr val="FF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22" autoAdjust="0"/>
    <p:restoredTop sz="89786" autoAdjust="0"/>
  </p:normalViewPr>
  <p:slideViewPr>
    <p:cSldViewPr>
      <p:cViewPr varScale="1">
        <p:scale>
          <a:sx n="64" d="100"/>
          <a:sy n="64" d="100"/>
        </p:scale>
        <p:origin x="1100" y="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314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7CD0B8-035F-442C-9FB8-2E617BD4B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8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E78373-3A6F-42CD-9263-4503CE1D2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59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720725"/>
            <a:ext cx="519747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Allel</a:t>
            </a:r>
            <a:r>
              <a:rPr lang="en-US" dirty="0" smtClean="0"/>
              <a:t>: variant van </a:t>
            </a:r>
            <a:r>
              <a:rPr lang="en-US" dirty="0" err="1" smtClean="0"/>
              <a:t>een</a:t>
            </a:r>
            <a:r>
              <a:rPr lang="en-US" dirty="0" smtClean="0"/>
              <a:t> gen, </a:t>
            </a:r>
            <a:r>
              <a:rPr lang="en-US" dirty="0" err="1" smtClean="0"/>
              <a:t>bijvoorbeeld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verschillende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bloedgroepen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vb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plek</a:t>
            </a:r>
            <a:r>
              <a:rPr lang="en-US" baseline="0" dirty="0" smtClean="0"/>
              <a:t> CSF1PO </a:t>
            </a:r>
            <a:r>
              <a:rPr lang="en-US" baseline="0" dirty="0" err="1" smtClean="0"/>
              <a:t>vind</a:t>
            </a:r>
            <a:r>
              <a:rPr lang="en-US" baseline="0" dirty="0" smtClean="0"/>
              <a:t> je twee </a:t>
            </a:r>
            <a:r>
              <a:rPr lang="en-US" baseline="0" dirty="0" err="1" smtClean="0"/>
              <a:t>varianten</a:t>
            </a:r>
            <a:r>
              <a:rPr lang="en-US" baseline="0" dirty="0" smtClean="0"/>
              <a:t> (10 en 11).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2pq: de twee </a:t>
            </a:r>
            <a:r>
              <a:rPr lang="en-US" baseline="0" dirty="0" err="1" smtClean="0"/>
              <a:t>komt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doordat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allel</a:t>
            </a:r>
            <a:r>
              <a:rPr lang="en-US" baseline="0" dirty="0" smtClean="0"/>
              <a:t> van je </a:t>
            </a:r>
            <a:r>
              <a:rPr lang="en-US" baseline="0" dirty="0" err="1" smtClean="0"/>
              <a:t>vader</a:t>
            </a:r>
            <a:r>
              <a:rPr lang="en-US" baseline="0" dirty="0" smtClean="0"/>
              <a:t> of van je </a:t>
            </a:r>
            <a:r>
              <a:rPr lang="en-US" baseline="0" dirty="0" err="1" smtClean="0"/>
              <a:t>moeder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krijgen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	16% van de </a:t>
            </a:r>
            <a:r>
              <a:rPr lang="en-US" baseline="0" dirty="0" err="1" smtClean="0"/>
              <a:t>mensen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 genotype 10,11 op </a:t>
            </a:r>
            <a:r>
              <a:rPr lang="en-US" baseline="0" dirty="0" err="1" smtClean="0"/>
              <a:t>plaats</a:t>
            </a:r>
            <a:r>
              <a:rPr lang="en-US" baseline="0" dirty="0" smtClean="0"/>
              <a:t> CSF1PO</a:t>
            </a:r>
          </a:p>
          <a:p>
            <a:r>
              <a:rPr lang="en-US" baseline="0" dirty="0" smtClean="0"/>
              <a:t>P^2: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is maar 1 </a:t>
            </a:r>
            <a:r>
              <a:rPr lang="en-US" baseline="0" dirty="0" err="1" smtClean="0"/>
              <a:t>allel</a:t>
            </a:r>
            <a:r>
              <a:rPr lang="en-US" baseline="0" dirty="0" smtClean="0"/>
              <a:t>.</a:t>
            </a:r>
          </a:p>
          <a:p>
            <a:pPr defTabSz="948507">
              <a:defRPr/>
            </a:pPr>
            <a:r>
              <a:rPr lang="en-US" baseline="0" dirty="0" smtClean="0"/>
              <a:t>	28% van de </a:t>
            </a:r>
            <a:r>
              <a:rPr lang="en-US" baseline="0" dirty="0" err="1" smtClean="0"/>
              <a:t>mensen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 genotype 8,8 op </a:t>
            </a:r>
            <a:r>
              <a:rPr lang="en-US" baseline="0" dirty="0" err="1" smtClean="0"/>
              <a:t>plaats</a:t>
            </a:r>
            <a:r>
              <a:rPr lang="en-US" baseline="0" dirty="0" smtClean="0"/>
              <a:t> TPOX</a:t>
            </a:r>
          </a:p>
          <a:p>
            <a:pPr defTabSz="948507">
              <a:defRPr/>
            </a:pPr>
            <a:r>
              <a:rPr lang="en-US" baseline="0" dirty="0" smtClean="0"/>
              <a:t>Die percentages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aangenomen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onafhankelijk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</a:t>
            </a:r>
            <a:r>
              <a:rPr lang="en-US" baseline="0" dirty="0" smtClean="0"/>
              <a:t> je op 16% x 28% x ...= 0,14 </a:t>
            </a:r>
            <a:r>
              <a:rPr lang="en-US" baseline="0" dirty="0" err="1" smtClean="0"/>
              <a:t>promille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ongeveer</a:t>
            </a:r>
            <a:r>
              <a:rPr lang="en-US" baseline="0" dirty="0" smtClean="0"/>
              <a:t> 1 op 7000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DDC869-6267-459D-A2ED-721D04444065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045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74535-6615-4E4B-8BA0-A540CF888E3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2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45F9D-09B0-41D3-AF60-B103BCDDC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8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96DA4-E0A6-4E9F-BDEB-18DD5DE48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0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E186-B011-42F6-8EFA-FC2C914C2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7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4DE47-3C1F-462B-8537-436500B68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8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63032-CEC3-4C92-BE41-A360E2B6A3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13385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13385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0E333-6EF7-4101-B908-DC7606C1D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2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E1BDD-EA70-435D-922E-31872BB08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8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62762-86C1-4458-B88B-7D2860481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8EB09-0E7F-4D7B-B164-AADABE379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00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F4410-7F42-42AB-ABB1-ADE6E918A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9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1E943-A15F-4D21-A072-92F2C33A2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4201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F445C7F-AE68-4F2B-8078-C9C94BAC3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13F28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profiling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77850" y="1600201"/>
          <a:ext cx="8485850" cy="4495797"/>
        </p:xfrm>
        <a:graphic>
          <a:graphicData uri="http://schemas.openxmlformats.org/drawingml/2006/table">
            <a:tbl>
              <a:tblPr/>
              <a:tblGrid>
                <a:gridCol w="897731"/>
                <a:gridCol w="897731"/>
                <a:gridCol w="1506538"/>
                <a:gridCol w="1592925"/>
                <a:gridCol w="897731"/>
                <a:gridCol w="897731"/>
                <a:gridCol w="885163"/>
                <a:gridCol w="910300"/>
              </a:tblGrid>
              <a:tr h="7228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DNA Profile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Allele frequency from database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Genotype frequency for locus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874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Locus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Alleles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Times allele </a:t>
                      </a:r>
                      <a:r>
                        <a:rPr lang="en-US" sz="1400" dirty="0"/>
                        <a:t>observed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Size of </a:t>
                      </a:r>
                      <a:r>
                        <a:rPr lang="en-US" sz="1400" dirty="0"/>
                        <a:t>database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Frequency</a:t>
                      </a:r>
                      <a:endParaRPr lang="en-US" sz="1400" dirty="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Formula</a:t>
                      </a:r>
                      <a:endParaRPr lang="en-US" sz="1400" dirty="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CSF1PO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109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432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1"/>
                        <a:t>p</a:t>
                      </a:r>
                      <a:r>
                        <a:rPr lang="en-US" sz="1400"/>
                        <a:t>=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0.25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r>
                        <a:rPr lang="en-US" sz="1400" i="1"/>
                        <a:t>pq</a:t>
                      </a:r>
                      <a:endParaRPr lang="en-US" sz="140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134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1"/>
                        <a:t>q</a:t>
                      </a:r>
                      <a:r>
                        <a:rPr lang="en-US" sz="1400"/>
                        <a:t>=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0.31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TPOX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229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432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400" i="1"/>
                        <a:t>p</a:t>
                      </a:r>
                      <a:r>
                        <a:rPr lang="en-US" sz="1400"/>
                        <a:t>=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0.53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i="1"/>
                        <a:t>p</a:t>
                      </a:r>
                      <a:r>
                        <a:rPr lang="en-US" sz="1400" baseline="30000"/>
                        <a:t>2</a:t>
                      </a:r>
                      <a:endParaRPr lang="en-US" sz="140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0.28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THO1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102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428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1"/>
                        <a:t>p</a:t>
                      </a:r>
                      <a:r>
                        <a:rPr lang="en-US" sz="1400"/>
                        <a:t>=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0.24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r>
                        <a:rPr lang="en-US" sz="1400" i="1"/>
                        <a:t>pq</a:t>
                      </a:r>
                      <a:endParaRPr lang="en-US" sz="140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0.07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64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1"/>
                        <a:t>q</a:t>
                      </a:r>
                      <a:r>
                        <a:rPr lang="en-US" sz="1400"/>
                        <a:t>=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0.15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vWA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91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428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400" i="1"/>
                        <a:t>p</a:t>
                      </a:r>
                      <a:r>
                        <a:rPr lang="en-US" sz="1400"/>
                        <a:t>=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0.21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p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0.05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</a:t>
                      </a:r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65"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profile frequency=</a:t>
                      </a:r>
                      <a:endParaRPr lang="en-US" sz="1400" dirty="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0.00014</a:t>
                      </a:r>
                      <a:endParaRPr lang="en-US" sz="1400" dirty="0"/>
                    </a:p>
                  </a:txBody>
                  <a:tcPr marL="40614" marR="40614" marT="37490" marB="374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12050" y="6416580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Charles H. Brenner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2000" y="6185747"/>
            <a:ext cx="2874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Random Match Probability</a:t>
            </a:r>
            <a:endParaRPr lang="en-US" sz="1600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5530850" y="5943601"/>
            <a:ext cx="412750" cy="242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9067663" y="563378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 err="1" smtClean="0">
                <a:latin typeface="+mj-lt"/>
              </a:rPr>
              <a:t>Roughly</a:t>
            </a:r>
            <a:r>
              <a:rPr lang="nl-NL" sz="1100" dirty="0" smtClean="0">
                <a:latin typeface="+mj-lt"/>
              </a:rPr>
              <a:t/>
            </a:r>
            <a:br>
              <a:rPr lang="nl-NL" sz="1100" dirty="0" smtClean="0">
                <a:latin typeface="+mj-lt"/>
              </a:rPr>
            </a:br>
            <a:r>
              <a:rPr lang="nl-NL" sz="1100" dirty="0" smtClean="0">
                <a:latin typeface="+mj-lt"/>
              </a:rPr>
              <a:t>1 in 7000</a:t>
            </a:r>
            <a:endParaRPr lang="nl-NL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5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en-US" dirty="0" err="1" smtClean="0"/>
              <a:t>Scenarios</a:t>
            </a:r>
            <a:endParaRPr lang="nl-NL" altLang="en-US" dirty="0" smtClean="0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704976" y="914401"/>
            <a:ext cx="5991225" cy="4581525"/>
            <a:chOff x="903" y="864"/>
            <a:chExt cx="4089" cy="2886"/>
          </a:xfrm>
        </p:grpSpPr>
        <p:sp>
          <p:nvSpPr>
            <p:cNvPr id="38917" name="AutoShape 4"/>
            <p:cNvSpPr>
              <a:spLocks noChangeAspect="1" noChangeArrowheads="1"/>
            </p:cNvSpPr>
            <p:nvPr/>
          </p:nvSpPr>
          <p:spPr bwMode="auto">
            <a:xfrm>
              <a:off x="912" y="864"/>
              <a:ext cx="4080" cy="2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18" name="Freeform 5"/>
            <p:cNvSpPr>
              <a:spLocks/>
            </p:cNvSpPr>
            <p:nvPr/>
          </p:nvSpPr>
          <p:spPr bwMode="auto">
            <a:xfrm>
              <a:off x="903" y="1236"/>
              <a:ext cx="3929" cy="428"/>
            </a:xfrm>
            <a:custGeom>
              <a:avLst/>
              <a:gdLst>
                <a:gd name="T0" fmla="*/ 121 w 5215"/>
                <a:gd name="T1" fmla="*/ 0 h 569"/>
                <a:gd name="T2" fmla="*/ 121 w 5215"/>
                <a:gd name="T3" fmla="*/ 4 h 569"/>
                <a:gd name="T4" fmla="*/ 0 w 5215"/>
                <a:gd name="T5" fmla="*/ 4 h 569"/>
                <a:gd name="T6" fmla="*/ 6 w 5215"/>
                <a:gd name="T7" fmla="*/ 8 h 569"/>
                <a:gd name="T8" fmla="*/ 0 w 5215"/>
                <a:gd name="T9" fmla="*/ 11 h 569"/>
                <a:gd name="T10" fmla="*/ 121 w 5215"/>
                <a:gd name="T11" fmla="*/ 11 h 569"/>
                <a:gd name="T12" fmla="*/ 121 w 5215"/>
                <a:gd name="T13" fmla="*/ 14 h 569"/>
                <a:gd name="T14" fmla="*/ 131 w 5215"/>
                <a:gd name="T15" fmla="*/ 8 h 569"/>
                <a:gd name="T16" fmla="*/ 121 w 5215"/>
                <a:gd name="T17" fmla="*/ 0 h 5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5"/>
                <a:gd name="T28" fmla="*/ 0 h 569"/>
                <a:gd name="T29" fmla="*/ 5215 w 5215"/>
                <a:gd name="T30" fmla="*/ 569 h 5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5" h="569">
                  <a:moveTo>
                    <a:pt x="4794" y="0"/>
                  </a:moveTo>
                  <a:lnTo>
                    <a:pt x="4794" y="119"/>
                  </a:lnTo>
                  <a:lnTo>
                    <a:pt x="0" y="119"/>
                  </a:lnTo>
                  <a:lnTo>
                    <a:pt x="245" y="285"/>
                  </a:lnTo>
                  <a:lnTo>
                    <a:pt x="0" y="450"/>
                  </a:lnTo>
                  <a:lnTo>
                    <a:pt x="4794" y="450"/>
                  </a:lnTo>
                  <a:lnTo>
                    <a:pt x="4794" y="569"/>
                  </a:lnTo>
                  <a:lnTo>
                    <a:pt x="5215" y="285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rgbClr val="FFFFFF"/>
            </a:solidFill>
            <a:ln w="762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2526" y="1380"/>
              <a:ext cx="6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20" name="Rectangle 7"/>
            <p:cNvSpPr>
              <a:spLocks noChangeArrowheads="1"/>
            </p:cNvSpPr>
            <p:nvPr/>
          </p:nvSpPr>
          <p:spPr bwMode="auto">
            <a:xfrm>
              <a:off x="2525" y="1380"/>
              <a:ext cx="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21" name="Freeform 8"/>
            <p:cNvSpPr>
              <a:spLocks/>
            </p:cNvSpPr>
            <p:nvPr/>
          </p:nvSpPr>
          <p:spPr bwMode="auto">
            <a:xfrm>
              <a:off x="903" y="1900"/>
              <a:ext cx="2051" cy="344"/>
            </a:xfrm>
            <a:custGeom>
              <a:avLst/>
              <a:gdLst>
                <a:gd name="T0" fmla="*/ 61 w 2722"/>
                <a:gd name="T1" fmla="*/ 0 h 456"/>
                <a:gd name="T2" fmla="*/ 61 w 2722"/>
                <a:gd name="T3" fmla="*/ 3 h 456"/>
                <a:gd name="T4" fmla="*/ 0 w 2722"/>
                <a:gd name="T5" fmla="*/ 3 h 456"/>
                <a:gd name="T6" fmla="*/ 5 w 2722"/>
                <a:gd name="T7" fmla="*/ 6 h 456"/>
                <a:gd name="T8" fmla="*/ 0 w 2722"/>
                <a:gd name="T9" fmla="*/ 8 h 456"/>
                <a:gd name="T10" fmla="*/ 61 w 2722"/>
                <a:gd name="T11" fmla="*/ 8 h 456"/>
                <a:gd name="T12" fmla="*/ 61 w 2722"/>
                <a:gd name="T13" fmla="*/ 11 h 456"/>
                <a:gd name="T14" fmla="*/ 69 w 2722"/>
                <a:gd name="T15" fmla="*/ 6 h 456"/>
                <a:gd name="T16" fmla="*/ 61 w 2722"/>
                <a:gd name="T17" fmla="*/ 0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22"/>
                <a:gd name="T28" fmla="*/ 0 h 456"/>
                <a:gd name="T29" fmla="*/ 2722 w 2722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22" h="456">
                  <a:moveTo>
                    <a:pt x="2413" y="0"/>
                  </a:moveTo>
                  <a:lnTo>
                    <a:pt x="2413" y="108"/>
                  </a:lnTo>
                  <a:lnTo>
                    <a:pt x="0" y="108"/>
                  </a:lnTo>
                  <a:lnTo>
                    <a:pt x="163" y="229"/>
                  </a:lnTo>
                  <a:lnTo>
                    <a:pt x="0" y="350"/>
                  </a:lnTo>
                  <a:lnTo>
                    <a:pt x="2413" y="350"/>
                  </a:lnTo>
                  <a:lnTo>
                    <a:pt x="2413" y="456"/>
                  </a:lnTo>
                  <a:lnTo>
                    <a:pt x="2722" y="229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rgbClr val="FFFFFF"/>
            </a:solidFill>
            <a:ln w="762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1743" y="2008"/>
              <a:ext cx="60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23" name="Rectangle 10"/>
            <p:cNvSpPr>
              <a:spLocks noChangeArrowheads="1"/>
            </p:cNvSpPr>
            <p:nvPr/>
          </p:nvSpPr>
          <p:spPr bwMode="auto">
            <a:xfrm>
              <a:off x="1744" y="2007"/>
              <a:ext cx="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24" name="Freeform 11"/>
            <p:cNvSpPr>
              <a:spLocks/>
            </p:cNvSpPr>
            <p:nvPr/>
          </p:nvSpPr>
          <p:spPr bwMode="auto">
            <a:xfrm>
              <a:off x="3637" y="1900"/>
              <a:ext cx="1195" cy="344"/>
            </a:xfrm>
            <a:custGeom>
              <a:avLst/>
              <a:gdLst>
                <a:gd name="T0" fmla="*/ 35 w 1587"/>
                <a:gd name="T1" fmla="*/ 0 h 456"/>
                <a:gd name="T2" fmla="*/ 35 w 1587"/>
                <a:gd name="T3" fmla="*/ 3 h 456"/>
                <a:gd name="T4" fmla="*/ 0 w 1587"/>
                <a:gd name="T5" fmla="*/ 3 h 456"/>
                <a:gd name="T6" fmla="*/ 3 w 1587"/>
                <a:gd name="T7" fmla="*/ 6 h 456"/>
                <a:gd name="T8" fmla="*/ 0 w 1587"/>
                <a:gd name="T9" fmla="*/ 8 h 456"/>
                <a:gd name="T10" fmla="*/ 35 w 1587"/>
                <a:gd name="T11" fmla="*/ 8 h 456"/>
                <a:gd name="T12" fmla="*/ 35 w 1587"/>
                <a:gd name="T13" fmla="*/ 11 h 456"/>
                <a:gd name="T14" fmla="*/ 40 w 1587"/>
                <a:gd name="T15" fmla="*/ 6 h 456"/>
                <a:gd name="T16" fmla="*/ 35 w 1587"/>
                <a:gd name="T17" fmla="*/ 0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7"/>
                <a:gd name="T28" fmla="*/ 0 h 456"/>
                <a:gd name="T29" fmla="*/ 1587 w 1587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7" h="456">
                  <a:moveTo>
                    <a:pt x="1409" y="0"/>
                  </a:moveTo>
                  <a:lnTo>
                    <a:pt x="1409" y="108"/>
                  </a:lnTo>
                  <a:lnTo>
                    <a:pt x="0" y="108"/>
                  </a:lnTo>
                  <a:lnTo>
                    <a:pt x="96" y="229"/>
                  </a:lnTo>
                  <a:lnTo>
                    <a:pt x="0" y="350"/>
                  </a:lnTo>
                  <a:lnTo>
                    <a:pt x="1409" y="350"/>
                  </a:lnTo>
                  <a:lnTo>
                    <a:pt x="1409" y="456"/>
                  </a:lnTo>
                  <a:lnTo>
                    <a:pt x="1587" y="229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FFFFF"/>
            </a:solidFill>
            <a:ln w="762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Rectangle 12"/>
            <p:cNvSpPr>
              <a:spLocks noChangeArrowheads="1"/>
            </p:cNvSpPr>
            <p:nvPr/>
          </p:nvSpPr>
          <p:spPr bwMode="auto">
            <a:xfrm>
              <a:off x="3980" y="2009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3980" y="2009"/>
              <a:ext cx="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27" name="Freeform 14"/>
            <p:cNvSpPr>
              <a:spLocks/>
            </p:cNvSpPr>
            <p:nvPr/>
          </p:nvSpPr>
          <p:spPr bwMode="auto">
            <a:xfrm>
              <a:off x="903" y="2522"/>
              <a:ext cx="1026" cy="341"/>
            </a:xfrm>
            <a:custGeom>
              <a:avLst/>
              <a:gdLst>
                <a:gd name="T0" fmla="*/ 29 w 1361"/>
                <a:gd name="T1" fmla="*/ 0 h 453"/>
                <a:gd name="T2" fmla="*/ 29 w 1361"/>
                <a:gd name="T3" fmla="*/ 3 h 453"/>
                <a:gd name="T4" fmla="*/ 0 w 1361"/>
                <a:gd name="T5" fmla="*/ 3 h 453"/>
                <a:gd name="T6" fmla="*/ 3 w 1361"/>
                <a:gd name="T7" fmla="*/ 6 h 453"/>
                <a:gd name="T8" fmla="*/ 0 w 1361"/>
                <a:gd name="T9" fmla="*/ 8 h 453"/>
                <a:gd name="T10" fmla="*/ 29 w 1361"/>
                <a:gd name="T11" fmla="*/ 8 h 453"/>
                <a:gd name="T12" fmla="*/ 29 w 1361"/>
                <a:gd name="T13" fmla="*/ 11 h 453"/>
                <a:gd name="T14" fmla="*/ 35 w 1361"/>
                <a:gd name="T15" fmla="*/ 6 h 453"/>
                <a:gd name="T16" fmla="*/ 29 w 1361"/>
                <a:gd name="T17" fmla="*/ 0 h 4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1"/>
                <a:gd name="T28" fmla="*/ 0 h 453"/>
                <a:gd name="T29" fmla="*/ 1361 w 1361"/>
                <a:gd name="T30" fmla="*/ 453 h 4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1" h="453">
                  <a:moveTo>
                    <a:pt x="1152" y="0"/>
                  </a:moveTo>
                  <a:lnTo>
                    <a:pt x="1152" y="113"/>
                  </a:lnTo>
                  <a:lnTo>
                    <a:pt x="0" y="113"/>
                  </a:lnTo>
                  <a:lnTo>
                    <a:pt x="103" y="227"/>
                  </a:lnTo>
                  <a:lnTo>
                    <a:pt x="0" y="340"/>
                  </a:lnTo>
                  <a:lnTo>
                    <a:pt x="1152" y="340"/>
                  </a:lnTo>
                  <a:lnTo>
                    <a:pt x="1152" y="453"/>
                  </a:lnTo>
                  <a:lnTo>
                    <a:pt x="1361" y="227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FFFFFF"/>
            </a:solidFill>
            <a:ln w="762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Rectangle 15"/>
            <p:cNvSpPr>
              <a:spLocks noChangeArrowheads="1"/>
            </p:cNvSpPr>
            <p:nvPr/>
          </p:nvSpPr>
          <p:spPr bwMode="auto">
            <a:xfrm>
              <a:off x="1073" y="2629"/>
              <a:ext cx="68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29" name="Rectangle 16"/>
            <p:cNvSpPr>
              <a:spLocks noChangeArrowheads="1"/>
            </p:cNvSpPr>
            <p:nvPr/>
          </p:nvSpPr>
          <p:spPr bwMode="auto">
            <a:xfrm>
              <a:off x="1073" y="2629"/>
              <a:ext cx="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30" name="Freeform 17"/>
            <p:cNvSpPr>
              <a:spLocks/>
            </p:cNvSpPr>
            <p:nvPr/>
          </p:nvSpPr>
          <p:spPr bwMode="auto">
            <a:xfrm>
              <a:off x="1929" y="2522"/>
              <a:ext cx="1025" cy="341"/>
            </a:xfrm>
            <a:custGeom>
              <a:avLst/>
              <a:gdLst>
                <a:gd name="T0" fmla="*/ 29 w 1361"/>
                <a:gd name="T1" fmla="*/ 0 h 453"/>
                <a:gd name="T2" fmla="*/ 29 w 1361"/>
                <a:gd name="T3" fmla="*/ 3 h 453"/>
                <a:gd name="T4" fmla="*/ 0 w 1361"/>
                <a:gd name="T5" fmla="*/ 3 h 453"/>
                <a:gd name="T6" fmla="*/ 3 w 1361"/>
                <a:gd name="T7" fmla="*/ 6 h 453"/>
                <a:gd name="T8" fmla="*/ 0 w 1361"/>
                <a:gd name="T9" fmla="*/ 8 h 453"/>
                <a:gd name="T10" fmla="*/ 29 w 1361"/>
                <a:gd name="T11" fmla="*/ 8 h 453"/>
                <a:gd name="T12" fmla="*/ 29 w 1361"/>
                <a:gd name="T13" fmla="*/ 11 h 453"/>
                <a:gd name="T14" fmla="*/ 35 w 1361"/>
                <a:gd name="T15" fmla="*/ 6 h 453"/>
                <a:gd name="T16" fmla="*/ 29 w 1361"/>
                <a:gd name="T17" fmla="*/ 0 h 4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1"/>
                <a:gd name="T28" fmla="*/ 0 h 453"/>
                <a:gd name="T29" fmla="*/ 1361 w 1361"/>
                <a:gd name="T30" fmla="*/ 453 h 4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1" h="453">
                  <a:moveTo>
                    <a:pt x="1152" y="0"/>
                  </a:moveTo>
                  <a:lnTo>
                    <a:pt x="1152" y="113"/>
                  </a:lnTo>
                  <a:lnTo>
                    <a:pt x="0" y="113"/>
                  </a:lnTo>
                  <a:lnTo>
                    <a:pt x="103" y="227"/>
                  </a:lnTo>
                  <a:lnTo>
                    <a:pt x="0" y="340"/>
                  </a:lnTo>
                  <a:lnTo>
                    <a:pt x="1152" y="340"/>
                  </a:lnTo>
                  <a:lnTo>
                    <a:pt x="1152" y="453"/>
                  </a:lnTo>
                  <a:lnTo>
                    <a:pt x="1361" y="227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FFFFFF"/>
            </a:solidFill>
            <a:ln w="762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Rectangle 18"/>
            <p:cNvSpPr>
              <a:spLocks noChangeArrowheads="1"/>
            </p:cNvSpPr>
            <p:nvPr/>
          </p:nvSpPr>
          <p:spPr bwMode="auto">
            <a:xfrm>
              <a:off x="2099" y="2629"/>
              <a:ext cx="68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32" name="Rectangle 19"/>
            <p:cNvSpPr>
              <a:spLocks noChangeArrowheads="1"/>
            </p:cNvSpPr>
            <p:nvPr/>
          </p:nvSpPr>
          <p:spPr bwMode="auto">
            <a:xfrm>
              <a:off x="2100" y="2629"/>
              <a:ext cx="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grpSp>
          <p:nvGrpSpPr>
            <p:cNvPr id="38933" name="Group 20"/>
            <p:cNvGrpSpPr>
              <a:grpSpLocks/>
            </p:cNvGrpSpPr>
            <p:nvPr/>
          </p:nvGrpSpPr>
          <p:grpSpPr bwMode="auto">
            <a:xfrm>
              <a:off x="1858" y="1579"/>
              <a:ext cx="140" cy="400"/>
              <a:chOff x="1319" y="502"/>
              <a:chExt cx="186" cy="530"/>
            </a:xfrm>
          </p:grpSpPr>
          <p:sp>
            <p:nvSpPr>
              <p:cNvPr id="38966" name="Rectangle 21"/>
              <p:cNvSpPr>
                <a:spLocks noChangeArrowheads="1"/>
              </p:cNvSpPr>
              <p:nvPr/>
            </p:nvSpPr>
            <p:spPr bwMode="auto">
              <a:xfrm>
                <a:off x="1395" y="502"/>
                <a:ext cx="37" cy="34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67" name="Freeform 22"/>
              <p:cNvSpPr>
                <a:spLocks/>
              </p:cNvSpPr>
              <p:nvPr/>
            </p:nvSpPr>
            <p:spPr bwMode="auto">
              <a:xfrm>
                <a:off x="1319" y="848"/>
                <a:ext cx="186" cy="184"/>
              </a:xfrm>
              <a:custGeom>
                <a:avLst/>
                <a:gdLst>
                  <a:gd name="T0" fmla="*/ 0 w 186"/>
                  <a:gd name="T1" fmla="*/ 0 h 184"/>
                  <a:gd name="T2" fmla="*/ 94 w 186"/>
                  <a:gd name="T3" fmla="*/ 184 h 184"/>
                  <a:gd name="T4" fmla="*/ 186 w 186"/>
                  <a:gd name="T5" fmla="*/ 0 h 184"/>
                  <a:gd name="T6" fmla="*/ 0 w 18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4"/>
                  <a:gd name="T14" fmla="*/ 186 w 18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4">
                    <a:moveTo>
                      <a:pt x="0" y="0"/>
                    </a:moveTo>
                    <a:lnTo>
                      <a:pt x="94" y="184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4" name="Group 23"/>
            <p:cNvGrpSpPr>
              <a:grpSpLocks/>
            </p:cNvGrpSpPr>
            <p:nvPr/>
          </p:nvGrpSpPr>
          <p:grpSpPr bwMode="auto">
            <a:xfrm>
              <a:off x="2370" y="2171"/>
              <a:ext cx="140" cy="436"/>
              <a:chOff x="1999" y="1288"/>
              <a:chExt cx="186" cy="578"/>
            </a:xfrm>
          </p:grpSpPr>
          <p:sp>
            <p:nvSpPr>
              <p:cNvPr id="38964" name="Rectangle 24"/>
              <p:cNvSpPr>
                <a:spLocks noChangeArrowheads="1"/>
              </p:cNvSpPr>
              <p:nvPr/>
            </p:nvSpPr>
            <p:spPr bwMode="auto">
              <a:xfrm>
                <a:off x="2076" y="1288"/>
                <a:ext cx="36" cy="39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65" name="Freeform 25"/>
              <p:cNvSpPr>
                <a:spLocks/>
              </p:cNvSpPr>
              <p:nvPr/>
            </p:nvSpPr>
            <p:spPr bwMode="auto">
              <a:xfrm>
                <a:off x="1999" y="1682"/>
                <a:ext cx="186" cy="184"/>
              </a:xfrm>
              <a:custGeom>
                <a:avLst/>
                <a:gdLst>
                  <a:gd name="T0" fmla="*/ 0 w 186"/>
                  <a:gd name="T1" fmla="*/ 0 h 184"/>
                  <a:gd name="T2" fmla="*/ 94 w 186"/>
                  <a:gd name="T3" fmla="*/ 184 h 184"/>
                  <a:gd name="T4" fmla="*/ 186 w 186"/>
                  <a:gd name="T5" fmla="*/ 0 h 184"/>
                  <a:gd name="T6" fmla="*/ 0 w 18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4"/>
                  <a:gd name="T14" fmla="*/ 186 w 18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4">
                    <a:moveTo>
                      <a:pt x="0" y="0"/>
                    </a:moveTo>
                    <a:lnTo>
                      <a:pt x="94" y="184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5" name="Group 26"/>
            <p:cNvGrpSpPr>
              <a:grpSpLocks/>
            </p:cNvGrpSpPr>
            <p:nvPr/>
          </p:nvGrpSpPr>
          <p:grpSpPr bwMode="auto">
            <a:xfrm>
              <a:off x="1345" y="2164"/>
              <a:ext cx="140" cy="443"/>
              <a:chOff x="638" y="1278"/>
              <a:chExt cx="186" cy="588"/>
            </a:xfrm>
          </p:grpSpPr>
          <p:sp>
            <p:nvSpPr>
              <p:cNvPr id="38962" name="Rectangle 27"/>
              <p:cNvSpPr>
                <a:spLocks noChangeArrowheads="1"/>
              </p:cNvSpPr>
              <p:nvPr/>
            </p:nvSpPr>
            <p:spPr bwMode="auto">
              <a:xfrm>
                <a:off x="715" y="1278"/>
                <a:ext cx="36" cy="4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63" name="Freeform 28"/>
              <p:cNvSpPr>
                <a:spLocks/>
              </p:cNvSpPr>
              <p:nvPr/>
            </p:nvSpPr>
            <p:spPr bwMode="auto">
              <a:xfrm>
                <a:off x="638" y="1682"/>
                <a:ext cx="186" cy="184"/>
              </a:xfrm>
              <a:custGeom>
                <a:avLst/>
                <a:gdLst>
                  <a:gd name="T0" fmla="*/ 0 w 186"/>
                  <a:gd name="T1" fmla="*/ 0 h 184"/>
                  <a:gd name="T2" fmla="*/ 94 w 186"/>
                  <a:gd name="T3" fmla="*/ 184 h 184"/>
                  <a:gd name="T4" fmla="*/ 186 w 186"/>
                  <a:gd name="T5" fmla="*/ 0 h 184"/>
                  <a:gd name="T6" fmla="*/ 0 w 18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4"/>
                  <a:gd name="T14" fmla="*/ 186 w 18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4">
                    <a:moveTo>
                      <a:pt x="0" y="0"/>
                    </a:moveTo>
                    <a:lnTo>
                      <a:pt x="94" y="184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6" name="Group 29"/>
            <p:cNvGrpSpPr>
              <a:grpSpLocks/>
            </p:cNvGrpSpPr>
            <p:nvPr/>
          </p:nvGrpSpPr>
          <p:grpSpPr bwMode="auto">
            <a:xfrm>
              <a:off x="4079" y="1579"/>
              <a:ext cx="140" cy="400"/>
              <a:chOff x="4267" y="502"/>
              <a:chExt cx="186" cy="530"/>
            </a:xfrm>
          </p:grpSpPr>
          <p:sp>
            <p:nvSpPr>
              <p:cNvPr id="38960" name="Rectangle 30"/>
              <p:cNvSpPr>
                <a:spLocks noChangeArrowheads="1"/>
              </p:cNvSpPr>
              <p:nvPr/>
            </p:nvSpPr>
            <p:spPr bwMode="auto">
              <a:xfrm>
                <a:off x="4344" y="502"/>
                <a:ext cx="36" cy="34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61" name="Freeform 31"/>
              <p:cNvSpPr>
                <a:spLocks/>
              </p:cNvSpPr>
              <p:nvPr/>
            </p:nvSpPr>
            <p:spPr bwMode="auto">
              <a:xfrm>
                <a:off x="4267" y="848"/>
                <a:ext cx="186" cy="184"/>
              </a:xfrm>
              <a:custGeom>
                <a:avLst/>
                <a:gdLst>
                  <a:gd name="T0" fmla="*/ 0 w 186"/>
                  <a:gd name="T1" fmla="*/ 0 h 184"/>
                  <a:gd name="T2" fmla="*/ 94 w 186"/>
                  <a:gd name="T3" fmla="*/ 184 h 184"/>
                  <a:gd name="T4" fmla="*/ 186 w 186"/>
                  <a:gd name="T5" fmla="*/ 0 h 184"/>
                  <a:gd name="T6" fmla="*/ 0 w 18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4"/>
                  <a:gd name="T14" fmla="*/ 186 w 18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4">
                    <a:moveTo>
                      <a:pt x="0" y="0"/>
                    </a:moveTo>
                    <a:lnTo>
                      <a:pt x="94" y="184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7" name="Freeform 32"/>
            <p:cNvSpPr>
              <a:spLocks/>
            </p:cNvSpPr>
            <p:nvPr/>
          </p:nvSpPr>
          <p:spPr bwMode="auto">
            <a:xfrm>
              <a:off x="903" y="2780"/>
              <a:ext cx="4012" cy="941"/>
            </a:xfrm>
            <a:custGeom>
              <a:avLst/>
              <a:gdLst>
                <a:gd name="T0" fmla="*/ 2 w 5325"/>
                <a:gd name="T1" fmla="*/ 30 h 1249"/>
                <a:gd name="T2" fmla="*/ 2 w 5325"/>
                <a:gd name="T3" fmla="*/ 29 h 1249"/>
                <a:gd name="T4" fmla="*/ 2 w 5325"/>
                <a:gd name="T5" fmla="*/ 26 h 1249"/>
                <a:gd name="T6" fmla="*/ 2 w 5325"/>
                <a:gd name="T7" fmla="*/ 25 h 1249"/>
                <a:gd name="T8" fmla="*/ 5 w 5325"/>
                <a:gd name="T9" fmla="*/ 23 h 1249"/>
                <a:gd name="T10" fmla="*/ 5 w 5325"/>
                <a:gd name="T11" fmla="*/ 22 h 1249"/>
                <a:gd name="T12" fmla="*/ 6 w 5325"/>
                <a:gd name="T13" fmla="*/ 20 h 1249"/>
                <a:gd name="T14" fmla="*/ 11 w 5325"/>
                <a:gd name="T15" fmla="*/ 20 h 1249"/>
                <a:gd name="T16" fmla="*/ 15 w 5325"/>
                <a:gd name="T17" fmla="*/ 18 h 1249"/>
                <a:gd name="T18" fmla="*/ 20 w 5325"/>
                <a:gd name="T19" fmla="*/ 18 h 1249"/>
                <a:gd name="T20" fmla="*/ 23 w 5325"/>
                <a:gd name="T21" fmla="*/ 18 h 1249"/>
                <a:gd name="T22" fmla="*/ 25 w 5325"/>
                <a:gd name="T23" fmla="*/ 18 h 1249"/>
                <a:gd name="T24" fmla="*/ 28 w 5325"/>
                <a:gd name="T25" fmla="*/ 18 h 1249"/>
                <a:gd name="T26" fmla="*/ 29 w 5325"/>
                <a:gd name="T27" fmla="*/ 20 h 1249"/>
                <a:gd name="T28" fmla="*/ 31 w 5325"/>
                <a:gd name="T29" fmla="*/ 22 h 1249"/>
                <a:gd name="T30" fmla="*/ 33 w 5325"/>
                <a:gd name="T31" fmla="*/ 23 h 1249"/>
                <a:gd name="T32" fmla="*/ 34 w 5325"/>
                <a:gd name="T33" fmla="*/ 24 h 1249"/>
                <a:gd name="T34" fmla="*/ 40 w 5325"/>
                <a:gd name="T35" fmla="*/ 23 h 1249"/>
                <a:gd name="T36" fmla="*/ 41 w 5325"/>
                <a:gd name="T37" fmla="*/ 22 h 1249"/>
                <a:gd name="T38" fmla="*/ 45 w 5325"/>
                <a:gd name="T39" fmla="*/ 19 h 1249"/>
                <a:gd name="T40" fmla="*/ 47 w 5325"/>
                <a:gd name="T41" fmla="*/ 14 h 1249"/>
                <a:gd name="T42" fmla="*/ 50 w 5325"/>
                <a:gd name="T43" fmla="*/ 13 h 1249"/>
                <a:gd name="T44" fmla="*/ 51 w 5325"/>
                <a:gd name="T45" fmla="*/ 11 h 1249"/>
                <a:gd name="T46" fmla="*/ 54 w 5325"/>
                <a:gd name="T47" fmla="*/ 11 h 1249"/>
                <a:gd name="T48" fmla="*/ 57 w 5325"/>
                <a:gd name="T49" fmla="*/ 11 h 1249"/>
                <a:gd name="T50" fmla="*/ 58 w 5325"/>
                <a:gd name="T51" fmla="*/ 13 h 1249"/>
                <a:gd name="T52" fmla="*/ 62 w 5325"/>
                <a:gd name="T53" fmla="*/ 17 h 1249"/>
                <a:gd name="T54" fmla="*/ 64 w 5325"/>
                <a:gd name="T55" fmla="*/ 19 h 1249"/>
                <a:gd name="T56" fmla="*/ 66 w 5325"/>
                <a:gd name="T57" fmla="*/ 20 h 1249"/>
                <a:gd name="T58" fmla="*/ 66 w 5325"/>
                <a:gd name="T59" fmla="*/ 21 h 1249"/>
                <a:gd name="T60" fmla="*/ 70 w 5325"/>
                <a:gd name="T61" fmla="*/ 21 h 1249"/>
                <a:gd name="T62" fmla="*/ 77 w 5325"/>
                <a:gd name="T63" fmla="*/ 20 h 1249"/>
                <a:gd name="T64" fmla="*/ 79 w 5325"/>
                <a:gd name="T65" fmla="*/ 19 h 1249"/>
                <a:gd name="T66" fmla="*/ 83 w 5325"/>
                <a:gd name="T67" fmla="*/ 13 h 1249"/>
                <a:gd name="T68" fmla="*/ 87 w 5325"/>
                <a:gd name="T69" fmla="*/ 8 h 1249"/>
                <a:gd name="T70" fmla="*/ 88 w 5325"/>
                <a:gd name="T71" fmla="*/ 8 h 1249"/>
                <a:gd name="T72" fmla="*/ 89 w 5325"/>
                <a:gd name="T73" fmla="*/ 6 h 1249"/>
                <a:gd name="T74" fmla="*/ 89 w 5325"/>
                <a:gd name="T75" fmla="*/ 6 h 1249"/>
                <a:gd name="T76" fmla="*/ 89 w 5325"/>
                <a:gd name="T77" fmla="*/ 6 h 1249"/>
                <a:gd name="T78" fmla="*/ 91 w 5325"/>
                <a:gd name="T79" fmla="*/ 6 h 1249"/>
                <a:gd name="T80" fmla="*/ 93 w 5325"/>
                <a:gd name="T81" fmla="*/ 5 h 1249"/>
                <a:gd name="T82" fmla="*/ 94 w 5325"/>
                <a:gd name="T83" fmla="*/ 4 h 1249"/>
                <a:gd name="T84" fmla="*/ 96 w 5325"/>
                <a:gd name="T85" fmla="*/ 2 h 1249"/>
                <a:gd name="T86" fmla="*/ 101 w 5325"/>
                <a:gd name="T87" fmla="*/ 2 h 1249"/>
                <a:gd name="T88" fmla="*/ 108 w 5325"/>
                <a:gd name="T89" fmla="*/ 2 h 1249"/>
                <a:gd name="T90" fmla="*/ 114 w 5325"/>
                <a:gd name="T91" fmla="*/ 2 h 1249"/>
                <a:gd name="T92" fmla="*/ 115 w 5325"/>
                <a:gd name="T93" fmla="*/ 2 h 1249"/>
                <a:gd name="T94" fmla="*/ 116 w 5325"/>
                <a:gd name="T95" fmla="*/ 4 h 1249"/>
                <a:gd name="T96" fmla="*/ 117 w 5325"/>
                <a:gd name="T97" fmla="*/ 5 h 1249"/>
                <a:gd name="T98" fmla="*/ 118 w 5325"/>
                <a:gd name="T99" fmla="*/ 6 h 1249"/>
                <a:gd name="T100" fmla="*/ 121 w 5325"/>
                <a:gd name="T101" fmla="*/ 8 h 1249"/>
                <a:gd name="T102" fmla="*/ 124 w 5325"/>
                <a:gd name="T103" fmla="*/ 13 h 1249"/>
                <a:gd name="T104" fmla="*/ 127 w 5325"/>
                <a:gd name="T105" fmla="*/ 17 h 1249"/>
                <a:gd name="T106" fmla="*/ 130 w 5325"/>
                <a:gd name="T107" fmla="*/ 19 h 1249"/>
                <a:gd name="T108" fmla="*/ 131 w 5325"/>
                <a:gd name="T109" fmla="*/ 20 h 1249"/>
                <a:gd name="T110" fmla="*/ 133 w 5325"/>
                <a:gd name="T111" fmla="*/ 22 h 1249"/>
                <a:gd name="T112" fmla="*/ 134 w 5325"/>
                <a:gd name="T113" fmla="*/ 23 h 1249"/>
                <a:gd name="T114" fmla="*/ 134 w 5325"/>
                <a:gd name="T115" fmla="*/ 26 h 1249"/>
                <a:gd name="T116" fmla="*/ 135 w 5325"/>
                <a:gd name="T117" fmla="*/ 26 h 1249"/>
                <a:gd name="T118" fmla="*/ 135 w 5325"/>
                <a:gd name="T119" fmla="*/ 29 h 1249"/>
                <a:gd name="T120" fmla="*/ 135 w 5325"/>
                <a:gd name="T121" fmla="*/ 31 h 12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325"/>
                <a:gd name="T184" fmla="*/ 0 h 1249"/>
                <a:gd name="T185" fmla="*/ 5325 w 5325"/>
                <a:gd name="T186" fmla="*/ 1249 h 12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325" h="1249">
                  <a:moveTo>
                    <a:pt x="0" y="1243"/>
                  </a:moveTo>
                  <a:lnTo>
                    <a:pt x="9" y="1228"/>
                  </a:lnTo>
                  <a:lnTo>
                    <a:pt x="15" y="1213"/>
                  </a:lnTo>
                  <a:lnTo>
                    <a:pt x="17" y="1199"/>
                  </a:lnTo>
                  <a:lnTo>
                    <a:pt x="19" y="1182"/>
                  </a:lnTo>
                  <a:lnTo>
                    <a:pt x="23" y="1163"/>
                  </a:lnTo>
                  <a:lnTo>
                    <a:pt x="25" y="1149"/>
                  </a:lnTo>
                  <a:lnTo>
                    <a:pt x="27" y="1136"/>
                  </a:lnTo>
                  <a:lnTo>
                    <a:pt x="30" y="1120"/>
                  </a:lnTo>
                  <a:lnTo>
                    <a:pt x="34" y="1103"/>
                  </a:lnTo>
                  <a:lnTo>
                    <a:pt x="40" y="1082"/>
                  </a:lnTo>
                  <a:lnTo>
                    <a:pt x="48" y="1059"/>
                  </a:lnTo>
                  <a:lnTo>
                    <a:pt x="55" y="1036"/>
                  </a:lnTo>
                  <a:lnTo>
                    <a:pt x="65" y="1015"/>
                  </a:lnTo>
                  <a:lnTo>
                    <a:pt x="75" y="997"/>
                  </a:lnTo>
                  <a:lnTo>
                    <a:pt x="84" y="980"/>
                  </a:lnTo>
                  <a:lnTo>
                    <a:pt x="103" y="953"/>
                  </a:lnTo>
                  <a:lnTo>
                    <a:pt x="122" y="932"/>
                  </a:lnTo>
                  <a:lnTo>
                    <a:pt x="140" y="915"/>
                  </a:lnTo>
                  <a:lnTo>
                    <a:pt x="155" y="899"/>
                  </a:lnTo>
                  <a:lnTo>
                    <a:pt x="165" y="886"/>
                  </a:lnTo>
                  <a:lnTo>
                    <a:pt x="170" y="873"/>
                  </a:lnTo>
                  <a:lnTo>
                    <a:pt x="174" y="859"/>
                  </a:lnTo>
                  <a:lnTo>
                    <a:pt x="182" y="848"/>
                  </a:lnTo>
                  <a:lnTo>
                    <a:pt x="191" y="838"/>
                  </a:lnTo>
                  <a:lnTo>
                    <a:pt x="201" y="828"/>
                  </a:lnTo>
                  <a:lnTo>
                    <a:pt x="226" y="817"/>
                  </a:lnTo>
                  <a:lnTo>
                    <a:pt x="249" y="807"/>
                  </a:lnTo>
                  <a:lnTo>
                    <a:pt x="282" y="796"/>
                  </a:lnTo>
                  <a:lnTo>
                    <a:pt x="312" y="786"/>
                  </a:lnTo>
                  <a:lnTo>
                    <a:pt x="372" y="771"/>
                  </a:lnTo>
                  <a:lnTo>
                    <a:pt x="435" y="761"/>
                  </a:lnTo>
                  <a:lnTo>
                    <a:pt x="500" y="753"/>
                  </a:lnTo>
                  <a:lnTo>
                    <a:pt x="527" y="746"/>
                  </a:lnTo>
                  <a:lnTo>
                    <a:pt x="558" y="738"/>
                  </a:lnTo>
                  <a:lnTo>
                    <a:pt x="592" y="732"/>
                  </a:lnTo>
                  <a:lnTo>
                    <a:pt x="627" y="726"/>
                  </a:lnTo>
                  <a:lnTo>
                    <a:pt x="697" y="719"/>
                  </a:lnTo>
                  <a:lnTo>
                    <a:pt x="770" y="715"/>
                  </a:lnTo>
                  <a:lnTo>
                    <a:pt x="803" y="713"/>
                  </a:lnTo>
                  <a:lnTo>
                    <a:pt x="834" y="713"/>
                  </a:lnTo>
                  <a:lnTo>
                    <a:pt x="862" y="713"/>
                  </a:lnTo>
                  <a:lnTo>
                    <a:pt x="887" y="713"/>
                  </a:lnTo>
                  <a:lnTo>
                    <a:pt x="906" y="713"/>
                  </a:lnTo>
                  <a:lnTo>
                    <a:pt x="922" y="713"/>
                  </a:lnTo>
                  <a:lnTo>
                    <a:pt x="931" y="713"/>
                  </a:lnTo>
                  <a:lnTo>
                    <a:pt x="935" y="713"/>
                  </a:lnTo>
                  <a:lnTo>
                    <a:pt x="975" y="715"/>
                  </a:lnTo>
                  <a:lnTo>
                    <a:pt x="1014" y="715"/>
                  </a:lnTo>
                  <a:lnTo>
                    <a:pt x="1054" y="719"/>
                  </a:lnTo>
                  <a:lnTo>
                    <a:pt x="1073" y="723"/>
                  </a:lnTo>
                  <a:lnTo>
                    <a:pt x="1092" y="726"/>
                  </a:lnTo>
                  <a:lnTo>
                    <a:pt x="1102" y="732"/>
                  </a:lnTo>
                  <a:lnTo>
                    <a:pt x="1108" y="744"/>
                  </a:lnTo>
                  <a:lnTo>
                    <a:pt x="1113" y="755"/>
                  </a:lnTo>
                  <a:lnTo>
                    <a:pt x="1121" y="767"/>
                  </a:lnTo>
                  <a:lnTo>
                    <a:pt x="1140" y="786"/>
                  </a:lnTo>
                  <a:lnTo>
                    <a:pt x="1159" y="805"/>
                  </a:lnTo>
                  <a:lnTo>
                    <a:pt x="1205" y="844"/>
                  </a:lnTo>
                  <a:lnTo>
                    <a:pt x="1230" y="861"/>
                  </a:lnTo>
                  <a:lnTo>
                    <a:pt x="1255" y="876"/>
                  </a:lnTo>
                  <a:lnTo>
                    <a:pt x="1280" y="890"/>
                  </a:lnTo>
                  <a:lnTo>
                    <a:pt x="1305" y="899"/>
                  </a:lnTo>
                  <a:lnTo>
                    <a:pt x="1313" y="911"/>
                  </a:lnTo>
                  <a:lnTo>
                    <a:pt x="1322" y="924"/>
                  </a:lnTo>
                  <a:lnTo>
                    <a:pt x="1332" y="936"/>
                  </a:lnTo>
                  <a:lnTo>
                    <a:pt x="1338" y="940"/>
                  </a:lnTo>
                  <a:lnTo>
                    <a:pt x="1343" y="942"/>
                  </a:lnTo>
                  <a:lnTo>
                    <a:pt x="1399" y="944"/>
                  </a:lnTo>
                  <a:lnTo>
                    <a:pt x="1457" y="942"/>
                  </a:lnTo>
                  <a:lnTo>
                    <a:pt x="1512" y="936"/>
                  </a:lnTo>
                  <a:lnTo>
                    <a:pt x="1568" y="926"/>
                  </a:lnTo>
                  <a:lnTo>
                    <a:pt x="1583" y="921"/>
                  </a:lnTo>
                  <a:lnTo>
                    <a:pt x="1595" y="911"/>
                  </a:lnTo>
                  <a:lnTo>
                    <a:pt x="1608" y="898"/>
                  </a:lnTo>
                  <a:lnTo>
                    <a:pt x="1621" y="888"/>
                  </a:lnTo>
                  <a:lnTo>
                    <a:pt x="1664" y="853"/>
                  </a:lnTo>
                  <a:lnTo>
                    <a:pt x="1706" y="819"/>
                  </a:lnTo>
                  <a:lnTo>
                    <a:pt x="1748" y="786"/>
                  </a:lnTo>
                  <a:lnTo>
                    <a:pt x="1792" y="753"/>
                  </a:lnTo>
                  <a:lnTo>
                    <a:pt x="1809" y="700"/>
                  </a:lnTo>
                  <a:lnTo>
                    <a:pt x="1828" y="644"/>
                  </a:lnTo>
                  <a:lnTo>
                    <a:pt x="1853" y="592"/>
                  </a:lnTo>
                  <a:lnTo>
                    <a:pt x="1867" y="569"/>
                  </a:lnTo>
                  <a:lnTo>
                    <a:pt x="1884" y="548"/>
                  </a:lnTo>
                  <a:lnTo>
                    <a:pt x="1903" y="525"/>
                  </a:lnTo>
                  <a:lnTo>
                    <a:pt x="1928" y="502"/>
                  </a:lnTo>
                  <a:lnTo>
                    <a:pt x="1951" y="479"/>
                  </a:lnTo>
                  <a:lnTo>
                    <a:pt x="1972" y="457"/>
                  </a:lnTo>
                  <a:lnTo>
                    <a:pt x="1987" y="446"/>
                  </a:lnTo>
                  <a:lnTo>
                    <a:pt x="2007" y="436"/>
                  </a:lnTo>
                  <a:lnTo>
                    <a:pt x="2028" y="430"/>
                  </a:lnTo>
                  <a:lnTo>
                    <a:pt x="2049" y="429"/>
                  </a:lnTo>
                  <a:lnTo>
                    <a:pt x="2095" y="423"/>
                  </a:lnTo>
                  <a:lnTo>
                    <a:pt x="2116" y="421"/>
                  </a:lnTo>
                  <a:lnTo>
                    <a:pt x="2135" y="417"/>
                  </a:lnTo>
                  <a:lnTo>
                    <a:pt x="2164" y="423"/>
                  </a:lnTo>
                  <a:lnTo>
                    <a:pt x="2195" y="429"/>
                  </a:lnTo>
                  <a:lnTo>
                    <a:pt x="2225" y="434"/>
                  </a:lnTo>
                  <a:lnTo>
                    <a:pt x="2254" y="444"/>
                  </a:lnTo>
                  <a:lnTo>
                    <a:pt x="2271" y="455"/>
                  </a:lnTo>
                  <a:lnTo>
                    <a:pt x="2287" y="469"/>
                  </a:lnTo>
                  <a:lnTo>
                    <a:pt x="2302" y="484"/>
                  </a:lnTo>
                  <a:lnTo>
                    <a:pt x="2319" y="498"/>
                  </a:lnTo>
                  <a:lnTo>
                    <a:pt x="2365" y="525"/>
                  </a:lnTo>
                  <a:lnTo>
                    <a:pt x="2411" y="552"/>
                  </a:lnTo>
                  <a:lnTo>
                    <a:pt x="2434" y="588"/>
                  </a:lnTo>
                  <a:lnTo>
                    <a:pt x="2455" y="627"/>
                  </a:lnTo>
                  <a:lnTo>
                    <a:pt x="2476" y="665"/>
                  </a:lnTo>
                  <a:lnTo>
                    <a:pt x="2503" y="700"/>
                  </a:lnTo>
                  <a:lnTo>
                    <a:pt x="2522" y="721"/>
                  </a:lnTo>
                  <a:lnTo>
                    <a:pt x="2543" y="738"/>
                  </a:lnTo>
                  <a:lnTo>
                    <a:pt x="2564" y="757"/>
                  </a:lnTo>
                  <a:lnTo>
                    <a:pt x="2584" y="780"/>
                  </a:lnTo>
                  <a:lnTo>
                    <a:pt x="2589" y="790"/>
                  </a:lnTo>
                  <a:lnTo>
                    <a:pt x="2595" y="801"/>
                  </a:lnTo>
                  <a:lnTo>
                    <a:pt x="2601" y="811"/>
                  </a:lnTo>
                  <a:lnTo>
                    <a:pt x="2610" y="819"/>
                  </a:lnTo>
                  <a:lnTo>
                    <a:pt x="2626" y="826"/>
                  </a:lnTo>
                  <a:lnTo>
                    <a:pt x="2641" y="830"/>
                  </a:lnTo>
                  <a:lnTo>
                    <a:pt x="2658" y="832"/>
                  </a:lnTo>
                  <a:lnTo>
                    <a:pt x="2674" y="834"/>
                  </a:lnTo>
                  <a:lnTo>
                    <a:pt x="2724" y="830"/>
                  </a:lnTo>
                  <a:lnTo>
                    <a:pt x="2775" y="830"/>
                  </a:lnTo>
                  <a:lnTo>
                    <a:pt x="2877" y="826"/>
                  </a:lnTo>
                  <a:lnTo>
                    <a:pt x="2927" y="823"/>
                  </a:lnTo>
                  <a:lnTo>
                    <a:pt x="2977" y="817"/>
                  </a:lnTo>
                  <a:lnTo>
                    <a:pt x="3024" y="807"/>
                  </a:lnTo>
                  <a:lnTo>
                    <a:pt x="3070" y="792"/>
                  </a:lnTo>
                  <a:lnTo>
                    <a:pt x="3088" y="784"/>
                  </a:lnTo>
                  <a:lnTo>
                    <a:pt x="3105" y="775"/>
                  </a:lnTo>
                  <a:lnTo>
                    <a:pt x="3138" y="750"/>
                  </a:lnTo>
                  <a:lnTo>
                    <a:pt x="3170" y="725"/>
                  </a:lnTo>
                  <a:lnTo>
                    <a:pt x="3203" y="700"/>
                  </a:lnTo>
                  <a:lnTo>
                    <a:pt x="3251" y="609"/>
                  </a:lnTo>
                  <a:lnTo>
                    <a:pt x="3306" y="525"/>
                  </a:lnTo>
                  <a:lnTo>
                    <a:pt x="3364" y="442"/>
                  </a:lnTo>
                  <a:lnTo>
                    <a:pt x="3427" y="363"/>
                  </a:lnTo>
                  <a:lnTo>
                    <a:pt x="3437" y="350"/>
                  </a:lnTo>
                  <a:lnTo>
                    <a:pt x="3444" y="334"/>
                  </a:lnTo>
                  <a:lnTo>
                    <a:pt x="3456" y="321"/>
                  </a:lnTo>
                  <a:lnTo>
                    <a:pt x="3467" y="309"/>
                  </a:lnTo>
                  <a:lnTo>
                    <a:pt x="3481" y="302"/>
                  </a:lnTo>
                  <a:lnTo>
                    <a:pt x="3498" y="294"/>
                  </a:lnTo>
                  <a:lnTo>
                    <a:pt x="3515" y="288"/>
                  </a:lnTo>
                  <a:lnTo>
                    <a:pt x="3532" y="282"/>
                  </a:lnTo>
                  <a:lnTo>
                    <a:pt x="3544" y="265"/>
                  </a:lnTo>
                  <a:lnTo>
                    <a:pt x="3552" y="252"/>
                  </a:lnTo>
                  <a:lnTo>
                    <a:pt x="3557" y="246"/>
                  </a:lnTo>
                  <a:lnTo>
                    <a:pt x="3559" y="242"/>
                  </a:lnTo>
                  <a:lnTo>
                    <a:pt x="3557" y="244"/>
                  </a:lnTo>
                  <a:lnTo>
                    <a:pt x="3555" y="252"/>
                  </a:lnTo>
                  <a:lnTo>
                    <a:pt x="3555" y="256"/>
                  </a:lnTo>
                  <a:lnTo>
                    <a:pt x="3557" y="258"/>
                  </a:lnTo>
                  <a:lnTo>
                    <a:pt x="3561" y="258"/>
                  </a:lnTo>
                  <a:lnTo>
                    <a:pt x="3567" y="254"/>
                  </a:lnTo>
                  <a:lnTo>
                    <a:pt x="3578" y="246"/>
                  </a:lnTo>
                  <a:lnTo>
                    <a:pt x="3592" y="233"/>
                  </a:lnTo>
                  <a:lnTo>
                    <a:pt x="3613" y="213"/>
                  </a:lnTo>
                  <a:lnTo>
                    <a:pt x="3624" y="202"/>
                  </a:lnTo>
                  <a:lnTo>
                    <a:pt x="3638" y="188"/>
                  </a:lnTo>
                  <a:lnTo>
                    <a:pt x="3657" y="167"/>
                  </a:lnTo>
                  <a:lnTo>
                    <a:pt x="3667" y="156"/>
                  </a:lnTo>
                  <a:lnTo>
                    <a:pt x="3676" y="148"/>
                  </a:lnTo>
                  <a:lnTo>
                    <a:pt x="3690" y="142"/>
                  </a:lnTo>
                  <a:lnTo>
                    <a:pt x="3703" y="138"/>
                  </a:lnTo>
                  <a:lnTo>
                    <a:pt x="3730" y="134"/>
                  </a:lnTo>
                  <a:lnTo>
                    <a:pt x="3753" y="113"/>
                  </a:lnTo>
                  <a:lnTo>
                    <a:pt x="3776" y="96"/>
                  </a:lnTo>
                  <a:lnTo>
                    <a:pt x="3801" y="81"/>
                  </a:lnTo>
                  <a:lnTo>
                    <a:pt x="3826" y="67"/>
                  </a:lnTo>
                  <a:lnTo>
                    <a:pt x="3853" y="56"/>
                  </a:lnTo>
                  <a:lnTo>
                    <a:pt x="3881" y="46"/>
                  </a:lnTo>
                  <a:lnTo>
                    <a:pt x="3939" y="33"/>
                  </a:lnTo>
                  <a:lnTo>
                    <a:pt x="3998" y="21"/>
                  </a:lnTo>
                  <a:lnTo>
                    <a:pt x="4060" y="13"/>
                  </a:lnTo>
                  <a:lnTo>
                    <a:pt x="4119" y="8"/>
                  </a:lnTo>
                  <a:lnTo>
                    <a:pt x="4178" y="0"/>
                  </a:lnTo>
                  <a:lnTo>
                    <a:pt x="4265" y="2"/>
                  </a:lnTo>
                  <a:lnTo>
                    <a:pt x="4349" y="4"/>
                  </a:lnTo>
                  <a:lnTo>
                    <a:pt x="4435" y="6"/>
                  </a:lnTo>
                  <a:lnTo>
                    <a:pt x="4477" y="10"/>
                  </a:lnTo>
                  <a:lnTo>
                    <a:pt x="4520" y="13"/>
                  </a:lnTo>
                  <a:lnTo>
                    <a:pt x="4525" y="15"/>
                  </a:lnTo>
                  <a:lnTo>
                    <a:pt x="4533" y="21"/>
                  </a:lnTo>
                  <a:lnTo>
                    <a:pt x="4539" y="27"/>
                  </a:lnTo>
                  <a:lnTo>
                    <a:pt x="4546" y="36"/>
                  </a:lnTo>
                  <a:lnTo>
                    <a:pt x="4562" y="58"/>
                  </a:lnTo>
                  <a:lnTo>
                    <a:pt x="4575" y="81"/>
                  </a:lnTo>
                  <a:lnTo>
                    <a:pt x="4591" y="106"/>
                  </a:lnTo>
                  <a:lnTo>
                    <a:pt x="4604" y="131"/>
                  </a:lnTo>
                  <a:lnTo>
                    <a:pt x="4615" y="150"/>
                  </a:lnTo>
                  <a:lnTo>
                    <a:pt x="4621" y="158"/>
                  </a:lnTo>
                  <a:lnTo>
                    <a:pt x="4627" y="163"/>
                  </a:lnTo>
                  <a:lnTo>
                    <a:pt x="4637" y="171"/>
                  </a:lnTo>
                  <a:lnTo>
                    <a:pt x="4650" y="179"/>
                  </a:lnTo>
                  <a:lnTo>
                    <a:pt x="4675" y="196"/>
                  </a:lnTo>
                  <a:lnTo>
                    <a:pt x="4686" y="204"/>
                  </a:lnTo>
                  <a:lnTo>
                    <a:pt x="4696" y="209"/>
                  </a:lnTo>
                  <a:lnTo>
                    <a:pt x="4704" y="213"/>
                  </a:lnTo>
                  <a:lnTo>
                    <a:pt x="4706" y="215"/>
                  </a:lnTo>
                  <a:lnTo>
                    <a:pt x="4740" y="284"/>
                  </a:lnTo>
                  <a:lnTo>
                    <a:pt x="4780" y="350"/>
                  </a:lnTo>
                  <a:lnTo>
                    <a:pt x="4826" y="413"/>
                  </a:lnTo>
                  <a:lnTo>
                    <a:pt x="4876" y="471"/>
                  </a:lnTo>
                  <a:lnTo>
                    <a:pt x="4888" y="500"/>
                  </a:lnTo>
                  <a:lnTo>
                    <a:pt x="4903" y="525"/>
                  </a:lnTo>
                  <a:lnTo>
                    <a:pt x="4920" y="546"/>
                  </a:lnTo>
                  <a:lnTo>
                    <a:pt x="4941" y="565"/>
                  </a:lnTo>
                  <a:lnTo>
                    <a:pt x="4985" y="600"/>
                  </a:lnTo>
                  <a:lnTo>
                    <a:pt x="5035" y="632"/>
                  </a:lnTo>
                  <a:lnTo>
                    <a:pt x="5087" y="713"/>
                  </a:lnTo>
                  <a:lnTo>
                    <a:pt x="5098" y="723"/>
                  </a:lnTo>
                  <a:lnTo>
                    <a:pt x="5112" y="730"/>
                  </a:lnTo>
                  <a:lnTo>
                    <a:pt x="5127" y="734"/>
                  </a:lnTo>
                  <a:lnTo>
                    <a:pt x="5141" y="740"/>
                  </a:lnTo>
                  <a:lnTo>
                    <a:pt x="5173" y="759"/>
                  </a:lnTo>
                  <a:lnTo>
                    <a:pt x="5206" y="780"/>
                  </a:lnTo>
                  <a:lnTo>
                    <a:pt x="5227" y="796"/>
                  </a:lnTo>
                  <a:lnTo>
                    <a:pt x="5242" y="805"/>
                  </a:lnTo>
                  <a:lnTo>
                    <a:pt x="5254" y="815"/>
                  </a:lnTo>
                  <a:lnTo>
                    <a:pt x="5263" y="824"/>
                  </a:lnTo>
                  <a:lnTo>
                    <a:pt x="5273" y="836"/>
                  </a:lnTo>
                  <a:lnTo>
                    <a:pt x="5282" y="848"/>
                  </a:lnTo>
                  <a:lnTo>
                    <a:pt x="5294" y="865"/>
                  </a:lnTo>
                  <a:lnTo>
                    <a:pt x="5311" y="888"/>
                  </a:lnTo>
                  <a:lnTo>
                    <a:pt x="5313" y="909"/>
                  </a:lnTo>
                  <a:lnTo>
                    <a:pt x="5315" y="928"/>
                  </a:lnTo>
                  <a:lnTo>
                    <a:pt x="5317" y="961"/>
                  </a:lnTo>
                  <a:lnTo>
                    <a:pt x="5319" y="988"/>
                  </a:lnTo>
                  <a:lnTo>
                    <a:pt x="5321" y="1009"/>
                  </a:lnTo>
                  <a:lnTo>
                    <a:pt x="5323" y="1026"/>
                  </a:lnTo>
                  <a:lnTo>
                    <a:pt x="5323" y="1042"/>
                  </a:lnTo>
                  <a:lnTo>
                    <a:pt x="5325" y="1053"/>
                  </a:lnTo>
                  <a:lnTo>
                    <a:pt x="5325" y="1065"/>
                  </a:lnTo>
                  <a:lnTo>
                    <a:pt x="5325" y="1076"/>
                  </a:lnTo>
                  <a:lnTo>
                    <a:pt x="5325" y="1090"/>
                  </a:lnTo>
                  <a:lnTo>
                    <a:pt x="5325" y="1103"/>
                  </a:lnTo>
                  <a:lnTo>
                    <a:pt x="5325" y="1122"/>
                  </a:lnTo>
                  <a:lnTo>
                    <a:pt x="5325" y="1145"/>
                  </a:lnTo>
                  <a:lnTo>
                    <a:pt x="5325" y="1172"/>
                  </a:lnTo>
                  <a:lnTo>
                    <a:pt x="5325" y="1207"/>
                  </a:lnTo>
                  <a:lnTo>
                    <a:pt x="5325" y="1228"/>
                  </a:lnTo>
                  <a:lnTo>
                    <a:pt x="5325" y="1249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rgbClr val="FFFFFF"/>
            </a:solidFill>
            <a:ln w="762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8938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" y="2855"/>
              <a:ext cx="12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9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4" y="3403"/>
              <a:ext cx="12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0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3177"/>
              <a:ext cx="12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1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" y="3378"/>
              <a:ext cx="12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42" name="Group 37"/>
            <p:cNvGrpSpPr>
              <a:grpSpLocks/>
            </p:cNvGrpSpPr>
            <p:nvPr/>
          </p:nvGrpSpPr>
          <p:grpSpPr bwMode="auto">
            <a:xfrm>
              <a:off x="1345" y="2778"/>
              <a:ext cx="140" cy="540"/>
              <a:chOff x="638" y="2093"/>
              <a:chExt cx="186" cy="717"/>
            </a:xfrm>
          </p:grpSpPr>
          <p:sp>
            <p:nvSpPr>
              <p:cNvPr id="38958" name="Rectangle 38"/>
              <p:cNvSpPr>
                <a:spLocks noChangeArrowheads="1"/>
              </p:cNvSpPr>
              <p:nvPr/>
            </p:nvSpPr>
            <p:spPr bwMode="auto">
              <a:xfrm>
                <a:off x="715" y="2093"/>
                <a:ext cx="36" cy="5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9" name="Freeform 39"/>
              <p:cNvSpPr>
                <a:spLocks/>
              </p:cNvSpPr>
              <p:nvPr/>
            </p:nvSpPr>
            <p:spPr bwMode="auto">
              <a:xfrm>
                <a:off x="638" y="2625"/>
                <a:ext cx="186" cy="185"/>
              </a:xfrm>
              <a:custGeom>
                <a:avLst/>
                <a:gdLst>
                  <a:gd name="T0" fmla="*/ 0 w 186"/>
                  <a:gd name="T1" fmla="*/ 0 h 185"/>
                  <a:gd name="T2" fmla="*/ 94 w 186"/>
                  <a:gd name="T3" fmla="*/ 185 h 185"/>
                  <a:gd name="T4" fmla="*/ 186 w 186"/>
                  <a:gd name="T5" fmla="*/ 0 h 185"/>
                  <a:gd name="T6" fmla="*/ 0 w 186"/>
                  <a:gd name="T7" fmla="*/ 0 h 1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5"/>
                  <a:gd name="T14" fmla="*/ 186 w 186"/>
                  <a:gd name="T15" fmla="*/ 185 h 1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5">
                    <a:moveTo>
                      <a:pt x="0" y="0"/>
                    </a:moveTo>
                    <a:lnTo>
                      <a:pt x="94" y="185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43" name="Group 40"/>
            <p:cNvGrpSpPr>
              <a:grpSpLocks/>
            </p:cNvGrpSpPr>
            <p:nvPr/>
          </p:nvGrpSpPr>
          <p:grpSpPr bwMode="auto">
            <a:xfrm>
              <a:off x="2370" y="2778"/>
              <a:ext cx="140" cy="323"/>
              <a:chOff x="1999" y="2093"/>
              <a:chExt cx="186" cy="429"/>
            </a:xfrm>
          </p:grpSpPr>
          <p:sp>
            <p:nvSpPr>
              <p:cNvPr id="38956" name="Rectangle 41"/>
              <p:cNvSpPr>
                <a:spLocks noChangeArrowheads="1"/>
              </p:cNvSpPr>
              <p:nvPr/>
            </p:nvSpPr>
            <p:spPr bwMode="auto">
              <a:xfrm>
                <a:off x="2076" y="2093"/>
                <a:ext cx="36" cy="2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7" name="Freeform 42"/>
              <p:cNvSpPr>
                <a:spLocks/>
              </p:cNvSpPr>
              <p:nvPr/>
            </p:nvSpPr>
            <p:spPr bwMode="auto">
              <a:xfrm>
                <a:off x="1999" y="2337"/>
                <a:ext cx="186" cy="185"/>
              </a:xfrm>
              <a:custGeom>
                <a:avLst/>
                <a:gdLst>
                  <a:gd name="T0" fmla="*/ 0 w 186"/>
                  <a:gd name="T1" fmla="*/ 0 h 185"/>
                  <a:gd name="T2" fmla="*/ 94 w 186"/>
                  <a:gd name="T3" fmla="*/ 185 h 185"/>
                  <a:gd name="T4" fmla="*/ 186 w 186"/>
                  <a:gd name="T5" fmla="*/ 0 h 185"/>
                  <a:gd name="T6" fmla="*/ 0 w 186"/>
                  <a:gd name="T7" fmla="*/ 0 h 1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5"/>
                  <a:gd name="T14" fmla="*/ 186 w 186"/>
                  <a:gd name="T15" fmla="*/ 185 h 1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5">
                    <a:moveTo>
                      <a:pt x="0" y="0"/>
                    </a:moveTo>
                    <a:lnTo>
                      <a:pt x="94" y="185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44" name="Group 43"/>
            <p:cNvGrpSpPr>
              <a:grpSpLocks/>
            </p:cNvGrpSpPr>
            <p:nvPr/>
          </p:nvGrpSpPr>
          <p:grpSpPr bwMode="auto">
            <a:xfrm>
              <a:off x="3224" y="1579"/>
              <a:ext cx="140" cy="1735"/>
              <a:chOff x="3132" y="502"/>
              <a:chExt cx="186" cy="2302"/>
            </a:xfrm>
          </p:grpSpPr>
          <p:sp>
            <p:nvSpPr>
              <p:cNvPr id="38954" name="Rectangle 44"/>
              <p:cNvSpPr>
                <a:spLocks noChangeArrowheads="1"/>
              </p:cNvSpPr>
              <p:nvPr/>
            </p:nvSpPr>
            <p:spPr bwMode="auto">
              <a:xfrm>
                <a:off x="3209" y="502"/>
                <a:ext cx="36" cy="21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5" name="Freeform 45"/>
              <p:cNvSpPr>
                <a:spLocks/>
              </p:cNvSpPr>
              <p:nvPr/>
            </p:nvSpPr>
            <p:spPr bwMode="auto">
              <a:xfrm>
                <a:off x="3132" y="2620"/>
                <a:ext cx="186" cy="184"/>
              </a:xfrm>
              <a:custGeom>
                <a:avLst/>
                <a:gdLst>
                  <a:gd name="T0" fmla="*/ 0 w 186"/>
                  <a:gd name="T1" fmla="*/ 0 h 184"/>
                  <a:gd name="T2" fmla="*/ 94 w 186"/>
                  <a:gd name="T3" fmla="*/ 184 h 184"/>
                  <a:gd name="T4" fmla="*/ 186 w 186"/>
                  <a:gd name="T5" fmla="*/ 0 h 184"/>
                  <a:gd name="T6" fmla="*/ 0 w 18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4"/>
                  <a:gd name="T14" fmla="*/ 186 w 18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4">
                    <a:moveTo>
                      <a:pt x="0" y="0"/>
                    </a:moveTo>
                    <a:lnTo>
                      <a:pt x="94" y="184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45" name="Group 46"/>
            <p:cNvGrpSpPr>
              <a:grpSpLocks/>
            </p:cNvGrpSpPr>
            <p:nvPr/>
          </p:nvGrpSpPr>
          <p:grpSpPr bwMode="auto">
            <a:xfrm>
              <a:off x="4079" y="2159"/>
              <a:ext cx="140" cy="629"/>
              <a:chOff x="4267" y="1272"/>
              <a:chExt cx="186" cy="834"/>
            </a:xfrm>
          </p:grpSpPr>
          <p:sp>
            <p:nvSpPr>
              <p:cNvPr id="38952" name="Rectangle 47"/>
              <p:cNvSpPr>
                <a:spLocks noChangeArrowheads="1"/>
              </p:cNvSpPr>
              <p:nvPr/>
            </p:nvSpPr>
            <p:spPr bwMode="auto">
              <a:xfrm>
                <a:off x="4344" y="1272"/>
                <a:ext cx="36" cy="6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3" name="Freeform 48"/>
              <p:cNvSpPr>
                <a:spLocks/>
              </p:cNvSpPr>
              <p:nvPr/>
            </p:nvSpPr>
            <p:spPr bwMode="auto">
              <a:xfrm>
                <a:off x="4267" y="1922"/>
                <a:ext cx="186" cy="184"/>
              </a:xfrm>
              <a:custGeom>
                <a:avLst/>
                <a:gdLst>
                  <a:gd name="T0" fmla="*/ 0 w 186"/>
                  <a:gd name="T1" fmla="*/ 0 h 184"/>
                  <a:gd name="T2" fmla="*/ 94 w 186"/>
                  <a:gd name="T3" fmla="*/ 184 h 184"/>
                  <a:gd name="T4" fmla="*/ 186 w 186"/>
                  <a:gd name="T5" fmla="*/ 0 h 184"/>
                  <a:gd name="T6" fmla="*/ 0 w 18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84"/>
                  <a:gd name="T14" fmla="*/ 186 w 18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84">
                    <a:moveTo>
                      <a:pt x="0" y="0"/>
                    </a:moveTo>
                    <a:lnTo>
                      <a:pt x="94" y="184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6" name="Text Box 49"/>
            <p:cNvSpPr txBox="1">
              <a:spLocks noChangeArrowheads="1"/>
            </p:cNvSpPr>
            <p:nvPr/>
          </p:nvSpPr>
          <p:spPr bwMode="auto">
            <a:xfrm>
              <a:off x="3552" y="3072"/>
              <a:ext cx="1127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Knowledge of the world, common-sense rules</a:t>
              </a:r>
              <a:endParaRPr lang="nl-NL" altLang="en-US" sz="4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47" name="Text Box 50"/>
            <p:cNvSpPr txBox="1">
              <a:spLocks noChangeArrowheads="1"/>
            </p:cNvSpPr>
            <p:nvPr/>
          </p:nvSpPr>
          <p:spPr bwMode="auto">
            <a:xfrm>
              <a:off x="2696" y="1301"/>
              <a:ext cx="98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Story</a:t>
              </a: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48" name="Text Box 51"/>
            <p:cNvSpPr txBox="1">
              <a:spLocks noChangeArrowheads="1"/>
            </p:cNvSpPr>
            <p:nvPr/>
          </p:nvSpPr>
          <p:spPr bwMode="auto">
            <a:xfrm>
              <a:off x="1476" y="1945"/>
              <a:ext cx="98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Sub-story</a:t>
              </a: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49" name="Text Box 52"/>
            <p:cNvSpPr txBox="1">
              <a:spLocks noChangeArrowheads="1"/>
            </p:cNvSpPr>
            <p:nvPr/>
          </p:nvSpPr>
          <p:spPr bwMode="auto">
            <a:xfrm>
              <a:off x="3820" y="1934"/>
              <a:ext cx="98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Sub-story</a:t>
              </a: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50" name="Text Box 53"/>
            <p:cNvSpPr txBox="1">
              <a:spLocks noChangeArrowheads="1"/>
            </p:cNvSpPr>
            <p:nvPr/>
          </p:nvSpPr>
          <p:spPr bwMode="auto">
            <a:xfrm>
              <a:off x="903" y="2557"/>
              <a:ext cx="119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Sub-sub-story</a:t>
              </a: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38951" name="Text Box 54"/>
            <p:cNvSpPr txBox="1">
              <a:spLocks noChangeArrowheads="1"/>
            </p:cNvSpPr>
            <p:nvPr/>
          </p:nvSpPr>
          <p:spPr bwMode="auto">
            <a:xfrm>
              <a:off x="1923" y="2557"/>
              <a:ext cx="116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Sub-sub-story</a:t>
              </a:r>
              <a:endParaRPr lang="nl-NL" altLang="en-US" sz="4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916" name="Text Box 55"/>
          <p:cNvSpPr txBox="1">
            <a:spLocks noChangeArrowheads="1"/>
          </p:cNvSpPr>
          <p:nvPr/>
        </p:nvSpPr>
        <p:spPr bwMode="auto">
          <a:xfrm>
            <a:off x="1084264" y="5788026"/>
            <a:ext cx="85820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en-US" sz="1600"/>
              <a:t>Crombag, H.F.M., van Koppen, P.J., and Wagenaar, W.A. (1992, 1994), </a:t>
            </a:r>
            <a:r>
              <a:rPr lang="nl-NL" altLang="en-US" sz="1600" i="1"/>
              <a:t>Dubieuze Zaken: De Psychologie van Strafrechtelijk Bewijs. (Dubious Cases. The Psychology of Criminal Evidence.) </a:t>
            </a:r>
            <a:r>
              <a:rPr lang="nl-NL" altLang="en-US" sz="1600"/>
              <a:t>(Amsterdam: Contact).</a:t>
            </a:r>
            <a:r>
              <a:rPr lang="en-US" altLang="en-US" sz="16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40334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lecture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diamond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diamond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2836</TotalTime>
  <Words>186</Words>
  <Application>Microsoft Office PowerPoint</Application>
  <PresentationFormat>A4 Paper (210x297 mm)</PresentationFormat>
  <Paragraphs>76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lecture 1</vt:lpstr>
      <vt:lpstr>DNA profiling</vt:lpstr>
      <vt:lpstr>Scenarios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H.B. Verheij</cp:lastModifiedBy>
  <cp:revision>552</cp:revision>
  <cp:lastPrinted>1601-01-01T00:00:00Z</cp:lastPrinted>
  <dcterms:created xsi:type="dcterms:W3CDTF">1601-01-01T00:00:00Z</dcterms:created>
  <dcterms:modified xsi:type="dcterms:W3CDTF">2016-07-07T14:31:19Z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