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-76100" y="2624793"/>
            <a:ext cx="13157001" cy="4392820"/>
          </a:xfrm>
          <a:prstGeom prst="rect">
            <a:avLst/>
          </a:prstGeom>
          <a:solidFill>
            <a:srgbClr val="0365C0"/>
          </a:soli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3" name="Shape 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#REBRANDDD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xfrm>
            <a:off x="2475668" y="5035550"/>
            <a:ext cx="10464801" cy="1130300"/>
          </a:xfrm>
          <a:prstGeom prst="rect">
            <a:avLst/>
          </a:prstGeom>
        </p:spPr>
        <p:txBody>
          <a:bodyPr/>
          <a:lstStyle>
            <a:lvl1pPr>
              <a:defRPr sz="27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Filip Šaina &amp; Bartol Freškura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Option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9945" y="3654634"/>
            <a:ext cx="8984909" cy="24443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fast" advClick="1"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kap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8394" y="-359622"/>
            <a:ext cx="11828012" cy="102275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cover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rivjesci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845" y="313430"/>
            <a:ext cx="12841110" cy="91267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push dir="l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Option2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6398" y="2108676"/>
            <a:ext cx="10692004" cy="55362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kisobra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2150" y="393700"/>
            <a:ext cx="11620500" cy="8966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Option3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0680" y="3270241"/>
            <a:ext cx="7603440" cy="32131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>
        <p14:warp dir="in"/>
      </p:transition>
    </mc:Choice>
    <mc:Fallback>
      <p:transition xmlns:p14="http://schemas.microsoft.com/office/powerpoint/2010/main" spd="slow" advClick="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5457" y="3823262"/>
            <a:ext cx="6393886" cy="2107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pull dir="l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17830" indent="-417830" defTabSz="549148">
              <a:spcBef>
                <a:spcPts val="3900"/>
              </a:spcBef>
              <a:defRPr sz="1800"/>
            </a:pPr>
            <a:r>
              <a:rPr sz="3384"/>
              <a:t>Biti u skladu s korporativnim logom Ine, značajne kompanije koja ima važnu misiju i viziju za širu zajednicu te koja se natječe na širem regionalnom tržištu</a:t>
            </a:r>
            <a:endParaRPr sz="3384"/>
          </a:p>
          <a:p>
            <a:pPr lvl="0" marL="417830" indent="-417830" defTabSz="549148">
              <a:spcBef>
                <a:spcPts val="3900"/>
              </a:spcBef>
              <a:defRPr sz="1800"/>
            </a:pPr>
            <a:r>
              <a:rPr sz="3384"/>
              <a:t>Dodatno unaprijediti pozitivan imidž Ine kao poslodavca kod sljedećih ciljanih grupa:</a:t>
            </a:r>
            <a:endParaRPr sz="3384"/>
          </a:p>
          <a:p>
            <a:pPr lvl="0" marL="417830" indent="-417830" defTabSz="549148">
              <a:spcBef>
                <a:spcPts val="3900"/>
              </a:spcBef>
              <a:defRPr sz="1800"/>
            </a:pPr>
            <a:r>
              <a:rPr sz="3384"/>
              <a:t>Pridonijeti poštivanju različitosti prema svim mogućim kriterijima (dob, spol, nacionalnost, obrazovanje i sl.)</a:t>
            </a:r>
            <a:endParaRPr sz="3384"/>
          </a:p>
          <a:p>
            <a:pPr lvl="0" marL="417830" indent="-417830" defTabSz="549148">
              <a:spcBef>
                <a:spcPts val="3900"/>
              </a:spcBef>
              <a:defRPr sz="1800"/>
            </a:pPr>
            <a:r>
              <a:rPr sz="3384"/>
              <a:t>Povećati prepoznatljivost Ininih projekata i programa iz područja ljudskih resursa u internoj i eksternoj javnosti</a:t>
            </a:r>
          </a:p>
        </p:txBody>
      </p:sp>
      <p:pic>
        <p:nvPicPr>
          <p:cNvPr id="3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23020" y="8762545"/>
            <a:ext cx="2426827" cy="799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-76100" y="2624793"/>
            <a:ext cx="13157001" cy="4392820"/>
          </a:xfrm>
          <a:prstGeom prst="rect">
            <a:avLst/>
          </a:prstGeom>
          <a:solidFill>
            <a:srgbClr val="0365C0"/>
          </a:soli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2" name="Shape 42"/>
          <p:cNvSpPr/>
          <p:nvPr>
            <p:ph type="title"/>
          </p:nvPr>
        </p:nvSpPr>
        <p:spPr>
          <a:xfrm>
            <a:off x="1270000" y="3170419"/>
            <a:ext cx="10464801" cy="3302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Anketa</a:t>
            </a:r>
          </a:p>
        </p:txBody>
      </p:sp>
      <p:pic>
        <p:nvPicPr>
          <p:cNvPr id="4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23020" y="8762545"/>
            <a:ext cx="2426827" cy="799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215 ispitanika</a:t>
            </a:r>
            <a:endParaRPr sz="3600"/>
          </a:p>
          <a:p>
            <a:pPr lvl="0">
              <a:defRPr sz="1800"/>
            </a:pPr>
            <a:r>
              <a:rPr sz="3600"/>
              <a:t>jednostavna brza anketa</a:t>
            </a:r>
            <a:endParaRPr sz="3600"/>
          </a:p>
          <a:p>
            <a:pPr lvl="0">
              <a:defRPr sz="1800"/>
            </a:pPr>
            <a:r>
              <a:rPr sz="3600"/>
              <a:t>analiticna funkcijska pitanja</a:t>
            </a:r>
            <a:endParaRPr sz="3600"/>
          </a:p>
          <a:p>
            <a:pPr lvl="0">
              <a:defRPr sz="1800"/>
            </a:pPr>
            <a:r>
              <a:rPr sz="3600"/>
              <a:t>mediji distribucije - drustvene mreze</a:t>
            </a:r>
            <a:endParaRPr sz="3600"/>
          </a:p>
          <a:p>
            <a:pPr lvl="0">
              <a:defRPr sz="1800"/>
            </a:pPr>
            <a:r>
              <a:rPr sz="3600"/>
              <a:t>Zagreb, Pula, Rijeka, Split</a:t>
            </a:r>
          </a:p>
        </p:txBody>
      </p:sp>
      <p:sp>
        <p:nvSpPr>
          <p:cNvPr id="46" name="Shape 46"/>
          <p:cNvSpPr/>
          <p:nvPr/>
        </p:nvSpPr>
        <p:spPr>
          <a:xfrm>
            <a:off x="-427253" y="534201"/>
            <a:ext cx="13592623" cy="532270"/>
          </a:xfrm>
          <a:prstGeom prst="rect">
            <a:avLst/>
          </a:prstGeom>
          <a:solidFill>
            <a:srgbClr val="0365C0"/>
          </a:soli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4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23020" y="8762545"/>
            <a:ext cx="2426827" cy="799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8000"/>
              <a:t>Analiza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programski jezik R</a:t>
            </a:r>
            <a:endParaRPr sz="3600"/>
          </a:p>
          <a:p>
            <a:pPr lvl="0">
              <a:defRPr sz="1800"/>
            </a:pPr>
            <a:r>
              <a:rPr sz="3600"/>
              <a:t>Rstudio</a:t>
            </a:r>
            <a:endParaRPr sz="3600"/>
          </a:p>
          <a:p>
            <a:pPr lvl="0">
              <a:defRPr sz="1800"/>
            </a:pPr>
            <a:r>
              <a:rPr sz="3600"/>
              <a:t>Rfacebook</a:t>
            </a:r>
            <a:endParaRPr sz="3600"/>
          </a:p>
          <a:p>
            <a:pPr lvl="0">
              <a:defRPr sz="1800"/>
            </a:pPr>
            <a:r>
              <a:rPr sz="3600"/>
              <a:t>WordCloud</a:t>
            </a:r>
            <a:endParaRPr sz="3600"/>
          </a:p>
          <a:p>
            <a:pPr lvl="0">
              <a:defRPr sz="1800"/>
            </a:pPr>
            <a:r>
              <a:rPr sz="3600"/>
              <a:t>Text-mining</a:t>
            </a:r>
          </a:p>
        </p:txBody>
      </p:sp>
      <p:pic>
        <p:nvPicPr>
          <p:cNvPr id="5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23020" y="8762545"/>
            <a:ext cx="2426827" cy="799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fast" advClick="1">
    <p:push dir="l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Zaključci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xfrm>
            <a:off x="-60213" y="2603500"/>
            <a:ext cx="12296298" cy="6286500"/>
          </a:xfrm>
          <a:prstGeom prst="rect">
            <a:avLst/>
          </a:prstGeom>
        </p:spPr>
        <p:txBody>
          <a:bodyPr/>
          <a:lstStyle/>
          <a:p>
            <a:pPr lvl="0" marL="1217160" indent="-137160" defTabSz="457200">
              <a:lnSpc>
                <a:spcPct val="120000"/>
              </a:lnSpc>
              <a:spcBef>
                <a:spcPts val="900"/>
              </a:spcBef>
              <a:buClr>
                <a:srgbClr val="808785"/>
              </a:buClr>
              <a:buSzPct val="100000"/>
              <a:defRPr sz="1800"/>
            </a:pPr>
            <a:r>
              <a:rPr sz="3500">
                <a:latin typeface="Helvetica Neue Light"/>
                <a:ea typeface="Helvetica Neue Light"/>
                <a:cs typeface="Helvetica Neue Light"/>
                <a:sym typeface="Helvetica Neue Light"/>
              </a:rPr>
              <a:t> Zadrzati osnove INA logo palete boja</a:t>
            </a:r>
            <a:endParaRPr sz="3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0" marL="1217160" indent="-137160" defTabSz="457200">
              <a:lnSpc>
                <a:spcPct val="120000"/>
              </a:lnSpc>
              <a:spcBef>
                <a:spcPts val="900"/>
              </a:spcBef>
              <a:buClr>
                <a:srgbClr val="808785"/>
              </a:buClr>
              <a:buSzPct val="100000"/>
              <a:defRPr sz="1800"/>
            </a:pPr>
            <a:r>
              <a:rPr sz="3500">
                <a:latin typeface="Helvetica Neue Light"/>
                <a:ea typeface="Helvetica Neue Light"/>
                <a:cs typeface="Helvetica Neue Light"/>
                <a:sym typeface="Helvetica Neue Light"/>
              </a:rPr>
              <a:t> Regionalna nezavisnost dizajna</a:t>
            </a:r>
            <a:endParaRPr sz="3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0" marL="1217160" indent="-137160" defTabSz="457200">
              <a:lnSpc>
                <a:spcPct val="120000"/>
              </a:lnSpc>
              <a:spcBef>
                <a:spcPts val="900"/>
              </a:spcBef>
              <a:buClr>
                <a:srgbClr val="808785"/>
              </a:buClr>
              <a:buSzPct val="100000"/>
              <a:defRPr sz="1800"/>
            </a:pPr>
            <a:r>
              <a:rPr sz="3500">
                <a:latin typeface="Helvetica Neue Light"/>
                <a:ea typeface="Helvetica Neue Light"/>
                <a:cs typeface="Helvetica Neue Light"/>
                <a:sym typeface="Helvetica Neue Light"/>
              </a:rPr>
              <a:t> Jednostavnost dizajna</a:t>
            </a:r>
            <a:endParaRPr sz="3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0" marL="1217160" indent="-137160" defTabSz="457200">
              <a:lnSpc>
                <a:spcPct val="120000"/>
              </a:lnSpc>
              <a:spcBef>
                <a:spcPts val="900"/>
              </a:spcBef>
              <a:buClr>
                <a:srgbClr val="808785"/>
              </a:buClr>
              <a:buSzPct val="100000"/>
              <a:defRPr sz="1800"/>
            </a:pPr>
            <a:r>
              <a:rPr sz="3500">
                <a:latin typeface="Helvetica Neue Light"/>
                <a:ea typeface="Helvetica Neue Light"/>
                <a:cs typeface="Helvetica Neue Light"/>
                <a:sym typeface="Helvetica Neue Light"/>
              </a:rPr>
              <a:t> Jasnoca poruke grafickih elemenata </a:t>
            </a:r>
            <a:endParaRPr sz="3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0" marL="1217160" indent="-137160" defTabSz="457200">
              <a:lnSpc>
                <a:spcPct val="120000"/>
              </a:lnSpc>
              <a:spcBef>
                <a:spcPts val="900"/>
              </a:spcBef>
              <a:buClr>
                <a:srgbClr val="808785"/>
              </a:buClr>
              <a:buSzPct val="100000"/>
              <a:defRPr sz="1800"/>
            </a:pPr>
            <a:r>
              <a:rPr sz="3500">
                <a:latin typeface="Helvetica Neue Light"/>
                <a:ea typeface="Helvetica Neue Light"/>
                <a:cs typeface="Helvetica Neue Light"/>
                <a:sym typeface="Helvetica Neue Light"/>
              </a:rPr>
              <a:t> Zadrzati kljucne aspekete svevremenskog INA logo izgleda</a:t>
            </a:r>
          </a:p>
        </p:txBody>
      </p:sp>
      <p:pic>
        <p:nvPicPr>
          <p:cNvPr id="5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23020" y="8762545"/>
            <a:ext cx="2426827" cy="799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18807" y="1928861"/>
            <a:ext cx="19161603" cy="49272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1270000" y="6362700"/>
            <a:ext cx="10464800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–Filip Saina</a:t>
            </a:r>
          </a:p>
        </p:txBody>
      </p:sp>
      <p:sp>
        <p:nvSpPr>
          <p:cNvPr id="60" name="Shape 60"/>
          <p:cNvSpPr/>
          <p:nvPr/>
        </p:nvSpPr>
        <p:spPr>
          <a:xfrm>
            <a:off x="1270000" y="3975100"/>
            <a:ext cx="10464800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800"/>
            </a:lvl1pPr>
          </a:lstStyle>
          <a:p>
            <a:pPr lvl="0">
              <a:defRPr sz="1800"/>
            </a:pPr>
            <a:r>
              <a:rPr sz="3800"/>
              <a:t>“Koristit ovaj slajd jer sam ga oduvijek htio koristit ali nikad nisam nasao prilike.” </a:t>
            </a:r>
          </a:p>
        </p:txBody>
      </p:sp>
      <p:pic>
        <p:nvPicPr>
          <p:cNvPr id="6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23020" y="8762545"/>
            <a:ext cx="2426827" cy="799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>
    <p:wipe dir="l"/>
  </p:transition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