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8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nl-NL" sz="3600" spc="150" baseline="0"/>
            </a:lvl1pPr>
          </a:lstStyle>
          <a:p>
            <a:pPr rtl="0"/>
            <a:r>
              <a:rPr lang="nl-NL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nl-NL" sz="1600"/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7" name="Tijdelijke aanduiding voor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om een SmartArt-graphic toe te voegen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60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 TE BEWERKEN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nl-NL" sz="20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nl-NL" sz="20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8" name="Tijdelijke aanduiding voor tekst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nl-NL" sz="20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9" name="Tijdelijke aanduiding voor tekst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nl-NL" sz="2000"/>
            </a:lvl1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34" name="Tijdelijke aanduiding voor tekst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1400" spc="50" baseline="0"/>
            </a:lvl1pPr>
          </a:lstStyle>
          <a:p>
            <a:pPr lvl="0" rtl="0"/>
            <a:r>
              <a:rPr lang="nl-NL"/>
              <a:t>Klik om de tekststijl van het model te bewerken</a:t>
            </a:r>
          </a:p>
        </p:txBody>
      </p:sp>
      <p:sp>
        <p:nvSpPr>
          <p:cNvPr id="35" name="Tijdelijke aanduiding voor tekst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1400" spc="50" baseline="0"/>
            </a:lvl1pPr>
          </a:lstStyle>
          <a:p>
            <a:pPr lvl="0" rtl="0"/>
            <a:r>
              <a:rPr lang="nl-NL"/>
              <a:t>Klik om de tekststijl van het model te bewerken</a:t>
            </a:r>
          </a:p>
        </p:txBody>
      </p:sp>
      <p:sp>
        <p:nvSpPr>
          <p:cNvPr id="36" name="Tijdelijke aanduiding voor tekst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1400" spc="50" baseline="0"/>
            </a:lvl1pPr>
          </a:lstStyle>
          <a:p>
            <a:pPr lvl="0" rtl="0"/>
            <a:r>
              <a:rPr lang="nl-NL" dirty="0"/>
              <a:t>Klik om de tekststijl van het model te bewerken</a:t>
            </a:r>
          </a:p>
        </p:txBody>
      </p:sp>
      <p:sp>
        <p:nvSpPr>
          <p:cNvPr id="37" name="Tijdelijke aanduiding voor tekst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1400" spc="50" baseline="0"/>
            </a:lvl1pPr>
          </a:lstStyle>
          <a:p>
            <a:pPr lvl="0" rt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>
                <a:solidFill>
                  <a:srgbClr val="898989"/>
                </a:solidFill>
              </a:defRPr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ee, inhou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 dirty="0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nl-NL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 noProof="0" dirty="0"/>
              <a:t>KLIK OM HOOFDTEKST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/>
            </a:lvl1pPr>
            <a:lvl2pPr marL="457200" indent="0">
              <a:lnSpc>
                <a:spcPct val="100000"/>
              </a:lnSpc>
              <a:buNone/>
              <a:defRPr lang="nl-NL" sz="1400" spc="50" baseline="0"/>
            </a:lvl2pPr>
            <a:lvl3pPr marL="914400" indent="0">
              <a:lnSpc>
                <a:spcPct val="100000"/>
              </a:lnSpc>
              <a:buNone/>
              <a:defRPr lang="nl-NL" sz="1400" spc="50" baseline="0"/>
            </a:lvl3pPr>
            <a:lvl4pPr marL="1371600" indent="0">
              <a:lnSpc>
                <a:spcPct val="100000"/>
              </a:lnSpc>
              <a:buNone/>
              <a:defRPr lang="nl-NL" sz="1400" spc="50" baseline="0"/>
            </a:lvl4pPr>
            <a:lvl5pPr marL="1828800" indent="0">
              <a:lnSpc>
                <a:spcPct val="100000"/>
              </a:lnSpc>
              <a:buNone/>
              <a:defRPr lang="nl-NL" sz="1400" spc="50" baseline="0"/>
            </a:lvl5pPr>
          </a:lstStyle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nl-NL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noProof="0" dirty="0"/>
              <a:t>KLIK OM HOOFDTEKST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/>
            </a:lvl1pPr>
            <a:lvl2pPr marL="457200" indent="0">
              <a:lnSpc>
                <a:spcPct val="100000"/>
              </a:lnSpc>
              <a:buNone/>
              <a:defRPr lang="nl-NL" sz="1400" spc="50" baseline="0"/>
            </a:lvl2pPr>
            <a:lvl3pPr marL="914400" indent="0">
              <a:lnSpc>
                <a:spcPct val="100000"/>
              </a:lnSpc>
              <a:buNone/>
              <a:defRPr lang="nl-NL" sz="1400" spc="50" baseline="0"/>
            </a:lvl3pPr>
            <a:lvl4pPr marL="1371600" indent="0">
              <a:lnSpc>
                <a:spcPct val="100000"/>
              </a:lnSpc>
              <a:buNone/>
              <a:defRPr lang="nl-NL" sz="1400" spc="50" baseline="0"/>
            </a:lvl4pPr>
            <a:lvl5pPr marL="1828800" indent="0">
              <a:lnSpc>
                <a:spcPct val="100000"/>
              </a:lnSpc>
              <a:buNone/>
              <a:defRPr lang="nl-NL" sz="1400" spc="50" baseline="0"/>
            </a:lvl5pPr>
          </a:lstStyle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ie inhou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nl-NL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HOOFDTEKST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/>
            </a:lvl1pPr>
            <a:lvl2pPr marL="457200" indent="0">
              <a:lnSpc>
                <a:spcPct val="100000"/>
              </a:lnSpc>
              <a:buNone/>
              <a:defRPr lang="nl-NL" sz="1400" spc="50" baseline="0"/>
            </a:lvl2pPr>
            <a:lvl3pPr marL="914400" indent="0">
              <a:lnSpc>
                <a:spcPct val="100000"/>
              </a:lnSpc>
              <a:buNone/>
              <a:defRPr lang="nl-NL" sz="1400" spc="50" baseline="0"/>
            </a:lvl3pPr>
            <a:lvl4pPr marL="1371600" indent="0">
              <a:lnSpc>
                <a:spcPct val="100000"/>
              </a:lnSpc>
              <a:buNone/>
              <a:defRPr lang="nl-NL" sz="1400" spc="50" baseline="0"/>
            </a:lvl4pPr>
            <a:lvl5pPr marL="1828800" indent="0">
              <a:lnSpc>
                <a:spcPct val="100000"/>
              </a:lnSpc>
              <a:buNone/>
              <a:defRPr lang="nl-NL" sz="1400" spc="50" baseline="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nl-NL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/>
              <a:t>KLIK OM HOOFDTEKST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/>
            </a:lvl1pPr>
            <a:lvl2pPr marL="457200" indent="0">
              <a:lnSpc>
                <a:spcPct val="100000"/>
              </a:lnSpc>
              <a:buNone/>
              <a:defRPr lang="nl-NL" sz="1400" spc="50" baseline="0"/>
            </a:lvl2pPr>
            <a:lvl3pPr marL="914400" indent="0">
              <a:lnSpc>
                <a:spcPct val="100000"/>
              </a:lnSpc>
              <a:buNone/>
              <a:defRPr lang="nl-NL" sz="1400" spc="50" baseline="0"/>
            </a:lvl3pPr>
            <a:lvl4pPr marL="1371600" indent="0">
              <a:lnSpc>
                <a:spcPct val="100000"/>
              </a:lnSpc>
              <a:buNone/>
              <a:defRPr lang="nl-NL" sz="1400" spc="50" baseline="0"/>
            </a:lvl4pPr>
            <a:lvl5pPr marL="1828800" indent="0">
              <a:lnSpc>
                <a:spcPct val="100000"/>
              </a:lnSpc>
              <a:buNone/>
              <a:defRPr lang="nl-NL" sz="1400" spc="50" baseline="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nl-NL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HOOFDTEKST TE BEWERKEN</a:t>
            </a:r>
          </a:p>
        </p:txBody>
      </p:sp>
      <p:sp>
        <p:nvSpPr>
          <p:cNvPr id="22" name="Tijdelijke aanduiding voor inhoud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/>
            </a:lvl1pPr>
            <a:lvl2pPr marL="457200" indent="0">
              <a:lnSpc>
                <a:spcPct val="100000"/>
              </a:lnSpc>
              <a:buNone/>
              <a:defRPr lang="nl-NL" sz="1400" spc="50" baseline="0"/>
            </a:lvl2pPr>
            <a:lvl3pPr marL="914400" indent="0">
              <a:lnSpc>
                <a:spcPct val="100000"/>
              </a:lnSpc>
              <a:buNone/>
              <a:defRPr lang="nl-NL" sz="1400" spc="50" baseline="0"/>
            </a:lvl3pPr>
            <a:lvl4pPr marL="1371600" indent="0">
              <a:lnSpc>
                <a:spcPct val="100000"/>
              </a:lnSpc>
              <a:buNone/>
              <a:defRPr lang="nl-NL" sz="1400" spc="50" baseline="0"/>
            </a:lvl4pPr>
            <a:lvl5pPr marL="1828800" indent="0">
              <a:lnSpc>
                <a:spcPct val="100000"/>
              </a:lnSpc>
              <a:buNone/>
              <a:defRPr lang="nl-NL" sz="1400" spc="50" baseline="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28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menv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nl-N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nl-N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Rechte verbindingslijn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jdelijke aanduiding voor datum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22" name="Tijdelijke aanduiding voor voettekst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24" name="Tijdelijke aanduiding voor dianumm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35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fsluit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nl-NL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nl-NL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ijdelijke aanduiding voor datum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10" name="Tijdelijke aanduiding voor voettekst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11" name="Tijdelijke aanduiding voor dianumm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11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8217F155-8767-4EE5-A0A0-357520A21D5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606F83FD-A4FD-4A3A-8F4E-599A5C3883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6B2343D-0DF1-4030-B578-2608C5EAD95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E9754A99-82D5-4F5E-A856-9EA990E7EB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7EF0CE-D182-45D2-A349-F6989E46B3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499A0E5F-4FC7-4AD5-B905-4C7B8DFD5F5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8038A684-8FDE-47AF-95C4-4B525D1E7A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4A04E8C9-2D72-4FC8-9B25-41544249F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6DA9AD2-EEDC-4A49-942F-ABB77C8EC64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55EC3F3E-4E5B-4FA5-B02A-F1F6F274C24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5F91C162-71C8-4E25-9646-28F819189E9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E5915FED-9E8C-4D0D-B101-2129725536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AF8B3252-9D03-443E-B13A-7DBCCD738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408FFA87-EE72-49C4-AF0B-7C0EC81410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1C80FA11-9871-45E0-82F0-11EE28B64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F46C98-7D25-47FB-B0B9-D64D262EF7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B1072356-62CC-4ECF-9727-10055FE6D53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ED71BDB4-8257-41E0-A7C9-57A82B0F5F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Pijl: punthaak 224">
                    <a:extLst>
                      <a:ext uri="{FF2B5EF4-FFF2-40B4-BE49-F238E27FC236}">
                        <a16:creationId xmlns:a16="http://schemas.microsoft.com/office/drawing/2014/main" id="{DF7168BC-58A0-477C-9D89-A985C9C7E95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20194EB5-6431-4E8D-A58D-020AB892C6C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AA1F47F0-F12A-4D93-B0A0-8DE32DB7E13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BC179B58-06B2-4D68-BC2D-A1C1A541D9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778D5AC0-A32E-49A0-94AD-6D952DECD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7D8956D1-FD91-4A3A-A815-4F9DC19EDB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18EBCA6A-5511-4132-86E9-5E7ED88546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5D5282FC-2063-4431-97C8-A997F2D78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D2EFD3D0-2F1E-4FE7-81B4-10809A69233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B6BC6817-83B1-4087-B7F1-18A83ABE90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Pijl: punthaak 215">
                    <a:extLst>
                      <a:ext uri="{FF2B5EF4-FFF2-40B4-BE49-F238E27FC236}">
                        <a16:creationId xmlns:a16="http://schemas.microsoft.com/office/drawing/2014/main" id="{49E7854F-AD92-4BB1-9F1E-8AD35C6F50F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A8409377-32E1-465F-B660-4107292098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61FC7A9F-CD83-4654-ADE6-0D1B0791B6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7" name="Groep 186">
                <a:extLst>
                  <a:ext uri="{FF2B5EF4-FFF2-40B4-BE49-F238E27FC236}">
                    <a16:creationId xmlns:a16="http://schemas.microsoft.com/office/drawing/2014/main" id="{C070A3DC-A58C-4F3E-8E25-4D9B402ABE7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416D672B-364F-4B35-AC73-7CA8E123F78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7380225-682F-4532-8D4C-9282BB4E637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7159F24D-7111-4745-BEBD-10E4FFB46D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8DCF8B8-5E7D-4AAD-82EE-EE5AFA312B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085B834B-9F91-4D09-8E3F-FBF4AE937C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60F7B275-C376-4315-9429-376BEDACDC9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72BFB187-516D-4FC7-9DA2-C13ADBA351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3510798A-3D50-4D94-B118-2A27CA7F4E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1F7D2940-28B7-4B73-B261-41A0C2BFB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2DBD820C-CA65-465D-8E93-11EF859840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20C9219E-58DF-4314-B988-60979C13EE4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E67395BC-744E-42DE-9817-59633B3CB26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621B604D-2821-4894-964B-C8170852A953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B8AAB4B2-16AB-45A3-8E30-F4003ECE166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E40A26D6-9E24-4E18-B50B-3A5F860346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3E9F0462-1F75-4787-9172-9AF6D5414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66C0AD-251A-41AA-BB0F-0DDC6817DE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663DBF1C-AF25-493E-9DCC-8CDA91A78B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58CEE8A0-E0AF-4313-906B-4823F58D6E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5184C7B5-0643-408E-8A59-FD1062680F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DCB1A1A6-091A-4169-8835-C1D3B868DAD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EAA4D4AB-8D01-4856-9110-CB98A113AA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Pijl: punthaak 195">
                      <a:extLst>
                        <a:ext uri="{FF2B5EF4-FFF2-40B4-BE49-F238E27FC236}">
                          <a16:creationId xmlns:a16="http://schemas.microsoft.com/office/drawing/2014/main" id="{87ECA9B2-10D0-4445-90AD-C44CCD52871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BE9B1067-E7EF-46A0-AB9F-4815EB2FBFA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E9B90D5-1DAA-4FA5-9669-F84759BA3EE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E03EBB6F-0989-4499-BCEF-3737303DAA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D0CF1BF4-5B9C-45E0-B40C-57A031EF805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F87B404D-2426-4CB1-9075-086C0DDF2FE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10DFECC-EFA2-4E70-8FE7-E6D9FDE60DF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EE72E20-A5D1-497C-AAEF-F0AE9C00A8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9A71C85-1750-4FCB-8D00-62061D51FFC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0EF6D4B-62FF-4C5C-A3BC-83C8650E20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D943493-DA3C-48AF-A6E6-D05383CBB9A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33C1FF01-DBA9-402C-829F-B94C9C5E2A0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92055F02-8ADC-4567-9E53-9CD26E95B8F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9F7D95AC-0C59-4595-92CF-2DFB44C8A3D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48E5C85-688C-4364-9231-5C1A85E2C5C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8A411F4-8A7D-44A2-8E9B-76FDA4126F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E03CF35-C0AE-4085-A7C6-A5AA29F4CF7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92C17141-BFFF-4672-9C4B-E7B7D3641B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F1FF919D-A93B-45AA-AD63-669B07F5582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99C822B-4F41-46FD-A981-52EE73C65CC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0FAE333-CBD5-4AFB-8342-5F9A741A87E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887739C1-A3ED-4759-BB75-8B9E0179CDD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47B707AF-6725-4AF3-A37A-928F40AC080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Subtitel 01</a:t>
            </a:r>
          </a:p>
          <a:p>
            <a:pPr lvl="4"/>
            <a:r>
              <a:rPr lang="nl-NL" dirty="0"/>
              <a:t>Subtitel 02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6CBA2B5-D30D-4FF8-8343-6778F7E8C7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7053" y="6450555"/>
            <a:ext cx="4338937" cy="178670"/>
          </a:xfrm>
        </p:spPr>
        <p:txBody>
          <a:bodyPr anchor="ctr" anchorCtr="0"/>
          <a:lstStyle>
            <a:lvl1pPr>
              <a:defRPr lang="en-GB" sz="700" dirty="0">
                <a:solidFill>
                  <a:srgbClr val="00B0F0"/>
                </a:solidFill>
              </a:defRPr>
            </a:lvl1pPr>
            <a:lvl2pPr>
              <a:defRPr sz="800">
                <a:solidFill>
                  <a:srgbClr val="007EA9"/>
                </a:solidFill>
              </a:defRPr>
            </a:lvl2pPr>
            <a:lvl3pPr marL="0" indent="0">
              <a:buFontTx/>
              <a:buNone/>
              <a:defRPr sz="800">
                <a:solidFill>
                  <a:srgbClr val="00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solidFill>
                  <a:srgbClr val="007EA9"/>
                </a:solidFill>
              </a:defRPr>
            </a:lvl4pPr>
            <a:lvl5pPr>
              <a:defRPr sz="800">
                <a:solidFill>
                  <a:srgbClr val="007EA9"/>
                </a:solidFill>
              </a:defRPr>
            </a:lvl5pPr>
          </a:lstStyle>
          <a:p>
            <a:pPr lvl="2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19:19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4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nl-NL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KLIKKEN OM TITELSTIJL VAN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nl-NL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nl-NL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nl-NL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nl-NL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nl-NL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MASTER TITLE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nl-NL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nl-N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nl-N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51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e-ei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nl-NL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nl-NL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0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grafiek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als u een grafiek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91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f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8" name="Tijdelijke aanduiding voor tabel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10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KLIKKEN OM TITELSTIJL VAN MODEL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nl-NL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Klikken om de ondertitelstijl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dia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17" name="Tijdelijke aanduiding voor afbeelding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18" name="Tijdelijke aanduiding voor afbeelding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nl-NL"/>
            </a:defPPr>
          </a:lstStyle>
          <a:p>
            <a:pPr lvl="1"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/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3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dia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nl-NL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17" name="Tijdelijke aanduiding voor afbeelding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32" name="Tijdelijke aanduiding voor afbeelding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55" name="Tijdelijke aanduiding voor afbeelding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62" name="Tijdelijke aanduiding voor tekst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56" name="Tijdelijke aanduiding voor afbeelding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9" name="Tijdelijke aanduiding voor tekst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63" name="Tijdelijke aanduiding voor tekst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33" name="Tijdelijke aanduiding voor afbeelding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0" name="Tijdelijke aanduiding voor tekst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64" name="Tijdelijke aanduiding voor tekst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58" name="Tijdelijke aanduiding voor afbeelding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nl-NL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1" name="Tijdelijke aanduiding voor tekst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nl-NL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65" name="Tijdelijke aanduiding voor tekst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nl-NL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nl-NL" sz="2000" b="1"/>
            </a:lvl2pPr>
            <a:lvl3pPr marL="914400" indent="0">
              <a:buNone/>
              <a:defRPr lang="nl-NL" sz="1800" b="1"/>
            </a:lvl3pPr>
            <a:lvl4pPr marL="1371600" indent="0">
              <a:buNone/>
              <a:defRPr lang="nl-NL" sz="1600" b="1"/>
            </a:lvl4pPr>
            <a:lvl5pPr marL="1828800" indent="0">
              <a:buNone/>
              <a:defRPr lang="nl-NL" sz="1600" b="1"/>
            </a:lvl5pPr>
            <a:lvl6pPr marL="2286000" indent="0">
              <a:buNone/>
              <a:defRPr lang="nl-NL" sz="1600" b="1"/>
            </a:lvl6pPr>
            <a:lvl7pPr marL="2743200" indent="0">
              <a:buNone/>
              <a:defRPr lang="nl-NL" sz="1600" b="1"/>
            </a:lvl7pPr>
            <a:lvl8pPr marL="3200400" indent="0">
              <a:buNone/>
              <a:defRPr lang="nl-NL" sz="1600" b="1"/>
            </a:lvl8pPr>
            <a:lvl9pPr marL="3657600" indent="0">
              <a:buNone/>
              <a:defRPr lang="nl-NL" sz="1600" b="1"/>
            </a:lvl9pPr>
          </a:lstStyle>
          <a:p>
            <a:pPr lvl="0" rtl="0"/>
            <a:r>
              <a:rPr lang="nl-NL"/>
              <a:t>KLIK OM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nl-NL" sz="900">
                <a:solidFill>
                  <a:srgbClr val="898989"/>
                </a:solidFill>
              </a:defRPr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 sz="900">
                <a:solidFill>
                  <a:srgbClr val="898989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 sz="900">
                <a:solidFill>
                  <a:srgbClr val="898989"/>
                </a:solidFill>
              </a:defRPr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87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7EFF-1AD3-4F60-A988-6FC91D674D2E}" type="datetimeFigureOut">
              <a:rPr lang="nl-NL" smtClean="0"/>
              <a:t>7-6-2023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DBBE-C57E-42DF-A4CC-B06F442877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2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D169-44F8-A284-F55F-7EB8B20E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Rijksmuseum API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8AAC00-5522-78E9-85E7-EC8941434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Bart Zwemmer</a:t>
            </a:r>
          </a:p>
        </p:txBody>
      </p:sp>
    </p:spTree>
    <p:extLst>
      <p:ext uri="{BB962C8B-B14F-4D97-AF65-F5344CB8AC3E}">
        <p14:creationId xmlns:p14="http://schemas.microsoft.com/office/powerpoint/2010/main" val="16067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66B90-74A3-3032-0C2A-CCFA03E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47DF415-7246-36BD-85B8-85E1DF3485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296580-1C84-8F3F-0160-E70C28F670ED}"/>
              </a:ext>
            </a:extLst>
          </p:cNvPr>
          <p:cNvSpPr txBox="1"/>
          <p:nvPr/>
        </p:nvSpPr>
        <p:spPr>
          <a:xfrm>
            <a:off x="898071" y="2057400"/>
            <a:ext cx="740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ELT </a:t>
            </a:r>
            <a:r>
              <a:rPr lang="nl-NL" dirty="0" err="1"/>
              <a:t>Process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Extract </a:t>
            </a:r>
            <a:r>
              <a:rPr lang="nl-NL" dirty="0" err="1"/>
              <a:t>and</a:t>
            </a:r>
            <a:r>
              <a:rPr lang="nl-NL" dirty="0"/>
              <a:t> load is </a:t>
            </a:r>
            <a:r>
              <a:rPr lang="nl-NL" dirty="0" err="1"/>
              <a:t>serial</a:t>
            </a:r>
            <a:r>
              <a:rPr lang="nl-NL" dirty="0"/>
              <a:t>,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API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Transformations</a:t>
            </a:r>
            <a:r>
              <a:rPr lang="nl-NL" dirty="0"/>
              <a:t> in </a:t>
            </a:r>
            <a:r>
              <a:rPr lang="nl-NL" dirty="0" err="1"/>
              <a:t>Databricks</a:t>
            </a:r>
            <a:r>
              <a:rPr lang="nl-NL" dirty="0"/>
              <a:t> is </a:t>
            </a:r>
            <a:r>
              <a:rPr lang="nl-NL" dirty="0" err="1"/>
              <a:t>faster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 err="1"/>
              <a:t>Medallion</a:t>
            </a:r>
            <a:r>
              <a:rPr lang="nl-NL" dirty="0"/>
              <a:t> model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Bronze</a:t>
            </a:r>
            <a:r>
              <a:rPr lang="nl-NL" dirty="0"/>
              <a:t>: </a:t>
            </a:r>
            <a:r>
              <a:rPr lang="nl-NL" dirty="0" err="1"/>
              <a:t>XML’s</a:t>
            </a:r>
            <a:r>
              <a:rPr lang="nl-NL" dirty="0"/>
              <a:t> as </a:t>
            </a:r>
            <a:r>
              <a:rPr lang="nl-NL" dirty="0" err="1"/>
              <a:t>DataFrames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Silver: </a:t>
            </a:r>
            <a:r>
              <a:rPr lang="nl-NL" dirty="0" err="1"/>
              <a:t>cleaned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organized</a:t>
            </a:r>
            <a:r>
              <a:rPr lang="nl-NL" dirty="0"/>
              <a:t>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Gold: Data </a:t>
            </a:r>
            <a:r>
              <a:rPr lang="nl-NL" dirty="0" err="1"/>
              <a:t>Scientists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30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66B90-74A3-3032-0C2A-CCFA03E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download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47DF415-7246-36BD-85B8-85E1DF3485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296580-1C84-8F3F-0160-E70C28F670ED}"/>
              </a:ext>
            </a:extLst>
          </p:cNvPr>
          <p:cNvSpPr txBox="1"/>
          <p:nvPr/>
        </p:nvSpPr>
        <p:spPr>
          <a:xfrm>
            <a:off x="898071" y="2057400"/>
            <a:ext cx="74016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Initial</a:t>
            </a:r>
            <a:r>
              <a:rPr lang="nl-NL" dirty="0"/>
              <a:t> load:</a:t>
            </a:r>
          </a:p>
          <a:p>
            <a:pPr marL="285750" indent="-285750">
              <a:buFontTx/>
              <a:buChar char="-"/>
            </a:pP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EntirePublicDomainSet</a:t>
            </a:r>
            <a:endParaRPr lang="nl-NL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The API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only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allows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serial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requests</a:t>
            </a:r>
            <a:endParaRPr lang="nl-NL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Separate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inital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download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dirty="0"/>
          </a:p>
          <a:p>
            <a:r>
              <a:rPr lang="nl-NL" dirty="0" err="1"/>
              <a:t>Periodic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new data: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Listrecords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DataFrame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Download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Else:</a:t>
            </a:r>
          </a:p>
          <a:p>
            <a:pPr marL="742950" lvl="1" indent="-285750">
              <a:buFontTx/>
              <a:buChar char="-"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Skip /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Upsert</a:t>
            </a:r>
            <a:endParaRPr lang="nl-NL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endParaRPr lang="nl-NL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nl-NL" dirty="0"/>
              <a:t>Store </a:t>
            </a:r>
            <a:r>
              <a:rPr lang="nl-NL" dirty="0" err="1"/>
              <a:t>XML’s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DBMS</a:t>
            </a:r>
          </a:p>
        </p:txBody>
      </p:sp>
    </p:spTree>
    <p:extLst>
      <p:ext uri="{BB962C8B-B14F-4D97-AF65-F5344CB8AC3E}">
        <p14:creationId xmlns:p14="http://schemas.microsoft.com/office/powerpoint/2010/main" val="398537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66B90-74A3-3032-0C2A-CCFA03E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Bronze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47DF415-7246-36BD-85B8-85E1DF3485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296580-1C84-8F3F-0160-E70C28F670ED}"/>
              </a:ext>
            </a:extLst>
          </p:cNvPr>
          <p:cNvSpPr txBox="1"/>
          <p:nvPr/>
        </p:nvSpPr>
        <p:spPr>
          <a:xfrm>
            <a:off x="898071" y="2057400"/>
            <a:ext cx="740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DBMS Folder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DataFrame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GLOB </a:t>
            </a:r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XML files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DataFrames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XSD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definition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data </a:t>
            </a:r>
            <a:r>
              <a:rPr lang="nl-NL" dirty="0" err="1"/>
              <a:t>validation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DataFrames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/processing</a:t>
            </a:r>
          </a:p>
        </p:txBody>
      </p:sp>
    </p:spTree>
    <p:extLst>
      <p:ext uri="{BB962C8B-B14F-4D97-AF65-F5344CB8AC3E}">
        <p14:creationId xmlns:p14="http://schemas.microsoft.com/office/powerpoint/2010/main" val="163930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66B90-74A3-3032-0C2A-CCFA03E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Silver </a:t>
            </a:r>
            <a:r>
              <a:rPr lang="nl-NL" dirty="0" err="1"/>
              <a:t>tables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47DF415-7246-36BD-85B8-85E1DF3485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296580-1C84-8F3F-0160-E70C28F670ED}"/>
              </a:ext>
            </a:extLst>
          </p:cNvPr>
          <p:cNvSpPr txBox="1"/>
          <p:nvPr/>
        </p:nvSpPr>
        <p:spPr>
          <a:xfrm>
            <a:off x="898071" y="2057400"/>
            <a:ext cx="74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bronze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 model</a:t>
            </a:r>
          </a:p>
        </p:txBody>
      </p:sp>
    </p:spTree>
    <p:extLst>
      <p:ext uri="{BB962C8B-B14F-4D97-AF65-F5344CB8AC3E}">
        <p14:creationId xmlns:p14="http://schemas.microsoft.com/office/powerpoint/2010/main" val="75409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66B90-74A3-3032-0C2A-CCFA03E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dashboard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47DF415-7246-36BD-85B8-85E1DF3485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296580-1C84-8F3F-0160-E70C28F670ED}"/>
              </a:ext>
            </a:extLst>
          </p:cNvPr>
          <p:cNvSpPr txBox="1"/>
          <p:nvPr/>
        </p:nvSpPr>
        <p:spPr>
          <a:xfrm>
            <a:off x="898071" y="2057400"/>
            <a:ext cx="74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Databricks</a:t>
            </a:r>
            <a:r>
              <a:rPr lang="nl-NL" dirty="0"/>
              <a:t> Dashboard on top of Silver </a:t>
            </a:r>
            <a:r>
              <a:rPr lang="nl-NL" dirty="0" err="1"/>
              <a:t>tables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92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hem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2_TF67328976_Win32" id="{8E14AC2B-B2F2-4723-A976-9C9D9033EA14}" vid="{BE82D758-C254-4C7A-9A28-D116F51218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2541</TotalTime>
  <Words>122</Words>
  <Application>Microsoft Office PowerPoint</Application>
  <PresentationFormat>Breedbeeld</PresentationFormat>
  <Paragraphs>34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Consolas</vt:lpstr>
      <vt:lpstr>Tenorite</vt:lpstr>
      <vt:lpstr>Office-thema</vt:lpstr>
      <vt:lpstr>Rijksmuseum API</vt:lpstr>
      <vt:lpstr>Overview</vt:lpstr>
      <vt:lpstr>Data download</vt:lpstr>
      <vt:lpstr>Bronze tables</vt:lpstr>
      <vt:lpstr>Silver tables</vt:lpstr>
      <vt:lpstr>SQL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Zwemmer, Bart</dc:creator>
  <cp:lastModifiedBy>Bart Zwemmer</cp:lastModifiedBy>
  <cp:revision>4</cp:revision>
  <dcterms:created xsi:type="dcterms:W3CDTF">2023-06-07T17:38:11Z</dcterms:created>
  <dcterms:modified xsi:type="dcterms:W3CDTF">2023-06-09T12:00:07Z</dcterms:modified>
</cp:coreProperties>
</file>