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5" r:id="rId7"/>
    <p:sldId id="264" r:id="rId8"/>
    <p:sldId id="263" r:id="rId9"/>
    <p:sldId id="266" r:id="rId10"/>
    <p:sldId id="260" r:id="rId11"/>
    <p:sldId id="269" r:id="rId12"/>
    <p:sldId id="270" r:id="rId13"/>
    <p:sldId id="271" r:id="rId14"/>
    <p:sldId id="272" r:id="rId15"/>
    <p:sldId id="261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E1BB3-2213-4EF5-9825-5AF64B34F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Метод главных компонент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F560C4-3733-4EAF-A69E-86B34CDBB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Подготовили: Басалаев Д.А. и Асанов Д.Р.</a:t>
            </a:r>
          </a:p>
        </p:txBody>
      </p:sp>
    </p:spTree>
    <p:extLst>
      <p:ext uri="{BB962C8B-B14F-4D97-AF65-F5344CB8AC3E}">
        <p14:creationId xmlns:p14="http://schemas.microsoft.com/office/powerpoint/2010/main" val="168069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8720-2D52-4B43-8DFF-8FC9F556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Представление в коде</a:t>
            </a:r>
            <a:br>
              <a:rPr lang="ru-RU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1: </a:t>
            </a:r>
            <a:r>
              <a:rPr lang="ru-RU" b="1" dirty="0">
                <a:effectLst/>
                <a:latin typeface="Century Gothic (Заголовки)"/>
              </a:rPr>
              <a:t>Нормализация выборки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AE02F7A-6E14-48E5-95BC-5A3A3231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519" y="1800548"/>
            <a:ext cx="6742962" cy="3963094"/>
          </a:xfrm>
        </p:spPr>
      </p:pic>
    </p:spTree>
    <p:extLst>
      <p:ext uri="{BB962C8B-B14F-4D97-AF65-F5344CB8AC3E}">
        <p14:creationId xmlns:p14="http://schemas.microsoft.com/office/powerpoint/2010/main" val="256350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8720-2D52-4B43-8DFF-8FC9F556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2979174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Century Gothic (Заголовки)"/>
              </a:rPr>
              <a:t>Представление в коде</a:t>
            </a:r>
            <a:br>
              <a:rPr lang="ru-RU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2: </a:t>
            </a:r>
            <a:r>
              <a:rPr lang="ru-RU" b="1" dirty="0">
                <a:effectLst/>
                <a:latin typeface="Century Gothic (Заголовки)"/>
              </a:rPr>
              <a:t>Вычисляем ковариационную матрицу и находим её собственные векторы и соответствующие им собственные значения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1C57F36-4797-4C68-8165-C16E75EE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333" y="3103061"/>
            <a:ext cx="6908432" cy="21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5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8720-2D52-4B43-8DFF-8FC9F556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Представление в коде</a:t>
            </a:r>
            <a:br>
              <a:rPr lang="ru-RU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3: </a:t>
            </a:r>
            <a:r>
              <a:rPr lang="ru-RU" b="1" dirty="0">
                <a:effectLst/>
                <a:latin typeface="Century Gothic (Заголовки)"/>
              </a:rPr>
              <a:t>Нормализация выборки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5349694-0537-481C-9418-D426FBB5B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2246" y="1697499"/>
            <a:ext cx="4996753" cy="4740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CE15F2-9CD7-42B6-A94C-2DD0F0410618}"/>
              </a:ext>
            </a:extLst>
          </p:cNvPr>
          <p:cNvSpPr txBox="1"/>
          <p:nvPr/>
        </p:nvSpPr>
        <p:spPr>
          <a:xfrm>
            <a:off x="326239" y="3107851"/>
            <a:ext cx="53422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Собственное значение показывает дисперсию каждой компоненты. Отбрасываем минимальные значение в соответствии с задачей - понизить модель до определенной размерности или снизить размерности с допустимой потерей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87356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8720-2D52-4B43-8DFF-8FC9F556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"/>
            <a:ext cx="9905998" cy="251902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Century Gothic (Заголовки)"/>
              </a:rPr>
              <a:t>Представление в коде</a:t>
            </a:r>
            <a:br>
              <a:rPr lang="ru-RU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4: </a:t>
            </a:r>
            <a:r>
              <a:rPr lang="ru-RU" b="1" dirty="0">
                <a:effectLst/>
                <a:latin typeface="Century Gothic (Заголовки)"/>
              </a:rPr>
              <a:t>Проецируем все значения на гиперплоскость, которую образуют оставшиеся компоненты.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3871C84-B3EB-422C-874A-4AB89C64E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767" y="2790395"/>
            <a:ext cx="6974466" cy="2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5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8720-2D52-4B43-8DFF-8FC9F556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Представление в коде</a:t>
            </a:r>
            <a:br>
              <a:rPr lang="ru-RU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5: </a:t>
            </a:r>
            <a:r>
              <a:rPr lang="ru-RU" b="1" dirty="0">
                <a:effectLst/>
                <a:latin typeface="Century Gothic (Заголовки)"/>
              </a:rPr>
              <a:t>Восстанавливаем данные, если необходимо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5107CA1-AEE6-402C-9E13-451084845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459" y="2795402"/>
            <a:ext cx="6055082" cy="24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27452-924E-4914-ACE2-34F57F63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ru-RU" b="1" dirty="0"/>
              <a:t>Пример работы </a:t>
            </a:r>
            <a:r>
              <a:rPr lang="en-US" b="1" dirty="0"/>
              <a:t>PCA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3FD560-6CF6-4842-893E-03E87225F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71" y="2206122"/>
            <a:ext cx="4102418" cy="35273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D1B962-CA86-4928-8294-84E2E7BB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14" y="2206289"/>
            <a:ext cx="4102417" cy="35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27452-924E-4914-ACE2-34F57F63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ru-RU" b="1" dirty="0"/>
              <a:t>Недостатки </a:t>
            </a:r>
            <a:r>
              <a:rPr lang="en-US" b="1" dirty="0"/>
              <a:t>PCA</a:t>
            </a:r>
            <a:endParaRPr lang="ru-RU" dirty="0"/>
          </a:p>
        </p:txBody>
      </p:sp>
      <p:pic>
        <p:nvPicPr>
          <p:cNvPr id="10" name="Объект 4">
            <a:extLst>
              <a:ext uri="{FF2B5EF4-FFF2-40B4-BE49-F238E27FC236}">
                <a16:creationId xmlns:a16="http://schemas.microsoft.com/office/drawing/2014/main" id="{6C53E2C5-38D5-4F81-BDC6-6E64F2692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775" y="2460383"/>
            <a:ext cx="7562449" cy="29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FCA05-03EA-431F-9C40-FAA84ABC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ru-RU" b="1" dirty="0"/>
              <a:t>Дальнейшее развитие </a:t>
            </a:r>
            <a:r>
              <a:rPr lang="en-US" b="1" dirty="0"/>
              <a:t>PCA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7FC7C-4869-44AA-99D6-BAD3853B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485177"/>
            <a:ext cx="9905998" cy="175186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i="0" dirty="0">
                <a:effectLst/>
                <a:latin typeface="Century Gothic (Основной текст)"/>
              </a:rPr>
              <a:t>Если говорить о его значимости, то это один из самых используемых методов. Ему находят применение в сфере визуализация данных, распознавания лиц и объектов, в биоинформатике, </a:t>
            </a:r>
            <a:r>
              <a:rPr lang="ru-RU" b="1" i="0" dirty="0" err="1">
                <a:effectLst/>
                <a:latin typeface="Century Gothic (Основной текст)"/>
              </a:rPr>
              <a:t>хемометрике</a:t>
            </a:r>
            <a:r>
              <a:rPr lang="ru-RU" b="1" i="0" dirty="0">
                <a:effectLst/>
                <a:latin typeface="Century Gothic (Основной текст)"/>
              </a:rPr>
              <a:t> (раздел аналитической химии), психодиагностике, эконометрике, социологии, политологии и многих других областях знаний</a:t>
            </a:r>
            <a:endParaRPr lang="ru-RU" b="1" dirty="0">
              <a:latin typeface="Century Gothic (Основной текст)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38D852-E86D-4F90-B4CA-5C027861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33" y="1496893"/>
            <a:ext cx="667795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B0B93-4D5C-4C08-B74E-F91F9AE8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835"/>
            <a:ext cx="9905998" cy="1905000"/>
          </a:xfrm>
        </p:spPr>
        <p:txBody>
          <a:bodyPr/>
          <a:lstStyle/>
          <a:p>
            <a:pPr algn="ctr"/>
            <a:r>
              <a:rPr lang="ru-RU" b="1" dirty="0"/>
              <a:t>Введение в </a:t>
            </a:r>
            <a:r>
              <a:rPr lang="en-US" b="1" dirty="0" err="1"/>
              <a:t>pca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A1784-9481-4A74-9A6F-4415DCFE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250185"/>
            <a:ext cx="9905998" cy="20795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Метод главных компонент (</a:t>
            </a:r>
            <a:r>
              <a:rPr lang="ru-RU" b="1" dirty="0" err="1"/>
              <a:t>Principal</a:t>
            </a:r>
            <a:r>
              <a:rPr lang="ru-RU" b="1" dirty="0"/>
              <a:t> </a:t>
            </a:r>
            <a:r>
              <a:rPr lang="ru-RU" b="1" dirty="0" err="1"/>
              <a:t>Component</a:t>
            </a:r>
            <a:r>
              <a:rPr lang="ru-RU" b="1" dirty="0"/>
              <a:t> Analysis или же PCA) — алгоритм обучения без учителя, используемый для понижения размерности и выявления наиболее информативных признаков в данных. Его суть заключается в предположении о линейности отношений данных и их проекции на подпространство ортогональных векторов, в которых дисперсия будет максимальной</a:t>
            </a:r>
          </a:p>
        </p:txBody>
      </p:sp>
      <p:pic>
        <p:nvPicPr>
          <p:cNvPr id="4" name="Picture 2" descr="Principal Component Analysis (PCA) 101 - NumXL">
            <a:extLst>
              <a:ext uri="{FF2B5EF4-FFF2-40B4-BE49-F238E27FC236}">
                <a16:creationId xmlns:a16="http://schemas.microsoft.com/office/drawing/2014/main" id="{1F0F7DEC-17B1-40EA-8D13-63967ED0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34" y="1409230"/>
            <a:ext cx="4875731" cy="27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5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D914-E95A-43B2-A29C-E42EE970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161"/>
            <a:ext cx="9905998" cy="1905000"/>
          </a:xfrm>
        </p:spPr>
        <p:txBody>
          <a:bodyPr/>
          <a:lstStyle/>
          <a:p>
            <a:pPr algn="ctr"/>
            <a:r>
              <a:rPr lang="ru-RU" b="1" dirty="0"/>
              <a:t>Постановка задачи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1B70A-2DFE-41CF-9A57-EC31104146E9}"/>
              </a:ext>
            </a:extLst>
          </p:cNvPr>
          <p:cNvSpPr txBox="1"/>
          <p:nvPr/>
        </p:nvSpPr>
        <p:spPr>
          <a:xfrm>
            <a:off x="1141413" y="3338051"/>
            <a:ext cx="45580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Постановка: аппроксимировать данные линейными многообразиями меньшей размерности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04D0AB-6AFA-4233-9391-BEAB94E2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855" y="1482410"/>
            <a:ext cx="3596774" cy="49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424FB-629E-44F4-AC08-6EAE6FF4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19665"/>
            <a:ext cx="9905998" cy="1905000"/>
          </a:xfrm>
        </p:spPr>
        <p:txBody>
          <a:bodyPr/>
          <a:lstStyle/>
          <a:p>
            <a:pPr algn="ctr"/>
            <a:r>
              <a:rPr lang="ru-RU" b="1" dirty="0"/>
              <a:t>Применимость алгоритма</a:t>
            </a:r>
            <a:endParaRPr lang="ru-RU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C57D9FFA-D423-464E-B5A5-B0A05F86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81257"/>
            <a:ext cx="9906000" cy="356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b="1" dirty="0"/>
              <a:t>Метод главных компонент применим всегда. Распространённое утверждение о том, что он применим только к нормально распределённым данным (или для распределений, близких к нормальным) неверно: в исходной формулировке К. Пирсона ставится задача об аппроксимации конечного множества данных и отсутствует даже гипотеза о их статистическом порождении, не говоря уж о распределении.</a:t>
            </a:r>
          </a:p>
          <a:p>
            <a:pPr marL="0" indent="0">
              <a:buNone/>
            </a:pPr>
            <a:endParaRPr lang="ru-RU" sz="1700" b="1" dirty="0"/>
          </a:p>
          <a:p>
            <a:pPr marL="0" indent="0">
              <a:buNone/>
            </a:pPr>
            <a:r>
              <a:rPr lang="ru-RU" sz="1700" b="1" dirty="0"/>
              <a:t>Однако метод не всегда эффективно снижает размерность при заданных ограничениях на точность. Прямые и плоскости не всегда обеспечивают хорошую аппроксимацию. Например, данные могут с хорошей точностью следовать какой-нибудь кривой, а эта кривая может быть сложно расположена в пространстве данных. В этом случае метод главных компонент для приемлемой точности потребует нескольких компонент (вместо одной), или вообще не даст снижения размерности при приемлемой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202254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00330-2709-4B01-95A9-E5F642A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Теоретическое объяснение</a:t>
            </a:r>
            <a:br>
              <a:rPr lang="en-US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1: </a:t>
            </a:r>
            <a:r>
              <a:rPr lang="ru-RU" b="1" i="0" dirty="0">
                <a:effectLst/>
                <a:latin typeface="Century Gothic (Заголовки)"/>
              </a:rPr>
              <a:t>СТАНДАРТИЗАЦИЯ</a:t>
            </a:r>
            <a:endParaRPr lang="ru-RU" b="1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9BF00-E318-4E99-BA56-700A55AB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1695"/>
            <a:ext cx="9905998" cy="926237"/>
          </a:xfrm>
        </p:spPr>
        <p:txBody>
          <a:bodyPr/>
          <a:lstStyle/>
          <a:p>
            <a:pPr marL="0" indent="0" algn="ctr">
              <a:buNone/>
            </a:pPr>
            <a:r>
              <a:rPr lang="ru-RU" b="1" i="0" dirty="0">
                <a:effectLst/>
                <a:latin typeface="Century Gothic (Основной текст)"/>
              </a:rPr>
              <a:t>Цель первого шага - стандартизировать диапазоны исходных переменных, чтобы избавиться от большого разброса значений</a:t>
            </a:r>
            <a:endParaRPr lang="ru-RU" b="1" dirty="0">
              <a:latin typeface="Century Gothic (Основной текст)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12E2B-9891-433F-ABF3-D0A95F06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36" y="2968794"/>
            <a:ext cx="5272128" cy="1526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0C4A7-3C92-45C5-9DBF-90F83202A4F2}"/>
              </a:ext>
            </a:extLst>
          </p:cNvPr>
          <p:cNvSpPr txBox="1"/>
          <p:nvPr/>
        </p:nvSpPr>
        <p:spPr>
          <a:xfrm>
            <a:off x="1141413" y="4837567"/>
            <a:ext cx="9905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effectLst/>
                <a:latin typeface="Century Gothic (Основной текст)"/>
              </a:rPr>
              <a:t>Математически это можно сделать путем вычитания среднего и деления полученной разности на стандартное отклонение для каждой переменной</a:t>
            </a:r>
            <a:endParaRPr lang="ru-RU" b="1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38089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00330-2709-4B01-95A9-E5F642A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Теоретическое объяснение</a:t>
            </a:r>
            <a:br>
              <a:rPr lang="en-US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2: </a:t>
            </a:r>
            <a:r>
              <a:rPr lang="ru-RU" b="1" i="0" dirty="0">
                <a:effectLst/>
                <a:latin typeface="Century Gothic (Заголовки)"/>
              </a:rPr>
              <a:t>РАСЧЕТ МАТРИЦЫ КОВАРИАЦИИ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9BF00-E318-4E99-BA56-700A55AB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793072"/>
          </a:xfrm>
        </p:spPr>
        <p:txBody>
          <a:bodyPr/>
          <a:lstStyle/>
          <a:p>
            <a:pPr marL="0" indent="0" algn="ctr">
              <a:buNone/>
            </a:pPr>
            <a:r>
              <a:rPr lang="ru-RU" b="1" i="0" dirty="0">
                <a:effectLst/>
                <a:latin typeface="Century Gothic (Основной текст)"/>
              </a:rPr>
              <a:t>Цель второго шага - увидеть, есть ли какая-либо связь между переменными во входных данных</a:t>
            </a:r>
            <a:endParaRPr lang="ru-RU" b="1" dirty="0">
              <a:latin typeface="Century Gothic (Основной текст)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C13F2-40AD-4BA3-92E4-AA9E266C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60" y="2803786"/>
            <a:ext cx="5784221" cy="201242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5C38C93-91AE-457A-8BEC-3AE9E0E41DBA}"/>
              </a:ext>
            </a:extLst>
          </p:cNvPr>
          <p:cNvSpPr txBox="1">
            <a:spLocks/>
          </p:cNvSpPr>
          <p:nvPr/>
        </p:nvSpPr>
        <p:spPr>
          <a:xfrm>
            <a:off x="991971" y="5046175"/>
            <a:ext cx="9905998" cy="793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b="1" i="0" dirty="0">
                <a:effectLst/>
                <a:latin typeface="Century Gothic (Основной текст)"/>
              </a:rPr>
              <a:t>Иногда переменные сильно коррелированы (имеют зависимость). А это значит, что данные содержат избыточную информацию</a:t>
            </a:r>
            <a:endParaRPr lang="ru-RU" b="1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28987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00330-2709-4B01-95A9-E5F642A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Теоретическое объяснение</a:t>
            </a:r>
            <a:br>
              <a:rPr lang="en-US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</a:t>
            </a:r>
            <a:r>
              <a:rPr lang="en-US" b="1" dirty="0">
                <a:latin typeface="Century Gothic (Заголовки)"/>
              </a:rPr>
              <a:t>3</a:t>
            </a:r>
            <a:r>
              <a:rPr lang="ru-RU" b="1" dirty="0">
                <a:latin typeface="Century Gothic (Заголовки)"/>
              </a:rPr>
              <a:t>: </a:t>
            </a:r>
            <a:r>
              <a:rPr lang="ru-RU" b="1" i="0" dirty="0">
                <a:effectLst/>
                <a:latin typeface="Century Gothic (Заголовки)"/>
              </a:rPr>
              <a:t>ВЫЧИСЛЕНИЕ </a:t>
            </a:r>
            <a:r>
              <a:rPr lang="en-US" b="1" i="0" dirty="0">
                <a:effectLst/>
                <a:latin typeface="Century Gothic (Заголовки)"/>
              </a:rPr>
              <a:t>EIGENVECTORS/VALUES</a:t>
            </a:r>
            <a:endParaRPr lang="ru-RU" dirty="0">
              <a:latin typeface="Century Gothic (Заголовки)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37F8F5-CB5A-4C27-85AB-6EBE8CBE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92" y="2639740"/>
            <a:ext cx="6030636" cy="2412254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8CF7CD24-4DCB-43FA-A379-619AAACD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75046"/>
            <a:ext cx="9905998" cy="90848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latin typeface="Century Gothic (Основной текст)"/>
              </a:rPr>
              <a:t>Главные компоненты - </a:t>
            </a:r>
            <a:r>
              <a:rPr lang="ru-RU" b="1" i="0" dirty="0">
                <a:effectLst/>
                <a:latin typeface="Century Gothic (Основной текст)"/>
              </a:rPr>
              <a:t>собственные векторы матрицы ковариации, являющиеся направлениями осей, где наблюдается наибольшая дисперсия.</a:t>
            </a:r>
            <a:endParaRPr lang="ru-RU" b="1" dirty="0">
              <a:latin typeface="Century Gothic (Основной текст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8EC2-9F01-4708-B3D6-23C792EFD9DA}"/>
              </a:ext>
            </a:extLst>
          </p:cNvPr>
          <p:cNvSpPr txBox="1"/>
          <p:nvPr/>
        </p:nvSpPr>
        <p:spPr>
          <a:xfrm>
            <a:off x="1141412" y="5182954"/>
            <a:ext cx="9905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effectLst/>
                <a:latin typeface="Century Gothic (Основной текст)"/>
              </a:rPr>
              <a:t>Главные компоненты - это новые переменные, с помощью которых мы и будем описывать наши объекты. Полученные главные компоненты менее интерпретируемы, а их значения не описывают реальное положение дел</a:t>
            </a:r>
            <a:endParaRPr lang="ru-RU" b="1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8408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00330-2709-4B01-95A9-E5F642A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Теоретическое объяснение</a:t>
            </a:r>
            <a:br>
              <a:rPr lang="en-US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4: </a:t>
            </a:r>
            <a:r>
              <a:rPr lang="ru-RU" b="1" dirty="0">
                <a:effectLst/>
                <a:latin typeface="Century Gothic (Заголовки)"/>
              </a:rPr>
              <a:t>СНИЖЕНИЕ РАЗМЕРНОСТИ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9BF00-E318-4E99-BA56-700A55AB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0344"/>
            <a:ext cx="9905998" cy="7930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b="1" i="0" dirty="0">
                <a:effectLst/>
                <a:latin typeface="Century Gothic (Основной текст)"/>
              </a:rPr>
              <a:t>диагональные элементы ковариационной матрицы показывают дисперсии по изначальному базису, а ее собственные значения – по новому (по главным компонентам)</a:t>
            </a:r>
            <a:endParaRPr lang="ru-RU" b="1" dirty="0">
              <a:latin typeface="Century Gothic (Основной текст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4F7D6-256E-46C1-92EC-2D9F75BE83D1}"/>
              </a:ext>
            </a:extLst>
          </p:cNvPr>
          <p:cNvSpPr txBox="1"/>
          <p:nvPr/>
        </p:nvSpPr>
        <p:spPr>
          <a:xfrm>
            <a:off x="1141413" y="5165788"/>
            <a:ext cx="9905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Наибольший вектор имеет направление, схожее с линией регрессии и, спроецировав на него нашу выборку, мы потеряем информацию, сравнимую с суммой остаточных членов регрессии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852B2A-BB64-405E-90C4-E1E8E8DA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3" y="2618016"/>
            <a:ext cx="3460458" cy="23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00330-2709-4B01-95A9-E5F642A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352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latin typeface="Century Gothic (Заголовки)"/>
              </a:rPr>
              <a:t>Теоретическое объяснение</a:t>
            </a:r>
            <a:br>
              <a:rPr lang="en-US" b="1" dirty="0">
                <a:latin typeface="Century Gothic (Заголовки)"/>
              </a:rPr>
            </a:br>
            <a:r>
              <a:rPr lang="ru-RU" b="1" dirty="0">
                <a:latin typeface="Century Gothic (Заголовки)"/>
              </a:rPr>
              <a:t>Шаг 5: </a:t>
            </a:r>
            <a:r>
              <a:rPr lang="ru-RU" b="1" dirty="0">
                <a:effectLst/>
                <a:latin typeface="Century Gothic (Заголовки)"/>
              </a:rPr>
              <a:t>Восстановление данных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9BF00-E318-4E99-BA56-700A55AB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2574"/>
            <a:ext cx="9905998" cy="793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i="0" dirty="0">
                <a:effectLst/>
                <a:latin typeface="Century Gothic (Основной текст)"/>
              </a:rPr>
              <a:t>На этом последнем шаге цель состоит в том, чтобы использовать полученные главные компоненты, для замены данных с исходных переменных на новые</a:t>
            </a:r>
            <a:endParaRPr lang="ru-RU" b="1" dirty="0">
              <a:latin typeface="Century Gothic (Основной текст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4F7D6-256E-46C1-92EC-2D9F75BE83D1}"/>
              </a:ext>
            </a:extLst>
          </p:cNvPr>
          <p:cNvSpPr txBox="1"/>
          <p:nvPr/>
        </p:nvSpPr>
        <p:spPr>
          <a:xfrm>
            <a:off x="1141413" y="4341496"/>
            <a:ext cx="9905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Разница по сравнению с исходными переменными будет. Ведь потерянная информация не восстанавливается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8C3A3-252E-4275-A995-4BED09ED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96" y="3275451"/>
            <a:ext cx="7820432" cy="9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303</TotalTime>
  <Words>601</Words>
  <Application>Microsoft Office PowerPoint</Application>
  <PresentationFormat>Широкоэкранный</PresentationFormat>
  <Paragraphs>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Century Gothic (Заголовки)</vt:lpstr>
      <vt:lpstr>Century Gothic (Основной текст)</vt:lpstr>
      <vt:lpstr>Сетка</vt:lpstr>
      <vt:lpstr>Метод главных компонент</vt:lpstr>
      <vt:lpstr>Введение в pca</vt:lpstr>
      <vt:lpstr>Постановка задачи</vt:lpstr>
      <vt:lpstr>Применимость алгоритма</vt:lpstr>
      <vt:lpstr>Теоретическое объяснение Шаг 1: СТАНДАРТИЗАЦИЯ</vt:lpstr>
      <vt:lpstr>Теоретическое объяснение Шаг 2: РАСЧЕТ МАТРИЦЫ КОВАРИАЦИИ</vt:lpstr>
      <vt:lpstr>Теоретическое объяснение Шаг 3: ВЫЧИСЛЕНИЕ EIGENVECTORS/VALUES</vt:lpstr>
      <vt:lpstr>Теоретическое объяснение Шаг 4: СНИЖЕНИЕ РАЗМЕРНОСТИ</vt:lpstr>
      <vt:lpstr>Теоретическое объяснение Шаг 5: Восстановление данных</vt:lpstr>
      <vt:lpstr>Представление в коде Шаг 1: Нормализация выборки</vt:lpstr>
      <vt:lpstr>Представление в коде Шаг 2: Вычисляем ковариационную матрицу и находим её собственные векторы и соответствующие им собственные значения</vt:lpstr>
      <vt:lpstr>Представление в коде Шаг 3: Нормализация выборки</vt:lpstr>
      <vt:lpstr>Представление в коде Шаг 4: Проецируем все значения на гиперплоскость, которую образуют оставшиеся компоненты.</vt:lpstr>
      <vt:lpstr>Представление в коде Шаг 5: Восстанавливаем данные, если необходимо</vt:lpstr>
      <vt:lpstr>Пример работы PCA</vt:lpstr>
      <vt:lpstr>Недостатки PCA</vt:lpstr>
      <vt:lpstr>Дальнейшее развитие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главных компонент</dc:title>
  <dc:creator>Daniil Basalaev</dc:creator>
  <cp:lastModifiedBy>Daniil Basalaev</cp:lastModifiedBy>
  <cp:revision>12</cp:revision>
  <dcterms:created xsi:type="dcterms:W3CDTF">2024-11-03T07:54:13Z</dcterms:created>
  <dcterms:modified xsi:type="dcterms:W3CDTF">2024-11-05T07:26:43Z</dcterms:modified>
</cp:coreProperties>
</file>