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584" r:id="rId2"/>
    <p:sldId id="530" r:id="rId3"/>
    <p:sldId id="585" r:id="rId4"/>
    <p:sldId id="595" r:id="rId5"/>
    <p:sldId id="591" r:id="rId6"/>
    <p:sldId id="593" r:id="rId7"/>
    <p:sldId id="594" r:id="rId8"/>
    <p:sldId id="587" r:id="rId9"/>
    <p:sldId id="592" r:id="rId10"/>
    <p:sldId id="586" r:id="rId11"/>
    <p:sldId id="59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8" autoAdjust="0"/>
    <p:restoredTop sz="92883" autoAdjust="0"/>
  </p:normalViewPr>
  <p:slideViewPr>
    <p:cSldViewPr>
      <p:cViewPr varScale="1">
        <p:scale>
          <a:sx n="51" d="100"/>
          <a:sy n="51" d="100"/>
        </p:scale>
        <p:origin x="128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09.12.2024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tuna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81487" y="3837965"/>
            <a:ext cx="2952328" cy="982960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Исполнители:              </a:t>
            </a:r>
            <a:br>
              <a:rPr lang="ru-RU" sz="2400" dirty="0"/>
            </a:br>
            <a:r>
              <a:rPr lang="ru-RU" sz="2400" dirty="0"/>
              <a:t>Теплов Андрей</a:t>
            </a:r>
            <a:br>
              <a:rPr lang="ru-RU" sz="2400" dirty="0"/>
            </a:br>
            <a:r>
              <a:rPr lang="ru-RU" sz="2400" dirty="0"/>
              <a:t>Крылова Екатерина</a:t>
            </a:r>
            <a:br>
              <a:rPr lang="en-US" sz="2400" u="sng" dirty="0"/>
            </a:b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18588" y="136303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b="0" i="0" dirty="0">
                <a:solidFill>
                  <a:srgbClr val="333333"/>
                </a:solidFill>
                <a:effectLst/>
                <a:latin typeface="YS Text"/>
              </a:rPr>
              <a:t>Настраиваемое пространство поиска </a:t>
            </a:r>
            <a:r>
              <a:rPr lang="ru-RU" sz="3600" b="0" i="0" dirty="0" err="1">
                <a:solidFill>
                  <a:srgbClr val="333333"/>
                </a:solidFill>
                <a:effectLst/>
                <a:latin typeface="YS Text"/>
              </a:rPr>
              <a:t>гиперпараметров</a:t>
            </a:r>
            <a:r>
              <a:rPr lang="ru-RU" sz="3600" b="0" i="0" dirty="0">
                <a:solidFill>
                  <a:srgbClr val="333333"/>
                </a:solidFill>
                <a:effectLst/>
                <a:latin typeface="YS Text"/>
              </a:rPr>
              <a:t>.</a:t>
            </a: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dirty="0">
                <a:latin typeface="Bookman Old Style" pitchFamily="18" charset="0"/>
              </a:rPr>
              <a:t>30</a:t>
            </a:r>
            <a:r>
              <a:rPr lang="en-US" dirty="0">
                <a:latin typeface="Bookman Old Style" pitchFamily="18" charset="0"/>
              </a:rPr>
              <a:t>.</a:t>
            </a:r>
            <a:r>
              <a:rPr lang="ru-RU" dirty="0">
                <a:latin typeface="Bookman Old Style" pitchFamily="18" charset="0"/>
              </a:rPr>
              <a:t>11</a:t>
            </a:r>
            <a:r>
              <a:rPr lang="en-US" dirty="0">
                <a:latin typeface="Bookman Old Style" pitchFamily="18" charset="0"/>
              </a:rPr>
              <a:t>.2</a:t>
            </a:r>
            <a:r>
              <a:rPr lang="ru-RU" dirty="0">
                <a:latin typeface="Bookman Old Style" pitchFamily="18" charset="0"/>
              </a:rPr>
              <a:t>4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Как сохранить/загрузить результаты испытаний?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Сохранить только историю в виде </a:t>
            </a:r>
            <a:r>
              <a:rPr lang="ru-RU" dirty="0" err="1"/>
              <a:t>датафрейма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Сохранить дамп самого оптимизатора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Можно также сохранять результаты испытаний в БД, для этого в </a:t>
            </a:r>
            <a:r>
              <a:rPr lang="ru-RU" dirty="0" err="1"/>
              <a:t>Optuna</a:t>
            </a:r>
            <a:r>
              <a:rPr lang="ru-RU" dirty="0"/>
              <a:t> есть специальный модуль </a:t>
            </a:r>
            <a:r>
              <a:rPr lang="ru-RU" dirty="0" err="1"/>
              <a:t>Storages</a:t>
            </a:r>
            <a:r>
              <a:rPr lang="ru-RU" dirty="0"/>
              <a:t>, который предоставляет некоторые объекты для взаимодействия БД. Например есть объект позволяющий взаимодействовать с </a:t>
            </a:r>
            <a:r>
              <a:rPr lang="ru-RU"/>
              <a:t>redis</a:t>
            </a:r>
            <a:endParaRPr lang="ru-RU" dirty="0"/>
          </a:p>
        </p:txBody>
      </p:sp>
      <p:pic>
        <p:nvPicPr>
          <p:cNvPr id="6" name="Рисунок 5" descr="Изображение выглядит как текст, Шрифт, рукописный текс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01E86DBD-5F15-CBCC-55BD-C1A989F2B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3816424" cy="1050756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9B89E07-92D6-D366-AE4C-4620FFA2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78" y="3233172"/>
            <a:ext cx="3810330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2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B8FCF-B026-9EFC-C6C9-A078B9FF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F5F7DE-7A7A-51B3-2935-E7529783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A38ACF-0616-D295-645F-7CC2479557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err="1"/>
              <a:t>Optuna</a:t>
            </a:r>
            <a:r>
              <a:rPr lang="ru-RU" b="1" dirty="0"/>
              <a:t> </a:t>
            </a:r>
            <a:r>
              <a:rPr lang="ru-RU" b="1" dirty="0" err="1"/>
              <a:t>Documentation</a:t>
            </a:r>
            <a:r>
              <a:rPr lang="ru-RU" b="1" dirty="0"/>
              <a:t>. Официальная документация библиотеки </a:t>
            </a:r>
            <a:r>
              <a:rPr lang="ru-RU" b="1" dirty="0" err="1"/>
              <a:t>Optuna.Доступно</a:t>
            </a:r>
            <a:r>
              <a:rPr lang="ru-RU" b="1" dirty="0"/>
              <a:t>: </a:t>
            </a:r>
            <a:r>
              <a:rPr lang="ru-RU" dirty="0">
                <a:hlinkClick r:id="rId2"/>
              </a:rPr>
              <a:t>https://optuna.readthedocs.io/</a:t>
            </a:r>
            <a:r>
              <a:rPr lang="ru-RU" dirty="0"/>
              <a:t>.</a:t>
            </a:r>
          </a:p>
          <a:p>
            <a:r>
              <a:rPr lang="ru-RU" b="1" dirty="0"/>
              <a:t>Библиотека </a:t>
            </a:r>
            <a:r>
              <a:rPr lang="ru-RU" b="1" dirty="0" err="1"/>
              <a:t>Optuna</a:t>
            </a:r>
            <a:r>
              <a:rPr lang="ru-RU" b="1" dirty="0"/>
              <a:t>: автоматизация подбора </a:t>
            </a:r>
            <a:r>
              <a:rPr lang="ru-RU" b="1" dirty="0" err="1"/>
              <a:t>гиперпараметров</a:t>
            </a:r>
            <a:r>
              <a:rPr lang="ru-RU" dirty="0"/>
              <a:t> (официальный репозиторий).</a:t>
            </a:r>
            <a:r>
              <a:rPr lang="ru-RU" dirty="0" err="1"/>
              <a:t>GitHub</a:t>
            </a:r>
            <a:r>
              <a:rPr lang="ru-RU" dirty="0"/>
              <a:t>: https://github.com/optuna/optuna.</a:t>
            </a:r>
          </a:p>
        </p:txBody>
      </p:sp>
    </p:spTree>
    <p:extLst>
      <p:ext uri="{BB962C8B-B14F-4D97-AF65-F5344CB8AC3E}">
        <p14:creationId xmlns:p14="http://schemas.microsoft.com/office/powerpoint/2010/main" val="393515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sz="2800" b="0" i="1" dirty="0" err="1">
                <a:solidFill>
                  <a:srgbClr val="333333"/>
                </a:solidFill>
                <a:effectLst/>
                <a:latin typeface="-apple-system"/>
              </a:rPr>
              <a:t>Optuna</a:t>
            </a:r>
            <a:r>
              <a:rPr lang="ru-RU" sz="2800" b="0" i="1" dirty="0">
                <a:solidFill>
                  <a:srgbClr val="333333"/>
                </a:solidFill>
                <a:effectLst/>
                <a:latin typeface="-apple-system"/>
              </a:rPr>
              <a:t> — это фреймворк для </a:t>
            </a:r>
            <a:r>
              <a:rPr lang="ru-RU" sz="2800" b="0" i="1" dirty="0" err="1">
                <a:solidFill>
                  <a:srgbClr val="333333"/>
                </a:solidFill>
                <a:effectLst/>
                <a:latin typeface="-apple-system"/>
              </a:rPr>
              <a:t>для</a:t>
            </a:r>
            <a:r>
              <a:rPr lang="ru-RU" sz="2800" b="0" i="1" dirty="0">
                <a:solidFill>
                  <a:srgbClr val="333333"/>
                </a:solidFill>
                <a:effectLst/>
                <a:latin typeface="-apple-system"/>
              </a:rPr>
              <a:t> автоматизированного поиска оптимальных </a:t>
            </a:r>
            <a:r>
              <a:rPr lang="ru-RU" sz="2800" b="0" i="1" dirty="0" err="1">
                <a:solidFill>
                  <a:srgbClr val="333333"/>
                </a:solidFill>
                <a:effectLst/>
                <a:latin typeface="-apple-system"/>
              </a:rPr>
              <a:t>гиперпараметров</a:t>
            </a:r>
            <a:r>
              <a:rPr lang="ru-RU" sz="2800" b="0" i="1" dirty="0">
                <a:solidFill>
                  <a:srgbClr val="333333"/>
                </a:solidFill>
                <a:effectLst/>
                <a:latin typeface="-apple-system"/>
              </a:rPr>
              <a:t> для моделей машинного обучения. Она подбирает эти параметры методом проб и ошибок.</a:t>
            </a:r>
          </a:p>
          <a:p>
            <a:r>
              <a:rPr lang="ru-RU" sz="2800" spc="-15" dirty="0" err="1">
                <a:solidFill>
                  <a:srgbClr val="323232"/>
                </a:solidFill>
                <a:effectLst/>
                <a:latin typeface="__CoFoSans_Fallback_328f10"/>
                <a:ea typeface="Calibri" panose="020F0502020204030204" pitchFamily="34" charset="0"/>
                <a:cs typeface="Times New Roman" panose="02020603050405020304" pitchFamily="18" charset="0"/>
              </a:rPr>
              <a:t>Гиперпараметры</a:t>
            </a:r>
            <a:r>
              <a:rPr lang="ru-RU" sz="2800" spc="-15" dirty="0">
                <a:solidFill>
                  <a:srgbClr val="323232"/>
                </a:solidFill>
                <a:effectLst/>
                <a:latin typeface="__CoFoSans_Fallback_328f10"/>
                <a:ea typeface="Calibri" panose="020F0502020204030204" pitchFamily="34" charset="0"/>
                <a:cs typeface="Times New Roman" panose="02020603050405020304" pitchFamily="18" charset="0"/>
              </a:rPr>
              <a:t> — это параметры, которые не учатся в процессе обучения модели. Они задаются заранее. От выбора </a:t>
            </a:r>
            <a:r>
              <a:rPr lang="ru-RU" sz="2800" spc="-15" dirty="0" err="1">
                <a:solidFill>
                  <a:srgbClr val="323232"/>
                </a:solidFill>
                <a:effectLst/>
                <a:latin typeface="__CoFoSans_Fallback_328f10"/>
                <a:ea typeface="Calibri" panose="020F0502020204030204" pitchFamily="34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800" spc="-15" dirty="0">
                <a:solidFill>
                  <a:srgbClr val="323232"/>
                </a:solidFill>
                <a:effectLst/>
                <a:latin typeface="__CoFoSans_Fallback_328f10"/>
                <a:ea typeface="Calibri" panose="020F0502020204030204" pitchFamily="34" charset="0"/>
                <a:cs typeface="Times New Roman" panose="02020603050405020304" pitchFamily="18" charset="0"/>
              </a:rPr>
              <a:t> напрямую зависит качество и эффективность модели, а их оптимизация может улучшить результаты предсказаний.</a:t>
            </a:r>
            <a:endParaRPr lang="ru-RU" i="1" dirty="0">
              <a:effectLst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589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Традиционный подход к оптимизации </a:t>
            </a:r>
            <a:r>
              <a:rPr lang="ru-RU" dirty="0" err="1"/>
              <a:t>гиперпараметров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Традиционный подход к оптимизации </a:t>
            </a:r>
            <a:r>
              <a:rPr lang="ru-RU" dirty="0" err="1"/>
              <a:t>гиперпараметров</a:t>
            </a:r>
            <a:r>
              <a:rPr lang="ru-RU" dirty="0"/>
              <a:t> включает в себя:</a:t>
            </a:r>
          </a:p>
          <a:p>
            <a:pPr lvl="1"/>
            <a:r>
              <a:rPr lang="en-US" dirty="0"/>
              <a:t>grid search</a:t>
            </a:r>
            <a:endParaRPr lang="ru-RU" dirty="0"/>
          </a:p>
          <a:p>
            <a:pPr lvl="1"/>
            <a:r>
              <a:rPr lang="en-US" dirty="0"/>
              <a:t>random search</a:t>
            </a:r>
            <a:endParaRPr lang="ru-RU" dirty="0"/>
          </a:p>
          <a:p>
            <a:r>
              <a:rPr lang="ru-RU" sz="2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Optuna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решает проблему оптимизации </a:t>
            </a:r>
            <a:r>
              <a:rPr lang="ru-RU" sz="2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предоставляя легковесный фреймворк для автоматизации поиска оптимальных </a:t>
            </a:r>
            <a:r>
              <a:rPr lang="ru-RU" sz="2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Она использует алгоритмы, такие как TPE, CMA-ES, и даже поддерживает пользовательские алгоритмы.</a:t>
            </a:r>
            <a:endParaRPr lang="ru-RU" sz="2400" dirty="0"/>
          </a:p>
          <a:p>
            <a:pPr marL="27432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3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особенности фреймворка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Настраиваемое пространство поиска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гиперпараметров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Разработчик может самостоятельно задать пространство для поиска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гиперпараметров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используя базовый синтаксис Python (циклы, условия).</a:t>
            </a:r>
          </a:p>
          <a:p>
            <a:pPr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Алгоритмы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SoTA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для выбора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гиперпараметров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из пространства заданного разработчиком (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samplers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и для ранней остановки бесперспективных экспериментов (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pruners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 В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Optuna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представлены различные алгоритмы семплирования и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прунинга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разработчик может выбрать какой-то конкретный, оставить дефолтный, или написать свой собственный.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Легкость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расспаралеливания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процесса поиска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гиперпараметров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Также к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Optuna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можно прикрутить </a:t>
            </a:r>
            <a:r>
              <a:rPr lang="ru-RU" sz="24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dashboard</a:t>
            </a:r>
            <a:r>
              <a:rPr lang="ru-RU" sz="2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с визуализацией обучения в реальном времени.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BC39833-C082-0E63-7959-9C409396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Базовый пример</a:t>
            </a:r>
            <a:b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</a:b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D59A9B2-893D-A1F6-95B7-45812161B0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Рекомендуется установка через </a:t>
            </a:r>
            <a:r>
              <a:rPr lang="ru-RU" dirty="0" err="1"/>
              <a:t>pip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Этот фреймворк обычно используют как оптимизатор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гиперпараметров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но никто не запрещает использовать ее для оптимизации любой функции.  В качестве базового примера использования, авторы фреймворка показывают как можно минимизировать квадратичную функцию  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11" name="Рисунок 10" descr="Изображение выглядит как текст, Шрифт, 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630180B-3DB7-48AD-CB97-38FC9636F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268123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Базовый пример 2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pPr lvl="1"/>
            <a:endParaRPr lang="ru-RU" sz="15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Определяем целевую функцию </a:t>
            </a:r>
            <a:r>
              <a:rPr lang="ru-RU" sz="1800" dirty="0" err="1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в через аргументы она будет получать специальный объект </a:t>
            </a:r>
            <a:r>
              <a:rPr lang="ru-RU" sz="1800" dirty="0" err="1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trial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 его помощью можно назначать различные </a:t>
            </a:r>
            <a:r>
              <a:rPr lang="ru-RU" sz="1800" dirty="0" err="1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гипермараметры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Например, как в примере выше, мы задаем x в интервале [-10,10]</a:t>
            </a:r>
          </a:p>
          <a:p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создаем объект обучения с помощью метода </a:t>
            </a:r>
            <a:r>
              <a:rPr lang="ru-RU" sz="1800" dirty="0" err="1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optuna.create_study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Запускаем оптимизацию целевой функции </a:t>
            </a:r>
            <a:r>
              <a:rPr lang="ru-RU" sz="1800" dirty="0" err="1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100 итераций </a:t>
            </a:r>
            <a:r>
              <a:rPr lang="ru-RU" sz="1800" dirty="0" err="1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n_trials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=100. Происходит 100 вызовов нашей функции с различными параметрам от -10 до 10.</a:t>
            </a: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FEFBD65-25A3-2C06-FA55-411B861B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49491"/>
            <a:ext cx="5258256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задать пространство поиска </a:t>
            </a:r>
            <a:r>
              <a:rPr lang="ru-RU" dirty="0" err="1"/>
              <a:t>гиперпараметров</a:t>
            </a:r>
            <a:r>
              <a:rPr lang="ru-RU" dirty="0"/>
              <a:t>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Как было показано выше в целевую функцию будет передан специальный объект </a:t>
            </a:r>
            <a:r>
              <a:rPr lang="ru-RU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Trial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Так как наша целевая функция будет вызываться некоторое число раз, на каждом вызове из объекта </a:t>
            </a:r>
            <a:r>
              <a:rPr lang="ru-RU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Trial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будут возвращаться новые значения параметров. Разработчику остается только задать характеристики этих параметров. Для этого есть несколько методов: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333333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suggest_categorical</a:t>
            </a:r>
            <a:r>
              <a:rPr lang="en-US" sz="2400" dirty="0">
                <a:solidFill>
                  <a:srgbClr val="333333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(name, choice) 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задает категориальные </a:t>
            </a:r>
            <a:r>
              <a:rPr lang="ru-RU" sz="2400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параметрыэкспоненциальное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сглаживание;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333333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suggest_float</a:t>
            </a:r>
            <a:r>
              <a:rPr lang="en-US" sz="2400" dirty="0">
                <a:solidFill>
                  <a:srgbClr val="333333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(name, low, high, *, step=None, log=False) 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задает параметр типа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float - 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число с плавающей точкой;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400" dirty="0" err="1">
                <a:solidFill>
                  <a:srgbClr val="333333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suggest_int</a:t>
            </a:r>
            <a:r>
              <a:rPr lang="en-US" sz="2400" dirty="0">
                <a:solidFill>
                  <a:srgbClr val="333333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(name, low, high, step=1, log=False) 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задает параметр типа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 - </a:t>
            </a:r>
            <a:r>
              <a:rPr lang="ru-RU" sz="2400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целое число;</a:t>
            </a: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Что еще можно настроить до начала оптимизации?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Чтобы запустить обучение нам необходимо создать объект Study. Его рекомендуется создавать либо с помощью метода </a:t>
            </a:r>
            <a:r>
              <a:rPr lang="ru-RU" sz="1800" dirty="0" err="1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create_study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(пример) или </a:t>
            </a:r>
            <a:r>
              <a:rPr lang="ru-RU" sz="1800" dirty="0" err="1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load_study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(пример).</a:t>
            </a:r>
          </a:p>
          <a:p>
            <a:endParaRPr lang="ru-RU" sz="1800" dirty="0">
              <a:solidFill>
                <a:srgbClr val="32323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момент создания можно указать:</a:t>
            </a:r>
          </a:p>
          <a:p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направление оптимизации функции </a:t>
            </a:r>
            <a:r>
              <a:rPr lang="ru-RU" sz="1800" dirty="0" err="1">
                <a:solidFill>
                  <a:srgbClr val="323232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минимизация или максимизация\</a:t>
            </a:r>
          </a:p>
          <a:p>
            <a:r>
              <a:rPr lang="ru-RU" sz="1800" dirty="0" err="1">
                <a:solidFill>
                  <a:srgbClr val="323232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адрес базы данных, для сохранения результатов испытаний\</a:t>
            </a:r>
          </a:p>
          <a:p>
            <a:r>
              <a:rPr lang="ru-RU" sz="1800" dirty="0" err="1">
                <a:solidFill>
                  <a:srgbClr val="323232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study_name</a:t>
            </a:r>
            <a:r>
              <a:rPr lang="ru-RU" sz="1800" dirty="0">
                <a:solidFill>
                  <a:srgbClr val="323232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имя, если не указать, то будет сгенерировано автоматически. Указание собственного имени, удобно при сохранении экспериментов и их загрузке</a:t>
            </a:r>
          </a:p>
          <a:p>
            <a:r>
              <a:rPr lang="ru-RU" sz="1800" dirty="0" err="1">
                <a:solidFill>
                  <a:srgbClr val="323232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pruner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323232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sampler</a:t>
            </a: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об этом ниже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создания объекта Study, можно приступать к оптимизации целевой функции. Сделать это можно с помощью метода </a:t>
            </a:r>
            <a:r>
              <a:rPr lang="ru-RU" sz="1800" dirty="0" err="1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6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посмотреть результаты оптимизации?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sz="1800" spc="-15" dirty="0">
              <a:solidFill>
                <a:srgbClr val="32323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объекте Study есть специальные поля, которые позволяют посмотреть результаты после обучения:</a:t>
            </a:r>
          </a:p>
          <a:p>
            <a:r>
              <a:rPr lang="ru-RU" sz="1800" dirty="0" err="1">
                <a:solidFill>
                  <a:srgbClr val="323232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study.best_params</a:t>
            </a:r>
            <a:r>
              <a:rPr lang="ru-RU" sz="1800" dirty="0">
                <a:solidFill>
                  <a:srgbClr val="323232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лучшие параметры</a:t>
            </a:r>
          </a:p>
          <a:p>
            <a:r>
              <a:rPr lang="ru-RU" sz="1800" dirty="0" err="1">
                <a:solidFill>
                  <a:srgbClr val="323232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study.best_value</a:t>
            </a:r>
            <a:r>
              <a:rPr lang="ru-RU" sz="1800" dirty="0">
                <a:solidFill>
                  <a:srgbClr val="323232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лучшее оптимальное значение целевой функции</a:t>
            </a:r>
          </a:p>
          <a:p>
            <a:r>
              <a:rPr lang="ru-RU" sz="1800" dirty="0" err="1">
                <a:solidFill>
                  <a:srgbClr val="323232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study.best_trial</a:t>
            </a:r>
            <a:r>
              <a:rPr lang="ru-RU" sz="1800" dirty="0">
                <a:solidFill>
                  <a:srgbClr val="323232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32323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развернутые параметры лучшего испытания</a:t>
            </a:r>
          </a:p>
          <a:p>
            <a:pPr marL="0" indent="0">
              <a:buNone/>
            </a:pPr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rgbClr val="32323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4B79A-CF43-487D-9009-3A1AF9076201}"/>
              </a:ext>
            </a:extLst>
          </p:cNvPr>
          <p:cNvSpPr txBox="1"/>
          <p:nvPr/>
        </p:nvSpPr>
        <p:spPr>
          <a:xfrm>
            <a:off x="-180528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ru-RU" sz="1800" dirty="0">
              <a:solidFill>
                <a:srgbClr val="32323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44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137376</TotalTime>
  <Words>727</Words>
  <Application>Microsoft Office PowerPoint</Application>
  <PresentationFormat>Экран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__CoFoSans_Fallback_328f10</vt:lpstr>
      <vt:lpstr>-apple-system</vt:lpstr>
      <vt:lpstr>Arial</vt:lpstr>
      <vt:lpstr>Bookman Old Style</vt:lpstr>
      <vt:lpstr>Calibri</vt:lpstr>
      <vt:lpstr>Cambria</vt:lpstr>
      <vt:lpstr>Fira Sans</vt:lpstr>
      <vt:lpstr>Times New Roman</vt:lpstr>
      <vt:lpstr>Wingdings</vt:lpstr>
      <vt:lpstr>Wingdings 3</vt:lpstr>
      <vt:lpstr>YS Text</vt:lpstr>
      <vt:lpstr>Начальная</vt:lpstr>
      <vt:lpstr>Исполнители:               Теплов Андрей Крылова Екатерина </vt:lpstr>
      <vt:lpstr>Постановка задачи</vt:lpstr>
      <vt:lpstr>Традиционный подход к оптимизации гиперпараметров</vt:lpstr>
      <vt:lpstr>Ключевые особенности фреймворка</vt:lpstr>
      <vt:lpstr>Базовый пример </vt:lpstr>
      <vt:lpstr>Базовый пример 2</vt:lpstr>
      <vt:lpstr>Как задать пространство поиска гиперпараметров?</vt:lpstr>
      <vt:lpstr>Что еще можно настроить до начала оптимизации?</vt:lpstr>
      <vt:lpstr>Как посмотреть результаты оптимизации?</vt:lpstr>
      <vt:lpstr>Как сохранить/загрузить результаты испытаний?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Теплов Андрей Сергеевич</cp:lastModifiedBy>
  <cp:revision>1171</cp:revision>
  <dcterms:created xsi:type="dcterms:W3CDTF">2012-06-29T11:30:28Z</dcterms:created>
  <dcterms:modified xsi:type="dcterms:W3CDTF">2024-12-09T12:04:24Z</dcterms:modified>
</cp:coreProperties>
</file>