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584" r:id="rId2"/>
    <p:sldId id="530" r:id="rId3"/>
    <p:sldId id="585" r:id="rId4"/>
    <p:sldId id="595" r:id="rId5"/>
    <p:sldId id="591" r:id="rId6"/>
    <p:sldId id="593" r:id="rId7"/>
    <p:sldId id="594" r:id="rId8"/>
    <p:sldId id="587" r:id="rId9"/>
    <p:sldId id="592" r:id="rId10"/>
    <p:sldId id="58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пользователь Microsoft Office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8" autoAdjust="0"/>
    <p:restoredTop sz="92883" autoAdjust="0"/>
  </p:normalViewPr>
  <p:slideViewPr>
    <p:cSldViewPr>
      <p:cViewPr varScale="1">
        <p:scale>
          <a:sx n="89" d="100"/>
          <a:sy n="89" d="100"/>
        </p:scale>
        <p:origin x="1195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DAAEE-BF51-48CE-A7DD-F2FDAD4FC42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DAC94-F2BD-4D65-B7EB-B592A69BC43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47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6B2730F-73AE-4811-8EE1-35BCE88D6A5B}" type="datetime1">
              <a:rPr lang="ru-RU" smtClean="0"/>
              <a:pPr/>
              <a:t>16.12.2024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82A9-7ECF-4377-8179-E1B065DF923B}" type="datetime1">
              <a:rPr lang="ru-RU" smtClean="0"/>
              <a:pPr/>
              <a:t>16.12.2024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A398-2ACF-4B35-B2EC-B0D84337DCE3}" type="datetime1">
              <a:rPr lang="ru-RU" smtClean="0"/>
              <a:pPr/>
              <a:t>16.12.2024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C5A9A-C962-4418-A6ED-D25B39EECFC2}" type="datetime1">
              <a:rPr lang="ru-RU" smtClean="0"/>
              <a:pPr/>
              <a:t>16.12.2024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54B24CA5-2D6F-4360-9072-8E189BC470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10370" y="6338068"/>
            <a:ext cx="1440160" cy="3840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BCE437B-FAC6-4525-9B10-EB0D041FD945}" type="datetime1">
              <a:rPr lang="ru-RU" smtClean="0"/>
              <a:pPr/>
              <a:t>16.12.2024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832C-AAE8-49A2-8A67-6CC9EC0F9684}" type="datetime1">
              <a:rPr lang="ru-RU" smtClean="0"/>
              <a:pPr/>
              <a:t>16.12.2024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2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A4AC-B21D-4306-B462-745ED0EA3A31}" type="datetime1">
              <a:rPr lang="ru-RU" smtClean="0"/>
              <a:pPr/>
              <a:t>16.12.2024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8BEF-C1CC-4B50-998C-D97B5C5122C2}" type="datetime1">
              <a:rPr lang="ru-RU" smtClean="0"/>
              <a:pPr/>
              <a:t>16.12.2024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9998-A1E8-41E7-BB0F-97C553A7BC9F}" type="datetime1">
              <a:rPr lang="ru-RU" smtClean="0"/>
              <a:pPr/>
              <a:t>16.12.2024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1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F955-60EF-447E-9AD0-C72BA3EB520A}" type="datetime1">
              <a:rPr lang="ru-RU" smtClean="0"/>
              <a:pPr/>
              <a:t>16.12.2024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C5CF-31DE-4CA4-B756-94EB20ADFA57}" type="datetime1">
              <a:rPr lang="ru-RU" smtClean="0"/>
              <a:pPr/>
              <a:t>16.12.2024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2132BF6-819F-46B6-9B9C-E112203438EB}" type="datetime1">
              <a:rPr lang="ru-RU" smtClean="0"/>
              <a:pPr/>
              <a:t>16.12.2024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81487" y="3837965"/>
            <a:ext cx="2952328" cy="982960"/>
          </a:xfrm>
        </p:spPr>
        <p:txBody>
          <a:bodyPr>
            <a:normAutofit fontScale="90000"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Бурмакова Дарья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Лутченко Михаил</a:t>
            </a:r>
            <a:r>
              <a:rPr lang="ru-RU" sz="2400" dirty="0" smtClean="0"/>
              <a:t>              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  <p:sp>
        <p:nvSpPr>
          <p:cNvPr id="4" name="Title 4"/>
          <p:cNvSpPr txBox="1">
            <a:spLocks/>
          </p:cNvSpPr>
          <p:nvPr/>
        </p:nvSpPr>
        <p:spPr bwMode="auto">
          <a:xfrm>
            <a:off x="395289" y="277814"/>
            <a:ext cx="8424863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Peter the Great</a:t>
            </a:r>
          </a:p>
          <a:p>
            <a:pPr algn="ctr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Saint-Petersburg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Рolytechnic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218588" y="1363036"/>
            <a:ext cx="6858000" cy="24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отбора признаков</a:t>
            </a:r>
            <a:r>
              <a:rPr lang="ru-RU" sz="3600" dirty="0" smtClean="0">
                <a:latin typeface="Bookman Old Style" pitchFamily="18" charset="0"/>
              </a:rPr>
              <a:t>.</a:t>
            </a:r>
            <a:endParaRPr lang="en-US" sz="3600" dirty="0">
              <a:latin typeface="Bookman Old Style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E9F5D1E9-A17D-44E0-AF73-693C70AAB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058" y="6093296"/>
            <a:ext cx="1996786" cy="53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22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4B79CD3-170D-4E6A-A855-F32E3CB0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литературы</a:t>
            </a:r>
            <a:endParaRPr lang="ru-RU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FF9ABBFD-9ED2-47A8-AFB3-371EC201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06D46260-0480-49AF-BFF7-47122589305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1)Жерон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А. Практическое машинное обучение с помощью Scikit-Learn, Keras и TensorFlow.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2)O’Reilly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2019. Scikit-изучите документацию: Выборфункции.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3)Кун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М., и Джонсон, К. Разработка и выбор функций. CRC Press, 2019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4)Хасти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Т., Тибширани, Р. и Фридман, Дж. «Элементы статистического обучения». Спрингер, 2009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572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4A7B08D-E885-4B41-9938-D36428515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395" y="128905"/>
            <a:ext cx="8229600" cy="99060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41BE0910-0F57-401D-AA81-6B7713CD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ru-RU" sz="2800" spc="-15" dirty="0">
                <a:solidFill>
                  <a:srgbClr val="32323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Постановка задачи </a:t>
            </a:r>
            <a:r>
              <a:rPr lang="ru-RU" sz="2800" spc="-15" dirty="0" smtClean="0">
                <a:solidFill>
                  <a:srgbClr val="32323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Цель: </a:t>
            </a:r>
            <a:br>
              <a:rPr lang="ru-RU" sz="2800" spc="-15" dirty="0" smtClean="0">
                <a:solidFill>
                  <a:srgbClr val="32323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spc="-15" dirty="0" smtClean="0">
                <a:solidFill>
                  <a:srgbClr val="32323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Выявление </a:t>
            </a:r>
            <a:r>
              <a:rPr lang="ru-RU" sz="2800" spc="-15" dirty="0">
                <a:solidFill>
                  <a:srgbClr val="32323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наиболее значимых признаков из набора данных. </a:t>
            </a:r>
            <a:r>
              <a:rPr lang="ru-RU" sz="2800" spc="-15" dirty="0" smtClean="0">
                <a:solidFill>
                  <a:srgbClr val="32323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800" spc="-15" dirty="0" smtClean="0">
                <a:solidFill>
                  <a:srgbClr val="32323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spc="-15" dirty="0" smtClean="0">
                <a:solidFill>
                  <a:srgbClr val="32323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Повышение </a:t>
            </a:r>
            <a:r>
              <a:rPr lang="ru-RU" sz="2800" spc="-15" dirty="0">
                <a:solidFill>
                  <a:srgbClr val="32323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точности моделей машинного обучения и снижение их сложности. Сравнение популярных методов отбора </a:t>
            </a:r>
            <a:r>
              <a:rPr lang="ru-RU" sz="2800" spc="-15" dirty="0" smtClean="0">
                <a:solidFill>
                  <a:srgbClr val="32323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признаков.</a:t>
            </a:r>
            <a:endParaRPr lang="ru-RU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42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7AC72CD-126E-49DD-B37F-C4DC24C69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890"/>
            <a:ext cx="8229600" cy="990600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особенности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1D9A62F9-50F6-48F4-92E0-7248DBC4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EEC44586-C519-4BC9-AFD1-595B418B652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Используется Python и библиотека scikit-learn, которая предоставляет готовые инструменты для отбора признаков: SelectKBest — фильтрационный метод. RFE — обертка-метод. RandomForestClassifier —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встроенный метод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настройки и тестирования различных методов. Гибкость в выборе критериев и алгоритмов.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применения к задачам классификации и регрес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37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4B79CD3-170D-4E6A-A855-F32E3CB0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Базовый пример: Фильтрационный метод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FF9ABBFD-9ED2-47A8-AFB3-371EC201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06D46260-0480-49AF-BFF7-47122589305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1520" y="1319733"/>
            <a:ext cx="8229600" cy="4937760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Методы фильтрации отбирают признаки на основе статистических показателей, таких как F-статистика (ANOVA).  Пример работы: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Используем SelectKBest для выбора 5 наиболее значимых признаков. Вычисляем значимость каждого признака относительно целевой переменной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Результаты:  Точность модели: 85%. Преимущество: Быстро и просто. Недостаток: Игнорирует взаимодействие признаков между собой.</a:t>
            </a:r>
          </a:p>
          <a:p>
            <a:pPr marL="0" indent="0">
              <a:spcAft>
                <a:spcPts val="600"/>
              </a:spcAft>
              <a:buNone/>
            </a:pP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23" y="3573016"/>
            <a:ext cx="71913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37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xmlns="" id="{6BC39833-C082-0E63-7959-9C409396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Встроенный метод: Random Forest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xmlns="" id="{6D59A9B2-893D-A1F6-95B7-45812161B02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Встроенные методы используют внутренние метрики модели для оценки значимости признаков.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521933"/>
            <a:ext cx="74771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0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6333AB8-2571-4F7C-B56D-61EE8AC7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FDB6C7B5-2501-46AC-8609-59AE6637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0FA7F631-2B27-4F70-ACC0-80CAA620DD1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63272" cy="4937760"/>
          </a:xfrm>
        </p:spPr>
        <p:txBody>
          <a:bodyPr/>
          <a:lstStyle/>
          <a:p>
            <a:pPr marL="0" indent="0">
              <a:buNone/>
            </a:pPr>
            <a:endParaRPr lang="ru-RU" sz="1800" dirty="0">
              <a:solidFill>
                <a:srgbClr val="32323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Самые важные признаки: Например, ['feature_4', 'feature_8', 'feature_12', 'feature_15', 'feature_19']. </a:t>
            </a:r>
            <a:r>
              <a:rPr lang="en-GB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GB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88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% Точность модели на выбранных </a:t>
            </a: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признаках.</a:t>
            </a:r>
            <a:r>
              <a:rPr lang="en-GB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GB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Преимущества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 Автоматическая оценка важности признаков в процессе обучения модели. Учитывает нелинейные зависимости и взаимодействия между признаками. Простота использования благодаря встроенной функции feature_importances_. 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  <a:p>
            <a:pPr marL="0" indent="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None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44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6333AB8-2571-4F7C-B56D-61EE8AC7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Пространство поиска гиперпараметров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FDB6C7B5-2501-46AC-8609-59AE6637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0FA7F631-2B27-4F70-ACC0-80CAA620DD1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363272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32323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оптимизации количества отбираемых признаков можно использовать GridSearchCV. Это позволяет автоматизировать выбор параметров, например, k (количества признаков</a:t>
            </a:r>
            <a:r>
              <a:rPr lang="ru-RU" sz="2000" dirty="0" smtClean="0">
                <a:solidFill>
                  <a:srgbClr val="32323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en-GB" sz="2000" dirty="0" smtClean="0">
                <a:solidFill>
                  <a:srgbClr val="32323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GB" sz="2000" dirty="0" smtClean="0">
                <a:solidFill>
                  <a:srgbClr val="32323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000" dirty="0">
              <a:solidFill>
                <a:srgbClr val="32323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rgbClr val="32323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rgbClr val="32323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Оптимальное число признаков определяется автоматически.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None/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204864"/>
            <a:ext cx="57150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2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6333AB8-2571-4F7C-B56D-61EE8AC7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Сравнение методов</a:t>
            </a:r>
            <a:endParaRPr lang="ru-RU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FDB6C7B5-2501-46AC-8609-59AE6637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8</a:t>
            </a:fld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63227557"/>
              </p:ext>
            </p:extLst>
          </p:nvPr>
        </p:nvGraphicFramePr>
        <p:xfrm>
          <a:off x="457200" y="1219200"/>
          <a:ext cx="8362952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738"/>
                <a:gridCol w="2090738"/>
                <a:gridCol w="2090738"/>
                <a:gridCol w="209073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Приемущества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Недостатки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Точность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Фильтрационный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Быстрота, простота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 учитывает взаимодействие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85%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Оболочка (</a:t>
                      </a:r>
                      <a:r>
                        <a:rPr lang="en-US" dirty="0" smtClean="0"/>
                        <a:t>RFE)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Учитывает взаимодействие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Высокая вычислительная сложность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87%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Встроенный (</a:t>
                      </a:r>
                      <a:r>
                        <a:rPr lang="en-US" dirty="0" smtClean="0"/>
                        <a:t>Random Forest)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Высокая адаптивность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Зависимость от модели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88%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661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6333AB8-2571-4F7C-B56D-61EE8AC7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Сохранение и загрузка результатов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FDB6C7B5-2501-46AC-8609-59AE6637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0FA7F631-2B27-4F70-ACC0-80CAA620DD1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dirty="0" smtClean="0">
                <a:solidFill>
                  <a:srgbClr val="32323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</a:t>
            </a:r>
            <a:r>
              <a:rPr lang="ru-RU" sz="1800" dirty="0">
                <a:solidFill>
                  <a:srgbClr val="32323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повторного использования результатов отбора признаков можно сохранять модель</a:t>
            </a:r>
            <a:r>
              <a:rPr lang="ru-RU" sz="1800" dirty="0" smtClean="0">
                <a:solidFill>
                  <a:srgbClr val="32323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ru-RU" sz="1800" dirty="0" smtClean="0">
                <a:solidFill>
                  <a:srgbClr val="32323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1800" dirty="0">
              <a:solidFill>
                <a:srgbClr val="32323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rgbClr val="32323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  <a:p>
            <a:pPr marL="0" indent="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None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6C4B79A-CF43-487D-9009-3A1AF9076201}"/>
              </a:ext>
            </a:extLst>
          </p:cNvPr>
          <p:cNvSpPr txBox="1"/>
          <p:nvPr/>
        </p:nvSpPr>
        <p:spPr>
          <a:xfrm>
            <a:off x="-180528" y="32443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ru-RU" sz="1800" dirty="0">
              <a:solidFill>
                <a:srgbClr val="32323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58484"/>
            <a:ext cx="59340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44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137407</TotalTime>
  <Words>214</Words>
  <Application>Microsoft Office PowerPoint</Application>
  <PresentationFormat>Экран (4:3)</PresentationFormat>
  <Paragraphs>52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Bookman Old Style</vt:lpstr>
      <vt:lpstr>Calibri</vt:lpstr>
      <vt:lpstr>Cambria</vt:lpstr>
      <vt:lpstr>Times New Roman</vt:lpstr>
      <vt:lpstr>Wingdings</vt:lpstr>
      <vt:lpstr>Wingdings 3</vt:lpstr>
      <vt:lpstr>Начальная</vt:lpstr>
      <vt:lpstr>Бурмакова Дарья Лутченко Михаил               </vt:lpstr>
      <vt:lpstr>Постановка задачи</vt:lpstr>
      <vt:lpstr>Ключевые особенности</vt:lpstr>
      <vt:lpstr>Базовый пример: Фильтрационный метод</vt:lpstr>
      <vt:lpstr> Встроенный метод: Random Forest</vt:lpstr>
      <vt:lpstr>Результаты:</vt:lpstr>
      <vt:lpstr>Пространство поиска гиперпараметров</vt:lpstr>
      <vt:lpstr>7. Сравнение методов</vt:lpstr>
      <vt:lpstr>Сохранение и загрузка результатов</vt:lpstr>
      <vt:lpstr>Список литературы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vyacheslav.chukanov</dc:creator>
  <cp:lastModifiedBy>Дарья</cp:lastModifiedBy>
  <cp:revision>1175</cp:revision>
  <dcterms:created xsi:type="dcterms:W3CDTF">2012-06-29T11:30:28Z</dcterms:created>
  <dcterms:modified xsi:type="dcterms:W3CDTF">2024-12-16T09:07:53Z</dcterms:modified>
</cp:coreProperties>
</file>