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21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9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25.11.2024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Обучение с подкреплением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r>
              <a:rPr lang="ru-RU" dirty="0"/>
              <a:t>Сулейманов В.Д.</a:t>
            </a:r>
            <a:br>
              <a:rPr lang="ru-RU" dirty="0"/>
            </a:br>
            <a:r>
              <a:rPr lang="ru-RU" dirty="0"/>
              <a:t>Бойцов А.Д.</a:t>
            </a:r>
          </a:p>
          <a:p>
            <a:pPr rtl="0"/>
            <a:r>
              <a:rPr lang="ru-RU" dirty="0"/>
              <a:t>Группа: 5030102/10401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C3C86-FBEE-C879-5360-95F43C47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84" y="208586"/>
            <a:ext cx="9601200" cy="1142385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8457C-8CB2-A5FD-F48B-206DA4E6353F}"/>
              </a:ext>
            </a:extLst>
          </p:cNvPr>
          <p:cNvSpPr txBox="1"/>
          <p:nvPr/>
        </p:nvSpPr>
        <p:spPr>
          <a:xfrm>
            <a:off x="3232484" y="1646238"/>
            <a:ext cx="572703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Агент выбирает действия</a:t>
            </a:r>
            <a:r>
              <a:rPr lang="ru-R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на основе данных </a:t>
            </a:r>
            <a:r>
              <a:rPr lang="ru-RU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из Q-таблицы. </a:t>
            </a:r>
            <a:r>
              <a:rPr lang="ru-R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Q-таблица представляет собой матрицу, где строки обозначают возможные состояния среды, а столбцы — возможные действия агента в этих состояниях. Значения в Q-таблице отражают ожидаемую суммарную награду за выполнение действия в данном состоянии и следование оптимальной политике впоследствии.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2C677-AB4C-616F-BA9B-1BE465E3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139A495-5E12-505F-10A8-AA9B9A46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09707"/>
              </p:ext>
            </p:extLst>
          </p:nvPr>
        </p:nvGraphicFramePr>
        <p:xfrm>
          <a:off x="1295400" y="1941095"/>
          <a:ext cx="10174704" cy="397844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602705">
                  <a:extLst>
                    <a:ext uri="{9D8B030D-6E8A-4147-A177-3AD203B41FA5}">
                      <a16:colId xmlns:a16="http://schemas.microsoft.com/office/drawing/2014/main" val="3879233592"/>
                    </a:ext>
                  </a:extLst>
                </a:gridCol>
                <a:gridCol w="2326106">
                  <a:extLst>
                    <a:ext uri="{9D8B030D-6E8A-4147-A177-3AD203B41FA5}">
                      <a16:colId xmlns:a16="http://schemas.microsoft.com/office/drawing/2014/main" val="1625873659"/>
                    </a:ext>
                  </a:extLst>
                </a:gridCol>
                <a:gridCol w="2245893">
                  <a:extLst>
                    <a:ext uri="{9D8B030D-6E8A-4147-A177-3AD203B41FA5}">
                      <a16:colId xmlns:a16="http://schemas.microsoft.com/office/drawing/2014/main" val="1445952236"/>
                    </a:ext>
                  </a:extLst>
                </a:gridCol>
              </a:tblGrid>
              <a:tr h="1386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Состояние/действие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A1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A2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22079859"/>
                  </a:ext>
                </a:extLst>
              </a:tr>
              <a:tr h="647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S1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0.5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0.2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866592574"/>
                  </a:ext>
                </a:extLst>
              </a:tr>
              <a:tr h="647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S2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0.1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-0.4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261710058"/>
                  </a:ext>
                </a:extLst>
              </a:tr>
              <a:tr h="647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S3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-0.2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0.0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06498215"/>
                  </a:ext>
                </a:extLst>
              </a:tr>
              <a:tr h="647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S4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>
                          <a:effectLst/>
                          <a:latin typeface="+mj-lt"/>
                        </a:rPr>
                        <a:t>0.6</a:t>
                      </a:r>
                      <a:endParaRPr lang="ru-RU" sz="3200" kern="10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3200" kern="100" dirty="0">
                          <a:effectLst/>
                          <a:latin typeface="+mj-lt"/>
                        </a:rPr>
                        <a:t>0.3</a:t>
                      </a:r>
                      <a:endParaRPr lang="ru-RU" sz="3200" kern="100" dirty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60141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2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2591A-8666-4B5C-20F0-67780796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54C6A-B069-945C-4FE0-950D8F800A86}"/>
              </a:ext>
            </a:extLst>
          </p:cNvPr>
          <p:cNvSpPr txBox="1"/>
          <p:nvPr/>
        </p:nvSpPr>
        <p:spPr>
          <a:xfrm>
            <a:off x="1295400" y="1941095"/>
            <a:ext cx="9601200" cy="306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Инициализация: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Создаем Q-таблицу размером </a:t>
            </a:r>
            <a:r>
              <a:rPr lang="ru-RU" sz="16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ru-RU" sz="1600" kern="100" dirty="0">
                <a:effectLst/>
                <a:ea typeface="Aptos" panose="020B0004020202020204" pitchFamily="34" charset="0"/>
                <a:cs typeface="Aptos" panose="020B0004020202020204" pitchFamily="34" charset="0"/>
              </a:rPr>
              <a:t>число состояний</a:t>
            </a:r>
            <a:r>
              <a:rPr lang="ru-RU" sz="16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×</a:t>
            </a:r>
            <a:r>
              <a:rPr lang="ru-RU" sz="16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ru-RU" sz="1600" kern="100" dirty="0">
                <a:effectLst/>
                <a:ea typeface="Aptos" panose="020B0004020202020204" pitchFamily="34" charset="0"/>
                <a:cs typeface="Aptos" panose="020B0004020202020204" pitchFamily="34" charset="0"/>
              </a:rPr>
              <a:t>число действий</a:t>
            </a:r>
            <a:r>
              <a:rPr lang="ru-RU" sz="16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Выбор действия: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В каждом состоянии </a:t>
            </a:r>
            <a:r>
              <a:rPr lang="ru-RU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выбераем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действие в соответствии с ε-жадной стратегией: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 вероятностью ε выберите случайное действие (исследование).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 вероятностью 1− </a:t>
            </a:r>
            <a:r>
              <a:rPr lang="ru-R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ε 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выберите действие с максимальным Q-значением (эксплуатация).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Выполнение действия: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Перемещаем агента в новое состояние и получаем награду.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Обновление Q-значения:</a:t>
            </a:r>
            <a:r>
              <a:rPr lang="ru-R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Обновляем Q-значение для текущего состояния и выбранного действия по формуле:</a:t>
            </a:r>
          </a:p>
          <a:p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BFAAB-A07B-3DD0-3F87-04CCE06EAA39}"/>
                  </a:ext>
                </a:extLst>
              </p:cNvPr>
              <p:cNvSpPr txBox="1"/>
              <p:nvPr/>
            </p:nvSpPr>
            <p:spPr>
              <a:xfrm>
                <a:off x="1008647" y="4874623"/>
                <a:ext cx="10174705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32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sz="32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ru-RU" sz="3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BFAAB-A07B-3DD0-3F87-04CCE06E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47" y="4874623"/>
                <a:ext cx="10174705" cy="602857"/>
              </a:xfrm>
              <a:prstGeom prst="rect">
                <a:avLst/>
              </a:prstGeom>
              <a:blipFill>
                <a:blip r:embed="rId2"/>
                <a:stretch>
                  <a:fillRect t="-13131" b="-29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55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Основная 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800" b="0" i="0" dirty="0">
                <a:solidFill>
                  <a:schemeClr val="tx2"/>
                </a:solidFill>
                <a:effectLst/>
                <a:latin typeface="+mj-lt"/>
              </a:rPr>
              <a:t>Идея обучения с подкреплением заключается в том, что агент будет учиться у окружающей среды, взаимодействуя с ней и получая вознаграждения за выполнение действий. </a:t>
            </a:r>
            <a:r>
              <a:rPr lang="ru-RU" sz="2800" dirty="0">
                <a:solidFill>
                  <a:schemeClr val="tx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В обучении с подкреплением (</a:t>
            </a:r>
            <a:r>
              <a:rPr lang="ru-RU" sz="2800" dirty="0" err="1">
                <a:solidFill>
                  <a:schemeClr val="tx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reinforcement</a:t>
            </a:r>
            <a:r>
              <a:rPr lang="ru-RU" sz="2800" dirty="0">
                <a:solidFill>
                  <a:schemeClr val="tx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ru-RU" sz="2800" dirty="0">
                <a:solidFill>
                  <a:schemeClr val="tx2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 RL) мы хотим построить алгоритм, моделирующий обучение методом проб и ошибок.</a:t>
            </a:r>
            <a:endParaRPr lang="ru-RU" sz="2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Основные понятия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1C6995-267F-DD2F-EB24-E6369911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Агент (</a:t>
            </a:r>
            <a:r>
              <a:rPr lang="ru-RU" sz="2400" b="1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</a:t>
            </a:r>
            <a:r>
              <a:rPr lang="ru-RU" sz="24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ru-RU" sz="24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субъект, который взаимодействует со средой и принимает решения.</a:t>
            </a:r>
            <a:endParaRPr lang="ru-R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40404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Среда (Environment)</a:t>
            </a:r>
            <a:r>
              <a:rPr lang="ru-RU" sz="2400" dirty="0">
                <a:solidFill>
                  <a:srgbClr val="40404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Объект, с которым взаимодействует агент. Среда предоставляет состояния и вознаграждения.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40404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Состояние (State)</a:t>
            </a:r>
            <a:r>
              <a:rPr lang="ru-RU" sz="2400" dirty="0">
                <a:solidFill>
                  <a:srgbClr val="40404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Текущая ситуация, в которой находится агент.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40404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Действие (Action)</a:t>
            </a:r>
            <a:r>
              <a:rPr lang="ru-RU" sz="2400" dirty="0">
                <a:solidFill>
                  <a:srgbClr val="40404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Решение, принятое агентом в текущем состоянии.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Постановка задачи обучения с подкреплением</a:t>
            </a:r>
            <a:endParaRPr lang="ru-RU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69866"/>
            <a:ext cx="9741568" cy="778042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Задача обучения с подкреплением формализуется как </a:t>
            </a:r>
            <a:r>
              <a:rPr lang="ru-RU" sz="24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Марковский Процесс Принятия Решений (</a:t>
            </a:r>
            <a:r>
              <a:rPr lang="ru-RU" sz="2400" b="1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Markov</a:t>
            </a:r>
            <a:r>
              <a:rPr lang="ru-RU" sz="24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</a:t>
            </a:r>
            <a:r>
              <a:rPr lang="ru-RU" sz="24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Process, MDP)</a:t>
            </a:r>
            <a:r>
              <a:rPr lang="ru-RU" sz="24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MDP представляет собой четверку  (</a:t>
            </a:r>
            <a:r>
              <a:rPr lang="ru-RU" sz="2400" i="1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24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400" i="1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24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400" i="1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24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400" i="1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24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685EF66-96B5-FA06-9AB4-28259DBC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9990" y="2750261"/>
            <a:ext cx="9741568" cy="291966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пространство состояний (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space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множество всех возможных состояний среды.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пространство действий (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space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множество всех возможных действий, которые агент может выполнить в каждом состоянии.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функция переходов (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transition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определяет вероятность перехода среды из состояния </a:t>
            </a:r>
            <a:r>
              <a:rPr lang="ru-R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в состояние </a:t>
            </a:r>
            <a:r>
              <a:rPr lang="ru-R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 после выполнения действия </a:t>
            </a:r>
            <a:r>
              <a:rPr lang="ru-R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функция награды (</a:t>
            </a:r>
            <a:r>
              <a:rPr lang="ru-R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reward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определяет награду, которую агент получает за выполнение действия </a:t>
            </a:r>
            <a:r>
              <a:rPr lang="ru-R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в состоянии </a:t>
            </a:r>
            <a:r>
              <a:rPr lang="ru-R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Формализация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6EDE22-74DE-61F5-E8B4-3A5FA79A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10270958" cy="14477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Цель агента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в RL — найти оптимальную стратегию (</a:t>
            </a:r>
            <a:r>
              <a:rPr lang="ru-RU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policy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которая максимизирует ожидаемую дисконтированную сумму наград в долгосрочной перспективе. Стратегия </a:t>
            </a:r>
            <a:r>
              <a:rPr lang="ru-RU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это правило, по которому агент выбирает действия в зависимости от текущего состояния. </a:t>
            </a:r>
            <a:endParaRPr lang="ru-RU" sz="28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84822E-88BF-3194-EC00-3F92B8909B68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571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Ожидаемая дисконтированная сумма наград</a:t>
            </a:r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5BC8B-0E14-C75D-4F94-13C194482102}"/>
                  </a:ext>
                </a:extLst>
              </p:cNvPr>
              <p:cNvSpPr txBox="1"/>
              <p:nvPr/>
            </p:nvSpPr>
            <p:spPr>
              <a:xfrm>
                <a:off x="1519989" y="4328074"/>
                <a:ext cx="3970420" cy="2417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3200" dirty="0"/>
              </a:p>
              <a:p>
                <a:endParaRPr lang="ru-RU" sz="3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B5BC8B-0E14-C75D-4F94-13C19448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989" y="4328074"/>
                <a:ext cx="3970420" cy="2417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9B27AB-ABF2-D5C3-10DE-38F4A71F9F33}"/>
                  </a:ext>
                </a:extLst>
              </p:cNvPr>
              <p:cNvSpPr txBox="1"/>
              <p:nvPr/>
            </p:nvSpPr>
            <p:spPr>
              <a:xfrm>
                <a:off x="6096000" y="4317740"/>
                <a:ext cx="4989096" cy="1762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400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γ</a:t>
                </a:r>
                <a:r>
                  <a:rPr lang="ru-RU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— дисконтирующий фактор (0 &lt; </a:t>
                </a:r>
                <a:r>
                  <a:rPr lang="ru-RU" sz="2400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γ</a:t>
                </a:r>
                <a:r>
                  <a:rPr lang="ru-RU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&lt; 1) 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𝜅</m:t>
                        </m:r>
                        <m: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​</a:t>
                </a:r>
                <a:r>
                  <a:rPr lang="ru-RU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— награда, полученная на шаге </a:t>
                </a:r>
                <a:r>
                  <a:rPr lang="ru-RU" sz="2400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ru-RU" sz="2400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ru-RU" sz="24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+1.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9B27AB-ABF2-D5C3-10DE-38F4A71F9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17740"/>
                <a:ext cx="4989096" cy="1762085"/>
              </a:xfrm>
              <a:prstGeom prst="rect">
                <a:avLst/>
              </a:prstGeom>
              <a:blipFill>
                <a:blip r:embed="rId4"/>
                <a:stretch>
                  <a:fillRect t="-2076" r="-733" b="-6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Решение задачи обучения с подкреплением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1839594"/>
            <a:ext cx="7190874" cy="228322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Чтобы решить эту задачу введем «дополнительные переменные», вспомогательные величины, называемые оценочными функциями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ru-RU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 именно 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оптимальную Q-функцию:</a:t>
            </a:r>
            <a:endParaRPr lang="ru-R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D09B85-E23B-17EB-3A54-35A1F02BBD64}"/>
                  </a:ext>
                </a:extLst>
              </p:cNvPr>
              <p:cNvSpPr txBox="1"/>
              <p:nvPr/>
            </p:nvSpPr>
            <p:spPr>
              <a:xfrm>
                <a:off x="1730542" y="3994484"/>
                <a:ext cx="6320589" cy="134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D09B85-E23B-17EB-3A54-35A1F02B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42" y="3994484"/>
                <a:ext cx="6320589" cy="134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Поиск </a:t>
            </a:r>
            <a:r>
              <a:rPr lang="ru-R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оптимальной Q-функци</a:t>
            </a:r>
            <a:r>
              <a:rPr lang="ru-RU" dirty="0">
                <a:ea typeface="Aptos" panose="020B0004020202020204" pitchFamily="34" charset="0"/>
                <a:cs typeface="Times New Roman" panose="02020603050405020304" pitchFamily="18" charset="0"/>
              </a:rPr>
              <a:t>и</a:t>
            </a:r>
            <a:b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13220-2222-B482-8B6A-E1921CA2776E}"/>
              </a:ext>
            </a:extLst>
          </p:cNvPr>
          <p:cNvSpPr txBox="1"/>
          <p:nvPr/>
        </p:nvSpPr>
        <p:spPr>
          <a:xfrm>
            <a:off x="1295400" y="1860884"/>
            <a:ext cx="10062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∗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4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4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 выражается через саму себя, а значит, верно, следующее рекурсивное соотношение, называемое уравнением оптимальности Беллмана для Q-функции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DDE4A5-3950-BD9B-B616-BD92756F1F36}"/>
                  </a:ext>
                </a:extLst>
              </p:cNvPr>
              <p:cNvSpPr txBox="1"/>
              <p:nvPr/>
            </p:nvSpPr>
            <p:spPr>
              <a:xfrm>
                <a:off x="1295400" y="3100267"/>
                <a:ext cx="9601200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/>
                          </m:sSup>
                        </m:sub>
                      </m:sSub>
                      <m:sSub>
                        <m:sSub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sSup>
                        <m:sSup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DDE4A5-3950-BD9B-B616-BD92756F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00267"/>
                <a:ext cx="9601200" cy="725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15FBDA-A13B-4991-5A7C-7147AB493AB0}"/>
                  </a:ext>
                </a:extLst>
              </p:cNvPr>
              <p:cNvSpPr txBox="1"/>
              <p:nvPr/>
            </p:nvSpPr>
            <p:spPr>
              <a:xfrm>
                <a:off x="930442" y="3865098"/>
                <a:ext cx="10062411" cy="255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i="1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ru-RU" i="1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 — немедленная награда, полученная после выполнения действия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в состоянии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γ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— дисконтирующий фактор (0 &lt;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γ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&lt; 1);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ru-RU" i="1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′</a:t>
                </a:r>
                <a:r>
                  <a:rPr lang="ru-RU" kern="100" dirty="0" err="1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Cambria Math" panose="02040503050406030204" pitchFamily="18" charset="0"/>
                  </a:rPr>
                  <a:t>∣</a:t>
                </a:r>
                <a:r>
                  <a:rPr lang="ru-RU" i="1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 — вероятность перехода в состояние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′ из состояния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после выполнения действия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sSup>
                      <m:sSupPr>
                        <m:ctrlP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ru-R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— максимальное Q-значение для всех возможных действий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′ из следующего состояния </a:t>
                </a:r>
                <a:r>
                  <a:rPr lang="ru-RU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′.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15FBDA-A13B-4991-5A7C-7147AB493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42" y="3865098"/>
                <a:ext cx="10062411" cy="2557880"/>
              </a:xfrm>
              <a:prstGeom prst="rect">
                <a:avLst/>
              </a:prstGeom>
              <a:blipFill>
                <a:blip r:embed="rId4"/>
                <a:stretch>
                  <a:fillRect t="-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F7425-6A22-52AF-0CC3-54C2DC6774CB}"/>
              </a:ext>
            </a:extLst>
          </p:cNvPr>
          <p:cNvSpPr txBox="1"/>
          <p:nvPr/>
        </p:nvSpPr>
        <p:spPr>
          <a:xfrm>
            <a:off x="786063" y="737937"/>
            <a:ext cx="1090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Получили систему уравнений, связывающую значения </a:t>
            </a:r>
            <a:r>
              <a:rPr lang="ru-RU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∗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 с самой собой.</a:t>
            </a:r>
            <a:r>
              <a:rPr lang="ru-RU" sz="2800" spc="-10" dirty="0">
                <a:solidFill>
                  <a:srgbClr val="323232"/>
                </a:solidFill>
                <a:effectLst/>
                <a:latin typeface="__CoFoSans_Fallback_66cdd1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У неё единственное решение - и, значит, решение этого уравнения можно считать эквивалентным определением </a:t>
            </a:r>
            <a:r>
              <a:rPr lang="ru-RU" sz="2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∗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- и его можно искать методом простой итерации. 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То есть: инициализируем произвольную функцию Q0</a:t>
            </a:r>
            <a:r>
              <a:rPr lang="ru-RU" sz="28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∗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s,a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которая будет приближать </a:t>
            </a:r>
            <a:r>
              <a:rPr lang="ru-RU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</a:t>
            </a:r>
            <a:r>
              <a:rPr lang="ru-RU" sz="28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∗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ru-RU" sz="2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затем итеративно будем подставлять её в правую часть уравнений оптимальности Беллмана и полученным значением обновлять наше приближение:</a:t>
            </a:r>
          </a:p>
          <a:p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4518C-68C0-02F5-9541-0E72B294E9B5}"/>
                  </a:ext>
                </a:extLst>
              </p:cNvPr>
              <p:cNvSpPr txBox="1"/>
              <p:nvPr/>
            </p:nvSpPr>
            <p:spPr>
              <a:xfrm>
                <a:off x="786063" y="5253287"/>
                <a:ext cx="10074441" cy="866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32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sz="32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ru-RU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~</m:t>
                            </m:r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ru-RU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ru-RU" sz="3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ru-RU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ru-RU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ru-RU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/>
                        </m:sSup>
                      </m:sub>
                    </m:sSub>
                    <m:sSub>
                      <m:sSub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</m:sSub>
                    <m:sSubSup>
                      <m:sSubSup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′,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ru-RU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ru-RU" sz="3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54518C-68C0-02F5-9541-0E72B294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5253287"/>
                <a:ext cx="10074441" cy="866776"/>
              </a:xfrm>
              <a:prstGeom prst="rect">
                <a:avLst/>
              </a:prstGeom>
              <a:blipFill>
                <a:blip r:embed="rId3"/>
                <a:stretch>
                  <a:fillRect t="-4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EDFC2-B330-A170-52D9-DE0698BC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74" y="616147"/>
            <a:ext cx="9601200" cy="1142385"/>
          </a:xfrm>
        </p:spPr>
        <p:txBody>
          <a:bodyPr/>
          <a:lstStyle/>
          <a:p>
            <a:r>
              <a:rPr lang="ru-RU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Q-</a:t>
            </a:r>
            <a:r>
              <a:rPr lang="ru-RU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471A-8DA7-AA88-FC0F-9D2A6654A066}"/>
              </a:ext>
            </a:extLst>
          </p:cNvPr>
          <p:cNvSpPr txBox="1"/>
          <p:nvPr/>
        </p:nvSpPr>
        <p:spPr>
          <a:xfrm>
            <a:off x="2085474" y="2151727"/>
            <a:ext cx="8486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Это алгоритм обучения с подкреплением, который позволяет агенту оптимизировать свою стратегию действий в динамичной среде, стремясь максимизировать сумму будущих наград.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0598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70</TotalTime>
  <Words>763</Words>
  <Application>Microsoft Office PowerPoint</Application>
  <PresentationFormat>Широкоэкранный</PresentationFormat>
  <Paragraphs>70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__CoFoSans_Fallback_66cdd1</vt:lpstr>
      <vt:lpstr>Aptos</vt:lpstr>
      <vt:lpstr>Aptos Display</vt:lpstr>
      <vt:lpstr>Arial</vt:lpstr>
      <vt:lpstr>Cambria Math</vt:lpstr>
      <vt:lpstr>Courier New</vt:lpstr>
      <vt:lpstr>Symbol</vt:lpstr>
      <vt:lpstr>Times New Roman</vt:lpstr>
      <vt:lpstr>Ромбовидная сетка, 16 х 9</vt:lpstr>
      <vt:lpstr>Обучение с подкреплением</vt:lpstr>
      <vt:lpstr>Основная идея</vt:lpstr>
      <vt:lpstr>Основные понятия</vt:lpstr>
      <vt:lpstr>  Постановка задачи обучения с подкреплением</vt:lpstr>
      <vt:lpstr>Формализация</vt:lpstr>
      <vt:lpstr>Решение задачи обучения с подкреплением</vt:lpstr>
      <vt:lpstr>Поиск оптимальной Q-функции </vt:lpstr>
      <vt:lpstr>Презентация PowerPoint</vt:lpstr>
      <vt:lpstr>Q-learning </vt:lpstr>
      <vt:lpstr>Принцип работы</vt:lpstr>
      <vt:lpstr>Пример</vt:lpstr>
      <vt:lpstr>Шаги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Вадим Сулейманов</dc:creator>
  <cp:lastModifiedBy>Вадим Сулейманов</cp:lastModifiedBy>
  <cp:revision>2</cp:revision>
  <dcterms:created xsi:type="dcterms:W3CDTF">2024-11-23T21:24:32Z</dcterms:created>
  <dcterms:modified xsi:type="dcterms:W3CDTF">2024-11-25T14:32:26Z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