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70D153-E779-4889-97FC-5E23EF2E831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C445BC-A2A4-486E-88EB-B58EE46910B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A42E9D-44DD-451E-85E0-DECD7C44154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635C60-34CE-41BE-8D0C-3D2176378BB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70B407-90ED-4E34-8A01-AF4A613333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C92DF8D-19AE-412B-82A0-C5A8A8D36B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18DFB22-CC3B-4B93-80B6-091CC38F18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824EE5-20E9-4112-9CA0-D3CFF02FD87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217D43-9BEA-466C-94E5-4401C72E9B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9DD5EA-2ACC-40E4-8BDA-603AC96D37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803A67E-D030-465B-8D5B-8E092E2A46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0C9387-5AC6-4845-88AB-88E8D390C73A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A047DA-8201-4344-A36A-48B5CA423B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E111C12-B9AE-434D-9D2E-DC8255C160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040C30-431A-43DE-8526-DF04495364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B05A30C-28C4-40FE-BB73-D53D9662428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E09F89-B8D5-4A2E-A448-C22BEBFE1C3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5F816C-47A1-4040-A9A0-F136EB62E88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6ED77-E589-42A1-9229-EE8D6BB3849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9BE106-B172-4EDC-B774-B37C9C30CE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FE9E3B-929C-47DF-B347-30E7CC8F3D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9897C28-9618-42A7-B126-CD7B88B97C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0F32C2-6AAD-4A7B-A56E-051ED73627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165111-091F-4B3A-9D1E-0B2A90CEB31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elestia-R1---OverlayTitleHD.png"/>
          <p:cNvPicPr/>
          <p:nvPr/>
        </p:nvPicPr>
        <p:blipFill>
          <a:blip r:embed="rId15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962520" y="5870520"/>
            <a:ext cx="489276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10608840" y="5870520"/>
            <a:ext cx="5500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1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7F6962-B164-4353-AD16-6B892E98D53C}" type="slidenum">
              <a:rPr lang="ru-RU" sz="10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8932680" y="5870520"/>
            <a:ext cx="159912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685800" y="5870520"/>
            <a:ext cx="782640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10266120" y="5870520"/>
            <a:ext cx="5500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1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FF60FE-64F9-41E9-B76A-EA3F212BAF1F}" type="slidenum">
              <a:rPr lang="ru-RU" sz="10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8589600" y="5870520"/>
            <a:ext cx="159912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odel_selection.train_test_split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62520" y="1779480"/>
            <a:ext cx="7196760" cy="242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6000" b="0" strike="noStrike" cap="all" spc="-1">
                <a:solidFill>
                  <a:srgbClr val="FFFFFF"/>
                </a:solidFill>
                <a:latin typeface="Calibri Light"/>
              </a:rPr>
              <a:t>Cross-Validation</a:t>
            </a:r>
            <a:endParaRPr lang="ru-RU" sz="60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962520" y="4385880"/>
            <a:ext cx="7196760" cy="140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en-US" sz="1800" b="0" strike="noStrike" cap="all" spc="-1">
                <a:solidFill>
                  <a:srgbClr val="FFFFFF"/>
                </a:solidFill>
                <a:latin typeface="Calibri"/>
              </a:rPr>
              <a:t> </a:t>
            </a:r>
            <a:r>
              <a:rPr lang="ru-RU" sz="1800" b="0" strike="noStrike" cap="all" spc="-1">
                <a:solidFill>
                  <a:srgbClr val="FFFFFF"/>
                </a:solidFill>
                <a:latin typeface="Calibri"/>
              </a:rPr>
              <a:t>Кромачев Максим</a:t>
            </a:r>
            <a:endParaRPr lang="ru-RU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ru-RU" sz="1800" b="0" strike="noStrike" cap="all" spc="-1">
                <a:solidFill>
                  <a:srgbClr val="FFFFFF"/>
                </a:solidFill>
                <a:latin typeface="Calibri"/>
              </a:rPr>
              <a:t>Сажин Даниил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cap="all" spc="-1">
                <a:solidFill>
                  <a:srgbClr val="FFFFFF"/>
                </a:solidFill>
                <a:latin typeface="Calibri Light"/>
              </a:rPr>
              <a:t>Stratified k-Fold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0400" cy="364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Метод stratified k-Fold — это метод k-Fold, использующий стратификацию при разбиении на фолды: каждый фолд содержит примерно такое же соотношение классов, как и всё исходное множество. Такой подход может потребоваться в случае, например, очень несбалансированного соотношения классов, когда при обычном random split некоторые фолды могут либо вообще не содержать семплов каких-то классов, либо содержать их слишком мало. 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9240" y="-15840"/>
            <a:ext cx="10130400" cy="145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cap="all" spc="-1">
                <a:solidFill>
                  <a:srgbClr val="FFFFFF"/>
                </a:solidFill>
                <a:latin typeface="Calibri Light"/>
              </a:rPr>
              <a:t>Пример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482040" y="1221480"/>
            <a:ext cx="6508964" cy="4898160"/>
          </a:xfrm>
          <a:prstGeom prst="rect">
            <a:avLst/>
          </a:prstGeom>
          <a:solidFill>
            <a:schemeClr val="bg2">
              <a:lumMod val="1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850"/>
              </a:spcBef>
              <a:buNone/>
            </a:pP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import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numpy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as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np</a:t>
            </a:r>
            <a:endParaRPr lang="ru-RU" sz="22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</a:pP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from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sklearn.model_selection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import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StratifiedKFold</a:t>
            </a:r>
            <a:endParaRPr lang="ru-RU" sz="22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</a:pP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X =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np.array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([[1, 2], [3, 4], [1, 2], [3, 4]]) </a:t>
            </a:r>
            <a:endParaRPr lang="ru-RU" sz="22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</a:pP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y =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np.array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([0, 0, 1, 1]) </a:t>
            </a:r>
            <a:endParaRPr lang="ru-RU" sz="22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</a:pP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skf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=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StratifiedKFold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(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n_splits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=2) </a:t>
            </a:r>
            <a:endParaRPr lang="ru-RU" sz="22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</a:pP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for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train_index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,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test_index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in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skf.split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(X, y): </a:t>
            </a:r>
            <a:endParaRPr lang="ru-RU" sz="22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</a:pP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print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("TRAIN:",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train_index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, "TEST:",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test_index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) </a:t>
            </a:r>
            <a:endParaRPr lang="ru-RU" sz="22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</a:pP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X_train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,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X_test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= X[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train_index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], X[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test_index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] </a:t>
            </a:r>
            <a:endParaRPr lang="ru-RU" sz="22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</a:pP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y_train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,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y_test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= y[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train_index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], y[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test_index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] </a:t>
            </a:r>
            <a:endParaRPr lang="ru-RU" sz="22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</a:pP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''' </a:t>
            </a:r>
            <a:r>
              <a:rPr lang="ru-RU" sz="22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result</a:t>
            </a: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: TRAIN: [1 3] TEST: [0 2] </a:t>
            </a:r>
            <a:endParaRPr lang="ru-RU" sz="22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</a:pPr>
            <a:r>
              <a:rPr lang="ru-RU" sz="22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             TRAIN: [0 2] TEST: [1 3]  '''</a:t>
            </a:r>
            <a:endParaRPr lang="ru-RU" sz="2200" b="0" strike="noStrike" spc="-1" dirty="0">
              <a:solidFill>
                <a:srgbClr val="EEEEEE"/>
              </a:solidFill>
              <a:latin typeface="Free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cap="all" spc="-1">
                <a:solidFill>
                  <a:srgbClr val="FFFFFF"/>
                </a:solidFill>
                <a:latin typeface="Calibri Light"/>
              </a:rPr>
              <a:t>Список источников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0400" cy="364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ФУНДАМЕНТАЛЬНЫЕ ТИПЫ КРОСС-ВАЛИДАЦИИ ДЛЯ ОЦЕНКИ КАЧЕСТВА МОДЕЛЕЙ МАШИННОГО И ГЛУБОКОГО ОБУЧЕНИЯ, Пылов П.А., Ивина О.А.</a:t>
            </a:r>
            <a:endParaRPr lang="ru-RU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https://neerc.ifmo.ru/wiki/index.php?title=%D0%9A%D1%80%D0%BE%D1%81%D1%81-%D0%B2%D0%B0%D0%BB%D0%B8%D0%B4%D0%B0%D1%86%D0%B8%D1%8F</a:t>
            </a:r>
            <a:endParaRPr lang="ru-RU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https://education.yandex.ru/handbook/ml/article/kross-validaciya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4800" b="0" strike="noStrike" cap="all" spc="-1">
                <a:solidFill>
                  <a:srgbClr val="FFFFFF"/>
                </a:solidFill>
                <a:latin typeface="Calibri Light"/>
              </a:rPr>
              <a:t>Что такое Кросс-валидация?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85800" y="1901520"/>
            <a:ext cx="10130400" cy="163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9000"/>
          </a:bodyPr>
          <a:lstStyle/>
          <a:p>
            <a:pPr>
              <a:lnSpc>
                <a:spcPct val="100000"/>
              </a:lnSpc>
              <a:spcAft>
                <a:spcPts val="1001"/>
              </a:spcAft>
              <a:buNone/>
            </a:pPr>
            <a:r>
              <a:rPr lang="ru-RU" sz="2800" b="0" strike="noStrike" spc="-1">
                <a:solidFill>
                  <a:srgbClr val="E8EAED"/>
                </a:solidFill>
                <a:latin typeface="Google Sans"/>
              </a:rPr>
              <a:t>Кросс-валидация — это процедура для оценки качества работы модели, которая широко применяется в машинном обучении. Она помогает сравнить между собой различные модели и выбрать наилучшую для конкретной задачи..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88" name="Рисунок 3"/>
          <p:cNvSpPr/>
          <p:nvPr/>
        </p:nvSpPr>
        <p:spPr>
          <a:xfrm>
            <a:off x="720000" y="3763800"/>
            <a:ext cx="10079280" cy="2895480"/>
          </a:xfrm>
          <a:prstGeom prst="roundRect">
            <a:avLst>
              <a:gd name="adj" fmla="val 6928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cap="all" spc="-1">
                <a:solidFill>
                  <a:srgbClr val="FFFFFF"/>
                </a:solidFill>
                <a:latin typeface="Calibri Light"/>
              </a:rPr>
              <a:t>Hold-out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85800" y="1718640"/>
            <a:ext cx="10130400" cy="105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Calibri"/>
              </a:rPr>
              <a:t>Метод hold-out представляет из себя простое разделение на train и test: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91" name="Рисунок 90"/>
          <p:cNvPicPr/>
          <p:nvPr/>
        </p:nvPicPr>
        <p:blipFill>
          <a:blip r:embed="rId2"/>
          <a:stretch/>
        </p:blipFill>
        <p:spPr>
          <a:xfrm>
            <a:off x="690120" y="3060000"/>
            <a:ext cx="10289160" cy="323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cap="all" spc="-1">
                <a:solidFill>
                  <a:srgbClr val="FFFFFF"/>
                </a:solidFill>
                <a:latin typeface="Calibri Light"/>
              </a:rPr>
              <a:t>Пример 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685800" y="1620000"/>
            <a:ext cx="7053480" cy="10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Такое разделение очень легко реализовать с помощью библиотеки </a:t>
            </a:r>
            <a:r>
              <a:rPr lang="ru-RU" sz="2400" b="0" u="sng" strike="noStrike" spc="-1" dirty="0" err="1">
                <a:solidFill>
                  <a:srgbClr val="EEEEEE"/>
                </a:solidFill>
                <a:uFillTx/>
                <a:latin typeface="Arial"/>
                <a:ea typeface="DejaVu Sans"/>
                <a:hlinkClick r:id="rId2"/>
              </a:rPr>
              <a:t>sklearn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: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720000" y="2544480"/>
            <a:ext cx="8133055" cy="3215160"/>
          </a:xfrm>
          <a:prstGeom prst="rect">
            <a:avLst/>
          </a:prstGeom>
          <a:solidFill>
            <a:schemeClr val="bg2">
              <a:lumMod val="1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import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numpy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as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np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lang="ru-RU" sz="2400" b="0" strike="noStrike" spc="-1" dirty="0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from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sklearn.model_selection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import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train_test_split</a:t>
            </a:r>
            <a:endParaRPr lang="ru-RU" sz="2400" b="0" strike="noStrike" spc="-1" dirty="0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X, y =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np.arange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(1000).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reshape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((500, 2)),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np.arange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(500) </a:t>
            </a:r>
            <a:endParaRPr lang="ru-RU" sz="2400" b="0" strike="noStrike" spc="-1" dirty="0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X_train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,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X_test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,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y_train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,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y_test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 = </a:t>
            </a: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train_test_split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( </a:t>
            </a:r>
            <a:endParaRPr lang="ru-RU" sz="2400" b="0" strike="noStrike" spc="-1" dirty="0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X, y, </a:t>
            </a:r>
            <a:endParaRPr lang="ru-RU" sz="2400" b="0" strike="noStrike" spc="-1" dirty="0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test_size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=0.2,</a:t>
            </a:r>
            <a:endParaRPr lang="ru-RU" sz="2400" b="0" strike="noStrike" spc="-1" dirty="0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400" b="0" strike="noStrike" spc="-1" dirty="0" err="1">
                <a:solidFill>
                  <a:srgbClr val="EEEEEE"/>
                </a:solidFill>
                <a:latin typeface="Arial"/>
                <a:ea typeface="DejaVu Sans"/>
              </a:rPr>
              <a:t>random_state</a:t>
            </a:r>
            <a:r>
              <a:rPr lang="ru-RU" sz="2400" b="0" strike="noStrike" spc="-1" dirty="0">
                <a:solidFill>
                  <a:srgbClr val="EEEEEE"/>
                </a:solidFill>
                <a:latin typeface="Arial"/>
                <a:ea typeface="DejaVu Sans"/>
              </a:rPr>
              <a:t>=42 )</a:t>
            </a:r>
            <a:endParaRPr lang="ru-RU" sz="2400" b="0" strike="noStrike" spc="-1" dirty="0">
              <a:solidFill>
                <a:srgbClr val="EEEEEE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4800" b="0" strike="noStrike" cap="all" spc="-1">
                <a:solidFill>
                  <a:srgbClr val="FFFFFF"/>
                </a:solidFill>
                <a:latin typeface="Calibri Light"/>
              </a:rPr>
              <a:t>Разновидности </a:t>
            </a:r>
            <a:r>
              <a:rPr lang="en-US" sz="4800" b="0" strike="noStrike" cap="all" spc="-1">
                <a:solidFill>
                  <a:srgbClr val="FFFFFF"/>
                </a:solidFill>
                <a:latin typeface="Calibri Light"/>
              </a:rPr>
              <a:t>cross-validation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0400" cy="364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K-Fold</a:t>
            </a:r>
            <a:endParaRPr lang="ru-RU" sz="5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Leave-one-out</a:t>
            </a:r>
            <a:endParaRPr lang="ru-RU" sz="5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Stratified k-Fold</a:t>
            </a:r>
            <a:endParaRPr lang="ru-RU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cap="all" spc="-1">
                <a:solidFill>
                  <a:srgbClr val="FFFFFF"/>
                </a:solidFill>
                <a:latin typeface="Calibri Light"/>
              </a:rPr>
              <a:t>k-Fold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68880" y="2700000"/>
            <a:ext cx="10130400" cy="364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343080" indent="-3430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Calibri Light"/>
              <a:buAutoNum type="arabicPeriod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Фиксируется некоторое целое число k (обычно от 5 до 10), меньшее числа семплов в датасете.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Calibri Light"/>
              <a:buAutoNum type="arabicPeriod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Датасет разбивается на k одинаковых частей (в последней части может быть меньше семплов, чем в остальных). Эти части называются фолдами.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Calibri Light"/>
              <a:buAutoNum type="arabicPeriod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Далее происходит k итераций, во время каждой из которых один фолд выступает в роли тестового множества, а объединение остальных — в роли тренировочного. Модель учится на k−1 фолде и тестируется на оставшемся.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Calibri Light"/>
              <a:buAutoNum type="arabicPeriod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Финальный скор модели получается либо усреднением k получившихся тестовых результатов, либо измеряется на отложенном тестовом множестве, не участвовавшем в кросс-валидации.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9" name="Прямоугольник 98"/>
          <p:cNvSpPr/>
          <p:nvPr/>
        </p:nvSpPr>
        <p:spPr>
          <a:xfrm>
            <a:off x="729720" y="1747440"/>
            <a:ext cx="9709560" cy="10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spcBef>
                <a:spcPts val="2608"/>
              </a:spcBef>
              <a:spcAft>
                <a:spcPts val="2693"/>
              </a:spcAft>
              <a:buNone/>
            </a:pPr>
            <a:r>
              <a:rPr lang="ru-RU" sz="2000" b="0" strike="noStrike" spc="-1">
                <a:solidFill>
                  <a:srgbClr val="EEEEEE"/>
                </a:solidFill>
                <a:latin typeface="Arial"/>
                <a:ea typeface="DejaVu Sans"/>
              </a:rPr>
              <a:t>Метод k-Fold чаще всего имеют в виду, когда говорят о кросс-валидации. Он является обобщением метода hold-out и представляет из себя следующий алгоритм:</a:t>
            </a:r>
            <a:endParaRPr lang="ru-RU" sz="2000" b="0" strike="noStrike" spc="-1">
              <a:solidFill>
                <a:srgbClr val="EEEEEE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8880" y="-195840"/>
            <a:ext cx="10130400" cy="145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0" strike="noStrike" cap="all" spc="-1">
                <a:solidFill>
                  <a:srgbClr val="FFFFFF"/>
                </a:solidFill>
                <a:latin typeface="Calibri Light"/>
              </a:rPr>
              <a:t>Пример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308880" y="1086120"/>
            <a:ext cx="5892415" cy="4853160"/>
          </a:xfrm>
          <a:prstGeom prst="rect">
            <a:avLst/>
          </a:prstGeom>
          <a:solidFill>
            <a:schemeClr val="bg2">
              <a:lumMod val="1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import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numpy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as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np</a:t>
            </a:r>
            <a:endParaRPr lang="ru-RU" sz="20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from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sklearn.model_selection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import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Kfold</a:t>
            </a:r>
            <a:endParaRPr lang="ru-RU" sz="20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X =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np.array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([[1, 2, 3], [4, 5, 6], [7, 8, 9], [10, 11, 12]])  </a:t>
            </a:r>
            <a:endParaRPr lang="ru-RU" sz="20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y =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np.array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([1, 2, 3, 4]) </a:t>
            </a:r>
            <a:endParaRPr lang="ru-RU" sz="20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kf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=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Kfold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(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n_splits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=2)</a:t>
            </a:r>
            <a:endParaRPr lang="ru-RU" sz="20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for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train_index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,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test_index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in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kf.split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(X): </a:t>
            </a:r>
            <a:endParaRPr lang="ru-RU" sz="20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print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("TRAIN:",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train_index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, "TEST:",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test_index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)</a:t>
            </a:r>
            <a:endParaRPr lang="ru-RU" sz="20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X_train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,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X_test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= X[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train_index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], X[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test_index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] </a:t>
            </a:r>
            <a:endParaRPr lang="ru-RU" sz="20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y_train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, 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y_test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 = y[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train_index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], y[</a:t>
            </a:r>
            <a:r>
              <a:rPr lang="ru-RU" sz="2000" b="0" strike="noStrike" spc="-1" dirty="0" err="1">
                <a:solidFill>
                  <a:srgbClr val="EEEEEE"/>
                </a:solidFill>
                <a:latin typeface="FreeSans"/>
                <a:ea typeface="DejaVu Sans"/>
              </a:rPr>
              <a:t>test_index</a:t>
            </a: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] </a:t>
            </a:r>
            <a:endParaRPr lang="ru-RU" sz="20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#result: TRAIN: [2 3] TEST: [0 1] </a:t>
            </a:r>
            <a:endParaRPr lang="ru-RU" sz="2000" b="0" strike="noStrike" spc="-1" dirty="0">
              <a:solidFill>
                <a:srgbClr val="EEEEEE"/>
              </a:solidFill>
              <a:latin typeface="FreeSans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</a:pPr>
            <a:r>
              <a:rPr lang="ru-RU" sz="2000" b="0" strike="noStrike" spc="-1" dirty="0">
                <a:solidFill>
                  <a:srgbClr val="EEEEEE"/>
                </a:solidFill>
                <a:latin typeface="FreeSans"/>
                <a:ea typeface="DejaVu Sans"/>
              </a:rPr>
              <a:t>#TRAIN: [0 1] TEST: [2 3] </a:t>
            </a:r>
            <a:endParaRPr lang="ru-RU" sz="2000" b="0" strike="noStrike" spc="-1" dirty="0">
              <a:solidFill>
                <a:srgbClr val="EEEEEE"/>
              </a:solidFill>
              <a:latin typeface="FreeSans"/>
            </a:endParaRPr>
          </a:p>
        </p:txBody>
      </p:sp>
      <p:pic>
        <p:nvPicPr>
          <p:cNvPr id="102" name="Рисунок 101"/>
          <p:cNvPicPr/>
          <p:nvPr/>
        </p:nvPicPr>
        <p:blipFill>
          <a:blip r:embed="rId2"/>
          <a:stretch/>
        </p:blipFill>
        <p:spPr>
          <a:xfrm>
            <a:off x="6429240" y="540000"/>
            <a:ext cx="5630400" cy="593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4800" b="0" strike="noStrike" cap="all" spc="-1">
                <a:solidFill>
                  <a:srgbClr val="FFFFFF"/>
                </a:solidFill>
                <a:latin typeface="Calibri Light"/>
              </a:rPr>
              <a:t>Какую модель выбрать?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0400" cy="364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5000"/>
          </a:bodyPr>
          <a:lstStyle/>
          <a:p>
            <a:pPr>
              <a:lnSpc>
                <a:spcPct val="10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После применения k-Fold для одной модели у вас на руках останется k экземпляров (инстансов) этой модели, обученных на разных подмножествах трейна. Возможные варианты:</a:t>
            </a:r>
            <a:endParaRPr lang="ru-RU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делать предсказание с помощью усреднения предсказаний этих k инстансов</a:t>
            </a:r>
            <a:endParaRPr lang="ru-RU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из этих k инстансов выбрать тот, который набрал лучший скор на своём тестовом фолде, и применять дальше его</a:t>
            </a:r>
            <a:endParaRPr lang="ru-RU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заново обучить модель уже на всех k фолдах и делать предсказания уже этой моделью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400" cy="145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cap="all" spc="-1">
                <a:solidFill>
                  <a:srgbClr val="FFFFFF"/>
                </a:solidFill>
                <a:latin typeface="Calibri Light"/>
              </a:rPr>
              <a:t>Leave-one-out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0400" cy="364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Метод leave-one-out (LOO) — частный случай метода k-Fold: в нём каждый фолд состоит ровно из одного семпла.</a:t>
            </a:r>
            <a:endParaRPr lang="ru-RU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Этот метод может понадобиться в случае, если у вас очень мало данных, — например, в задаче сегментации клеток на изображениях с оптического микроскопа, — и вы хотите использовать максимальное их количество для обучения модели.</a:t>
            </a:r>
            <a:endParaRPr lang="ru-RU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Для валидации на каждой итерации методу требуется всего один семпл, однако и итераций будет столько, сколько семплов в данных, поэтому метод неприменим для средних и больших задач.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426</TotalTime>
  <Words>940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FreeSans</vt:lpstr>
      <vt:lpstr>Google Sans</vt:lpstr>
      <vt:lpstr>Symbol</vt:lpstr>
      <vt:lpstr>Times New Roman</vt:lpstr>
      <vt:lpstr>Wingdings</vt:lpstr>
      <vt:lpstr>Office Theme</vt:lpstr>
      <vt:lpstr>Office Theme</vt:lpstr>
      <vt:lpstr>Cross-Validation</vt:lpstr>
      <vt:lpstr>Что такое Кросс-валидация?</vt:lpstr>
      <vt:lpstr>Hold-out</vt:lpstr>
      <vt:lpstr>Пример </vt:lpstr>
      <vt:lpstr>Разновидности cross-validation</vt:lpstr>
      <vt:lpstr>k-Fold</vt:lpstr>
      <vt:lpstr>Пример</vt:lpstr>
      <vt:lpstr>Какую модель выбрать?</vt:lpstr>
      <vt:lpstr>Leave-one-out</vt:lpstr>
      <vt:lpstr>Stratified k-Fold</vt:lpstr>
      <vt:lpstr>Пример</vt:lpstr>
      <vt:lpstr>Список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Сажин Даниил Дмитриевич</dc:creator>
  <dc:description/>
  <cp:lastModifiedBy>Сажин Даниил Дмитриевич</cp:lastModifiedBy>
  <cp:revision>16</cp:revision>
  <dcterms:created xsi:type="dcterms:W3CDTF">2024-11-30T09:55:22Z</dcterms:created>
  <dcterms:modified xsi:type="dcterms:W3CDTF">2024-12-01T10:18:12Z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0x010100EC4A55FB0DC4C1418706C45BF66283BA</vt:lpwstr>
  </property>
  <property fmtid="{D5CDD505-2E9C-101B-9397-08002B2CF9AE}" pid="3" name="PresentationFormat">
    <vt:lpwstr>Широкоэкранный</vt:lpwstr>
  </property>
  <property fmtid="{D5CDD505-2E9C-101B-9397-08002B2CF9AE}" pid="4" name="Slides">
    <vt:i4>13</vt:i4>
  </property>
</Properties>
</file>