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73" r:id="rId7"/>
    <p:sldId id="274" r:id="rId8"/>
    <p:sldId id="275" r:id="rId9"/>
    <p:sldId id="261" r:id="rId10"/>
    <p:sldId id="262" r:id="rId11"/>
    <p:sldId id="279" r:id="rId12"/>
    <p:sldId id="266" r:id="rId13"/>
    <p:sldId id="278" r:id="rId14"/>
    <p:sldId id="276" r:id="rId15"/>
    <p:sldId id="277" r:id="rId16"/>
    <p:sldId id="280" r:id="rId17"/>
    <p:sldId id="282" r:id="rId18"/>
    <p:sldId id="283" r:id="rId19"/>
    <p:sldId id="281" r:id="rId20"/>
    <p:sldId id="267" r:id="rId21"/>
    <p:sldId id="272" r:id="rId22"/>
    <p:sldId id="268" r:id="rId23"/>
    <p:sldId id="26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761"/>
            <a:ext cx="8229600" cy="2571750"/>
          </a:xfrm>
        </p:spPr>
        <p:txBody>
          <a:bodyPr>
            <a:normAutofit fontScale="90000"/>
          </a:bodyPr>
          <a:lstStyle/>
          <a:p>
            <a:r>
              <a:rPr lang="en-US" sz="3500" dirty="0" smtClean="0"/>
              <a:t/>
            </a:r>
            <a:br>
              <a:rPr lang="en-US" sz="3500" dirty="0" smtClean="0"/>
            </a:br>
            <a:r>
              <a:rPr lang="en-US" sz="3500" dirty="0"/>
              <a:t/>
            </a:r>
            <a:br>
              <a:rPr lang="en-US" sz="3500" dirty="0"/>
            </a:br>
            <a:r>
              <a:rPr lang="en-US" sz="3300" dirty="0" smtClean="0"/>
              <a:t>Department of Computer Science &amp; Engineering</a:t>
            </a:r>
            <a:br>
              <a:rPr lang="en-US" sz="3300" dirty="0" smtClean="0"/>
            </a:br>
            <a:r>
              <a:rPr lang="en-US" sz="3300" b="1" dirty="0" smtClean="0"/>
              <a:t>Premier University, Chittagong</a:t>
            </a:r>
            <a:endParaRPr lang="en-US" sz="3300" b="1" dirty="0"/>
          </a:p>
        </p:txBody>
      </p:sp>
      <p:sp>
        <p:nvSpPr>
          <p:cNvPr id="3" name="Content Placeholder 2"/>
          <p:cNvSpPr>
            <a:spLocks noGrp="1"/>
          </p:cNvSpPr>
          <p:nvPr>
            <p:ph idx="1"/>
          </p:nvPr>
        </p:nvSpPr>
        <p:spPr>
          <a:xfrm>
            <a:off x="152400" y="3054927"/>
            <a:ext cx="8873836" cy="3810000"/>
          </a:xfrm>
        </p:spPr>
        <p:txBody>
          <a:bodyPr>
            <a:normAutofit/>
          </a:bodyPr>
          <a:lstStyle/>
          <a:p>
            <a:pPr marL="0" indent="0" algn="ctr">
              <a:buNone/>
            </a:pPr>
            <a:r>
              <a:rPr lang="en-US" sz="2200" b="1" dirty="0" smtClean="0"/>
              <a:t>Supervised by</a:t>
            </a:r>
          </a:p>
          <a:p>
            <a:pPr marL="0" indent="0" algn="ctr">
              <a:buNone/>
            </a:pPr>
            <a:r>
              <a:rPr lang="en-US" sz="2500" b="1" dirty="0" smtClean="0"/>
              <a:t>Mr</a:t>
            </a:r>
            <a:r>
              <a:rPr lang="en-US" sz="2500" b="1" dirty="0"/>
              <a:t>. </a:t>
            </a:r>
            <a:r>
              <a:rPr lang="en-US" sz="2500" b="1" dirty="0" err="1"/>
              <a:t>Khaleque</a:t>
            </a:r>
            <a:r>
              <a:rPr lang="en-US" sz="2500" b="1" dirty="0"/>
              <a:t> Md. </a:t>
            </a:r>
            <a:r>
              <a:rPr lang="en-US" sz="2500" b="1" dirty="0" err="1"/>
              <a:t>Aashiq</a:t>
            </a:r>
            <a:r>
              <a:rPr lang="en-US" sz="2500" b="1" dirty="0"/>
              <a:t> Kamal</a:t>
            </a:r>
            <a:endParaRPr lang="en-US" sz="2500" dirty="0"/>
          </a:p>
          <a:p>
            <a:pPr marL="0" indent="0" algn="ctr">
              <a:buNone/>
            </a:pPr>
            <a:r>
              <a:rPr lang="en-US" sz="2500" dirty="0"/>
              <a:t>Assistant Professor</a:t>
            </a:r>
          </a:p>
          <a:p>
            <a:pPr marL="0" indent="0" algn="ctr">
              <a:buNone/>
            </a:pPr>
            <a:r>
              <a:rPr lang="en-US" sz="2500" dirty="0"/>
              <a:t>Department of Computer Science &amp; Engineering</a:t>
            </a:r>
          </a:p>
          <a:p>
            <a:pPr marL="0" indent="0" algn="ctr">
              <a:buNone/>
            </a:pPr>
            <a:r>
              <a:rPr lang="en-US" sz="2500" dirty="0"/>
              <a:t>Premier University, </a:t>
            </a:r>
            <a:r>
              <a:rPr lang="en-US" sz="2500" dirty="0" err="1" smtClean="0"/>
              <a:t>Chattogram</a:t>
            </a:r>
            <a:endParaRPr lang="en-US" sz="2500" dirty="0" smtClean="0"/>
          </a:p>
          <a:p>
            <a:pPr marL="0" indent="0" algn="ctr">
              <a:buNone/>
            </a:pPr>
            <a:endParaRPr lang="en-US" sz="2800" dirty="0" smtClean="0"/>
          </a:p>
          <a:p>
            <a:pPr marL="0" indent="0" algn="ctr">
              <a:buNone/>
            </a:pPr>
            <a:endParaRPr lang="en-US" sz="2800" dirty="0" smtClean="0"/>
          </a:p>
          <a:p>
            <a:pPr marL="0" indent="0" algn="ctr">
              <a:buNone/>
            </a:pPr>
            <a:endParaRPr lang="en-US" sz="2800" dirty="0"/>
          </a:p>
          <a:p>
            <a:pPr marL="0" indent="0" algn="ctr">
              <a:buNone/>
            </a:pPr>
            <a:endParaRPr lang="en-US" sz="2800" dirty="0"/>
          </a:p>
        </p:txBody>
      </p:sp>
      <p:sp>
        <p:nvSpPr>
          <p:cNvPr id="8" name="Content Placeholder 2"/>
          <p:cNvSpPr txBox="1">
            <a:spLocks/>
          </p:cNvSpPr>
          <p:nvPr/>
        </p:nvSpPr>
        <p:spPr>
          <a:xfrm>
            <a:off x="3118139" y="5486398"/>
            <a:ext cx="2895600" cy="1676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None/>
            </a:pPr>
            <a:endParaRPr lang="en-US" sz="2000" b="1" dirty="0" smtClean="0"/>
          </a:p>
          <a:p>
            <a:pPr algn="ctr">
              <a:buNone/>
            </a:pPr>
            <a:r>
              <a:rPr lang="en-US" sz="2000" b="1" dirty="0" err="1"/>
              <a:t>Chinmoy</a:t>
            </a:r>
            <a:r>
              <a:rPr lang="en-US" sz="2000" b="1" dirty="0"/>
              <a:t> </a:t>
            </a:r>
            <a:r>
              <a:rPr lang="en-US" sz="2000" b="1" dirty="0" err="1" smtClean="0"/>
              <a:t>Khastagir</a:t>
            </a:r>
            <a:endParaRPr lang="en-US" sz="2000" b="1" dirty="0" smtClean="0"/>
          </a:p>
          <a:p>
            <a:pPr algn="ctr">
              <a:buNone/>
            </a:pPr>
            <a:r>
              <a:rPr lang="en-US" sz="2000" b="1" dirty="0" smtClean="0"/>
              <a:t>ID: </a:t>
            </a:r>
            <a:r>
              <a:rPr lang="en-US" sz="2000" b="1" dirty="0"/>
              <a:t>1302410200517</a:t>
            </a:r>
          </a:p>
        </p:txBody>
      </p:sp>
      <p:sp>
        <p:nvSpPr>
          <p:cNvPr id="10" name="Content Placeholder 2"/>
          <p:cNvSpPr txBox="1">
            <a:spLocks/>
          </p:cNvSpPr>
          <p:nvPr/>
        </p:nvSpPr>
        <p:spPr>
          <a:xfrm>
            <a:off x="6130636" y="5507181"/>
            <a:ext cx="2895600" cy="157941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None/>
            </a:pPr>
            <a:endParaRPr lang="en-US" sz="2000" b="1" dirty="0" smtClean="0"/>
          </a:p>
          <a:p>
            <a:pPr algn="ctr">
              <a:buNone/>
            </a:pPr>
            <a:r>
              <a:rPr lang="en-US" sz="2000" b="1" dirty="0" err="1" smtClean="0"/>
              <a:t>Jov</a:t>
            </a:r>
            <a:r>
              <a:rPr lang="en-US" sz="2000" b="1" dirty="0" smtClean="0"/>
              <a:t> Raj </a:t>
            </a:r>
            <a:r>
              <a:rPr lang="en-US" sz="2000" b="1" dirty="0" err="1" smtClean="0"/>
              <a:t>Barua</a:t>
            </a:r>
            <a:endParaRPr lang="en-US" sz="2000" b="1" dirty="0" smtClean="0"/>
          </a:p>
          <a:p>
            <a:pPr algn="ctr">
              <a:buNone/>
            </a:pPr>
            <a:r>
              <a:rPr lang="en-US" sz="2000" b="1" dirty="0" smtClean="0"/>
              <a:t>ID: 1302410200508</a:t>
            </a:r>
            <a:endParaRPr lang="en-US" sz="2000" b="1" dirty="0"/>
          </a:p>
        </p:txBody>
      </p:sp>
      <p:pic>
        <p:nvPicPr>
          <p:cNvPr id="7" name="Picture 6" descr="E:\CSE\Final Year Project\Traffic Police System\puc.png"/>
          <p:cNvPicPr/>
          <p:nvPr/>
        </p:nvPicPr>
        <p:blipFill>
          <a:blip r:embed="rId2">
            <a:extLst>
              <a:ext uri="{28A0092B-C50C-407E-A947-70E740481C1C}">
                <a14:useLocalDpi xmlns:a14="http://schemas.microsoft.com/office/drawing/2010/main" val="0"/>
              </a:ext>
            </a:extLst>
          </a:blip>
          <a:srcRect/>
          <a:stretch>
            <a:fillRect/>
          </a:stretch>
        </p:blipFill>
        <p:spPr bwMode="auto">
          <a:xfrm>
            <a:off x="3651539" y="34636"/>
            <a:ext cx="1828800" cy="1524000"/>
          </a:xfrm>
          <a:prstGeom prst="rect">
            <a:avLst/>
          </a:prstGeom>
          <a:noFill/>
          <a:ln>
            <a:noFill/>
          </a:ln>
        </p:spPr>
      </p:pic>
      <p:sp>
        <p:nvSpPr>
          <p:cNvPr id="9" name="Content Placeholder 2"/>
          <p:cNvSpPr txBox="1">
            <a:spLocks/>
          </p:cNvSpPr>
          <p:nvPr/>
        </p:nvSpPr>
        <p:spPr>
          <a:xfrm>
            <a:off x="103909" y="5507181"/>
            <a:ext cx="2895600" cy="11984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None/>
            </a:pPr>
            <a:endParaRPr lang="en-US" sz="2000" b="1" dirty="0" smtClean="0"/>
          </a:p>
          <a:p>
            <a:pPr algn="ctr">
              <a:buNone/>
            </a:pPr>
            <a:r>
              <a:rPr lang="en-US" sz="2000" b="1" dirty="0" err="1" smtClean="0"/>
              <a:t>Ashik</a:t>
            </a:r>
            <a:r>
              <a:rPr lang="en-US" sz="2000" b="1" dirty="0" smtClean="0"/>
              <a:t> </a:t>
            </a:r>
            <a:r>
              <a:rPr lang="en-US" sz="2000" b="1" dirty="0" err="1"/>
              <a:t>Siddiquee</a:t>
            </a:r>
            <a:endParaRPr lang="en-US" sz="2000" b="1" dirty="0"/>
          </a:p>
          <a:p>
            <a:pPr algn="ctr">
              <a:buNone/>
            </a:pPr>
            <a:r>
              <a:rPr lang="en-US" sz="2000" b="1" dirty="0"/>
              <a:t>ID: 1202310200431</a:t>
            </a:r>
          </a:p>
        </p:txBody>
      </p:sp>
    </p:spTree>
    <p:extLst>
      <p:ext uri="{BB962C8B-B14F-4D97-AF65-F5344CB8AC3E}">
        <p14:creationId xmlns:p14="http://schemas.microsoft.com/office/powerpoint/2010/main" val="23157008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4000" b="1" dirty="0" smtClean="0">
                <a:solidFill>
                  <a:schemeClr val="accent1">
                    <a:lumMod val="75000"/>
                  </a:schemeClr>
                </a:solidFill>
              </a:rPr>
              <a:t>Analysis of “BRTA Sheba”</a:t>
            </a:r>
            <a:endParaRPr lang="en-US" sz="4000" b="1" dirty="0">
              <a:solidFill>
                <a:schemeClr val="accent1">
                  <a:lumMod val="75000"/>
                </a:schemeClr>
              </a:solidFill>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365703" y="1600200"/>
            <a:ext cx="3368097" cy="4953000"/>
          </a:xfrm>
          <a:prstGeom prst="rect">
            <a:avLst/>
          </a:prstGeom>
        </p:spPr>
      </p:pic>
      <p:pic>
        <p:nvPicPr>
          <p:cNvPr id="7" name="Content Placeholder 6"/>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4953000" y="1600200"/>
            <a:ext cx="3505200" cy="4953000"/>
          </a:xfrm>
          <a:prstGeom prst="rect">
            <a:avLst/>
          </a:prstGeom>
        </p:spPr>
      </p:pic>
    </p:spTree>
    <p:extLst>
      <p:ext uri="{BB962C8B-B14F-4D97-AF65-F5344CB8AC3E}">
        <p14:creationId xmlns:p14="http://schemas.microsoft.com/office/powerpoint/2010/main" val="74432000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 y="1143000"/>
            <a:ext cx="3733800" cy="5181600"/>
          </a:xfrm>
          <a:prstGeom prst="rect">
            <a:avLst/>
          </a:prstGeom>
        </p:spPr>
      </p:pic>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4800600" y="1143000"/>
            <a:ext cx="3886200" cy="5181600"/>
          </a:xfrm>
          <a:prstGeom prst="rect">
            <a:avLst/>
          </a:prstGeom>
        </p:spPr>
      </p:pic>
    </p:spTree>
    <p:extLst>
      <p:ext uri="{BB962C8B-B14F-4D97-AF65-F5344CB8AC3E}">
        <p14:creationId xmlns:p14="http://schemas.microsoft.com/office/powerpoint/2010/main" val="2004756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123"/>
            <a:ext cx="8229600" cy="1143000"/>
          </a:xfrm>
        </p:spPr>
        <p:txBody>
          <a:bodyPr>
            <a:normAutofit/>
          </a:bodyPr>
          <a:lstStyle/>
          <a:p>
            <a:r>
              <a:rPr lang="en-US" sz="4000" b="1" dirty="0" smtClean="0">
                <a:solidFill>
                  <a:schemeClr val="accent1">
                    <a:lumMod val="75000"/>
                  </a:schemeClr>
                </a:solidFill>
                <a:latin typeface="+mn-lt"/>
              </a:rPr>
              <a:t>Portion - 2</a:t>
            </a:r>
            <a:endParaRPr lang="en-US" sz="4000" b="1" dirty="0">
              <a:solidFill>
                <a:schemeClr val="accent1">
                  <a:lumMod val="75000"/>
                </a:schemeClr>
              </a:solidFill>
              <a:latin typeface="+mn-lt"/>
            </a:endParaRPr>
          </a:p>
        </p:txBody>
      </p:sp>
      <p:sp>
        <p:nvSpPr>
          <p:cNvPr id="3" name="Content Placeholder 2"/>
          <p:cNvSpPr>
            <a:spLocks noGrp="1"/>
          </p:cNvSpPr>
          <p:nvPr>
            <p:ph idx="1"/>
          </p:nvPr>
        </p:nvSpPr>
        <p:spPr>
          <a:xfrm>
            <a:off x="762000" y="1981200"/>
            <a:ext cx="8382000" cy="4114800"/>
          </a:xfrm>
        </p:spPr>
        <p:txBody>
          <a:bodyPr>
            <a:normAutofit/>
          </a:bodyPr>
          <a:lstStyle/>
          <a:p>
            <a:pPr>
              <a:buNone/>
            </a:pPr>
            <a:r>
              <a:rPr lang="en-US" sz="4000" b="1" dirty="0" smtClean="0"/>
              <a:t> Proposed System</a:t>
            </a:r>
          </a:p>
          <a:p>
            <a:pPr algn="ctr">
              <a:buNone/>
            </a:pPr>
            <a:endParaRPr lang="en-US" sz="4000" b="1" dirty="0" smtClean="0"/>
          </a:p>
          <a:p>
            <a:pPr lvl="7">
              <a:buFont typeface="Wingdings" pitchFamily="2" charset="2"/>
              <a:buChar char="Ø"/>
            </a:pPr>
            <a:r>
              <a:rPr lang="en-US" sz="3000" b="1" dirty="0" smtClean="0">
                <a:ea typeface="Tahoma" panose="020B0604030504040204" pitchFamily="34" charset="0"/>
                <a:cs typeface="Times New Roman" panose="02020603050405020304" pitchFamily="18" charset="0"/>
              </a:rPr>
              <a:t> Requirements &amp; Analysis</a:t>
            </a:r>
          </a:p>
          <a:p>
            <a:pPr lvl="7">
              <a:lnSpc>
                <a:spcPct val="150000"/>
              </a:lnSpc>
              <a:buFont typeface="Wingdings" pitchFamily="2" charset="2"/>
              <a:buChar char="Ø"/>
            </a:pPr>
            <a:r>
              <a:rPr lang="en-US" sz="3000" b="1" dirty="0" smtClean="0">
                <a:ea typeface="Tahoma" panose="020B0604030504040204" pitchFamily="34" charset="0"/>
                <a:cs typeface="Times New Roman" panose="02020603050405020304" pitchFamily="18" charset="0"/>
              </a:rPr>
              <a:t> </a:t>
            </a:r>
            <a:r>
              <a:rPr lang="en-US" sz="3000" b="1" dirty="0" smtClean="0">
                <a:ea typeface="Tahoma" panose="020B0604030504040204" pitchFamily="34" charset="0"/>
                <a:cs typeface="Times New Roman" panose="02020603050405020304" pitchFamily="18" charset="0"/>
              </a:rPr>
              <a:t>Use Case Diagram</a:t>
            </a:r>
            <a:endParaRPr lang="en-US" sz="3000" b="1" dirty="0" smtClean="0">
              <a:ea typeface="Tahoma" panose="020B0604030504040204" pitchFamily="34" charset="0"/>
              <a:cs typeface="Times New Roman" panose="02020603050405020304" pitchFamily="18" charset="0"/>
            </a:endParaRPr>
          </a:p>
          <a:p>
            <a:pPr lvl="7">
              <a:lnSpc>
                <a:spcPct val="150000"/>
              </a:lnSpc>
              <a:buFont typeface="Wingdings" pitchFamily="2" charset="2"/>
              <a:buChar char="Ø"/>
            </a:pPr>
            <a:r>
              <a:rPr lang="en-US" sz="3000" b="1" dirty="0" smtClean="0">
                <a:ea typeface="Tahoma" panose="020B0604030504040204" pitchFamily="34" charset="0"/>
                <a:cs typeface="Times New Roman" panose="02020603050405020304" pitchFamily="18" charset="0"/>
              </a:rPr>
              <a:t> DFD</a:t>
            </a:r>
            <a:r>
              <a:rPr lang="en-US" sz="3000" b="1" dirty="0">
                <a:ea typeface="Tahoma" panose="020B0604030504040204" pitchFamily="34" charset="0"/>
                <a:cs typeface="Times New Roman" panose="02020603050405020304" pitchFamily="18" charset="0"/>
              </a:rPr>
              <a:t> </a:t>
            </a:r>
            <a:r>
              <a:rPr lang="en-US" sz="3000" b="1" dirty="0" smtClean="0">
                <a:ea typeface="Tahoma" panose="020B0604030504040204" pitchFamily="34" charset="0"/>
                <a:cs typeface="Times New Roman" panose="02020603050405020304" pitchFamily="18" charset="0"/>
              </a:rPr>
              <a:t>/ ER Diagram</a:t>
            </a:r>
          </a:p>
          <a:p>
            <a:pPr>
              <a:buNone/>
            </a:pPr>
            <a:endParaRPr lang="en-US" sz="4000" b="1" dirty="0"/>
          </a:p>
        </p:txBody>
      </p:sp>
    </p:spTree>
    <p:extLst>
      <p:ext uri="{BB962C8B-B14F-4D97-AF65-F5344CB8AC3E}">
        <p14:creationId xmlns:p14="http://schemas.microsoft.com/office/powerpoint/2010/main" val="40355332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4000" b="1" dirty="0" smtClean="0">
                <a:solidFill>
                  <a:schemeClr val="accent1">
                    <a:lumMod val="75000"/>
                  </a:schemeClr>
                </a:solidFill>
              </a:rPr>
              <a:t>Requirements</a:t>
            </a:r>
            <a:endParaRPr lang="en-US" sz="4000" b="1" dirty="0">
              <a:solidFill>
                <a:schemeClr val="accent1">
                  <a:lumMod val="75000"/>
                </a:schemeClr>
              </a:solidFill>
            </a:endParaRPr>
          </a:p>
        </p:txBody>
      </p:sp>
      <p:pic>
        <p:nvPicPr>
          <p:cNvPr id="2060" name="Picture 12" descr="E:\CSE\Final Year Project\Paper\Screenshots\collected data\Edited\2. driving license.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219201"/>
            <a:ext cx="2285999" cy="228600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E:\CSE\Final Year Project\Paper\Screenshots\collected data\Edited\4. tax toke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1233057"/>
            <a:ext cx="2971800" cy="2272144"/>
          </a:xfrm>
          <a:prstGeom prst="rect">
            <a:avLst/>
          </a:prstGeom>
          <a:noFill/>
          <a:extLst>
            <a:ext uri="{909E8E84-426E-40DD-AFC4-6F175D3DCCD1}">
              <a14:hiddenFill xmlns:a14="http://schemas.microsoft.com/office/drawing/2010/main">
                <a:solidFill>
                  <a:srgbClr val="FFFFFF"/>
                </a:solidFill>
              </a14:hiddenFill>
            </a:ext>
          </a:extLst>
        </p:spPr>
      </p:pic>
      <p:pic>
        <p:nvPicPr>
          <p:cNvPr id="2063" name="Picture 15" descr="E:\CSE\Final Year Project\Paper\Screenshots\collected data\Edited\5. fitnes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1" y="3886202"/>
            <a:ext cx="2424252" cy="2819398"/>
          </a:xfrm>
          <a:prstGeom prst="rect">
            <a:avLst/>
          </a:prstGeom>
          <a:noFill/>
          <a:extLst>
            <a:ext uri="{909E8E84-426E-40DD-AFC4-6F175D3DCCD1}">
              <a14:hiddenFill xmlns:a14="http://schemas.microsoft.com/office/drawing/2010/main">
                <a:solidFill>
                  <a:srgbClr val="FFFFFF"/>
                </a:solidFill>
              </a14:hiddenFill>
            </a:ext>
          </a:extLst>
        </p:spPr>
      </p:pic>
      <p:pic>
        <p:nvPicPr>
          <p:cNvPr id="2065" name="Picture 17" descr="E:\CSE\Final Year Project\Paper\Screenshots\collected data\Edited\7. case slip 0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19800" y="3886202"/>
            <a:ext cx="2971801" cy="281939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E:\CSE\Final Year Project\Paper\images\collected data\Edited\6. route permit.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88677" y="3886201"/>
            <a:ext cx="3067341" cy="281939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CSE\Final Year Project\Paper\images\collected data\Edited\3. Vehicle Registratio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76653" y="1227476"/>
            <a:ext cx="3279365" cy="2272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4524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60"/>
                                        </p:tgtEl>
                                        <p:attrNameLst>
                                          <p:attrName>style.visibility</p:attrName>
                                        </p:attrNameLst>
                                      </p:cBhvr>
                                      <p:to>
                                        <p:strVal val="visible"/>
                                      </p:to>
                                    </p:set>
                                    <p:animEffect transition="in" filter="fade">
                                      <p:cBhvr>
                                        <p:cTn id="7" dur="500"/>
                                        <p:tgtEl>
                                          <p:spTgt spid="20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62"/>
                                        </p:tgtEl>
                                        <p:attrNameLst>
                                          <p:attrName>style.visibility</p:attrName>
                                        </p:attrNameLst>
                                      </p:cBhvr>
                                      <p:to>
                                        <p:strVal val="visible"/>
                                      </p:to>
                                    </p:set>
                                    <p:animEffect transition="in" filter="fade">
                                      <p:cBhvr>
                                        <p:cTn id="12" dur="500"/>
                                        <p:tgtEl>
                                          <p:spTgt spid="206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63"/>
                                        </p:tgtEl>
                                        <p:attrNameLst>
                                          <p:attrName>style.visibility</p:attrName>
                                        </p:attrNameLst>
                                      </p:cBhvr>
                                      <p:to>
                                        <p:strVal val="visible"/>
                                      </p:to>
                                    </p:set>
                                    <p:animEffect transition="in" filter="fade">
                                      <p:cBhvr>
                                        <p:cTn id="17" dur="500"/>
                                        <p:tgtEl>
                                          <p:spTgt spid="206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74"/>
                                        </p:tgtEl>
                                        <p:attrNameLst>
                                          <p:attrName>style.visibility</p:attrName>
                                        </p:attrNameLst>
                                      </p:cBhvr>
                                      <p:to>
                                        <p:strVal val="visible"/>
                                      </p:to>
                                    </p:set>
                                    <p:animEffect transition="in" filter="fade">
                                      <p:cBhvr>
                                        <p:cTn id="22" dur="500"/>
                                        <p:tgtEl>
                                          <p:spTgt spid="307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65"/>
                                        </p:tgtEl>
                                        <p:attrNameLst>
                                          <p:attrName>style.visibility</p:attrName>
                                        </p:attrNameLst>
                                      </p:cBhvr>
                                      <p:to>
                                        <p:strVal val="visible"/>
                                      </p:to>
                                    </p:set>
                                    <p:animEffect transition="in" filter="fade">
                                      <p:cBhvr>
                                        <p:cTn id="27" dur="500"/>
                                        <p:tgtEl>
                                          <p:spTgt spid="20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b="1" dirty="0" smtClean="0">
                <a:solidFill>
                  <a:schemeClr val="accent1">
                    <a:lumMod val="75000"/>
                  </a:schemeClr>
                </a:solidFill>
              </a:rPr>
              <a:t>Analysis of How Traffic System Works on Road</a:t>
            </a:r>
            <a:endParaRPr lang="en-US" b="1" dirty="0">
              <a:solidFill>
                <a:schemeClr val="accent1">
                  <a:lumMod val="75000"/>
                </a:schemeClr>
              </a:solidFill>
            </a:endParaRPr>
          </a:p>
        </p:txBody>
      </p:sp>
      <p:sp>
        <p:nvSpPr>
          <p:cNvPr id="3" name="Content Placeholder 2"/>
          <p:cNvSpPr>
            <a:spLocks noGrp="1"/>
          </p:cNvSpPr>
          <p:nvPr>
            <p:ph idx="1"/>
          </p:nvPr>
        </p:nvSpPr>
        <p:spPr>
          <a:xfrm>
            <a:off x="457200" y="5105400"/>
            <a:ext cx="8229600" cy="4525963"/>
          </a:xfrm>
        </p:spPr>
        <p:txBody>
          <a:bodyPr>
            <a:normAutofit/>
          </a:bodyPr>
          <a:lstStyle/>
          <a:p>
            <a:pPr marL="514350" indent="-514350" algn="just">
              <a:buFont typeface="+mj-lt"/>
              <a:buAutoNum type="arabicPeriod"/>
            </a:pPr>
            <a:r>
              <a:rPr lang="en-US" sz="2300" b="1" dirty="0"/>
              <a:t>At first, a traffic sergeant stops a vehicle on the road under assumption of the violation of </a:t>
            </a:r>
            <a:r>
              <a:rPr lang="en-US" sz="2300" b="1" dirty="0" smtClean="0"/>
              <a:t>law and checks the license of the driver.</a:t>
            </a:r>
            <a:endParaRPr lang="en-US" sz="2300" b="1" dirty="0"/>
          </a:p>
        </p:txBody>
      </p:sp>
      <p:pic>
        <p:nvPicPr>
          <p:cNvPr id="1027" name="Picture 3" descr="E:\CSE\Final Year Project\Paper\Screenshots\analog-syste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3655" y="1524000"/>
            <a:ext cx="4724400" cy="2895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0117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324600"/>
          </a:xfrm>
        </p:spPr>
        <p:txBody>
          <a:bodyPr>
            <a:normAutofit/>
          </a:bodyPr>
          <a:lstStyle/>
          <a:p>
            <a:pPr marL="0" indent="0" algn="just">
              <a:buNone/>
            </a:pPr>
            <a:endParaRPr lang="en-US" sz="2300" b="1" dirty="0" smtClean="0"/>
          </a:p>
          <a:p>
            <a:pPr marL="0" indent="0" algn="just">
              <a:buNone/>
            </a:pPr>
            <a:r>
              <a:rPr lang="en-US" sz="2300" b="1" dirty="0" smtClean="0"/>
              <a:t>2. </a:t>
            </a:r>
            <a:r>
              <a:rPr lang="en-US" sz="2300" b="1" dirty="0"/>
              <a:t>Then, the traffic sergeant examines the vehicle body and the necessary documents of the vehicle</a:t>
            </a:r>
            <a:r>
              <a:rPr lang="en-US" sz="2300" b="1" dirty="0" smtClean="0"/>
              <a:t>.</a:t>
            </a:r>
          </a:p>
          <a:p>
            <a:pPr marL="0" indent="0" algn="just">
              <a:buNone/>
            </a:pPr>
            <a:endParaRPr lang="en-US" sz="2300" b="1" dirty="0" smtClean="0"/>
          </a:p>
          <a:p>
            <a:pPr marL="0" indent="0" algn="just">
              <a:buNone/>
            </a:pPr>
            <a:r>
              <a:rPr lang="en-US" sz="2300" b="1" dirty="0" smtClean="0"/>
              <a:t>3. </a:t>
            </a:r>
            <a:r>
              <a:rPr lang="en-US" sz="2300" b="1" dirty="0"/>
              <a:t>If the traffic sergeant finds any fault of the driver, then he files a case against the driver’s license as per the section on prosecution. And, if he finds any defect in the vehicle or the vehicle documents, then he files a case against the owner of the vehicle as per the section on prosecution</a:t>
            </a:r>
            <a:r>
              <a:rPr lang="en-US" sz="2300" b="1" dirty="0" smtClean="0"/>
              <a:t>.</a:t>
            </a:r>
          </a:p>
          <a:p>
            <a:pPr marL="0" indent="0" algn="just">
              <a:buNone/>
            </a:pPr>
            <a:endParaRPr lang="en-US" sz="2300" b="1" dirty="0" smtClean="0"/>
          </a:p>
          <a:p>
            <a:pPr marL="0" indent="0" algn="just">
              <a:buNone/>
            </a:pPr>
            <a:r>
              <a:rPr lang="en-US" sz="2300" b="1" dirty="0" smtClean="0"/>
              <a:t>4. </a:t>
            </a:r>
            <a:r>
              <a:rPr lang="en-US" sz="2300" b="1" dirty="0"/>
              <a:t>Finally, with the receipt of the case given by the traffic sergeant, the driver or the vehicle owner goes to the concerned authority and settles the case by paying the fine.</a:t>
            </a:r>
          </a:p>
        </p:txBody>
      </p:sp>
    </p:spTree>
    <p:extLst>
      <p:ext uri="{BB962C8B-B14F-4D97-AF65-F5344CB8AC3E}">
        <p14:creationId xmlns:p14="http://schemas.microsoft.com/office/powerpoint/2010/main" val="33610693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b="1" dirty="0" smtClean="0">
                <a:solidFill>
                  <a:schemeClr val="accent1">
                    <a:lumMod val="75000"/>
                  </a:schemeClr>
                </a:solidFill>
              </a:rPr>
              <a:t>Use Case Diagram</a:t>
            </a:r>
            <a:endParaRPr lang="en-US" b="1" dirty="0">
              <a:solidFill>
                <a:schemeClr val="accent1">
                  <a:lumMod val="75000"/>
                </a:schemeClr>
              </a:solidFill>
            </a:endParaRPr>
          </a:p>
        </p:txBody>
      </p:sp>
      <p:sp>
        <p:nvSpPr>
          <p:cNvPr id="3" name="Content Placeholder 2"/>
          <p:cNvSpPr>
            <a:spLocks noGrp="1"/>
          </p:cNvSpPr>
          <p:nvPr>
            <p:ph idx="1"/>
          </p:nvPr>
        </p:nvSpPr>
        <p:spPr>
          <a:xfrm>
            <a:off x="457200" y="1066800"/>
            <a:ext cx="8229600" cy="4525963"/>
          </a:xfrm>
        </p:spPr>
        <p:txBody>
          <a:bodyPr>
            <a:normAutofit/>
          </a:bodyPr>
          <a:lstStyle/>
          <a:p>
            <a:pPr marL="0" indent="0" algn="ctr">
              <a:buNone/>
            </a:pPr>
            <a:r>
              <a:rPr lang="en-US" sz="3000" b="1" dirty="0" smtClean="0"/>
              <a:t>Traffic Sergeant Panel</a:t>
            </a:r>
            <a:endParaRPr lang="en-US" sz="3000" b="1" dirty="0"/>
          </a:p>
        </p:txBody>
      </p:sp>
      <p:pic>
        <p:nvPicPr>
          <p:cNvPr id="2050" name="Picture 2" descr="E:\CSE\Final Year Project\Paper\images\From Chinmoy\ToBeUsed\useCaseTraffi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3294" y="1676400"/>
            <a:ext cx="5135706"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424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229600" cy="4525963"/>
          </a:xfrm>
        </p:spPr>
        <p:txBody>
          <a:bodyPr>
            <a:normAutofit/>
          </a:bodyPr>
          <a:lstStyle/>
          <a:p>
            <a:pPr marL="0" indent="0" algn="ctr">
              <a:buNone/>
            </a:pPr>
            <a:r>
              <a:rPr lang="en-US" sz="3000" b="1" dirty="0" smtClean="0"/>
              <a:t>Driver Panel</a:t>
            </a:r>
            <a:endParaRPr lang="en-US" sz="3000" b="1" dirty="0"/>
          </a:p>
        </p:txBody>
      </p:sp>
      <p:pic>
        <p:nvPicPr>
          <p:cNvPr id="3074" name="Picture 2" descr="E:\CSE\Final Year Project\Paper\images\From Chinmoy\ToBeUsed\usecasedriver.pm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914400"/>
            <a:ext cx="6400800" cy="5843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8466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76200"/>
            <a:ext cx="8229600" cy="4525963"/>
          </a:xfrm>
        </p:spPr>
        <p:txBody>
          <a:bodyPr>
            <a:normAutofit/>
          </a:bodyPr>
          <a:lstStyle/>
          <a:p>
            <a:pPr marL="0" indent="0" algn="ctr">
              <a:buNone/>
            </a:pPr>
            <a:r>
              <a:rPr lang="en-US" sz="3000" b="1" dirty="0" smtClean="0"/>
              <a:t>Owner/Both Panel</a:t>
            </a:r>
            <a:endParaRPr lang="en-US" sz="3000" b="1" dirty="0"/>
          </a:p>
        </p:txBody>
      </p:sp>
      <p:pic>
        <p:nvPicPr>
          <p:cNvPr id="4098" name="Picture 2" descr="E:\CSE\Final Year Project\Paper\images\From Chinmoy\ToBeUsed\usecaseownerbot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437" y="914400"/>
            <a:ext cx="6715125"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42635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4000" b="1" dirty="0" smtClean="0">
                <a:solidFill>
                  <a:schemeClr val="accent1">
                    <a:lumMod val="75000"/>
                  </a:schemeClr>
                </a:solidFill>
              </a:rPr>
              <a:t>ER Diagram</a:t>
            </a:r>
            <a:endParaRPr lang="en-US" sz="4000" b="1" dirty="0">
              <a:solidFill>
                <a:schemeClr val="accent1">
                  <a:lumMod val="75000"/>
                </a:schemeClr>
              </a:solidFill>
            </a:endParaRPr>
          </a:p>
        </p:txBody>
      </p:sp>
      <p:pic>
        <p:nvPicPr>
          <p:cNvPr id="2050" name="Picture 2" descr="I:\erd (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43000"/>
            <a:ext cx="78486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0831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05714"/>
            <a:ext cx="7772400" cy="1470025"/>
          </a:xfrm>
        </p:spPr>
        <p:txBody>
          <a:bodyPr>
            <a:normAutofit fontScale="90000"/>
          </a:bodyPr>
          <a:lstStyle/>
          <a:p>
            <a:r>
              <a:rPr lang="en-US" sz="6700" b="1" dirty="0" smtClean="0"/>
              <a:t/>
            </a:r>
            <a:br>
              <a:rPr lang="en-US" sz="6700" b="1" dirty="0" smtClean="0"/>
            </a:br>
            <a:r>
              <a:rPr lang="en-US" sz="6700" b="1" dirty="0" smtClean="0"/>
              <a:t/>
            </a:r>
            <a:br>
              <a:rPr lang="en-US" sz="6700" b="1" dirty="0" smtClean="0"/>
            </a:br>
            <a:r>
              <a:rPr lang="en-US" sz="6700" b="1" dirty="0" smtClean="0"/>
              <a:t/>
            </a:r>
            <a:br>
              <a:rPr lang="en-US" sz="6700" b="1" dirty="0" smtClean="0"/>
            </a:br>
            <a:r>
              <a:rPr lang="en-US" sz="6700" b="1" dirty="0" smtClean="0"/>
              <a:t>Smart Traffic</a:t>
            </a:r>
            <a:br>
              <a:rPr lang="en-US" sz="6700" b="1" dirty="0" smtClean="0"/>
            </a:br>
            <a:r>
              <a:rPr lang="en-US" dirty="0" smtClean="0"/>
              <a:t/>
            </a:r>
            <a:br>
              <a:rPr lang="en-US" dirty="0" smtClean="0"/>
            </a:br>
            <a:r>
              <a:rPr lang="en-US" sz="2700" b="1" dirty="0" smtClean="0"/>
              <a:t>An Android Application to  Ease the Traffic Problems on Road</a:t>
            </a:r>
            <a:endParaRPr lang="en-US" sz="2700" b="1" dirty="0"/>
          </a:p>
        </p:txBody>
      </p:sp>
      <p:pic>
        <p:nvPicPr>
          <p:cNvPr id="1026" name="Picture 2" descr="E:\CSE\Final Year Project\Paper\Screenshots\Smart Traffic Logo.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685800"/>
            <a:ext cx="3200400" cy="305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44944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143000"/>
          </a:xfrm>
        </p:spPr>
        <p:txBody>
          <a:bodyPr>
            <a:normAutofit/>
          </a:bodyPr>
          <a:lstStyle/>
          <a:p>
            <a:r>
              <a:rPr lang="en-US" sz="4000" b="1" dirty="0" smtClean="0">
                <a:solidFill>
                  <a:schemeClr val="accent1">
                    <a:lumMod val="75000"/>
                  </a:schemeClr>
                </a:solidFill>
                <a:latin typeface="+mn-lt"/>
              </a:rPr>
              <a:t>Portion - 3</a:t>
            </a:r>
            <a:endParaRPr lang="en-US" sz="4000" b="1" dirty="0">
              <a:solidFill>
                <a:schemeClr val="accent1">
                  <a:lumMod val="75000"/>
                </a:schemeClr>
              </a:solidFill>
              <a:latin typeface="+mn-lt"/>
            </a:endParaRPr>
          </a:p>
        </p:txBody>
      </p:sp>
      <p:sp>
        <p:nvSpPr>
          <p:cNvPr id="3" name="Content Placeholder 2"/>
          <p:cNvSpPr>
            <a:spLocks noGrp="1"/>
          </p:cNvSpPr>
          <p:nvPr>
            <p:ph idx="1"/>
          </p:nvPr>
        </p:nvSpPr>
        <p:spPr>
          <a:xfrm>
            <a:off x="381000" y="1752600"/>
            <a:ext cx="8382000" cy="4343400"/>
          </a:xfrm>
        </p:spPr>
        <p:txBody>
          <a:bodyPr>
            <a:normAutofit/>
          </a:bodyPr>
          <a:lstStyle/>
          <a:p>
            <a:pPr>
              <a:buNone/>
            </a:pPr>
            <a:r>
              <a:rPr lang="en-US" sz="4000" b="1" dirty="0" smtClean="0"/>
              <a:t> How Our System Works</a:t>
            </a:r>
          </a:p>
          <a:p>
            <a:pPr algn="ctr">
              <a:buNone/>
            </a:pPr>
            <a:endParaRPr lang="en-US" sz="4000" b="1" dirty="0" smtClean="0"/>
          </a:p>
          <a:p>
            <a:pPr lvl="7">
              <a:buFont typeface="Wingdings" pitchFamily="2" charset="2"/>
              <a:buChar char="Ø"/>
            </a:pPr>
            <a:r>
              <a:rPr lang="en-US" sz="3000" b="1" dirty="0" smtClean="0">
                <a:ea typeface="Tahoma" panose="020B0604030504040204" pitchFamily="34" charset="0"/>
                <a:cs typeface="Times New Roman" panose="02020603050405020304" pitchFamily="18" charset="0"/>
              </a:rPr>
              <a:t> Application Design Tools</a:t>
            </a:r>
          </a:p>
          <a:p>
            <a:pPr lvl="7">
              <a:lnSpc>
                <a:spcPct val="150000"/>
              </a:lnSpc>
              <a:buFont typeface="Wingdings" pitchFamily="2" charset="2"/>
              <a:buChar char="Ø"/>
            </a:pPr>
            <a:r>
              <a:rPr lang="en-US" sz="3000" b="1" dirty="0" smtClean="0">
                <a:ea typeface="Tahoma" panose="020B0604030504040204" pitchFamily="34" charset="0"/>
                <a:cs typeface="Times New Roman" panose="02020603050405020304" pitchFamily="18" charset="0"/>
              </a:rPr>
              <a:t> Implementations &amp; Results</a:t>
            </a:r>
          </a:p>
          <a:p>
            <a:pPr>
              <a:buNone/>
            </a:pPr>
            <a:endParaRPr lang="en-US" sz="4000" b="1" dirty="0"/>
          </a:p>
        </p:txBody>
      </p:sp>
    </p:spTree>
    <p:extLst>
      <p:ext uri="{BB962C8B-B14F-4D97-AF65-F5344CB8AC3E}">
        <p14:creationId xmlns:p14="http://schemas.microsoft.com/office/powerpoint/2010/main" val="22557703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665"/>
            <a:ext cx="8229600" cy="1143000"/>
          </a:xfrm>
        </p:spPr>
        <p:txBody>
          <a:bodyPr>
            <a:normAutofit/>
          </a:bodyPr>
          <a:lstStyle/>
          <a:p>
            <a:r>
              <a:rPr lang="en-US" sz="4000" b="1" dirty="0">
                <a:solidFill>
                  <a:schemeClr val="accent1">
                    <a:lumMod val="75000"/>
                  </a:schemeClr>
                </a:solidFill>
                <a:ea typeface="Tahoma" panose="020B0604030504040204" pitchFamily="34" charset="0"/>
                <a:cs typeface="Times New Roman" panose="02020603050405020304" pitchFamily="18" charset="0"/>
              </a:rPr>
              <a:t>Application Design Tools</a:t>
            </a:r>
            <a:endParaRPr lang="en-US" sz="4000" dirty="0">
              <a:solidFill>
                <a:schemeClr val="accent1">
                  <a:lumMod val="75000"/>
                </a:schemeClr>
              </a:solidFill>
            </a:endParaRPr>
          </a:p>
        </p:txBody>
      </p:sp>
      <p:sp>
        <p:nvSpPr>
          <p:cNvPr id="3" name="Content Placeholder 2"/>
          <p:cNvSpPr>
            <a:spLocks noGrp="1"/>
          </p:cNvSpPr>
          <p:nvPr>
            <p:ph idx="1"/>
          </p:nvPr>
        </p:nvSpPr>
        <p:spPr>
          <a:xfrm>
            <a:off x="548148" y="1371600"/>
            <a:ext cx="8153400" cy="5410200"/>
          </a:xfrm>
        </p:spPr>
        <p:txBody>
          <a:bodyPr>
            <a:noAutofit/>
          </a:bodyPr>
          <a:lstStyle/>
          <a:p>
            <a:pPr marL="0" indent="0">
              <a:buNone/>
            </a:pPr>
            <a:r>
              <a:rPr lang="en-US" sz="2300" b="1" dirty="0" smtClean="0"/>
              <a:t>IDE:</a:t>
            </a:r>
          </a:p>
          <a:p>
            <a:pPr lvl="1">
              <a:buFont typeface="Arial" panose="020B0604020202020204" pitchFamily="34" charset="0"/>
              <a:buChar char="•"/>
            </a:pPr>
            <a:r>
              <a:rPr lang="en-US" sz="2300" dirty="0" smtClean="0"/>
              <a:t>Android Studio 4.2.2;</a:t>
            </a:r>
          </a:p>
          <a:p>
            <a:pPr lvl="1">
              <a:buFont typeface="Arial" panose="020B0604020202020204" pitchFamily="34" charset="0"/>
              <a:buChar char="•"/>
            </a:pPr>
            <a:r>
              <a:rPr lang="en-US" sz="2300" dirty="0" smtClean="0"/>
              <a:t>Notepad++ 8.4.3;</a:t>
            </a:r>
          </a:p>
          <a:p>
            <a:pPr marL="0" indent="0">
              <a:buNone/>
            </a:pPr>
            <a:r>
              <a:rPr lang="en-US" sz="2300" b="1" dirty="0" smtClean="0"/>
              <a:t>Back-end:</a:t>
            </a:r>
          </a:p>
          <a:p>
            <a:pPr lvl="1">
              <a:buFont typeface="Arial" panose="020B0604020202020204" pitchFamily="34" charset="0"/>
              <a:buChar char="•"/>
            </a:pPr>
            <a:r>
              <a:rPr lang="en-US" sz="2300" smtClean="0"/>
              <a:t>JAVA;</a:t>
            </a:r>
            <a:endParaRPr lang="en-US" sz="2300" dirty="0"/>
          </a:p>
          <a:p>
            <a:pPr lvl="1">
              <a:buFont typeface="Arial" panose="020B0604020202020204" pitchFamily="34" charset="0"/>
              <a:buChar char="•"/>
            </a:pPr>
            <a:r>
              <a:rPr lang="en-US" sz="2300" dirty="0" smtClean="0"/>
              <a:t>JSON;</a:t>
            </a:r>
          </a:p>
          <a:p>
            <a:pPr lvl="1">
              <a:buFont typeface="Arial" panose="020B0604020202020204" pitchFamily="34" charset="0"/>
              <a:buChar char="•"/>
            </a:pPr>
            <a:r>
              <a:rPr lang="en-US" sz="2300" dirty="0" smtClean="0"/>
              <a:t>PHP;</a:t>
            </a:r>
          </a:p>
          <a:p>
            <a:pPr marL="0" indent="0">
              <a:buNone/>
            </a:pPr>
            <a:r>
              <a:rPr lang="en-US" sz="2300" b="1" dirty="0" smtClean="0"/>
              <a:t>Front-end:</a:t>
            </a:r>
            <a:endParaRPr lang="en-US" sz="2300" b="1" dirty="0"/>
          </a:p>
          <a:p>
            <a:pPr lvl="1">
              <a:buFont typeface="Arial" panose="020B0604020202020204" pitchFamily="34" charset="0"/>
              <a:buChar char="•"/>
            </a:pPr>
            <a:r>
              <a:rPr lang="en-US" sz="2300" dirty="0" smtClean="0"/>
              <a:t>XML;</a:t>
            </a:r>
          </a:p>
          <a:p>
            <a:pPr lvl="1">
              <a:buFont typeface="Arial" panose="020B0604020202020204" pitchFamily="34" charset="0"/>
              <a:buChar char="•"/>
            </a:pPr>
            <a:r>
              <a:rPr lang="en-US" sz="2300" dirty="0" smtClean="0"/>
              <a:t>HTML/BOOTSTRAP;</a:t>
            </a:r>
          </a:p>
          <a:p>
            <a:pPr marL="0" indent="0">
              <a:buNone/>
            </a:pPr>
            <a:r>
              <a:rPr lang="en-US" sz="2300" b="1" dirty="0" smtClean="0"/>
              <a:t>Database:</a:t>
            </a:r>
            <a:endParaRPr lang="en-US" sz="2300" b="1" dirty="0"/>
          </a:p>
          <a:p>
            <a:pPr lvl="1">
              <a:buFont typeface="Arial" panose="020B0604020202020204" pitchFamily="34" charset="0"/>
              <a:buChar char="•"/>
            </a:pPr>
            <a:r>
              <a:rPr lang="en-US" sz="2300" dirty="0" smtClean="0"/>
              <a:t>MySQL Database;</a:t>
            </a:r>
            <a:endParaRPr lang="en-US" sz="2300" dirty="0"/>
          </a:p>
        </p:txBody>
      </p:sp>
    </p:spTree>
    <p:extLst>
      <p:ext uri="{BB962C8B-B14F-4D97-AF65-F5344CB8AC3E}">
        <p14:creationId xmlns:p14="http://schemas.microsoft.com/office/powerpoint/2010/main" val="32080464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4000" b="1" dirty="0" smtClean="0">
                <a:solidFill>
                  <a:schemeClr val="accent1">
                    <a:lumMod val="75000"/>
                  </a:schemeClr>
                </a:solidFill>
              </a:rPr>
              <a:t>Limitations</a:t>
            </a:r>
            <a:endParaRPr lang="en-US" sz="4000" b="1" dirty="0">
              <a:solidFill>
                <a:schemeClr val="accent1">
                  <a:lumMod val="75000"/>
                </a:schemeClr>
              </a:solidFill>
            </a:endParaRPr>
          </a:p>
        </p:txBody>
      </p:sp>
      <p:sp>
        <p:nvSpPr>
          <p:cNvPr id="3" name="Content Placeholder 2"/>
          <p:cNvSpPr>
            <a:spLocks noGrp="1"/>
          </p:cNvSpPr>
          <p:nvPr>
            <p:ph idx="1"/>
          </p:nvPr>
        </p:nvSpPr>
        <p:spPr>
          <a:xfrm>
            <a:off x="152400" y="1828800"/>
            <a:ext cx="8763000" cy="4419600"/>
          </a:xfrm>
        </p:spPr>
        <p:txBody>
          <a:bodyPr>
            <a:normAutofit/>
          </a:bodyPr>
          <a:lstStyle/>
          <a:p>
            <a:pPr lvl="0" algn="just"/>
            <a:r>
              <a:rPr lang="en-US" sz="2300" b="1" dirty="0" smtClean="0"/>
              <a:t>So far</a:t>
            </a:r>
            <a:r>
              <a:rPr lang="en-US" sz="2300" b="1" dirty="0"/>
              <a:t>, this application is not a complete alternative to all the documents of a vehicle as it does not contain all the information apart from the necessary information that have been used in this </a:t>
            </a:r>
            <a:r>
              <a:rPr lang="en-US" sz="2300" b="1" dirty="0" smtClean="0"/>
              <a:t>application.</a:t>
            </a:r>
          </a:p>
          <a:p>
            <a:pPr lvl="0" algn="just"/>
            <a:endParaRPr lang="en-US" sz="2300" b="1" dirty="0" smtClean="0"/>
          </a:p>
          <a:p>
            <a:pPr lvl="0" algn="just"/>
            <a:r>
              <a:rPr lang="en-US" sz="2300" b="1" dirty="0" smtClean="0"/>
              <a:t>On-field </a:t>
            </a:r>
            <a:r>
              <a:rPr lang="en-US" sz="2300" b="1" dirty="0"/>
              <a:t>testing has not been done </a:t>
            </a:r>
            <a:r>
              <a:rPr lang="en-US" sz="2300" b="1" dirty="0" smtClean="0"/>
              <a:t>yet.</a:t>
            </a:r>
          </a:p>
          <a:p>
            <a:pPr lvl="0" algn="just"/>
            <a:endParaRPr lang="en-US" sz="2300" b="1" dirty="0"/>
          </a:p>
          <a:p>
            <a:pPr lvl="0" algn="just"/>
            <a:r>
              <a:rPr lang="en-US" sz="2300" b="1" dirty="0" smtClean="0"/>
              <a:t>It </a:t>
            </a:r>
            <a:r>
              <a:rPr lang="en-US" sz="2300" b="1" dirty="0"/>
              <a:t>is entirely dependent on mobile internet whose coverage and effectiveness is not equal in all parts of our country.</a:t>
            </a:r>
          </a:p>
        </p:txBody>
      </p:sp>
    </p:spTree>
    <p:extLst>
      <p:ext uri="{BB962C8B-B14F-4D97-AF65-F5344CB8AC3E}">
        <p14:creationId xmlns:p14="http://schemas.microsoft.com/office/powerpoint/2010/main" val="12870145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855"/>
            <a:ext cx="8229600" cy="1143000"/>
          </a:xfrm>
        </p:spPr>
        <p:txBody>
          <a:bodyPr>
            <a:normAutofit/>
          </a:bodyPr>
          <a:lstStyle/>
          <a:p>
            <a:r>
              <a:rPr lang="en-US" sz="4000" b="1" dirty="0" smtClean="0">
                <a:solidFill>
                  <a:schemeClr val="accent1">
                    <a:lumMod val="75000"/>
                  </a:schemeClr>
                </a:solidFill>
              </a:rPr>
              <a:t>Future Developments</a:t>
            </a:r>
            <a:endParaRPr lang="en-US" sz="4000" b="1" dirty="0">
              <a:solidFill>
                <a:schemeClr val="accent1">
                  <a:lumMod val="75000"/>
                </a:schemeClr>
              </a:solidFill>
            </a:endParaRPr>
          </a:p>
        </p:txBody>
      </p:sp>
      <p:sp>
        <p:nvSpPr>
          <p:cNvPr id="3" name="Content Placeholder 2"/>
          <p:cNvSpPr>
            <a:spLocks noGrp="1"/>
          </p:cNvSpPr>
          <p:nvPr>
            <p:ph idx="1"/>
          </p:nvPr>
        </p:nvSpPr>
        <p:spPr>
          <a:xfrm>
            <a:off x="304800" y="1600200"/>
            <a:ext cx="8534400" cy="5257800"/>
          </a:xfrm>
        </p:spPr>
        <p:txBody>
          <a:bodyPr>
            <a:normAutofit/>
          </a:bodyPr>
          <a:lstStyle/>
          <a:p>
            <a:pPr algn="just"/>
            <a:r>
              <a:rPr lang="en-US" sz="2300" b="1" dirty="0" smtClean="0"/>
              <a:t>By </a:t>
            </a:r>
            <a:r>
              <a:rPr lang="en-US" sz="2300" b="1" dirty="0"/>
              <a:t>performing on-field test, the application will be designed to make more user friendly for the </a:t>
            </a:r>
            <a:r>
              <a:rPr lang="en-US" sz="2300" b="1" dirty="0" smtClean="0"/>
              <a:t>users.</a:t>
            </a:r>
          </a:p>
          <a:p>
            <a:pPr algn="just"/>
            <a:endParaRPr lang="en-US" sz="2300" b="1" dirty="0" smtClean="0"/>
          </a:p>
          <a:p>
            <a:pPr algn="just"/>
            <a:r>
              <a:rPr lang="en-US" sz="2300" b="1" dirty="0" smtClean="0"/>
              <a:t>A </a:t>
            </a:r>
            <a:r>
              <a:rPr lang="en-US" sz="2300" b="1" dirty="0"/>
              <a:t>feature will be added to inform the users about the road traffic condition based on their current </a:t>
            </a:r>
            <a:r>
              <a:rPr lang="en-US" sz="2300" b="1" dirty="0" smtClean="0"/>
              <a:t>location.</a:t>
            </a:r>
          </a:p>
          <a:p>
            <a:pPr marL="0" indent="0" algn="just">
              <a:buNone/>
            </a:pPr>
            <a:endParaRPr lang="en-US" sz="2300" b="1" dirty="0" smtClean="0"/>
          </a:p>
          <a:p>
            <a:pPr algn="just"/>
            <a:r>
              <a:rPr lang="en-US" sz="2300" b="1" dirty="0" smtClean="0"/>
              <a:t>There </a:t>
            </a:r>
            <a:r>
              <a:rPr lang="en-US" sz="2300" b="1" dirty="0"/>
              <a:t>will be another new feature for the users to report their complaints to the concerned authority </a:t>
            </a:r>
            <a:r>
              <a:rPr lang="en-US" sz="2300" b="1" dirty="0" smtClean="0"/>
              <a:t>faster.</a:t>
            </a:r>
          </a:p>
          <a:p>
            <a:pPr algn="just"/>
            <a:endParaRPr lang="en-US" sz="2300" b="1" dirty="0" smtClean="0"/>
          </a:p>
          <a:p>
            <a:pPr algn="just"/>
            <a:r>
              <a:rPr lang="en-US" sz="2300" b="1" dirty="0" smtClean="0"/>
              <a:t>The </a:t>
            </a:r>
            <a:r>
              <a:rPr lang="en-US" sz="2300" b="1" dirty="0"/>
              <a:t>traffic sergeant will be able to make an emergency call through the application.</a:t>
            </a:r>
          </a:p>
        </p:txBody>
      </p:sp>
    </p:spTree>
    <p:extLst>
      <p:ext uri="{BB962C8B-B14F-4D97-AF65-F5344CB8AC3E}">
        <p14:creationId xmlns:p14="http://schemas.microsoft.com/office/powerpoint/2010/main" val="12065069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0" y="0"/>
            <a:ext cx="6324600" cy="1295400"/>
          </a:xfrm>
        </p:spPr>
        <p:txBody>
          <a:bodyPr>
            <a:normAutofit/>
          </a:bodyPr>
          <a:lstStyle/>
          <a:p>
            <a:r>
              <a:rPr lang="en-US" sz="4000" b="1" dirty="0" smtClean="0">
                <a:solidFill>
                  <a:schemeClr val="accent1">
                    <a:lumMod val="75000"/>
                  </a:schemeClr>
                </a:solidFill>
                <a:latin typeface="+mn-lt"/>
                <a:cs typeface="Calibri" pitchFamily="34" charset="0"/>
              </a:rPr>
              <a:t>Outline of Presentation</a:t>
            </a:r>
            <a:endParaRPr lang="en-US" sz="4000" b="1" dirty="0">
              <a:solidFill>
                <a:schemeClr val="accent1">
                  <a:lumMod val="75000"/>
                </a:schemeClr>
              </a:solidFill>
              <a:latin typeface="+mn-lt"/>
              <a:cs typeface="Calibri" pitchFamily="34" charset="0"/>
            </a:endParaRPr>
          </a:p>
        </p:txBody>
      </p:sp>
      <p:sp>
        <p:nvSpPr>
          <p:cNvPr id="5" name="Text Placeholder 4"/>
          <p:cNvSpPr>
            <a:spLocks noGrp="1"/>
          </p:cNvSpPr>
          <p:nvPr>
            <p:ph type="body" idx="1"/>
          </p:nvPr>
        </p:nvSpPr>
        <p:spPr>
          <a:xfrm>
            <a:off x="457200" y="1535115"/>
            <a:ext cx="4267200" cy="674687"/>
          </a:xfrm>
        </p:spPr>
        <p:txBody>
          <a:bodyPr>
            <a:normAutofit/>
          </a:bodyPr>
          <a:lstStyle/>
          <a:p>
            <a:r>
              <a:rPr lang="en-US" sz="3200" dirty="0" smtClean="0"/>
              <a:t>Portion - 1</a:t>
            </a:r>
            <a:endParaRPr lang="en-US" sz="3200" dirty="0"/>
          </a:p>
        </p:txBody>
      </p:sp>
      <p:sp>
        <p:nvSpPr>
          <p:cNvPr id="6" name="Content Placeholder 5"/>
          <p:cNvSpPr>
            <a:spLocks noGrp="1"/>
          </p:cNvSpPr>
          <p:nvPr>
            <p:ph sz="half" idx="2"/>
          </p:nvPr>
        </p:nvSpPr>
        <p:spPr>
          <a:xfrm>
            <a:off x="685800" y="2438400"/>
            <a:ext cx="4191000" cy="457200"/>
          </a:xfrm>
        </p:spPr>
        <p:txBody>
          <a:bodyPr>
            <a:noAutofit/>
          </a:bodyPr>
          <a:lstStyle/>
          <a:p>
            <a:pPr>
              <a:buNone/>
            </a:pPr>
            <a:r>
              <a:rPr lang="en-US" sz="2500" b="1" dirty="0" smtClean="0">
                <a:solidFill>
                  <a:schemeClr val="tx1">
                    <a:lumMod val="85000"/>
                  </a:schemeClr>
                </a:solidFill>
                <a:ea typeface="Tahoma" panose="020B0604030504040204" pitchFamily="34" charset="0"/>
                <a:cs typeface="Times New Roman" panose="02020603050405020304" pitchFamily="18" charset="0"/>
              </a:rPr>
              <a:t>The Beginning</a:t>
            </a:r>
          </a:p>
          <a:p>
            <a:endParaRPr lang="en-US" sz="2500" b="1" dirty="0" smtClean="0">
              <a:solidFill>
                <a:schemeClr val="tx1">
                  <a:lumMod val="85000"/>
                </a:schemeClr>
              </a:solidFill>
              <a:ea typeface="Tahoma" panose="020B0604030504040204" pitchFamily="34" charset="0"/>
              <a:cs typeface="Times New Roman" panose="02020603050405020304" pitchFamily="18" charset="0"/>
            </a:endParaRPr>
          </a:p>
          <a:p>
            <a:endParaRPr lang="en-US" sz="2500" b="1" dirty="0" smtClean="0">
              <a:solidFill>
                <a:schemeClr val="tx1">
                  <a:lumMod val="85000"/>
                </a:schemeClr>
              </a:solidFill>
              <a:ea typeface="Tahoma" panose="020B0604030504040204" pitchFamily="34" charset="0"/>
              <a:cs typeface="Times New Roman" panose="02020603050405020304" pitchFamily="18" charset="0"/>
            </a:endParaRPr>
          </a:p>
          <a:p>
            <a:endParaRPr lang="en-US" sz="2500" b="1" dirty="0" smtClean="0">
              <a:solidFill>
                <a:schemeClr val="tx1">
                  <a:lumMod val="85000"/>
                </a:schemeClr>
              </a:solidFill>
              <a:ea typeface="Tahoma" panose="020B0604030504040204" pitchFamily="34" charset="0"/>
              <a:cs typeface="Times New Roman" panose="02020603050405020304" pitchFamily="18" charset="0"/>
            </a:endParaRPr>
          </a:p>
          <a:p>
            <a:endParaRPr lang="en-US" sz="2500" b="1" dirty="0" smtClean="0">
              <a:solidFill>
                <a:schemeClr val="tx1">
                  <a:lumMod val="85000"/>
                </a:schemeClr>
              </a:solidFill>
              <a:ea typeface="Tahoma" panose="020B0604030504040204" pitchFamily="34" charset="0"/>
              <a:cs typeface="Times New Roman" panose="02020603050405020304" pitchFamily="18" charset="0"/>
            </a:endParaRPr>
          </a:p>
          <a:p>
            <a:pPr>
              <a:buNone/>
            </a:pPr>
            <a:r>
              <a:rPr lang="en-US" sz="2500" b="1" dirty="0" smtClean="0">
                <a:solidFill>
                  <a:schemeClr val="tx1">
                    <a:lumMod val="85000"/>
                  </a:schemeClr>
                </a:solidFill>
                <a:ea typeface="Tahoma" panose="020B0604030504040204" pitchFamily="34" charset="0"/>
                <a:cs typeface="Times New Roman" panose="02020603050405020304" pitchFamily="18" charset="0"/>
              </a:rPr>
              <a:t>       </a:t>
            </a:r>
          </a:p>
        </p:txBody>
      </p:sp>
      <p:sp>
        <p:nvSpPr>
          <p:cNvPr id="7" name="Text Placeholder 6"/>
          <p:cNvSpPr>
            <a:spLocks noGrp="1"/>
          </p:cNvSpPr>
          <p:nvPr>
            <p:ph type="body" sz="quarter" idx="3"/>
          </p:nvPr>
        </p:nvSpPr>
        <p:spPr>
          <a:xfrm>
            <a:off x="5119255" y="4610100"/>
            <a:ext cx="3276600" cy="457199"/>
          </a:xfrm>
        </p:spPr>
        <p:txBody>
          <a:bodyPr>
            <a:noAutofit/>
          </a:bodyPr>
          <a:lstStyle/>
          <a:p>
            <a:r>
              <a:rPr lang="en-US" sz="3200" dirty="0" smtClean="0"/>
              <a:t>Portion - 3</a:t>
            </a:r>
            <a:endParaRPr lang="en-US" sz="3200" dirty="0"/>
          </a:p>
        </p:txBody>
      </p:sp>
      <p:sp>
        <p:nvSpPr>
          <p:cNvPr id="8" name="Content Placeholder 7"/>
          <p:cNvSpPr>
            <a:spLocks noGrp="1"/>
          </p:cNvSpPr>
          <p:nvPr>
            <p:ph sz="quarter" idx="4"/>
          </p:nvPr>
        </p:nvSpPr>
        <p:spPr>
          <a:xfrm>
            <a:off x="5410200" y="5257800"/>
            <a:ext cx="3886200" cy="1401763"/>
          </a:xfrm>
        </p:spPr>
        <p:txBody>
          <a:bodyPr>
            <a:normAutofit/>
          </a:bodyPr>
          <a:lstStyle/>
          <a:p>
            <a:pPr>
              <a:buNone/>
            </a:pPr>
            <a:r>
              <a:rPr lang="en-US" sz="2500" b="1" dirty="0" smtClean="0">
                <a:solidFill>
                  <a:schemeClr val="tx1">
                    <a:lumMod val="85000"/>
                  </a:schemeClr>
                </a:solidFill>
                <a:ea typeface="Tahoma" panose="020B0604030504040204" pitchFamily="34" charset="0"/>
                <a:cs typeface="Times New Roman" panose="02020603050405020304" pitchFamily="18" charset="0"/>
              </a:rPr>
              <a:t>How  Our System Works?</a:t>
            </a:r>
          </a:p>
          <a:p>
            <a:endParaRPr lang="en-US" sz="2500" dirty="0"/>
          </a:p>
        </p:txBody>
      </p:sp>
      <p:sp>
        <p:nvSpPr>
          <p:cNvPr id="9" name="Content Placeholder 13"/>
          <p:cNvSpPr txBox="1">
            <a:spLocks/>
          </p:cNvSpPr>
          <p:nvPr/>
        </p:nvSpPr>
        <p:spPr>
          <a:xfrm>
            <a:off x="2895600" y="3924300"/>
            <a:ext cx="2895600" cy="685800"/>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1" i="0" u="none" strike="noStrike" kern="1200" cap="none" spc="0" normalizeH="0" baseline="0" noProof="0" dirty="0" smtClean="0">
                <a:ln>
                  <a:noFill/>
                </a:ln>
                <a:solidFill>
                  <a:schemeClr val="tx1">
                    <a:lumMod val="85000"/>
                  </a:schemeClr>
                </a:solidFill>
                <a:uLnTx/>
                <a:uFillTx/>
                <a:ea typeface="Tahoma" panose="020B0604030504040204" pitchFamily="34" charset="0"/>
                <a:cs typeface="Times New Roman" panose="02020603050405020304" pitchFamily="18" charset="0"/>
              </a:rPr>
              <a:t>Proposed System</a:t>
            </a:r>
            <a:endParaRPr kumimoji="0" lang="en-US" sz="2500" b="1" i="0" u="none" strike="noStrike" kern="1200" cap="none" spc="0" normalizeH="0" baseline="0" noProof="0" dirty="0">
              <a:ln>
                <a:noFill/>
              </a:ln>
              <a:solidFill>
                <a:schemeClr val="tx1">
                  <a:lumMod val="85000"/>
                </a:schemeClr>
              </a:solidFill>
              <a:uLnTx/>
              <a:uFillTx/>
              <a:ea typeface="Tahoma" panose="020B0604030504040204" pitchFamily="34" charset="0"/>
              <a:cs typeface="Times New Roman" panose="02020603050405020304" pitchFamily="18" charset="0"/>
            </a:endParaRPr>
          </a:p>
        </p:txBody>
      </p:sp>
      <p:sp>
        <p:nvSpPr>
          <p:cNvPr id="11" name="Rectangle 10"/>
          <p:cNvSpPr/>
          <p:nvPr/>
        </p:nvSpPr>
        <p:spPr>
          <a:xfrm>
            <a:off x="2514600" y="3189982"/>
            <a:ext cx="2590800" cy="1077218"/>
          </a:xfrm>
          <a:prstGeom prst="rect">
            <a:avLst/>
          </a:prstGeom>
        </p:spPr>
        <p:txBody>
          <a:bodyPr wrap="square">
            <a:spAutoFit/>
          </a:bodyPr>
          <a:lstStyle/>
          <a:p>
            <a:pPr>
              <a:buNone/>
            </a:pPr>
            <a:r>
              <a:rPr lang="en-US" sz="3200" b="1" dirty="0" smtClean="0"/>
              <a:t> Portion - 2</a:t>
            </a:r>
          </a:p>
          <a:p>
            <a:pPr>
              <a:buNone/>
            </a:pPr>
            <a:r>
              <a:rPr lang="en-US" sz="3200" b="1" dirty="0" smtClean="0"/>
              <a:t>        </a:t>
            </a:r>
            <a:endParaRPr lang="en-US" sz="3200" b="1" dirty="0"/>
          </a:p>
        </p:txBody>
      </p:sp>
    </p:spTree>
    <p:extLst>
      <p:ext uri="{BB962C8B-B14F-4D97-AF65-F5344CB8AC3E}">
        <p14:creationId xmlns:p14="http://schemas.microsoft.com/office/powerpoint/2010/main" val="3656659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7206"/>
            <a:ext cx="8229600" cy="1143000"/>
          </a:xfrm>
        </p:spPr>
        <p:txBody>
          <a:bodyPr>
            <a:normAutofit/>
          </a:bodyPr>
          <a:lstStyle/>
          <a:p>
            <a:r>
              <a:rPr lang="en-US" sz="4000" b="1" dirty="0" smtClean="0">
                <a:solidFill>
                  <a:schemeClr val="accent1">
                    <a:lumMod val="75000"/>
                  </a:schemeClr>
                </a:solidFill>
                <a:latin typeface="+mn-lt"/>
              </a:rPr>
              <a:t>Portion - 1</a:t>
            </a:r>
            <a:endParaRPr lang="en-US" sz="4000" b="1" dirty="0">
              <a:solidFill>
                <a:schemeClr val="accent1">
                  <a:lumMod val="75000"/>
                </a:schemeClr>
              </a:solidFill>
              <a:latin typeface="+mn-lt"/>
            </a:endParaRPr>
          </a:p>
        </p:txBody>
      </p:sp>
      <p:sp>
        <p:nvSpPr>
          <p:cNvPr id="3" name="Content Placeholder 2"/>
          <p:cNvSpPr>
            <a:spLocks noGrp="1"/>
          </p:cNvSpPr>
          <p:nvPr>
            <p:ph idx="1"/>
          </p:nvPr>
        </p:nvSpPr>
        <p:spPr>
          <a:xfrm>
            <a:off x="1219200" y="1981200"/>
            <a:ext cx="7175500" cy="4114800"/>
          </a:xfrm>
        </p:spPr>
        <p:txBody>
          <a:bodyPr>
            <a:normAutofit fontScale="92500" lnSpcReduction="20000"/>
          </a:bodyPr>
          <a:lstStyle/>
          <a:p>
            <a:pPr>
              <a:buNone/>
            </a:pPr>
            <a:r>
              <a:rPr lang="en-US" sz="4000" b="1" dirty="0" smtClean="0"/>
              <a:t> The Beginning</a:t>
            </a:r>
          </a:p>
          <a:p>
            <a:pPr algn="ctr">
              <a:buNone/>
            </a:pPr>
            <a:endParaRPr lang="en-US" sz="4000" b="1" dirty="0" smtClean="0"/>
          </a:p>
          <a:p>
            <a:pPr lvl="7">
              <a:buFont typeface="Wingdings" pitchFamily="2" charset="2"/>
              <a:buChar char="Ø"/>
            </a:pPr>
            <a:r>
              <a:rPr lang="en-US" sz="3000" b="1" dirty="0">
                <a:ea typeface="Tahoma" panose="020B0604030504040204" pitchFamily="34" charset="0"/>
                <a:cs typeface="Times New Roman" panose="02020603050405020304" pitchFamily="18" charset="0"/>
              </a:rPr>
              <a:t> </a:t>
            </a:r>
            <a:r>
              <a:rPr lang="en-US" sz="3000" b="1" dirty="0" smtClean="0">
                <a:ea typeface="Tahoma" panose="020B0604030504040204" pitchFamily="34" charset="0"/>
                <a:cs typeface="Times New Roman" panose="02020603050405020304" pitchFamily="18" charset="0"/>
              </a:rPr>
              <a:t>Introduction</a:t>
            </a:r>
          </a:p>
          <a:p>
            <a:pPr lvl="7">
              <a:lnSpc>
                <a:spcPct val="150000"/>
              </a:lnSpc>
              <a:buFont typeface="Wingdings" pitchFamily="2" charset="2"/>
              <a:buChar char="Ø"/>
            </a:pPr>
            <a:r>
              <a:rPr lang="en-US" sz="3000" b="1" dirty="0" smtClean="0">
                <a:ea typeface="Tahoma" panose="020B0604030504040204" pitchFamily="34" charset="0"/>
                <a:cs typeface="Times New Roman" panose="02020603050405020304" pitchFamily="18" charset="0"/>
              </a:rPr>
              <a:t> Problem Background</a:t>
            </a:r>
          </a:p>
          <a:p>
            <a:pPr lvl="7">
              <a:lnSpc>
                <a:spcPct val="150000"/>
              </a:lnSpc>
              <a:buFont typeface="Wingdings" pitchFamily="2" charset="2"/>
              <a:buChar char="Ø"/>
            </a:pPr>
            <a:r>
              <a:rPr lang="en-US" sz="3000" b="1" dirty="0" smtClean="0">
                <a:ea typeface="Tahoma" panose="020B0604030504040204" pitchFamily="34" charset="0"/>
                <a:cs typeface="Times New Roman" panose="02020603050405020304" pitchFamily="18" charset="0"/>
              </a:rPr>
              <a:t> Motivation</a:t>
            </a:r>
          </a:p>
          <a:p>
            <a:pPr lvl="7">
              <a:lnSpc>
                <a:spcPct val="150000"/>
              </a:lnSpc>
              <a:buFont typeface="Wingdings" pitchFamily="2" charset="2"/>
              <a:buChar char="Ø"/>
            </a:pPr>
            <a:r>
              <a:rPr lang="en-US" sz="3000" b="1" dirty="0">
                <a:ea typeface="Tahoma" panose="020B0604030504040204" pitchFamily="34" charset="0"/>
                <a:cs typeface="Times New Roman" panose="02020603050405020304" pitchFamily="18" charset="0"/>
              </a:rPr>
              <a:t> Existing </a:t>
            </a:r>
            <a:r>
              <a:rPr lang="en-US" sz="3000" b="1" dirty="0" smtClean="0">
                <a:ea typeface="Tahoma" panose="020B0604030504040204" pitchFamily="34" charset="0"/>
                <a:cs typeface="Times New Roman" panose="02020603050405020304" pitchFamily="18" charset="0"/>
              </a:rPr>
              <a:t>Work</a:t>
            </a:r>
          </a:p>
          <a:p>
            <a:pPr lvl="7">
              <a:lnSpc>
                <a:spcPct val="150000"/>
              </a:lnSpc>
              <a:buFont typeface="Wingdings" pitchFamily="2" charset="2"/>
              <a:buChar char="Ø"/>
            </a:pPr>
            <a:r>
              <a:rPr lang="en-US" sz="3000" b="1" dirty="0">
                <a:ea typeface="Tahoma" panose="020B0604030504040204" pitchFamily="34" charset="0"/>
                <a:cs typeface="Times New Roman" panose="02020603050405020304" pitchFamily="18" charset="0"/>
              </a:rPr>
              <a:t> </a:t>
            </a:r>
            <a:r>
              <a:rPr lang="en-US" sz="3000" b="1" dirty="0" smtClean="0">
                <a:ea typeface="Tahoma" panose="020B0604030504040204" pitchFamily="34" charset="0"/>
                <a:cs typeface="Times New Roman" panose="02020603050405020304" pitchFamily="18" charset="0"/>
              </a:rPr>
              <a:t>Objective</a:t>
            </a:r>
          </a:p>
          <a:p>
            <a:pPr>
              <a:buNone/>
            </a:pPr>
            <a:endParaRPr lang="en-US" sz="4000" b="1" dirty="0"/>
          </a:p>
        </p:txBody>
      </p:sp>
    </p:spTree>
    <p:extLst>
      <p:ext uri="{BB962C8B-B14F-4D97-AF65-F5344CB8AC3E}">
        <p14:creationId xmlns:p14="http://schemas.microsoft.com/office/powerpoint/2010/main" val="27211809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90800" y="0"/>
            <a:ext cx="3962400" cy="1143000"/>
          </a:xfrm>
        </p:spPr>
        <p:txBody>
          <a:bodyPr>
            <a:noAutofit/>
          </a:bodyPr>
          <a:lstStyle/>
          <a:p>
            <a:r>
              <a:rPr lang="en-US" sz="4000" b="1" dirty="0" smtClean="0">
                <a:solidFill>
                  <a:schemeClr val="accent1">
                    <a:lumMod val="75000"/>
                  </a:schemeClr>
                </a:solidFill>
                <a:latin typeface="+mn-lt"/>
              </a:rPr>
              <a:t/>
            </a:r>
            <a:br>
              <a:rPr lang="en-US" sz="4000" b="1" dirty="0" smtClean="0">
                <a:solidFill>
                  <a:schemeClr val="accent1">
                    <a:lumMod val="75000"/>
                  </a:schemeClr>
                </a:solidFill>
                <a:latin typeface="+mn-lt"/>
              </a:rPr>
            </a:br>
            <a:r>
              <a:rPr lang="en-US" sz="4000" b="1" dirty="0" smtClean="0">
                <a:solidFill>
                  <a:schemeClr val="accent1">
                    <a:lumMod val="75000"/>
                  </a:schemeClr>
                </a:solidFill>
                <a:latin typeface="+mn-lt"/>
              </a:rPr>
              <a:t>Introduction</a:t>
            </a:r>
            <a:br>
              <a:rPr lang="en-US" sz="4000" b="1" dirty="0" smtClean="0">
                <a:solidFill>
                  <a:schemeClr val="accent1">
                    <a:lumMod val="75000"/>
                  </a:schemeClr>
                </a:solidFill>
                <a:latin typeface="+mn-lt"/>
              </a:rPr>
            </a:br>
            <a:r>
              <a:rPr lang="en-US" sz="4000" b="1" dirty="0" smtClean="0">
                <a:solidFill>
                  <a:schemeClr val="accent1">
                    <a:lumMod val="75000"/>
                  </a:schemeClr>
                </a:solidFill>
                <a:latin typeface="+mn-lt"/>
              </a:rPr>
              <a:t> </a:t>
            </a:r>
            <a:endParaRPr lang="en-US" sz="4000" b="1" dirty="0">
              <a:solidFill>
                <a:schemeClr val="accent1">
                  <a:lumMod val="75000"/>
                </a:schemeClr>
              </a:solidFill>
              <a:latin typeface="+mn-lt"/>
            </a:endParaRPr>
          </a:p>
        </p:txBody>
      </p:sp>
      <p:sp>
        <p:nvSpPr>
          <p:cNvPr id="5" name="Content Placeholder 4"/>
          <p:cNvSpPr>
            <a:spLocks noGrp="1"/>
          </p:cNvSpPr>
          <p:nvPr>
            <p:ph idx="1"/>
          </p:nvPr>
        </p:nvSpPr>
        <p:spPr>
          <a:xfrm>
            <a:off x="152400" y="1447800"/>
            <a:ext cx="8839200" cy="4876800"/>
          </a:xfrm>
        </p:spPr>
        <p:txBody>
          <a:bodyPr>
            <a:normAutofit/>
          </a:bodyPr>
          <a:lstStyle/>
          <a:p>
            <a:pPr algn="just"/>
            <a:r>
              <a:rPr lang="en-US" sz="2300" b="1" dirty="0" smtClean="0"/>
              <a:t>As the </a:t>
            </a:r>
            <a:r>
              <a:rPr lang="en-US" sz="2300" b="1" dirty="0"/>
              <a:t>number of vehicles is soaring on </a:t>
            </a:r>
            <a:r>
              <a:rPr lang="en-US" sz="2300" b="1" dirty="0" smtClean="0"/>
              <a:t>roads, the </a:t>
            </a:r>
            <a:r>
              <a:rPr lang="en-US" sz="2300" b="1" dirty="0"/>
              <a:t>load on traffic sergeants is increasing day by </a:t>
            </a:r>
            <a:r>
              <a:rPr lang="en-US" sz="2300" b="1" dirty="0" smtClean="0"/>
              <a:t>day.</a:t>
            </a:r>
          </a:p>
          <a:p>
            <a:pPr algn="just"/>
            <a:endParaRPr lang="en-US" sz="2300" b="1" dirty="0" smtClean="0"/>
          </a:p>
          <a:p>
            <a:pPr algn="just"/>
            <a:r>
              <a:rPr lang="en-US" sz="2300" b="1" dirty="0"/>
              <a:t>I</a:t>
            </a:r>
            <a:r>
              <a:rPr lang="en-US" sz="2300" b="1" dirty="0" smtClean="0"/>
              <a:t>f </a:t>
            </a:r>
            <a:r>
              <a:rPr lang="en-US" sz="2300" b="1" dirty="0"/>
              <a:t>a driver does not keep his driving documents with him while driving, traffic sergeants have to impose traffic laws against the </a:t>
            </a:r>
            <a:r>
              <a:rPr lang="en-US" sz="2300" b="1" dirty="0" smtClean="0"/>
              <a:t>driver.</a:t>
            </a:r>
          </a:p>
          <a:p>
            <a:pPr algn="just"/>
            <a:endParaRPr lang="en-US" sz="2300" b="1" dirty="0" smtClean="0"/>
          </a:p>
          <a:p>
            <a:pPr algn="just"/>
            <a:r>
              <a:rPr lang="en-US" sz="2300" b="1" dirty="0" smtClean="0"/>
              <a:t>Therefore, we need an up-to-date system to solve these miscellaneous problems to make the life of traffic sergeants easier and to facilitate the traffic system for the common people travelling with vehicles on roads.</a:t>
            </a:r>
          </a:p>
        </p:txBody>
      </p:sp>
    </p:spTree>
    <p:extLst>
      <p:ext uri="{BB962C8B-B14F-4D97-AF65-F5344CB8AC3E}">
        <p14:creationId xmlns:p14="http://schemas.microsoft.com/office/powerpoint/2010/main" val="5535606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a:bodyPr>
          <a:lstStyle/>
          <a:p>
            <a:r>
              <a:rPr lang="en-US" sz="4000" b="1" dirty="0" smtClean="0">
                <a:solidFill>
                  <a:schemeClr val="accent1">
                    <a:lumMod val="75000"/>
                  </a:schemeClr>
                </a:solidFill>
              </a:rPr>
              <a:t>Problem Background</a:t>
            </a:r>
            <a:endParaRPr lang="en-US" sz="4000" b="1" dirty="0">
              <a:solidFill>
                <a:schemeClr val="accent1">
                  <a:lumMod val="75000"/>
                </a:schemeClr>
              </a:solidFill>
            </a:endParaRPr>
          </a:p>
        </p:txBody>
      </p:sp>
      <p:sp>
        <p:nvSpPr>
          <p:cNvPr id="3" name="Content Placeholder 2"/>
          <p:cNvSpPr>
            <a:spLocks noGrp="1"/>
          </p:cNvSpPr>
          <p:nvPr>
            <p:ph idx="1"/>
          </p:nvPr>
        </p:nvSpPr>
        <p:spPr>
          <a:xfrm>
            <a:off x="152400" y="1371600"/>
            <a:ext cx="8763000" cy="5334000"/>
          </a:xfrm>
        </p:spPr>
        <p:txBody>
          <a:bodyPr>
            <a:noAutofit/>
          </a:bodyPr>
          <a:lstStyle/>
          <a:p>
            <a:pPr algn="just">
              <a:lnSpc>
                <a:spcPct val="110000"/>
              </a:lnSpc>
            </a:pPr>
            <a:r>
              <a:rPr lang="en-US" sz="2300" b="1" dirty="0" smtClean="0"/>
              <a:t>It is often seen that drivers </a:t>
            </a:r>
            <a:r>
              <a:rPr lang="en-US" sz="2300" b="1" dirty="0"/>
              <a:t>and owners of vehicles on the roads of our country are </a:t>
            </a:r>
            <a:r>
              <a:rPr lang="en-US" sz="2300" b="1" dirty="0" smtClean="0"/>
              <a:t>often faced </a:t>
            </a:r>
            <a:r>
              <a:rPr lang="en-US" sz="2300" b="1" dirty="0"/>
              <a:t>with unbearable sufferings related to </a:t>
            </a:r>
            <a:r>
              <a:rPr lang="en-US" sz="2300" b="1" dirty="0" smtClean="0"/>
              <a:t>documents.</a:t>
            </a:r>
          </a:p>
          <a:p>
            <a:pPr marL="0" indent="0" algn="just">
              <a:lnSpc>
                <a:spcPct val="110000"/>
              </a:lnSpc>
              <a:buNone/>
            </a:pPr>
            <a:endParaRPr lang="en-US" sz="2300" b="1" dirty="0" smtClean="0"/>
          </a:p>
          <a:p>
            <a:pPr algn="just">
              <a:lnSpc>
                <a:spcPct val="110000"/>
              </a:lnSpc>
            </a:pPr>
            <a:r>
              <a:rPr lang="en-US" sz="2300" b="1" dirty="0"/>
              <a:t>T</a:t>
            </a:r>
            <a:r>
              <a:rPr lang="en-US" sz="2300" b="1" dirty="0" smtClean="0"/>
              <a:t>he </a:t>
            </a:r>
            <a:r>
              <a:rPr lang="en-US" sz="2300" b="1" dirty="0"/>
              <a:t>traffic condition in our country is already so bad that a traffic sergeant has to go through a lot of trouble in the course of his </a:t>
            </a:r>
            <a:r>
              <a:rPr lang="en-US" sz="2300" b="1" dirty="0" smtClean="0"/>
              <a:t>duty.</a:t>
            </a:r>
          </a:p>
          <a:p>
            <a:pPr algn="just">
              <a:lnSpc>
                <a:spcPct val="110000"/>
              </a:lnSpc>
            </a:pPr>
            <a:endParaRPr lang="en-US" sz="2300" b="1" dirty="0" smtClean="0"/>
          </a:p>
          <a:p>
            <a:pPr algn="just">
              <a:lnSpc>
                <a:spcPct val="110000"/>
              </a:lnSpc>
            </a:pPr>
            <a:r>
              <a:rPr lang="en-US" sz="2300" b="1" dirty="0"/>
              <a:t>Traffic sergeants often have to check documents one after the other which sometimes contain fake documents</a:t>
            </a:r>
            <a:r>
              <a:rPr lang="en-US" sz="2300" b="1" dirty="0" smtClean="0"/>
              <a:t>.</a:t>
            </a:r>
          </a:p>
          <a:p>
            <a:pPr algn="just">
              <a:lnSpc>
                <a:spcPct val="110000"/>
              </a:lnSpc>
            </a:pPr>
            <a:endParaRPr lang="en-US" sz="2300" b="1" dirty="0" smtClean="0"/>
          </a:p>
          <a:p>
            <a:pPr algn="just">
              <a:lnSpc>
                <a:spcPct val="110000"/>
              </a:lnSpc>
            </a:pPr>
            <a:r>
              <a:rPr lang="en-US" sz="2300" b="1" dirty="0"/>
              <a:t>Again, a common thing in our country is that </a:t>
            </a:r>
            <a:r>
              <a:rPr lang="en-US" sz="2300" b="1" dirty="0" smtClean="0"/>
              <a:t>the </a:t>
            </a:r>
            <a:r>
              <a:rPr lang="en-US" sz="2300" b="1" dirty="0"/>
              <a:t>traffic sergeant gives illegal cases and fines which is not </a:t>
            </a:r>
            <a:r>
              <a:rPr lang="en-US" sz="2300" b="1" dirty="0" smtClean="0"/>
              <a:t>desirable </a:t>
            </a:r>
            <a:r>
              <a:rPr lang="en-US" sz="2300" b="1" dirty="0"/>
              <a:t>at all</a:t>
            </a:r>
            <a:r>
              <a:rPr lang="en-US" sz="2300" b="1" dirty="0" smtClean="0"/>
              <a:t>.</a:t>
            </a:r>
          </a:p>
          <a:p>
            <a:pPr algn="just">
              <a:lnSpc>
                <a:spcPct val="110000"/>
              </a:lnSpc>
            </a:pPr>
            <a:endParaRPr lang="en-US" sz="2300" b="1" dirty="0"/>
          </a:p>
        </p:txBody>
      </p:sp>
    </p:spTree>
    <p:extLst>
      <p:ext uri="{BB962C8B-B14F-4D97-AF65-F5344CB8AC3E}">
        <p14:creationId xmlns:p14="http://schemas.microsoft.com/office/powerpoint/2010/main" val="32938719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4000" b="1" dirty="0" smtClean="0">
                <a:solidFill>
                  <a:schemeClr val="accent1">
                    <a:lumMod val="75000"/>
                  </a:schemeClr>
                </a:solidFill>
              </a:rPr>
              <a:t>Motivation</a:t>
            </a:r>
            <a:endParaRPr lang="en-US" sz="4000" b="1" dirty="0">
              <a:solidFill>
                <a:schemeClr val="accent1">
                  <a:lumMod val="75000"/>
                </a:schemeClr>
              </a:solidFill>
            </a:endParaRPr>
          </a:p>
        </p:txBody>
      </p:sp>
      <p:sp>
        <p:nvSpPr>
          <p:cNvPr id="3" name="Content Placeholder 2"/>
          <p:cNvSpPr>
            <a:spLocks noGrp="1"/>
          </p:cNvSpPr>
          <p:nvPr>
            <p:ph idx="1"/>
          </p:nvPr>
        </p:nvSpPr>
        <p:spPr>
          <a:xfrm>
            <a:off x="152400" y="1143000"/>
            <a:ext cx="8763000" cy="5562600"/>
          </a:xfrm>
        </p:spPr>
        <p:txBody>
          <a:bodyPr>
            <a:normAutofit/>
          </a:bodyPr>
          <a:lstStyle/>
          <a:p>
            <a:pPr algn="just"/>
            <a:r>
              <a:rPr lang="en-US" sz="2300" b="1" dirty="0"/>
              <a:t>I</a:t>
            </a:r>
            <a:r>
              <a:rPr lang="en-US" sz="2300" b="1" dirty="0" smtClean="0"/>
              <a:t>t is </a:t>
            </a:r>
            <a:r>
              <a:rPr lang="en-US" sz="2300" b="1" dirty="0"/>
              <a:t>observed </a:t>
            </a:r>
            <a:r>
              <a:rPr lang="en-US" sz="2300" b="1" dirty="0" smtClean="0"/>
              <a:t>that drivers sometimes do not keep their license and vehicle papers while driving on the road, and cannot keep track of the cases issued on them.</a:t>
            </a:r>
          </a:p>
          <a:p>
            <a:pPr marL="0" indent="0" algn="just">
              <a:buNone/>
            </a:pPr>
            <a:endParaRPr lang="en-US" sz="2300" b="1" dirty="0"/>
          </a:p>
          <a:p>
            <a:pPr algn="just"/>
            <a:r>
              <a:rPr lang="en-US" sz="2300" b="1" dirty="0" smtClean="0"/>
              <a:t>Even, some unscrupulous drivers are seen carrying fake documents while driving on the road.</a:t>
            </a:r>
          </a:p>
          <a:p>
            <a:pPr algn="just"/>
            <a:endParaRPr lang="en-US" sz="2300" b="1" dirty="0"/>
          </a:p>
          <a:p>
            <a:pPr algn="just"/>
            <a:r>
              <a:rPr lang="en-US" sz="2300" b="1" dirty="0"/>
              <a:t>T</a:t>
            </a:r>
            <a:r>
              <a:rPr lang="en-US" sz="2300" b="1" dirty="0" smtClean="0"/>
              <a:t>raffic sergeants </a:t>
            </a:r>
            <a:r>
              <a:rPr lang="en-US" sz="2300" b="1" dirty="0"/>
              <a:t>stop and check many </a:t>
            </a:r>
            <a:r>
              <a:rPr lang="en-US" sz="2300" b="1" dirty="0" smtClean="0"/>
              <a:t>vehicles on the road, and this results </a:t>
            </a:r>
            <a:r>
              <a:rPr lang="en-US" sz="2300" b="1" dirty="0"/>
              <a:t>in more traffic </a:t>
            </a:r>
            <a:r>
              <a:rPr lang="en-US" sz="2300" b="1" dirty="0" smtClean="0"/>
              <a:t>congestions which waste </a:t>
            </a:r>
            <a:r>
              <a:rPr lang="en-US" sz="2300" b="1" dirty="0"/>
              <a:t>a lot of time and </a:t>
            </a:r>
            <a:r>
              <a:rPr lang="en-US" sz="2300" b="1" dirty="0" smtClean="0"/>
              <a:t>reduce </a:t>
            </a:r>
            <a:r>
              <a:rPr lang="en-US" sz="2300" b="1" dirty="0"/>
              <a:t>the efficiency of people</a:t>
            </a:r>
            <a:r>
              <a:rPr lang="en-US" sz="2300" b="1" dirty="0" smtClean="0"/>
              <a:t>.</a:t>
            </a:r>
          </a:p>
          <a:p>
            <a:pPr marL="0" indent="0" algn="just">
              <a:buNone/>
            </a:pPr>
            <a:endParaRPr lang="en-US" sz="2300" b="1" dirty="0"/>
          </a:p>
          <a:p>
            <a:pPr algn="just"/>
            <a:r>
              <a:rPr lang="en-US" sz="2300" b="1" dirty="0" smtClean="0"/>
              <a:t>On the other hand, traffic </a:t>
            </a:r>
            <a:r>
              <a:rPr lang="en-US" sz="2300" b="1" dirty="0"/>
              <a:t>sergeants have a bad reputations in our country that they demand extortion in various ways without giving a case on the road</a:t>
            </a:r>
            <a:r>
              <a:rPr lang="en-US" sz="2300" b="1" dirty="0" smtClean="0"/>
              <a:t>.</a:t>
            </a:r>
          </a:p>
          <a:p>
            <a:pPr algn="just"/>
            <a:endParaRPr lang="en-US" sz="2300" b="1" dirty="0"/>
          </a:p>
        </p:txBody>
      </p:sp>
    </p:spTree>
    <p:extLst>
      <p:ext uri="{BB962C8B-B14F-4D97-AF65-F5344CB8AC3E}">
        <p14:creationId xmlns:p14="http://schemas.microsoft.com/office/powerpoint/2010/main" val="10666455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accent1">
                    <a:lumMod val="75000"/>
                  </a:schemeClr>
                </a:solidFill>
              </a:rPr>
              <a:t>Objective</a:t>
            </a:r>
            <a:endParaRPr lang="en-US" sz="4000" b="1" dirty="0">
              <a:solidFill>
                <a:schemeClr val="accent1">
                  <a:lumMod val="75000"/>
                </a:schemeClr>
              </a:solidFill>
            </a:endParaRPr>
          </a:p>
        </p:txBody>
      </p:sp>
      <p:sp>
        <p:nvSpPr>
          <p:cNvPr id="3" name="Content Placeholder 2"/>
          <p:cNvSpPr>
            <a:spLocks noGrp="1"/>
          </p:cNvSpPr>
          <p:nvPr>
            <p:ph idx="1"/>
          </p:nvPr>
        </p:nvSpPr>
        <p:spPr>
          <a:xfrm>
            <a:off x="457200" y="1828800"/>
            <a:ext cx="8229600" cy="4525963"/>
          </a:xfrm>
        </p:spPr>
        <p:txBody>
          <a:bodyPr>
            <a:normAutofit/>
          </a:bodyPr>
          <a:lstStyle/>
          <a:p>
            <a:pPr marL="0" indent="0" algn="just">
              <a:buNone/>
            </a:pPr>
            <a:r>
              <a:rPr lang="en-US" sz="2300" b="1" dirty="0" smtClean="0"/>
              <a:t>Our </a:t>
            </a:r>
            <a:r>
              <a:rPr lang="en-US" sz="2300" b="1" dirty="0"/>
              <a:t>objective is to develop a comprehensive system that eases the problem of both sergeants and general people by making both filing cases for traffic violations and managing documents, cases, and their payments in digital form, under one platform.</a:t>
            </a:r>
          </a:p>
        </p:txBody>
      </p:sp>
    </p:spTree>
    <p:extLst>
      <p:ext uri="{BB962C8B-B14F-4D97-AF65-F5344CB8AC3E}">
        <p14:creationId xmlns:p14="http://schemas.microsoft.com/office/powerpoint/2010/main" val="23641778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4000" b="1" dirty="0" smtClean="0">
                <a:solidFill>
                  <a:schemeClr val="accent1">
                    <a:lumMod val="75000"/>
                  </a:schemeClr>
                </a:solidFill>
              </a:rPr>
              <a:t>Existing Work</a:t>
            </a:r>
            <a:endParaRPr lang="en-US" sz="4000" b="1" dirty="0">
              <a:solidFill>
                <a:schemeClr val="accent1">
                  <a:lumMod val="75000"/>
                </a:schemeClr>
              </a:solidFill>
            </a:endParaRPr>
          </a:p>
        </p:txBody>
      </p:sp>
      <p:sp>
        <p:nvSpPr>
          <p:cNvPr id="3" name="Content Placeholder 2"/>
          <p:cNvSpPr>
            <a:spLocks noGrp="1"/>
          </p:cNvSpPr>
          <p:nvPr>
            <p:ph idx="1"/>
          </p:nvPr>
        </p:nvSpPr>
        <p:spPr>
          <a:xfrm>
            <a:off x="457200" y="1524000"/>
            <a:ext cx="8229600" cy="5486400"/>
          </a:xfrm>
        </p:spPr>
        <p:txBody>
          <a:bodyPr/>
          <a:lstStyle/>
          <a:p>
            <a:pPr marL="0" indent="0" algn="just">
              <a:buNone/>
            </a:pPr>
            <a:endParaRPr lang="en-US" sz="2300" b="1" dirty="0" smtClean="0"/>
          </a:p>
          <a:p>
            <a:pPr marL="0" indent="0" algn="just">
              <a:buNone/>
            </a:pPr>
            <a:endParaRPr lang="en-US" sz="2300" b="1" dirty="0" smtClean="0"/>
          </a:p>
          <a:p>
            <a:pPr marL="0" indent="0" algn="just">
              <a:buNone/>
            </a:pPr>
            <a:endParaRPr lang="en-US" sz="2300" b="1" dirty="0"/>
          </a:p>
          <a:p>
            <a:pPr marL="0" indent="0" algn="just">
              <a:buNone/>
            </a:pPr>
            <a:endParaRPr lang="en-US" sz="2300" b="1" dirty="0" smtClean="0"/>
          </a:p>
          <a:p>
            <a:pPr marL="0" indent="0" algn="just">
              <a:buNone/>
            </a:pPr>
            <a:endParaRPr lang="en-US" sz="2300" b="1" dirty="0"/>
          </a:p>
          <a:p>
            <a:pPr marL="0" indent="0" algn="just">
              <a:buNone/>
            </a:pPr>
            <a:endParaRPr lang="en-US" sz="2300" b="1" dirty="0" smtClean="0"/>
          </a:p>
          <a:p>
            <a:pPr marL="0" indent="0" algn="just">
              <a:buNone/>
            </a:pPr>
            <a:endParaRPr lang="en-US" sz="2300" b="1" dirty="0" smtClean="0"/>
          </a:p>
          <a:p>
            <a:pPr marL="0" indent="0" algn="just">
              <a:buNone/>
            </a:pPr>
            <a:endParaRPr lang="en-US" sz="2300" b="1" dirty="0" smtClean="0"/>
          </a:p>
          <a:p>
            <a:pPr marL="0" indent="0" algn="just">
              <a:buNone/>
            </a:pPr>
            <a:r>
              <a:rPr lang="en-US" sz="2300" b="1" dirty="0" smtClean="0"/>
              <a:t>So </a:t>
            </a:r>
            <a:r>
              <a:rPr lang="en-US" sz="2300" b="1" dirty="0"/>
              <a:t>far, the kind of system we are establishing has never been introduced in Bangladesh. Though an application named “BRTA Sheba” can be found on the web but does not fill the requirements that we are working on with our application</a:t>
            </a:r>
            <a:r>
              <a:rPr lang="en-US" sz="2300" b="1" dirty="0" smtClean="0"/>
              <a:t>.</a:t>
            </a:r>
          </a:p>
        </p:txBody>
      </p:sp>
      <p:pic>
        <p:nvPicPr>
          <p:cNvPr id="5" name="Picture 2" descr="E:\CSE\Final Year Project\Paper\Screenshots\brta sheba\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0" y="1600200"/>
            <a:ext cx="3429000" cy="2835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4274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993</TotalTime>
  <Words>841</Words>
  <Application>Microsoft Office PowerPoint</Application>
  <PresentationFormat>On-screen Show (4:3)</PresentationFormat>
  <Paragraphs>126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  Department of Computer Science &amp; Engineering Premier University, Chittagong</vt:lpstr>
      <vt:lpstr>   Smart Traffic  An Android Application to  Ease the Traffic Problems on Road</vt:lpstr>
      <vt:lpstr>Outline of Presentation</vt:lpstr>
      <vt:lpstr>Portion - 1</vt:lpstr>
      <vt:lpstr> Introduction  </vt:lpstr>
      <vt:lpstr>Problem Background</vt:lpstr>
      <vt:lpstr>Motivation</vt:lpstr>
      <vt:lpstr>Objective</vt:lpstr>
      <vt:lpstr>Existing Work</vt:lpstr>
      <vt:lpstr>Analysis of “BRTA Sheba”</vt:lpstr>
      <vt:lpstr>PowerPoint Presentation</vt:lpstr>
      <vt:lpstr>Portion - 2</vt:lpstr>
      <vt:lpstr>Requirements</vt:lpstr>
      <vt:lpstr>Analysis of How Traffic System Works on Road</vt:lpstr>
      <vt:lpstr>PowerPoint Presentation</vt:lpstr>
      <vt:lpstr>Use Case Diagram</vt:lpstr>
      <vt:lpstr>PowerPoint Presentation</vt:lpstr>
      <vt:lpstr>PowerPoint Presentation</vt:lpstr>
      <vt:lpstr>ER Diagram</vt:lpstr>
      <vt:lpstr>Portion - 3</vt:lpstr>
      <vt:lpstr>Application Design Tools</vt:lpstr>
      <vt:lpstr>Limitations</vt:lpstr>
      <vt:lpstr>Future Developments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Joyraz Barua</dc:creator>
  <cp:lastModifiedBy>Joyraz Barua</cp:lastModifiedBy>
  <cp:revision>89</cp:revision>
  <dcterms:created xsi:type="dcterms:W3CDTF">2006-08-16T00:00:00Z</dcterms:created>
  <dcterms:modified xsi:type="dcterms:W3CDTF">2022-08-09T15:43:26Z</dcterms:modified>
</cp:coreProperties>
</file>