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6"/>
  </p:notesMasterIdLst>
  <p:sldIdLst>
    <p:sldId id="256" r:id="rId2"/>
    <p:sldId id="257" r:id="rId3"/>
    <p:sldId id="258" r:id="rId4"/>
    <p:sldId id="260" r:id="rId5"/>
    <p:sldId id="294" r:id="rId6"/>
    <p:sldId id="261" r:id="rId7"/>
    <p:sldId id="266" r:id="rId8"/>
    <p:sldId id="262" r:id="rId9"/>
    <p:sldId id="304" r:id="rId10"/>
    <p:sldId id="263" r:id="rId11"/>
    <p:sldId id="264" r:id="rId12"/>
    <p:sldId id="265" r:id="rId13"/>
    <p:sldId id="291" r:id="rId14"/>
    <p:sldId id="293" r:id="rId15"/>
    <p:sldId id="298" r:id="rId16"/>
    <p:sldId id="299" r:id="rId17"/>
    <p:sldId id="300" r:id="rId18"/>
    <p:sldId id="301" r:id="rId19"/>
    <p:sldId id="302" r:id="rId20"/>
    <p:sldId id="303" r:id="rId21"/>
    <p:sldId id="272" r:id="rId22"/>
    <p:sldId id="273" r:id="rId23"/>
    <p:sldId id="274" r:id="rId24"/>
    <p:sldId id="275" r:id="rId25"/>
    <p:sldId id="276" r:id="rId26"/>
    <p:sldId id="277" r:id="rId27"/>
    <p:sldId id="278" r:id="rId28"/>
    <p:sldId id="280" r:id="rId29"/>
    <p:sldId id="279" r:id="rId30"/>
    <p:sldId id="285" r:id="rId31"/>
    <p:sldId id="267" r:id="rId32"/>
    <p:sldId id="268" r:id="rId33"/>
    <p:sldId id="286" r:id="rId34"/>
    <p:sldId id="287" r:id="rId35"/>
    <p:sldId id="288" r:id="rId36"/>
    <p:sldId id="289" r:id="rId37"/>
    <p:sldId id="295" r:id="rId38"/>
    <p:sldId id="297" r:id="rId39"/>
    <p:sldId id="290" r:id="rId40"/>
    <p:sldId id="281" r:id="rId41"/>
    <p:sldId id="269" r:id="rId42"/>
    <p:sldId id="270" r:id="rId43"/>
    <p:sldId id="271" r:id="rId44"/>
    <p:sldId id="283"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ADF1D4-B764-4365-B468-0C6F205E1205}" type="doc">
      <dgm:prSet loTypeId="urn:microsoft.com/office/officeart/2005/8/layout/radial1" loCatId="cycle" qsTypeId="urn:microsoft.com/office/officeart/2005/8/quickstyle/simple1" qsCatId="simple" csTypeId="urn:microsoft.com/office/officeart/2005/8/colors/colorful1" csCatId="colorful" phldr="1"/>
      <dgm:spPr/>
      <dgm:t>
        <a:bodyPr/>
        <a:lstStyle/>
        <a:p>
          <a:endParaRPr lang="en-US"/>
        </a:p>
      </dgm:t>
    </dgm:pt>
    <dgm:pt modelId="{FC4DA6EF-2832-4079-B9CA-DE2D65C60095}">
      <dgm:prSet phldrT="[Text]"/>
      <dgm:spPr/>
      <dgm:t>
        <a:bodyPr/>
        <a:lstStyle/>
        <a:p>
          <a:r>
            <a:rPr lang="en-US" dirty="0" smtClean="0"/>
            <a:t>A</a:t>
          </a:r>
          <a:endParaRPr lang="en-US" dirty="0"/>
        </a:p>
      </dgm:t>
    </dgm:pt>
    <dgm:pt modelId="{0C42CF80-98D7-4D4D-B385-39D8440CB24A}" type="parTrans" cxnId="{040B3E87-EDFD-4481-928B-A1196B37BECA}">
      <dgm:prSet/>
      <dgm:spPr/>
      <dgm:t>
        <a:bodyPr/>
        <a:lstStyle/>
        <a:p>
          <a:endParaRPr lang="en-US"/>
        </a:p>
      </dgm:t>
    </dgm:pt>
    <dgm:pt modelId="{7B8D44F8-E630-4515-948A-6BE186B66AB7}" type="sibTrans" cxnId="{040B3E87-EDFD-4481-928B-A1196B37BECA}">
      <dgm:prSet/>
      <dgm:spPr/>
      <dgm:t>
        <a:bodyPr/>
        <a:lstStyle/>
        <a:p>
          <a:endParaRPr lang="en-US"/>
        </a:p>
      </dgm:t>
    </dgm:pt>
    <dgm:pt modelId="{98A89D2C-222F-458B-8E01-AFA0D3A30C63}">
      <dgm:prSet phldrT="[Text]"/>
      <dgm:spPr/>
      <dgm:t>
        <a:bodyPr/>
        <a:lstStyle/>
        <a:p>
          <a:r>
            <a:rPr lang="en-US" dirty="0" smtClean="0"/>
            <a:t>X</a:t>
          </a:r>
          <a:endParaRPr lang="en-US" dirty="0"/>
        </a:p>
      </dgm:t>
    </dgm:pt>
    <dgm:pt modelId="{A48BE3FA-3B6E-4106-9DB6-A5BFC6BC62F8}" type="parTrans" cxnId="{6881F296-E632-44A9-91B7-538F3146AEEB}">
      <dgm:prSet/>
      <dgm:spPr/>
      <dgm:t>
        <a:bodyPr/>
        <a:lstStyle/>
        <a:p>
          <a:endParaRPr lang="en-US"/>
        </a:p>
      </dgm:t>
    </dgm:pt>
    <dgm:pt modelId="{E3C74772-A326-4D96-AE86-B11D160745AE}" type="sibTrans" cxnId="{6881F296-E632-44A9-91B7-538F3146AEEB}">
      <dgm:prSet/>
      <dgm:spPr/>
      <dgm:t>
        <a:bodyPr/>
        <a:lstStyle/>
        <a:p>
          <a:endParaRPr lang="en-US"/>
        </a:p>
      </dgm:t>
    </dgm:pt>
    <dgm:pt modelId="{84D5EAC9-3442-4799-92E1-98F0C4F14B43}">
      <dgm:prSet phldrT="[Text]"/>
      <dgm:spPr/>
      <dgm:t>
        <a:bodyPr/>
        <a:lstStyle/>
        <a:p>
          <a:r>
            <a:rPr lang="en-US" dirty="0" smtClean="0"/>
            <a:t>Z</a:t>
          </a:r>
          <a:endParaRPr lang="en-US" dirty="0"/>
        </a:p>
      </dgm:t>
    </dgm:pt>
    <dgm:pt modelId="{B127EEF4-4161-436F-84B2-F35BE6EE8CE3}" type="parTrans" cxnId="{9B19DA3D-400C-469A-9501-B6865B9557E0}">
      <dgm:prSet/>
      <dgm:spPr/>
      <dgm:t>
        <a:bodyPr/>
        <a:lstStyle/>
        <a:p>
          <a:endParaRPr lang="en-US"/>
        </a:p>
      </dgm:t>
    </dgm:pt>
    <dgm:pt modelId="{A8D647D6-D1FE-42BD-9DB7-D388BF4F1DAF}" type="sibTrans" cxnId="{9B19DA3D-400C-469A-9501-B6865B9557E0}">
      <dgm:prSet/>
      <dgm:spPr/>
      <dgm:t>
        <a:bodyPr/>
        <a:lstStyle/>
        <a:p>
          <a:endParaRPr lang="en-US"/>
        </a:p>
      </dgm:t>
    </dgm:pt>
    <dgm:pt modelId="{ED02F809-3F4E-4F74-BC7A-616FCBA6840A}">
      <dgm:prSet phldrT="[Text]"/>
      <dgm:spPr/>
      <dgm:t>
        <a:bodyPr/>
        <a:lstStyle/>
        <a:p>
          <a:r>
            <a:rPr lang="en-US" dirty="0" smtClean="0"/>
            <a:t>Y</a:t>
          </a:r>
          <a:endParaRPr lang="en-US" dirty="0"/>
        </a:p>
      </dgm:t>
    </dgm:pt>
    <dgm:pt modelId="{54E2F318-4BBA-4F98-9A51-CB579A7259FF}" type="parTrans" cxnId="{F53BFA3E-8A7B-4650-8EB7-ED38C44BA205}">
      <dgm:prSet/>
      <dgm:spPr/>
      <dgm:t>
        <a:bodyPr/>
        <a:lstStyle/>
        <a:p>
          <a:endParaRPr lang="en-US"/>
        </a:p>
      </dgm:t>
    </dgm:pt>
    <dgm:pt modelId="{3ECFF279-156C-46D1-801E-E518AE8C8385}" type="sibTrans" cxnId="{F53BFA3E-8A7B-4650-8EB7-ED38C44BA205}">
      <dgm:prSet/>
      <dgm:spPr/>
      <dgm:t>
        <a:bodyPr/>
        <a:lstStyle/>
        <a:p>
          <a:endParaRPr lang="en-US"/>
        </a:p>
      </dgm:t>
    </dgm:pt>
    <dgm:pt modelId="{D5146C0D-9855-4BD4-BF83-818815424386}">
      <dgm:prSet custT="1"/>
      <dgm:spPr/>
      <dgm:t>
        <a:bodyPr/>
        <a:lstStyle/>
        <a:p>
          <a:r>
            <a:rPr lang="en-US" sz="2400" baseline="0" dirty="0" smtClean="0"/>
            <a:t>B</a:t>
          </a:r>
          <a:endParaRPr lang="en-US" sz="2400" baseline="0" dirty="0"/>
        </a:p>
      </dgm:t>
    </dgm:pt>
    <dgm:pt modelId="{47CE1F4C-FAC4-4C83-A32D-ED36108A3243}" type="parTrans" cxnId="{9FFF5F1A-C67F-4B02-B041-2B1AC4E1D1F8}">
      <dgm:prSet/>
      <dgm:spPr/>
      <dgm:t>
        <a:bodyPr/>
        <a:lstStyle/>
        <a:p>
          <a:endParaRPr lang="en-US"/>
        </a:p>
      </dgm:t>
    </dgm:pt>
    <dgm:pt modelId="{EB99BFB9-50E9-479F-A800-33935411E693}" type="sibTrans" cxnId="{9FFF5F1A-C67F-4B02-B041-2B1AC4E1D1F8}">
      <dgm:prSet/>
      <dgm:spPr/>
      <dgm:t>
        <a:bodyPr/>
        <a:lstStyle/>
        <a:p>
          <a:endParaRPr lang="en-US"/>
        </a:p>
      </dgm:t>
    </dgm:pt>
    <dgm:pt modelId="{EDE3607A-8B41-4ECD-BF5D-248CFD8C44C6}" type="pres">
      <dgm:prSet presAssocID="{2FADF1D4-B764-4365-B468-0C6F205E1205}" presName="cycle" presStyleCnt="0">
        <dgm:presLayoutVars>
          <dgm:chMax val="1"/>
          <dgm:dir/>
          <dgm:animLvl val="ctr"/>
          <dgm:resizeHandles val="exact"/>
        </dgm:presLayoutVars>
      </dgm:prSet>
      <dgm:spPr/>
      <dgm:t>
        <a:bodyPr/>
        <a:lstStyle/>
        <a:p>
          <a:endParaRPr lang="en-US"/>
        </a:p>
      </dgm:t>
    </dgm:pt>
    <dgm:pt modelId="{E900DADF-E2A5-4E1E-9096-42A66B5C7D21}" type="pres">
      <dgm:prSet presAssocID="{FC4DA6EF-2832-4079-B9CA-DE2D65C60095}" presName="centerShape" presStyleLbl="node0" presStyleIdx="0" presStyleCnt="1" custScaleX="58665" custScaleY="68438" custLinFactNeighborX="-12726" custLinFactNeighborY="1357"/>
      <dgm:spPr/>
      <dgm:t>
        <a:bodyPr/>
        <a:lstStyle/>
        <a:p>
          <a:endParaRPr lang="en-US"/>
        </a:p>
      </dgm:t>
    </dgm:pt>
    <dgm:pt modelId="{C0B65C4B-DA4D-47DB-A6A0-4351A93745E8}" type="pres">
      <dgm:prSet presAssocID="{A48BE3FA-3B6E-4106-9DB6-A5BFC6BC62F8}" presName="Name9" presStyleLbl="parChTrans1D2" presStyleIdx="0" presStyleCnt="4"/>
      <dgm:spPr/>
      <dgm:t>
        <a:bodyPr/>
        <a:lstStyle/>
        <a:p>
          <a:endParaRPr lang="en-US"/>
        </a:p>
      </dgm:t>
    </dgm:pt>
    <dgm:pt modelId="{639ACBD9-923D-475A-B7B4-590A8108002D}" type="pres">
      <dgm:prSet presAssocID="{A48BE3FA-3B6E-4106-9DB6-A5BFC6BC62F8}" presName="connTx" presStyleLbl="parChTrans1D2" presStyleIdx="0" presStyleCnt="4"/>
      <dgm:spPr/>
      <dgm:t>
        <a:bodyPr/>
        <a:lstStyle/>
        <a:p>
          <a:endParaRPr lang="en-US"/>
        </a:p>
      </dgm:t>
    </dgm:pt>
    <dgm:pt modelId="{035F06AF-188C-48CD-8E91-AD600D8DD407}" type="pres">
      <dgm:prSet presAssocID="{98A89D2C-222F-458B-8E01-AFA0D3A30C63}" presName="node" presStyleLbl="node1" presStyleIdx="0" presStyleCnt="4" custScaleX="51335" custScaleY="64764" custRadScaleRad="149035" custRadScaleInc="-107364">
        <dgm:presLayoutVars>
          <dgm:bulletEnabled val="1"/>
        </dgm:presLayoutVars>
      </dgm:prSet>
      <dgm:spPr/>
      <dgm:t>
        <a:bodyPr/>
        <a:lstStyle/>
        <a:p>
          <a:endParaRPr lang="en-US"/>
        </a:p>
      </dgm:t>
    </dgm:pt>
    <dgm:pt modelId="{65DED91C-ACE7-4B6F-BC51-FD7D8C751C4A}" type="pres">
      <dgm:prSet presAssocID="{B127EEF4-4161-436F-84B2-F35BE6EE8CE3}" presName="Name9" presStyleLbl="parChTrans1D2" presStyleIdx="1" presStyleCnt="4"/>
      <dgm:spPr/>
      <dgm:t>
        <a:bodyPr/>
        <a:lstStyle/>
        <a:p>
          <a:endParaRPr lang="en-US"/>
        </a:p>
      </dgm:t>
    </dgm:pt>
    <dgm:pt modelId="{77602119-3413-4A22-BBF2-296533C421E4}" type="pres">
      <dgm:prSet presAssocID="{B127EEF4-4161-436F-84B2-F35BE6EE8CE3}" presName="connTx" presStyleLbl="parChTrans1D2" presStyleIdx="1" presStyleCnt="4"/>
      <dgm:spPr/>
      <dgm:t>
        <a:bodyPr/>
        <a:lstStyle/>
        <a:p>
          <a:endParaRPr lang="en-US"/>
        </a:p>
      </dgm:t>
    </dgm:pt>
    <dgm:pt modelId="{E109BAFB-2A79-456C-A91B-8B699402AD23}" type="pres">
      <dgm:prSet presAssocID="{84D5EAC9-3442-4799-92E1-98F0C4F14B43}" presName="node" presStyleLbl="node1" presStyleIdx="1" presStyleCnt="4" custScaleX="59270" custScaleY="53255" custRadScaleRad="124329" custRadScaleInc="322934">
        <dgm:presLayoutVars>
          <dgm:bulletEnabled val="1"/>
        </dgm:presLayoutVars>
      </dgm:prSet>
      <dgm:spPr/>
      <dgm:t>
        <a:bodyPr/>
        <a:lstStyle/>
        <a:p>
          <a:endParaRPr lang="en-US"/>
        </a:p>
      </dgm:t>
    </dgm:pt>
    <dgm:pt modelId="{94CE7BD3-F628-43A2-BD8B-C83A33A8D52C}" type="pres">
      <dgm:prSet presAssocID="{54E2F318-4BBA-4F98-9A51-CB579A7259FF}" presName="Name9" presStyleLbl="parChTrans1D2" presStyleIdx="2" presStyleCnt="4"/>
      <dgm:spPr/>
      <dgm:t>
        <a:bodyPr/>
        <a:lstStyle/>
        <a:p>
          <a:endParaRPr lang="en-US"/>
        </a:p>
      </dgm:t>
    </dgm:pt>
    <dgm:pt modelId="{7D793558-063D-43B2-9B67-A9DB2778A7F5}" type="pres">
      <dgm:prSet presAssocID="{54E2F318-4BBA-4F98-9A51-CB579A7259FF}" presName="connTx" presStyleLbl="parChTrans1D2" presStyleIdx="2" presStyleCnt="4"/>
      <dgm:spPr/>
      <dgm:t>
        <a:bodyPr/>
        <a:lstStyle/>
        <a:p>
          <a:endParaRPr lang="en-US"/>
        </a:p>
      </dgm:t>
    </dgm:pt>
    <dgm:pt modelId="{4DE177BD-34C5-4565-851A-6FBB414BC13A}" type="pres">
      <dgm:prSet presAssocID="{ED02F809-3F4E-4F74-BC7A-616FCBA6840A}" presName="node" presStyleLbl="node1" presStyleIdx="2" presStyleCnt="4" custScaleX="49315" custScaleY="51152" custRadScaleRad="130362" custRadScaleInc="208006">
        <dgm:presLayoutVars>
          <dgm:bulletEnabled val="1"/>
        </dgm:presLayoutVars>
      </dgm:prSet>
      <dgm:spPr/>
      <dgm:t>
        <a:bodyPr/>
        <a:lstStyle/>
        <a:p>
          <a:endParaRPr lang="en-US"/>
        </a:p>
      </dgm:t>
    </dgm:pt>
    <dgm:pt modelId="{42B23AE7-6AF3-4D4F-8ACD-EEB927598616}" type="pres">
      <dgm:prSet presAssocID="{47CE1F4C-FAC4-4C83-A32D-ED36108A3243}" presName="Name9" presStyleLbl="parChTrans1D2" presStyleIdx="3" presStyleCnt="4"/>
      <dgm:spPr/>
      <dgm:t>
        <a:bodyPr/>
        <a:lstStyle/>
        <a:p>
          <a:endParaRPr lang="en-US"/>
        </a:p>
      </dgm:t>
    </dgm:pt>
    <dgm:pt modelId="{1DC2D7BD-C74B-4F6E-846F-F986F44AA10E}" type="pres">
      <dgm:prSet presAssocID="{47CE1F4C-FAC4-4C83-A32D-ED36108A3243}" presName="connTx" presStyleLbl="parChTrans1D2" presStyleIdx="3" presStyleCnt="4"/>
      <dgm:spPr/>
      <dgm:t>
        <a:bodyPr/>
        <a:lstStyle/>
        <a:p>
          <a:endParaRPr lang="en-US"/>
        </a:p>
      </dgm:t>
    </dgm:pt>
    <dgm:pt modelId="{B7C9C48E-8A21-454A-A76F-BE2A6845A44A}" type="pres">
      <dgm:prSet presAssocID="{D5146C0D-9855-4BD4-BF83-818815424386}" presName="node" presStyleLbl="node1" presStyleIdx="3" presStyleCnt="4" custRadScaleRad="148159" custRadScaleInc="-390905">
        <dgm:presLayoutVars>
          <dgm:bulletEnabled val="1"/>
        </dgm:presLayoutVars>
      </dgm:prSet>
      <dgm:spPr/>
      <dgm:t>
        <a:bodyPr/>
        <a:lstStyle/>
        <a:p>
          <a:endParaRPr lang="en-US"/>
        </a:p>
      </dgm:t>
    </dgm:pt>
  </dgm:ptLst>
  <dgm:cxnLst>
    <dgm:cxn modelId="{F53BFA3E-8A7B-4650-8EB7-ED38C44BA205}" srcId="{FC4DA6EF-2832-4079-B9CA-DE2D65C60095}" destId="{ED02F809-3F4E-4F74-BC7A-616FCBA6840A}" srcOrd="2" destOrd="0" parTransId="{54E2F318-4BBA-4F98-9A51-CB579A7259FF}" sibTransId="{3ECFF279-156C-46D1-801E-E518AE8C8385}"/>
    <dgm:cxn modelId="{9B19DA3D-400C-469A-9501-B6865B9557E0}" srcId="{FC4DA6EF-2832-4079-B9CA-DE2D65C60095}" destId="{84D5EAC9-3442-4799-92E1-98F0C4F14B43}" srcOrd="1" destOrd="0" parTransId="{B127EEF4-4161-436F-84B2-F35BE6EE8CE3}" sibTransId="{A8D647D6-D1FE-42BD-9DB7-D388BF4F1DAF}"/>
    <dgm:cxn modelId="{11FEA7E0-D49B-47C4-AE30-6D7A834BE8F4}" type="presOf" srcId="{ED02F809-3F4E-4F74-BC7A-616FCBA6840A}" destId="{4DE177BD-34C5-4565-851A-6FBB414BC13A}" srcOrd="0" destOrd="0" presId="urn:microsoft.com/office/officeart/2005/8/layout/radial1"/>
    <dgm:cxn modelId="{7C17A878-EE02-4184-8D64-8E1C3ACB49AD}" type="presOf" srcId="{47CE1F4C-FAC4-4C83-A32D-ED36108A3243}" destId="{42B23AE7-6AF3-4D4F-8ACD-EEB927598616}" srcOrd="0" destOrd="0" presId="urn:microsoft.com/office/officeart/2005/8/layout/radial1"/>
    <dgm:cxn modelId="{13210603-8C2D-4064-B3C3-6BEB4EDB62F4}" type="presOf" srcId="{54E2F318-4BBA-4F98-9A51-CB579A7259FF}" destId="{7D793558-063D-43B2-9B67-A9DB2778A7F5}" srcOrd="1" destOrd="0" presId="urn:microsoft.com/office/officeart/2005/8/layout/radial1"/>
    <dgm:cxn modelId="{570CA274-7D16-4FA3-9EDF-3507C70B367E}" type="presOf" srcId="{47CE1F4C-FAC4-4C83-A32D-ED36108A3243}" destId="{1DC2D7BD-C74B-4F6E-846F-F986F44AA10E}" srcOrd="1" destOrd="0" presId="urn:microsoft.com/office/officeart/2005/8/layout/radial1"/>
    <dgm:cxn modelId="{4711E823-E46F-497A-96C0-F265580D6116}" type="presOf" srcId="{84D5EAC9-3442-4799-92E1-98F0C4F14B43}" destId="{E109BAFB-2A79-456C-A91B-8B699402AD23}" srcOrd="0" destOrd="0" presId="urn:microsoft.com/office/officeart/2005/8/layout/radial1"/>
    <dgm:cxn modelId="{46CF201A-6D09-48B8-B2A8-190EC1ABE845}" type="presOf" srcId="{B127EEF4-4161-436F-84B2-F35BE6EE8CE3}" destId="{65DED91C-ACE7-4B6F-BC51-FD7D8C751C4A}" srcOrd="0" destOrd="0" presId="urn:microsoft.com/office/officeart/2005/8/layout/radial1"/>
    <dgm:cxn modelId="{DD8F0727-00F2-4CEA-BB4C-BF5EE02CBC8F}" type="presOf" srcId="{A48BE3FA-3B6E-4106-9DB6-A5BFC6BC62F8}" destId="{639ACBD9-923D-475A-B7B4-590A8108002D}" srcOrd="1" destOrd="0" presId="urn:microsoft.com/office/officeart/2005/8/layout/radial1"/>
    <dgm:cxn modelId="{8BC1C358-61D0-4CD0-8193-05F827E93E2C}" type="presOf" srcId="{54E2F318-4BBA-4F98-9A51-CB579A7259FF}" destId="{94CE7BD3-F628-43A2-BD8B-C83A33A8D52C}" srcOrd="0" destOrd="0" presId="urn:microsoft.com/office/officeart/2005/8/layout/radial1"/>
    <dgm:cxn modelId="{093A97A0-9DAC-4B2B-BD1B-57C84579C84D}" type="presOf" srcId="{B127EEF4-4161-436F-84B2-F35BE6EE8CE3}" destId="{77602119-3413-4A22-BBF2-296533C421E4}" srcOrd="1" destOrd="0" presId="urn:microsoft.com/office/officeart/2005/8/layout/radial1"/>
    <dgm:cxn modelId="{CAC4E9CF-15BD-4D25-A953-92E6B17387A4}" type="presOf" srcId="{D5146C0D-9855-4BD4-BF83-818815424386}" destId="{B7C9C48E-8A21-454A-A76F-BE2A6845A44A}" srcOrd="0" destOrd="0" presId="urn:microsoft.com/office/officeart/2005/8/layout/radial1"/>
    <dgm:cxn modelId="{95691778-76D0-437A-910D-B3801FB8C7DF}" type="presOf" srcId="{98A89D2C-222F-458B-8E01-AFA0D3A30C63}" destId="{035F06AF-188C-48CD-8E91-AD600D8DD407}" srcOrd="0" destOrd="0" presId="urn:microsoft.com/office/officeart/2005/8/layout/radial1"/>
    <dgm:cxn modelId="{9FFF5F1A-C67F-4B02-B041-2B1AC4E1D1F8}" srcId="{FC4DA6EF-2832-4079-B9CA-DE2D65C60095}" destId="{D5146C0D-9855-4BD4-BF83-818815424386}" srcOrd="3" destOrd="0" parTransId="{47CE1F4C-FAC4-4C83-A32D-ED36108A3243}" sibTransId="{EB99BFB9-50E9-479F-A800-33935411E693}"/>
    <dgm:cxn modelId="{040B3E87-EDFD-4481-928B-A1196B37BECA}" srcId="{2FADF1D4-B764-4365-B468-0C6F205E1205}" destId="{FC4DA6EF-2832-4079-B9CA-DE2D65C60095}" srcOrd="0" destOrd="0" parTransId="{0C42CF80-98D7-4D4D-B385-39D8440CB24A}" sibTransId="{7B8D44F8-E630-4515-948A-6BE186B66AB7}"/>
    <dgm:cxn modelId="{FDA2A35D-1298-46A4-8759-BE46DD89F745}" type="presOf" srcId="{2FADF1D4-B764-4365-B468-0C6F205E1205}" destId="{EDE3607A-8B41-4ECD-BF5D-248CFD8C44C6}" srcOrd="0" destOrd="0" presId="urn:microsoft.com/office/officeart/2005/8/layout/radial1"/>
    <dgm:cxn modelId="{159D302C-BF19-4BFE-9346-1B1F1E406722}" type="presOf" srcId="{A48BE3FA-3B6E-4106-9DB6-A5BFC6BC62F8}" destId="{C0B65C4B-DA4D-47DB-A6A0-4351A93745E8}" srcOrd="0" destOrd="0" presId="urn:microsoft.com/office/officeart/2005/8/layout/radial1"/>
    <dgm:cxn modelId="{6881F296-E632-44A9-91B7-538F3146AEEB}" srcId="{FC4DA6EF-2832-4079-B9CA-DE2D65C60095}" destId="{98A89D2C-222F-458B-8E01-AFA0D3A30C63}" srcOrd="0" destOrd="0" parTransId="{A48BE3FA-3B6E-4106-9DB6-A5BFC6BC62F8}" sibTransId="{E3C74772-A326-4D96-AE86-B11D160745AE}"/>
    <dgm:cxn modelId="{9F6718EE-815E-41A7-8BBA-0B04E0A017EE}" type="presOf" srcId="{FC4DA6EF-2832-4079-B9CA-DE2D65C60095}" destId="{E900DADF-E2A5-4E1E-9096-42A66B5C7D21}" srcOrd="0" destOrd="0" presId="urn:microsoft.com/office/officeart/2005/8/layout/radial1"/>
    <dgm:cxn modelId="{29B1FEC9-D184-4EBC-A626-66502838E5CC}" type="presParOf" srcId="{EDE3607A-8B41-4ECD-BF5D-248CFD8C44C6}" destId="{E900DADF-E2A5-4E1E-9096-42A66B5C7D21}" srcOrd="0" destOrd="0" presId="urn:microsoft.com/office/officeart/2005/8/layout/radial1"/>
    <dgm:cxn modelId="{648F7DC6-D1BF-4352-B329-7EB4D83BDA6C}" type="presParOf" srcId="{EDE3607A-8B41-4ECD-BF5D-248CFD8C44C6}" destId="{C0B65C4B-DA4D-47DB-A6A0-4351A93745E8}" srcOrd="1" destOrd="0" presId="urn:microsoft.com/office/officeart/2005/8/layout/radial1"/>
    <dgm:cxn modelId="{E9F54A84-5F16-4DBE-AEC5-40B72774CB51}" type="presParOf" srcId="{C0B65C4B-DA4D-47DB-A6A0-4351A93745E8}" destId="{639ACBD9-923D-475A-B7B4-590A8108002D}" srcOrd="0" destOrd="0" presId="urn:microsoft.com/office/officeart/2005/8/layout/radial1"/>
    <dgm:cxn modelId="{8905B0B0-4D17-4B59-B6EE-1BD33B402959}" type="presParOf" srcId="{EDE3607A-8B41-4ECD-BF5D-248CFD8C44C6}" destId="{035F06AF-188C-48CD-8E91-AD600D8DD407}" srcOrd="2" destOrd="0" presId="urn:microsoft.com/office/officeart/2005/8/layout/radial1"/>
    <dgm:cxn modelId="{468925F1-43D1-450F-8EE1-35A039F9A826}" type="presParOf" srcId="{EDE3607A-8B41-4ECD-BF5D-248CFD8C44C6}" destId="{65DED91C-ACE7-4B6F-BC51-FD7D8C751C4A}" srcOrd="3" destOrd="0" presId="urn:microsoft.com/office/officeart/2005/8/layout/radial1"/>
    <dgm:cxn modelId="{3D507075-9E51-47FE-B041-4E51DFA9A2B1}" type="presParOf" srcId="{65DED91C-ACE7-4B6F-BC51-FD7D8C751C4A}" destId="{77602119-3413-4A22-BBF2-296533C421E4}" srcOrd="0" destOrd="0" presId="urn:microsoft.com/office/officeart/2005/8/layout/radial1"/>
    <dgm:cxn modelId="{CFC66BCD-80A6-42F4-BA3E-C74145E44B07}" type="presParOf" srcId="{EDE3607A-8B41-4ECD-BF5D-248CFD8C44C6}" destId="{E109BAFB-2A79-456C-A91B-8B699402AD23}" srcOrd="4" destOrd="0" presId="urn:microsoft.com/office/officeart/2005/8/layout/radial1"/>
    <dgm:cxn modelId="{F1E2649B-6B63-44E4-8C86-05677624134A}" type="presParOf" srcId="{EDE3607A-8B41-4ECD-BF5D-248CFD8C44C6}" destId="{94CE7BD3-F628-43A2-BD8B-C83A33A8D52C}" srcOrd="5" destOrd="0" presId="urn:microsoft.com/office/officeart/2005/8/layout/radial1"/>
    <dgm:cxn modelId="{3B7E32A7-E034-43BE-9F7D-9E7C6F1867E7}" type="presParOf" srcId="{94CE7BD3-F628-43A2-BD8B-C83A33A8D52C}" destId="{7D793558-063D-43B2-9B67-A9DB2778A7F5}" srcOrd="0" destOrd="0" presId="urn:microsoft.com/office/officeart/2005/8/layout/radial1"/>
    <dgm:cxn modelId="{CBB626A7-8AB1-4D07-B774-C51DA6A35A27}" type="presParOf" srcId="{EDE3607A-8B41-4ECD-BF5D-248CFD8C44C6}" destId="{4DE177BD-34C5-4565-851A-6FBB414BC13A}" srcOrd="6" destOrd="0" presId="urn:microsoft.com/office/officeart/2005/8/layout/radial1"/>
    <dgm:cxn modelId="{631B556D-BF29-4C26-9C70-788C6C1B6B15}" type="presParOf" srcId="{EDE3607A-8B41-4ECD-BF5D-248CFD8C44C6}" destId="{42B23AE7-6AF3-4D4F-8ACD-EEB927598616}" srcOrd="7" destOrd="0" presId="urn:microsoft.com/office/officeart/2005/8/layout/radial1"/>
    <dgm:cxn modelId="{F0EDE26A-2BF6-4A5F-944F-F6F168DCC04F}" type="presParOf" srcId="{42B23AE7-6AF3-4D4F-8ACD-EEB927598616}" destId="{1DC2D7BD-C74B-4F6E-846F-F986F44AA10E}" srcOrd="0" destOrd="0" presId="urn:microsoft.com/office/officeart/2005/8/layout/radial1"/>
    <dgm:cxn modelId="{E3B94DE2-EA5C-44EF-8274-80D468B88CB5}" type="presParOf" srcId="{EDE3607A-8B41-4ECD-BF5D-248CFD8C44C6}" destId="{B7C9C48E-8A21-454A-A76F-BE2A6845A44A}" srcOrd="8" destOrd="0" presId="urn:microsoft.com/office/officeart/2005/8/layout/radial1"/>
  </dgm:cxnLst>
  <dgm:bg/>
  <dgm:whole/>
</dgm:dataModel>
</file>

<file path=ppt/diagrams/data2.xml><?xml version="1.0" encoding="utf-8"?>
<dgm:dataModel xmlns:dgm="http://schemas.openxmlformats.org/drawingml/2006/diagram" xmlns:a="http://schemas.openxmlformats.org/drawingml/2006/main">
  <dgm:ptLst>
    <dgm:pt modelId="{33E880CD-DC91-4B7E-8784-30B0D3450764}" type="doc">
      <dgm:prSet loTypeId="urn:microsoft.com/office/officeart/2005/8/layout/radial1" loCatId="cycle" qsTypeId="urn:microsoft.com/office/officeart/2005/8/quickstyle/simple4" qsCatId="simple" csTypeId="urn:microsoft.com/office/officeart/2005/8/colors/colorful1" csCatId="colorful" phldr="1"/>
      <dgm:spPr/>
      <dgm:t>
        <a:bodyPr/>
        <a:lstStyle/>
        <a:p>
          <a:endParaRPr lang="en-US"/>
        </a:p>
      </dgm:t>
    </dgm:pt>
    <dgm:pt modelId="{6F00EE46-E79E-4472-B9C7-366647B53C04}">
      <dgm:prSet phldrT="[Text]"/>
      <dgm:spPr/>
      <dgm:t>
        <a:bodyPr/>
        <a:lstStyle/>
        <a:p>
          <a:r>
            <a:rPr lang="en-US" dirty="0" smtClean="0"/>
            <a:t>C</a:t>
          </a:r>
          <a:endParaRPr lang="en-US" dirty="0"/>
        </a:p>
      </dgm:t>
    </dgm:pt>
    <dgm:pt modelId="{E1BE6413-15E6-43D4-9BE8-F21E1B2F7515}" type="parTrans" cxnId="{12B0DA93-6136-4156-9357-49A0C4B9062B}">
      <dgm:prSet/>
      <dgm:spPr/>
      <dgm:t>
        <a:bodyPr/>
        <a:lstStyle/>
        <a:p>
          <a:endParaRPr lang="en-US"/>
        </a:p>
      </dgm:t>
    </dgm:pt>
    <dgm:pt modelId="{CF1A7BB9-6DB6-47DB-A889-5E9460D75B3B}" type="sibTrans" cxnId="{12B0DA93-6136-4156-9357-49A0C4B9062B}">
      <dgm:prSet/>
      <dgm:spPr/>
      <dgm:t>
        <a:bodyPr/>
        <a:lstStyle/>
        <a:p>
          <a:endParaRPr lang="en-US"/>
        </a:p>
      </dgm:t>
    </dgm:pt>
    <dgm:pt modelId="{D3E7164F-20BA-4FD2-904E-8E11503C9474}">
      <dgm:prSet phldrT="[Text]"/>
      <dgm:spPr/>
      <dgm:t>
        <a:bodyPr/>
        <a:lstStyle/>
        <a:p>
          <a:r>
            <a:rPr lang="en-US" dirty="0" smtClean="0"/>
            <a:t>F</a:t>
          </a:r>
          <a:endParaRPr lang="en-US" dirty="0"/>
        </a:p>
      </dgm:t>
    </dgm:pt>
    <dgm:pt modelId="{335BDCB0-92A2-4D65-AF4C-D6131E8652D1}" type="parTrans" cxnId="{9B48A754-4BA2-46DC-B006-DB7D97305682}">
      <dgm:prSet/>
      <dgm:spPr/>
      <dgm:t>
        <a:bodyPr/>
        <a:lstStyle/>
        <a:p>
          <a:endParaRPr lang="en-US"/>
        </a:p>
      </dgm:t>
    </dgm:pt>
    <dgm:pt modelId="{DF07FA5C-7671-4D13-9C85-15FB1CD37A38}" type="sibTrans" cxnId="{9B48A754-4BA2-46DC-B006-DB7D97305682}">
      <dgm:prSet/>
      <dgm:spPr/>
      <dgm:t>
        <a:bodyPr/>
        <a:lstStyle/>
        <a:p>
          <a:endParaRPr lang="en-US"/>
        </a:p>
      </dgm:t>
    </dgm:pt>
    <dgm:pt modelId="{CBF031E9-0BEA-4DB0-8B68-B68AED956E92}">
      <dgm:prSet phldrT="[Text]"/>
      <dgm:spPr/>
      <dgm:t>
        <a:bodyPr/>
        <a:lstStyle/>
        <a:p>
          <a:r>
            <a:rPr lang="en-US" dirty="0" smtClean="0"/>
            <a:t>G</a:t>
          </a:r>
          <a:endParaRPr lang="en-US" dirty="0"/>
        </a:p>
      </dgm:t>
    </dgm:pt>
    <dgm:pt modelId="{C5A01B7A-9495-4CD9-AE81-E53E4275137D}" type="parTrans" cxnId="{1DA143BA-D389-4B64-A307-F676FF1A1D4F}">
      <dgm:prSet/>
      <dgm:spPr/>
      <dgm:t>
        <a:bodyPr/>
        <a:lstStyle/>
        <a:p>
          <a:endParaRPr lang="en-US"/>
        </a:p>
      </dgm:t>
    </dgm:pt>
    <dgm:pt modelId="{17F4A5E3-1102-452C-82CF-C2AF7D88CECA}" type="sibTrans" cxnId="{1DA143BA-D389-4B64-A307-F676FF1A1D4F}">
      <dgm:prSet/>
      <dgm:spPr/>
      <dgm:t>
        <a:bodyPr/>
        <a:lstStyle/>
        <a:p>
          <a:endParaRPr lang="en-US"/>
        </a:p>
      </dgm:t>
    </dgm:pt>
    <dgm:pt modelId="{746AC0F0-19A4-4CE7-BA10-442B8BCF2172}">
      <dgm:prSet phldrT="[Text]"/>
      <dgm:spPr/>
      <dgm:t>
        <a:bodyPr/>
        <a:lstStyle/>
        <a:p>
          <a:r>
            <a:rPr lang="en-US" dirty="0" smtClean="0"/>
            <a:t>E</a:t>
          </a:r>
          <a:endParaRPr lang="en-US" dirty="0"/>
        </a:p>
      </dgm:t>
    </dgm:pt>
    <dgm:pt modelId="{38C2F3E8-5DD2-4B0F-BFDF-6272B12A7180}" type="parTrans" cxnId="{3009101D-2E2D-44EE-80BA-A8BCE0FBEF71}">
      <dgm:prSet/>
      <dgm:spPr/>
      <dgm:t>
        <a:bodyPr/>
        <a:lstStyle/>
        <a:p>
          <a:endParaRPr lang="en-US"/>
        </a:p>
      </dgm:t>
    </dgm:pt>
    <dgm:pt modelId="{FC9ED82D-5062-4D7B-9B34-E85E3410755F}" type="sibTrans" cxnId="{3009101D-2E2D-44EE-80BA-A8BCE0FBEF71}">
      <dgm:prSet/>
      <dgm:spPr/>
      <dgm:t>
        <a:bodyPr/>
        <a:lstStyle/>
        <a:p>
          <a:endParaRPr lang="en-US"/>
        </a:p>
      </dgm:t>
    </dgm:pt>
    <dgm:pt modelId="{83D59959-E5CF-47AE-BDB3-93C67DB9EF7A}" type="pres">
      <dgm:prSet presAssocID="{33E880CD-DC91-4B7E-8784-30B0D3450764}" presName="cycle" presStyleCnt="0">
        <dgm:presLayoutVars>
          <dgm:chMax val="1"/>
          <dgm:dir/>
          <dgm:animLvl val="ctr"/>
          <dgm:resizeHandles val="exact"/>
        </dgm:presLayoutVars>
      </dgm:prSet>
      <dgm:spPr/>
      <dgm:t>
        <a:bodyPr/>
        <a:lstStyle/>
        <a:p>
          <a:endParaRPr lang="en-US"/>
        </a:p>
      </dgm:t>
    </dgm:pt>
    <dgm:pt modelId="{8AAE346D-F2CA-4E52-83D4-FDD154578A47}" type="pres">
      <dgm:prSet presAssocID="{6F00EE46-E79E-4472-B9C7-366647B53C04}" presName="centerShape" presStyleLbl="node0" presStyleIdx="0" presStyleCnt="1" custScaleX="75248" custScaleY="78422" custLinFactNeighborX="-789" custLinFactNeighborY="-4944"/>
      <dgm:spPr/>
      <dgm:t>
        <a:bodyPr/>
        <a:lstStyle/>
        <a:p>
          <a:endParaRPr lang="en-US"/>
        </a:p>
      </dgm:t>
    </dgm:pt>
    <dgm:pt modelId="{E6AD435A-8F43-47F3-B36A-9E7F26C39C56}" type="pres">
      <dgm:prSet presAssocID="{335BDCB0-92A2-4D65-AF4C-D6131E8652D1}" presName="Name9" presStyleLbl="parChTrans1D2" presStyleIdx="0" presStyleCnt="3"/>
      <dgm:spPr/>
      <dgm:t>
        <a:bodyPr/>
        <a:lstStyle/>
        <a:p>
          <a:endParaRPr lang="en-US"/>
        </a:p>
      </dgm:t>
    </dgm:pt>
    <dgm:pt modelId="{2ED950D0-7114-41A9-85B4-45068AA29FCD}" type="pres">
      <dgm:prSet presAssocID="{335BDCB0-92A2-4D65-AF4C-D6131E8652D1}" presName="connTx" presStyleLbl="parChTrans1D2" presStyleIdx="0" presStyleCnt="3"/>
      <dgm:spPr/>
      <dgm:t>
        <a:bodyPr/>
        <a:lstStyle/>
        <a:p>
          <a:endParaRPr lang="en-US"/>
        </a:p>
      </dgm:t>
    </dgm:pt>
    <dgm:pt modelId="{E33B709A-F9A9-495E-AEA8-627A9F94D8D6}" type="pres">
      <dgm:prSet presAssocID="{D3E7164F-20BA-4FD2-904E-8E11503C9474}" presName="node" presStyleLbl="node1" presStyleIdx="0" presStyleCnt="3" custScaleX="78572" custScaleY="78469" custRadScaleRad="184113" custRadScaleInc="65557">
        <dgm:presLayoutVars>
          <dgm:bulletEnabled val="1"/>
        </dgm:presLayoutVars>
      </dgm:prSet>
      <dgm:spPr/>
      <dgm:t>
        <a:bodyPr/>
        <a:lstStyle/>
        <a:p>
          <a:endParaRPr lang="en-US"/>
        </a:p>
      </dgm:t>
    </dgm:pt>
    <dgm:pt modelId="{B1D88874-5188-4F1F-AB7F-D85AF7AE2FA9}" type="pres">
      <dgm:prSet presAssocID="{C5A01B7A-9495-4CD9-AE81-E53E4275137D}" presName="Name9" presStyleLbl="parChTrans1D2" presStyleIdx="1" presStyleCnt="3"/>
      <dgm:spPr/>
      <dgm:t>
        <a:bodyPr/>
        <a:lstStyle/>
        <a:p>
          <a:endParaRPr lang="en-US"/>
        </a:p>
      </dgm:t>
    </dgm:pt>
    <dgm:pt modelId="{2E117E5C-675C-482A-B3B6-179FABDC782A}" type="pres">
      <dgm:prSet presAssocID="{C5A01B7A-9495-4CD9-AE81-E53E4275137D}" presName="connTx" presStyleLbl="parChTrans1D2" presStyleIdx="1" presStyleCnt="3"/>
      <dgm:spPr/>
      <dgm:t>
        <a:bodyPr/>
        <a:lstStyle/>
        <a:p>
          <a:endParaRPr lang="en-US"/>
        </a:p>
      </dgm:t>
    </dgm:pt>
    <dgm:pt modelId="{F67B9DA9-BAFD-4DC2-B873-1D3D5198AB11}" type="pres">
      <dgm:prSet presAssocID="{CBF031E9-0BEA-4DB0-8B68-B68AED956E92}" presName="node" presStyleLbl="node1" presStyleIdx="1" presStyleCnt="3" custScaleX="63596" custScaleY="79055" custRadScaleRad="171393" custRadScaleInc="-73604">
        <dgm:presLayoutVars>
          <dgm:bulletEnabled val="1"/>
        </dgm:presLayoutVars>
      </dgm:prSet>
      <dgm:spPr/>
      <dgm:t>
        <a:bodyPr/>
        <a:lstStyle/>
        <a:p>
          <a:endParaRPr lang="en-US"/>
        </a:p>
      </dgm:t>
    </dgm:pt>
    <dgm:pt modelId="{2EBE24BA-3C17-4EA1-ABF6-ECDB8C52D2D6}" type="pres">
      <dgm:prSet presAssocID="{38C2F3E8-5DD2-4B0F-BFDF-6272B12A7180}" presName="Name9" presStyleLbl="parChTrans1D2" presStyleIdx="2" presStyleCnt="3"/>
      <dgm:spPr/>
      <dgm:t>
        <a:bodyPr/>
        <a:lstStyle/>
        <a:p>
          <a:endParaRPr lang="en-US"/>
        </a:p>
      </dgm:t>
    </dgm:pt>
    <dgm:pt modelId="{E295E264-744A-4527-9765-306B0DEA8460}" type="pres">
      <dgm:prSet presAssocID="{38C2F3E8-5DD2-4B0F-BFDF-6272B12A7180}" presName="connTx" presStyleLbl="parChTrans1D2" presStyleIdx="2" presStyleCnt="3"/>
      <dgm:spPr/>
      <dgm:t>
        <a:bodyPr/>
        <a:lstStyle/>
        <a:p>
          <a:endParaRPr lang="en-US"/>
        </a:p>
      </dgm:t>
    </dgm:pt>
    <dgm:pt modelId="{505C974A-9211-467D-A91F-D68761426006}" type="pres">
      <dgm:prSet presAssocID="{746AC0F0-19A4-4CE7-BA10-442B8BCF2172}" presName="node" presStyleLbl="node1" presStyleIdx="2" presStyleCnt="3" custScaleX="64767" custScaleY="63597" custRadScaleRad="115953" custRadScaleInc="213306">
        <dgm:presLayoutVars>
          <dgm:bulletEnabled val="1"/>
        </dgm:presLayoutVars>
      </dgm:prSet>
      <dgm:spPr/>
      <dgm:t>
        <a:bodyPr/>
        <a:lstStyle/>
        <a:p>
          <a:endParaRPr lang="en-US"/>
        </a:p>
      </dgm:t>
    </dgm:pt>
  </dgm:ptLst>
  <dgm:cxnLst>
    <dgm:cxn modelId="{FB368BA3-CB04-4674-94F8-62D2564FA75F}" type="presOf" srcId="{D3E7164F-20BA-4FD2-904E-8E11503C9474}" destId="{E33B709A-F9A9-495E-AEA8-627A9F94D8D6}" srcOrd="0" destOrd="0" presId="urn:microsoft.com/office/officeart/2005/8/layout/radial1"/>
    <dgm:cxn modelId="{90A392D2-C17A-473D-AEF0-2FDD397C313E}" type="presOf" srcId="{335BDCB0-92A2-4D65-AF4C-D6131E8652D1}" destId="{E6AD435A-8F43-47F3-B36A-9E7F26C39C56}" srcOrd="0" destOrd="0" presId="urn:microsoft.com/office/officeart/2005/8/layout/radial1"/>
    <dgm:cxn modelId="{B7BA2FBE-6975-4827-AC0B-89E50C0821E3}" type="presOf" srcId="{CBF031E9-0BEA-4DB0-8B68-B68AED956E92}" destId="{F67B9DA9-BAFD-4DC2-B873-1D3D5198AB11}" srcOrd="0" destOrd="0" presId="urn:microsoft.com/office/officeart/2005/8/layout/radial1"/>
    <dgm:cxn modelId="{2DC7C342-7FFA-4E8F-BC86-32C54C147A58}" type="presOf" srcId="{33E880CD-DC91-4B7E-8784-30B0D3450764}" destId="{83D59959-E5CF-47AE-BDB3-93C67DB9EF7A}" srcOrd="0" destOrd="0" presId="urn:microsoft.com/office/officeart/2005/8/layout/radial1"/>
    <dgm:cxn modelId="{6E04DE09-EAD7-437D-BB1C-FB496A5B395C}" type="presOf" srcId="{335BDCB0-92A2-4D65-AF4C-D6131E8652D1}" destId="{2ED950D0-7114-41A9-85B4-45068AA29FCD}" srcOrd="1" destOrd="0" presId="urn:microsoft.com/office/officeart/2005/8/layout/radial1"/>
    <dgm:cxn modelId="{7CB8CA1B-E6CA-4F87-BA80-B8F86272EA9D}" type="presOf" srcId="{38C2F3E8-5DD2-4B0F-BFDF-6272B12A7180}" destId="{2EBE24BA-3C17-4EA1-ABF6-ECDB8C52D2D6}" srcOrd="0" destOrd="0" presId="urn:microsoft.com/office/officeart/2005/8/layout/radial1"/>
    <dgm:cxn modelId="{3009101D-2E2D-44EE-80BA-A8BCE0FBEF71}" srcId="{6F00EE46-E79E-4472-B9C7-366647B53C04}" destId="{746AC0F0-19A4-4CE7-BA10-442B8BCF2172}" srcOrd="2" destOrd="0" parTransId="{38C2F3E8-5DD2-4B0F-BFDF-6272B12A7180}" sibTransId="{FC9ED82D-5062-4D7B-9B34-E85E3410755F}"/>
    <dgm:cxn modelId="{2F6DE247-8C05-4E71-A044-ADB99DFC9C39}" type="presOf" srcId="{38C2F3E8-5DD2-4B0F-BFDF-6272B12A7180}" destId="{E295E264-744A-4527-9765-306B0DEA8460}" srcOrd="1" destOrd="0" presId="urn:microsoft.com/office/officeart/2005/8/layout/radial1"/>
    <dgm:cxn modelId="{9B48A754-4BA2-46DC-B006-DB7D97305682}" srcId="{6F00EE46-E79E-4472-B9C7-366647B53C04}" destId="{D3E7164F-20BA-4FD2-904E-8E11503C9474}" srcOrd="0" destOrd="0" parTransId="{335BDCB0-92A2-4D65-AF4C-D6131E8652D1}" sibTransId="{DF07FA5C-7671-4D13-9C85-15FB1CD37A38}"/>
    <dgm:cxn modelId="{4B569427-F2B0-451A-93F1-BB55A7CFD31B}" type="presOf" srcId="{C5A01B7A-9495-4CD9-AE81-E53E4275137D}" destId="{B1D88874-5188-4F1F-AB7F-D85AF7AE2FA9}" srcOrd="0" destOrd="0" presId="urn:microsoft.com/office/officeart/2005/8/layout/radial1"/>
    <dgm:cxn modelId="{97ECAB12-9EA3-428B-A7CD-FCDE9BF6FE02}" type="presOf" srcId="{C5A01B7A-9495-4CD9-AE81-E53E4275137D}" destId="{2E117E5C-675C-482A-B3B6-179FABDC782A}" srcOrd="1" destOrd="0" presId="urn:microsoft.com/office/officeart/2005/8/layout/radial1"/>
    <dgm:cxn modelId="{2D64DA7B-90D9-4C28-9F2B-38D67161DD39}" type="presOf" srcId="{746AC0F0-19A4-4CE7-BA10-442B8BCF2172}" destId="{505C974A-9211-467D-A91F-D68761426006}" srcOrd="0" destOrd="0" presId="urn:microsoft.com/office/officeart/2005/8/layout/radial1"/>
    <dgm:cxn modelId="{12B0DA93-6136-4156-9357-49A0C4B9062B}" srcId="{33E880CD-DC91-4B7E-8784-30B0D3450764}" destId="{6F00EE46-E79E-4472-B9C7-366647B53C04}" srcOrd="0" destOrd="0" parTransId="{E1BE6413-15E6-43D4-9BE8-F21E1B2F7515}" sibTransId="{CF1A7BB9-6DB6-47DB-A889-5E9460D75B3B}"/>
    <dgm:cxn modelId="{1DA143BA-D389-4B64-A307-F676FF1A1D4F}" srcId="{6F00EE46-E79E-4472-B9C7-366647B53C04}" destId="{CBF031E9-0BEA-4DB0-8B68-B68AED956E92}" srcOrd="1" destOrd="0" parTransId="{C5A01B7A-9495-4CD9-AE81-E53E4275137D}" sibTransId="{17F4A5E3-1102-452C-82CF-C2AF7D88CECA}"/>
    <dgm:cxn modelId="{A6AFE739-3FC8-4A4D-B5C5-EF5BEF5F039B}" type="presOf" srcId="{6F00EE46-E79E-4472-B9C7-366647B53C04}" destId="{8AAE346D-F2CA-4E52-83D4-FDD154578A47}" srcOrd="0" destOrd="0" presId="urn:microsoft.com/office/officeart/2005/8/layout/radial1"/>
    <dgm:cxn modelId="{2A2E5252-1942-451F-9ADE-E65BFE942106}" type="presParOf" srcId="{83D59959-E5CF-47AE-BDB3-93C67DB9EF7A}" destId="{8AAE346D-F2CA-4E52-83D4-FDD154578A47}" srcOrd="0" destOrd="0" presId="urn:microsoft.com/office/officeart/2005/8/layout/radial1"/>
    <dgm:cxn modelId="{C8C9CA26-7DB9-44D5-9329-B899B83EE584}" type="presParOf" srcId="{83D59959-E5CF-47AE-BDB3-93C67DB9EF7A}" destId="{E6AD435A-8F43-47F3-B36A-9E7F26C39C56}" srcOrd="1" destOrd="0" presId="urn:microsoft.com/office/officeart/2005/8/layout/radial1"/>
    <dgm:cxn modelId="{9E4AA8A7-C064-4777-888C-4D2A6241E1CB}" type="presParOf" srcId="{E6AD435A-8F43-47F3-B36A-9E7F26C39C56}" destId="{2ED950D0-7114-41A9-85B4-45068AA29FCD}" srcOrd="0" destOrd="0" presId="urn:microsoft.com/office/officeart/2005/8/layout/radial1"/>
    <dgm:cxn modelId="{42589DF6-9B3C-4677-A407-5A87E7EE48ED}" type="presParOf" srcId="{83D59959-E5CF-47AE-BDB3-93C67DB9EF7A}" destId="{E33B709A-F9A9-495E-AEA8-627A9F94D8D6}" srcOrd="2" destOrd="0" presId="urn:microsoft.com/office/officeart/2005/8/layout/radial1"/>
    <dgm:cxn modelId="{FE10623E-E573-48E3-A1FE-CE40F721D102}" type="presParOf" srcId="{83D59959-E5CF-47AE-BDB3-93C67DB9EF7A}" destId="{B1D88874-5188-4F1F-AB7F-D85AF7AE2FA9}" srcOrd="3" destOrd="0" presId="urn:microsoft.com/office/officeart/2005/8/layout/radial1"/>
    <dgm:cxn modelId="{F1C5E07A-2716-425D-8F90-91AB1E07ED06}" type="presParOf" srcId="{B1D88874-5188-4F1F-AB7F-D85AF7AE2FA9}" destId="{2E117E5C-675C-482A-B3B6-179FABDC782A}" srcOrd="0" destOrd="0" presId="urn:microsoft.com/office/officeart/2005/8/layout/radial1"/>
    <dgm:cxn modelId="{945334D1-C3C9-4DE2-8BFE-08A83A2BDCC0}" type="presParOf" srcId="{83D59959-E5CF-47AE-BDB3-93C67DB9EF7A}" destId="{F67B9DA9-BAFD-4DC2-B873-1D3D5198AB11}" srcOrd="4" destOrd="0" presId="urn:microsoft.com/office/officeart/2005/8/layout/radial1"/>
    <dgm:cxn modelId="{6F521AC0-2391-4C10-911C-37C1C89D0874}" type="presParOf" srcId="{83D59959-E5CF-47AE-BDB3-93C67DB9EF7A}" destId="{2EBE24BA-3C17-4EA1-ABF6-ECDB8C52D2D6}" srcOrd="5" destOrd="0" presId="urn:microsoft.com/office/officeart/2005/8/layout/radial1"/>
    <dgm:cxn modelId="{AD7F6535-3AE4-4B98-824E-D2CAD11FD50C}" type="presParOf" srcId="{2EBE24BA-3C17-4EA1-ABF6-ECDB8C52D2D6}" destId="{E295E264-744A-4527-9765-306B0DEA8460}" srcOrd="0" destOrd="0" presId="urn:microsoft.com/office/officeart/2005/8/layout/radial1"/>
    <dgm:cxn modelId="{CF618963-5521-4A15-B649-D2EBC8E9FCF9}" type="presParOf" srcId="{83D59959-E5CF-47AE-BDB3-93C67DB9EF7A}" destId="{505C974A-9211-467D-A91F-D68761426006}" srcOrd="6" destOrd="0" presId="urn:microsoft.com/office/officeart/2005/8/layout/radial1"/>
  </dgm:cxnLst>
  <dgm:bg/>
  <dgm:whole/>
</dgm:dataModel>
</file>

<file path=ppt/diagrams/data3.xml><?xml version="1.0" encoding="utf-8"?>
<dgm:dataModel xmlns:dgm="http://schemas.openxmlformats.org/drawingml/2006/diagram" xmlns:a="http://schemas.openxmlformats.org/drawingml/2006/main">
  <dgm:ptLst>
    <dgm:pt modelId="{5928314B-CC24-4A3E-BFCB-78C281CB8D39}" type="doc">
      <dgm:prSet loTypeId="urn:microsoft.com/office/officeart/2005/8/layout/radial1" loCatId="cycle" qsTypeId="urn:microsoft.com/office/officeart/2005/8/quickstyle/simple1" qsCatId="simple" csTypeId="urn:microsoft.com/office/officeart/2005/8/colors/colorful5" csCatId="colorful" phldr="1"/>
      <dgm:spPr/>
      <dgm:t>
        <a:bodyPr/>
        <a:lstStyle/>
        <a:p>
          <a:endParaRPr lang="en-US"/>
        </a:p>
      </dgm:t>
    </dgm:pt>
    <dgm:pt modelId="{11A6375A-2FE6-4B21-B04B-3C7DBB37AE2A}">
      <dgm:prSet phldrT="[Text]"/>
      <dgm:spPr/>
      <dgm:t>
        <a:bodyPr/>
        <a:lstStyle/>
        <a:p>
          <a:r>
            <a:rPr lang="en-US" dirty="0" smtClean="0"/>
            <a:t>D</a:t>
          </a:r>
          <a:endParaRPr lang="en-US" dirty="0"/>
        </a:p>
      </dgm:t>
    </dgm:pt>
    <dgm:pt modelId="{6DFC0154-0CB4-4DD0-BF9D-4B8ED93DA088}" type="parTrans" cxnId="{3F4EC4A6-2F3B-4CB3-BE7F-57BD14394CA7}">
      <dgm:prSet/>
      <dgm:spPr/>
      <dgm:t>
        <a:bodyPr/>
        <a:lstStyle/>
        <a:p>
          <a:endParaRPr lang="en-US"/>
        </a:p>
      </dgm:t>
    </dgm:pt>
    <dgm:pt modelId="{6068CB3F-E0A4-4F0B-88E2-E730388B5749}" type="sibTrans" cxnId="{3F4EC4A6-2F3B-4CB3-BE7F-57BD14394CA7}">
      <dgm:prSet/>
      <dgm:spPr/>
      <dgm:t>
        <a:bodyPr/>
        <a:lstStyle/>
        <a:p>
          <a:endParaRPr lang="en-US"/>
        </a:p>
      </dgm:t>
    </dgm:pt>
    <dgm:pt modelId="{A84BDEB3-11BD-4FE5-8867-D0151AD2892B}">
      <dgm:prSet phldrT="[Text]"/>
      <dgm:spPr/>
      <dgm:t>
        <a:bodyPr/>
        <a:lstStyle/>
        <a:p>
          <a:r>
            <a:rPr lang="en-US" dirty="0" smtClean="0"/>
            <a:t>Q</a:t>
          </a:r>
          <a:endParaRPr lang="en-US" dirty="0"/>
        </a:p>
      </dgm:t>
    </dgm:pt>
    <dgm:pt modelId="{1479464E-C6B7-4D8B-954A-C579940AA157}" type="parTrans" cxnId="{1EA24B46-BF15-4F56-A841-08BE1AF8425B}">
      <dgm:prSet/>
      <dgm:spPr/>
      <dgm:t>
        <a:bodyPr/>
        <a:lstStyle/>
        <a:p>
          <a:endParaRPr lang="en-US"/>
        </a:p>
      </dgm:t>
    </dgm:pt>
    <dgm:pt modelId="{AA8AEE41-6CB7-4E5F-B029-9DC9F4F35BE4}" type="sibTrans" cxnId="{1EA24B46-BF15-4F56-A841-08BE1AF8425B}">
      <dgm:prSet/>
      <dgm:spPr/>
      <dgm:t>
        <a:bodyPr/>
        <a:lstStyle/>
        <a:p>
          <a:endParaRPr lang="en-US"/>
        </a:p>
      </dgm:t>
    </dgm:pt>
    <dgm:pt modelId="{AFB7897F-D336-493E-B52E-D2188007E9F8}">
      <dgm:prSet phldrT="[Text]"/>
      <dgm:spPr/>
      <dgm:t>
        <a:bodyPr/>
        <a:lstStyle/>
        <a:p>
          <a:r>
            <a:rPr lang="en-US" dirty="0" smtClean="0"/>
            <a:t>R</a:t>
          </a:r>
          <a:endParaRPr lang="en-US" dirty="0"/>
        </a:p>
      </dgm:t>
    </dgm:pt>
    <dgm:pt modelId="{1F7DD848-A495-430B-9554-DBF5E50BD40E}" type="parTrans" cxnId="{E54E1537-96D2-41FE-BA26-1493C85663F3}">
      <dgm:prSet/>
      <dgm:spPr/>
      <dgm:t>
        <a:bodyPr/>
        <a:lstStyle/>
        <a:p>
          <a:endParaRPr lang="en-US"/>
        </a:p>
      </dgm:t>
    </dgm:pt>
    <dgm:pt modelId="{61DBB9A1-A177-4FE5-A9DE-634F95B2BD1C}" type="sibTrans" cxnId="{E54E1537-96D2-41FE-BA26-1493C85663F3}">
      <dgm:prSet/>
      <dgm:spPr/>
      <dgm:t>
        <a:bodyPr/>
        <a:lstStyle/>
        <a:p>
          <a:endParaRPr lang="en-US"/>
        </a:p>
      </dgm:t>
    </dgm:pt>
    <dgm:pt modelId="{1BDAE239-023B-43E4-87C7-3D33690D2D11}">
      <dgm:prSet phldrT="[Text]"/>
      <dgm:spPr/>
      <dgm:t>
        <a:bodyPr/>
        <a:lstStyle/>
        <a:p>
          <a:r>
            <a:rPr lang="en-US" dirty="0" smtClean="0"/>
            <a:t>P</a:t>
          </a:r>
          <a:endParaRPr lang="en-US" dirty="0"/>
        </a:p>
      </dgm:t>
    </dgm:pt>
    <dgm:pt modelId="{86670BD7-8D29-4AE5-8A94-511D99362B92}" type="parTrans" cxnId="{BA972BF5-A9B5-4430-8EC9-80EA3BD9B772}">
      <dgm:prSet/>
      <dgm:spPr/>
      <dgm:t>
        <a:bodyPr/>
        <a:lstStyle/>
        <a:p>
          <a:endParaRPr lang="en-US"/>
        </a:p>
      </dgm:t>
    </dgm:pt>
    <dgm:pt modelId="{33AA8B0E-1E7A-4AAC-9F2F-90181988E423}" type="sibTrans" cxnId="{BA972BF5-A9B5-4430-8EC9-80EA3BD9B772}">
      <dgm:prSet/>
      <dgm:spPr/>
      <dgm:t>
        <a:bodyPr/>
        <a:lstStyle/>
        <a:p>
          <a:endParaRPr lang="en-US"/>
        </a:p>
      </dgm:t>
    </dgm:pt>
    <dgm:pt modelId="{6432F667-0F3B-4EAA-8B9B-04DE3FDB64EC}" type="pres">
      <dgm:prSet presAssocID="{5928314B-CC24-4A3E-BFCB-78C281CB8D39}" presName="cycle" presStyleCnt="0">
        <dgm:presLayoutVars>
          <dgm:chMax val="1"/>
          <dgm:dir/>
          <dgm:animLvl val="ctr"/>
          <dgm:resizeHandles val="exact"/>
        </dgm:presLayoutVars>
      </dgm:prSet>
      <dgm:spPr/>
      <dgm:t>
        <a:bodyPr/>
        <a:lstStyle/>
        <a:p>
          <a:endParaRPr lang="en-US"/>
        </a:p>
      </dgm:t>
    </dgm:pt>
    <dgm:pt modelId="{95F18FA5-F442-465C-9122-5FCAB3C6A644}" type="pres">
      <dgm:prSet presAssocID="{11A6375A-2FE6-4B21-B04B-3C7DBB37AE2A}" presName="centerShape" presStyleLbl="node0" presStyleIdx="0" presStyleCnt="1" custScaleX="74337" custScaleY="79651" custLinFactNeighborX="4723" custLinFactNeighborY="-17449"/>
      <dgm:spPr/>
      <dgm:t>
        <a:bodyPr/>
        <a:lstStyle/>
        <a:p>
          <a:endParaRPr lang="en-US"/>
        </a:p>
      </dgm:t>
    </dgm:pt>
    <dgm:pt modelId="{B09B1D2A-5A51-47DF-89EF-778C6E9F75B4}" type="pres">
      <dgm:prSet presAssocID="{1479464E-C6B7-4D8B-954A-C579940AA157}" presName="Name9" presStyleLbl="parChTrans1D2" presStyleIdx="0" presStyleCnt="3"/>
      <dgm:spPr/>
      <dgm:t>
        <a:bodyPr/>
        <a:lstStyle/>
        <a:p>
          <a:endParaRPr lang="en-US"/>
        </a:p>
      </dgm:t>
    </dgm:pt>
    <dgm:pt modelId="{38E75DBA-1D80-479F-996E-21BF2AA4EF88}" type="pres">
      <dgm:prSet presAssocID="{1479464E-C6B7-4D8B-954A-C579940AA157}" presName="connTx" presStyleLbl="parChTrans1D2" presStyleIdx="0" presStyleCnt="3"/>
      <dgm:spPr/>
      <dgm:t>
        <a:bodyPr/>
        <a:lstStyle/>
        <a:p>
          <a:endParaRPr lang="en-US"/>
        </a:p>
      </dgm:t>
    </dgm:pt>
    <dgm:pt modelId="{0060E25E-BCDA-426B-A0C6-B4AD3F06FCAD}" type="pres">
      <dgm:prSet presAssocID="{A84BDEB3-11BD-4FE5-8867-D0151AD2892B}" presName="node" presStyleLbl="node1" presStyleIdx="0" presStyleCnt="3" custScaleX="73098" custScaleY="80087" custRadScaleRad="111847" custRadScaleInc="153787">
        <dgm:presLayoutVars>
          <dgm:bulletEnabled val="1"/>
        </dgm:presLayoutVars>
      </dgm:prSet>
      <dgm:spPr/>
      <dgm:t>
        <a:bodyPr/>
        <a:lstStyle/>
        <a:p>
          <a:endParaRPr lang="en-US"/>
        </a:p>
      </dgm:t>
    </dgm:pt>
    <dgm:pt modelId="{2C479F3D-6E74-46F9-9275-18169193E0FD}" type="pres">
      <dgm:prSet presAssocID="{1F7DD848-A495-430B-9554-DBF5E50BD40E}" presName="Name9" presStyleLbl="parChTrans1D2" presStyleIdx="1" presStyleCnt="3"/>
      <dgm:spPr/>
      <dgm:t>
        <a:bodyPr/>
        <a:lstStyle/>
        <a:p>
          <a:endParaRPr lang="en-US"/>
        </a:p>
      </dgm:t>
    </dgm:pt>
    <dgm:pt modelId="{38ACD37F-90ED-428D-85FE-A9228D54906F}" type="pres">
      <dgm:prSet presAssocID="{1F7DD848-A495-430B-9554-DBF5E50BD40E}" presName="connTx" presStyleLbl="parChTrans1D2" presStyleIdx="1" presStyleCnt="3"/>
      <dgm:spPr/>
      <dgm:t>
        <a:bodyPr/>
        <a:lstStyle/>
        <a:p>
          <a:endParaRPr lang="en-US"/>
        </a:p>
      </dgm:t>
    </dgm:pt>
    <dgm:pt modelId="{662688B9-F307-47C4-B809-D7427EE948A2}" type="pres">
      <dgm:prSet presAssocID="{AFB7897F-D336-493E-B52E-D2188007E9F8}" presName="node" presStyleLbl="node1" presStyleIdx="1" presStyleCnt="3" custScaleX="66057" custScaleY="73203" custRadScaleRad="84239" custRadScaleInc="27262">
        <dgm:presLayoutVars>
          <dgm:bulletEnabled val="1"/>
        </dgm:presLayoutVars>
      </dgm:prSet>
      <dgm:spPr/>
      <dgm:t>
        <a:bodyPr/>
        <a:lstStyle/>
        <a:p>
          <a:endParaRPr lang="en-US"/>
        </a:p>
      </dgm:t>
    </dgm:pt>
    <dgm:pt modelId="{603D6763-2B5F-46AE-91D4-904E538EB22D}" type="pres">
      <dgm:prSet presAssocID="{86670BD7-8D29-4AE5-8A94-511D99362B92}" presName="Name9" presStyleLbl="parChTrans1D2" presStyleIdx="2" presStyleCnt="3"/>
      <dgm:spPr/>
      <dgm:t>
        <a:bodyPr/>
        <a:lstStyle/>
        <a:p>
          <a:endParaRPr lang="en-US"/>
        </a:p>
      </dgm:t>
    </dgm:pt>
    <dgm:pt modelId="{EC77D392-5237-465D-96F0-2AE9F1A47469}" type="pres">
      <dgm:prSet presAssocID="{86670BD7-8D29-4AE5-8A94-511D99362B92}" presName="connTx" presStyleLbl="parChTrans1D2" presStyleIdx="2" presStyleCnt="3"/>
      <dgm:spPr/>
      <dgm:t>
        <a:bodyPr/>
        <a:lstStyle/>
        <a:p>
          <a:endParaRPr lang="en-US"/>
        </a:p>
      </dgm:t>
    </dgm:pt>
    <dgm:pt modelId="{C812FB38-C63E-4D5A-A006-0A1D70CD4ED2}" type="pres">
      <dgm:prSet presAssocID="{1BDAE239-023B-43E4-87C7-3D33690D2D11}" presName="node" presStyleLbl="node1" presStyleIdx="2" presStyleCnt="3" custScaleX="68457" custScaleY="70956" custRadScaleRad="132934" custRadScaleInc="284749">
        <dgm:presLayoutVars>
          <dgm:bulletEnabled val="1"/>
        </dgm:presLayoutVars>
      </dgm:prSet>
      <dgm:spPr/>
      <dgm:t>
        <a:bodyPr/>
        <a:lstStyle/>
        <a:p>
          <a:endParaRPr lang="en-US"/>
        </a:p>
      </dgm:t>
    </dgm:pt>
  </dgm:ptLst>
  <dgm:cxnLst>
    <dgm:cxn modelId="{E54E1537-96D2-41FE-BA26-1493C85663F3}" srcId="{11A6375A-2FE6-4B21-B04B-3C7DBB37AE2A}" destId="{AFB7897F-D336-493E-B52E-D2188007E9F8}" srcOrd="1" destOrd="0" parTransId="{1F7DD848-A495-430B-9554-DBF5E50BD40E}" sibTransId="{61DBB9A1-A177-4FE5-A9DE-634F95B2BD1C}"/>
    <dgm:cxn modelId="{48DD45FD-6714-4446-B309-70891669A5B5}" type="presOf" srcId="{1F7DD848-A495-430B-9554-DBF5E50BD40E}" destId="{2C479F3D-6E74-46F9-9275-18169193E0FD}" srcOrd="0" destOrd="0" presId="urn:microsoft.com/office/officeart/2005/8/layout/radial1"/>
    <dgm:cxn modelId="{42DEC2BE-93B0-44C2-8888-C0DF8284AE77}" type="presOf" srcId="{A84BDEB3-11BD-4FE5-8867-D0151AD2892B}" destId="{0060E25E-BCDA-426B-A0C6-B4AD3F06FCAD}" srcOrd="0" destOrd="0" presId="urn:microsoft.com/office/officeart/2005/8/layout/radial1"/>
    <dgm:cxn modelId="{54030CAB-6897-4AE5-BC99-CE03B8E4B8DF}" type="presOf" srcId="{AFB7897F-D336-493E-B52E-D2188007E9F8}" destId="{662688B9-F307-47C4-B809-D7427EE948A2}" srcOrd="0" destOrd="0" presId="urn:microsoft.com/office/officeart/2005/8/layout/radial1"/>
    <dgm:cxn modelId="{B4F2524B-FE6F-426E-845C-292E6B9B8AF4}" type="presOf" srcId="{1F7DD848-A495-430B-9554-DBF5E50BD40E}" destId="{38ACD37F-90ED-428D-85FE-A9228D54906F}" srcOrd="1" destOrd="0" presId="urn:microsoft.com/office/officeart/2005/8/layout/radial1"/>
    <dgm:cxn modelId="{BA972BF5-A9B5-4430-8EC9-80EA3BD9B772}" srcId="{11A6375A-2FE6-4B21-B04B-3C7DBB37AE2A}" destId="{1BDAE239-023B-43E4-87C7-3D33690D2D11}" srcOrd="2" destOrd="0" parTransId="{86670BD7-8D29-4AE5-8A94-511D99362B92}" sibTransId="{33AA8B0E-1E7A-4AAC-9F2F-90181988E423}"/>
    <dgm:cxn modelId="{3D016165-C2C8-4714-AB7B-8D91B84AF958}" type="presOf" srcId="{1BDAE239-023B-43E4-87C7-3D33690D2D11}" destId="{C812FB38-C63E-4D5A-A006-0A1D70CD4ED2}" srcOrd="0" destOrd="0" presId="urn:microsoft.com/office/officeart/2005/8/layout/radial1"/>
    <dgm:cxn modelId="{966591D3-8837-45E8-8CEC-C1F37B2755A0}" type="presOf" srcId="{1479464E-C6B7-4D8B-954A-C579940AA157}" destId="{38E75DBA-1D80-479F-996E-21BF2AA4EF88}" srcOrd="1" destOrd="0" presId="urn:microsoft.com/office/officeart/2005/8/layout/radial1"/>
    <dgm:cxn modelId="{BBC41467-8338-4984-9C81-9A60A5AB4DDA}" type="presOf" srcId="{1479464E-C6B7-4D8B-954A-C579940AA157}" destId="{B09B1D2A-5A51-47DF-89EF-778C6E9F75B4}" srcOrd="0" destOrd="0" presId="urn:microsoft.com/office/officeart/2005/8/layout/radial1"/>
    <dgm:cxn modelId="{815B1F9D-06EF-4697-961D-E6DE8DD3BF70}" type="presOf" srcId="{11A6375A-2FE6-4B21-B04B-3C7DBB37AE2A}" destId="{95F18FA5-F442-465C-9122-5FCAB3C6A644}" srcOrd="0" destOrd="0" presId="urn:microsoft.com/office/officeart/2005/8/layout/radial1"/>
    <dgm:cxn modelId="{3F4EC4A6-2F3B-4CB3-BE7F-57BD14394CA7}" srcId="{5928314B-CC24-4A3E-BFCB-78C281CB8D39}" destId="{11A6375A-2FE6-4B21-B04B-3C7DBB37AE2A}" srcOrd="0" destOrd="0" parTransId="{6DFC0154-0CB4-4DD0-BF9D-4B8ED93DA088}" sibTransId="{6068CB3F-E0A4-4F0B-88E2-E730388B5749}"/>
    <dgm:cxn modelId="{6C6B7796-147D-45DF-8EBE-AFC2508EA9D6}" type="presOf" srcId="{86670BD7-8D29-4AE5-8A94-511D99362B92}" destId="{EC77D392-5237-465D-96F0-2AE9F1A47469}" srcOrd="1" destOrd="0" presId="urn:microsoft.com/office/officeart/2005/8/layout/radial1"/>
    <dgm:cxn modelId="{1EA24B46-BF15-4F56-A841-08BE1AF8425B}" srcId="{11A6375A-2FE6-4B21-B04B-3C7DBB37AE2A}" destId="{A84BDEB3-11BD-4FE5-8867-D0151AD2892B}" srcOrd="0" destOrd="0" parTransId="{1479464E-C6B7-4D8B-954A-C579940AA157}" sibTransId="{AA8AEE41-6CB7-4E5F-B029-9DC9F4F35BE4}"/>
    <dgm:cxn modelId="{87A3B9E3-E600-4CCF-8651-884B547E1A37}" type="presOf" srcId="{86670BD7-8D29-4AE5-8A94-511D99362B92}" destId="{603D6763-2B5F-46AE-91D4-904E538EB22D}" srcOrd="0" destOrd="0" presId="urn:microsoft.com/office/officeart/2005/8/layout/radial1"/>
    <dgm:cxn modelId="{A2DBCB56-F874-453E-BF05-3FDB56765BA1}" type="presOf" srcId="{5928314B-CC24-4A3E-BFCB-78C281CB8D39}" destId="{6432F667-0F3B-4EAA-8B9B-04DE3FDB64EC}" srcOrd="0" destOrd="0" presId="urn:microsoft.com/office/officeart/2005/8/layout/radial1"/>
    <dgm:cxn modelId="{ED63B870-D1FD-47F6-A16C-CDA6121AD00C}" type="presParOf" srcId="{6432F667-0F3B-4EAA-8B9B-04DE3FDB64EC}" destId="{95F18FA5-F442-465C-9122-5FCAB3C6A644}" srcOrd="0" destOrd="0" presId="urn:microsoft.com/office/officeart/2005/8/layout/radial1"/>
    <dgm:cxn modelId="{1FE519B1-0695-489F-8E1F-2B9DA7022C42}" type="presParOf" srcId="{6432F667-0F3B-4EAA-8B9B-04DE3FDB64EC}" destId="{B09B1D2A-5A51-47DF-89EF-778C6E9F75B4}" srcOrd="1" destOrd="0" presId="urn:microsoft.com/office/officeart/2005/8/layout/radial1"/>
    <dgm:cxn modelId="{CEF673E2-16FF-492D-989A-37193016365D}" type="presParOf" srcId="{B09B1D2A-5A51-47DF-89EF-778C6E9F75B4}" destId="{38E75DBA-1D80-479F-996E-21BF2AA4EF88}" srcOrd="0" destOrd="0" presId="urn:microsoft.com/office/officeart/2005/8/layout/radial1"/>
    <dgm:cxn modelId="{8699E277-2719-4729-8F4D-7ED309F20B6C}" type="presParOf" srcId="{6432F667-0F3B-4EAA-8B9B-04DE3FDB64EC}" destId="{0060E25E-BCDA-426B-A0C6-B4AD3F06FCAD}" srcOrd="2" destOrd="0" presId="urn:microsoft.com/office/officeart/2005/8/layout/radial1"/>
    <dgm:cxn modelId="{4F381930-53A4-49FF-8877-4C7DB0A6F189}" type="presParOf" srcId="{6432F667-0F3B-4EAA-8B9B-04DE3FDB64EC}" destId="{2C479F3D-6E74-46F9-9275-18169193E0FD}" srcOrd="3" destOrd="0" presId="urn:microsoft.com/office/officeart/2005/8/layout/radial1"/>
    <dgm:cxn modelId="{EB43A276-3FAC-4F1C-B503-D9C729DDEB52}" type="presParOf" srcId="{2C479F3D-6E74-46F9-9275-18169193E0FD}" destId="{38ACD37F-90ED-428D-85FE-A9228D54906F}" srcOrd="0" destOrd="0" presId="urn:microsoft.com/office/officeart/2005/8/layout/radial1"/>
    <dgm:cxn modelId="{33A1B0BF-F1A4-4813-BF27-958A113EF0CD}" type="presParOf" srcId="{6432F667-0F3B-4EAA-8B9B-04DE3FDB64EC}" destId="{662688B9-F307-47C4-B809-D7427EE948A2}" srcOrd="4" destOrd="0" presId="urn:microsoft.com/office/officeart/2005/8/layout/radial1"/>
    <dgm:cxn modelId="{CA335D80-8DE3-4183-AF15-7B1CFDFFA442}" type="presParOf" srcId="{6432F667-0F3B-4EAA-8B9B-04DE3FDB64EC}" destId="{603D6763-2B5F-46AE-91D4-904E538EB22D}" srcOrd="5" destOrd="0" presId="urn:microsoft.com/office/officeart/2005/8/layout/radial1"/>
    <dgm:cxn modelId="{AC2E9235-F44C-4223-B134-AC0ED0AB9EFF}" type="presParOf" srcId="{603D6763-2B5F-46AE-91D4-904E538EB22D}" destId="{EC77D392-5237-465D-96F0-2AE9F1A47469}" srcOrd="0" destOrd="0" presId="urn:microsoft.com/office/officeart/2005/8/layout/radial1"/>
    <dgm:cxn modelId="{CDA7250B-E296-484D-8B1F-86B29A2D22B0}" type="presParOf" srcId="{6432F667-0F3B-4EAA-8B9B-04DE3FDB64EC}" destId="{C812FB38-C63E-4D5A-A006-0A1D70CD4ED2}" srcOrd="6" destOrd="0" presId="urn:microsoft.com/office/officeart/2005/8/layout/radial1"/>
  </dgm:cxnLst>
  <dgm:bg/>
  <dgm:whole/>
</dgm:dataModel>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75BDD4-773F-4B9F-B784-B7073203D59E}" type="datetimeFigureOut">
              <a:rPr lang="en-US" smtClean="0"/>
              <a:pPr/>
              <a:t>5/2/2017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D0456C-07F7-4C26-A7F2-60323AB7D67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D0456C-07F7-4C26-A7F2-60323AB7D679}"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D0456C-07F7-4C26-A7F2-60323AB7D679}"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DF752AB-5503-4364-A42C-295C84A3C512}" type="datetimeFigureOut">
              <a:rPr lang="en-US" smtClean="0"/>
              <a:pPr/>
              <a:t>5/2/2017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4A6813EC-D273-4FB3-94D1-8777E5FAFD68}"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DF752AB-5503-4364-A42C-295C84A3C512}" type="datetimeFigureOut">
              <a:rPr lang="en-US" smtClean="0"/>
              <a:pPr/>
              <a:t>5/2/2017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A6813EC-D273-4FB3-94D1-8777E5FAFD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DF752AB-5503-4364-A42C-295C84A3C512}" type="datetimeFigureOut">
              <a:rPr lang="en-US" smtClean="0"/>
              <a:pPr/>
              <a:t>5/2/2017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A6813EC-D273-4FB3-94D1-8777E5FAFD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DF752AB-5503-4364-A42C-295C84A3C512}" type="datetimeFigureOut">
              <a:rPr lang="en-US" smtClean="0"/>
              <a:pPr/>
              <a:t>5/2/2017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A6813EC-D273-4FB3-94D1-8777E5FAFD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DF752AB-5503-4364-A42C-295C84A3C512}" type="datetimeFigureOut">
              <a:rPr lang="en-US" smtClean="0"/>
              <a:pPr/>
              <a:t>5/2/2017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A6813EC-D273-4FB3-94D1-8777E5FAFD68}"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DF752AB-5503-4364-A42C-295C84A3C512}" type="datetimeFigureOut">
              <a:rPr lang="en-US" smtClean="0"/>
              <a:pPr/>
              <a:t>5/2/2017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A6813EC-D273-4FB3-94D1-8777E5FAFD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DF752AB-5503-4364-A42C-295C84A3C512}" type="datetimeFigureOut">
              <a:rPr lang="en-US" smtClean="0"/>
              <a:pPr/>
              <a:t>5/2/2017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A6813EC-D273-4FB3-94D1-8777E5FAFD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DF752AB-5503-4364-A42C-295C84A3C512}" type="datetimeFigureOut">
              <a:rPr lang="en-US" smtClean="0"/>
              <a:pPr/>
              <a:t>5/2/2017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A6813EC-D273-4FB3-94D1-8777E5FAFD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DF752AB-5503-4364-A42C-295C84A3C512}" type="datetimeFigureOut">
              <a:rPr lang="en-US" smtClean="0"/>
              <a:pPr/>
              <a:t>5/2/2017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A6813EC-D273-4FB3-94D1-8777E5FAFD68}"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DF752AB-5503-4364-A42C-295C84A3C512}" type="datetimeFigureOut">
              <a:rPr lang="en-US" smtClean="0"/>
              <a:pPr/>
              <a:t>5/2/2017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A6813EC-D273-4FB3-94D1-8777E5FAFD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DF752AB-5503-4364-A42C-295C84A3C512}" type="datetimeFigureOut">
              <a:rPr lang="en-US" smtClean="0"/>
              <a:pPr/>
              <a:t>5/2/2017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A6813EC-D273-4FB3-94D1-8777E5FAFD68}"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DF752AB-5503-4364-A42C-295C84A3C512}" type="datetimeFigureOut">
              <a:rPr lang="en-US" smtClean="0"/>
              <a:pPr/>
              <a:t>5/2/2017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A6813EC-D273-4FB3-94D1-8777E5FAFD68}"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3" Type="http://schemas.openxmlformats.org/officeDocument/2006/relationships/diagramData" Target="../diagrams/data1.xml"/><Relationship Id="rId7" Type="http://schemas.openxmlformats.org/officeDocument/2006/relationships/diagramData" Target="../diagrams/data2.xml"/><Relationship Id="rId12" Type="http://schemas.openxmlformats.org/officeDocument/2006/relationships/diagramLayout" Target="../diagrams/layout3.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0" Type="http://schemas.openxmlformats.org/officeDocument/2006/relationships/diagramColors" Target="../diagrams/colors2.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ideo" Target="file:///H:\Mini%20Project\4th_Sem_Mini\Presentation\K-Mean%20Video.mp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609600"/>
            <a:ext cx="7772400" cy="1470025"/>
          </a:xfrm>
        </p:spPr>
        <p:txBody>
          <a:bodyPr>
            <a:normAutofit/>
          </a:bodyPr>
          <a:lstStyle/>
          <a:p>
            <a:pPr algn="ctr"/>
            <a:r>
              <a:rPr lang="en-US" dirty="0" smtClean="0"/>
              <a:t>Find the Influential Node of a Dynamic Graph</a:t>
            </a:r>
            <a:endParaRPr lang="en-US" dirty="0"/>
          </a:p>
        </p:txBody>
      </p:sp>
      <p:sp>
        <p:nvSpPr>
          <p:cNvPr id="3" name="Subtitle 2"/>
          <p:cNvSpPr>
            <a:spLocks noGrp="1"/>
          </p:cNvSpPr>
          <p:nvPr>
            <p:ph type="subTitle" idx="1"/>
          </p:nvPr>
        </p:nvSpPr>
        <p:spPr>
          <a:xfrm>
            <a:off x="1371600" y="4572000"/>
            <a:ext cx="6400800" cy="2057400"/>
          </a:xfrm>
        </p:spPr>
        <p:txBody>
          <a:bodyPr>
            <a:normAutofit fontScale="92500" lnSpcReduction="20000"/>
          </a:bodyPr>
          <a:lstStyle/>
          <a:p>
            <a:pPr algn="ctr"/>
            <a:r>
              <a:rPr lang="en-US" sz="2800" dirty="0" err="1" smtClean="0">
                <a:solidFill>
                  <a:schemeClr val="tx1"/>
                </a:solidFill>
              </a:rPr>
              <a:t>Ranojoy</a:t>
            </a:r>
            <a:r>
              <a:rPr lang="en-US" sz="2800" dirty="0" smtClean="0">
                <a:solidFill>
                  <a:schemeClr val="tx1"/>
                </a:solidFill>
              </a:rPr>
              <a:t> </a:t>
            </a:r>
            <a:r>
              <a:rPr lang="en-US" sz="2800" dirty="0" err="1" smtClean="0">
                <a:solidFill>
                  <a:schemeClr val="tx1"/>
                </a:solidFill>
              </a:rPr>
              <a:t>Barua</a:t>
            </a:r>
            <a:r>
              <a:rPr lang="en-US" sz="2800" dirty="0" smtClean="0">
                <a:solidFill>
                  <a:schemeClr val="tx1"/>
                </a:solidFill>
              </a:rPr>
              <a:t> (510515025)</a:t>
            </a:r>
          </a:p>
          <a:p>
            <a:pPr algn="ctr"/>
            <a:r>
              <a:rPr lang="en-US" sz="2800" dirty="0" err="1" smtClean="0">
                <a:solidFill>
                  <a:schemeClr val="tx1"/>
                </a:solidFill>
              </a:rPr>
              <a:t>Ankita</a:t>
            </a:r>
            <a:r>
              <a:rPr lang="en-US" sz="2800" dirty="0" smtClean="0">
                <a:solidFill>
                  <a:schemeClr val="tx1"/>
                </a:solidFill>
              </a:rPr>
              <a:t> </a:t>
            </a:r>
            <a:r>
              <a:rPr lang="en-US" sz="2800" dirty="0" err="1" smtClean="0">
                <a:solidFill>
                  <a:schemeClr val="tx1"/>
                </a:solidFill>
              </a:rPr>
              <a:t>Choudhary</a:t>
            </a:r>
            <a:r>
              <a:rPr lang="en-US" sz="2800" dirty="0" smtClean="0">
                <a:solidFill>
                  <a:schemeClr val="tx1"/>
                </a:solidFill>
              </a:rPr>
              <a:t> (510515058)</a:t>
            </a:r>
          </a:p>
          <a:p>
            <a:pPr algn="ctr"/>
            <a:r>
              <a:rPr lang="en-US" sz="2800" dirty="0" err="1" smtClean="0">
                <a:solidFill>
                  <a:schemeClr val="tx1"/>
                </a:solidFill>
              </a:rPr>
              <a:t>Rounak</a:t>
            </a:r>
            <a:r>
              <a:rPr lang="en-US" sz="2800" dirty="0" smtClean="0">
                <a:solidFill>
                  <a:schemeClr val="tx1"/>
                </a:solidFill>
              </a:rPr>
              <a:t> </a:t>
            </a:r>
            <a:r>
              <a:rPr lang="en-US" sz="2800" dirty="0" err="1" smtClean="0">
                <a:solidFill>
                  <a:schemeClr val="tx1"/>
                </a:solidFill>
              </a:rPr>
              <a:t>Mazumder</a:t>
            </a:r>
            <a:r>
              <a:rPr lang="en-US" sz="2800" dirty="0" smtClean="0">
                <a:solidFill>
                  <a:schemeClr val="tx1"/>
                </a:solidFill>
              </a:rPr>
              <a:t> (510515014)</a:t>
            </a:r>
          </a:p>
          <a:p>
            <a:pPr algn="ctr"/>
            <a:r>
              <a:rPr lang="en-US" sz="2800" dirty="0" err="1" smtClean="0">
                <a:solidFill>
                  <a:schemeClr val="tx1"/>
                </a:solidFill>
              </a:rPr>
              <a:t>Aniket</a:t>
            </a:r>
            <a:r>
              <a:rPr lang="en-US" sz="2800" dirty="0" smtClean="0">
                <a:solidFill>
                  <a:schemeClr val="tx1"/>
                </a:solidFill>
              </a:rPr>
              <a:t> </a:t>
            </a:r>
            <a:r>
              <a:rPr lang="en-US" sz="2800" dirty="0" err="1" smtClean="0">
                <a:solidFill>
                  <a:schemeClr val="tx1"/>
                </a:solidFill>
              </a:rPr>
              <a:t>Sarkar</a:t>
            </a:r>
            <a:r>
              <a:rPr lang="en-US" sz="2800" dirty="0" smtClean="0">
                <a:solidFill>
                  <a:schemeClr val="tx1"/>
                </a:solidFill>
              </a:rPr>
              <a:t> (5105150__)</a:t>
            </a:r>
          </a:p>
          <a:p>
            <a:pPr algn="ctr"/>
            <a:r>
              <a:rPr lang="en-US" sz="2800" dirty="0" smtClean="0">
                <a:solidFill>
                  <a:schemeClr val="tx1"/>
                </a:solidFill>
              </a:rPr>
              <a:t>Guided by : Prof.  </a:t>
            </a:r>
            <a:r>
              <a:rPr lang="en-US" sz="2800" dirty="0" err="1" smtClean="0">
                <a:solidFill>
                  <a:schemeClr val="tx1"/>
                </a:solidFill>
              </a:rPr>
              <a:t>Susanta</a:t>
            </a:r>
            <a:r>
              <a:rPr lang="en-US" sz="2800" dirty="0" smtClean="0">
                <a:solidFill>
                  <a:schemeClr val="tx1"/>
                </a:solidFill>
              </a:rPr>
              <a:t> </a:t>
            </a:r>
            <a:r>
              <a:rPr lang="en-US" sz="2800" dirty="0" err="1" smtClean="0">
                <a:solidFill>
                  <a:schemeClr val="tx1"/>
                </a:solidFill>
              </a:rPr>
              <a:t>Chakraborty</a:t>
            </a:r>
            <a:r>
              <a:rPr lang="en-US" sz="2800" dirty="0" smtClean="0">
                <a:solidFill>
                  <a:schemeClr val="tx1"/>
                </a:solidFill>
              </a:rPr>
              <a:t>	</a:t>
            </a:r>
            <a:endParaRPr lang="en-US" sz="2800" dirty="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3449638" y="2209800"/>
            <a:ext cx="2244725" cy="2120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1110654" y="3762375"/>
            <a:ext cx="3232746" cy="2638425"/>
          </a:xfrm>
          <a:prstGeom prst="rect">
            <a:avLst/>
          </a:prstGeom>
          <a:noFill/>
          <a:ln w="9525">
            <a:noFill/>
            <a:miter lim="800000"/>
            <a:headEnd/>
            <a:tailEnd/>
          </a:ln>
          <a:effectLst/>
        </p:spPr>
      </p:pic>
      <p:sp>
        <p:nvSpPr>
          <p:cNvPr id="2" name="Title 1"/>
          <p:cNvSpPr>
            <a:spLocks noGrp="1"/>
          </p:cNvSpPr>
          <p:nvPr>
            <p:ph type="title"/>
          </p:nvPr>
        </p:nvSpPr>
        <p:spPr>
          <a:xfrm>
            <a:off x="1143000" y="76200"/>
            <a:ext cx="8229600" cy="1143000"/>
          </a:xfrm>
        </p:spPr>
        <p:txBody>
          <a:bodyPr/>
          <a:lstStyle/>
          <a:p>
            <a:r>
              <a:rPr lang="en-US" dirty="0" smtClean="0"/>
              <a:t>Method</a:t>
            </a:r>
            <a:endParaRPr lang="en-US" dirty="0"/>
          </a:p>
        </p:txBody>
      </p:sp>
      <p:sp>
        <p:nvSpPr>
          <p:cNvPr id="3" name="Content Placeholder 2"/>
          <p:cNvSpPr>
            <a:spLocks noGrp="1"/>
          </p:cNvSpPr>
          <p:nvPr>
            <p:ph idx="1"/>
          </p:nvPr>
        </p:nvSpPr>
        <p:spPr>
          <a:xfrm>
            <a:off x="914400" y="1265237"/>
            <a:ext cx="8229600" cy="4525963"/>
          </a:xfrm>
        </p:spPr>
        <p:txBody>
          <a:bodyPr>
            <a:normAutofit/>
          </a:bodyPr>
          <a:lstStyle/>
          <a:p>
            <a:pPr>
              <a:buNone/>
            </a:pPr>
            <a:r>
              <a:rPr lang="en-US" sz="2800" dirty="0" smtClean="0"/>
              <a:t>1) Clustering coefficient (CC value) [1]</a:t>
            </a:r>
          </a:p>
          <a:p>
            <a:pPr>
              <a:buNone/>
            </a:pPr>
            <a:r>
              <a:rPr lang="en-US" sz="2800" dirty="0" smtClean="0"/>
              <a:t>	It is a measure of the degree to which nodes in a graph tend to cluster together.</a:t>
            </a:r>
          </a:p>
          <a:p>
            <a:endParaRPr lang="en-US" sz="2800" dirty="0" smtClean="0"/>
          </a:p>
          <a:p>
            <a:endParaRPr lang="en-US" sz="2800" dirty="0" smtClean="0"/>
          </a:p>
          <a:p>
            <a:pPr lvl="6"/>
            <a:endParaRPr lang="en-US" sz="1600" dirty="0"/>
          </a:p>
        </p:txBody>
      </p:sp>
      <p:pic>
        <p:nvPicPr>
          <p:cNvPr id="5122" name="Picture 2"/>
          <p:cNvPicPr>
            <a:picLocks noChangeAspect="1" noChangeArrowheads="1"/>
          </p:cNvPicPr>
          <p:nvPr/>
        </p:nvPicPr>
        <p:blipFill>
          <a:blip r:embed="rId3"/>
          <a:srcRect/>
          <a:stretch>
            <a:fillRect/>
          </a:stretch>
        </p:blipFill>
        <p:spPr bwMode="auto">
          <a:xfrm>
            <a:off x="2057400" y="2971800"/>
            <a:ext cx="4754436" cy="490537"/>
          </a:xfrm>
          <a:prstGeom prst="rect">
            <a:avLst/>
          </a:prstGeom>
          <a:noFill/>
          <a:ln w="9525">
            <a:noFill/>
            <a:miter lim="800000"/>
            <a:headEnd/>
            <a:tailEnd/>
          </a:ln>
          <a:effectLst/>
        </p:spPr>
      </p:pic>
      <p:sp>
        <p:nvSpPr>
          <p:cNvPr id="6" name="TextBox 5"/>
          <p:cNvSpPr txBox="1"/>
          <p:nvPr/>
        </p:nvSpPr>
        <p:spPr>
          <a:xfrm>
            <a:off x="4648200" y="3886200"/>
            <a:ext cx="3429000" cy="2585323"/>
          </a:xfrm>
          <a:prstGeom prst="rect">
            <a:avLst/>
          </a:prstGeom>
          <a:noFill/>
        </p:spPr>
        <p:txBody>
          <a:bodyPr wrap="square" rtlCol="0">
            <a:spAutoFit/>
          </a:bodyPr>
          <a:lstStyle/>
          <a:p>
            <a:r>
              <a:rPr lang="en-US" dirty="0" smtClean="0"/>
              <a:t>CC(e) = 2/3</a:t>
            </a:r>
          </a:p>
          <a:p>
            <a:endParaRPr lang="en-US" dirty="0"/>
          </a:p>
          <a:p>
            <a:r>
              <a:rPr lang="en-US" dirty="0" smtClean="0"/>
              <a:t>Numerator is 2 of the presence of the two edges b-c, b-f.</a:t>
            </a:r>
          </a:p>
          <a:p>
            <a:endParaRPr lang="en-US" dirty="0" smtClean="0"/>
          </a:p>
          <a:p>
            <a:r>
              <a:rPr lang="en-US" dirty="0" smtClean="0"/>
              <a:t>Denominator is 3 because all total three edges can be formed in between nodes c, b and f i.e., b-c, b-f and c-f.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a:srcRect/>
          <a:stretch>
            <a:fillRect/>
          </a:stretch>
        </p:blipFill>
        <p:spPr bwMode="auto">
          <a:xfrm>
            <a:off x="1034454" y="3733800"/>
            <a:ext cx="3232746" cy="26384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a:xfrm>
            <a:off x="990600" y="1371600"/>
            <a:ext cx="8229600" cy="4525963"/>
          </a:xfrm>
        </p:spPr>
        <p:txBody>
          <a:bodyPr>
            <a:normAutofit/>
          </a:bodyPr>
          <a:lstStyle/>
          <a:p>
            <a:pPr>
              <a:buNone/>
            </a:pPr>
            <a:r>
              <a:rPr lang="en-US" sz="2800" dirty="0" smtClean="0"/>
              <a:t>2) Freeman's degree centrality [2]</a:t>
            </a:r>
          </a:p>
          <a:p>
            <a:pPr>
              <a:buNone/>
            </a:pPr>
            <a:r>
              <a:rPr lang="en-US" sz="2800" dirty="0" smtClean="0"/>
              <a:t> 	Measures the connectivity of a given node with its neighbor. </a:t>
            </a:r>
          </a:p>
          <a:p>
            <a:endParaRPr lang="en-US" sz="2800" dirty="0" smtClean="0"/>
          </a:p>
          <a:p>
            <a:endParaRPr lang="en-US" sz="2800" dirty="0" smtClean="0"/>
          </a:p>
          <a:p>
            <a:endParaRPr lang="en-US" sz="2800" dirty="0" smtClean="0"/>
          </a:p>
          <a:p>
            <a:pPr>
              <a:buNone/>
            </a:pPr>
            <a:r>
              <a:rPr lang="en-US" sz="2800" dirty="0" smtClean="0"/>
              <a:t> </a:t>
            </a:r>
          </a:p>
          <a:p>
            <a:endParaRPr lang="en-US" sz="2800" dirty="0" smtClean="0"/>
          </a:p>
          <a:p>
            <a:endParaRPr lang="en-US" sz="2800" dirty="0"/>
          </a:p>
        </p:txBody>
      </p:sp>
      <p:pic>
        <p:nvPicPr>
          <p:cNvPr id="6146" name="Picture 2"/>
          <p:cNvPicPr>
            <a:picLocks noChangeAspect="1" noChangeArrowheads="1"/>
          </p:cNvPicPr>
          <p:nvPr/>
        </p:nvPicPr>
        <p:blipFill>
          <a:blip r:embed="rId3"/>
          <a:srcRect/>
          <a:stretch>
            <a:fillRect/>
          </a:stretch>
        </p:blipFill>
        <p:spPr bwMode="auto">
          <a:xfrm>
            <a:off x="3241090" y="2667000"/>
            <a:ext cx="2626310" cy="409575"/>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2274888" y="3124200"/>
            <a:ext cx="4592637" cy="169863"/>
          </a:xfrm>
          <a:prstGeom prst="rect">
            <a:avLst/>
          </a:prstGeom>
          <a:noFill/>
          <a:ln w="9525">
            <a:noFill/>
            <a:miter lim="800000"/>
            <a:headEnd/>
            <a:tailEnd/>
          </a:ln>
          <a:effectLst/>
        </p:spPr>
      </p:pic>
      <p:pic>
        <p:nvPicPr>
          <p:cNvPr id="6148" name="Picture 4"/>
          <p:cNvPicPr>
            <a:picLocks noChangeAspect="1" noChangeArrowheads="1"/>
          </p:cNvPicPr>
          <p:nvPr/>
        </p:nvPicPr>
        <p:blipFill>
          <a:blip r:embed="rId5"/>
          <a:srcRect/>
          <a:stretch>
            <a:fillRect/>
          </a:stretch>
        </p:blipFill>
        <p:spPr bwMode="auto">
          <a:xfrm>
            <a:off x="2393950" y="3352800"/>
            <a:ext cx="4354513" cy="209550"/>
          </a:xfrm>
          <a:prstGeom prst="rect">
            <a:avLst/>
          </a:prstGeom>
          <a:noFill/>
          <a:ln w="9525">
            <a:noFill/>
            <a:miter lim="800000"/>
            <a:headEnd/>
            <a:tailEnd/>
          </a:ln>
          <a:effectLst/>
        </p:spPr>
      </p:pic>
      <p:sp>
        <p:nvSpPr>
          <p:cNvPr id="9" name="TextBox 8"/>
          <p:cNvSpPr txBox="1"/>
          <p:nvPr/>
        </p:nvSpPr>
        <p:spPr>
          <a:xfrm>
            <a:off x="4191000" y="3733800"/>
            <a:ext cx="4191000" cy="3139321"/>
          </a:xfrm>
          <a:prstGeom prst="rect">
            <a:avLst/>
          </a:prstGeom>
          <a:noFill/>
        </p:spPr>
        <p:txBody>
          <a:bodyPr wrap="square" rtlCol="0">
            <a:spAutoFit/>
          </a:bodyPr>
          <a:lstStyle/>
          <a:p>
            <a:pPr algn="just"/>
            <a:r>
              <a:rPr lang="en-US" dirty="0" smtClean="0"/>
              <a:t>FDC(e) = 3/2</a:t>
            </a:r>
          </a:p>
          <a:p>
            <a:pPr algn="just"/>
            <a:endParaRPr lang="en-US" dirty="0"/>
          </a:p>
          <a:p>
            <a:pPr algn="just"/>
            <a:r>
              <a:rPr lang="en-US" dirty="0" smtClean="0"/>
              <a:t>Numerator is 3 because </a:t>
            </a:r>
            <a:r>
              <a:rPr lang="en-US" dirty="0" smtClean="0"/>
              <a:t>|(4-4)| + |(4-3)| + |(4-2)| </a:t>
            </a:r>
            <a:r>
              <a:rPr lang="en-US" dirty="0" smtClean="0"/>
              <a:t>i.e</a:t>
            </a:r>
            <a:r>
              <a:rPr lang="en-US" dirty="0" smtClean="0"/>
              <a:t>., </a:t>
            </a:r>
            <a:r>
              <a:rPr lang="en-US" dirty="0" smtClean="0"/>
              <a:t>(Summation of mod of difference between the maximum degree and degree of all of the neighboring nodes).</a:t>
            </a:r>
            <a:endParaRPr lang="en-US" dirty="0" smtClean="0"/>
          </a:p>
          <a:p>
            <a:pPr algn="just"/>
            <a:endParaRPr lang="en-US" dirty="0" smtClean="0"/>
          </a:p>
          <a:p>
            <a:pPr algn="just"/>
            <a:r>
              <a:rPr lang="en-US" dirty="0" smtClean="0"/>
              <a:t>Denominator is 2 because </a:t>
            </a:r>
          </a:p>
          <a:p>
            <a:pPr algn="just"/>
            <a:r>
              <a:rPr lang="en-US" dirty="0" smtClean="0"/>
              <a:t>|(3-4)| + |(3-3)| + |(3-2)|</a:t>
            </a:r>
          </a:p>
          <a:p>
            <a:pPr algn="just"/>
            <a:r>
              <a:rPr lang="en-US" dirty="0" smtClean="0"/>
              <a: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8229600" cy="1143000"/>
          </a:xfrm>
        </p:spPr>
        <p:txBody>
          <a:bodyPr/>
          <a:lstStyle/>
          <a:p>
            <a:r>
              <a:rPr lang="en-US" dirty="0" smtClean="0"/>
              <a:t>Method </a:t>
            </a:r>
            <a:endParaRPr lang="en-US" dirty="0"/>
          </a:p>
        </p:txBody>
      </p:sp>
      <p:sp>
        <p:nvSpPr>
          <p:cNvPr id="3" name="Content Placeholder 2"/>
          <p:cNvSpPr>
            <a:spLocks noGrp="1"/>
          </p:cNvSpPr>
          <p:nvPr>
            <p:ph idx="1"/>
          </p:nvPr>
        </p:nvSpPr>
        <p:spPr>
          <a:xfrm>
            <a:off x="914400" y="1295400"/>
            <a:ext cx="8229600" cy="4525963"/>
          </a:xfrm>
        </p:spPr>
        <p:txBody>
          <a:bodyPr>
            <a:normAutofit/>
          </a:bodyPr>
          <a:lstStyle/>
          <a:p>
            <a:pPr>
              <a:buNone/>
            </a:pPr>
            <a:r>
              <a:rPr lang="en-US" sz="2800" dirty="0" smtClean="0"/>
              <a:t>3) Enhanced degree centrality [3]</a:t>
            </a:r>
          </a:p>
          <a:p>
            <a:pPr>
              <a:buNone/>
            </a:pPr>
            <a:r>
              <a:rPr lang="en-US" sz="2800" dirty="0"/>
              <a:t>	</a:t>
            </a:r>
            <a:r>
              <a:rPr lang="en-US" sz="2800" dirty="0" smtClean="0"/>
              <a:t>Product of CC value and Freeman's degree centrality. It measures the connectivity of the nodes connected to a given </a:t>
            </a:r>
            <a:r>
              <a:rPr lang="en-US" sz="2800" dirty="0" smtClean="0"/>
              <a:t>graph.</a:t>
            </a:r>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p:txBody>
      </p:sp>
      <p:pic>
        <p:nvPicPr>
          <p:cNvPr id="4" name="Picture 3"/>
          <p:cNvPicPr>
            <a:picLocks noChangeAspect="1" noChangeArrowheads="1"/>
          </p:cNvPicPr>
          <p:nvPr/>
        </p:nvPicPr>
        <p:blipFill>
          <a:blip r:embed="rId3"/>
          <a:srcRect/>
          <a:stretch>
            <a:fillRect/>
          </a:stretch>
        </p:blipFill>
        <p:spPr bwMode="auto">
          <a:xfrm>
            <a:off x="1110654" y="3838575"/>
            <a:ext cx="3232746" cy="2638425"/>
          </a:xfrm>
          <a:prstGeom prst="rect">
            <a:avLst/>
          </a:prstGeom>
          <a:noFill/>
          <a:ln w="9525">
            <a:noFill/>
            <a:miter lim="800000"/>
            <a:headEnd/>
            <a:tailEnd/>
          </a:ln>
          <a:effectLst/>
        </p:spPr>
      </p:pic>
      <p:sp>
        <p:nvSpPr>
          <p:cNvPr id="5" name="TextBox 4"/>
          <p:cNvSpPr txBox="1"/>
          <p:nvPr/>
        </p:nvSpPr>
        <p:spPr>
          <a:xfrm>
            <a:off x="4572000" y="4639270"/>
            <a:ext cx="3733800" cy="923330"/>
          </a:xfrm>
          <a:prstGeom prst="rect">
            <a:avLst/>
          </a:prstGeom>
          <a:noFill/>
        </p:spPr>
        <p:txBody>
          <a:bodyPr wrap="square" rtlCol="0">
            <a:spAutoFit/>
          </a:bodyPr>
          <a:lstStyle/>
          <a:p>
            <a:r>
              <a:rPr lang="en-US" dirty="0" smtClean="0"/>
              <a:t>EDC(e) = CC(e) * FDC(e)</a:t>
            </a:r>
            <a:endParaRPr lang="en-US" dirty="0"/>
          </a:p>
          <a:p>
            <a:r>
              <a:rPr lang="en-US" dirty="0" smtClean="0"/>
              <a:t>EDC(e) = (2/3)*(3/2)</a:t>
            </a:r>
          </a:p>
          <a:p>
            <a:r>
              <a:rPr lang="en-US" dirty="0" smtClean="0"/>
              <a:t>EDC(e) = 1</a:t>
            </a:r>
            <a:endParaRPr lang="en-US" dirty="0"/>
          </a:p>
        </p:txBody>
      </p:sp>
      <p:pic>
        <p:nvPicPr>
          <p:cNvPr id="7170" name="Picture 2"/>
          <p:cNvPicPr>
            <a:picLocks noChangeAspect="1" noChangeArrowheads="1"/>
          </p:cNvPicPr>
          <p:nvPr/>
        </p:nvPicPr>
        <p:blipFill>
          <a:blip r:embed="rId4"/>
          <a:srcRect/>
          <a:stretch>
            <a:fillRect/>
          </a:stretch>
        </p:blipFill>
        <p:spPr bwMode="auto">
          <a:xfrm>
            <a:off x="1905000" y="3344862"/>
            <a:ext cx="5325405" cy="2365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a:xfrm>
            <a:off x="914400" y="1371600"/>
            <a:ext cx="8229600" cy="5181600"/>
          </a:xfrm>
        </p:spPr>
        <p:txBody>
          <a:bodyPr>
            <a:normAutofit/>
          </a:bodyPr>
          <a:lstStyle/>
          <a:p>
            <a:pPr>
              <a:buNone/>
            </a:pPr>
            <a:r>
              <a:rPr lang="en-US" sz="2800" dirty="0" smtClean="0"/>
              <a:t>4) Eigenvector Centrality [4]</a:t>
            </a:r>
          </a:p>
          <a:p>
            <a:pPr>
              <a:buNone/>
            </a:pPr>
            <a:r>
              <a:rPr lang="en-US" sz="2800" dirty="0" smtClean="0"/>
              <a:t>	Eigenvector centrality is the measure of influence of a node in a network.</a:t>
            </a:r>
          </a:p>
          <a:p>
            <a:pPr>
              <a:buNone/>
            </a:pPr>
            <a:r>
              <a:rPr lang="en-US" sz="2800" dirty="0" smtClean="0"/>
              <a:t>	It assigns relative score to all nodes in the network based on the concept that connection to high scoring nodes contribute more to the score of the node in question than equal to low scoring nodes.</a:t>
            </a:r>
          </a:p>
          <a:p>
            <a:pPr>
              <a:buNone/>
            </a:pPr>
            <a:r>
              <a:rPr lang="en-US" sz="2800" dirty="0" smtClean="0"/>
              <a:t>	It is determined by performing a matrix calculation to determine what is called, the principal eigenvector using the adjacency matrix.</a:t>
            </a:r>
          </a:p>
          <a:p>
            <a:pPr>
              <a:buNone/>
            </a:pPr>
            <a:endParaRPr lang="en-US" sz="2800" dirty="0" smtClean="0"/>
          </a:p>
          <a:p>
            <a:pPr>
              <a:buNone/>
            </a:pP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5105400" cy="715962"/>
          </a:xfrm>
        </p:spPr>
        <p:txBody>
          <a:bodyPr>
            <a:normAutofit fontScale="90000"/>
          </a:bodyPr>
          <a:lstStyle/>
          <a:p>
            <a:pPr lvl="0"/>
            <a:r>
              <a:rPr lang="en-US" dirty="0" smtClean="0"/>
              <a:t>Method</a:t>
            </a:r>
            <a:endParaRPr lang="en-US" dirty="0"/>
          </a:p>
        </p:txBody>
      </p:sp>
      <p:graphicFrame>
        <p:nvGraphicFramePr>
          <p:cNvPr id="4" name="Content Placeholder 3"/>
          <p:cNvGraphicFramePr>
            <a:graphicFrameLocks noGrp="1"/>
          </p:cNvGraphicFramePr>
          <p:nvPr>
            <p:ph idx="1"/>
          </p:nvPr>
        </p:nvGraphicFramePr>
        <p:xfrm>
          <a:off x="457200" y="2590800"/>
          <a:ext cx="4953000" cy="3535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276600" y="1219200"/>
          <a:ext cx="3962400" cy="2286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p:cNvGraphicFramePr/>
          <p:nvPr/>
        </p:nvGraphicFramePr>
        <p:xfrm>
          <a:off x="5029200" y="3733800"/>
          <a:ext cx="3505200" cy="26670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23" name="Straight Connector 22"/>
          <p:cNvCxnSpPr/>
          <p:nvPr/>
        </p:nvCxnSpPr>
        <p:spPr>
          <a:xfrm>
            <a:off x="5334000" y="4572000"/>
            <a:ext cx="12954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4953000" y="2590800"/>
            <a:ext cx="304800" cy="14478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362200" y="3505200"/>
            <a:ext cx="2057400" cy="461665"/>
          </a:xfrm>
          <a:prstGeom prst="rect">
            <a:avLst/>
          </a:prstGeom>
          <a:noFill/>
        </p:spPr>
        <p:txBody>
          <a:bodyPr wrap="square" rtlCol="0">
            <a:spAutoFit/>
          </a:bodyPr>
          <a:lstStyle/>
          <a:p>
            <a:r>
              <a:rPr lang="en-US" sz="1200" dirty="0" smtClean="0"/>
              <a:t>Degree:4</a:t>
            </a:r>
          </a:p>
          <a:p>
            <a:r>
              <a:rPr lang="en-US" sz="1200" dirty="0" err="1" smtClean="0"/>
              <a:t>Eigenvect</a:t>
            </a:r>
            <a:r>
              <a:rPr lang="en-US" sz="1200" dirty="0" smtClean="0"/>
              <a:t> centrality:0.091</a:t>
            </a:r>
            <a:endParaRPr lang="en-US" sz="1200" dirty="0"/>
          </a:p>
        </p:txBody>
      </p:sp>
      <p:sp>
        <p:nvSpPr>
          <p:cNvPr id="29" name="TextBox 28"/>
          <p:cNvSpPr txBox="1"/>
          <p:nvPr/>
        </p:nvSpPr>
        <p:spPr>
          <a:xfrm>
            <a:off x="5257800" y="3962400"/>
            <a:ext cx="2057400" cy="461665"/>
          </a:xfrm>
          <a:prstGeom prst="rect">
            <a:avLst/>
          </a:prstGeom>
          <a:noFill/>
        </p:spPr>
        <p:txBody>
          <a:bodyPr wrap="square" rtlCol="0">
            <a:spAutoFit/>
          </a:bodyPr>
          <a:lstStyle/>
          <a:p>
            <a:r>
              <a:rPr lang="en-US" sz="1200" dirty="0" smtClean="0"/>
              <a:t>Degree:3</a:t>
            </a:r>
          </a:p>
          <a:p>
            <a:r>
              <a:rPr lang="en-US" sz="1200" dirty="0" smtClean="0"/>
              <a:t>Eigenvectorcentrality:0.182</a:t>
            </a:r>
            <a:endParaRPr lang="en-US" sz="1200" dirty="0"/>
          </a:p>
        </p:txBody>
      </p:sp>
      <p:sp>
        <p:nvSpPr>
          <p:cNvPr id="10" name="TextBox 9"/>
          <p:cNvSpPr txBox="1"/>
          <p:nvPr/>
        </p:nvSpPr>
        <p:spPr>
          <a:xfrm>
            <a:off x="1066800" y="1295400"/>
            <a:ext cx="3810000" cy="523220"/>
          </a:xfrm>
          <a:prstGeom prst="rect">
            <a:avLst/>
          </a:prstGeom>
          <a:noFill/>
        </p:spPr>
        <p:txBody>
          <a:bodyPr wrap="square" rtlCol="0">
            <a:spAutoFit/>
          </a:bodyPr>
          <a:lstStyle/>
          <a:p>
            <a:pPr>
              <a:buFont typeface="Arial" pitchFamily="34" charset="0"/>
              <a:buChar char="•"/>
            </a:pPr>
            <a:r>
              <a:rPr lang="en-US" sz="2800" dirty="0" smtClean="0"/>
              <a:t> Eigenvector Centrality :</a:t>
            </a:r>
            <a:endParaRPr lang="en-US" sz="2800" dirty="0"/>
          </a:p>
        </p:txBody>
      </p:sp>
    </p:spTree>
    <p:custDataLst>
      <p:tags r:id="rId1"/>
    </p:custDataLst>
  </p:cSld>
  <p:clrMapOvr>
    <a:masterClrMapping/>
  </p:clrMapOvr>
  <p:transition advTm="3912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E900DADF-E2A5-4E1E-9096-42A66B5C7D21}"/>
                                            </p:graphicEl>
                                          </p:spTgt>
                                        </p:tgtEl>
                                        <p:attrNameLst>
                                          <p:attrName>style.visibility</p:attrName>
                                        </p:attrNameLst>
                                      </p:cBhvr>
                                      <p:to>
                                        <p:strVal val="visible"/>
                                      </p:to>
                                    </p:set>
                                    <p:anim calcmode="lin" valueType="num">
                                      <p:cBhvr additive="base">
                                        <p:cTn id="7" dur="500" fill="hold"/>
                                        <p:tgtEl>
                                          <p:spTgt spid="4">
                                            <p:graphicEl>
                                              <a:dgm id="{E900DADF-E2A5-4E1E-9096-42A66B5C7D21}"/>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E900DADF-E2A5-4E1E-9096-42A66B5C7D21}"/>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C0B65C4B-DA4D-47DB-A6A0-4351A93745E8}"/>
                                            </p:graphicEl>
                                          </p:spTgt>
                                        </p:tgtEl>
                                        <p:attrNameLst>
                                          <p:attrName>style.visibility</p:attrName>
                                        </p:attrNameLst>
                                      </p:cBhvr>
                                      <p:to>
                                        <p:strVal val="visible"/>
                                      </p:to>
                                    </p:set>
                                    <p:anim calcmode="lin" valueType="num">
                                      <p:cBhvr additive="base">
                                        <p:cTn id="13" dur="500" fill="hold"/>
                                        <p:tgtEl>
                                          <p:spTgt spid="4">
                                            <p:graphicEl>
                                              <a:dgm id="{C0B65C4B-DA4D-47DB-A6A0-4351A93745E8}"/>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C0B65C4B-DA4D-47DB-A6A0-4351A93745E8}"/>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graphicEl>
                                              <a:dgm id="{035F06AF-188C-48CD-8E91-AD600D8DD407}"/>
                                            </p:graphicEl>
                                          </p:spTgt>
                                        </p:tgtEl>
                                        <p:attrNameLst>
                                          <p:attrName>style.visibility</p:attrName>
                                        </p:attrNameLst>
                                      </p:cBhvr>
                                      <p:to>
                                        <p:strVal val="visible"/>
                                      </p:to>
                                    </p:set>
                                    <p:anim calcmode="lin" valueType="num">
                                      <p:cBhvr additive="base">
                                        <p:cTn id="17" dur="500" fill="hold"/>
                                        <p:tgtEl>
                                          <p:spTgt spid="4">
                                            <p:graphicEl>
                                              <a:dgm id="{035F06AF-188C-48CD-8E91-AD600D8DD407}"/>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035F06AF-188C-48CD-8E91-AD600D8DD407}"/>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graphicEl>
                                              <a:dgm id="{65DED91C-ACE7-4B6F-BC51-FD7D8C751C4A}"/>
                                            </p:graphicEl>
                                          </p:spTgt>
                                        </p:tgtEl>
                                        <p:attrNameLst>
                                          <p:attrName>style.visibility</p:attrName>
                                        </p:attrNameLst>
                                      </p:cBhvr>
                                      <p:to>
                                        <p:strVal val="visible"/>
                                      </p:to>
                                    </p:set>
                                    <p:anim calcmode="lin" valueType="num">
                                      <p:cBhvr additive="base">
                                        <p:cTn id="21" dur="500" fill="hold"/>
                                        <p:tgtEl>
                                          <p:spTgt spid="4">
                                            <p:graphicEl>
                                              <a:dgm id="{65DED91C-ACE7-4B6F-BC51-FD7D8C751C4A}"/>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graphicEl>
                                              <a:dgm id="{65DED91C-ACE7-4B6F-BC51-FD7D8C751C4A}"/>
                                            </p:graphic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graphicEl>
                                              <a:dgm id="{E109BAFB-2A79-456C-A91B-8B699402AD23}"/>
                                            </p:graphicEl>
                                          </p:spTgt>
                                        </p:tgtEl>
                                        <p:attrNameLst>
                                          <p:attrName>style.visibility</p:attrName>
                                        </p:attrNameLst>
                                      </p:cBhvr>
                                      <p:to>
                                        <p:strVal val="visible"/>
                                      </p:to>
                                    </p:set>
                                    <p:anim calcmode="lin" valueType="num">
                                      <p:cBhvr additive="base">
                                        <p:cTn id="25" dur="500" fill="hold"/>
                                        <p:tgtEl>
                                          <p:spTgt spid="4">
                                            <p:graphicEl>
                                              <a:dgm id="{E109BAFB-2A79-456C-A91B-8B699402AD23}"/>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E109BAFB-2A79-456C-A91B-8B699402AD23}"/>
                                            </p:graphic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graphicEl>
                                              <a:dgm id="{94CE7BD3-F628-43A2-BD8B-C83A33A8D52C}"/>
                                            </p:graphicEl>
                                          </p:spTgt>
                                        </p:tgtEl>
                                        <p:attrNameLst>
                                          <p:attrName>style.visibility</p:attrName>
                                        </p:attrNameLst>
                                      </p:cBhvr>
                                      <p:to>
                                        <p:strVal val="visible"/>
                                      </p:to>
                                    </p:set>
                                    <p:anim calcmode="lin" valueType="num">
                                      <p:cBhvr additive="base">
                                        <p:cTn id="29" dur="500" fill="hold"/>
                                        <p:tgtEl>
                                          <p:spTgt spid="4">
                                            <p:graphicEl>
                                              <a:dgm id="{94CE7BD3-F628-43A2-BD8B-C83A33A8D52C}"/>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graphicEl>
                                              <a:dgm id="{94CE7BD3-F628-43A2-BD8B-C83A33A8D52C}"/>
                                            </p:graphic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
                                            <p:graphicEl>
                                              <a:dgm id="{4DE177BD-34C5-4565-851A-6FBB414BC13A}"/>
                                            </p:graphicEl>
                                          </p:spTgt>
                                        </p:tgtEl>
                                        <p:attrNameLst>
                                          <p:attrName>style.visibility</p:attrName>
                                        </p:attrNameLst>
                                      </p:cBhvr>
                                      <p:to>
                                        <p:strVal val="visible"/>
                                      </p:to>
                                    </p:set>
                                    <p:anim calcmode="lin" valueType="num">
                                      <p:cBhvr additive="base">
                                        <p:cTn id="33" dur="500" fill="hold"/>
                                        <p:tgtEl>
                                          <p:spTgt spid="4">
                                            <p:graphicEl>
                                              <a:dgm id="{4DE177BD-34C5-4565-851A-6FBB414BC13A}"/>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4DE177BD-34C5-4565-851A-6FBB414BC13A}"/>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graphicEl>
                                              <a:dgm id="{42B23AE7-6AF3-4D4F-8ACD-EEB927598616}"/>
                                            </p:graphicEl>
                                          </p:spTgt>
                                        </p:tgtEl>
                                        <p:attrNameLst>
                                          <p:attrName>style.visibility</p:attrName>
                                        </p:attrNameLst>
                                      </p:cBhvr>
                                      <p:to>
                                        <p:strVal val="visible"/>
                                      </p:to>
                                    </p:set>
                                    <p:anim calcmode="lin" valueType="num">
                                      <p:cBhvr additive="base">
                                        <p:cTn id="37" dur="500" fill="hold"/>
                                        <p:tgtEl>
                                          <p:spTgt spid="4">
                                            <p:graphicEl>
                                              <a:dgm id="{42B23AE7-6AF3-4D4F-8ACD-EEB927598616}"/>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42B23AE7-6AF3-4D4F-8ACD-EEB927598616}"/>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graphicEl>
                                              <a:dgm id="{B7C9C48E-8A21-454A-A76F-BE2A6845A44A}"/>
                                            </p:graphicEl>
                                          </p:spTgt>
                                        </p:tgtEl>
                                        <p:attrNameLst>
                                          <p:attrName>style.visibility</p:attrName>
                                        </p:attrNameLst>
                                      </p:cBhvr>
                                      <p:to>
                                        <p:strVal val="visible"/>
                                      </p:to>
                                    </p:set>
                                    <p:anim calcmode="lin" valueType="num">
                                      <p:cBhvr additive="base">
                                        <p:cTn id="41" dur="500" fill="hold"/>
                                        <p:tgtEl>
                                          <p:spTgt spid="4">
                                            <p:graphicEl>
                                              <a:dgm id="{B7C9C48E-8A21-454A-A76F-BE2A6845A44A}"/>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graphicEl>
                                              <a:dgm id="{B7C9C48E-8A21-454A-A76F-BE2A6845A44A}"/>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graphicEl>
                                              <a:dgm id="{8AAE346D-F2CA-4E52-83D4-FDD154578A47}"/>
                                            </p:graphicEl>
                                          </p:spTgt>
                                        </p:tgtEl>
                                        <p:attrNameLst>
                                          <p:attrName>style.visibility</p:attrName>
                                        </p:attrNameLst>
                                      </p:cBhvr>
                                      <p:to>
                                        <p:strVal val="visible"/>
                                      </p:to>
                                    </p:set>
                                    <p:anim calcmode="lin" valueType="num">
                                      <p:cBhvr additive="base">
                                        <p:cTn id="47" dur="500" fill="hold"/>
                                        <p:tgtEl>
                                          <p:spTgt spid="5">
                                            <p:graphicEl>
                                              <a:dgm id="{8AAE346D-F2CA-4E52-83D4-FDD154578A47}"/>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graphicEl>
                                              <a:dgm id="{8AAE346D-F2CA-4E52-83D4-FDD154578A47}"/>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
                                            <p:graphicEl>
                                              <a:dgm id="{E6AD435A-8F43-47F3-B36A-9E7F26C39C56}"/>
                                            </p:graphicEl>
                                          </p:spTgt>
                                        </p:tgtEl>
                                        <p:attrNameLst>
                                          <p:attrName>style.visibility</p:attrName>
                                        </p:attrNameLst>
                                      </p:cBhvr>
                                      <p:to>
                                        <p:strVal val="visible"/>
                                      </p:to>
                                    </p:set>
                                    <p:anim calcmode="lin" valueType="num">
                                      <p:cBhvr additive="base">
                                        <p:cTn id="53" dur="500" fill="hold"/>
                                        <p:tgtEl>
                                          <p:spTgt spid="5">
                                            <p:graphicEl>
                                              <a:dgm id="{E6AD435A-8F43-47F3-B36A-9E7F26C39C56}"/>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graphicEl>
                                              <a:dgm id="{E6AD435A-8F43-47F3-B36A-9E7F26C39C56}"/>
                                            </p:graphic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5">
                                            <p:graphicEl>
                                              <a:dgm id="{E33B709A-F9A9-495E-AEA8-627A9F94D8D6}"/>
                                            </p:graphicEl>
                                          </p:spTgt>
                                        </p:tgtEl>
                                        <p:attrNameLst>
                                          <p:attrName>style.visibility</p:attrName>
                                        </p:attrNameLst>
                                      </p:cBhvr>
                                      <p:to>
                                        <p:strVal val="visible"/>
                                      </p:to>
                                    </p:set>
                                    <p:anim calcmode="lin" valueType="num">
                                      <p:cBhvr additive="base">
                                        <p:cTn id="57" dur="500" fill="hold"/>
                                        <p:tgtEl>
                                          <p:spTgt spid="5">
                                            <p:graphicEl>
                                              <a:dgm id="{E33B709A-F9A9-495E-AEA8-627A9F94D8D6}"/>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graphicEl>
                                              <a:dgm id="{E33B709A-F9A9-495E-AEA8-627A9F94D8D6}"/>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
                                            <p:graphicEl>
                                              <a:dgm id="{B1D88874-5188-4F1F-AB7F-D85AF7AE2FA9}"/>
                                            </p:graphicEl>
                                          </p:spTgt>
                                        </p:tgtEl>
                                        <p:attrNameLst>
                                          <p:attrName>style.visibility</p:attrName>
                                        </p:attrNameLst>
                                      </p:cBhvr>
                                      <p:to>
                                        <p:strVal val="visible"/>
                                      </p:to>
                                    </p:set>
                                    <p:anim calcmode="lin" valueType="num">
                                      <p:cBhvr additive="base">
                                        <p:cTn id="61" dur="500" fill="hold"/>
                                        <p:tgtEl>
                                          <p:spTgt spid="5">
                                            <p:graphicEl>
                                              <a:dgm id="{B1D88874-5188-4F1F-AB7F-D85AF7AE2FA9}"/>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B1D88874-5188-4F1F-AB7F-D85AF7AE2FA9}"/>
                                            </p:graphic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5">
                                            <p:graphicEl>
                                              <a:dgm id="{F67B9DA9-BAFD-4DC2-B873-1D3D5198AB11}"/>
                                            </p:graphicEl>
                                          </p:spTgt>
                                        </p:tgtEl>
                                        <p:attrNameLst>
                                          <p:attrName>style.visibility</p:attrName>
                                        </p:attrNameLst>
                                      </p:cBhvr>
                                      <p:to>
                                        <p:strVal val="visible"/>
                                      </p:to>
                                    </p:set>
                                    <p:anim calcmode="lin" valueType="num">
                                      <p:cBhvr additive="base">
                                        <p:cTn id="65" dur="500" fill="hold"/>
                                        <p:tgtEl>
                                          <p:spTgt spid="5">
                                            <p:graphicEl>
                                              <a:dgm id="{F67B9DA9-BAFD-4DC2-B873-1D3D5198AB11}"/>
                                            </p:graphic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graphicEl>
                                              <a:dgm id="{F67B9DA9-BAFD-4DC2-B873-1D3D5198AB11}"/>
                                            </p:graphic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
                                            <p:graphicEl>
                                              <a:dgm id="{2EBE24BA-3C17-4EA1-ABF6-ECDB8C52D2D6}"/>
                                            </p:graphicEl>
                                          </p:spTgt>
                                        </p:tgtEl>
                                        <p:attrNameLst>
                                          <p:attrName>style.visibility</p:attrName>
                                        </p:attrNameLst>
                                      </p:cBhvr>
                                      <p:to>
                                        <p:strVal val="visible"/>
                                      </p:to>
                                    </p:set>
                                    <p:anim calcmode="lin" valueType="num">
                                      <p:cBhvr additive="base">
                                        <p:cTn id="69" dur="500" fill="hold"/>
                                        <p:tgtEl>
                                          <p:spTgt spid="5">
                                            <p:graphicEl>
                                              <a:dgm id="{2EBE24BA-3C17-4EA1-ABF6-ECDB8C52D2D6}"/>
                                            </p:graphicEl>
                                          </p:spTgt>
                                        </p:tgtEl>
                                        <p:attrNameLst>
                                          <p:attrName>ppt_x</p:attrName>
                                        </p:attrNameLst>
                                      </p:cBhvr>
                                      <p:tavLst>
                                        <p:tav tm="0">
                                          <p:val>
                                            <p:strVal val="#ppt_x"/>
                                          </p:val>
                                        </p:tav>
                                        <p:tav tm="100000">
                                          <p:val>
                                            <p:strVal val="#ppt_x"/>
                                          </p:val>
                                        </p:tav>
                                      </p:tavLst>
                                    </p:anim>
                                    <p:anim calcmode="lin" valueType="num">
                                      <p:cBhvr additive="base">
                                        <p:cTn id="70" dur="500" fill="hold"/>
                                        <p:tgtEl>
                                          <p:spTgt spid="5">
                                            <p:graphicEl>
                                              <a:dgm id="{2EBE24BA-3C17-4EA1-ABF6-ECDB8C52D2D6}"/>
                                            </p:graphicEl>
                                          </p:spTgt>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5">
                                            <p:graphicEl>
                                              <a:dgm id="{505C974A-9211-467D-A91F-D68761426006}"/>
                                            </p:graphicEl>
                                          </p:spTgt>
                                        </p:tgtEl>
                                        <p:attrNameLst>
                                          <p:attrName>style.visibility</p:attrName>
                                        </p:attrNameLst>
                                      </p:cBhvr>
                                      <p:to>
                                        <p:strVal val="visible"/>
                                      </p:to>
                                    </p:set>
                                    <p:anim calcmode="lin" valueType="num">
                                      <p:cBhvr additive="base">
                                        <p:cTn id="73" dur="500" fill="hold"/>
                                        <p:tgtEl>
                                          <p:spTgt spid="5">
                                            <p:graphicEl>
                                              <a:dgm id="{505C974A-9211-467D-A91F-D68761426006}"/>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graphicEl>
                                              <a:dgm id="{505C974A-9211-467D-A91F-D68761426006}"/>
                                            </p:graphic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
                                            <p:graphicEl>
                                              <a:dgm id="{95F18FA5-F442-465C-9122-5FCAB3C6A644}"/>
                                            </p:graphicEl>
                                          </p:spTgt>
                                        </p:tgtEl>
                                        <p:attrNameLst>
                                          <p:attrName>style.visibility</p:attrName>
                                        </p:attrNameLst>
                                      </p:cBhvr>
                                      <p:to>
                                        <p:strVal val="visible"/>
                                      </p:to>
                                    </p:set>
                                    <p:anim calcmode="lin" valueType="num">
                                      <p:cBhvr additive="base">
                                        <p:cTn id="79" dur="500" fill="hold"/>
                                        <p:tgtEl>
                                          <p:spTgt spid="6">
                                            <p:graphicEl>
                                              <a:dgm id="{95F18FA5-F442-465C-9122-5FCAB3C6A644}"/>
                                            </p:graphicEl>
                                          </p:spTgt>
                                        </p:tgtEl>
                                        <p:attrNameLst>
                                          <p:attrName>ppt_x</p:attrName>
                                        </p:attrNameLst>
                                      </p:cBhvr>
                                      <p:tavLst>
                                        <p:tav tm="0">
                                          <p:val>
                                            <p:strVal val="#ppt_x"/>
                                          </p:val>
                                        </p:tav>
                                        <p:tav tm="100000">
                                          <p:val>
                                            <p:strVal val="#ppt_x"/>
                                          </p:val>
                                        </p:tav>
                                      </p:tavLst>
                                    </p:anim>
                                    <p:anim calcmode="lin" valueType="num">
                                      <p:cBhvr additive="base">
                                        <p:cTn id="80" dur="500" fill="hold"/>
                                        <p:tgtEl>
                                          <p:spTgt spid="6">
                                            <p:graphicEl>
                                              <a:dgm id="{95F18FA5-F442-465C-9122-5FCAB3C6A644}"/>
                                            </p:graphic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6">
                                            <p:graphicEl>
                                              <a:dgm id="{B09B1D2A-5A51-47DF-89EF-778C6E9F75B4}"/>
                                            </p:graphicEl>
                                          </p:spTgt>
                                        </p:tgtEl>
                                        <p:attrNameLst>
                                          <p:attrName>style.visibility</p:attrName>
                                        </p:attrNameLst>
                                      </p:cBhvr>
                                      <p:to>
                                        <p:strVal val="visible"/>
                                      </p:to>
                                    </p:set>
                                    <p:anim calcmode="lin" valueType="num">
                                      <p:cBhvr additive="base">
                                        <p:cTn id="85" dur="500" fill="hold"/>
                                        <p:tgtEl>
                                          <p:spTgt spid="6">
                                            <p:graphicEl>
                                              <a:dgm id="{B09B1D2A-5A51-47DF-89EF-778C6E9F75B4}"/>
                                            </p:graphicEl>
                                          </p:spTgt>
                                        </p:tgtEl>
                                        <p:attrNameLst>
                                          <p:attrName>ppt_x</p:attrName>
                                        </p:attrNameLst>
                                      </p:cBhvr>
                                      <p:tavLst>
                                        <p:tav tm="0">
                                          <p:val>
                                            <p:strVal val="#ppt_x"/>
                                          </p:val>
                                        </p:tav>
                                        <p:tav tm="100000">
                                          <p:val>
                                            <p:strVal val="#ppt_x"/>
                                          </p:val>
                                        </p:tav>
                                      </p:tavLst>
                                    </p:anim>
                                    <p:anim calcmode="lin" valueType="num">
                                      <p:cBhvr additive="base">
                                        <p:cTn id="86" dur="500" fill="hold"/>
                                        <p:tgtEl>
                                          <p:spTgt spid="6">
                                            <p:graphicEl>
                                              <a:dgm id="{B09B1D2A-5A51-47DF-89EF-778C6E9F75B4}"/>
                                            </p:graphicEl>
                                          </p:spTgt>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6">
                                            <p:graphicEl>
                                              <a:dgm id="{0060E25E-BCDA-426B-A0C6-B4AD3F06FCAD}"/>
                                            </p:graphicEl>
                                          </p:spTgt>
                                        </p:tgtEl>
                                        <p:attrNameLst>
                                          <p:attrName>style.visibility</p:attrName>
                                        </p:attrNameLst>
                                      </p:cBhvr>
                                      <p:to>
                                        <p:strVal val="visible"/>
                                      </p:to>
                                    </p:set>
                                    <p:anim calcmode="lin" valueType="num">
                                      <p:cBhvr additive="base">
                                        <p:cTn id="89" dur="500" fill="hold"/>
                                        <p:tgtEl>
                                          <p:spTgt spid="6">
                                            <p:graphicEl>
                                              <a:dgm id="{0060E25E-BCDA-426B-A0C6-B4AD3F06FCAD}"/>
                                            </p:graphicEl>
                                          </p:spTgt>
                                        </p:tgtEl>
                                        <p:attrNameLst>
                                          <p:attrName>ppt_x</p:attrName>
                                        </p:attrNameLst>
                                      </p:cBhvr>
                                      <p:tavLst>
                                        <p:tav tm="0">
                                          <p:val>
                                            <p:strVal val="#ppt_x"/>
                                          </p:val>
                                        </p:tav>
                                        <p:tav tm="100000">
                                          <p:val>
                                            <p:strVal val="#ppt_x"/>
                                          </p:val>
                                        </p:tav>
                                      </p:tavLst>
                                    </p:anim>
                                    <p:anim calcmode="lin" valueType="num">
                                      <p:cBhvr additive="base">
                                        <p:cTn id="90" dur="500" fill="hold"/>
                                        <p:tgtEl>
                                          <p:spTgt spid="6">
                                            <p:graphicEl>
                                              <a:dgm id="{0060E25E-BCDA-426B-A0C6-B4AD3F06FCAD}"/>
                                            </p:graphicEl>
                                          </p:spTgt>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6">
                                            <p:graphicEl>
                                              <a:dgm id="{2C479F3D-6E74-46F9-9275-18169193E0FD}"/>
                                            </p:graphicEl>
                                          </p:spTgt>
                                        </p:tgtEl>
                                        <p:attrNameLst>
                                          <p:attrName>style.visibility</p:attrName>
                                        </p:attrNameLst>
                                      </p:cBhvr>
                                      <p:to>
                                        <p:strVal val="visible"/>
                                      </p:to>
                                    </p:set>
                                    <p:anim calcmode="lin" valueType="num">
                                      <p:cBhvr additive="base">
                                        <p:cTn id="93" dur="500" fill="hold"/>
                                        <p:tgtEl>
                                          <p:spTgt spid="6">
                                            <p:graphicEl>
                                              <a:dgm id="{2C479F3D-6E74-46F9-9275-18169193E0FD}"/>
                                            </p:graphicEl>
                                          </p:spTgt>
                                        </p:tgtEl>
                                        <p:attrNameLst>
                                          <p:attrName>ppt_x</p:attrName>
                                        </p:attrNameLst>
                                      </p:cBhvr>
                                      <p:tavLst>
                                        <p:tav tm="0">
                                          <p:val>
                                            <p:strVal val="#ppt_x"/>
                                          </p:val>
                                        </p:tav>
                                        <p:tav tm="100000">
                                          <p:val>
                                            <p:strVal val="#ppt_x"/>
                                          </p:val>
                                        </p:tav>
                                      </p:tavLst>
                                    </p:anim>
                                    <p:anim calcmode="lin" valueType="num">
                                      <p:cBhvr additive="base">
                                        <p:cTn id="94" dur="500" fill="hold"/>
                                        <p:tgtEl>
                                          <p:spTgt spid="6">
                                            <p:graphicEl>
                                              <a:dgm id="{2C479F3D-6E74-46F9-9275-18169193E0FD}"/>
                                            </p:graphicEl>
                                          </p:spTgt>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6">
                                            <p:graphicEl>
                                              <a:dgm id="{662688B9-F307-47C4-B809-D7427EE948A2}"/>
                                            </p:graphicEl>
                                          </p:spTgt>
                                        </p:tgtEl>
                                        <p:attrNameLst>
                                          <p:attrName>style.visibility</p:attrName>
                                        </p:attrNameLst>
                                      </p:cBhvr>
                                      <p:to>
                                        <p:strVal val="visible"/>
                                      </p:to>
                                    </p:set>
                                    <p:anim calcmode="lin" valueType="num">
                                      <p:cBhvr additive="base">
                                        <p:cTn id="97" dur="500" fill="hold"/>
                                        <p:tgtEl>
                                          <p:spTgt spid="6">
                                            <p:graphicEl>
                                              <a:dgm id="{662688B9-F307-47C4-B809-D7427EE948A2}"/>
                                            </p:graphicEl>
                                          </p:spTgt>
                                        </p:tgtEl>
                                        <p:attrNameLst>
                                          <p:attrName>ppt_x</p:attrName>
                                        </p:attrNameLst>
                                      </p:cBhvr>
                                      <p:tavLst>
                                        <p:tav tm="0">
                                          <p:val>
                                            <p:strVal val="#ppt_x"/>
                                          </p:val>
                                        </p:tav>
                                        <p:tav tm="100000">
                                          <p:val>
                                            <p:strVal val="#ppt_x"/>
                                          </p:val>
                                        </p:tav>
                                      </p:tavLst>
                                    </p:anim>
                                    <p:anim calcmode="lin" valueType="num">
                                      <p:cBhvr additive="base">
                                        <p:cTn id="98" dur="500" fill="hold"/>
                                        <p:tgtEl>
                                          <p:spTgt spid="6">
                                            <p:graphicEl>
                                              <a:dgm id="{662688B9-F307-47C4-B809-D7427EE948A2}"/>
                                            </p:graphicEl>
                                          </p:spTgt>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6">
                                            <p:graphicEl>
                                              <a:dgm id="{603D6763-2B5F-46AE-91D4-904E538EB22D}"/>
                                            </p:graphicEl>
                                          </p:spTgt>
                                        </p:tgtEl>
                                        <p:attrNameLst>
                                          <p:attrName>style.visibility</p:attrName>
                                        </p:attrNameLst>
                                      </p:cBhvr>
                                      <p:to>
                                        <p:strVal val="visible"/>
                                      </p:to>
                                    </p:set>
                                    <p:anim calcmode="lin" valueType="num">
                                      <p:cBhvr additive="base">
                                        <p:cTn id="101" dur="500" fill="hold"/>
                                        <p:tgtEl>
                                          <p:spTgt spid="6">
                                            <p:graphicEl>
                                              <a:dgm id="{603D6763-2B5F-46AE-91D4-904E538EB22D}"/>
                                            </p:graphicEl>
                                          </p:spTgt>
                                        </p:tgtEl>
                                        <p:attrNameLst>
                                          <p:attrName>ppt_x</p:attrName>
                                        </p:attrNameLst>
                                      </p:cBhvr>
                                      <p:tavLst>
                                        <p:tav tm="0">
                                          <p:val>
                                            <p:strVal val="#ppt_x"/>
                                          </p:val>
                                        </p:tav>
                                        <p:tav tm="100000">
                                          <p:val>
                                            <p:strVal val="#ppt_x"/>
                                          </p:val>
                                        </p:tav>
                                      </p:tavLst>
                                    </p:anim>
                                    <p:anim calcmode="lin" valueType="num">
                                      <p:cBhvr additive="base">
                                        <p:cTn id="102" dur="500" fill="hold"/>
                                        <p:tgtEl>
                                          <p:spTgt spid="6">
                                            <p:graphicEl>
                                              <a:dgm id="{603D6763-2B5F-46AE-91D4-904E538EB22D}"/>
                                            </p:graphicEl>
                                          </p:spTgt>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6">
                                            <p:graphicEl>
                                              <a:dgm id="{C812FB38-C63E-4D5A-A006-0A1D70CD4ED2}"/>
                                            </p:graphicEl>
                                          </p:spTgt>
                                        </p:tgtEl>
                                        <p:attrNameLst>
                                          <p:attrName>style.visibility</p:attrName>
                                        </p:attrNameLst>
                                      </p:cBhvr>
                                      <p:to>
                                        <p:strVal val="visible"/>
                                      </p:to>
                                    </p:set>
                                    <p:anim calcmode="lin" valueType="num">
                                      <p:cBhvr additive="base">
                                        <p:cTn id="105" dur="500" fill="hold"/>
                                        <p:tgtEl>
                                          <p:spTgt spid="6">
                                            <p:graphicEl>
                                              <a:dgm id="{C812FB38-C63E-4D5A-A006-0A1D70CD4ED2}"/>
                                            </p:graphicEl>
                                          </p:spTgt>
                                        </p:tgtEl>
                                        <p:attrNameLst>
                                          <p:attrName>ppt_x</p:attrName>
                                        </p:attrNameLst>
                                      </p:cBhvr>
                                      <p:tavLst>
                                        <p:tav tm="0">
                                          <p:val>
                                            <p:strVal val="#ppt_x"/>
                                          </p:val>
                                        </p:tav>
                                        <p:tav tm="100000">
                                          <p:val>
                                            <p:strVal val="#ppt_x"/>
                                          </p:val>
                                        </p:tav>
                                      </p:tavLst>
                                    </p:anim>
                                    <p:anim calcmode="lin" valueType="num">
                                      <p:cBhvr additive="base">
                                        <p:cTn id="106" dur="500" fill="hold"/>
                                        <p:tgtEl>
                                          <p:spTgt spid="6">
                                            <p:graphicEl>
                                              <a:dgm id="{C812FB38-C63E-4D5A-A006-0A1D70CD4ED2}"/>
                                            </p:graphic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23"/>
                                        </p:tgtEl>
                                        <p:attrNameLst>
                                          <p:attrName>style.visibility</p:attrName>
                                        </p:attrNameLst>
                                      </p:cBhvr>
                                      <p:to>
                                        <p:strVal val="visible"/>
                                      </p:to>
                                    </p:set>
                                    <p:anim calcmode="lin" valueType="num">
                                      <p:cBhvr additive="base">
                                        <p:cTn id="111" dur="500" fill="hold"/>
                                        <p:tgtEl>
                                          <p:spTgt spid="23"/>
                                        </p:tgtEl>
                                        <p:attrNameLst>
                                          <p:attrName>ppt_x</p:attrName>
                                        </p:attrNameLst>
                                      </p:cBhvr>
                                      <p:tavLst>
                                        <p:tav tm="0">
                                          <p:val>
                                            <p:strVal val="#ppt_x"/>
                                          </p:val>
                                        </p:tav>
                                        <p:tav tm="100000">
                                          <p:val>
                                            <p:strVal val="#ppt_x"/>
                                          </p:val>
                                        </p:tav>
                                      </p:tavLst>
                                    </p:anim>
                                    <p:anim calcmode="lin" valueType="num">
                                      <p:cBhvr additive="base">
                                        <p:cTn id="1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27"/>
                                        </p:tgtEl>
                                        <p:attrNameLst>
                                          <p:attrName>style.visibility</p:attrName>
                                        </p:attrNameLst>
                                      </p:cBhvr>
                                      <p:to>
                                        <p:strVal val="visible"/>
                                      </p:to>
                                    </p:set>
                                    <p:anim calcmode="lin" valueType="num">
                                      <p:cBhvr additive="base">
                                        <p:cTn id="117" dur="500" fill="hold"/>
                                        <p:tgtEl>
                                          <p:spTgt spid="27"/>
                                        </p:tgtEl>
                                        <p:attrNameLst>
                                          <p:attrName>ppt_x</p:attrName>
                                        </p:attrNameLst>
                                      </p:cBhvr>
                                      <p:tavLst>
                                        <p:tav tm="0">
                                          <p:val>
                                            <p:strVal val="#ppt_x"/>
                                          </p:val>
                                        </p:tav>
                                        <p:tav tm="100000">
                                          <p:val>
                                            <p:strVal val="#ppt_x"/>
                                          </p:val>
                                        </p:tav>
                                      </p:tavLst>
                                    </p:anim>
                                    <p:anim calcmode="lin" valueType="num">
                                      <p:cBhvr additive="base">
                                        <p:cTn id="11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28">
                                            <p:txEl>
                                              <p:pRg st="0" end="0"/>
                                            </p:txEl>
                                          </p:spTgt>
                                        </p:tgtEl>
                                        <p:attrNameLst>
                                          <p:attrName>style.visibility</p:attrName>
                                        </p:attrNameLst>
                                      </p:cBhvr>
                                      <p:to>
                                        <p:strVal val="visible"/>
                                      </p:to>
                                    </p:set>
                                    <p:anim calcmode="lin" valueType="num">
                                      <p:cBhvr additive="base">
                                        <p:cTn id="123"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28">
                                            <p:txEl>
                                              <p:pRg st="1" end="1"/>
                                            </p:txEl>
                                          </p:spTgt>
                                        </p:tgtEl>
                                        <p:attrNameLst>
                                          <p:attrName>style.visibility</p:attrName>
                                        </p:attrNameLst>
                                      </p:cBhvr>
                                      <p:to>
                                        <p:strVal val="visible"/>
                                      </p:to>
                                    </p:set>
                                    <p:anim calcmode="lin" valueType="num">
                                      <p:cBhvr additive="base">
                                        <p:cTn id="127" dur="500" fill="hold"/>
                                        <p:tgtEl>
                                          <p:spTgt spid="28">
                                            <p:txEl>
                                              <p:pRg st="1" end="1"/>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29">
                                            <p:txEl>
                                              <p:pRg st="0" end="0"/>
                                            </p:txEl>
                                          </p:spTgt>
                                        </p:tgtEl>
                                        <p:attrNameLst>
                                          <p:attrName>style.visibility</p:attrName>
                                        </p:attrNameLst>
                                      </p:cBhvr>
                                      <p:to>
                                        <p:strVal val="visible"/>
                                      </p:to>
                                    </p:set>
                                    <p:anim calcmode="lin" valueType="num">
                                      <p:cBhvr additive="base">
                                        <p:cTn id="133"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29">
                                            <p:txEl>
                                              <p:pRg st="1" end="1"/>
                                            </p:txEl>
                                          </p:spTgt>
                                        </p:tgtEl>
                                        <p:attrNameLst>
                                          <p:attrName>style.visibility</p:attrName>
                                        </p:attrNameLst>
                                      </p:cBhvr>
                                      <p:to>
                                        <p:strVal val="visible"/>
                                      </p:to>
                                    </p:set>
                                    <p:anim calcmode="lin" valueType="num">
                                      <p:cBhvr additive="base">
                                        <p:cTn id="137" dur="500" fill="hold"/>
                                        <p:tgtEl>
                                          <p:spTgt spid="29">
                                            <p:txEl>
                                              <p:pRg st="1" end="1"/>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2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AtOnce"/>
        </p:bldSub>
      </p:bldGraphic>
      <p:bldGraphic spid="5" grpId="0">
        <p:bldSub>
          <a:bldDgm bld="lvlAtOnce"/>
        </p:bldSub>
      </p:bldGraphic>
      <p:bldGraphic spid="6" grpId="0">
        <p:bldSub>
          <a:bldDgm bld="lvlAtOnce"/>
        </p:bldSub>
      </p:bldGraphic>
      <p:bldP spid="28" grpId="0" build="allAtOnce"/>
      <p:bldP spid="29"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8229600" cy="1143000"/>
          </a:xfrm>
        </p:spPr>
        <p:txBody>
          <a:bodyPr/>
          <a:lstStyle/>
          <a:p>
            <a:r>
              <a:rPr lang="en-US" dirty="0" smtClean="0"/>
              <a:t>Method</a:t>
            </a:r>
            <a:endParaRPr lang="en-US" dirty="0"/>
          </a:p>
        </p:txBody>
      </p:sp>
      <p:sp>
        <p:nvSpPr>
          <p:cNvPr id="3" name="Content Placeholder 2"/>
          <p:cNvSpPr>
            <a:spLocks noGrp="1"/>
          </p:cNvSpPr>
          <p:nvPr>
            <p:ph idx="1"/>
          </p:nvPr>
        </p:nvSpPr>
        <p:spPr>
          <a:xfrm>
            <a:off x="762000" y="1219200"/>
            <a:ext cx="8382000" cy="5562600"/>
          </a:xfrm>
        </p:spPr>
        <p:txBody>
          <a:bodyPr>
            <a:normAutofit/>
          </a:bodyPr>
          <a:lstStyle/>
          <a:p>
            <a:pPr>
              <a:buNone/>
            </a:pPr>
            <a:r>
              <a:rPr lang="en-US" sz="2800" dirty="0" smtClean="0"/>
              <a:t>	K-Mean clustering : </a:t>
            </a:r>
            <a:r>
              <a:rPr lang="en-US" sz="2400" i="1" dirty="0" smtClean="0"/>
              <a:t>K</a:t>
            </a:r>
            <a:r>
              <a:rPr lang="en-US" sz="2400" dirty="0" smtClean="0"/>
              <a:t>-means clustering aim to partition </a:t>
            </a:r>
            <a:r>
              <a:rPr lang="en-US" sz="2400" i="1" dirty="0" smtClean="0"/>
              <a:t>n</a:t>
            </a:r>
            <a:r>
              <a:rPr lang="en-US" sz="2400" dirty="0" smtClean="0"/>
              <a:t> observations into </a:t>
            </a:r>
            <a:r>
              <a:rPr lang="en-US" sz="2400" i="1" dirty="0" smtClean="0"/>
              <a:t>k</a:t>
            </a:r>
            <a:r>
              <a:rPr lang="en-US" sz="2400" dirty="0" smtClean="0"/>
              <a:t> clusters in which each point belongs to the cluster with the nearest mean. </a:t>
            </a:r>
          </a:p>
          <a:p>
            <a:pPr>
              <a:buNone/>
            </a:pPr>
            <a:endParaRPr lang="en-US" sz="2400" dirty="0" smtClean="0"/>
          </a:p>
          <a:p>
            <a:pPr>
              <a:buNone/>
            </a:pPr>
            <a:r>
              <a:rPr lang="en-US" sz="2400" dirty="0" smtClean="0"/>
              <a:t>	Algorithm :</a:t>
            </a:r>
          </a:p>
          <a:p>
            <a:pPr>
              <a:buNone/>
            </a:pPr>
            <a:r>
              <a:rPr lang="en-US" sz="2400" dirty="0" smtClean="0"/>
              <a:t>	a) Select randomly K-points.</a:t>
            </a:r>
          </a:p>
          <a:p>
            <a:pPr>
              <a:buNone/>
            </a:pPr>
            <a:r>
              <a:rPr lang="en-US" sz="2400" dirty="0" smtClean="0"/>
              <a:t>	b) For all points calculate distance (Euclidian) distance of each point with K centers and assign to the cluster with minimum distance.</a:t>
            </a:r>
          </a:p>
          <a:p>
            <a:pPr>
              <a:buNone/>
            </a:pPr>
            <a:r>
              <a:rPr lang="en-US" sz="2400" dirty="0" smtClean="0"/>
              <a:t>	c) Recalculate the centers of all clusters by taking average of each vectors.</a:t>
            </a:r>
          </a:p>
          <a:p>
            <a:pPr>
              <a:buNone/>
            </a:pPr>
            <a:r>
              <a:rPr lang="en-US" sz="2400" dirty="0" smtClean="0"/>
              <a:t>	d) Redo step b and c till the members of clusters keeps changing.</a:t>
            </a:r>
          </a:p>
          <a:p>
            <a:pPr>
              <a:buNone/>
            </a:pPr>
            <a:endParaRPr lang="en-US" sz="2400" dirty="0" smtClean="0"/>
          </a:p>
          <a:p>
            <a:pPr>
              <a:buNone/>
            </a:pP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graphicFrame>
        <p:nvGraphicFramePr>
          <p:cNvPr id="4" name="Content Placeholder 3"/>
          <p:cNvGraphicFramePr>
            <a:graphicFrameLocks noGrp="1"/>
          </p:cNvGraphicFramePr>
          <p:nvPr>
            <p:ph idx="1"/>
          </p:nvPr>
        </p:nvGraphicFramePr>
        <p:xfrm>
          <a:off x="1066800" y="1524000"/>
          <a:ext cx="7543800" cy="2225040"/>
        </p:xfrm>
        <a:graphic>
          <a:graphicData uri="http://schemas.openxmlformats.org/drawingml/2006/table">
            <a:tbl>
              <a:tblPr firstRow="1" bandRow="1">
                <a:tableStyleId>{5C22544A-7EE6-4342-B048-85BDC9FD1C3A}</a:tableStyleId>
              </a:tblPr>
              <a:tblGrid>
                <a:gridCol w="2514600"/>
                <a:gridCol w="2514600"/>
                <a:gridCol w="2514600"/>
              </a:tblGrid>
              <a:tr h="370840">
                <a:tc>
                  <a:txBody>
                    <a:bodyPr/>
                    <a:lstStyle/>
                    <a:p>
                      <a:pPr algn="ctr"/>
                      <a:r>
                        <a:rPr lang="en-US" dirty="0" smtClean="0"/>
                        <a:t>Serial Number</a:t>
                      </a:r>
                      <a:endParaRPr lang="en-US" dirty="0"/>
                    </a:p>
                  </a:txBody>
                  <a:tcPr/>
                </a:tc>
                <a:tc>
                  <a:txBody>
                    <a:bodyPr/>
                    <a:lstStyle/>
                    <a:p>
                      <a:pPr algn="ctr"/>
                      <a:r>
                        <a:rPr lang="en-US" dirty="0" smtClean="0"/>
                        <a:t>X-axis</a:t>
                      </a:r>
                      <a:endParaRPr lang="en-US" dirty="0"/>
                    </a:p>
                  </a:txBody>
                  <a:tcPr/>
                </a:tc>
                <a:tc>
                  <a:txBody>
                    <a:bodyPr/>
                    <a:lstStyle/>
                    <a:p>
                      <a:pPr algn="ctr"/>
                      <a:r>
                        <a:rPr lang="en-US" dirty="0" smtClean="0"/>
                        <a:t>Y-axis</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8</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E</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bl>
          </a:graphicData>
        </a:graphic>
      </p:graphicFrame>
      <p:sp>
        <p:nvSpPr>
          <p:cNvPr id="5" name="TextBox 4"/>
          <p:cNvSpPr txBox="1"/>
          <p:nvPr/>
        </p:nvSpPr>
        <p:spPr>
          <a:xfrm>
            <a:off x="2133600" y="3886200"/>
            <a:ext cx="4876800" cy="461665"/>
          </a:xfrm>
          <a:prstGeom prst="rect">
            <a:avLst/>
          </a:prstGeom>
          <a:noFill/>
        </p:spPr>
        <p:txBody>
          <a:bodyPr wrap="square" rtlCol="0">
            <a:spAutoFit/>
          </a:bodyPr>
          <a:lstStyle/>
          <a:p>
            <a:pPr algn="ctr"/>
            <a:r>
              <a:rPr lang="en-US" sz="2400" dirty="0" smtClean="0"/>
              <a:t>Data points to be clustered.</a:t>
            </a:r>
            <a:endParaRPr lang="en-US" sz="2400" dirty="0"/>
          </a:p>
        </p:txBody>
      </p:sp>
      <p:graphicFrame>
        <p:nvGraphicFramePr>
          <p:cNvPr id="6" name="Table 5"/>
          <p:cNvGraphicFramePr>
            <a:graphicFrameLocks noGrp="1"/>
          </p:cNvGraphicFramePr>
          <p:nvPr/>
        </p:nvGraphicFramePr>
        <p:xfrm>
          <a:off x="1066800" y="4648200"/>
          <a:ext cx="7467600" cy="1112520"/>
        </p:xfrm>
        <a:graphic>
          <a:graphicData uri="http://schemas.openxmlformats.org/drawingml/2006/table">
            <a:tbl>
              <a:tblPr firstRow="1" bandRow="1">
                <a:tableStyleId>{5C22544A-7EE6-4342-B048-85BDC9FD1C3A}</a:tableStyleId>
              </a:tblPr>
              <a:tblGrid>
                <a:gridCol w="2489200"/>
                <a:gridCol w="2489200"/>
                <a:gridCol w="2489200"/>
              </a:tblGrid>
              <a:tr h="370840">
                <a:tc>
                  <a:txBody>
                    <a:bodyPr/>
                    <a:lstStyle/>
                    <a:p>
                      <a:pPr algn="ctr"/>
                      <a:r>
                        <a:rPr lang="en-US" dirty="0" smtClean="0"/>
                        <a:t>Serial Number</a:t>
                      </a:r>
                      <a:endParaRPr lang="en-US" dirty="0"/>
                    </a:p>
                  </a:txBody>
                  <a:tcPr/>
                </a:tc>
                <a:tc>
                  <a:txBody>
                    <a:bodyPr/>
                    <a:lstStyle/>
                    <a:p>
                      <a:pPr algn="ctr"/>
                      <a:r>
                        <a:rPr lang="en-US" dirty="0" smtClean="0"/>
                        <a:t>X-axis</a:t>
                      </a:r>
                      <a:endParaRPr lang="en-US" dirty="0"/>
                    </a:p>
                  </a:txBody>
                  <a:tcPr/>
                </a:tc>
                <a:tc>
                  <a:txBody>
                    <a:bodyPr/>
                    <a:lstStyle/>
                    <a:p>
                      <a:pPr algn="ctr"/>
                      <a:r>
                        <a:rPr lang="en-US" dirty="0" smtClean="0"/>
                        <a:t>Y-axis</a:t>
                      </a:r>
                      <a:endParaRPr lang="en-US" dirty="0"/>
                    </a:p>
                  </a:txBody>
                  <a:tcPr/>
                </a:tc>
              </a:tr>
              <a:tr h="370840">
                <a:tc>
                  <a:txBody>
                    <a:bodyPr/>
                    <a:lstStyle/>
                    <a:p>
                      <a:pPr algn="ctr"/>
                      <a:r>
                        <a:rPr lang="en-US" dirty="0" smtClean="0"/>
                        <a:t>C1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t>C2</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r>
            </a:tbl>
          </a:graphicData>
        </a:graphic>
      </p:graphicFrame>
      <p:sp>
        <p:nvSpPr>
          <p:cNvPr id="7" name="TextBox 6"/>
          <p:cNvSpPr txBox="1"/>
          <p:nvPr/>
        </p:nvSpPr>
        <p:spPr>
          <a:xfrm>
            <a:off x="2209800" y="6019800"/>
            <a:ext cx="5486400" cy="461665"/>
          </a:xfrm>
          <a:prstGeom prst="rect">
            <a:avLst/>
          </a:prstGeom>
          <a:noFill/>
        </p:spPr>
        <p:txBody>
          <a:bodyPr wrap="square" rtlCol="0">
            <a:spAutoFit/>
          </a:bodyPr>
          <a:lstStyle/>
          <a:p>
            <a:pPr algn="ctr"/>
            <a:r>
              <a:rPr lang="en-US" sz="2400" dirty="0" smtClean="0"/>
              <a:t>Randomly selected points for K = 2</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6" name="TextBox 5"/>
          <p:cNvSpPr txBox="1"/>
          <p:nvPr/>
        </p:nvSpPr>
        <p:spPr>
          <a:xfrm>
            <a:off x="1066800" y="1143000"/>
            <a:ext cx="8686800" cy="5570756"/>
          </a:xfrm>
          <a:prstGeom prst="rect">
            <a:avLst/>
          </a:prstGeom>
          <a:noFill/>
        </p:spPr>
        <p:txBody>
          <a:bodyPr wrap="square" rtlCol="0">
            <a:spAutoFit/>
          </a:bodyPr>
          <a:lstStyle/>
          <a:p>
            <a:r>
              <a:rPr lang="en-US" sz="2800" dirty="0" smtClean="0"/>
              <a:t>Calculation :</a:t>
            </a:r>
          </a:p>
          <a:p>
            <a:endParaRPr lang="en-US" sz="2800" dirty="0" smtClean="0"/>
          </a:p>
          <a:p>
            <a:r>
              <a:rPr lang="en-US" sz="2000" dirty="0" smtClean="0"/>
              <a:t>c1 - a) root(square(2-1) + square(3-2))    = root(1+1)    = root(2)</a:t>
            </a:r>
          </a:p>
          <a:p>
            <a:r>
              <a:rPr lang="en-US" sz="2000" dirty="0" smtClean="0"/>
              <a:t>c1 - d) root(square(2-8) + square(3-6))    = root(36+9)   = root(45)</a:t>
            </a:r>
          </a:p>
          <a:p>
            <a:r>
              <a:rPr lang="en-US" sz="2000" dirty="0" smtClean="0"/>
              <a:t>c1 - e) root(square(2-9) + square(3-10))   = root(49+49)  = root(98)</a:t>
            </a:r>
          </a:p>
          <a:p>
            <a:endParaRPr lang="en-US" sz="2000" dirty="0" smtClean="0"/>
          </a:p>
          <a:p>
            <a:r>
              <a:rPr lang="en-US" sz="2000" dirty="0" smtClean="0"/>
              <a:t>c2 - a) root(square(7-1) + square(8-1))    = root(36+49)  = root(85)</a:t>
            </a:r>
          </a:p>
          <a:p>
            <a:r>
              <a:rPr lang="en-US" sz="2000" dirty="0" smtClean="0"/>
              <a:t>c2 - d) root(square(7-8) + square(8-6))    = root(1+2)    = root(3)</a:t>
            </a:r>
          </a:p>
          <a:p>
            <a:r>
              <a:rPr lang="en-US" sz="2000" dirty="0" smtClean="0"/>
              <a:t>c2 - e) root(square(7-9) + square(8-10))   = root(4+4)    = root(8)</a:t>
            </a:r>
          </a:p>
          <a:p>
            <a:endParaRPr lang="en-US" sz="2000" dirty="0" smtClean="0"/>
          </a:p>
          <a:p>
            <a:endParaRPr lang="en-US" sz="2000" dirty="0" smtClean="0"/>
          </a:p>
          <a:p>
            <a:r>
              <a:rPr lang="en-US" sz="2000" dirty="0" smtClean="0"/>
              <a:t>(c1 - a) &lt; (c2 - a)</a:t>
            </a:r>
          </a:p>
          <a:p>
            <a:r>
              <a:rPr lang="en-US" sz="2000" dirty="0" smtClean="0"/>
              <a:t>(c1 - d) &gt; (c2 - d)</a:t>
            </a:r>
          </a:p>
          <a:p>
            <a:r>
              <a:rPr lang="en-US" sz="2000" dirty="0" smtClean="0"/>
              <a:t>(c1 - e) &gt; (c2 - e)</a:t>
            </a:r>
          </a:p>
          <a:p>
            <a:endParaRPr lang="en-US" sz="2000" dirty="0" smtClean="0"/>
          </a:p>
          <a:p>
            <a:r>
              <a:rPr lang="en-US" sz="2000" dirty="0" smtClean="0"/>
              <a:t>So, point (a) assigned to (c1)</a:t>
            </a:r>
          </a:p>
          <a:p>
            <a:r>
              <a:rPr lang="en-US" sz="2000" dirty="0" smtClean="0"/>
              <a:t>and point (d) and (e) assigned to (c2)</a:t>
            </a:r>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noAutofit/>
          </a:bodyPr>
          <a:lstStyle/>
          <a:p>
            <a:pPr>
              <a:buNone/>
            </a:pPr>
            <a:r>
              <a:rPr lang="en-US" sz="2000" dirty="0" smtClean="0"/>
              <a:t>In iteration 1: </a:t>
            </a:r>
          </a:p>
          <a:p>
            <a:pPr>
              <a:buNone/>
            </a:pPr>
            <a:r>
              <a:rPr lang="en-US" sz="2000" dirty="0" smtClean="0"/>
              <a:t>c1) (2,3) and (1,2)</a:t>
            </a:r>
          </a:p>
          <a:p>
            <a:pPr>
              <a:buNone/>
            </a:pPr>
            <a:r>
              <a:rPr lang="en-US" sz="2000" dirty="0" smtClean="0"/>
              <a:t>c2) (7,8) , (8,6) and (9,10) </a:t>
            </a:r>
          </a:p>
          <a:p>
            <a:pPr>
              <a:buNone/>
            </a:pPr>
            <a:endParaRPr lang="en-US" sz="2000" dirty="0" smtClean="0"/>
          </a:p>
          <a:p>
            <a:pPr>
              <a:buNone/>
            </a:pPr>
            <a:r>
              <a:rPr lang="en-US" sz="2000" dirty="0" smtClean="0"/>
              <a:t>Now recalculate the centers:</a:t>
            </a:r>
          </a:p>
          <a:p>
            <a:pPr>
              <a:buNone/>
            </a:pPr>
            <a:r>
              <a:rPr lang="en-US" sz="2000" dirty="0" smtClean="0"/>
              <a:t>c1) x:[(2+1)/(2)] = 1.5     y:[(3+2)/(2)] = 2.5</a:t>
            </a:r>
          </a:p>
          <a:p>
            <a:pPr>
              <a:buNone/>
            </a:pPr>
            <a:r>
              <a:rPr lang="en-US" sz="2000" dirty="0" smtClean="0"/>
              <a:t>c2) x:[(7+8+9)/(3)] = 8    y:[(8+6+10)/(3)] = 8</a:t>
            </a:r>
          </a:p>
          <a:p>
            <a:pPr>
              <a:buNone/>
            </a:pPr>
            <a:endParaRPr lang="en-US" sz="2000" dirty="0" smtClean="0"/>
          </a:p>
          <a:p>
            <a:pPr>
              <a:buNone/>
            </a:pPr>
            <a:r>
              <a:rPr lang="en-US" sz="2000" dirty="0" smtClean="0"/>
              <a:t>Co-ordinate for center:</a:t>
            </a:r>
          </a:p>
          <a:p>
            <a:pPr>
              <a:buNone/>
            </a:pPr>
            <a:r>
              <a:rPr lang="en-US" sz="2000" dirty="0" smtClean="0"/>
              <a:t>c1) (1.5 , 2.5)</a:t>
            </a:r>
          </a:p>
          <a:p>
            <a:pPr>
              <a:buNone/>
            </a:pPr>
            <a:r>
              <a:rPr lang="en-US" sz="2000" dirty="0" smtClean="0"/>
              <a:t>c2) (8.0 , 8.0)</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noAutofit/>
          </a:bodyPr>
          <a:lstStyle/>
          <a:p>
            <a:pPr>
              <a:buNone/>
            </a:pPr>
            <a:r>
              <a:rPr lang="en-US" sz="1700" dirty="0" smtClean="0"/>
              <a:t>Re-do the calculation of Euclidian distance:</a:t>
            </a:r>
          </a:p>
          <a:p>
            <a:pPr>
              <a:buNone/>
            </a:pPr>
            <a:r>
              <a:rPr lang="en-US" sz="1700" dirty="0" smtClean="0"/>
              <a:t>c1 - a) root(square(1.5-1) + square(2.5-2))    = root(0.25+0.25)    = root(0.50)</a:t>
            </a:r>
          </a:p>
          <a:p>
            <a:pPr>
              <a:buNone/>
            </a:pPr>
            <a:r>
              <a:rPr lang="en-US" sz="1700" dirty="0" smtClean="0"/>
              <a:t>c1 - b) root(square(1.5-2) + square(2.5-3))    = root(0.25+0.25)    = root(0.50)</a:t>
            </a:r>
          </a:p>
          <a:p>
            <a:pPr>
              <a:buNone/>
            </a:pPr>
            <a:r>
              <a:rPr lang="en-US" sz="1700" dirty="0" smtClean="0"/>
              <a:t>c1 - c) root(square(1.5-7) + square(2.5-8))    = root(30.25+30.25)  = root(60.50)</a:t>
            </a:r>
          </a:p>
          <a:p>
            <a:pPr>
              <a:buNone/>
            </a:pPr>
            <a:r>
              <a:rPr lang="en-US" sz="1700" dirty="0" smtClean="0"/>
              <a:t>c1 - d) root(square(1.5-8) + square(2.5-6))    = root(42.25+12.25)  = root(54.5)</a:t>
            </a:r>
          </a:p>
          <a:p>
            <a:pPr>
              <a:buNone/>
            </a:pPr>
            <a:r>
              <a:rPr lang="en-US" sz="1700" dirty="0" smtClean="0"/>
              <a:t>c1 - e) root(square(1.5-9) + square(2.5-10))   = root(56.25+56.25)  = root(112.5)</a:t>
            </a:r>
          </a:p>
          <a:p>
            <a:pPr>
              <a:buNone/>
            </a:pPr>
            <a:endParaRPr lang="en-US" sz="1700" dirty="0" smtClean="0"/>
          </a:p>
          <a:p>
            <a:pPr>
              <a:buNone/>
            </a:pPr>
            <a:r>
              <a:rPr lang="en-US" sz="1700" dirty="0" smtClean="0"/>
              <a:t>c2 - a) root(square(8-1) + square(8-2))        = root(49+36)        = root(85)</a:t>
            </a:r>
          </a:p>
          <a:p>
            <a:pPr>
              <a:buNone/>
            </a:pPr>
            <a:r>
              <a:rPr lang="en-US" sz="1700" dirty="0" smtClean="0"/>
              <a:t>c2 - b) root(square(8-2) + square(8-3))        = root(36+25)        = root(61)</a:t>
            </a:r>
          </a:p>
          <a:p>
            <a:pPr>
              <a:buNone/>
            </a:pPr>
            <a:r>
              <a:rPr lang="en-US" sz="1700" dirty="0" smtClean="0"/>
              <a:t>c2 - c) root(square(8-7) + square(8-8))        = root(1+0)          = root(1)</a:t>
            </a:r>
          </a:p>
          <a:p>
            <a:pPr>
              <a:buNone/>
            </a:pPr>
            <a:r>
              <a:rPr lang="en-US" sz="1700" dirty="0" smtClean="0"/>
              <a:t>c2 - d) root(square(8-8) + square(8-6))        = root(0+4)          = root(4)</a:t>
            </a:r>
          </a:p>
          <a:p>
            <a:pPr>
              <a:buNone/>
            </a:pPr>
            <a:r>
              <a:rPr lang="en-US" sz="1700" dirty="0" smtClean="0"/>
              <a:t>c2 - e) root(square(8-9) + square(8-10))       = root(1+4)          = root(4)</a:t>
            </a:r>
            <a:endParaRPr lang="en-US" sz="17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143000"/>
            <a:ext cx="8229600" cy="1143000"/>
          </a:xfrm>
        </p:spPr>
        <p:txBody>
          <a:bodyPr/>
          <a:lstStyle/>
          <a:p>
            <a:r>
              <a:rPr lang="en-US" dirty="0" smtClean="0"/>
              <a:t>Motivation</a:t>
            </a:r>
            <a:endParaRPr lang="en-US" dirty="0"/>
          </a:p>
        </p:txBody>
      </p:sp>
      <p:sp>
        <p:nvSpPr>
          <p:cNvPr id="3" name="Content Placeholder 2"/>
          <p:cNvSpPr>
            <a:spLocks noGrp="1"/>
          </p:cNvSpPr>
          <p:nvPr>
            <p:ph idx="1"/>
          </p:nvPr>
        </p:nvSpPr>
        <p:spPr>
          <a:xfrm>
            <a:off x="914400" y="2209800"/>
            <a:ext cx="8229600" cy="3124200"/>
          </a:xfrm>
        </p:spPr>
        <p:txBody>
          <a:bodyPr>
            <a:noAutofit/>
          </a:bodyPr>
          <a:lstStyle/>
          <a:p>
            <a:pPr algn="just"/>
            <a:r>
              <a:rPr lang="en-US" sz="2400" dirty="0" smtClean="0"/>
              <a:t>Due to urbanization huge number of cities are coming up with a large road network.</a:t>
            </a:r>
          </a:p>
          <a:p>
            <a:pPr algn="just"/>
            <a:r>
              <a:rPr lang="en-US" sz="2400" dirty="0" smtClean="0"/>
              <a:t>Represent the total road network on graph.</a:t>
            </a:r>
          </a:p>
          <a:p>
            <a:pPr algn="just"/>
            <a:r>
              <a:rPr lang="en-US" sz="2400" dirty="0" smtClean="0"/>
              <a:t>Find the most influential road in a given city (graph) for smooth movement of traffic in the whole city.  </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normAutofit/>
          </a:bodyPr>
          <a:lstStyle/>
          <a:p>
            <a:pPr>
              <a:buNone/>
            </a:pPr>
            <a:r>
              <a:rPr lang="en-US" sz="2000" dirty="0" smtClean="0"/>
              <a:t>(c1 - a) &lt; (c2 - a)</a:t>
            </a:r>
          </a:p>
          <a:p>
            <a:pPr>
              <a:buNone/>
            </a:pPr>
            <a:r>
              <a:rPr lang="en-US" sz="2000" dirty="0" smtClean="0"/>
              <a:t>(c1 - b) &lt; (c2 - b)</a:t>
            </a:r>
          </a:p>
          <a:p>
            <a:pPr>
              <a:buNone/>
            </a:pPr>
            <a:r>
              <a:rPr lang="en-US" sz="2000" dirty="0" smtClean="0"/>
              <a:t>(c1 - c) &gt; (c2 - c)</a:t>
            </a:r>
          </a:p>
          <a:p>
            <a:pPr>
              <a:buNone/>
            </a:pPr>
            <a:r>
              <a:rPr lang="en-US" sz="2000" dirty="0" smtClean="0"/>
              <a:t>(c1 - d) &gt; (c2 - d)</a:t>
            </a:r>
          </a:p>
          <a:p>
            <a:pPr>
              <a:buNone/>
            </a:pPr>
            <a:r>
              <a:rPr lang="en-US" sz="2000" dirty="0" smtClean="0"/>
              <a:t>(c1 - e) &gt; (c2 - e)</a:t>
            </a:r>
          </a:p>
          <a:p>
            <a:pPr>
              <a:buNone/>
            </a:pPr>
            <a:endParaRPr lang="en-US" sz="2000" dirty="0" smtClean="0"/>
          </a:p>
          <a:p>
            <a:pPr>
              <a:buNone/>
            </a:pPr>
            <a:r>
              <a:rPr lang="en-US" sz="2000" dirty="0" smtClean="0"/>
              <a:t>So points (a) and (b) is assigned to (c1) </a:t>
            </a:r>
          </a:p>
          <a:p>
            <a:pPr>
              <a:buNone/>
            </a:pPr>
            <a:r>
              <a:rPr lang="en-US" sz="2000" dirty="0" smtClean="0"/>
              <a:t>and points (c) , (d) and (e) is assigned to (c2)</a:t>
            </a:r>
          </a:p>
          <a:p>
            <a:pPr>
              <a:buNone/>
            </a:pPr>
            <a:r>
              <a:rPr lang="en-US" sz="2000" dirty="0" smtClean="0"/>
              <a:t> </a:t>
            </a:r>
          </a:p>
          <a:p>
            <a:pPr>
              <a:buNone/>
            </a:pPr>
            <a:r>
              <a:rPr lang="en-US" sz="2000" dirty="0" smtClean="0"/>
              <a:t>Now as we can see that the points to the cluster are same as the previous.</a:t>
            </a:r>
          </a:p>
          <a:p>
            <a:pPr>
              <a:buNone/>
            </a:pPr>
            <a:r>
              <a:rPr lang="en-US" sz="2000" dirty="0" smtClean="0"/>
              <a:t>So we terminate the clustering at this point.</a:t>
            </a:r>
            <a:endParaRPr 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Calculating Parameters</a:t>
            </a:r>
            <a:br>
              <a:rPr lang="en-US" dirty="0" smtClean="0"/>
            </a:br>
            <a:r>
              <a:rPr lang="en-US" sz="3600" dirty="0" smtClean="0"/>
              <a:t>(Graph Representation)</a:t>
            </a:r>
            <a:endParaRPr lang="en-US" sz="3600"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The graph at the instance selected by the user is a static graph.</a:t>
            </a:r>
          </a:p>
          <a:p>
            <a:pPr>
              <a:buNone/>
            </a:pPr>
            <a:r>
              <a:rPr lang="en-US" dirty="0" smtClean="0"/>
              <a:t>e.g.   a     c                    b     e              </a:t>
            </a:r>
            <a:r>
              <a:rPr lang="en-US" dirty="0" err="1" smtClean="0"/>
              <a:t>e</a:t>
            </a:r>
            <a:r>
              <a:rPr lang="en-US" dirty="0" smtClean="0"/>
              <a:t>     f            </a:t>
            </a:r>
            <a:r>
              <a:rPr lang="en-US" dirty="0" err="1" smtClean="0"/>
              <a:t>f</a:t>
            </a:r>
            <a:r>
              <a:rPr lang="en-US" dirty="0" smtClean="0"/>
              <a:t>     b </a:t>
            </a:r>
          </a:p>
          <a:p>
            <a:pPr>
              <a:buNone/>
            </a:pPr>
            <a:r>
              <a:rPr lang="en-US" dirty="0" smtClean="0"/>
              <a:t>       d     c                    b     f               c     a            f     e</a:t>
            </a:r>
          </a:p>
          <a:p>
            <a:pPr>
              <a:buNone/>
            </a:pPr>
            <a:r>
              <a:rPr lang="en-US" dirty="0" smtClean="0"/>
              <a:t>       b     c                    e     b              c     b  </a:t>
            </a:r>
          </a:p>
          <a:p>
            <a:pPr>
              <a:buNone/>
            </a:pPr>
            <a:r>
              <a:rPr lang="en-US" dirty="0" smtClean="0"/>
              <a:t>       e     c                    </a:t>
            </a:r>
            <a:r>
              <a:rPr lang="en-US" dirty="0" err="1" smtClean="0"/>
              <a:t>c</a:t>
            </a:r>
            <a:r>
              <a:rPr lang="en-US" dirty="0" smtClean="0"/>
              <a:t>     d              c     e </a:t>
            </a:r>
          </a:p>
          <a:p>
            <a:pPr>
              <a:buNone/>
            </a:pPr>
            <a:endParaRPr lang="en-US" dirty="0" smtClean="0"/>
          </a:p>
          <a:p>
            <a:pPr>
              <a:buNone/>
            </a:pPr>
            <a:r>
              <a:rPr lang="en-US" dirty="0" smtClean="0"/>
              <a:t>Edge list is used to store the graph in memory.</a:t>
            </a:r>
          </a:p>
          <a:p>
            <a:pPr>
              <a:buNone/>
            </a:pPr>
            <a:r>
              <a:rPr lang="en-US" dirty="0" smtClean="0"/>
              <a:t>e.g.     a     c</a:t>
            </a:r>
          </a:p>
          <a:p>
            <a:pPr>
              <a:buNone/>
            </a:pPr>
            <a:r>
              <a:rPr lang="en-US" dirty="0" smtClean="0"/>
              <a:t>           b     c     e     f</a:t>
            </a:r>
          </a:p>
          <a:p>
            <a:pPr>
              <a:buNone/>
            </a:pPr>
            <a:r>
              <a:rPr lang="en-US" dirty="0" smtClean="0"/>
              <a:t>           c     a     b     d    e</a:t>
            </a:r>
          </a:p>
          <a:p>
            <a:pPr>
              <a:buNone/>
            </a:pPr>
            <a:r>
              <a:rPr lang="en-US" dirty="0" smtClean="0"/>
              <a:t>           d     c</a:t>
            </a:r>
          </a:p>
          <a:p>
            <a:pPr>
              <a:buNone/>
            </a:pPr>
            <a:r>
              <a:rPr lang="en-US" dirty="0" smtClean="0"/>
              <a:t>           e     c     b     f</a:t>
            </a:r>
          </a:p>
          <a:p>
            <a:pPr>
              <a:buNone/>
            </a:pPr>
            <a:r>
              <a:rPr lang="en-US" dirty="0" smtClean="0"/>
              <a:t>           f      b     e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Calculating Parameters</a:t>
            </a:r>
            <a:br>
              <a:rPr lang="en-US" dirty="0" smtClean="0"/>
            </a:br>
            <a:r>
              <a:rPr lang="en-US" sz="3600" dirty="0" smtClean="0"/>
              <a:t>(CC value)</a:t>
            </a:r>
            <a:endParaRPr lang="en-US" sz="3600" dirty="0"/>
          </a:p>
        </p:txBody>
      </p:sp>
      <p:sp>
        <p:nvSpPr>
          <p:cNvPr id="3" name="Content Placeholder 2"/>
          <p:cNvSpPr>
            <a:spLocks noGrp="1"/>
          </p:cNvSpPr>
          <p:nvPr>
            <p:ph idx="1"/>
          </p:nvPr>
        </p:nvSpPr>
        <p:spPr/>
        <p:txBody>
          <a:bodyPr>
            <a:normAutofit/>
          </a:bodyPr>
          <a:lstStyle/>
          <a:p>
            <a:r>
              <a:rPr lang="en-US" sz="2200" dirty="0" smtClean="0"/>
              <a:t>To calculate CC value of a node total number of edges among neighbors is divided by the possible number of edges in between the neighbors.</a:t>
            </a:r>
          </a:p>
          <a:p>
            <a:pPr>
              <a:buNone/>
            </a:pPr>
            <a:r>
              <a:rPr lang="en-US" sz="2200" dirty="0" smtClean="0"/>
              <a:t>      e.g. In this graph we find the CC value of node b </a:t>
            </a:r>
            <a:endParaRPr lang="en-US" sz="2200" dirty="0"/>
          </a:p>
        </p:txBody>
      </p:sp>
      <p:sp>
        <p:nvSpPr>
          <p:cNvPr id="5" name="TextBox 4"/>
          <p:cNvSpPr txBox="1"/>
          <p:nvPr/>
        </p:nvSpPr>
        <p:spPr>
          <a:xfrm>
            <a:off x="4191000" y="4267200"/>
            <a:ext cx="3657600" cy="369332"/>
          </a:xfrm>
          <a:prstGeom prst="rect">
            <a:avLst/>
          </a:prstGeom>
          <a:noFill/>
        </p:spPr>
        <p:txBody>
          <a:bodyPr wrap="square" rtlCol="0">
            <a:spAutoFit/>
          </a:bodyPr>
          <a:lstStyle/>
          <a:p>
            <a:endParaRPr lang="en-US" dirty="0"/>
          </a:p>
        </p:txBody>
      </p:sp>
      <p:pic>
        <p:nvPicPr>
          <p:cNvPr id="1028" name="Picture 4"/>
          <p:cNvPicPr>
            <a:picLocks noChangeAspect="1" noChangeArrowheads="1"/>
          </p:cNvPicPr>
          <p:nvPr/>
        </p:nvPicPr>
        <p:blipFill>
          <a:blip r:embed="rId2"/>
          <a:srcRect/>
          <a:stretch>
            <a:fillRect/>
          </a:stretch>
        </p:blipFill>
        <p:spPr bwMode="auto">
          <a:xfrm>
            <a:off x="1219200" y="3771900"/>
            <a:ext cx="2676525" cy="2628900"/>
          </a:xfrm>
          <a:prstGeom prst="rect">
            <a:avLst/>
          </a:prstGeom>
          <a:noFill/>
          <a:ln w="9525">
            <a:noFill/>
            <a:miter lim="800000"/>
            <a:headEnd/>
            <a:tailEnd/>
          </a:ln>
          <a:effectLst/>
        </p:spPr>
      </p:pic>
      <p:sp>
        <p:nvSpPr>
          <p:cNvPr id="8" name="TextBox 7"/>
          <p:cNvSpPr txBox="1"/>
          <p:nvPr/>
        </p:nvSpPr>
        <p:spPr>
          <a:xfrm>
            <a:off x="4267200" y="3429000"/>
            <a:ext cx="4648200" cy="3139321"/>
          </a:xfrm>
          <a:prstGeom prst="rect">
            <a:avLst/>
          </a:prstGeom>
          <a:noFill/>
        </p:spPr>
        <p:txBody>
          <a:bodyPr wrap="square" rtlCol="0">
            <a:spAutoFit/>
          </a:bodyPr>
          <a:lstStyle/>
          <a:p>
            <a:r>
              <a:rPr lang="en-US" sz="2200" dirty="0" smtClean="0"/>
              <a:t>Select the total neighbors for node b.</a:t>
            </a:r>
          </a:p>
          <a:p>
            <a:r>
              <a:rPr lang="en-US" sz="2200" dirty="0" smtClean="0"/>
              <a:t>i.e.,  c  e  f</a:t>
            </a:r>
          </a:p>
          <a:p>
            <a:endParaRPr lang="en-US" sz="2200" dirty="0" smtClean="0"/>
          </a:p>
          <a:p>
            <a:r>
              <a:rPr lang="en-US" sz="2200" dirty="0" smtClean="0"/>
              <a:t>Check all the possible edges that may exist in between the neighbors of node-b i.e., check does edge </a:t>
            </a:r>
          </a:p>
          <a:p>
            <a:r>
              <a:rPr lang="en-US" sz="2200" dirty="0" smtClean="0"/>
              <a:t>c-e, c-f, e-c, e-f, f-c and f-e </a:t>
            </a:r>
          </a:p>
          <a:p>
            <a:r>
              <a:rPr lang="en-US" sz="2200" dirty="0" smtClean="0"/>
              <a:t>exist and if exist count how many of them exist. </a:t>
            </a:r>
            <a:endParaRPr lang="en-US" sz="2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Calculating Parameters</a:t>
            </a:r>
            <a:br>
              <a:rPr lang="en-US" dirty="0" smtClean="0"/>
            </a:br>
            <a:r>
              <a:rPr lang="en-US" sz="3600" dirty="0" smtClean="0"/>
              <a:t>(CC value)</a:t>
            </a:r>
            <a:endParaRPr lang="en-US" sz="3600" dirty="0"/>
          </a:p>
        </p:txBody>
      </p:sp>
      <p:sp>
        <p:nvSpPr>
          <p:cNvPr id="3" name="Content Placeholder 2"/>
          <p:cNvSpPr>
            <a:spLocks noGrp="1"/>
          </p:cNvSpPr>
          <p:nvPr>
            <p:ph idx="1"/>
          </p:nvPr>
        </p:nvSpPr>
        <p:spPr>
          <a:xfrm>
            <a:off x="914400" y="1722437"/>
            <a:ext cx="8839200" cy="4525963"/>
          </a:xfrm>
        </p:spPr>
        <p:txBody>
          <a:bodyPr>
            <a:noAutofit/>
          </a:bodyPr>
          <a:lstStyle/>
          <a:p>
            <a:pPr>
              <a:buNone/>
            </a:pPr>
            <a:r>
              <a:rPr lang="en-US" sz="1800" dirty="0" smtClean="0"/>
              <a:t>In this graph for node-b only c-e, e-c, e-f and f-e </a:t>
            </a:r>
            <a:r>
              <a:rPr lang="en-US" sz="1800" dirty="0" err="1" smtClean="0"/>
              <a:t>exis</a:t>
            </a:r>
            <a:r>
              <a:rPr lang="en-US" sz="1800" dirty="0" smtClean="0"/>
              <a:t> i.e., 4 edges.</a:t>
            </a:r>
          </a:p>
          <a:p>
            <a:pPr>
              <a:buNone/>
            </a:pPr>
            <a:endParaRPr lang="en-US" sz="1800" dirty="0" smtClean="0"/>
          </a:p>
          <a:p>
            <a:pPr>
              <a:buNone/>
            </a:pPr>
            <a:r>
              <a:rPr lang="en-US" sz="1800" dirty="0" smtClean="0"/>
              <a:t>Now divide this number by 2 as edge A-B is equal to edge B-A.</a:t>
            </a:r>
          </a:p>
          <a:p>
            <a:pPr>
              <a:buNone/>
            </a:pPr>
            <a:endParaRPr lang="en-US" sz="1800" dirty="0" smtClean="0"/>
          </a:p>
          <a:p>
            <a:pPr>
              <a:buNone/>
            </a:pPr>
            <a:r>
              <a:rPr lang="en-US" sz="1800" dirty="0" smtClean="0"/>
              <a:t>Total possible edges between </a:t>
            </a:r>
            <a:r>
              <a:rPr lang="en-US" sz="1800" dirty="0" err="1" smtClean="0"/>
              <a:t>neighbours</a:t>
            </a:r>
            <a:r>
              <a:rPr lang="en-US" sz="1800" dirty="0" smtClean="0"/>
              <a:t> is calculate using formula</a:t>
            </a:r>
          </a:p>
          <a:p>
            <a:pPr>
              <a:buNone/>
            </a:pPr>
            <a:r>
              <a:rPr lang="en-US" sz="1800" dirty="0" smtClean="0"/>
              <a:t>                      </a:t>
            </a:r>
            <a:r>
              <a:rPr lang="en-US" sz="1800" dirty="0" err="1" smtClean="0"/>
              <a:t>total_possible_edges</a:t>
            </a:r>
            <a:r>
              <a:rPr lang="en-US" sz="1800" dirty="0" smtClean="0"/>
              <a:t> = n*(n-1) / 2</a:t>
            </a:r>
          </a:p>
          <a:p>
            <a:pPr>
              <a:buNone/>
            </a:pPr>
            <a:endParaRPr lang="en-US" sz="1800" dirty="0" smtClean="0"/>
          </a:p>
          <a:p>
            <a:pPr>
              <a:buNone/>
            </a:pPr>
            <a:r>
              <a:rPr lang="en-US" sz="1800" dirty="0" smtClean="0"/>
              <a:t>For node-b total possible edges is 3*(3-1)/2 which is equal to 3.</a:t>
            </a:r>
          </a:p>
          <a:p>
            <a:pPr>
              <a:buNone/>
            </a:pPr>
            <a:endParaRPr lang="en-US" sz="1800" dirty="0" smtClean="0"/>
          </a:p>
          <a:p>
            <a:pPr>
              <a:buNone/>
            </a:pPr>
            <a:r>
              <a:rPr lang="en-US" sz="1800" dirty="0" smtClean="0"/>
              <a:t>So CC value for node-b is 2/3 = 0.667 i.e.,</a:t>
            </a:r>
          </a:p>
          <a:p>
            <a:pPr>
              <a:buNone/>
            </a:pPr>
            <a:r>
              <a:rPr lang="en-US" sz="1800" dirty="0" smtClean="0"/>
              <a:t>(</a:t>
            </a:r>
            <a:r>
              <a:rPr lang="en-US" sz="1800" dirty="0" err="1" smtClean="0"/>
              <a:t>total_edges_exist_among_neighbours</a:t>
            </a:r>
            <a:r>
              <a:rPr lang="en-US" sz="1800" dirty="0" smtClean="0"/>
              <a:t> / </a:t>
            </a:r>
            <a:r>
              <a:rPr lang="en-US" sz="1800" dirty="0" err="1" smtClean="0"/>
              <a:t>total_possible_edges_among_neighbours</a:t>
            </a:r>
            <a:r>
              <a:rPr lang="en-US" sz="1800" dirty="0" smtClean="0"/>
              <a:t>) </a:t>
            </a:r>
            <a:endParaRPr lang="en-US" sz="1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Calculating Parameters</a:t>
            </a:r>
            <a:br>
              <a:rPr lang="en-US" dirty="0" smtClean="0"/>
            </a:br>
            <a:r>
              <a:rPr lang="en-US" sz="3600" dirty="0" smtClean="0"/>
              <a:t>(Freeman’s  Degree Centrality)</a:t>
            </a:r>
            <a:endParaRPr lang="en-US" sz="3600" dirty="0"/>
          </a:p>
        </p:txBody>
      </p:sp>
      <p:sp>
        <p:nvSpPr>
          <p:cNvPr id="3" name="Content Placeholder 2"/>
          <p:cNvSpPr>
            <a:spLocks noGrp="1"/>
          </p:cNvSpPr>
          <p:nvPr>
            <p:ph idx="1"/>
          </p:nvPr>
        </p:nvSpPr>
        <p:spPr>
          <a:xfrm>
            <a:off x="1435608" y="1828800"/>
            <a:ext cx="7498080" cy="4419600"/>
          </a:xfrm>
        </p:spPr>
        <p:txBody>
          <a:bodyPr>
            <a:normAutofit/>
          </a:bodyPr>
          <a:lstStyle/>
          <a:p>
            <a:r>
              <a:rPr lang="en-US" sz="2400" dirty="0" smtClean="0"/>
              <a:t>To calculate freeman’s degree centrality of a node-x total difference of degree of node with maximum degree to all of the neighboring nodes of node-x is divided by the total difference of degree of node-x to the degree of neighboring nodes.</a:t>
            </a:r>
          </a:p>
          <a:p>
            <a:pPr>
              <a:buNone/>
            </a:pPr>
            <a:r>
              <a:rPr lang="en-US" sz="2400" dirty="0" smtClean="0"/>
              <a:t>     i.e. </a:t>
            </a:r>
            <a:endParaRPr lang="en-US" sz="2400" dirty="0"/>
          </a:p>
        </p:txBody>
      </p:sp>
      <p:pic>
        <p:nvPicPr>
          <p:cNvPr id="2050" name="Picture 2"/>
          <p:cNvPicPr>
            <a:picLocks noChangeAspect="1" noChangeArrowheads="1"/>
          </p:cNvPicPr>
          <p:nvPr/>
        </p:nvPicPr>
        <p:blipFill>
          <a:blip r:embed="rId2"/>
          <a:srcRect/>
          <a:stretch>
            <a:fillRect/>
          </a:stretch>
        </p:blipFill>
        <p:spPr bwMode="auto">
          <a:xfrm>
            <a:off x="1147762" y="4426230"/>
            <a:ext cx="7691438" cy="13649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060450" y="1863725"/>
            <a:ext cx="3816350" cy="3851275"/>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smtClean="0"/>
              <a:t>Calculating Parameters</a:t>
            </a:r>
            <a:br>
              <a:rPr lang="en-US" dirty="0" smtClean="0"/>
            </a:br>
            <a:r>
              <a:rPr lang="en-US" sz="3600" dirty="0" smtClean="0"/>
              <a:t>(Freeman’s  Degree Centrality)</a:t>
            </a:r>
            <a:endParaRPr lang="en-US" sz="3600" dirty="0"/>
          </a:p>
        </p:txBody>
      </p:sp>
      <p:sp>
        <p:nvSpPr>
          <p:cNvPr id="3" name="Content Placeholder 2"/>
          <p:cNvSpPr>
            <a:spLocks noGrp="1"/>
          </p:cNvSpPr>
          <p:nvPr>
            <p:ph idx="1"/>
          </p:nvPr>
        </p:nvSpPr>
        <p:spPr>
          <a:xfrm>
            <a:off x="4648200" y="1600201"/>
            <a:ext cx="4038600" cy="4495800"/>
          </a:xfrm>
        </p:spPr>
        <p:txBody>
          <a:bodyPr>
            <a:normAutofit fontScale="77500" lnSpcReduction="20000"/>
          </a:bodyPr>
          <a:lstStyle/>
          <a:p>
            <a:r>
              <a:rPr lang="en-US" dirty="0" smtClean="0"/>
              <a:t>Node with maximum degree is node-c i.e., 4.</a:t>
            </a:r>
          </a:p>
          <a:p>
            <a:r>
              <a:rPr lang="en-US" dirty="0" smtClean="0"/>
              <a:t>To find freeman’s degree centrality of node-b first select the neighbors of node b</a:t>
            </a:r>
          </a:p>
          <a:p>
            <a:r>
              <a:rPr lang="en-US" dirty="0" smtClean="0"/>
              <a:t>i.e.,   c    e    f </a:t>
            </a:r>
          </a:p>
          <a:p>
            <a:r>
              <a:rPr lang="en-US" dirty="0" smtClean="0"/>
              <a:t>Now to calculate the value of numerator (a) find sum of all the difference between degree of node-b and </a:t>
            </a:r>
            <a:r>
              <a:rPr lang="en-US" dirty="0" smtClean="0"/>
              <a:t>neighboring </a:t>
            </a:r>
            <a:r>
              <a:rPr lang="en-US" dirty="0" smtClean="0"/>
              <a:t>nodes of b i.e.,( c, e, f )</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Calculating Parameters</a:t>
            </a:r>
            <a:br>
              <a:rPr lang="en-US" dirty="0" smtClean="0"/>
            </a:br>
            <a:r>
              <a:rPr lang="en-US" sz="3600" dirty="0" smtClean="0"/>
              <a:t>(Freeman’s  Degree Centrality)</a:t>
            </a:r>
            <a:endParaRPr lang="en-US" sz="3600" dirty="0"/>
          </a:p>
        </p:txBody>
      </p:sp>
      <p:sp>
        <p:nvSpPr>
          <p:cNvPr id="3" name="Content Placeholder 2"/>
          <p:cNvSpPr>
            <a:spLocks noGrp="1"/>
          </p:cNvSpPr>
          <p:nvPr>
            <p:ph idx="1"/>
          </p:nvPr>
        </p:nvSpPr>
        <p:spPr>
          <a:xfrm>
            <a:off x="990600" y="1798637"/>
            <a:ext cx="8229600" cy="4525963"/>
          </a:xfrm>
        </p:spPr>
        <p:txBody>
          <a:bodyPr>
            <a:normAutofit/>
          </a:bodyPr>
          <a:lstStyle/>
          <a:p>
            <a:r>
              <a:rPr lang="en-US" sz="2400" dirty="0" smtClean="0"/>
              <a:t>Degree of c, e and f are 4, 3 and 2 respectively.</a:t>
            </a:r>
          </a:p>
          <a:p>
            <a:r>
              <a:rPr lang="en-US" sz="2400" dirty="0" smtClean="0"/>
              <a:t>So, a = |(3-4)| + |(3-3)| + |(3-2)| = 2</a:t>
            </a:r>
          </a:p>
          <a:p>
            <a:r>
              <a:rPr lang="en-US" sz="2400" dirty="0" smtClean="0"/>
              <a:t>Similarly to calculate the value of denominator (b) find sum of all the difference between maximum degree of node in graph and neighboring nodes of b i.e.,( c, e, f )</a:t>
            </a:r>
          </a:p>
          <a:p>
            <a:r>
              <a:rPr lang="en-US" sz="2400" dirty="0" smtClean="0"/>
              <a:t>As node-c have maximum degree i.e., 4</a:t>
            </a:r>
          </a:p>
          <a:p>
            <a:r>
              <a:rPr lang="en-US" sz="2400" dirty="0" smtClean="0"/>
              <a:t>So b = |(4-4)| + |(4-3)| + |(4-2)| = 3</a:t>
            </a:r>
          </a:p>
          <a:p>
            <a:r>
              <a:rPr lang="en-US" sz="2400" dirty="0" smtClean="0"/>
              <a:t>So freeman’s degree centrality of node-b is 2/3 = 0.667 </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060450" y="1676400"/>
            <a:ext cx="3816350" cy="3851275"/>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smtClean="0"/>
              <a:t>Calculating Parameters</a:t>
            </a:r>
            <a:br>
              <a:rPr lang="en-US" dirty="0" smtClean="0"/>
            </a:br>
            <a:r>
              <a:rPr lang="en-US" sz="3600" dirty="0" smtClean="0"/>
              <a:t>(Enhanced Degree Centrality)</a:t>
            </a:r>
            <a:endParaRPr lang="en-US" sz="3600" dirty="0"/>
          </a:p>
        </p:txBody>
      </p:sp>
      <p:sp>
        <p:nvSpPr>
          <p:cNvPr id="3" name="Content Placeholder 2"/>
          <p:cNvSpPr>
            <a:spLocks noGrp="1"/>
          </p:cNvSpPr>
          <p:nvPr>
            <p:ph idx="1"/>
          </p:nvPr>
        </p:nvSpPr>
        <p:spPr>
          <a:xfrm>
            <a:off x="4648200" y="1600201"/>
            <a:ext cx="4038600" cy="4495800"/>
          </a:xfrm>
        </p:spPr>
        <p:txBody>
          <a:bodyPr>
            <a:normAutofit fontScale="62500" lnSpcReduction="20000"/>
          </a:bodyPr>
          <a:lstStyle/>
          <a:p>
            <a:r>
              <a:rPr lang="en-US" dirty="0" smtClean="0"/>
              <a:t>Enhanced degree centrality of a node is calculated by multiplying the CC value and freeman’s degree centrality of a node.</a:t>
            </a:r>
          </a:p>
          <a:p>
            <a:r>
              <a:rPr lang="en-US" dirty="0" smtClean="0"/>
              <a:t>To find the enhanced degree centrality of node b in this graph first CC and freeman’s degree centrality is calculated and then multiplied</a:t>
            </a:r>
          </a:p>
          <a:p>
            <a:r>
              <a:rPr lang="en-US" dirty="0" smtClean="0"/>
              <a:t>So, enhanced degree centrality of node b is :</a:t>
            </a:r>
          </a:p>
          <a:p>
            <a:pPr>
              <a:buNone/>
            </a:pPr>
            <a:r>
              <a:rPr lang="en-US" dirty="0" smtClean="0"/>
              <a:t>      0.667*0.667 = 0.447</a:t>
            </a:r>
          </a:p>
          <a:p>
            <a:r>
              <a:rPr lang="en-US" dirty="0" smtClean="0"/>
              <a:t>CC value of node-b = 0.667</a:t>
            </a:r>
          </a:p>
          <a:p>
            <a:r>
              <a:rPr lang="en-US" dirty="0" smtClean="0"/>
              <a:t>Freeman’s degree centrality of node-b =  0.667</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229600" cy="1143000"/>
          </a:xfrm>
        </p:spPr>
        <p:txBody>
          <a:bodyPr>
            <a:normAutofit fontScale="90000"/>
          </a:bodyPr>
          <a:lstStyle/>
          <a:p>
            <a:r>
              <a:rPr lang="en-US" dirty="0" smtClean="0"/>
              <a:t>Selection Procedure for Most Influential Node</a:t>
            </a:r>
            <a:endParaRPr lang="en-US" dirty="0"/>
          </a:p>
        </p:txBody>
      </p:sp>
      <p:sp>
        <p:nvSpPr>
          <p:cNvPr id="3" name="Content Placeholder 2"/>
          <p:cNvSpPr>
            <a:spLocks noGrp="1"/>
          </p:cNvSpPr>
          <p:nvPr>
            <p:ph idx="1"/>
          </p:nvPr>
        </p:nvSpPr>
        <p:spPr>
          <a:xfrm>
            <a:off x="990600" y="1295400"/>
            <a:ext cx="8229600" cy="4525963"/>
          </a:xfrm>
        </p:spPr>
        <p:txBody>
          <a:bodyPr>
            <a:normAutofit/>
          </a:bodyPr>
          <a:lstStyle/>
          <a:p>
            <a:r>
              <a:rPr lang="en-US" sz="2000" dirty="0" smtClean="0"/>
              <a:t>We have calculated four parameters on the social network.</a:t>
            </a:r>
          </a:p>
          <a:p>
            <a:r>
              <a:rPr lang="en-US" sz="2000" dirty="0" smtClean="0"/>
              <a:t>Based on each parameter ranking is done individually, in this way there are total four rankings obtained.</a:t>
            </a:r>
          </a:p>
          <a:p>
            <a:r>
              <a:rPr lang="en-US" sz="2000" dirty="0" smtClean="0"/>
              <a:t>Now for each node their individual ranking in these four parameters is added.</a:t>
            </a:r>
          </a:p>
          <a:p>
            <a:r>
              <a:rPr lang="en-US" sz="2000" dirty="0" smtClean="0"/>
              <a:t>The nodes with least aggregate rank is known as the most influential node.</a:t>
            </a:r>
          </a:p>
          <a:p>
            <a:r>
              <a:rPr lang="en-US" sz="2000" dirty="0" smtClean="0"/>
              <a:t>e.g. </a:t>
            </a:r>
            <a:endParaRPr lang="en-US" sz="2000" dirty="0"/>
          </a:p>
        </p:txBody>
      </p:sp>
      <p:graphicFrame>
        <p:nvGraphicFramePr>
          <p:cNvPr id="7" name="Table 6"/>
          <p:cNvGraphicFramePr>
            <a:graphicFrameLocks noGrp="1"/>
          </p:cNvGraphicFramePr>
          <p:nvPr/>
        </p:nvGraphicFramePr>
        <p:xfrm>
          <a:off x="2057400" y="3505200"/>
          <a:ext cx="6629400" cy="3169920"/>
        </p:xfrm>
        <a:graphic>
          <a:graphicData uri="http://schemas.openxmlformats.org/drawingml/2006/table">
            <a:tbl>
              <a:tblPr firstRow="1" bandRow="1">
                <a:tableStyleId>{5C22544A-7EE6-4342-B048-85BDC9FD1C3A}</a:tableStyleId>
              </a:tblPr>
              <a:tblGrid>
                <a:gridCol w="1104900"/>
                <a:gridCol w="1104900"/>
                <a:gridCol w="1104900"/>
                <a:gridCol w="1104900"/>
                <a:gridCol w="1104900"/>
                <a:gridCol w="1104900"/>
              </a:tblGrid>
              <a:tr h="541822">
                <a:tc gridSpan="2">
                  <a:txBody>
                    <a:bodyPr/>
                    <a:lstStyle/>
                    <a:p>
                      <a:pPr algn="ctr"/>
                      <a:r>
                        <a:rPr lang="en-US" sz="1600" dirty="0" smtClean="0"/>
                        <a:t>CC Value</a:t>
                      </a:r>
                      <a:endParaRPr lang="en-US" sz="1600" dirty="0"/>
                    </a:p>
                  </a:txBody>
                  <a:tcPr/>
                </a:tc>
                <a:tc hMerge="1">
                  <a:txBody>
                    <a:bodyPr/>
                    <a:lstStyle/>
                    <a:p>
                      <a:endParaRPr lang="en-US" dirty="0"/>
                    </a:p>
                  </a:txBody>
                  <a:tcPr/>
                </a:tc>
                <a:tc gridSpan="2">
                  <a:txBody>
                    <a:bodyPr/>
                    <a:lstStyle/>
                    <a:p>
                      <a:pPr algn="ctr"/>
                      <a:r>
                        <a:rPr lang="en-US" sz="1600" dirty="0" smtClean="0"/>
                        <a:t>Freeman’s Degree Centrality</a:t>
                      </a:r>
                      <a:endParaRPr lang="en-US" sz="1600" dirty="0"/>
                    </a:p>
                  </a:txBody>
                  <a:tcPr/>
                </a:tc>
                <a:tc hMerge="1">
                  <a:txBody>
                    <a:bodyPr/>
                    <a:lstStyle/>
                    <a:p>
                      <a:endParaRPr lang="en-US" dirty="0"/>
                    </a:p>
                  </a:txBody>
                  <a:tcPr/>
                </a:tc>
                <a:tc gridSpan="2">
                  <a:txBody>
                    <a:bodyPr/>
                    <a:lstStyle/>
                    <a:p>
                      <a:pPr algn="ctr"/>
                      <a:r>
                        <a:rPr lang="en-US" sz="1600" dirty="0" smtClean="0"/>
                        <a:t>Enhanced Degree</a:t>
                      </a:r>
                      <a:r>
                        <a:rPr lang="en-US" sz="1600" baseline="0" dirty="0" smtClean="0"/>
                        <a:t> Centrality</a:t>
                      </a:r>
                      <a:endParaRPr lang="en-US" sz="1600" dirty="0"/>
                    </a:p>
                  </a:txBody>
                  <a:tcPr/>
                </a:tc>
                <a:tc hMerge="1">
                  <a:txBody>
                    <a:bodyPr/>
                    <a:lstStyle/>
                    <a:p>
                      <a:endParaRPr lang="en-US" dirty="0"/>
                    </a:p>
                  </a:txBody>
                  <a:tcPr/>
                </a:tc>
              </a:tr>
              <a:tr h="541822">
                <a:tc>
                  <a:txBody>
                    <a:bodyPr/>
                    <a:lstStyle/>
                    <a:p>
                      <a:pPr algn="ctr"/>
                      <a:r>
                        <a:rPr lang="en-US" sz="1600" dirty="0" smtClean="0"/>
                        <a:t>Node number</a:t>
                      </a:r>
                      <a:endParaRPr lang="en-US" sz="1600" dirty="0"/>
                    </a:p>
                  </a:txBody>
                  <a:tcPr/>
                </a:tc>
                <a:tc>
                  <a:txBody>
                    <a:bodyPr/>
                    <a:lstStyle/>
                    <a:p>
                      <a:pPr algn="ctr"/>
                      <a:r>
                        <a:rPr lang="en-US" sz="1600" dirty="0" smtClean="0"/>
                        <a:t>Rank</a:t>
                      </a:r>
                      <a:endParaRPr lang="en-US" sz="1600" dirty="0"/>
                    </a:p>
                  </a:txBody>
                  <a:tcPr/>
                </a:tc>
                <a:tc>
                  <a:txBody>
                    <a:bodyPr/>
                    <a:lstStyle/>
                    <a:p>
                      <a:pPr algn="ctr"/>
                      <a:r>
                        <a:rPr lang="en-US" sz="1600" dirty="0" smtClean="0"/>
                        <a:t>Node number</a:t>
                      </a:r>
                      <a:endParaRPr lang="en-US" sz="1600" dirty="0"/>
                    </a:p>
                  </a:txBody>
                  <a:tcPr/>
                </a:tc>
                <a:tc>
                  <a:txBody>
                    <a:bodyPr/>
                    <a:lstStyle/>
                    <a:p>
                      <a:pPr algn="ctr"/>
                      <a:r>
                        <a:rPr lang="en-US" sz="1600" dirty="0" smtClean="0"/>
                        <a:t>Rank</a:t>
                      </a:r>
                      <a:endParaRPr lang="en-US" sz="1600" dirty="0"/>
                    </a:p>
                  </a:txBody>
                  <a:tcPr/>
                </a:tc>
                <a:tc>
                  <a:txBody>
                    <a:bodyPr/>
                    <a:lstStyle/>
                    <a:p>
                      <a:pPr algn="ctr"/>
                      <a:r>
                        <a:rPr lang="en-US" sz="1600" dirty="0" smtClean="0"/>
                        <a:t>Node</a:t>
                      </a:r>
                      <a:r>
                        <a:rPr lang="en-US" sz="1600" baseline="0" dirty="0" smtClean="0"/>
                        <a:t> number</a:t>
                      </a:r>
                      <a:endParaRPr lang="en-US" sz="1600" dirty="0"/>
                    </a:p>
                  </a:txBody>
                  <a:tcPr/>
                </a:tc>
                <a:tc>
                  <a:txBody>
                    <a:bodyPr/>
                    <a:lstStyle/>
                    <a:p>
                      <a:pPr algn="ctr"/>
                      <a:r>
                        <a:rPr lang="en-US" sz="1600" dirty="0" smtClean="0"/>
                        <a:t>Rank</a:t>
                      </a:r>
                      <a:endParaRPr lang="en-US" sz="1600" dirty="0"/>
                    </a:p>
                  </a:txBody>
                  <a:tcPr/>
                </a:tc>
              </a:tr>
              <a:tr h="309613">
                <a:tc>
                  <a:txBody>
                    <a:bodyPr/>
                    <a:lstStyle/>
                    <a:p>
                      <a:pPr algn="ctr"/>
                      <a:r>
                        <a:rPr lang="en-US" sz="1600" dirty="0" smtClean="0"/>
                        <a:t>3</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4</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6</a:t>
                      </a:r>
                      <a:endParaRPr lang="en-US" sz="1600" dirty="0"/>
                    </a:p>
                  </a:txBody>
                  <a:tcPr/>
                </a:tc>
                <a:tc>
                  <a:txBody>
                    <a:bodyPr/>
                    <a:lstStyle/>
                    <a:p>
                      <a:pPr algn="ctr"/>
                      <a:r>
                        <a:rPr lang="en-US" sz="1600" dirty="0" smtClean="0"/>
                        <a:t>1</a:t>
                      </a:r>
                      <a:endParaRPr lang="en-US" sz="1600" dirty="0"/>
                    </a:p>
                  </a:txBody>
                  <a:tcPr/>
                </a:tc>
              </a:tr>
              <a:tr h="309613">
                <a:tc>
                  <a:txBody>
                    <a:bodyPr/>
                    <a:lstStyle/>
                    <a:p>
                      <a:pPr algn="ctr"/>
                      <a:r>
                        <a:rPr lang="en-US" sz="1600" dirty="0" smtClean="0"/>
                        <a:t>2</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6</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4</a:t>
                      </a:r>
                      <a:endParaRPr lang="en-US" sz="1600" dirty="0"/>
                    </a:p>
                  </a:txBody>
                  <a:tcPr/>
                </a:tc>
                <a:tc>
                  <a:txBody>
                    <a:bodyPr/>
                    <a:lstStyle/>
                    <a:p>
                      <a:pPr algn="ctr"/>
                      <a:r>
                        <a:rPr lang="en-US" sz="1600" dirty="0" smtClean="0"/>
                        <a:t>2</a:t>
                      </a:r>
                      <a:endParaRPr lang="en-US" sz="1600" dirty="0"/>
                    </a:p>
                  </a:txBody>
                  <a:tcPr/>
                </a:tc>
              </a:tr>
              <a:tr h="309613">
                <a:tc>
                  <a:txBody>
                    <a:bodyPr/>
                    <a:lstStyle/>
                    <a:p>
                      <a:pPr algn="ctr"/>
                      <a:r>
                        <a:rPr lang="en-US" sz="1600" dirty="0" smtClean="0"/>
                        <a:t>5</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3</a:t>
                      </a:r>
                      <a:endParaRPr lang="en-US" sz="1600" dirty="0"/>
                    </a:p>
                  </a:txBody>
                  <a:tcPr/>
                </a:tc>
              </a:tr>
              <a:tr h="309613">
                <a:tc>
                  <a:txBody>
                    <a:bodyPr/>
                    <a:lstStyle/>
                    <a:p>
                      <a:pPr algn="ctr"/>
                      <a:r>
                        <a:rPr lang="en-US" sz="1600" dirty="0" smtClean="0"/>
                        <a:t>6</a:t>
                      </a:r>
                      <a:endParaRPr lang="en-US" sz="1600" dirty="0"/>
                    </a:p>
                  </a:txBody>
                  <a:tcPr/>
                </a:tc>
                <a:tc>
                  <a:txBody>
                    <a:bodyPr/>
                    <a:lstStyle/>
                    <a:p>
                      <a:pPr algn="ctr"/>
                      <a:r>
                        <a:rPr lang="en-US" sz="1600" dirty="0" smtClean="0"/>
                        <a:t>4</a:t>
                      </a:r>
                      <a:endParaRPr lang="en-US" sz="1600" dirty="0"/>
                    </a:p>
                  </a:txBody>
                  <a:tcPr/>
                </a:tc>
                <a:tc>
                  <a:txBody>
                    <a:bodyPr/>
                    <a:lstStyle/>
                    <a:p>
                      <a:pPr algn="ctr"/>
                      <a:r>
                        <a:rPr lang="en-US" sz="1600" dirty="0" smtClean="0"/>
                        <a:t>5</a:t>
                      </a:r>
                      <a:endParaRPr lang="en-US" sz="1600" dirty="0"/>
                    </a:p>
                  </a:txBody>
                  <a:tcPr/>
                </a:tc>
                <a:tc>
                  <a:txBody>
                    <a:bodyPr/>
                    <a:lstStyle/>
                    <a:p>
                      <a:pPr algn="ctr"/>
                      <a:r>
                        <a:rPr lang="en-US" sz="1600" dirty="0" smtClean="0"/>
                        <a:t>4</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4</a:t>
                      </a:r>
                      <a:endParaRPr lang="en-US" sz="1600" dirty="0"/>
                    </a:p>
                  </a:txBody>
                  <a:tcPr/>
                </a:tc>
              </a:tr>
              <a:tr h="309613">
                <a:tc>
                  <a:txBody>
                    <a:bodyPr/>
                    <a:lstStyle/>
                    <a:p>
                      <a:pPr algn="ctr"/>
                      <a:r>
                        <a:rPr lang="en-US" sz="1600" dirty="0" smtClean="0"/>
                        <a:t>4</a:t>
                      </a:r>
                      <a:endParaRPr lang="en-US" sz="1600" dirty="0"/>
                    </a:p>
                  </a:txBody>
                  <a:tcPr/>
                </a:tc>
                <a:tc>
                  <a:txBody>
                    <a:bodyPr/>
                    <a:lstStyle/>
                    <a:p>
                      <a:pPr algn="ctr"/>
                      <a:r>
                        <a:rPr lang="en-US" sz="1600" dirty="0" smtClean="0"/>
                        <a:t>5</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5</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5</a:t>
                      </a:r>
                      <a:endParaRPr lang="en-US" sz="1600" dirty="0"/>
                    </a:p>
                  </a:txBody>
                  <a:tcPr/>
                </a:tc>
              </a:tr>
              <a:tr h="309613">
                <a:tc>
                  <a:txBody>
                    <a:bodyPr/>
                    <a:lstStyle/>
                    <a:p>
                      <a:pPr algn="ctr"/>
                      <a:r>
                        <a:rPr lang="en-US" sz="1600" dirty="0" smtClean="0"/>
                        <a:t>1</a:t>
                      </a:r>
                      <a:endParaRPr lang="en-US" sz="1600" dirty="0"/>
                    </a:p>
                  </a:txBody>
                  <a:tcPr/>
                </a:tc>
                <a:tc>
                  <a:txBody>
                    <a:bodyPr/>
                    <a:lstStyle/>
                    <a:p>
                      <a:pPr algn="ctr"/>
                      <a:r>
                        <a:rPr lang="en-US" sz="1600" dirty="0" smtClean="0"/>
                        <a:t>6</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6</a:t>
                      </a:r>
                      <a:endParaRPr lang="en-US" sz="1600" dirty="0"/>
                    </a:p>
                  </a:txBody>
                  <a:tcPr/>
                </a:tc>
                <a:tc>
                  <a:txBody>
                    <a:bodyPr/>
                    <a:lstStyle/>
                    <a:p>
                      <a:pPr algn="ctr"/>
                      <a:r>
                        <a:rPr lang="en-US" sz="1600" dirty="0" smtClean="0"/>
                        <a:t>5</a:t>
                      </a:r>
                      <a:endParaRPr lang="en-US" sz="1600" dirty="0"/>
                    </a:p>
                  </a:txBody>
                  <a:tcPr/>
                </a:tc>
                <a:tc>
                  <a:txBody>
                    <a:bodyPr/>
                    <a:lstStyle/>
                    <a:p>
                      <a:pPr algn="ctr"/>
                      <a:r>
                        <a:rPr lang="en-US" sz="1600" dirty="0" smtClean="0"/>
                        <a:t>6</a:t>
                      </a:r>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8229600" cy="1325562"/>
          </a:xfrm>
        </p:spPr>
        <p:txBody>
          <a:bodyPr>
            <a:normAutofit fontScale="90000"/>
          </a:bodyPr>
          <a:lstStyle/>
          <a:p>
            <a:r>
              <a:rPr lang="en-US" dirty="0" smtClean="0"/>
              <a:t>Selection Procedure for Most Influential Node</a:t>
            </a:r>
            <a:endParaRPr lang="en-US" dirty="0"/>
          </a:p>
        </p:txBody>
      </p:sp>
      <p:sp>
        <p:nvSpPr>
          <p:cNvPr id="3" name="Content Placeholder 2"/>
          <p:cNvSpPr>
            <a:spLocks noGrp="1"/>
          </p:cNvSpPr>
          <p:nvPr>
            <p:ph idx="1"/>
          </p:nvPr>
        </p:nvSpPr>
        <p:spPr>
          <a:xfrm>
            <a:off x="990600" y="1600200"/>
            <a:ext cx="8229600" cy="5029200"/>
          </a:xfrm>
        </p:spPr>
        <p:txBody>
          <a:bodyPr>
            <a:normAutofit lnSpcReduction="10000"/>
          </a:bodyPr>
          <a:lstStyle/>
          <a:p>
            <a:r>
              <a:rPr lang="en-US" sz="2200" dirty="0" smtClean="0"/>
              <a:t>Aggregate sum of ranks :</a:t>
            </a:r>
          </a:p>
          <a:p>
            <a:pPr>
              <a:buNone/>
            </a:pPr>
            <a:r>
              <a:rPr lang="en-US" sz="2200" dirty="0" smtClean="0"/>
              <a:t>		</a:t>
            </a:r>
          </a:p>
          <a:p>
            <a:endParaRPr lang="en-US" sz="2200" dirty="0" smtClean="0"/>
          </a:p>
          <a:p>
            <a:endParaRPr lang="en-US" sz="2200" dirty="0" smtClean="0"/>
          </a:p>
          <a:p>
            <a:endParaRPr lang="en-US" sz="2200" dirty="0" smtClean="0"/>
          </a:p>
          <a:p>
            <a:endParaRPr lang="en-US" sz="2200" dirty="0" smtClean="0"/>
          </a:p>
          <a:p>
            <a:endParaRPr lang="en-US" sz="2200" dirty="0" smtClean="0"/>
          </a:p>
          <a:p>
            <a:pPr>
              <a:buNone/>
            </a:pPr>
            <a:endParaRPr lang="en-US" sz="2200" dirty="0" smtClean="0"/>
          </a:p>
          <a:p>
            <a:pPr>
              <a:buNone/>
            </a:pPr>
            <a:endParaRPr lang="en-US" sz="2200" dirty="0" smtClean="0"/>
          </a:p>
          <a:p>
            <a:pPr>
              <a:buNone/>
            </a:pPr>
            <a:endParaRPr lang="en-US" sz="2200" dirty="0" smtClean="0"/>
          </a:p>
          <a:p>
            <a:r>
              <a:rPr lang="en-US" sz="2200" dirty="0" smtClean="0"/>
              <a:t>If two or more nodes share the least ranking then all of them are the most influential node because their orientation, connectivity in the graph and connectivity among the neighbors is identical.</a:t>
            </a:r>
            <a:endParaRPr lang="en-US" sz="2200" dirty="0"/>
          </a:p>
        </p:txBody>
      </p:sp>
      <p:graphicFrame>
        <p:nvGraphicFramePr>
          <p:cNvPr id="6" name="Table 5"/>
          <p:cNvGraphicFramePr>
            <a:graphicFrameLocks noGrp="1"/>
          </p:cNvGraphicFramePr>
          <p:nvPr/>
        </p:nvGraphicFramePr>
        <p:xfrm>
          <a:off x="1143000" y="2103120"/>
          <a:ext cx="3429000" cy="2926080"/>
        </p:xfrm>
        <a:graphic>
          <a:graphicData uri="http://schemas.openxmlformats.org/drawingml/2006/table">
            <a:tbl>
              <a:tblPr firstRow="1" bandRow="1">
                <a:tableStyleId>{5C22544A-7EE6-4342-B048-85BDC9FD1C3A}</a:tableStyleId>
              </a:tblPr>
              <a:tblGrid>
                <a:gridCol w="1714500"/>
                <a:gridCol w="1714500"/>
              </a:tblGrid>
              <a:tr h="333375">
                <a:tc gridSpan="2">
                  <a:txBody>
                    <a:bodyPr/>
                    <a:lstStyle/>
                    <a:p>
                      <a:pPr algn="ctr"/>
                      <a:r>
                        <a:rPr lang="en-US" sz="1800" dirty="0" smtClean="0"/>
                        <a:t>Total</a:t>
                      </a:r>
                      <a:endParaRPr lang="en-US" sz="1800" dirty="0"/>
                    </a:p>
                  </a:txBody>
                  <a:tcPr/>
                </a:tc>
                <a:tc hMerge="1">
                  <a:txBody>
                    <a:bodyPr/>
                    <a:lstStyle/>
                    <a:p>
                      <a:endParaRPr lang="en-US" dirty="0"/>
                    </a:p>
                  </a:txBody>
                  <a:tcPr/>
                </a:tc>
              </a:tr>
              <a:tr h="333375">
                <a:tc>
                  <a:txBody>
                    <a:bodyPr/>
                    <a:lstStyle/>
                    <a:p>
                      <a:pPr algn="ctr"/>
                      <a:r>
                        <a:rPr lang="en-US" sz="1800" dirty="0" smtClean="0"/>
                        <a:t>Node number</a:t>
                      </a:r>
                      <a:endParaRPr lang="en-US" sz="1800" dirty="0"/>
                    </a:p>
                  </a:txBody>
                  <a:tcPr/>
                </a:tc>
                <a:tc>
                  <a:txBody>
                    <a:bodyPr/>
                    <a:lstStyle/>
                    <a:p>
                      <a:pPr algn="ctr"/>
                      <a:r>
                        <a:rPr lang="en-US" sz="1800" dirty="0" smtClean="0"/>
                        <a:t>Total Rank</a:t>
                      </a:r>
                      <a:endParaRPr lang="en-US" sz="1800" dirty="0"/>
                    </a:p>
                  </a:txBody>
                  <a:tcPr/>
                </a:tc>
              </a:tr>
              <a:tr h="333375">
                <a:tc>
                  <a:txBody>
                    <a:bodyPr/>
                    <a:lstStyle/>
                    <a:p>
                      <a:pPr algn="ctr"/>
                      <a:r>
                        <a:rPr lang="en-US" sz="1800" dirty="0" smtClean="0"/>
                        <a:t>1</a:t>
                      </a:r>
                      <a:endParaRPr lang="en-US" sz="1800" dirty="0"/>
                    </a:p>
                  </a:txBody>
                  <a:tcPr/>
                </a:tc>
                <a:tc>
                  <a:txBody>
                    <a:bodyPr/>
                    <a:lstStyle/>
                    <a:p>
                      <a:pPr algn="ctr"/>
                      <a:r>
                        <a:rPr lang="en-US" sz="1800" dirty="0" smtClean="0"/>
                        <a:t>14</a:t>
                      </a:r>
                      <a:endParaRPr lang="en-US" sz="1800" dirty="0"/>
                    </a:p>
                  </a:txBody>
                  <a:tcPr/>
                </a:tc>
              </a:tr>
              <a:tr h="333375">
                <a:tc>
                  <a:txBody>
                    <a:bodyPr/>
                    <a:lstStyle/>
                    <a:p>
                      <a:pPr algn="ctr"/>
                      <a:r>
                        <a:rPr lang="en-US" sz="1800" dirty="0" smtClean="0"/>
                        <a:t>2</a:t>
                      </a:r>
                      <a:endParaRPr lang="en-US" sz="1800" dirty="0"/>
                    </a:p>
                  </a:txBody>
                  <a:tcPr/>
                </a:tc>
                <a:tc>
                  <a:txBody>
                    <a:bodyPr/>
                    <a:lstStyle/>
                    <a:p>
                      <a:pPr algn="ctr"/>
                      <a:r>
                        <a:rPr lang="en-US" sz="1800" dirty="0" smtClean="0"/>
                        <a:t>16</a:t>
                      </a:r>
                      <a:endParaRPr lang="en-US" sz="1800" dirty="0"/>
                    </a:p>
                  </a:txBody>
                  <a:tcPr/>
                </a:tc>
              </a:tr>
              <a:tr h="333375">
                <a:tc>
                  <a:txBody>
                    <a:bodyPr/>
                    <a:lstStyle/>
                    <a:p>
                      <a:pPr algn="ctr"/>
                      <a:r>
                        <a:rPr lang="en-US" sz="1800" dirty="0" smtClean="0"/>
                        <a:t>3</a:t>
                      </a:r>
                      <a:endParaRPr lang="en-US" sz="1800" dirty="0"/>
                    </a:p>
                  </a:txBody>
                  <a:tcPr/>
                </a:tc>
                <a:tc>
                  <a:txBody>
                    <a:bodyPr/>
                    <a:lstStyle/>
                    <a:p>
                      <a:pPr algn="ctr"/>
                      <a:r>
                        <a:rPr lang="en-US" sz="1800" dirty="0" smtClean="0"/>
                        <a:t>15</a:t>
                      </a:r>
                      <a:endParaRPr lang="en-US" sz="1800" dirty="0"/>
                    </a:p>
                  </a:txBody>
                  <a:tcPr/>
                </a:tc>
              </a:tr>
              <a:tr h="333375">
                <a:tc>
                  <a:txBody>
                    <a:bodyPr/>
                    <a:lstStyle/>
                    <a:p>
                      <a:pPr algn="ctr"/>
                      <a:r>
                        <a:rPr lang="en-US" sz="1800" dirty="0" smtClean="0"/>
                        <a:t>4</a:t>
                      </a:r>
                      <a:endParaRPr lang="en-US" sz="1800" dirty="0"/>
                    </a:p>
                  </a:txBody>
                  <a:tcPr/>
                </a:tc>
                <a:tc>
                  <a:txBody>
                    <a:bodyPr/>
                    <a:lstStyle/>
                    <a:p>
                      <a:pPr algn="ctr"/>
                      <a:r>
                        <a:rPr lang="en-US" sz="1800" dirty="0" smtClean="0"/>
                        <a:t>12</a:t>
                      </a:r>
                      <a:endParaRPr lang="en-US" sz="1800" dirty="0"/>
                    </a:p>
                  </a:txBody>
                  <a:tcPr/>
                </a:tc>
              </a:tr>
              <a:tr h="333375">
                <a:tc>
                  <a:txBody>
                    <a:bodyPr/>
                    <a:lstStyle/>
                    <a:p>
                      <a:pPr algn="ctr"/>
                      <a:r>
                        <a:rPr lang="en-US" sz="1800" dirty="0" smtClean="0"/>
                        <a:t>5</a:t>
                      </a:r>
                      <a:endParaRPr lang="en-US" sz="1800" dirty="0"/>
                    </a:p>
                  </a:txBody>
                  <a:tcPr/>
                </a:tc>
                <a:tc>
                  <a:txBody>
                    <a:bodyPr/>
                    <a:lstStyle/>
                    <a:p>
                      <a:pPr algn="ctr"/>
                      <a:r>
                        <a:rPr lang="en-US" sz="1800" dirty="0" smtClean="0"/>
                        <a:t>18</a:t>
                      </a:r>
                      <a:endParaRPr lang="en-US" sz="1800" dirty="0"/>
                    </a:p>
                  </a:txBody>
                  <a:tcPr/>
                </a:tc>
              </a:tr>
              <a:tr h="333375">
                <a:tc>
                  <a:txBody>
                    <a:bodyPr/>
                    <a:lstStyle/>
                    <a:p>
                      <a:pPr algn="ctr"/>
                      <a:r>
                        <a:rPr lang="en-US" sz="1800" dirty="0" smtClean="0"/>
                        <a:t>6</a:t>
                      </a:r>
                      <a:endParaRPr lang="en-US" sz="1800" dirty="0"/>
                    </a:p>
                  </a:txBody>
                  <a:tcPr/>
                </a:tc>
                <a:tc>
                  <a:txBody>
                    <a:bodyPr/>
                    <a:lstStyle/>
                    <a:p>
                      <a:pPr algn="ctr"/>
                      <a:r>
                        <a:rPr lang="en-US" sz="1800" dirty="0" smtClean="0"/>
                        <a:t>9</a:t>
                      </a:r>
                      <a:endParaRPr lang="en-US" sz="1800" dirty="0"/>
                    </a:p>
                  </a:txBody>
                  <a:tcPr/>
                </a:tc>
              </a:tr>
            </a:tbl>
          </a:graphicData>
        </a:graphic>
      </p:graphicFrame>
      <p:graphicFrame>
        <p:nvGraphicFramePr>
          <p:cNvPr id="7" name="Table 6"/>
          <p:cNvGraphicFramePr>
            <a:graphicFrameLocks noGrp="1"/>
          </p:cNvGraphicFramePr>
          <p:nvPr/>
        </p:nvGraphicFramePr>
        <p:xfrm>
          <a:off x="4876800" y="2103120"/>
          <a:ext cx="3429000" cy="2926080"/>
        </p:xfrm>
        <a:graphic>
          <a:graphicData uri="http://schemas.openxmlformats.org/drawingml/2006/table">
            <a:tbl>
              <a:tblPr firstRow="1" bandRow="1">
                <a:tableStyleId>{5C22544A-7EE6-4342-B048-85BDC9FD1C3A}</a:tableStyleId>
              </a:tblPr>
              <a:tblGrid>
                <a:gridCol w="1714500"/>
                <a:gridCol w="1714500"/>
              </a:tblGrid>
              <a:tr h="333375">
                <a:tc gridSpan="2">
                  <a:txBody>
                    <a:bodyPr/>
                    <a:lstStyle/>
                    <a:p>
                      <a:pPr algn="ctr"/>
                      <a:r>
                        <a:rPr lang="en-US" sz="1800" dirty="0" smtClean="0"/>
                        <a:t>Total (Sorted based on rank)</a:t>
                      </a:r>
                      <a:endParaRPr lang="en-US" sz="1800" dirty="0"/>
                    </a:p>
                  </a:txBody>
                  <a:tcPr/>
                </a:tc>
                <a:tc hMerge="1">
                  <a:txBody>
                    <a:bodyPr/>
                    <a:lstStyle/>
                    <a:p>
                      <a:endParaRPr lang="en-US" dirty="0"/>
                    </a:p>
                  </a:txBody>
                  <a:tcPr/>
                </a:tc>
              </a:tr>
              <a:tr h="333375">
                <a:tc>
                  <a:txBody>
                    <a:bodyPr/>
                    <a:lstStyle/>
                    <a:p>
                      <a:pPr algn="ctr"/>
                      <a:r>
                        <a:rPr lang="en-US" sz="1800" dirty="0" smtClean="0"/>
                        <a:t>Node number</a:t>
                      </a:r>
                      <a:endParaRPr lang="en-US" sz="1800" dirty="0"/>
                    </a:p>
                  </a:txBody>
                  <a:tcPr/>
                </a:tc>
                <a:tc>
                  <a:txBody>
                    <a:bodyPr/>
                    <a:lstStyle/>
                    <a:p>
                      <a:pPr algn="ctr"/>
                      <a:r>
                        <a:rPr lang="en-US" sz="1800" dirty="0" smtClean="0"/>
                        <a:t>Total Rank</a:t>
                      </a:r>
                      <a:endParaRPr lang="en-US" sz="1800" dirty="0"/>
                    </a:p>
                  </a:txBody>
                  <a:tcPr/>
                </a:tc>
              </a:tr>
              <a:tr h="333375">
                <a:tc>
                  <a:txBody>
                    <a:bodyPr/>
                    <a:lstStyle/>
                    <a:p>
                      <a:pPr algn="ctr"/>
                      <a:r>
                        <a:rPr lang="en-US" sz="1800" dirty="0" smtClean="0"/>
                        <a:t>6</a:t>
                      </a:r>
                      <a:endParaRPr lang="en-US" sz="1800" dirty="0"/>
                    </a:p>
                  </a:txBody>
                  <a:tcPr/>
                </a:tc>
                <a:tc>
                  <a:txBody>
                    <a:bodyPr/>
                    <a:lstStyle/>
                    <a:p>
                      <a:pPr algn="ctr"/>
                      <a:r>
                        <a:rPr lang="en-US" sz="1800" dirty="0" smtClean="0"/>
                        <a:t>9</a:t>
                      </a:r>
                      <a:endParaRPr lang="en-US" sz="1800" dirty="0"/>
                    </a:p>
                  </a:txBody>
                  <a:tcPr/>
                </a:tc>
              </a:tr>
              <a:tr h="333375">
                <a:tc>
                  <a:txBody>
                    <a:bodyPr/>
                    <a:lstStyle/>
                    <a:p>
                      <a:pPr algn="ctr"/>
                      <a:r>
                        <a:rPr lang="en-US" sz="1800" dirty="0" smtClean="0"/>
                        <a:t>4</a:t>
                      </a:r>
                      <a:endParaRPr lang="en-US" sz="1800" dirty="0"/>
                    </a:p>
                  </a:txBody>
                  <a:tcPr/>
                </a:tc>
                <a:tc>
                  <a:txBody>
                    <a:bodyPr/>
                    <a:lstStyle/>
                    <a:p>
                      <a:pPr algn="ctr"/>
                      <a:r>
                        <a:rPr lang="en-US" sz="1800" dirty="0" smtClean="0"/>
                        <a:t>12</a:t>
                      </a:r>
                      <a:endParaRPr lang="en-US" sz="1800" dirty="0"/>
                    </a:p>
                  </a:txBody>
                  <a:tcPr/>
                </a:tc>
              </a:tr>
              <a:tr h="333375">
                <a:tc>
                  <a:txBody>
                    <a:bodyPr/>
                    <a:lstStyle/>
                    <a:p>
                      <a:pPr algn="ctr"/>
                      <a:r>
                        <a:rPr lang="en-US" sz="1800" dirty="0" smtClean="0"/>
                        <a:t>1</a:t>
                      </a:r>
                      <a:endParaRPr lang="en-US" sz="1800" dirty="0"/>
                    </a:p>
                  </a:txBody>
                  <a:tcPr/>
                </a:tc>
                <a:tc>
                  <a:txBody>
                    <a:bodyPr/>
                    <a:lstStyle/>
                    <a:p>
                      <a:pPr algn="ctr"/>
                      <a:r>
                        <a:rPr lang="en-US" sz="1800" dirty="0" smtClean="0"/>
                        <a:t>14</a:t>
                      </a:r>
                      <a:endParaRPr lang="en-US" sz="1800" dirty="0"/>
                    </a:p>
                  </a:txBody>
                  <a:tcPr/>
                </a:tc>
              </a:tr>
              <a:tr h="333375">
                <a:tc>
                  <a:txBody>
                    <a:bodyPr/>
                    <a:lstStyle/>
                    <a:p>
                      <a:pPr algn="ctr"/>
                      <a:r>
                        <a:rPr lang="en-US" sz="1800" dirty="0" smtClean="0"/>
                        <a:t>3</a:t>
                      </a:r>
                      <a:endParaRPr lang="en-US" sz="1800" dirty="0"/>
                    </a:p>
                  </a:txBody>
                  <a:tcPr/>
                </a:tc>
                <a:tc>
                  <a:txBody>
                    <a:bodyPr/>
                    <a:lstStyle/>
                    <a:p>
                      <a:pPr algn="ctr"/>
                      <a:r>
                        <a:rPr lang="en-US" sz="1800" dirty="0" smtClean="0"/>
                        <a:t>15</a:t>
                      </a:r>
                      <a:endParaRPr lang="en-US" sz="1800" dirty="0"/>
                    </a:p>
                  </a:txBody>
                  <a:tcPr/>
                </a:tc>
              </a:tr>
              <a:tr h="333375">
                <a:tc>
                  <a:txBody>
                    <a:bodyPr/>
                    <a:lstStyle/>
                    <a:p>
                      <a:pPr algn="ctr"/>
                      <a:r>
                        <a:rPr lang="en-US" sz="1800" dirty="0" smtClean="0"/>
                        <a:t>2</a:t>
                      </a:r>
                      <a:endParaRPr lang="en-US" sz="1800" dirty="0"/>
                    </a:p>
                  </a:txBody>
                  <a:tcPr/>
                </a:tc>
                <a:tc>
                  <a:txBody>
                    <a:bodyPr/>
                    <a:lstStyle/>
                    <a:p>
                      <a:pPr algn="ctr"/>
                      <a:r>
                        <a:rPr lang="en-US" sz="1800" dirty="0" smtClean="0"/>
                        <a:t>16</a:t>
                      </a:r>
                      <a:endParaRPr lang="en-US" sz="1800" dirty="0"/>
                    </a:p>
                  </a:txBody>
                  <a:tcPr/>
                </a:tc>
              </a:tr>
              <a:tr h="333375">
                <a:tc>
                  <a:txBody>
                    <a:bodyPr/>
                    <a:lstStyle/>
                    <a:p>
                      <a:pPr algn="ctr"/>
                      <a:r>
                        <a:rPr lang="en-US" sz="1800" dirty="0" smtClean="0"/>
                        <a:t>5</a:t>
                      </a:r>
                      <a:endParaRPr lang="en-US" sz="1800" dirty="0"/>
                    </a:p>
                  </a:txBody>
                  <a:tcPr/>
                </a:tc>
                <a:tc>
                  <a:txBody>
                    <a:bodyPr/>
                    <a:lstStyle/>
                    <a:p>
                      <a:pPr algn="ctr"/>
                      <a:r>
                        <a:rPr lang="en-US" sz="1800" dirty="0" smtClean="0"/>
                        <a:t>18</a:t>
                      </a:r>
                      <a:endParaRPr lang="en-US" sz="1800"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447800"/>
            <a:ext cx="8229600" cy="1143000"/>
          </a:xfrm>
        </p:spPr>
        <p:txBody>
          <a:bodyPr/>
          <a:lstStyle/>
          <a:p>
            <a:r>
              <a:rPr lang="en-US" dirty="0" smtClean="0"/>
              <a:t>Introduction</a:t>
            </a:r>
            <a:endParaRPr lang="en-US" dirty="0"/>
          </a:p>
        </p:txBody>
      </p:sp>
      <p:sp>
        <p:nvSpPr>
          <p:cNvPr id="3" name="Content Placeholder 2"/>
          <p:cNvSpPr>
            <a:spLocks noGrp="1"/>
          </p:cNvSpPr>
          <p:nvPr>
            <p:ph idx="1"/>
          </p:nvPr>
        </p:nvSpPr>
        <p:spPr>
          <a:xfrm>
            <a:off x="457200" y="2667000"/>
            <a:ext cx="8229600" cy="2286000"/>
          </a:xfrm>
        </p:spPr>
        <p:txBody>
          <a:bodyPr>
            <a:normAutofit/>
          </a:bodyPr>
          <a:lstStyle/>
          <a:p>
            <a:pPr algn="just"/>
            <a:endParaRPr lang="en-US" sz="2400" dirty="0" smtClean="0"/>
          </a:p>
          <a:p>
            <a:pPr algn="just">
              <a:buNone/>
            </a:pPr>
            <a:endParaRPr lang="en-US" sz="2400" dirty="0" smtClean="0"/>
          </a:p>
        </p:txBody>
      </p:sp>
      <p:sp>
        <p:nvSpPr>
          <p:cNvPr id="4" name="TextBox 3"/>
          <p:cNvSpPr txBox="1"/>
          <p:nvPr/>
        </p:nvSpPr>
        <p:spPr>
          <a:xfrm>
            <a:off x="1066800" y="2514600"/>
            <a:ext cx="7543800" cy="2677656"/>
          </a:xfrm>
          <a:prstGeom prst="rect">
            <a:avLst/>
          </a:prstGeom>
          <a:noFill/>
        </p:spPr>
        <p:txBody>
          <a:bodyPr wrap="square" rtlCol="0">
            <a:spAutoFit/>
          </a:bodyPr>
          <a:lstStyle/>
          <a:p>
            <a:pPr>
              <a:buFont typeface="Arial" pitchFamily="34" charset="0"/>
              <a:buChar char="•"/>
            </a:pPr>
            <a:r>
              <a:rPr lang="en-US" sz="2400" dirty="0" smtClean="0"/>
              <a:t>  Difficult to analyze large graph. </a:t>
            </a:r>
          </a:p>
          <a:p>
            <a:pPr>
              <a:buFont typeface="Arial" pitchFamily="34" charset="0"/>
              <a:buChar char="•"/>
            </a:pPr>
            <a:r>
              <a:rPr lang="en-US" sz="2400" dirty="0" smtClean="0"/>
              <a:t>  Road are interlinked and this makes the whole network a                            complex structure.</a:t>
            </a:r>
          </a:p>
          <a:p>
            <a:pPr>
              <a:buFont typeface="Arial" pitchFamily="34" charset="0"/>
              <a:buChar char="•"/>
            </a:pPr>
            <a:r>
              <a:rPr lang="en-US" sz="2400" dirty="0" smtClean="0"/>
              <a:t>  Each place is represented as nodes</a:t>
            </a:r>
          </a:p>
          <a:p>
            <a:pPr>
              <a:buFont typeface="Arial" pitchFamily="34" charset="0"/>
              <a:buChar char="•"/>
            </a:pPr>
            <a:r>
              <a:rPr lang="en-US" sz="2400" dirty="0" smtClean="0"/>
              <a:t>  Each road is represented as edges.</a:t>
            </a:r>
          </a:p>
          <a:p>
            <a:pPr>
              <a:buFont typeface="Arial" pitchFamily="34" charset="0"/>
              <a:buChar char="•"/>
            </a:pPr>
            <a:r>
              <a:rPr lang="en-US" sz="2400" dirty="0" smtClean="0"/>
              <a:t>  The influential node of the whole network represents the        most important place or junction of the city or state.</a:t>
            </a: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a:t>
            </a:r>
            <a:endParaRPr lang="en-US" dirty="0"/>
          </a:p>
        </p:txBody>
      </p:sp>
      <p:sp>
        <p:nvSpPr>
          <p:cNvPr id="7" name="TextBox 6"/>
          <p:cNvSpPr txBox="1"/>
          <p:nvPr/>
        </p:nvSpPr>
        <p:spPr>
          <a:xfrm>
            <a:off x="1143000" y="1657290"/>
            <a:ext cx="8839200" cy="400110"/>
          </a:xfrm>
          <a:prstGeom prst="rect">
            <a:avLst/>
          </a:prstGeom>
          <a:noFill/>
        </p:spPr>
        <p:txBody>
          <a:bodyPr wrap="square" rtlCol="0">
            <a:spAutoFit/>
          </a:bodyPr>
          <a:lstStyle/>
          <a:p>
            <a:pPr>
              <a:buFont typeface="Arial" pitchFamily="34" charset="0"/>
              <a:buChar char="•"/>
            </a:pPr>
            <a:r>
              <a:rPr lang="en-US" sz="2000" dirty="0" smtClean="0"/>
              <a:t> Graphical visualization of clustering the road network.</a:t>
            </a:r>
            <a:endParaRPr lang="en-US" sz="2000" dirty="0"/>
          </a:p>
        </p:txBody>
      </p:sp>
      <p:pic>
        <p:nvPicPr>
          <p:cNvPr id="8" name="Picture 7" descr="Cluster-Data-1.png"/>
          <p:cNvPicPr>
            <a:picLocks noChangeAspect="1"/>
          </p:cNvPicPr>
          <p:nvPr/>
        </p:nvPicPr>
        <p:blipFill>
          <a:blip r:embed="rId2"/>
          <a:stretch>
            <a:fillRect/>
          </a:stretch>
        </p:blipFill>
        <p:spPr>
          <a:xfrm>
            <a:off x="5007289" y="2048247"/>
            <a:ext cx="4060511" cy="3133353"/>
          </a:xfrm>
          <a:prstGeom prst="rect">
            <a:avLst/>
          </a:prstGeom>
        </p:spPr>
      </p:pic>
      <p:pic>
        <p:nvPicPr>
          <p:cNvPr id="9" name="Picture 8" descr="Cluster-Data-2.png"/>
          <p:cNvPicPr>
            <a:picLocks noChangeAspect="1"/>
          </p:cNvPicPr>
          <p:nvPr/>
        </p:nvPicPr>
        <p:blipFill>
          <a:blip r:embed="rId3"/>
          <a:stretch>
            <a:fillRect/>
          </a:stretch>
        </p:blipFill>
        <p:spPr>
          <a:xfrm>
            <a:off x="1066800" y="2057400"/>
            <a:ext cx="4048205" cy="3124200"/>
          </a:xfrm>
          <a:prstGeom prst="rect">
            <a:avLst/>
          </a:prstGeom>
        </p:spPr>
      </p:pic>
      <p:sp>
        <p:nvSpPr>
          <p:cNvPr id="10" name="TextBox 9"/>
          <p:cNvSpPr txBox="1"/>
          <p:nvPr/>
        </p:nvSpPr>
        <p:spPr>
          <a:xfrm>
            <a:off x="1752600" y="5257800"/>
            <a:ext cx="1447800" cy="369332"/>
          </a:xfrm>
          <a:prstGeom prst="rect">
            <a:avLst/>
          </a:prstGeom>
          <a:noFill/>
        </p:spPr>
        <p:txBody>
          <a:bodyPr wrap="square" rtlCol="0">
            <a:spAutoFit/>
          </a:bodyPr>
          <a:lstStyle/>
          <a:p>
            <a:r>
              <a:rPr lang="en-US" dirty="0" smtClean="0"/>
              <a:t>Original Data</a:t>
            </a:r>
            <a:endParaRPr lang="en-US" dirty="0"/>
          </a:p>
        </p:txBody>
      </p:sp>
      <p:sp>
        <p:nvSpPr>
          <p:cNvPr id="11" name="TextBox 10"/>
          <p:cNvSpPr txBox="1"/>
          <p:nvPr/>
        </p:nvSpPr>
        <p:spPr>
          <a:xfrm>
            <a:off x="6172200" y="5257800"/>
            <a:ext cx="1676400" cy="369332"/>
          </a:xfrm>
          <a:prstGeom prst="rect">
            <a:avLst/>
          </a:prstGeom>
          <a:noFill/>
        </p:spPr>
        <p:txBody>
          <a:bodyPr wrap="square" rtlCol="0">
            <a:spAutoFit/>
          </a:bodyPr>
          <a:lstStyle/>
          <a:p>
            <a:r>
              <a:rPr lang="en-US" dirty="0" smtClean="0"/>
              <a:t>Clustered Data</a:t>
            </a:r>
          </a:p>
        </p:txBody>
      </p:sp>
      <p:sp>
        <p:nvSpPr>
          <p:cNvPr id="12" name="TextBox 11"/>
          <p:cNvSpPr txBox="1"/>
          <p:nvPr/>
        </p:nvSpPr>
        <p:spPr>
          <a:xfrm>
            <a:off x="5029200" y="5562600"/>
            <a:ext cx="4038600" cy="1508105"/>
          </a:xfrm>
          <a:prstGeom prst="rect">
            <a:avLst/>
          </a:prstGeom>
          <a:noFill/>
        </p:spPr>
        <p:txBody>
          <a:bodyPr wrap="square" rtlCol="0">
            <a:spAutoFit/>
          </a:bodyPr>
          <a:lstStyle/>
          <a:p>
            <a:pPr algn="ctr"/>
            <a:r>
              <a:rPr lang="en-US" dirty="0" smtClean="0"/>
              <a:t>Cluster centers :</a:t>
            </a:r>
          </a:p>
          <a:p>
            <a:pPr algn="ctr"/>
            <a:r>
              <a:rPr lang="en-US" sz="1400" dirty="0" smtClean="0"/>
              <a:t>[ 3328.32429559  3836.22647528]</a:t>
            </a:r>
          </a:p>
          <a:p>
            <a:pPr algn="ctr"/>
            <a:r>
              <a:rPr lang="en-US" sz="1400" dirty="0" smtClean="0"/>
              <a:t> [ 2000.1452164   2216.73861048]</a:t>
            </a:r>
          </a:p>
          <a:p>
            <a:pPr algn="ctr"/>
            <a:r>
              <a:rPr lang="en-US" sz="1400" dirty="0" smtClean="0"/>
              <a:t> [  705.61107654   738.50777847]</a:t>
            </a:r>
          </a:p>
          <a:p>
            <a:pPr algn="ctr"/>
            <a:r>
              <a:rPr lang="en-US" sz="1400" dirty="0" smtClean="0"/>
              <a:t> [ 5181.33650084  5232.98882057]</a:t>
            </a:r>
          </a:p>
          <a:p>
            <a:pPr algn="ct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8229600" cy="1143000"/>
          </a:xfrm>
        </p:spPr>
        <p:txBody>
          <a:bodyPr/>
          <a:lstStyle/>
          <a:p>
            <a:r>
              <a:rPr lang="en-US" dirty="0" smtClean="0"/>
              <a:t>Experimental Result</a:t>
            </a:r>
            <a:endParaRPr lang="en-US" dirty="0"/>
          </a:p>
        </p:txBody>
      </p:sp>
      <p:sp>
        <p:nvSpPr>
          <p:cNvPr id="3" name="Content Placeholder 2"/>
          <p:cNvSpPr>
            <a:spLocks noGrp="1"/>
          </p:cNvSpPr>
          <p:nvPr>
            <p:ph idx="1"/>
          </p:nvPr>
        </p:nvSpPr>
        <p:spPr>
          <a:xfrm>
            <a:off x="914400" y="1874837"/>
            <a:ext cx="8229600" cy="4525963"/>
          </a:xfrm>
        </p:spPr>
        <p:txBody>
          <a:bodyPr>
            <a:normAutofit/>
          </a:bodyPr>
          <a:lstStyle/>
          <a:p>
            <a:endParaRPr lang="en-US" sz="2800" dirty="0" smtClean="0"/>
          </a:p>
          <a:p>
            <a:endParaRPr lang="en-US" sz="2800" dirty="0"/>
          </a:p>
          <a:p>
            <a:pPr>
              <a:buNone/>
            </a:pPr>
            <a:r>
              <a:rPr lang="en-US" sz="2800" dirty="0" smtClean="0"/>
              <a:t>	Edge-list representation </a:t>
            </a:r>
          </a:p>
          <a:p>
            <a:pPr>
              <a:buNone/>
            </a:pPr>
            <a:r>
              <a:rPr lang="en-US" sz="2800" dirty="0"/>
              <a:t>	</a:t>
            </a:r>
            <a:r>
              <a:rPr lang="en-US" sz="2800" dirty="0" smtClean="0"/>
              <a:t>of graph.</a:t>
            </a:r>
            <a:endParaRPr lang="en-US" sz="2800" dirty="0"/>
          </a:p>
        </p:txBody>
      </p:sp>
      <p:pic>
        <p:nvPicPr>
          <p:cNvPr id="4" name="Picture 3" descr="Capture.PNG"/>
          <p:cNvPicPr>
            <a:picLocks noChangeAspect="1"/>
          </p:cNvPicPr>
          <p:nvPr/>
        </p:nvPicPr>
        <p:blipFill>
          <a:blip r:embed="rId2"/>
          <a:stretch>
            <a:fillRect/>
          </a:stretch>
        </p:blipFill>
        <p:spPr>
          <a:xfrm>
            <a:off x="5568063" y="914400"/>
            <a:ext cx="2737737" cy="561644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a:t>
            </a:r>
            <a:endParaRPr lang="en-US" dirty="0"/>
          </a:p>
        </p:txBody>
      </p:sp>
      <p:pic>
        <p:nvPicPr>
          <p:cNvPr id="4" name="Content Placeholder 3" descr="Capture.PNG"/>
          <p:cNvPicPr>
            <a:picLocks noGrp="1" noChangeAspect="1"/>
          </p:cNvPicPr>
          <p:nvPr>
            <p:ph idx="1"/>
          </p:nvPr>
        </p:nvPicPr>
        <p:blipFill>
          <a:blip r:embed="rId2"/>
          <a:stretch>
            <a:fillRect/>
          </a:stretch>
        </p:blipFill>
        <p:spPr>
          <a:xfrm>
            <a:off x="1066800" y="1752600"/>
            <a:ext cx="7696200" cy="1554151"/>
          </a:xfrm>
        </p:spPr>
      </p:pic>
      <p:sp>
        <p:nvSpPr>
          <p:cNvPr id="5" name="TextBox 4"/>
          <p:cNvSpPr txBox="1"/>
          <p:nvPr/>
        </p:nvSpPr>
        <p:spPr>
          <a:xfrm>
            <a:off x="990600" y="1295400"/>
            <a:ext cx="8001000" cy="461665"/>
          </a:xfrm>
          <a:prstGeom prst="rect">
            <a:avLst/>
          </a:prstGeom>
          <a:noFill/>
        </p:spPr>
        <p:txBody>
          <a:bodyPr wrap="square" rtlCol="0">
            <a:spAutoFit/>
          </a:bodyPr>
          <a:lstStyle/>
          <a:p>
            <a:r>
              <a:rPr lang="en-US" sz="2400" dirty="0" smtClean="0"/>
              <a:t>Output obtained on total road network:</a:t>
            </a:r>
            <a:endParaRPr lang="en-US" sz="2400" dirty="0"/>
          </a:p>
        </p:txBody>
      </p:sp>
      <p:sp>
        <p:nvSpPr>
          <p:cNvPr id="6" name="TextBox 5"/>
          <p:cNvSpPr txBox="1"/>
          <p:nvPr/>
        </p:nvSpPr>
        <p:spPr>
          <a:xfrm>
            <a:off x="990600" y="3505200"/>
            <a:ext cx="3276600" cy="461665"/>
          </a:xfrm>
          <a:prstGeom prst="rect">
            <a:avLst/>
          </a:prstGeom>
          <a:noFill/>
        </p:spPr>
        <p:txBody>
          <a:bodyPr wrap="square" rtlCol="0">
            <a:spAutoFit/>
          </a:bodyPr>
          <a:lstStyle/>
          <a:p>
            <a:r>
              <a:rPr lang="en-US" sz="2400" dirty="0" smtClean="0"/>
              <a:t>Plot in world-map :</a:t>
            </a:r>
            <a:endParaRPr lang="en-US" sz="2400" dirty="0"/>
          </a:p>
        </p:txBody>
      </p:sp>
      <p:pic>
        <p:nvPicPr>
          <p:cNvPr id="9" name="Picture 8" descr="figure_1.png"/>
          <p:cNvPicPr>
            <a:picLocks noChangeAspect="1"/>
          </p:cNvPicPr>
          <p:nvPr/>
        </p:nvPicPr>
        <p:blipFill>
          <a:blip r:embed="rId3"/>
          <a:stretch>
            <a:fillRect/>
          </a:stretch>
        </p:blipFill>
        <p:spPr>
          <a:xfrm>
            <a:off x="2093971" y="4038600"/>
            <a:ext cx="4956058" cy="2542037"/>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luster_1.png"/>
          <p:cNvPicPr>
            <a:picLocks noChangeAspect="1"/>
          </p:cNvPicPr>
          <p:nvPr/>
        </p:nvPicPr>
        <p:blipFill>
          <a:blip r:embed="rId2"/>
          <a:stretch>
            <a:fillRect/>
          </a:stretch>
        </p:blipFill>
        <p:spPr>
          <a:xfrm>
            <a:off x="2179310" y="3276600"/>
            <a:ext cx="4754890" cy="3529591"/>
          </a:xfrm>
          <a:prstGeom prst="rect">
            <a:avLst/>
          </a:prstGeom>
        </p:spPr>
      </p:pic>
      <p:sp>
        <p:nvSpPr>
          <p:cNvPr id="2" name="Title 1"/>
          <p:cNvSpPr>
            <a:spLocks noGrp="1"/>
          </p:cNvSpPr>
          <p:nvPr>
            <p:ph type="title"/>
          </p:nvPr>
        </p:nvSpPr>
        <p:spPr/>
        <p:txBody>
          <a:bodyPr/>
          <a:lstStyle/>
          <a:p>
            <a:r>
              <a:rPr lang="en-US" dirty="0" smtClean="0"/>
              <a:t>Experimental Result</a:t>
            </a:r>
            <a:endParaRPr lang="en-US" dirty="0"/>
          </a:p>
        </p:txBody>
      </p:sp>
      <p:sp>
        <p:nvSpPr>
          <p:cNvPr id="5" name="TextBox 4"/>
          <p:cNvSpPr txBox="1"/>
          <p:nvPr/>
        </p:nvSpPr>
        <p:spPr>
          <a:xfrm>
            <a:off x="1066800" y="1295400"/>
            <a:ext cx="8001000" cy="461665"/>
          </a:xfrm>
          <a:prstGeom prst="rect">
            <a:avLst/>
          </a:prstGeom>
          <a:noFill/>
        </p:spPr>
        <p:txBody>
          <a:bodyPr wrap="square" rtlCol="0">
            <a:spAutoFit/>
          </a:bodyPr>
          <a:lstStyle/>
          <a:p>
            <a:r>
              <a:rPr lang="en-US" sz="2400" dirty="0" smtClean="0"/>
              <a:t>Output obtained on Cluster-1:</a:t>
            </a:r>
            <a:endParaRPr lang="en-US" sz="2400" dirty="0"/>
          </a:p>
        </p:txBody>
      </p:sp>
      <p:sp>
        <p:nvSpPr>
          <p:cNvPr id="6" name="TextBox 5"/>
          <p:cNvSpPr txBox="1"/>
          <p:nvPr/>
        </p:nvSpPr>
        <p:spPr>
          <a:xfrm>
            <a:off x="1066800" y="3505200"/>
            <a:ext cx="3276600" cy="461665"/>
          </a:xfrm>
          <a:prstGeom prst="rect">
            <a:avLst/>
          </a:prstGeom>
          <a:noFill/>
        </p:spPr>
        <p:txBody>
          <a:bodyPr wrap="square" rtlCol="0">
            <a:spAutoFit/>
          </a:bodyPr>
          <a:lstStyle/>
          <a:p>
            <a:r>
              <a:rPr lang="en-US" sz="2400" dirty="0" smtClean="0"/>
              <a:t>Plot in world-map :</a:t>
            </a:r>
            <a:endParaRPr lang="en-US" sz="2400" dirty="0"/>
          </a:p>
        </p:txBody>
      </p:sp>
      <p:pic>
        <p:nvPicPr>
          <p:cNvPr id="11" name="Picture 10" descr="cluster_data_1.PNG"/>
          <p:cNvPicPr>
            <a:picLocks noChangeAspect="1"/>
          </p:cNvPicPr>
          <p:nvPr/>
        </p:nvPicPr>
        <p:blipFill>
          <a:blip r:embed="rId3"/>
          <a:stretch>
            <a:fillRect/>
          </a:stretch>
        </p:blipFill>
        <p:spPr>
          <a:xfrm>
            <a:off x="1143000" y="1805799"/>
            <a:ext cx="7750285" cy="1623201"/>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uster_2.png"/>
          <p:cNvPicPr>
            <a:picLocks noChangeAspect="1"/>
          </p:cNvPicPr>
          <p:nvPr/>
        </p:nvPicPr>
        <p:blipFill>
          <a:blip r:embed="rId2"/>
          <a:stretch>
            <a:fillRect/>
          </a:stretch>
        </p:blipFill>
        <p:spPr>
          <a:xfrm>
            <a:off x="1600200" y="3115047"/>
            <a:ext cx="5852172" cy="4352553"/>
          </a:xfrm>
          <a:prstGeom prst="rect">
            <a:avLst/>
          </a:prstGeom>
        </p:spPr>
      </p:pic>
      <p:sp>
        <p:nvSpPr>
          <p:cNvPr id="2" name="Title 1"/>
          <p:cNvSpPr>
            <a:spLocks noGrp="1"/>
          </p:cNvSpPr>
          <p:nvPr>
            <p:ph type="title"/>
          </p:nvPr>
        </p:nvSpPr>
        <p:spPr/>
        <p:txBody>
          <a:bodyPr/>
          <a:lstStyle/>
          <a:p>
            <a:r>
              <a:rPr lang="en-US" dirty="0" smtClean="0"/>
              <a:t>Experimental Result</a:t>
            </a:r>
            <a:endParaRPr lang="en-US" dirty="0"/>
          </a:p>
        </p:txBody>
      </p:sp>
      <p:sp>
        <p:nvSpPr>
          <p:cNvPr id="5" name="TextBox 4"/>
          <p:cNvSpPr txBox="1"/>
          <p:nvPr/>
        </p:nvSpPr>
        <p:spPr>
          <a:xfrm>
            <a:off x="990600" y="1295400"/>
            <a:ext cx="8001000" cy="461665"/>
          </a:xfrm>
          <a:prstGeom prst="rect">
            <a:avLst/>
          </a:prstGeom>
          <a:noFill/>
        </p:spPr>
        <p:txBody>
          <a:bodyPr wrap="square" rtlCol="0">
            <a:spAutoFit/>
          </a:bodyPr>
          <a:lstStyle/>
          <a:p>
            <a:r>
              <a:rPr lang="en-US" sz="2400" dirty="0" smtClean="0"/>
              <a:t>Output obtained on Cluster-2:</a:t>
            </a:r>
            <a:endParaRPr lang="en-US" sz="2400" dirty="0"/>
          </a:p>
        </p:txBody>
      </p:sp>
      <p:sp>
        <p:nvSpPr>
          <p:cNvPr id="6" name="TextBox 5"/>
          <p:cNvSpPr txBox="1"/>
          <p:nvPr/>
        </p:nvSpPr>
        <p:spPr>
          <a:xfrm>
            <a:off x="990600" y="3505200"/>
            <a:ext cx="3276600" cy="461665"/>
          </a:xfrm>
          <a:prstGeom prst="rect">
            <a:avLst/>
          </a:prstGeom>
          <a:noFill/>
        </p:spPr>
        <p:txBody>
          <a:bodyPr wrap="square" rtlCol="0">
            <a:spAutoFit/>
          </a:bodyPr>
          <a:lstStyle/>
          <a:p>
            <a:r>
              <a:rPr lang="en-US" sz="2400" dirty="0" smtClean="0"/>
              <a:t>Plot in world-map :</a:t>
            </a:r>
            <a:endParaRPr lang="en-US" sz="2400" dirty="0"/>
          </a:p>
        </p:txBody>
      </p:sp>
      <p:pic>
        <p:nvPicPr>
          <p:cNvPr id="8" name="Picture 7" descr="cluster_data_2.PNG"/>
          <p:cNvPicPr>
            <a:picLocks noChangeAspect="1"/>
          </p:cNvPicPr>
          <p:nvPr/>
        </p:nvPicPr>
        <p:blipFill>
          <a:blip r:embed="rId3"/>
          <a:stretch>
            <a:fillRect/>
          </a:stretch>
        </p:blipFill>
        <p:spPr>
          <a:xfrm>
            <a:off x="1066053" y="1828800"/>
            <a:ext cx="7925547" cy="1592718"/>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luster_3.png"/>
          <p:cNvPicPr>
            <a:picLocks noChangeAspect="1"/>
          </p:cNvPicPr>
          <p:nvPr/>
        </p:nvPicPr>
        <p:blipFill>
          <a:blip r:embed="rId2"/>
          <a:stretch>
            <a:fillRect/>
          </a:stretch>
        </p:blipFill>
        <p:spPr>
          <a:xfrm>
            <a:off x="1645914" y="3124200"/>
            <a:ext cx="5852172" cy="4352553"/>
          </a:xfrm>
          <a:prstGeom prst="rect">
            <a:avLst/>
          </a:prstGeom>
        </p:spPr>
      </p:pic>
      <p:sp>
        <p:nvSpPr>
          <p:cNvPr id="2" name="Title 1"/>
          <p:cNvSpPr>
            <a:spLocks noGrp="1"/>
          </p:cNvSpPr>
          <p:nvPr>
            <p:ph type="title"/>
          </p:nvPr>
        </p:nvSpPr>
        <p:spPr/>
        <p:txBody>
          <a:bodyPr/>
          <a:lstStyle/>
          <a:p>
            <a:r>
              <a:rPr lang="en-US" dirty="0" smtClean="0"/>
              <a:t>Experimental Result</a:t>
            </a:r>
            <a:endParaRPr lang="en-US" dirty="0"/>
          </a:p>
        </p:txBody>
      </p:sp>
      <p:sp>
        <p:nvSpPr>
          <p:cNvPr id="5" name="TextBox 4"/>
          <p:cNvSpPr txBox="1"/>
          <p:nvPr/>
        </p:nvSpPr>
        <p:spPr>
          <a:xfrm>
            <a:off x="1066800" y="1295400"/>
            <a:ext cx="8001000" cy="461665"/>
          </a:xfrm>
          <a:prstGeom prst="rect">
            <a:avLst/>
          </a:prstGeom>
          <a:noFill/>
        </p:spPr>
        <p:txBody>
          <a:bodyPr wrap="square" rtlCol="0">
            <a:spAutoFit/>
          </a:bodyPr>
          <a:lstStyle/>
          <a:p>
            <a:r>
              <a:rPr lang="en-US" sz="2400" dirty="0" smtClean="0"/>
              <a:t>Output obtained on Cluster-3:</a:t>
            </a:r>
            <a:endParaRPr lang="en-US" sz="2400" dirty="0"/>
          </a:p>
        </p:txBody>
      </p:sp>
      <p:sp>
        <p:nvSpPr>
          <p:cNvPr id="6" name="TextBox 5"/>
          <p:cNvSpPr txBox="1"/>
          <p:nvPr/>
        </p:nvSpPr>
        <p:spPr>
          <a:xfrm>
            <a:off x="990600" y="3505200"/>
            <a:ext cx="3276600" cy="461665"/>
          </a:xfrm>
          <a:prstGeom prst="rect">
            <a:avLst/>
          </a:prstGeom>
          <a:noFill/>
        </p:spPr>
        <p:txBody>
          <a:bodyPr wrap="square" rtlCol="0">
            <a:spAutoFit/>
          </a:bodyPr>
          <a:lstStyle/>
          <a:p>
            <a:r>
              <a:rPr lang="en-US" sz="2400" dirty="0" smtClean="0"/>
              <a:t> Plot in world-map :</a:t>
            </a:r>
            <a:endParaRPr lang="en-US" sz="2400" dirty="0"/>
          </a:p>
        </p:txBody>
      </p:sp>
      <p:pic>
        <p:nvPicPr>
          <p:cNvPr id="10" name="Picture 9" descr="cluster_data_3.PNG"/>
          <p:cNvPicPr>
            <a:picLocks noChangeAspect="1"/>
          </p:cNvPicPr>
          <p:nvPr/>
        </p:nvPicPr>
        <p:blipFill>
          <a:blip r:embed="rId3"/>
          <a:stretch>
            <a:fillRect/>
          </a:stretch>
        </p:blipFill>
        <p:spPr>
          <a:xfrm>
            <a:off x="1143000" y="1752600"/>
            <a:ext cx="7848600" cy="167654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luster_4.png"/>
          <p:cNvPicPr>
            <a:picLocks noChangeAspect="1"/>
          </p:cNvPicPr>
          <p:nvPr/>
        </p:nvPicPr>
        <p:blipFill>
          <a:blip r:embed="rId2"/>
          <a:stretch>
            <a:fillRect/>
          </a:stretch>
        </p:blipFill>
        <p:spPr>
          <a:xfrm>
            <a:off x="1615428" y="3124200"/>
            <a:ext cx="5852172" cy="4352553"/>
          </a:xfrm>
          <a:prstGeom prst="rect">
            <a:avLst/>
          </a:prstGeom>
        </p:spPr>
      </p:pic>
      <p:sp>
        <p:nvSpPr>
          <p:cNvPr id="2" name="Title 1"/>
          <p:cNvSpPr>
            <a:spLocks noGrp="1"/>
          </p:cNvSpPr>
          <p:nvPr>
            <p:ph type="title"/>
          </p:nvPr>
        </p:nvSpPr>
        <p:spPr/>
        <p:txBody>
          <a:bodyPr/>
          <a:lstStyle/>
          <a:p>
            <a:r>
              <a:rPr lang="en-US" dirty="0" smtClean="0"/>
              <a:t>Experimental Result</a:t>
            </a:r>
            <a:endParaRPr lang="en-US" dirty="0"/>
          </a:p>
        </p:txBody>
      </p:sp>
      <p:sp>
        <p:nvSpPr>
          <p:cNvPr id="5" name="TextBox 4"/>
          <p:cNvSpPr txBox="1"/>
          <p:nvPr/>
        </p:nvSpPr>
        <p:spPr>
          <a:xfrm>
            <a:off x="990600" y="1295400"/>
            <a:ext cx="8001000" cy="461665"/>
          </a:xfrm>
          <a:prstGeom prst="rect">
            <a:avLst/>
          </a:prstGeom>
          <a:noFill/>
        </p:spPr>
        <p:txBody>
          <a:bodyPr wrap="square" rtlCol="0">
            <a:spAutoFit/>
          </a:bodyPr>
          <a:lstStyle/>
          <a:p>
            <a:r>
              <a:rPr lang="en-US" sz="2400" dirty="0" smtClean="0"/>
              <a:t>Output obtained on Cluster-4:</a:t>
            </a:r>
            <a:endParaRPr lang="en-US" sz="2400" dirty="0"/>
          </a:p>
        </p:txBody>
      </p:sp>
      <p:sp>
        <p:nvSpPr>
          <p:cNvPr id="6" name="TextBox 5"/>
          <p:cNvSpPr txBox="1"/>
          <p:nvPr/>
        </p:nvSpPr>
        <p:spPr>
          <a:xfrm>
            <a:off x="990600" y="3505200"/>
            <a:ext cx="3276600" cy="461665"/>
          </a:xfrm>
          <a:prstGeom prst="rect">
            <a:avLst/>
          </a:prstGeom>
          <a:noFill/>
        </p:spPr>
        <p:txBody>
          <a:bodyPr wrap="square" rtlCol="0">
            <a:spAutoFit/>
          </a:bodyPr>
          <a:lstStyle/>
          <a:p>
            <a:r>
              <a:rPr lang="en-US" sz="2400" dirty="0" smtClean="0"/>
              <a:t>Plot in world-map :</a:t>
            </a:r>
            <a:endParaRPr lang="en-US" sz="2400" dirty="0"/>
          </a:p>
        </p:txBody>
      </p:sp>
      <p:pic>
        <p:nvPicPr>
          <p:cNvPr id="8" name="Picture 7" descr="cluster_data_4.PNG"/>
          <p:cNvPicPr>
            <a:picLocks noChangeAspect="1"/>
          </p:cNvPicPr>
          <p:nvPr/>
        </p:nvPicPr>
        <p:blipFill>
          <a:blip r:embed="rId3"/>
          <a:stretch>
            <a:fillRect/>
          </a:stretch>
        </p:blipFill>
        <p:spPr>
          <a:xfrm>
            <a:off x="1066800" y="1714345"/>
            <a:ext cx="7924800" cy="1790855"/>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685800"/>
            <a:ext cx="8229600" cy="1143000"/>
          </a:xfrm>
        </p:spPr>
        <p:txBody>
          <a:bodyPr/>
          <a:lstStyle/>
          <a:p>
            <a:r>
              <a:rPr lang="en-US" dirty="0" smtClean="0"/>
              <a:t>Experimental Result</a:t>
            </a:r>
            <a:endParaRPr lang="en-US" dirty="0"/>
          </a:p>
        </p:txBody>
      </p:sp>
      <p:graphicFrame>
        <p:nvGraphicFramePr>
          <p:cNvPr id="4" name="Table 3"/>
          <p:cNvGraphicFramePr>
            <a:graphicFrameLocks noGrp="1"/>
          </p:cNvGraphicFramePr>
          <p:nvPr/>
        </p:nvGraphicFramePr>
        <p:xfrm>
          <a:off x="152402" y="2052320"/>
          <a:ext cx="8839198" cy="3373120"/>
        </p:xfrm>
        <a:graphic>
          <a:graphicData uri="http://schemas.openxmlformats.org/drawingml/2006/table">
            <a:tbl>
              <a:tblPr firstRow="1" bandRow="1">
                <a:tableStyleId>{5C22544A-7EE6-4342-B048-85BDC9FD1C3A}</a:tableStyleId>
              </a:tblPr>
              <a:tblGrid>
                <a:gridCol w="914398"/>
                <a:gridCol w="1219200"/>
                <a:gridCol w="1676400"/>
                <a:gridCol w="1676400"/>
                <a:gridCol w="1066800"/>
                <a:gridCol w="1143000"/>
                <a:gridCol w="1143000"/>
              </a:tblGrid>
              <a:tr h="370840">
                <a:tc>
                  <a:txBody>
                    <a:bodyPr/>
                    <a:lstStyle/>
                    <a:p>
                      <a:pPr algn="ctr"/>
                      <a:r>
                        <a:rPr lang="en-US" sz="1600" dirty="0" smtClean="0"/>
                        <a:t>Serial</a:t>
                      </a:r>
                      <a:r>
                        <a:rPr lang="en-US" sz="1600" baseline="0" dirty="0" smtClean="0"/>
                        <a:t> Number</a:t>
                      </a:r>
                      <a:endParaRPr lang="en-US" sz="1600" dirty="0"/>
                    </a:p>
                  </a:txBody>
                  <a:tcPr/>
                </a:tc>
                <a:tc>
                  <a:txBody>
                    <a:bodyPr/>
                    <a:lstStyle/>
                    <a:p>
                      <a:pPr algn="ctr"/>
                      <a:r>
                        <a:rPr lang="en-US" sz="1600" dirty="0" smtClean="0"/>
                        <a:t>Description</a:t>
                      </a:r>
                      <a:endParaRPr lang="en-US" sz="1600" dirty="0"/>
                    </a:p>
                  </a:txBody>
                  <a:tcPr/>
                </a:tc>
                <a:tc>
                  <a:txBody>
                    <a:bodyPr/>
                    <a:lstStyle/>
                    <a:p>
                      <a:pPr algn="ctr"/>
                      <a:r>
                        <a:rPr lang="en-US" sz="1600" dirty="0" smtClean="0"/>
                        <a:t>Latitude </a:t>
                      </a:r>
                    </a:p>
                    <a:p>
                      <a:pPr algn="ctr"/>
                      <a:r>
                        <a:rPr lang="en-US" sz="1600" dirty="0" smtClean="0"/>
                        <a:t>(Most-Influential</a:t>
                      </a:r>
                      <a:r>
                        <a:rPr lang="en-US" sz="1600" baseline="0" dirty="0" smtClean="0"/>
                        <a:t> </a:t>
                      </a:r>
                    </a:p>
                    <a:p>
                      <a:pPr algn="ctr"/>
                      <a:r>
                        <a:rPr lang="en-US" sz="1600" baseline="0" dirty="0" smtClean="0"/>
                        <a:t>node</a:t>
                      </a:r>
                      <a:r>
                        <a:rPr lang="en-US" sz="1600" dirty="0" smtClean="0"/>
                        <a:t>)</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Longitude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(Most-Influential</a:t>
                      </a:r>
                      <a:r>
                        <a:rPr lang="en-US" sz="1600" baseline="0" dirty="0" smtClean="0"/>
                        <a:t> node</a:t>
                      </a:r>
                      <a:r>
                        <a:rPr lang="en-US" sz="1600" dirty="0" smtClean="0"/>
                        <a:t>)</a:t>
                      </a:r>
                    </a:p>
                    <a:p>
                      <a:pPr algn="ctr"/>
                      <a:endParaRPr lang="en-US" sz="1600" dirty="0"/>
                    </a:p>
                  </a:txBody>
                  <a:tcPr/>
                </a:tc>
                <a:tc>
                  <a:txBody>
                    <a:bodyPr/>
                    <a:lstStyle/>
                    <a:p>
                      <a:pPr algn="ctr"/>
                      <a:r>
                        <a:rPr lang="en-US" sz="1600" dirty="0" smtClean="0"/>
                        <a:t>Degree Centrality</a:t>
                      </a:r>
                      <a:endParaRPr lang="en-US" sz="1600" dirty="0"/>
                    </a:p>
                  </a:txBody>
                  <a:tcPr/>
                </a:tc>
                <a:tc>
                  <a:txBody>
                    <a:bodyPr/>
                    <a:lstStyle/>
                    <a:p>
                      <a:pPr algn="ctr"/>
                      <a:r>
                        <a:rPr lang="en-US" sz="1600" dirty="0" smtClean="0"/>
                        <a:t>Clustering</a:t>
                      </a:r>
                      <a:r>
                        <a:rPr lang="en-US" sz="1600" baseline="0" dirty="0" smtClean="0"/>
                        <a:t> Coefficient</a:t>
                      </a:r>
                      <a:endParaRPr lang="en-US" sz="1600" dirty="0"/>
                    </a:p>
                  </a:txBody>
                  <a:tcPr/>
                </a:tc>
                <a:tc>
                  <a:txBody>
                    <a:bodyPr/>
                    <a:lstStyle/>
                    <a:p>
                      <a:pPr algn="ctr"/>
                      <a:r>
                        <a:rPr lang="en-US" sz="1600" dirty="0" smtClean="0"/>
                        <a:t>Enhanced Degree</a:t>
                      </a:r>
                      <a:r>
                        <a:rPr lang="en-US" sz="1600" baseline="0" dirty="0" smtClean="0"/>
                        <a:t> Centrality</a:t>
                      </a:r>
                      <a:endParaRPr lang="en-US" sz="1600" dirty="0"/>
                    </a:p>
                  </a:txBody>
                  <a:tcPr/>
                </a:tc>
              </a:tr>
              <a:tr h="370840">
                <a:tc>
                  <a:txBody>
                    <a:bodyPr/>
                    <a:lstStyle/>
                    <a:p>
                      <a:pPr algn="ctr"/>
                      <a:r>
                        <a:rPr lang="en-US" sz="1600" dirty="0" smtClean="0"/>
                        <a:t>1</a:t>
                      </a:r>
                      <a:endParaRPr lang="en-US" sz="1600" dirty="0"/>
                    </a:p>
                  </a:txBody>
                  <a:tcPr/>
                </a:tc>
                <a:tc>
                  <a:txBody>
                    <a:bodyPr/>
                    <a:lstStyle/>
                    <a:p>
                      <a:pPr algn="ctr"/>
                      <a:r>
                        <a:rPr lang="en-US" sz="1600" dirty="0" smtClean="0"/>
                        <a:t>Total dataset</a:t>
                      </a:r>
                      <a:endParaRPr lang="en-US" sz="1600" dirty="0"/>
                    </a:p>
                  </a:txBody>
                  <a:tcPr/>
                </a:tc>
                <a:tc>
                  <a:txBody>
                    <a:bodyPr/>
                    <a:lstStyle/>
                    <a:p>
                      <a:pPr algn="ctr"/>
                      <a:r>
                        <a:rPr lang="en-US" sz="1600" dirty="0" smtClean="0"/>
                        <a:t>41.907001</a:t>
                      </a:r>
                      <a:endParaRPr lang="en-US" sz="1600" dirty="0"/>
                    </a:p>
                  </a:txBody>
                  <a:tcPr/>
                </a:tc>
                <a:tc>
                  <a:txBody>
                    <a:bodyPr/>
                    <a:lstStyle/>
                    <a:p>
                      <a:pPr algn="ctr"/>
                      <a:r>
                        <a:rPr lang="en-US" sz="1600" dirty="0" smtClean="0"/>
                        <a:t>-122.520287</a:t>
                      </a:r>
                      <a:endParaRPr lang="en-US" sz="1600" dirty="0"/>
                    </a:p>
                  </a:txBody>
                  <a:tcPr/>
                </a:tc>
                <a:tc>
                  <a:txBody>
                    <a:bodyPr/>
                    <a:lstStyle/>
                    <a:p>
                      <a:pPr algn="ctr"/>
                      <a:r>
                        <a:rPr lang="en-US" sz="1600" dirty="0" smtClean="0"/>
                        <a:t>0.0</a:t>
                      </a:r>
                      <a:endParaRPr lang="en-US" sz="1600" dirty="0"/>
                    </a:p>
                  </a:txBody>
                  <a:tcPr/>
                </a:tc>
                <a:tc>
                  <a:txBody>
                    <a:bodyPr/>
                    <a:lstStyle/>
                    <a:p>
                      <a:pPr algn="ctr"/>
                      <a:r>
                        <a:rPr lang="en-US" sz="1600" dirty="0" smtClean="0"/>
                        <a:t>0.0</a:t>
                      </a:r>
                      <a:endParaRPr lang="en-US" sz="1600" dirty="0"/>
                    </a:p>
                  </a:txBody>
                  <a:tcPr/>
                </a:tc>
                <a:tc>
                  <a:txBody>
                    <a:bodyPr/>
                    <a:lstStyle/>
                    <a:p>
                      <a:pPr algn="ctr"/>
                      <a:r>
                        <a:rPr lang="en-US" sz="1600" dirty="0" smtClean="0"/>
                        <a:t>0.0</a:t>
                      </a:r>
                      <a:endParaRPr lang="en-US" sz="1600" dirty="0"/>
                    </a:p>
                  </a:txBody>
                  <a:tcPr/>
                </a:tc>
              </a:tr>
              <a:tr h="370840">
                <a:tc>
                  <a:txBody>
                    <a:bodyPr/>
                    <a:lstStyle/>
                    <a:p>
                      <a:pPr algn="ctr"/>
                      <a:r>
                        <a:rPr lang="en-US" sz="1600" dirty="0" smtClean="0"/>
                        <a:t>2</a:t>
                      </a:r>
                      <a:endParaRPr lang="en-US" sz="1600" dirty="0"/>
                    </a:p>
                  </a:txBody>
                  <a:tcPr/>
                </a:tc>
                <a:tc>
                  <a:txBody>
                    <a:bodyPr/>
                    <a:lstStyle/>
                    <a:p>
                      <a:pPr algn="ctr"/>
                      <a:r>
                        <a:rPr lang="en-US" sz="1600" dirty="0" smtClean="0"/>
                        <a:t>Cluster-1</a:t>
                      </a:r>
                      <a:endParaRPr lang="en-US" sz="1600" dirty="0"/>
                    </a:p>
                  </a:txBody>
                  <a:tcPr/>
                </a:tc>
                <a:tc>
                  <a:txBody>
                    <a:bodyPr/>
                    <a:lstStyle/>
                    <a:p>
                      <a:pPr algn="ctr"/>
                      <a:r>
                        <a:rPr lang="en-US" sz="1600" dirty="0" smtClean="0"/>
                        <a:t>39.500763</a:t>
                      </a:r>
                      <a:endParaRPr lang="en-US" sz="1600" dirty="0"/>
                    </a:p>
                  </a:txBody>
                  <a:tcPr/>
                </a:tc>
                <a:tc>
                  <a:txBody>
                    <a:bodyPr/>
                    <a:lstStyle/>
                    <a:p>
                      <a:pPr algn="ctr"/>
                      <a:r>
                        <a:rPr lang="en-US" sz="1600" dirty="0" smtClean="0"/>
                        <a:t>-121.531273</a:t>
                      </a:r>
                      <a:endParaRPr lang="en-US" sz="1600" dirty="0"/>
                    </a:p>
                  </a:txBody>
                  <a:tcPr/>
                </a:tc>
                <a:tc>
                  <a:txBody>
                    <a:bodyPr/>
                    <a:lstStyle/>
                    <a:p>
                      <a:pPr algn="ctr"/>
                      <a:r>
                        <a:rPr lang="en-US" sz="1600" dirty="0" smtClean="0"/>
                        <a:t>0.0</a:t>
                      </a:r>
                      <a:endParaRPr lang="en-US" sz="1600" dirty="0"/>
                    </a:p>
                  </a:txBody>
                  <a:tcPr/>
                </a:tc>
                <a:tc>
                  <a:txBody>
                    <a:bodyPr/>
                    <a:lstStyle/>
                    <a:p>
                      <a:pPr algn="ctr"/>
                      <a:r>
                        <a:rPr lang="en-US" sz="1600" dirty="0" smtClean="0"/>
                        <a:t>0.0</a:t>
                      </a:r>
                      <a:endParaRPr lang="en-US" sz="1600" dirty="0"/>
                    </a:p>
                  </a:txBody>
                  <a:tcPr/>
                </a:tc>
                <a:tc>
                  <a:txBody>
                    <a:bodyPr/>
                    <a:lstStyle/>
                    <a:p>
                      <a:pPr algn="ctr"/>
                      <a:r>
                        <a:rPr lang="en-US" sz="1600" dirty="0" smtClean="0"/>
                        <a:t>0.0</a:t>
                      </a:r>
                      <a:endParaRPr lang="en-US" sz="1600" dirty="0"/>
                    </a:p>
                  </a:txBody>
                  <a:tcPr/>
                </a:tc>
              </a:tr>
              <a:tr h="370840">
                <a:tc>
                  <a:txBody>
                    <a:bodyPr/>
                    <a:lstStyle/>
                    <a:p>
                      <a:pPr algn="ctr"/>
                      <a:r>
                        <a:rPr lang="en-US" sz="1600" dirty="0" smtClean="0"/>
                        <a:t>3</a:t>
                      </a:r>
                      <a:endParaRPr lang="en-US" sz="1600" dirty="0"/>
                    </a:p>
                  </a:txBody>
                  <a:tcPr/>
                </a:tc>
                <a:tc>
                  <a:txBody>
                    <a:bodyPr/>
                    <a:lstStyle/>
                    <a:p>
                      <a:pPr algn="ctr"/>
                      <a:r>
                        <a:rPr lang="en-US" sz="1600" dirty="0" smtClean="0"/>
                        <a:t>Cluster-2</a:t>
                      </a:r>
                      <a:endParaRPr lang="en-US" sz="1600" dirty="0"/>
                    </a:p>
                  </a:txBody>
                  <a:tcPr/>
                </a:tc>
                <a:tc>
                  <a:txBody>
                    <a:bodyPr/>
                    <a:lstStyle/>
                    <a:p>
                      <a:pPr algn="ctr"/>
                      <a:r>
                        <a:rPr lang="en-US" sz="1600" dirty="0" smtClean="0"/>
                        <a:t>40.351158</a:t>
                      </a:r>
                      <a:endParaRPr lang="en-US" sz="1600" dirty="0"/>
                    </a:p>
                  </a:txBody>
                  <a:tcPr/>
                </a:tc>
                <a:tc>
                  <a:txBody>
                    <a:bodyPr/>
                    <a:lstStyle/>
                    <a:p>
                      <a:pPr algn="ctr"/>
                      <a:r>
                        <a:rPr lang="en-US" sz="1600" dirty="0" smtClean="0"/>
                        <a:t>-123.939072</a:t>
                      </a:r>
                      <a:endParaRPr lang="en-US" sz="1600" dirty="0"/>
                    </a:p>
                  </a:txBody>
                  <a:tcPr/>
                </a:tc>
                <a:tc>
                  <a:txBody>
                    <a:bodyPr/>
                    <a:lstStyle/>
                    <a:p>
                      <a:pPr algn="ctr"/>
                      <a:r>
                        <a:rPr lang="en-US" sz="1600" dirty="0" smtClean="0"/>
                        <a:t>0.0</a:t>
                      </a:r>
                      <a:endParaRPr lang="en-US" sz="1600" dirty="0"/>
                    </a:p>
                  </a:txBody>
                  <a:tcPr/>
                </a:tc>
                <a:tc>
                  <a:txBody>
                    <a:bodyPr/>
                    <a:lstStyle/>
                    <a:p>
                      <a:pPr algn="ctr"/>
                      <a:r>
                        <a:rPr lang="en-US" sz="1600" dirty="0" smtClean="0"/>
                        <a:t>0.0</a:t>
                      </a:r>
                      <a:endParaRPr lang="en-US" sz="1600" dirty="0"/>
                    </a:p>
                  </a:txBody>
                  <a:tcPr/>
                </a:tc>
                <a:tc>
                  <a:txBody>
                    <a:bodyPr/>
                    <a:lstStyle/>
                    <a:p>
                      <a:pPr algn="ctr"/>
                      <a:r>
                        <a:rPr lang="en-US" sz="1600" dirty="0" smtClean="0"/>
                        <a:t>0.0</a:t>
                      </a:r>
                      <a:endParaRPr lang="en-US" sz="1600" dirty="0"/>
                    </a:p>
                  </a:txBody>
                  <a:tcPr/>
                </a:tc>
              </a:tr>
              <a:tr h="370840">
                <a:tc>
                  <a:txBody>
                    <a:bodyPr/>
                    <a:lstStyle/>
                    <a:p>
                      <a:pPr algn="ctr"/>
                      <a:r>
                        <a:rPr lang="en-US" sz="1600" dirty="0" smtClean="0"/>
                        <a:t>4</a:t>
                      </a:r>
                      <a:endParaRPr lang="en-US" sz="1600" dirty="0"/>
                    </a:p>
                  </a:txBody>
                  <a:tcPr/>
                </a:tc>
                <a:tc>
                  <a:txBody>
                    <a:bodyPr/>
                    <a:lstStyle/>
                    <a:p>
                      <a:pPr algn="ctr"/>
                      <a:r>
                        <a:rPr lang="en-US" sz="1600" dirty="0" smtClean="0"/>
                        <a:t>Cluster-3</a:t>
                      </a:r>
                      <a:endParaRPr lang="en-US" sz="1600" dirty="0"/>
                    </a:p>
                  </a:txBody>
                  <a:tcPr/>
                </a:tc>
                <a:tc>
                  <a:txBody>
                    <a:bodyPr/>
                    <a:lstStyle/>
                    <a:p>
                      <a:pPr algn="ctr"/>
                      <a:r>
                        <a:rPr lang="en-US" sz="1600" dirty="0" smtClean="0"/>
                        <a:t>41.907001</a:t>
                      </a:r>
                      <a:endParaRPr lang="en-US" sz="1600" dirty="0"/>
                    </a:p>
                  </a:txBody>
                  <a:tcPr/>
                </a:tc>
                <a:tc>
                  <a:txBody>
                    <a:bodyPr/>
                    <a:lstStyle/>
                    <a:p>
                      <a:pPr algn="ctr"/>
                      <a:r>
                        <a:rPr lang="en-US" sz="1600" dirty="0" smtClean="0"/>
                        <a:t>-122.520287</a:t>
                      </a:r>
                      <a:endParaRPr lang="en-US" sz="1600" dirty="0"/>
                    </a:p>
                  </a:txBody>
                  <a:tcPr/>
                </a:tc>
                <a:tc>
                  <a:txBody>
                    <a:bodyPr/>
                    <a:lstStyle/>
                    <a:p>
                      <a:pPr algn="ctr"/>
                      <a:r>
                        <a:rPr lang="en-US" sz="1600" dirty="0" smtClean="0"/>
                        <a:t>0.0</a:t>
                      </a:r>
                      <a:endParaRPr lang="en-US" sz="1600" dirty="0"/>
                    </a:p>
                  </a:txBody>
                  <a:tcPr/>
                </a:tc>
                <a:tc>
                  <a:txBody>
                    <a:bodyPr/>
                    <a:lstStyle/>
                    <a:p>
                      <a:pPr algn="ctr"/>
                      <a:r>
                        <a:rPr lang="en-US" sz="1600" dirty="0" smtClean="0"/>
                        <a:t>0.0</a:t>
                      </a:r>
                      <a:endParaRPr lang="en-US" sz="1600" dirty="0"/>
                    </a:p>
                  </a:txBody>
                  <a:tcPr/>
                </a:tc>
                <a:tc>
                  <a:txBody>
                    <a:bodyPr/>
                    <a:lstStyle/>
                    <a:p>
                      <a:pPr algn="ctr"/>
                      <a:r>
                        <a:rPr lang="en-US" sz="1600" dirty="0" smtClean="0"/>
                        <a:t>0.0</a:t>
                      </a:r>
                      <a:endParaRPr lang="en-US" sz="1600" dirty="0"/>
                    </a:p>
                  </a:txBody>
                  <a:tcPr/>
                </a:tc>
              </a:tr>
              <a:tr h="370840">
                <a:tc>
                  <a:txBody>
                    <a:bodyPr/>
                    <a:lstStyle/>
                    <a:p>
                      <a:pPr algn="ctr"/>
                      <a:r>
                        <a:rPr lang="en-US" sz="1600" dirty="0" smtClean="0"/>
                        <a:t>5</a:t>
                      </a:r>
                      <a:endParaRPr lang="en-US" sz="1600" dirty="0"/>
                    </a:p>
                  </a:txBody>
                  <a:tcPr/>
                </a:tc>
                <a:tc>
                  <a:txBody>
                    <a:bodyPr/>
                    <a:lstStyle/>
                    <a:p>
                      <a:pPr algn="ctr"/>
                      <a:r>
                        <a:rPr lang="en-US" sz="1600" dirty="0" smtClean="0"/>
                        <a:t>Cluster-4</a:t>
                      </a:r>
                      <a:endParaRPr lang="en-US" sz="1600" dirty="0"/>
                    </a:p>
                  </a:txBody>
                  <a:tcPr/>
                </a:tc>
                <a:tc>
                  <a:txBody>
                    <a:bodyPr/>
                    <a:lstStyle/>
                    <a:p>
                      <a:pPr algn="ctr"/>
                      <a:r>
                        <a:rPr lang="en-US" sz="1600" dirty="0" smtClean="0"/>
                        <a:t>41.15773</a:t>
                      </a:r>
                      <a:endParaRPr lang="en-US" sz="1600" dirty="0"/>
                    </a:p>
                  </a:txBody>
                  <a:tcPr/>
                </a:tc>
                <a:tc>
                  <a:txBody>
                    <a:bodyPr/>
                    <a:lstStyle/>
                    <a:p>
                      <a:pPr algn="ctr"/>
                      <a:r>
                        <a:rPr lang="en-US" sz="1600" dirty="0" smtClean="0"/>
                        <a:t>-121.031357</a:t>
                      </a:r>
                      <a:endParaRPr lang="en-US" sz="1600" dirty="0"/>
                    </a:p>
                  </a:txBody>
                  <a:tcPr/>
                </a:tc>
                <a:tc>
                  <a:txBody>
                    <a:bodyPr/>
                    <a:lstStyle/>
                    <a:p>
                      <a:pPr algn="ctr"/>
                      <a:r>
                        <a:rPr lang="en-US" sz="1600" dirty="0" smtClean="0"/>
                        <a:t>0.0</a:t>
                      </a:r>
                      <a:endParaRPr lang="en-US" sz="1600" dirty="0"/>
                    </a:p>
                  </a:txBody>
                  <a:tcPr/>
                </a:tc>
                <a:tc>
                  <a:txBody>
                    <a:bodyPr/>
                    <a:lstStyle/>
                    <a:p>
                      <a:pPr algn="ctr"/>
                      <a:r>
                        <a:rPr lang="en-US" sz="1600" dirty="0" smtClean="0"/>
                        <a:t>0.0</a:t>
                      </a:r>
                      <a:endParaRPr lang="en-US" sz="1600" dirty="0"/>
                    </a:p>
                  </a:txBody>
                  <a:tcPr/>
                </a:tc>
                <a:tc>
                  <a:txBody>
                    <a:bodyPr/>
                    <a:lstStyle/>
                    <a:p>
                      <a:pPr algn="ctr"/>
                      <a:r>
                        <a:rPr lang="en-US" sz="1600" dirty="0" smtClean="0"/>
                        <a:t>0.0</a:t>
                      </a:r>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8229600" cy="1143000"/>
          </a:xfrm>
        </p:spPr>
        <p:txBody>
          <a:bodyPr/>
          <a:lstStyle/>
          <a:p>
            <a:r>
              <a:rPr lang="en-US" dirty="0" smtClean="0"/>
              <a:t>Conclusion</a:t>
            </a:r>
            <a:endParaRPr lang="en-US" dirty="0"/>
          </a:p>
        </p:txBody>
      </p:sp>
      <p:sp>
        <p:nvSpPr>
          <p:cNvPr id="3" name="Content Placeholder 2"/>
          <p:cNvSpPr>
            <a:spLocks noGrp="1"/>
          </p:cNvSpPr>
          <p:nvPr>
            <p:ph idx="1"/>
          </p:nvPr>
        </p:nvSpPr>
        <p:spPr>
          <a:xfrm>
            <a:off x="838200" y="1981201"/>
            <a:ext cx="8229600" cy="3809999"/>
          </a:xfrm>
        </p:spPr>
        <p:txBody>
          <a:bodyPr>
            <a:normAutofit lnSpcReduction="10000"/>
          </a:bodyPr>
          <a:lstStyle/>
          <a:p>
            <a:pPr algn="just"/>
            <a:r>
              <a:rPr lang="en-US" sz="2800" dirty="0" smtClean="0"/>
              <a:t>Clustering is done because a state is huge in size.</a:t>
            </a:r>
          </a:p>
          <a:p>
            <a:pPr algn="just"/>
            <a:r>
              <a:rPr lang="en-US" sz="2800" dirty="0" smtClean="0"/>
              <a:t>To access a state from one point may lead to delay.</a:t>
            </a:r>
          </a:p>
          <a:p>
            <a:pPr algn="just"/>
            <a:r>
              <a:rPr lang="en-US" sz="2800" dirty="0" smtClean="0"/>
              <a:t>Knowledge of many influential points reduce the dependence of one point so work load can be divided.</a:t>
            </a:r>
          </a:p>
          <a:p>
            <a:pPr algn="just"/>
            <a:r>
              <a:rPr lang="en-US" sz="2800" dirty="0" smtClean="0"/>
              <a:t>The influential score i.e., total aggregate rank of all the points should be comparable to each other so that re-routing of traffic or work load can be easily done if most influential node goes out of order.</a:t>
            </a:r>
            <a:endParaRPr lang="en-US"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14400"/>
            <a:ext cx="8229600" cy="1143000"/>
          </a:xfrm>
        </p:spPr>
        <p:txBody>
          <a:bodyPr/>
          <a:lstStyle/>
          <a:p>
            <a:r>
              <a:rPr lang="en-US" dirty="0" smtClean="0"/>
              <a:t>Statistics</a:t>
            </a:r>
            <a:endParaRPr lang="en-US" dirty="0"/>
          </a:p>
        </p:txBody>
      </p:sp>
      <p:graphicFrame>
        <p:nvGraphicFramePr>
          <p:cNvPr id="6" name="Content Placeholder 5"/>
          <p:cNvGraphicFramePr>
            <a:graphicFrameLocks noGrp="1"/>
          </p:cNvGraphicFramePr>
          <p:nvPr>
            <p:ph idx="1"/>
          </p:nvPr>
        </p:nvGraphicFramePr>
        <p:xfrm>
          <a:off x="1066800" y="2209800"/>
          <a:ext cx="8001000" cy="2494280"/>
        </p:xfrm>
        <a:graphic>
          <a:graphicData uri="http://schemas.openxmlformats.org/drawingml/2006/table">
            <a:tbl>
              <a:tblPr firstRow="1" bandRow="1">
                <a:tableStyleId>{5C22544A-7EE6-4342-B048-85BDC9FD1C3A}</a:tableStyleId>
              </a:tblPr>
              <a:tblGrid>
                <a:gridCol w="1333500"/>
                <a:gridCol w="2444750"/>
                <a:gridCol w="2148417"/>
                <a:gridCol w="2074333"/>
              </a:tblGrid>
              <a:tr h="370840">
                <a:tc>
                  <a:txBody>
                    <a:bodyPr/>
                    <a:lstStyle/>
                    <a:p>
                      <a:pPr algn="ctr"/>
                      <a:r>
                        <a:rPr lang="en-US" dirty="0" smtClean="0"/>
                        <a:t>Serial</a:t>
                      </a:r>
                      <a:r>
                        <a:rPr lang="en-US" baseline="0" dirty="0" smtClean="0"/>
                        <a:t> </a:t>
                      </a:r>
                      <a:r>
                        <a:rPr lang="en-US" dirty="0" smtClean="0"/>
                        <a:t>Number</a:t>
                      </a:r>
                      <a:endParaRPr lang="en-US" dirty="0"/>
                    </a:p>
                  </a:txBody>
                  <a:tcPr/>
                </a:tc>
                <a:tc>
                  <a:txBody>
                    <a:bodyPr/>
                    <a:lstStyle/>
                    <a:p>
                      <a:pPr algn="ctr"/>
                      <a:r>
                        <a:rPr lang="en-US" dirty="0" smtClean="0"/>
                        <a:t>Description</a:t>
                      </a:r>
                      <a:endParaRPr lang="en-US" dirty="0"/>
                    </a:p>
                  </a:txBody>
                  <a:tcPr/>
                </a:tc>
                <a:tc>
                  <a:txBody>
                    <a:bodyPr/>
                    <a:lstStyle/>
                    <a:p>
                      <a:pPr algn="ctr"/>
                      <a:r>
                        <a:rPr lang="en-US" dirty="0" smtClean="0"/>
                        <a:t>Nodes</a:t>
                      </a:r>
                      <a:endParaRPr lang="en-US" dirty="0"/>
                    </a:p>
                  </a:txBody>
                  <a:tcPr/>
                </a:tc>
                <a:tc>
                  <a:txBody>
                    <a:bodyPr/>
                    <a:lstStyle/>
                    <a:p>
                      <a:pPr algn="ctr"/>
                      <a:r>
                        <a:rPr lang="en-US" dirty="0" smtClean="0"/>
                        <a:t>Edges</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Total dataset</a:t>
                      </a:r>
                      <a:endParaRPr lang="en-US" dirty="0"/>
                    </a:p>
                  </a:txBody>
                  <a:tcPr/>
                </a:tc>
                <a:tc>
                  <a:txBody>
                    <a:bodyPr/>
                    <a:lstStyle/>
                    <a:p>
                      <a:pPr algn="ctr"/>
                      <a:r>
                        <a:rPr lang="en-US" dirty="0" smtClean="0"/>
                        <a:t>6104</a:t>
                      </a:r>
                      <a:endParaRPr lang="en-US" dirty="0"/>
                    </a:p>
                  </a:txBody>
                  <a:tcPr/>
                </a:tc>
                <a:tc>
                  <a:txBody>
                    <a:bodyPr/>
                    <a:lstStyle/>
                    <a:p>
                      <a:pPr algn="ctr"/>
                      <a:r>
                        <a:rPr lang="en-US" dirty="0" smtClean="0"/>
                        <a:t>7033</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Cluster-1</a:t>
                      </a:r>
                      <a:endParaRPr lang="en-US" dirty="0"/>
                    </a:p>
                  </a:txBody>
                  <a:tcPr/>
                </a:tc>
                <a:tc>
                  <a:txBody>
                    <a:bodyPr/>
                    <a:lstStyle/>
                    <a:p>
                      <a:pPr algn="ctr"/>
                      <a:r>
                        <a:rPr lang="en-US" dirty="0" smtClean="0"/>
                        <a:t>1718</a:t>
                      </a:r>
                      <a:endParaRPr lang="en-US" dirty="0"/>
                    </a:p>
                  </a:txBody>
                  <a:tcPr/>
                </a:tc>
                <a:tc>
                  <a:txBody>
                    <a:bodyPr/>
                    <a:lstStyle/>
                    <a:p>
                      <a:pPr algn="ctr"/>
                      <a:r>
                        <a:rPr lang="en-US" dirty="0" smtClean="0"/>
                        <a:t>1808</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Cluster-2</a:t>
                      </a:r>
                      <a:endParaRPr lang="en-US" dirty="0"/>
                    </a:p>
                  </a:txBody>
                  <a:tcPr/>
                </a:tc>
                <a:tc>
                  <a:txBody>
                    <a:bodyPr/>
                    <a:lstStyle/>
                    <a:p>
                      <a:pPr algn="ctr"/>
                      <a:r>
                        <a:rPr lang="en-US" dirty="0" smtClean="0"/>
                        <a:t>1919</a:t>
                      </a:r>
                      <a:endParaRPr lang="en-US" dirty="0"/>
                    </a:p>
                  </a:txBody>
                  <a:tcPr/>
                </a:tc>
                <a:tc>
                  <a:txBody>
                    <a:bodyPr/>
                    <a:lstStyle/>
                    <a:p>
                      <a:pPr algn="ctr"/>
                      <a:r>
                        <a:rPr lang="en-US" dirty="0" smtClean="0"/>
                        <a:t>1877</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Cluster-3</a:t>
                      </a:r>
                      <a:endParaRPr lang="en-US" dirty="0"/>
                    </a:p>
                  </a:txBody>
                  <a:tcPr/>
                </a:tc>
                <a:tc>
                  <a:txBody>
                    <a:bodyPr/>
                    <a:lstStyle/>
                    <a:p>
                      <a:pPr algn="ctr"/>
                      <a:r>
                        <a:rPr lang="en-US" dirty="0" smtClean="0"/>
                        <a:t>1438</a:t>
                      </a:r>
                      <a:endParaRPr lang="en-US" dirty="0"/>
                    </a:p>
                  </a:txBody>
                  <a:tcPr/>
                </a:tc>
                <a:tc>
                  <a:txBody>
                    <a:bodyPr/>
                    <a:lstStyle/>
                    <a:p>
                      <a:pPr algn="ctr"/>
                      <a:r>
                        <a:rPr lang="en-US" dirty="0" smtClean="0"/>
                        <a:t>1604</a:t>
                      </a:r>
                      <a:endParaRPr lang="en-US" dirty="0"/>
                    </a:p>
                  </a:txBody>
                  <a:tcPr/>
                </a:tc>
              </a:tr>
              <a:tr h="370840">
                <a:tc>
                  <a:txBody>
                    <a:bodyPr/>
                    <a:lstStyle/>
                    <a:p>
                      <a:pPr algn="ctr"/>
                      <a:r>
                        <a:rPr lang="en-US" dirty="0" smtClean="0"/>
                        <a:t>5</a:t>
                      </a:r>
                      <a:endParaRPr lang="en-US" dirty="0"/>
                    </a:p>
                  </a:txBody>
                  <a:tcPr/>
                </a:tc>
                <a:tc>
                  <a:txBody>
                    <a:bodyPr/>
                    <a:lstStyle/>
                    <a:p>
                      <a:pPr algn="ctr"/>
                      <a:r>
                        <a:rPr lang="en-US" dirty="0" smtClean="0"/>
                        <a:t>Cluster-4</a:t>
                      </a:r>
                      <a:endParaRPr lang="en-US" dirty="0"/>
                    </a:p>
                  </a:txBody>
                  <a:tcPr/>
                </a:tc>
                <a:tc>
                  <a:txBody>
                    <a:bodyPr/>
                    <a:lstStyle/>
                    <a:p>
                      <a:pPr algn="ctr"/>
                      <a:r>
                        <a:rPr lang="en-US" dirty="0" smtClean="0"/>
                        <a:t>1628</a:t>
                      </a:r>
                      <a:endParaRPr lang="en-US" dirty="0"/>
                    </a:p>
                  </a:txBody>
                  <a:tcPr/>
                </a:tc>
                <a:tc>
                  <a:txBody>
                    <a:bodyPr/>
                    <a:lstStyle/>
                    <a:p>
                      <a:pPr algn="ctr"/>
                      <a:r>
                        <a:rPr lang="en-US" dirty="0" smtClean="0"/>
                        <a:t>1744</a:t>
                      </a:r>
                      <a:endParaRPr lang="en-US" dirty="0"/>
                    </a:p>
                  </a:txBody>
                  <a:tcPr/>
                </a:tc>
              </a:tr>
            </a:tbl>
          </a:graphicData>
        </a:graphic>
      </p:graphicFrame>
      <p:sp>
        <p:nvSpPr>
          <p:cNvPr id="7" name="TextBox 6"/>
          <p:cNvSpPr txBox="1"/>
          <p:nvPr/>
        </p:nvSpPr>
        <p:spPr>
          <a:xfrm>
            <a:off x="457200" y="4964668"/>
            <a:ext cx="8229600" cy="369332"/>
          </a:xfrm>
          <a:prstGeom prst="rect">
            <a:avLst/>
          </a:prstGeom>
          <a:noFill/>
        </p:spPr>
        <p:txBody>
          <a:bodyPr wrap="square" rtlCol="0">
            <a:spAutoFit/>
          </a:bodyPr>
          <a:lstStyle/>
          <a:p>
            <a:pPr algn="ctr"/>
            <a:r>
              <a:rPr lang="en-US" dirty="0" smtClean="0"/>
              <a:t>Distribution of nodes and edges after using K-Mean clustering algorithm.</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143000"/>
            <a:ext cx="8229600" cy="1143000"/>
          </a:xfrm>
        </p:spPr>
        <p:txBody>
          <a:bodyPr/>
          <a:lstStyle/>
          <a:p>
            <a:r>
              <a:rPr lang="en-US" dirty="0" smtClean="0"/>
              <a:t>Objective</a:t>
            </a:r>
            <a:endParaRPr lang="en-US" dirty="0"/>
          </a:p>
        </p:txBody>
      </p:sp>
      <p:sp>
        <p:nvSpPr>
          <p:cNvPr id="3" name="Content Placeholder 2"/>
          <p:cNvSpPr>
            <a:spLocks noGrp="1"/>
          </p:cNvSpPr>
          <p:nvPr>
            <p:ph idx="1"/>
          </p:nvPr>
        </p:nvSpPr>
        <p:spPr>
          <a:xfrm>
            <a:off x="914400" y="2408237"/>
            <a:ext cx="8229600" cy="2925763"/>
          </a:xfrm>
        </p:spPr>
        <p:txBody>
          <a:bodyPr>
            <a:normAutofit fontScale="92500"/>
          </a:bodyPr>
          <a:lstStyle/>
          <a:p>
            <a:r>
              <a:rPr lang="en-US" sz="2400" dirty="0" smtClean="0"/>
              <a:t>Representing a graph in edge list.</a:t>
            </a:r>
          </a:p>
          <a:p>
            <a:r>
              <a:rPr lang="en-US" sz="2400" dirty="0" smtClean="0"/>
              <a:t>Clustering the total road network using K-Mean algorithm.</a:t>
            </a:r>
          </a:p>
          <a:p>
            <a:r>
              <a:rPr lang="en-US" sz="2400" dirty="0" smtClean="0"/>
              <a:t>Find most influential road in each cluster by calculating parameters:</a:t>
            </a:r>
          </a:p>
          <a:p>
            <a:pPr>
              <a:buNone/>
            </a:pPr>
            <a:r>
              <a:rPr lang="en-US" sz="2400" dirty="0" smtClean="0"/>
              <a:t>	1) Freeman’s degree centrality</a:t>
            </a:r>
          </a:p>
          <a:p>
            <a:pPr>
              <a:buNone/>
            </a:pPr>
            <a:r>
              <a:rPr lang="en-US" sz="2400" dirty="0" smtClean="0"/>
              <a:t>	2) CC value</a:t>
            </a:r>
          </a:p>
          <a:p>
            <a:pPr>
              <a:buNone/>
            </a:pPr>
            <a:r>
              <a:rPr lang="en-US" sz="2400" dirty="0" smtClean="0"/>
              <a:t>	3) Enhanced degree centrality</a:t>
            </a:r>
          </a:p>
          <a:p>
            <a:pPr>
              <a:buNone/>
            </a:pPr>
            <a:r>
              <a:rPr lang="en-US" sz="2400" dirty="0" smtClean="0"/>
              <a:t>	4) Eigen-Vector centrality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447800"/>
            <a:ext cx="8229600" cy="1143000"/>
          </a:xfrm>
        </p:spPr>
        <p:txBody>
          <a:bodyPr/>
          <a:lstStyle/>
          <a:p>
            <a:r>
              <a:rPr lang="en-US" dirty="0" smtClean="0"/>
              <a:t>Statistics</a:t>
            </a:r>
            <a:endParaRPr lang="en-US" dirty="0"/>
          </a:p>
        </p:txBody>
      </p:sp>
      <p:sp>
        <p:nvSpPr>
          <p:cNvPr id="3" name="Content Placeholder 2"/>
          <p:cNvSpPr>
            <a:spLocks noGrp="1"/>
          </p:cNvSpPr>
          <p:nvPr>
            <p:ph idx="1"/>
          </p:nvPr>
        </p:nvSpPr>
        <p:spPr>
          <a:xfrm>
            <a:off x="457200" y="2667000"/>
            <a:ext cx="8229600" cy="4525963"/>
          </a:xfrm>
        </p:spPr>
        <p:txBody>
          <a:bodyPr>
            <a:normAutofit/>
          </a:bodyPr>
          <a:lstStyle/>
          <a:p>
            <a:pPr algn="ctr">
              <a:buNone/>
            </a:pPr>
            <a:r>
              <a:rPr lang="en-US" sz="2000" dirty="0" smtClean="0"/>
              <a:t>Total number of nodes : 6,104</a:t>
            </a:r>
          </a:p>
          <a:p>
            <a:pPr algn="ctr">
              <a:buNone/>
            </a:pPr>
            <a:r>
              <a:rPr lang="en-US" sz="2000" dirty="0" smtClean="0"/>
              <a:t>Total number of edges :7,033</a:t>
            </a:r>
          </a:p>
          <a:p>
            <a:pPr algn="ctr">
              <a:buNone/>
            </a:pPr>
            <a:r>
              <a:rPr lang="en-US" sz="2000" dirty="0" smtClean="0"/>
              <a:t>Name of dataset : california.txt [5]</a:t>
            </a:r>
          </a:p>
          <a:p>
            <a:pPr algn="ctr">
              <a:buNone/>
            </a:pPr>
            <a:r>
              <a:rPr lang="en-US" sz="2000" dirty="0" smtClean="0"/>
              <a:t>Source of dataset : https://www.cs.utah.edu/~lifeifei/SpatialDataset.htm</a:t>
            </a:r>
            <a:endParaRPr lang="en-US" sz="2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295400"/>
            <a:ext cx="8229600" cy="1143000"/>
          </a:xfrm>
        </p:spPr>
        <p:txBody>
          <a:bodyPr/>
          <a:lstStyle/>
          <a:p>
            <a:r>
              <a:rPr lang="en-US" dirty="0" smtClean="0"/>
              <a:t>Software and Hard-ward Used</a:t>
            </a:r>
            <a:endParaRPr lang="en-US" dirty="0"/>
          </a:p>
        </p:txBody>
      </p:sp>
      <p:sp>
        <p:nvSpPr>
          <p:cNvPr id="3" name="Content Placeholder 2"/>
          <p:cNvSpPr>
            <a:spLocks noGrp="1"/>
          </p:cNvSpPr>
          <p:nvPr>
            <p:ph idx="1"/>
          </p:nvPr>
        </p:nvSpPr>
        <p:spPr>
          <a:xfrm>
            <a:off x="1143000" y="2514600"/>
            <a:ext cx="8229600" cy="2438400"/>
          </a:xfrm>
        </p:spPr>
        <p:txBody>
          <a:bodyPr>
            <a:normAutofit/>
          </a:bodyPr>
          <a:lstStyle/>
          <a:p>
            <a:pPr>
              <a:buNone/>
            </a:pPr>
            <a:r>
              <a:rPr lang="en-US" sz="2400" dirty="0" smtClean="0"/>
              <a:t>Programming Language : Python</a:t>
            </a:r>
          </a:p>
          <a:p>
            <a:pPr>
              <a:buNone/>
            </a:pPr>
            <a:r>
              <a:rPr lang="en-US" sz="2400" dirty="0" smtClean="0"/>
              <a:t>Software Platform : Anaconda Python</a:t>
            </a:r>
          </a:p>
          <a:p>
            <a:pPr>
              <a:buNone/>
            </a:pPr>
            <a:r>
              <a:rPr lang="en-US" sz="2400" dirty="0" smtClean="0"/>
              <a:t>Library used : ast, numpy, scipy, basemap, mathplotlib, pandas</a:t>
            </a:r>
          </a:p>
          <a:p>
            <a:pPr>
              <a:buNone/>
            </a:pPr>
            <a:endParaRPr lang="en-US" sz="2400" dirty="0"/>
          </a:p>
          <a:p>
            <a:pPr>
              <a:buNone/>
            </a:pPr>
            <a:r>
              <a:rPr lang="en-US" sz="2400" dirty="0" smtClean="0"/>
              <a:t>Hardware : i7 processor, 8GB RAM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and References</a:t>
            </a:r>
            <a:endParaRPr lang="en-US" dirty="0"/>
          </a:p>
        </p:txBody>
      </p:sp>
      <p:sp>
        <p:nvSpPr>
          <p:cNvPr id="3" name="Content Placeholder 2"/>
          <p:cNvSpPr>
            <a:spLocks noGrp="1"/>
          </p:cNvSpPr>
          <p:nvPr>
            <p:ph idx="1"/>
          </p:nvPr>
        </p:nvSpPr>
        <p:spPr/>
        <p:txBody>
          <a:bodyPr>
            <a:noAutofit/>
          </a:bodyPr>
          <a:lstStyle/>
          <a:p>
            <a:r>
              <a:rPr lang="en-US" sz="2400" dirty="0" smtClean="0"/>
              <a:t>[2] https://snap.stanford.edu/data/egonets-Facebook.html</a:t>
            </a:r>
          </a:p>
          <a:p>
            <a:r>
              <a:rPr lang="en-US" sz="2400" dirty="0" err="1" smtClean="0"/>
              <a:t>Amedapu</a:t>
            </a:r>
            <a:r>
              <a:rPr lang="en-US" sz="2400" dirty="0" smtClean="0"/>
              <a:t> </a:t>
            </a:r>
            <a:r>
              <a:rPr lang="en-US" sz="2400" dirty="0" err="1" smtClean="0"/>
              <a:t>Srinivas</a:t>
            </a:r>
            <a:r>
              <a:rPr lang="en-US" sz="2400" dirty="0" smtClean="0"/>
              <a:t>, R. </a:t>
            </a:r>
            <a:r>
              <a:rPr lang="en-US" sz="2400" dirty="0" err="1" smtClean="0"/>
              <a:t>Leela</a:t>
            </a:r>
            <a:r>
              <a:rPr lang="en-US" sz="2400" dirty="0" smtClean="0"/>
              <a:t> </a:t>
            </a:r>
            <a:r>
              <a:rPr lang="en-US" sz="2400" dirty="0" err="1" smtClean="0"/>
              <a:t>Velusamy</a:t>
            </a:r>
            <a:r>
              <a:rPr lang="en-US" sz="2400" dirty="0" smtClean="0"/>
              <a:t>, “Identification of Influential Nodes from Social Networks based on Enhanced Degree Centrality Measure”, IEEE International Advance Computing Conference, 2015, pp. 1179-1184.</a:t>
            </a:r>
          </a:p>
          <a:p>
            <a:r>
              <a:rPr lang="en-US" sz="2400" dirty="0" err="1" smtClean="0"/>
              <a:t>Agnieszka</a:t>
            </a:r>
            <a:r>
              <a:rPr lang="en-US" sz="2400" dirty="0" smtClean="0"/>
              <a:t> </a:t>
            </a:r>
            <a:r>
              <a:rPr lang="en-US" sz="2400" dirty="0" err="1" smtClean="0"/>
              <a:t>Rusinowska</a:t>
            </a:r>
            <a:r>
              <a:rPr lang="en-US" sz="2400" dirty="0" smtClean="0"/>
              <a:t>, Rudolf </a:t>
            </a:r>
            <a:r>
              <a:rPr lang="en-US" sz="2400" dirty="0" err="1" smtClean="0"/>
              <a:t>Berghammer</a:t>
            </a:r>
            <a:r>
              <a:rPr lang="en-US" sz="2400" dirty="0" smtClean="0"/>
              <a:t>, </a:t>
            </a:r>
            <a:r>
              <a:rPr lang="en-US" sz="2400" dirty="0" err="1" smtClean="0"/>
              <a:t>Harrie</a:t>
            </a:r>
            <a:r>
              <a:rPr lang="en-US" sz="2400" dirty="0" smtClean="0"/>
              <a:t> De Swart, Michel </a:t>
            </a:r>
            <a:r>
              <a:rPr lang="en-US" sz="2400" dirty="0" err="1" smtClean="0"/>
              <a:t>Grabisch</a:t>
            </a:r>
            <a:r>
              <a:rPr lang="en-US" sz="2400" dirty="0" smtClean="0"/>
              <a:t>, “Social networks: Prestige, centrality, and influence”. in: de Swart. (Ed.) RAMICS 2011, Springer, 2011, pp.22-39</a:t>
            </a:r>
          </a:p>
          <a:p>
            <a:r>
              <a:rPr lang="en-US" sz="2400" dirty="0" smtClean="0"/>
              <a:t> Linton C. Freeman, “Centrality in Social Networks Conceptual Clarification”, Social Networks, vol. 1, Issue 3, 1978–1979, pp. 215-239.</a:t>
            </a:r>
            <a:endParaRPr lang="en-US" sz="2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pPr algn="ctr"/>
            <a:r>
              <a:rPr lang="en-US" dirty="0" smtClean="0"/>
              <a:t>Thank-You</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Mean graph.png"/>
          <p:cNvPicPr>
            <a:picLocks noChangeAspect="1"/>
          </p:cNvPicPr>
          <p:nvPr/>
        </p:nvPicPr>
        <p:blipFill>
          <a:blip r:embed="rId2"/>
          <a:stretch>
            <a:fillRect/>
          </a:stretch>
        </p:blipFill>
        <p:spPr>
          <a:xfrm>
            <a:off x="4421132" y="1709924"/>
            <a:ext cx="4875268" cy="3852676"/>
          </a:xfrm>
          <a:prstGeom prst="rect">
            <a:avLst/>
          </a:prstGeom>
        </p:spPr>
      </p:pic>
      <p:sp>
        <p:nvSpPr>
          <p:cNvPr id="2" name="Title 1"/>
          <p:cNvSpPr>
            <a:spLocks noGrp="1"/>
          </p:cNvSpPr>
          <p:nvPr>
            <p:ph type="title"/>
          </p:nvPr>
        </p:nvSpPr>
        <p:spPr/>
        <p:txBody>
          <a:bodyPr>
            <a:normAutofit/>
          </a:bodyPr>
          <a:lstStyle/>
          <a:p>
            <a:r>
              <a:rPr lang="en-US" dirty="0" smtClean="0"/>
              <a:t>Example of K-Mean Clustering</a:t>
            </a:r>
            <a:endParaRPr lang="en-US" dirty="0"/>
          </a:p>
        </p:txBody>
      </p:sp>
      <p:sp>
        <p:nvSpPr>
          <p:cNvPr id="3" name="Content Placeholder 2"/>
          <p:cNvSpPr>
            <a:spLocks noGrp="1"/>
          </p:cNvSpPr>
          <p:nvPr>
            <p:ph idx="1"/>
          </p:nvPr>
        </p:nvSpPr>
        <p:spPr>
          <a:xfrm>
            <a:off x="228600" y="1219200"/>
            <a:ext cx="8686800" cy="4906963"/>
          </a:xfrm>
        </p:spPr>
        <p:txBody>
          <a:bodyPr>
            <a:normAutofit lnSpcReduction="10000"/>
          </a:bodyPr>
          <a:lstStyle/>
          <a:p>
            <a:r>
              <a:rPr lang="en-US" dirty="0" smtClean="0"/>
              <a:t>Input graph :</a:t>
            </a:r>
          </a:p>
          <a:p>
            <a:pPr>
              <a:buNone/>
            </a:pPr>
            <a:r>
              <a:rPr lang="en-US" dirty="0" smtClean="0"/>
              <a:t>	</a:t>
            </a:r>
            <a:r>
              <a:rPr lang="en-US" sz="2000" dirty="0" smtClean="0"/>
              <a:t>(0,0)(0,1)(1,0)(1,1)(2,0)(2,1)(3,2)</a:t>
            </a:r>
          </a:p>
          <a:p>
            <a:pPr>
              <a:buNone/>
            </a:pPr>
            <a:r>
              <a:rPr lang="en-US" sz="2000" dirty="0" smtClean="0"/>
              <a:t>	(3,3)(4,5)(4,7)(5,0)(5,5)(5,11)(6,5)</a:t>
            </a:r>
          </a:p>
          <a:p>
            <a:pPr>
              <a:buNone/>
            </a:pPr>
            <a:r>
              <a:rPr lang="en-US" sz="2000" dirty="0" smtClean="0"/>
              <a:t>	(7,10)(0,40)(0,50)(1,50)(1,52)(2,55)</a:t>
            </a:r>
          </a:p>
          <a:p>
            <a:pPr>
              <a:buNone/>
            </a:pPr>
            <a:r>
              <a:rPr lang="en-US" sz="2000" dirty="0" smtClean="0"/>
              <a:t>	(2,59)(3,45)(4,75)(5,55)</a:t>
            </a:r>
          </a:p>
          <a:p>
            <a:r>
              <a:rPr lang="en-US" dirty="0" smtClean="0"/>
              <a:t>Cluster -1 :</a:t>
            </a:r>
          </a:p>
          <a:p>
            <a:pPr>
              <a:buNone/>
            </a:pPr>
            <a:r>
              <a:rPr lang="en-US" sz="2000" dirty="0" smtClean="0"/>
              <a:t>	(0,0)(0,1)(1,0)(1,1)(2,0)(2,1)(3,2)(3,3)</a:t>
            </a:r>
          </a:p>
          <a:p>
            <a:pPr>
              <a:buNone/>
            </a:pPr>
            <a:r>
              <a:rPr lang="en-US" sz="2000" dirty="0" smtClean="0"/>
              <a:t>	(4,5)(5,0)(5,5) (6,5)(7,10)(6,40)(7,42)</a:t>
            </a:r>
          </a:p>
          <a:p>
            <a:r>
              <a:rPr lang="en-US" dirty="0" smtClean="0"/>
              <a:t>Cluster -2 :</a:t>
            </a:r>
          </a:p>
          <a:p>
            <a:pPr>
              <a:buNone/>
            </a:pPr>
            <a:r>
              <a:rPr lang="en-US" sz="2000" dirty="0" smtClean="0"/>
              <a:t>	(4,7) (5,11) (0,40)(0,50)(1,50)(1,52)</a:t>
            </a:r>
          </a:p>
          <a:p>
            <a:pPr>
              <a:buNone/>
            </a:pPr>
            <a:r>
              <a:rPr lang="en-US" sz="2000" dirty="0" smtClean="0"/>
              <a:t>	(2,55)(2,59)(3,45)</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gure_1.png"/>
          <p:cNvPicPr>
            <a:picLocks noChangeAspect="1"/>
          </p:cNvPicPr>
          <p:nvPr/>
        </p:nvPicPr>
        <p:blipFill>
          <a:blip r:embed="rId2"/>
          <a:stretch>
            <a:fillRect/>
          </a:stretch>
        </p:blipFill>
        <p:spPr>
          <a:xfrm>
            <a:off x="0" y="990600"/>
            <a:ext cx="4724400" cy="3792512"/>
          </a:xfrm>
          <a:prstGeom prst="rect">
            <a:avLst/>
          </a:prstGeom>
        </p:spPr>
      </p:pic>
      <p:sp>
        <p:nvSpPr>
          <p:cNvPr id="2" name="Title 1"/>
          <p:cNvSpPr>
            <a:spLocks noGrp="1"/>
          </p:cNvSpPr>
          <p:nvPr>
            <p:ph type="title"/>
          </p:nvPr>
        </p:nvSpPr>
        <p:spPr/>
        <p:txBody>
          <a:bodyPr/>
          <a:lstStyle/>
          <a:p>
            <a:r>
              <a:rPr lang="en-US" dirty="0" smtClean="0"/>
              <a:t>Result</a:t>
            </a:r>
            <a:endParaRPr lang="en-US" dirty="0"/>
          </a:p>
        </p:txBody>
      </p:sp>
      <p:sp>
        <p:nvSpPr>
          <p:cNvPr id="5" name="TextBox 4"/>
          <p:cNvSpPr txBox="1"/>
          <p:nvPr/>
        </p:nvSpPr>
        <p:spPr>
          <a:xfrm>
            <a:off x="228600" y="4800600"/>
            <a:ext cx="8763000" cy="1754326"/>
          </a:xfrm>
          <a:prstGeom prst="rect">
            <a:avLst/>
          </a:prstGeom>
          <a:noFill/>
        </p:spPr>
        <p:txBody>
          <a:bodyPr wrap="square" rtlCol="0">
            <a:spAutoFit/>
          </a:bodyPr>
          <a:lstStyle/>
          <a:p>
            <a:pPr algn="ctr"/>
            <a:endParaRPr lang="en-US" dirty="0" smtClean="0"/>
          </a:p>
          <a:p>
            <a:pPr algn="ctr"/>
            <a:endParaRPr lang="en-US" dirty="0" smtClean="0"/>
          </a:p>
          <a:p>
            <a:pPr algn="ctr"/>
            <a:r>
              <a:rPr lang="en-US" dirty="0" smtClean="0"/>
              <a:t>1) The most influential node is located at longitude : -122.520287</a:t>
            </a:r>
          </a:p>
          <a:p>
            <a:pPr algn="ctr"/>
            <a:r>
              <a:rPr lang="en-US" dirty="0" smtClean="0"/>
              <a:t> and latitude : 41.907001</a:t>
            </a:r>
          </a:p>
          <a:p>
            <a:pPr marL="342900" indent="-342900" algn="ctr"/>
            <a:r>
              <a:rPr lang="en-US" dirty="0" smtClean="0"/>
              <a:t>2)	The influential node is situated in the junction of California and Oregon.</a:t>
            </a:r>
          </a:p>
          <a:p>
            <a:pPr marL="342900" indent="-342900" algn="ctr"/>
            <a:r>
              <a:rPr lang="en-US" dirty="0" smtClean="0"/>
              <a:t>3)	If this road is availed then most places can be reached in minimum time.</a:t>
            </a:r>
            <a:endParaRPr lang="en-US" dirty="0"/>
          </a:p>
        </p:txBody>
      </p:sp>
      <p:pic>
        <p:nvPicPr>
          <p:cNvPr id="7" name="Picture 6" descr="image_of_google_map_1.PNG"/>
          <p:cNvPicPr>
            <a:picLocks noChangeAspect="1"/>
          </p:cNvPicPr>
          <p:nvPr/>
        </p:nvPicPr>
        <p:blipFill>
          <a:blip r:embed="rId3"/>
          <a:stretch>
            <a:fillRect/>
          </a:stretch>
        </p:blipFill>
        <p:spPr>
          <a:xfrm>
            <a:off x="4724400" y="1524000"/>
            <a:ext cx="4191000" cy="2895600"/>
          </a:xfrm>
          <a:prstGeom prst="rect">
            <a:avLst/>
          </a:prstGeom>
        </p:spPr>
      </p:pic>
      <p:sp>
        <p:nvSpPr>
          <p:cNvPr id="9" name="TextBox 8"/>
          <p:cNvSpPr txBox="1"/>
          <p:nvPr/>
        </p:nvSpPr>
        <p:spPr>
          <a:xfrm>
            <a:off x="1524000" y="4648200"/>
            <a:ext cx="1828800" cy="369332"/>
          </a:xfrm>
          <a:prstGeom prst="rect">
            <a:avLst/>
          </a:prstGeom>
          <a:noFill/>
        </p:spPr>
        <p:txBody>
          <a:bodyPr wrap="square" rtlCol="0">
            <a:spAutoFit/>
          </a:bodyPr>
          <a:lstStyle/>
          <a:p>
            <a:r>
              <a:rPr lang="en-US" dirty="0" smtClean="0"/>
              <a:t>Obtained result</a:t>
            </a:r>
            <a:endParaRPr lang="en-US" dirty="0"/>
          </a:p>
        </p:txBody>
      </p:sp>
      <p:sp>
        <p:nvSpPr>
          <p:cNvPr id="10" name="TextBox 9"/>
          <p:cNvSpPr txBox="1"/>
          <p:nvPr/>
        </p:nvSpPr>
        <p:spPr>
          <a:xfrm>
            <a:off x="4572000" y="4648200"/>
            <a:ext cx="4495800" cy="369332"/>
          </a:xfrm>
          <a:prstGeom prst="rect">
            <a:avLst/>
          </a:prstGeom>
          <a:noFill/>
        </p:spPr>
        <p:txBody>
          <a:bodyPr wrap="square" rtlCol="0">
            <a:spAutoFit/>
          </a:bodyPr>
          <a:lstStyle/>
          <a:p>
            <a:pPr algn="ctr"/>
            <a:r>
              <a:rPr lang="en-US" dirty="0" smtClean="0"/>
              <a:t>Plot on political map of USA on Google Map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a:t>
            </a:r>
            <a:endParaRPr lang="en-US" dirty="0"/>
          </a:p>
        </p:txBody>
      </p:sp>
      <p:sp>
        <p:nvSpPr>
          <p:cNvPr id="3" name="Content Placeholder 2"/>
          <p:cNvSpPr>
            <a:spLocks noGrp="1"/>
          </p:cNvSpPr>
          <p:nvPr>
            <p:ph idx="1"/>
          </p:nvPr>
        </p:nvSpPr>
        <p:spPr>
          <a:xfrm>
            <a:off x="990600" y="1600201"/>
            <a:ext cx="8229600" cy="685800"/>
          </a:xfrm>
        </p:spPr>
        <p:txBody>
          <a:bodyPr>
            <a:normAutofit/>
          </a:bodyPr>
          <a:lstStyle/>
          <a:p>
            <a:r>
              <a:rPr lang="en-US" sz="2800" dirty="0" smtClean="0"/>
              <a:t>Representing a graphs by using edge list.</a:t>
            </a:r>
            <a:endParaRPr lang="en-US" sz="2800" dirty="0"/>
          </a:p>
        </p:txBody>
      </p:sp>
      <p:pic>
        <p:nvPicPr>
          <p:cNvPr id="3074" name="Picture 2"/>
          <p:cNvPicPr>
            <a:picLocks noChangeAspect="1" noChangeArrowheads="1"/>
          </p:cNvPicPr>
          <p:nvPr/>
        </p:nvPicPr>
        <p:blipFill>
          <a:blip r:embed="rId2"/>
          <a:srcRect/>
          <a:stretch>
            <a:fillRect/>
          </a:stretch>
        </p:blipFill>
        <p:spPr bwMode="auto">
          <a:xfrm>
            <a:off x="1100137" y="3200400"/>
            <a:ext cx="2862263" cy="1760537"/>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4038600" y="3352800"/>
          <a:ext cx="4191000" cy="1463040"/>
        </p:xfrm>
        <a:graphic>
          <a:graphicData uri="http://schemas.openxmlformats.org/drawingml/2006/table">
            <a:tbl>
              <a:tblPr firstRow="1" bandRow="1">
                <a:tableStyleId>{5940675A-B579-460E-94D1-54222C63F5DA}</a:tableStyleId>
              </a:tblPr>
              <a:tblGrid>
                <a:gridCol w="1047750"/>
                <a:gridCol w="1047750"/>
                <a:gridCol w="1047750"/>
                <a:gridCol w="1047750"/>
              </a:tblGrid>
              <a:tr h="36195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endParaRPr lang="en-US"/>
                    </a:p>
                  </a:txBody>
                  <a:tcPr/>
                </a:tc>
              </a:tr>
              <a:tr h="361950">
                <a:tc>
                  <a:txBody>
                    <a:bodyPr/>
                    <a:lstStyle/>
                    <a:p>
                      <a:pPr algn="ctr"/>
                      <a:r>
                        <a:rPr lang="en-US" dirty="0" smtClean="0"/>
                        <a:t>B</a:t>
                      </a:r>
                      <a:endParaRPr lang="en-US" dirty="0"/>
                    </a:p>
                  </a:txBody>
                  <a:tcPr/>
                </a:tc>
                <a:tc>
                  <a:txBody>
                    <a:bodyPr/>
                    <a:lstStyle/>
                    <a:p>
                      <a:pPr algn="ctr"/>
                      <a:r>
                        <a:rPr lang="en-US" dirty="0" smtClean="0"/>
                        <a:t>A</a:t>
                      </a:r>
                      <a:endParaRPr lang="en-US" dirty="0"/>
                    </a:p>
                  </a:txBody>
                  <a:tcPr/>
                </a:tc>
                <a:tc>
                  <a:txBody>
                    <a:bodyPr/>
                    <a:lstStyle/>
                    <a:p>
                      <a:pPr algn="ctr"/>
                      <a:r>
                        <a:rPr lang="en-US" dirty="0" smtClean="0"/>
                        <a:t>C</a:t>
                      </a:r>
                      <a:endParaRPr lang="en-US" dirty="0"/>
                    </a:p>
                  </a:txBody>
                  <a:tcPr/>
                </a:tc>
                <a:tc>
                  <a:txBody>
                    <a:bodyPr/>
                    <a:lstStyle/>
                    <a:p>
                      <a:pPr algn="ctr"/>
                      <a:endParaRPr lang="en-US"/>
                    </a:p>
                  </a:txBody>
                  <a:tcPr/>
                </a:tc>
              </a:tr>
              <a:tr h="361950">
                <a:tc>
                  <a:txBody>
                    <a:bodyPr/>
                    <a:lstStyle/>
                    <a:p>
                      <a:pPr algn="ctr"/>
                      <a:r>
                        <a:rPr lang="en-US" dirty="0" smtClean="0"/>
                        <a:t>C</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D</a:t>
                      </a:r>
                      <a:endParaRPr lang="en-US" dirty="0"/>
                    </a:p>
                  </a:txBody>
                  <a:tcPr/>
                </a:tc>
              </a:tr>
              <a:tr h="361950">
                <a:tc>
                  <a:txBody>
                    <a:bodyPr/>
                    <a:lstStyle/>
                    <a:p>
                      <a:pPr algn="ctr"/>
                      <a:r>
                        <a:rPr lang="en-US" dirty="0" smtClean="0"/>
                        <a:t>D</a:t>
                      </a:r>
                      <a:endParaRPr lang="en-US" dirty="0"/>
                    </a:p>
                  </a:txBody>
                  <a:tcPr/>
                </a:tc>
                <a:tc>
                  <a:txBody>
                    <a:bodyPr/>
                    <a:lstStyle/>
                    <a:p>
                      <a:pPr algn="ctr"/>
                      <a:r>
                        <a:rPr lang="en-US" dirty="0" smtClean="0"/>
                        <a:t>C</a:t>
                      </a:r>
                      <a:endParaRPr lang="en-US" dirty="0"/>
                    </a:p>
                  </a:txBody>
                  <a:tcPr/>
                </a:tc>
                <a:tc>
                  <a:txBody>
                    <a:bodyPr/>
                    <a:lstStyle/>
                    <a:p>
                      <a:pPr algn="ctr"/>
                      <a:endParaRPr lang="en-US"/>
                    </a:p>
                  </a:txBody>
                  <a:tcPr/>
                </a:tc>
                <a:tc>
                  <a:txBody>
                    <a:bodyPr/>
                    <a:lstStyle/>
                    <a:p>
                      <a:pPr algn="ctr"/>
                      <a:endParaRPr lang="en-US"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457200"/>
            <a:ext cx="8229600" cy="1143000"/>
          </a:xfrm>
        </p:spPr>
        <p:txBody>
          <a:bodyPr/>
          <a:lstStyle/>
          <a:p>
            <a:r>
              <a:rPr lang="en-US" dirty="0" smtClean="0"/>
              <a:t>Method </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Cluster the total road network in ‘k’ clusters.</a:t>
            </a:r>
          </a:p>
          <a:p>
            <a:r>
              <a:rPr lang="en-US" sz="2800" dirty="0" smtClean="0"/>
              <a:t>For each cluster calculate all three above mentions parameters and sort in ascending order with respect to the each parameter independently.</a:t>
            </a:r>
          </a:p>
          <a:p>
            <a:r>
              <a:rPr lang="en-US" sz="2800" dirty="0" smtClean="0"/>
              <a:t>Add rank of all the parameters for each node.</a:t>
            </a:r>
          </a:p>
          <a:p>
            <a:r>
              <a:rPr lang="en-US" sz="2800" dirty="0" smtClean="0"/>
              <a:t>The node with smallest aggregate rank is most influential node.</a:t>
            </a:r>
          </a:p>
          <a:p>
            <a:r>
              <a:rPr lang="en-US" sz="2800" dirty="0" smtClean="0"/>
              <a:t>Find the co-ordinates of the most influential node from data-set.</a:t>
            </a:r>
          </a:p>
          <a:p>
            <a:r>
              <a:rPr lang="en-US" sz="2800" dirty="0" smtClean="0"/>
              <a:t>Plot it in map.</a:t>
            </a:r>
          </a:p>
          <a:p>
            <a:pPr>
              <a:buNone/>
            </a:pP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5410200" y="2552700"/>
            <a:ext cx="2095500" cy="20955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Preliminary</a:t>
            </a:r>
            <a:endParaRPr lang="en-US" dirty="0"/>
          </a:p>
        </p:txBody>
      </p:sp>
      <p:sp>
        <p:nvSpPr>
          <p:cNvPr id="3" name="Content Placeholder 2"/>
          <p:cNvSpPr>
            <a:spLocks noGrp="1"/>
          </p:cNvSpPr>
          <p:nvPr>
            <p:ph idx="1"/>
          </p:nvPr>
        </p:nvSpPr>
        <p:spPr/>
        <p:txBody>
          <a:bodyPr>
            <a:noAutofit/>
          </a:bodyPr>
          <a:lstStyle/>
          <a:p>
            <a:pPr algn="just"/>
            <a:r>
              <a:rPr lang="en-US" sz="2800" dirty="0" smtClean="0"/>
              <a:t>Influential node : Node that is well connected through out the graph.</a:t>
            </a:r>
          </a:p>
          <a:p>
            <a:pPr algn="just">
              <a:buNone/>
            </a:pPr>
            <a:endParaRPr lang="en-US" sz="2800" dirty="0" smtClean="0"/>
          </a:p>
          <a:p>
            <a:pPr algn="just">
              <a:buNone/>
            </a:pPr>
            <a:r>
              <a:rPr lang="en-US" sz="2800" dirty="0" smtClean="0"/>
              <a:t>	Node in the center is </a:t>
            </a:r>
          </a:p>
          <a:p>
            <a:pPr algn="just">
              <a:buNone/>
            </a:pPr>
            <a:r>
              <a:rPr lang="en-US" sz="2800" dirty="0" smtClean="0"/>
              <a:t>	the most influential node.</a:t>
            </a:r>
          </a:p>
          <a:p>
            <a:pPr algn="just"/>
            <a:endParaRPr lang="en-US" sz="2800" dirty="0" smtClean="0"/>
          </a:p>
          <a:p>
            <a:pPr algn="just">
              <a:buNone/>
            </a:pPr>
            <a:endParaRPr lang="en-US" sz="2800" dirty="0" smtClean="0"/>
          </a:p>
          <a:p>
            <a:pPr algn="just">
              <a:buNone/>
            </a:pPr>
            <a:endParaRPr lang="en-US" sz="2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a:t>
            </a:r>
            <a:endParaRPr lang="en-US" dirty="0"/>
          </a:p>
        </p:txBody>
      </p:sp>
      <p:sp>
        <p:nvSpPr>
          <p:cNvPr id="3" name="Content Placeholder 2"/>
          <p:cNvSpPr>
            <a:spLocks noGrp="1"/>
          </p:cNvSpPr>
          <p:nvPr>
            <p:ph idx="1"/>
          </p:nvPr>
        </p:nvSpPr>
        <p:spPr/>
        <p:txBody>
          <a:bodyPr>
            <a:normAutofit/>
          </a:bodyPr>
          <a:lstStyle/>
          <a:p>
            <a:r>
              <a:rPr lang="en-US" sz="2400" dirty="0" smtClean="0"/>
              <a:t>K-Mean clustering : </a:t>
            </a:r>
            <a:r>
              <a:rPr lang="en-US" sz="2400" i="1" dirty="0" smtClean="0"/>
              <a:t>K</a:t>
            </a:r>
            <a:r>
              <a:rPr lang="en-US" sz="2400" dirty="0" smtClean="0"/>
              <a:t>-means clustering aim to partition </a:t>
            </a:r>
            <a:r>
              <a:rPr lang="en-US" sz="2400" i="1" dirty="0" smtClean="0"/>
              <a:t>n</a:t>
            </a:r>
            <a:r>
              <a:rPr lang="en-US" sz="2400" dirty="0" smtClean="0"/>
              <a:t> observations into </a:t>
            </a:r>
            <a:r>
              <a:rPr lang="en-US" sz="2400" i="1" dirty="0" smtClean="0"/>
              <a:t>k</a:t>
            </a:r>
            <a:r>
              <a:rPr lang="en-US" sz="2400" dirty="0" smtClean="0"/>
              <a:t> clusters in which each point belongs to the cluster with the nearest mean. </a:t>
            </a:r>
            <a:endParaRPr lang="en-US" sz="2400" dirty="0"/>
          </a:p>
        </p:txBody>
      </p:sp>
      <p:pic>
        <p:nvPicPr>
          <p:cNvPr id="4" name="K-Mean Video.mp4">
            <a:hlinkClick r:id="" action="ppaction://media"/>
          </p:cNvPr>
          <p:cNvPicPr>
            <a:picLocks noRot="1" noChangeAspect="1"/>
          </p:cNvPicPr>
          <p:nvPr>
            <a:videoFile r:link="rId1"/>
          </p:nvPr>
        </p:nvPicPr>
        <p:blipFill>
          <a:blip r:embed="rId3"/>
          <a:stretch>
            <a:fillRect/>
          </a:stretch>
        </p:blipFill>
        <p:spPr>
          <a:xfrm>
            <a:off x="2768600" y="2895600"/>
            <a:ext cx="4775200" cy="35814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7|1.8|5.8|2.8|4.6|1.2|2.1|1.4|8.9|2.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1633</TotalTime>
  <Words>2249</Words>
  <Application>Microsoft Office PowerPoint</Application>
  <PresentationFormat>On-screen Show (4:3)</PresentationFormat>
  <Paragraphs>500</Paragraphs>
  <Slides>44</Slides>
  <Notes>2</Notes>
  <HiddenSlides>0</HiddenSlides>
  <MMClips>1</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Solstice</vt:lpstr>
      <vt:lpstr>Find the Influential Node of a Dynamic Graph</vt:lpstr>
      <vt:lpstr>Motivation</vt:lpstr>
      <vt:lpstr>Introduction</vt:lpstr>
      <vt:lpstr>Objective</vt:lpstr>
      <vt:lpstr>Result</vt:lpstr>
      <vt:lpstr>Preliminary</vt:lpstr>
      <vt:lpstr>Method </vt:lpstr>
      <vt:lpstr>Preliminary</vt:lpstr>
      <vt:lpstr>Preliminary</vt:lpstr>
      <vt:lpstr>Method</vt:lpstr>
      <vt:lpstr>Method</vt:lpstr>
      <vt:lpstr>Method </vt:lpstr>
      <vt:lpstr>Method</vt:lpstr>
      <vt:lpstr>Method</vt:lpstr>
      <vt:lpstr>Method</vt:lpstr>
      <vt:lpstr>Method</vt:lpstr>
      <vt:lpstr>Method</vt:lpstr>
      <vt:lpstr>Method</vt:lpstr>
      <vt:lpstr>Method</vt:lpstr>
      <vt:lpstr>Method</vt:lpstr>
      <vt:lpstr>Calculating Parameters (Graph Representation)</vt:lpstr>
      <vt:lpstr>Calculating Parameters (CC value)</vt:lpstr>
      <vt:lpstr>Calculating Parameters (CC value)</vt:lpstr>
      <vt:lpstr>Calculating Parameters (Freeman’s  Degree Centrality)</vt:lpstr>
      <vt:lpstr>Calculating Parameters (Freeman’s  Degree Centrality)</vt:lpstr>
      <vt:lpstr>Calculating Parameters (Freeman’s  Degree Centrality)</vt:lpstr>
      <vt:lpstr>Calculating Parameters (Enhanced Degree Centrality)</vt:lpstr>
      <vt:lpstr>Selection Procedure for Most Influential Node</vt:lpstr>
      <vt:lpstr>Selection Procedure for Most Influential Node</vt:lpstr>
      <vt:lpstr>Experimental Result</vt:lpstr>
      <vt:lpstr>Experimental Result</vt:lpstr>
      <vt:lpstr>Experimental Result</vt:lpstr>
      <vt:lpstr>Experimental Result</vt:lpstr>
      <vt:lpstr>Experimental Result</vt:lpstr>
      <vt:lpstr>Experimental Result</vt:lpstr>
      <vt:lpstr>Experimental Result</vt:lpstr>
      <vt:lpstr>Experimental Result</vt:lpstr>
      <vt:lpstr>Conclusion</vt:lpstr>
      <vt:lpstr>Statistics</vt:lpstr>
      <vt:lpstr>Statistics</vt:lpstr>
      <vt:lpstr>Software and Hard-ward Used</vt:lpstr>
      <vt:lpstr>Links and References</vt:lpstr>
      <vt:lpstr>Thank-You</vt:lpstr>
      <vt:lpstr>Example of K-Mean Clustering</vt:lpstr>
    </vt:vector>
  </TitlesOfParts>
  <Company>by adguard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the Influential Node of a Dynamic Graph</dc:title>
  <dc:creator>User</dc:creator>
  <cp:lastModifiedBy>User</cp:lastModifiedBy>
  <cp:revision>113</cp:revision>
  <dcterms:created xsi:type="dcterms:W3CDTF">2017-03-26T09:36:19Z</dcterms:created>
  <dcterms:modified xsi:type="dcterms:W3CDTF">2017-05-02T15:29:45Z</dcterms:modified>
</cp:coreProperties>
</file>