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9" r:id="rId3"/>
    <p:sldId id="258" r:id="rId4"/>
    <p:sldId id="260" r:id="rId5"/>
    <p:sldId id="261" r:id="rId6"/>
    <p:sldId id="262" r:id="rId7"/>
    <p:sldId id="295" r:id="rId8"/>
    <p:sldId id="264" r:id="rId9"/>
    <p:sldId id="296" r:id="rId10"/>
    <p:sldId id="265" r:id="rId11"/>
    <p:sldId id="266" r:id="rId12"/>
    <p:sldId id="267" r:id="rId13"/>
    <p:sldId id="268" r:id="rId14"/>
    <p:sldId id="269" r:id="rId15"/>
    <p:sldId id="270" r:id="rId16"/>
    <p:sldId id="272" r:id="rId17"/>
    <p:sldId id="298" r:id="rId18"/>
    <p:sldId id="273" r:id="rId19"/>
    <p:sldId id="297" r:id="rId20"/>
    <p:sldId id="274" r:id="rId21"/>
    <p:sldId id="275" r:id="rId22"/>
    <p:sldId id="276" r:id="rId23"/>
    <p:sldId id="277" r:id="rId24"/>
    <p:sldId id="278" r:id="rId25"/>
    <p:sldId id="280" r:id="rId26"/>
    <p:sldId id="299" r:id="rId27"/>
    <p:sldId id="263" r:id="rId28"/>
    <p:sldId id="271" r:id="rId29"/>
    <p:sldId id="294" r:id="rId30"/>
    <p:sldId id="286" r:id="rId31"/>
    <p:sldId id="281" r:id="rId32"/>
    <p:sldId id="282" r:id="rId33"/>
    <p:sldId id="283" r:id="rId34"/>
    <p:sldId id="284" r:id="rId35"/>
    <p:sldId id="285" r:id="rId36"/>
    <p:sldId id="288" r:id="rId37"/>
    <p:sldId id="289" r:id="rId38"/>
    <p:sldId id="287"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08" autoAdjust="0"/>
  </p:normalViewPr>
  <p:slideViewPr>
    <p:cSldViewPr>
      <p:cViewPr varScale="1">
        <p:scale>
          <a:sx n="83" d="100"/>
          <a:sy n="83" d="100"/>
        </p:scale>
        <p:origin x="-141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BDA6-85AB-4B22-AA86-21CFB0CE7292}" type="datetimeFigureOut">
              <a:rPr lang="en-US" smtClean="0"/>
              <a:pPr/>
              <a:t>5/3/2017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8104F-A8E8-48FA-B4F5-94B2B98F4F1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8104F-A8E8-48FA-B4F5-94B2B98F4F1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0456C-07F7-4C26-A7F2-60323AB7D679}"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pPr/>
              <a:t>5/3/2017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D444BF2-03EB-4217-A156-A1A9229AC97E}" type="datetimeFigureOut">
              <a:rPr lang="en-US" smtClean="0"/>
              <a:pPr/>
              <a:t>5/3/2017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7BE0824-D68C-4CCA-B27D-467473039004}"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9600"/>
            <a:ext cx="7772400" cy="1470025"/>
          </a:xfrm>
        </p:spPr>
        <p:txBody>
          <a:bodyPr>
            <a:normAutofit/>
          </a:bodyPr>
          <a:lstStyle/>
          <a:p>
            <a:pPr algn="ctr"/>
            <a:r>
              <a:rPr lang="en-US" dirty="0" smtClean="0"/>
              <a:t>Find the Influential Node of a Dynamic Graph</a:t>
            </a:r>
            <a:endParaRPr lang="en-US" dirty="0"/>
          </a:p>
        </p:txBody>
      </p:sp>
      <p:sp>
        <p:nvSpPr>
          <p:cNvPr id="3" name="Subtitle 2"/>
          <p:cNvSpPr>
            <a:spLocks noGrp="1"/>
          </p:cNvSpPr>
          <p:nvPr>
            <p:ph type="subTitle" idx="1"/>
          </p:nvPr>
        </p:nvSpPr>
        <p:spPr>
          <a:xfrm>
            <a:off x="1828800" y="4572000"/>
            <a:ext cx="6400800" cy="2057400"/>
          </a:xfrm>
        </p:spPr>
        <p:txBody>
          <a:bodyPr>
            <a:normAutofit fontScale="92500" lnSpcReduction="20000"/>
          </a:bodyPr>
          <a:lstStyle/>
          <a:p>
            <a:pPr algn="ctr"/>
            <a:r>
              <a:rPr lang="en-US" sz="2800" dirty="0" smtClean="0">
                <a:solidFill>
                  <a:schemeClr val="tx1"/>
                </a:solidFill>
              </a:rPr>
              <a:t>Ranojoy Barua (510515025)</a:t>
            </a:r>
          </a:p>
          <a:p>
            <a:pPr algn="ctr"/>
            <a:r>
              <a:rPr lang="en-US" sz="2800" dirty="0" smtClean="0">
                <a:solidFill>
                  <a:schemeClr val="tx1"/>
                </a:solidFill>
              </a:rPr>
              <a:t>Ankita Choudhary (510515058)</a:t>
            </a:r>
          </a:p>
          <a:p>
            <a:pPr algn="ctr"/>
            <a:r>
              <a:rPr lang="en-US" sz="2800" dirty="0" smtClean="0">
                <a:solidFill>
                  <a:schemeClr val="tx1"/>
                </a:solidFill>
              </a:rPr>
              <a:t>Rounak Mazumder (510515014)</a:t>
            </a:r>
          </a:p>
          <a:p>
            <a:pPr algn="ctr"/>
            <a:r>
              <a:rPr lang="en-US" sz="2800" dirty="0" smtClean="0">
                <a:solidFill>
                  <a:schemeClr val="tx1"/>
                </a:solidFill>
              </a:rPr>
              <a:t>Aniket Sarkar (</a:t>
            </a:r>
            <a:r>
              <a:rPr lang="en-US" sz="2800" dirty="0" smtClean="0">
                <a:solidFill>
                  <a:schemeClr val="tx1"/>
                </a:solidFill>
              </a:rPr>
              <a:t>510515066)</a:t>
            </a:r>
            <a:endParaRPr lang="en-US" sz="2800" dirty="0" smtClean="0">
              <a:solidFill>
                <a:schemeClr val="tx1"/>
              </a:solidFill>
            </a:endParaRPr>
          </a:p>
          <a:p>
            <a:pPr algn="ctr"/>
            <a:r>
              <a:rPr lang="en-US" sz="2800" dirty="0" smtClean="0">
                <a:solidFill>
                  <a:schemeClr val="tx1"/>
                </a:solidFill>
              </a:rPr>
              <a:t>Guided by : Prof.  Susanta Chakraborty	</a:t>
            </a:r>
            <a:endParaRPr lang="en-US" sz="2800" dirty="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3851275" y="2209800"/>
            <a:ext cx="2244725" cy="212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371600"/>
          </a:xfrm>
        </p:spPr>
        <p:txBody>
          <a:bodyPr>
            <a:normAutofit/>
          </a:bodyPr>
          <a:lstStyle/>
          <a:p>
            <a:r>
              <a:rPr lang="en-US" sz="4000" dirty="0" smtClean="0"/>
              <a:t>Road Network Clustering</a:t>
            </a:r>
            <a:endParaRPr lang="en-US" sz="4000" dirty="0"/>
          </a:p>
        </p:txBody>
      </p:sp>
      <p:sp>
        <p:nvSpPr>
          <p:cNvPr id="3" name="Content Placeholder 2"/>
          <p:cNvSpPr>
            <a:spLocks noGrp="1"/>
          </p:cNvSpPr>
          <p:nvPr>
            <p:ph idx="1"/>
          </p:nvPr>
        </p:nvSpPr>
        <p:spPr>
          <a:xfrm>
            <a:off x="762000" y="1219200"/>
            <a:ext cx="8382000" cy="5562600"/>
          </a:xfrm>
        </p:spPr>
        <p:txBody>
          <a:bodyPr>
            <a:normAutofit/>
          </a:bodyPr>
          <a:lstStyle/>
          <a:p>
            <a:pPr>
              <a:buNone/>
            </a:pPr>
            <a:r>
              <a:rPr lang="en-US" sz="2800" dirty="0" smtClean="0"/>
              <a:t>	</a:t>
            </a:r>
            <a:endParaRPr lang="en-US" sz="2400" dirty="0" smtClean="0"/>
          </a:p>
          <a:p>
            <a:pPr>
              <a:buNone/>
            </a:pPr>
            <a:r>
              <a:rPr lang="en-US" sz="2400" dirty="0" smtClean="0"/>
              <a:t>	Steps for K-Mean clustering :</a:t>
            </a:r>
          </a:p>
          <a:p>
            <a:pPr>
              <a:buNone/>
            </a:pPr>
            <a:r>
              <a:rPr lang="en-US" sz="2400" dirty="0" smtClean="0"/>
              <a:t>	a) Select randomly K-points.</a:t>
            </a:r>
          </a:p>
          <a:p>
            <a:pPr>
              <a:buNone/>
            </a:pPr>
            <a:r>
              <a:rPr lang="en-US" sz="2400" dirty="0" smtClean="0"/>
              <a:t>	b) For all points calculate distance (Euclidian) distance of each point with K centers and assign to the cluster with minimum distance.</a:t>
            </a:r>
          </a:p>
          <a:p>
            <a:pPr>
              <a:buNone/>
            </a:pPr>
            <a:r>
              <a:rPr lang="en-US" sz="2400" dirty="0" smtClean="0"/>
              <a:t>	c) Recalculate the centers of all clusters by taking average of each vectors.</a:t>
            </a:r>
          </a:p>
          <a:p>
            <a:pPr>
              <a:buNone/>
            </a:pPr>
            <a:r>
              <a:rPr lang="en-US" sz="2400" dirty="0" smtClean="0"/>
              <a:t>	d) Redo step b and c till the members of clusters keeps changing.</a:t>
            </a:r>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Clustering Example</a:t>
            </a:r>
            <a:endParaRPr lang="en-US" sz="4000" dirty="0"/>
          </a:p>
        </p:txBody>
      </p:sp>
      <p:graphicFrame>
        <p:nvGraphicFramePr>
          <p:cNvPr id="4" name="Content Placeholder 3"/>
          <p:cNvGraphicFramePr>
            <a:graphicFrameLocks noGrp="1"/>
          </p:cNvGraphicFramePr>
          <p:nvPr>
            <p:ph idx="1"/>
          </p:nvPr>
        </p:nvGraphicFramePr>
        <p:xfrm>
          <a:off x="1066800" y="1524000"/>
          <a:ext cx="7543800" cy="222504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bl>
          </a:graphicData>
        </a:graphic>
      </p:graphicFrame>
      <p:sp>
        <p:nvSpPr>
          <p:cNvPr id="5" name="TextBox 4"/>
          <p:cNvSpPr txBox="1"/>
          <p:nvPr/>
        </p:nvSpPr>
        <p:spPr>
          <a:xfrm>
            <a:off x="1905000" y="3886200"/>
            <a:ext cx="6019800" cy="461665"/>
          </a:xfrm>
          <a:prstGeom prst="rect">
            <a:avLst/>
          </a:prstGeom>
          <a:noFill/>
        </p:spPr>
        <p:txBody>
          <a:bodyPr wrap="square" rtlCol="0">
            <a:spAutoFit/>
          </a:bodyPr>
          <a:lstStyle/>
          <a:p>
            <a:pPr algn="ctr"/>
            <a:r>
              <a:rPr lang="en-US" sz="2400" dirty="0" smtClean="0"/>
              <a:t>Let these are the data points to be clustered.</a:t>
            </a:r>
            <a:endParaRPr lang="en-US" sz="2400" dirty="0"/>
          </a:p>
        </p:txBody>
      </p:sp>
      <p:graphicFrame>
        <p:nvGraphicFramePr>
          <p:cNvPr id="6" name="Table 5"/>
          <p:cNvGraphicFramePr>
            <a:graphicFrameLocks noGrp="1"/>
          </p:cNvGraphicFramePr>
          <p:nvPr/>
        </p:nvGraphicFramePr>
        <p:xfrm>
          <a:off x="1066800" y="4648200"/>
          <a:ext cx="7467600" cy="111252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C1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C2</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sp>
        <p:nvSpPr>
          <p:cNvPr id="7" name="TextBox 6"/>
          <p:cNvSpPr txBox="1"/>
          <p:nvPr/>
        </p:nvSpPr>
        <p:spPr>
          <a:xfrm>
            <a:off x="2209800" y="6019800"/>
            <a:ext cx="5486400" cy="461665"/>
          </a:xfrm>
          <a:prstGeom prst="rect">
            <a:avLst/>
          </a:prstGeom>
          <a:noFill/>
        </p:spPr>
        <p:txBody>
          <a:bodyPr wrap="square" rtlCol="0">
            <a:spAutoFit/>
          </a:bodyPr>
          <a:lstStyle/>
          <a:p>
            <a:pPr algn="ctr"/>
            <a:r>
              <a:rPr lang="en-US" sz="2400" dirty="0" smtClean="0"/>
              <a:t>Randomly selected points for K = 2</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1371600"/>
          </a:xfrm>
        </p:spPr>
        <p:txBody>
          <a:bodyPr>
            <a:noAutofit/>
          </a:bodyPr>
          <a:lstStyle/>
          <a:p>
            <a:r>
              <a:rPr lang="en-US" sz="4000" dirty="0" smtClean="0"/>
              <a:t>Clustering Example</a:t>
            </a:r>
            <a:endParaRPr lang="en-US" sz="4000" dirty="0"/>
          </a:p>
        </p:txBody>
      </p:sp>
      <p:sp>
        <p:nvSpPr>
          <p:cNvPr id="6" name="TextBox 5"/>
          <p:cNvSpPr txBox="1"/>
          <p:nvPr/>
        </p:nvSpPr>
        <p:spPr>
          <a:xfrm>
            <a:off x="1066800" y="1489531"/>
            <a:ext cx="8686800" cy="5139869"/>
          </a:xfrm>
          <a:prstGeom prst="rect">
            <a:avLst/>
          </a:prstGeom>
          <a:noFill/>
        </p:spPr>
        <p:txBody>
          <a:bodyPr wrap="square" rtlCol="0">
            <a:spAutoFit/>
          </a:bodyPr>
          <a:lstStyle/>
          <a:p>
            <a:r>
              <a:rPr lang="en-US" sz="2800" dirty="0" smtClean="0"/>
              <a:t>Calculation </a:t>
            </a:r>
            <a:r>
              <a:rPr lang="en-US" sz="2800" dirty="0" smtClean="0"/>
              <a:t>:</a:t>
            </a:r>
            <a:endParaRPr lang="en-US" sz="2800" dirty="0" smtClean="0"/>
          </a:p>
          <a:p>
            <a:r>
              <a:rPr lang="en-US" sz="2000" dirty="0" smtClean="0"/>
              <a:t>c1 - a) root(square(2-1) + square(3-2))    = root(1+1)    = root(2)</a:t>
            </a:r>
          </a:p>
          <a:p>
            <a:r>
              <a:rPr lang="en-US" sz="2000" dirty="0" smtClean="0"/>
              <a:t>c1 - d) root(square(2-8) + square(3-6))    = root(36+9)   = root(45)</a:t>
            </a:r>
          </a:p>
          <a:p>
            <a:r>
              <a:rPr lang="en-US" sz="2000" dirty="0" smtClean="0"/>
              <a:t>c1 - e) root(square(2-9) + square(3-10))   = root(49+49)  = root(98)</a:t>
            </a:r>
          </a:p>
          <a:p>
            <a:endParaRPr lang="en-US" sz="2000" dirty="0" smtClean="0"/>
          </a:p>
          <a:p>
            <a:r>
              <a:rPr lang="en-US" sz="2000" dirty="0" smtClean="0"/>
              <a:t>c2 - a) root(square(7-1) + square(8-1))    = root(36+49)  = root(85)</a:t>
            </a:r>
          </a:p>
          <a:p>
            <a:r>
              <a:rPr lang="en-US" sz="2000" dirty="0" smtClean="0"/>
              <a:t>c2 - d) root(square(7-8) + square(8-6))    = root(1+2)    = root(3)</a:t>
            </a:r>
          </a:p>
          <a:p>
            <a:r>
              <a:rPr lang="en-US" sz="2000" dirty="0" smtClean="0"/>
              <a:t>c2 - e) root(square(7-9) + square(8-10))   = root(4+4)    = root(8)</a:t>
            </a:r>
          </a:p>
          <a:p>
            <a:endParaRPr lang="en-US" sz="2000" dirty="0" smtClean="0"/>
          </a:p>
          <a:p>
            <a:endParaRPr lang="en-US" sz="2000" dirty="0" smtClean="0"/>
          </a:p>
          <a:p>
            <a:r>
              <a:rPr lang="en-US" sz="2000" dirty="0" smtClean="0"/>
              <a:t>(c1 - a) &lt; (c2 - a)</a:t>
            </a:r>
          </a:p>
          <a:p>
            <a:r>
              <a:rPr lang="en-US" sz="2000" dirty="0" smtClean="0"/>
              <a:t>(c1 - d) &gt; (c2 - d)</a:t>
            </a:r>
          </a:p>
          <a:p>
            <a:r>
              <a:rPr lang="en-US" sz="2000" dirty="0" smtClean="0"/>
              <a:t>(c1 - e) &gt; (c2 - e)</a:t>
            </a:r>
          </a:p>
          <a:p>
            <a:endParaRPr lang="en-US" sz="2000" dirty="0" smtClean="0"/>
          </a:p>
          <a:p>
            <a:r>
              <a:rPr lang="en-US" sz="2000" dirty="0" smtClean="0"/>
              <a:t>So, point (a) assigned to (c1)</a:t>
            </a:r>
          </a:p>
          <a:p>
            <a:r>
              <a:rPr lang="en-US" sz="2000" dirty="0" smtClean="0"/>
              <a:t>and point (d) and (e) assigned to (c2)</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rmAutofit/>
          </a:bodyPr>
          <a:lstStyle/>
          <a:p>
            <a:r>
              <a:rPr lang="en-US" sz="4000" dirty="0" smtClean="0"/>
              <a:t>Clustering Example</a:t>
            </a:r>
            <a:endParaRPr lang="en-US" sz="4000" dirty="0"/>
          </a:p>
        </p:txBody>
      </p:sp>
      <p:sp>
        <p:nvSpPr>
          <p:cNvPr id="3" name="Content Placeholder 2"/>
          <p:cNvSpPr>
            <a:spLocks noGrp="1"/>
          </p:cNvSpPr>
          <p:nvPr>
            <p:ph idx="1"/>
          </p:nvPr>
        </p:nvSpPr>
        <p:spPr/>
        <p:txBody>
          <a:bodyPr>
            <a:noAutofit/>
          </a:bodyPr>
          <a:lstStyle/>
          <a:p>
            <a:pPr>
              <a:buNone/>
            </a:pPr>
            <a:r>
              <a:rPr lang="en-US" sz="2000" dirty="0" smtClean="0"/>
              <a:t>In iteration 1: </a:t>
            </a:r>
          </a:p>
          <a:p>
            <a:pPr>
              <a:buNone/>
            </a:pPr>
            <a:r>
              <a:rPr lang="en-US" sz="2000" dirty="0" smtClean="0"/>
              <a:t>c1) (2,3) and (1,2)</a:t>
            </a:r>
          </a:p>
          <a:p>
            <a:pPr>
              <a:buNone/>
            </a:pPr>
            <a:r>
              <a:rPr lang="en-US" sz="2000" dirty="0" smtClean="0"/>
              <a:t>c2) (7,8) , (8,6) and (9,10) </a:t>
            </a:r>
          </a:p>
          <a:p>
            <a:pPr>
              <a:buNone/>
            </a:pPr>
            <a:endParaRPr lang="en-US" sz="2000" dirty="0" smtClean="0"/>
          </a:p>
          <a:p>
            <a:pPr>
              <a:buNone/>
            </a:pPr>
            <a:r>
              <a:rPr lang="en-US" sz="2000" dirty="0" smtClean="0"/>
              <a:t>Now recalculate the centers:</a:t>
            </a:r>
          </a:p>
          <a:p>
            <a:pPr>
              <a:buNone/>
            </a:pPr>
            <a:r>
              <a:rPr lang="en-US" sz="2000" dirty="0" smtClean="0"/>
              <a:t>c1) x:[(2+1)/(2)] = 1.5     y:[(3+2)/(2)] = 2.5</a:t>
            </a:r>
          </a:p>
          <a:p>
            <a:pPr>
              <a:buNone/>
            </a:pPr>
            <a:r>
              <a:rPr lang="en-US" sz="2000" dirty="0" smtClean="0"/>
              <a:t>c2) x:[(7+8+9)/(3)] = 8    y:[(8+6+10)/(3)] = 8</a:t>
            </a:r>
          </a:p>
          <a:p>
            <a:pPr>
              <a:buNone/>
            </a:pPr>
            <a:endParaRPr lang="en-US" sz="2000" dirty="0" smtClean="0"/>
          </a:p>
          <a:p>
            <a:pPr>
              <a:buNone/>
            </a:pPr>
            <a:r>
              <a:rPr lang="en-US" sz="2000" dirty="0" smtClean="0"/>
              <a:t>Co-ordinate for center:</a:t>
            </a:r>
          </a:p>
          <a:p>
            <a:pPr>
              <a:buNone/>
            </a:pPr>
            <a:r>
              <a:rPr lang="en-US" sz="2000" dirty="0" smtClean="0"/>
              <a:t>c1) (1.5 , 2.5)</a:t>
            </a:r>
          </a:p>
          <a:p>
            <a:pPr>
              <a:buNone/>
            </a:pPr>
            <a:r>
              <a:rPr lang="en-US" sz="2000" dirty="0" smtClean="0"/>
              <a:t>c2) (8.0 , 8.0)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rmAutofit/>
          </a:bodyPr>
          <a:lstStyle/>
          <a:p>
            <a:r>
              <a:rPr lang="en-US" dirty="0" smtClean="0"/>
              <a:t>Clustering Example</a:t>
            </a:r>
            <a:endParaRPr lang="en-US" sz="3100" dirty="0"/>
          </a:p>
        </p:txBody>
      </p:sp>
      <p:sp>
        <p:nvSpPr>
          <p:cNvPr id="3" name="Content Placeholder 2"/>
          <p:cNvSpPr>
            <a:spLocks noGrp="1"/>
          </p:cNvSpPr>
          <p:nvPr>
            <p:ph idx="1"/>
          </p:nvPr>
        </p:nvSpPr>
        <p:spPr/>
        <p:txBody>
          <a:bodyPr>
            <a:noAutofit/>
          </a:bodyPr>
          <a:lstStyle/>
          <a:p>
            <a:pPr>
              <a:buNone/>
            </a:pPr>
            <a:r>
              <a:rPr lang="en-US" sz="1700" dirty="0" smtClean="0"/>
              <a:t>Re-do the calculation of Euclidian distance:</a:t>
            </a:r>
          </a:p>
          <a:p>
            <a:pPr>
              <a:buNone/>
            </a:pPr>
            <a:r>
              <a:rPr lang="en-US" sz="1700" dirty="0" smtClean="0"/>
              <a:t>c1 - a) root(square(1.5-1) + square(2.5-2))    = root(0.25+0.25)    = root(0.50)</a:t>
            </a:r>
          </a:p>
          <a:p>
            <a:pPr>
              <a:buNone/>
            </a:pPr>
            <a:r>
              <a:rPr lang="en-US" sz="1700" dirty="0" smtClean="0"/>
              <a:t>c1 - b) root(square(1.5-2) + square(2.5-3))    = root(0.25+0.25)    = root(0.50)</a:t>
            </a:r>
          </a:p>
          <a:p>
            <a:pPr>
              <a:buNone/>
            </a:pPr>
            <a:r>
              <a:rPr lang="en-US" sz="1700" dirty="0" smtClean="0"/>
              <a:t>c1 - c) root(square(1.5-7) + square(2.5-8))    = root(30.25+30.25)  = root(60.50)</a:t>
            </a:r>
          </a:p>
          <a:p>
            <a:pPr>
              <a:buNone/>
            </a:pPr>
            <a:r>
              <a:rPr lang="en-US" sz="1700" dirty="0" smtClean="0"/>
              <a:t>c1 - d) root(square(1.5-8) + square(2.5-6))    = root(42.25+12.25)  = root(54.5)</a:t>
            </a:r>
          </a:p>
          <a:p>
            <a:pPr>
              <a:buNone/>
            </a:pPr>
            <a:r>
              <a:rPr lang="en-US" sz="1700" dirty="0" smtClean="0"/>
              <a:t>c1 - e) root(square(1.5-9) + square(2.5-10))   = root(56.25+56.25)  = root(112.5)</a:t>
            </a:r>
          </a:p>
          <a:p>
            <a:pPr>
              <a:buNone/>
            </a:pPr>
            <a:endParaRPr lang="en-US" sz="1700" dirty="0" smtClean="0"/>
          </a:p>
          <a:p>
            <a:pPr>
              <a:buNone/>
            </a:pPr>
            <a:r>
              <a:rPr lang="en-US" sz="1700" dirty="0" smtClean="0"/>
              <a:t>c2 - a) root(square(8-1) + square(8-2))        = root(49+36)        = root(85)</a:t>
            </a:r>
          </a:p>
          <a:p>
            <a:pPr>
              <a:buNone/>
            </a:pPr>
            <a:r>
              <a:rPr lang="en-US" sz="1700" dirty="0" smtClean="0"/>
              <a:t>c2 - b) root(square(8-2) + square(8-3))        = root(36+25)        = root(61)</a:t>
            </a:r>
          </a:p>
          <a:p>
            <a:pPr>
              <a:buNone/>
            </a:pPr>
            <a:r>
              <a:rPr lang="en-US" sz="1700" dirty="0" smtClean="0"/>
              <a:t>c2 - c) root(square(8-7) + square(8-8))        = root(1+0)          = root(1)</a:t>
            </a:r>
          </a:p>
          <a:p>
            <a:pPr>
              <a:buNone/>
            </a:pPr>
            <a:r>
              <a:rPr lang="en-US" sz="1700" dirty="0" smtClean="0"/>
              <a:t>c2 - d) root(square(8-8) + square(8-6))        = root(0+4)          = root(4)</a:t>
            </a:r>
          </a:p>
          <a:p>
            <a:pPr>
              <a:buNone/>
            </a:pPr>
            <a:r>
              <a:rPr lang="en-US" sz="1700" dirty="0" smtClean="0"/>
              <a:t>c2 - e) root(square(8-9) + square(8-10))       = root(1+4)          = root(4)</a:t>
            </a:r>
            <a:endParaRPr lang="en-US" sz="1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265238"/>
          </a:xfrm>
        </p:spPr>
        <p:txBody>
          <a:bodyPr>
            <a:normAutofit/>
          </a:bodyPr>
          <a:lstStyle/>
          <a:p>
            <a:r>
              <a:rPr lang="en-US" sz="4000" dirty="0" smtClean="0"/>
              <a:t>Clustering Example</a:t>
            </a:r>
            <a:endParaRPr lang="en-US" sz="4000" dirty="0"/>
          </a:p>
        </p:txBody>
      </p:sp>
      <p:sp>
        <p:nvSpPr>
          <p:cNvPr id="3" name="Content Placeholder 2"/>
          <p:cNvSpPr>
            <a:spLocks noGrp="1"/>
          </p:cNvSpPr>
          <p:nvPr>
            <p:ph idx="1"/>
          </p:nvPr>
        </p:nvSpPr>
        <p:spPr/>
        <p:txBody>
          <a:bodyPr>
            <a:normAutofit/>
          </a:bodyPr>
          <a:lstStyle/>
          <a:p>
            <a:pPr>
              <a:buNone/>
            </a:pPr>
            <a:r>
              <a:rPr lang="en-US" sz="2000" dirty="0" smtClean="0"/>
              <a:t>(c1 - a) &lt; (c2 - a)</a:t>
            </a:r>
          </a:p>
          <a:p>
            <a:pPr>
              <a:buNone/>
            </a:pPr>
            <a:r>
              <a:rPr lang="en-US" sz="2000" dirty="0" smtClean="0"/>
              <a:t>(c1 - b) &lt; (c2 - b)</a:t>
            </a:r>
          </a:p>
          <a:p>
            <a:pPr>
              <a:buNone/>
            </a:pPr>
            <a:r>
              <a:rPr lang="en-US" sz="2000" dirty="0" smtClean="0"/>
              <a:t>(c1 - c) &gt; (c2 - c)</a:t>
            </a:r>
          </a:p>
          <a:p>
            <a:pPr>
              <a:buNone/>
            </a:pPr>
            <a:r>
              <a:rPr lang="en-US" sz="2000" dirty="0" smtClean="0"/>
              <a:t>(c1 - d) &gt; (c2 - d)</a:t>
            </a:r>
          </a:p>
          <a:p>
            <a:pPr>
              <a:buNone/>
            </a:pPr>
            <a:r>
              <a:rPr lang="en-US" sz="2000" dirty="0" smtClean="0"/>
              <a:t>(c1 - e) &gt; (c2 - e)</a:t>
            </a:r>
          </a:p>
          <a:p>
            <a:pPr>
              <a:buNone/>
            </a:pPr>
            <a:endParaRPr lang="en-US" sz="2000" dirty="0" smtClean="0"/>
          </a:p>
          <a:p>
            <a:pPr>
              <a:buNone/>
            </a:pPr>
            <a:r>
              <a:rPr lang="en-US" sz="2000" dirty="0" smtClean="0"/>
              <a:t>So points (a) and (b) is assigned to (c1) </a:t>
            </a:r>
          </a:p>
          <a:p>
            <a:pPr>
              <a:buNone/>
            </a:pPr>
            <a:r>
              <a:rPr lang="en-US" sz="2000" dirty="0" smtClean="0"/>
              <a:t>and points (c) , (d) and (e) is assigned to (c2)</a:t>
            </a:r>
          </a:p>
          <a:p>
            <a:pPr>
              <a:buNone/>
            </a:pPr>
            <a:r>
              <a:rPr lang="en-US" sz="2000" dirty="0" smtClean="0"/>
              <a:t> </a:t>
            </a:r>
          </a:p>
          <a:p>
            <a:pPr>
              <a:buNone/>
            </a:pPr>
            <a:r>
              <a:rPr lang="en-US" sz="2000" dirty="0" smtClean="0"/>
              <a:t>Now as we can see that the points to the cluster are same as the previous.</a:t>
            </a:r>
          </a:p>
          <a:p>
            <a:pPr>
              <a:buNone/>
            </a:pPr>
            <a:r>
              <a:rPr lang="en-US" sz="2000" dirty="0" smtClean="0"/>
              <a:t>So we terminate the clustering at this point.</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0"/>
            <a:ext cx="7498080" cy="1143000"/>
          </a:xfrm>
        </p:spPr>
        <p:txBody>
          <a:bodyPr/>
          <a:lstStyle/>
          <a:p>
            <a:r>
              <a:rPr lang="en-US" dirty="0" smtClean="0"/>
              <a:t>Parameters</a:t>
            </a:r>
            <a:endParaRPr lang="en-US" dirty="0"/>
          </a:p>
        </p:txBody>
      </p:sp>
      <p:sp>
        <p:nvSpPr>
          <p:cNvPr id="3" name="Content Placeholder 2"/>
          <p:cNvSpPr>
            <a:spLocks noGrp="1"/>
          </p:cNvSpPr>
          <p:nvPr>
            <p:ph idx="1"/>
          </p:nvPr>
        </p:nvSpPr>
        <p:spPr>
          <a:xfrm>
            <a:off x="1435608" y="1905000"/>
            <a:ext cx="7498080" cy="4800600"/>
          </a:xfrm>
        </p:spPr>
        <p:txBody>
          <a:bodyPr>
            <a:normAutofit/>
          </a:bodyPr>
          <a:lstStyle/>
          <a:p>
            <a:r>
              <a:rPr lang="en-US" sz="2400" dirty="0" smtClean="0"/>
              <a:t>Now we find the most influential node in each of the clusters.</a:t>
            </a:r>
          </a:p>
          <a:p>
            <a:r>
              <a:rPr lang="en-US" sz="2400" dirty="0" smtClean="0"/>
              <a:t>Various parameters are calculated to find the most influential node. They are :</a:t>
            </a:r>
          </a:p>
          <a:p>
            <a:pPr>
              <a:buNone/>
            </a:pPr>
            <a:r>
              <a:rPr lang="en-US" sz="2400" dirty="0" smtClean="0"/>
              <a:t>a) Freeman’s Degree Centrality : Denotes how many locations can be visited from a location.</a:t>
            </a:r>
          </a:p>
          <a:p>
            <a:pPr>
              <a:buNone/>
            </a:pPr>
            <a:r>
              <a:rPr lang="en-US" sz="2400" dirty="0" smtClean="0"/>
              <a:t>b) Clustering Coefficient : Denotes how much the neighboring roads are connected among each other.</a:t>
            </a:r>
          </a:p>
          <a:p>
            <a:pPr>
              <a:buNone/>
            </a:pPr>
            <a:r>
              <a:rPr lang="en-US" sz="2400" dirty="0" smtClean="0"/>
              <a:t>c) Enhanced Degree Centrality : Denotes how much a road is connected to the whole city.</a:t>
            </a:r>
          </a:p>
          <a:p>
            <a:pPr>
              <a:buNone/>
            </a:pP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PNG"/>
          <p:cNvPicPr>
            <a:picLocks noChangeAspect="1"/>
          </p:cNvPicPr>
          <p:nvPr/>
        </p:nvPicPr>
        <p:blipFill>
          <a:blip r:embed="rId2"/>
          <a:stretch>
            <a:fillRect/>
          </a:stretch>
        </p:blipFill>
        <p:spPr>
          <a:xfrm>
            <a:off x="6015956" y="990600"/>
            <a:ext cx="3128044" cy="3314882"/>
          </a:xfrm>
          <a:prstGeom prst="rect">
            <a:avLst/>
          </a:prstGeom>
        </p:spPr>
      </p:pic>
      <p:sp>
        <p:nvSpPr>
          <p:cNvPr id="2" name="Title 1"/>
          <p:cNvSpPr>
            <a:spLocks noGrp="1"/>
          </p:cNvSpPr>
          <p:nvPr>
            <p:ph type="title"/>
          </p:nvPr>
        </p:nvSpPr>
        <p:spPr>
          <a:xfrm>
            <a:off x="1143000" y="274638"/>
            <a:ext cx="7498080" cy="1143000"/>
          </a:xfrm>
        </p:spPr>
        <p:txBody>
          <a:bodyPr/>
          <a:lstStyle/>
          <a:p>
            <a:r>
              <a:rPr lang="en-US" dirty="0" smtClean="0"/>
              <a:t>Road Network Presentation</a:t>
            </a:r>
            <a:endParaRPr lang="en-US" dirty="0"/>
          </a:p>
        </p:txBody>
      </p:sp>
      <p:pic>
        <p:nvPicPr>
          <p:cNvPr id="4" name="Picture 3" descr="chobi.PNG"/>
          <p:cNvPicPr>
            <a:picLocks noChangeAspect="1"/>
          </p:cNvPicPr>
          <p:nvPr/>
        </p:nvPicPr>
        <p:blipFill>
          <a:blip r:embed="rId3" cstate="print"/>
          <a:stretch>
            <a:fillRect/>
          </a:stretch>
        </p:blipFill>
        <p:spPr>
          <a:xfrm>
            <a:off x="1219200" y="1219200"/>
            <a:ext cx="3962400" cy="2819400"/>
          </a:xfrm>
          <a:prstGeom prst="rect">
            <a:avLst/>
          </a:prstGeom>
        </p:spPr>
      </p:pic>
      <p:sp>
        <p:nvSpPr>
          <p:cNvPr id="6" name="TextBox 5"/>
          <p:cNvSpPr txBox="1"/>
          <p:nvPr/>
        </p:nvSpPr>
        <p:spPr>
          <a:xfrm>
            <a:off x="2514600" y="4038600"/>
            <a:ext cx="1587486" cy="369332"/>
          </a:xfrm>
          <a:prstGeom prst="rect">
            <a:avLst/>
          </a:prstGeom>
          <a:noFill/>
        </p:spPr>
        <p:txBody>
          <a:bodyPr wrap="none" rtlCol="0">
            <a:spAutoFit/>
          </a:bodyPr>
          <a:lstStyle/>
          <a:p>
            <a:r>
              <a:rPr lang="en-US" dirty="0" smtClean="0"/>
              <a:t>Road Network</a:t>
            </a:r>
            <a:endParaRPr lang="en-US" dirty="0"/>
          </a:p>
        </p:txBody>
      </p:sp>
      <p:sp>
        <p:nvSpPr>
          <p:cNvPr id="7" name="TextBox 6"/>
          <p:cNvSpPr txBox="1"/>
          <p:nvPr/>
        </p:nvSpPr>
        <p:spPr>
          <a:xfrm>
            <a:off x="5943600" y="4038600"/>
            <a:ext cx="2508572" cy="646331"/>
          </a:xfrm>
          <a:prstGeom prst="rect">
            <a:avLst/>
          </a:prstGeom>
          <a:noFill/>
        </p:spPr>
        <p:txBody>
          <a:bodyPr wrap="none" rtlCol="0">
            <a:spAutoFit/>
          </a:bodyPr>
          <a:lstStyle/>
          <a:p>
            <a:pPr algn="ctr"/>
            <a:r>
              <a:rPr lang="en-US" dirty="0" smtClean="0"/>
              <a:t>Graph Representation of</a:t>
            </a:r>
          </a:p>
          <a:p>
            <a:pPr algn="ctr"/>
            <a:r>
              <a:rPr lang="en-US" dirty="0" smtClean="0"/>
              <a:t>road network</a:t>
            </a:r>
            <a:endParaRPr lang="en-US" dirty="0"/>
          </a:p>
        </p:txBody>
      </p:sp>
      <p:pic>
        <p:nvPicPr>
          <p:cNvPr id="8" name="Picture 7"/>
          <p:cNvPicPr>
            <a:picLocks noChangeAspect="1" noChangeArrowheads="1"/>
          </p:cNvPicPr>
          <p:nvPr/>
        </p:nvPicPr>
        <p:blipFill>
          <a:blip r:embed="rId4" cstate="print"/>
          <a:srcRect/>
          <a:stretch>
            <a:fillRect/>
          </a:stretch>
        </p:blipFill>
        <p:spPr bwMode="auto">
          <a:xfrm>
            <a:off x="4419600" y="4648200"/>
            <a:ext cx="3200400" cy="2024859"/>
          </a:xfrm>
          <a:prstGeom prst="rect">
            <a:avLst/>
          </a:prstGeom>
          <a:noFill/>
          <a:ln w="9525">
            <a:noFill/>
            <a:miter lim="800000"/>
            <a:headEnd/>
            <a:tailEnd/>
          </a:ln>
          <a:effectLst/>
        </p:spPr>
      </p:pic>
      <p:sp>
        <p:nvSpPr>
          <p:cNvPr id="9" name="TextBox 8"/>
          <p:cNvSpPr txBox="1"/>
          <p:nvPr/>
        </p:nvSpPr>
        <p:spPr>
          <a:xfrm>
            <a:off x="1828800" y="5562600"/>
            <a:ext cx="2402004" cy="369332"/>
          </a:xfrm>
          <a:prstGeom prst="rect">
            <a:avLst/>
          </a:prstGeom>
          <a:noFill/>
        </p:spPr>
        <p:txBody>
          <a:bodyPr wrap="none" rtlCol="0">
            <a:spAutoFit/>
          </a:bodyPr>
          <a:lstStyle/>
          <a:p>
            <a:r>
              <a:rPr lang="en-US" dirty="0" smtClean="0"/>
              <a:t>Edge-list representation</a:t>
            </a:r>
            <a:endParaRPr lang="en-US" dirty="0"/>
          </a:p>
        </p:txBody>
      </p:sp>
      <p:sp>
        <p:nvSpPr>
          <p:cNvPr id="10" name="Right Arrow 9"/>
          <p:cNvSpPr/>
          <p:nvPr/>
        </p:nvSpPr>
        <p:spPr>
          <a:xfrm>
            <a:off x="5334000" y="24384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Arrow 11"/>
          <p:cNvSpPr/>
          <p:nvPr/>
        </p:nvSpPr>
        <p:spPr>
          <a:xfrm rot="10800000">
            <a:off x="8001000" y="4114800"/>
            <a:ext cx="838200" cy="198119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normAutofit/>
          </a:bodyPr>
          <a:lstStyle/>
          <a:p>
            <a:r>
              <a:rPr lang="en-US" dirty="0" smtClean="0"/>
              <a:t>Road Network Analysis</a:t>
            </a:r>
            <a:br>
              <a:rPr lang="en-US" dirty="0" smtClean="0"/>
            </a:br>
            <a:r>
              <a:rPr lang="en-US" sz="2200" dirty="0" smtClean="0"/>
              <a:t>(CC Value)[1]</a:t>
            </a:r>
            <a:endParaRPr lang="en-US" sz="2200" dirty="0"/>
          </a:p>
        </p:txBody>
      </p:sp>
      <p:sp>
        <p:nvSpPr>
          <p:cNvPr id="3" name="Content Placeholder 2"/>
          <p:cNvSpPr>
            <a:spLocks noGrp="1"/>
          </p:cNvSpPr>
          <p:nvPr>
            <p:ph idx="1"/>
          </p:nvPr>
        </p:nvSpPr>
        <p:spPr>
          <a:xfrm>
            <a:off x="1435608" y="1143000"/>
            <a:ext cx="7498080" cy="1676400"/>
          </a:xfrm>
        </p:spPr>
        <p:txBody>
          <a:bodyPr>
            <a:normAutofit/>
          </a:bodyPr>
          <a:lstStyle/>
          <a:p>
            <a:r>
              <a:rPr lang="en-US" sz="2200" dirty="0" smtClean="0"/>
              <a:t>To calculate CC value of a node total number of edges among neighbors is divided by the possible number of edges in between the neighbors.</a:t>
            </a:r>
          </a:p>
          <a:p>
            <a:pPr>
              <a:buNone/>
            </a:pPr>
            <a:r>
              <a:rPr lang="en-US" sz="2200" dirty="0" smtClean="0"/>
              <a:t>      e.g. In this graph we find the CC value of node b </a:t>
            </a:r>
            <a:endParaRPr lang="en-US" sz="2200" dirty="0"/>
          </a:p>
        </p:txBody>
      </p:sp>
      <p:sp>
        <p:nvSpPr>
          <p:cNvPr id="5" name="TextBox 4"/>
          <p:cNvSpPr txBox="1"/>
          <p:nvPr/>
        </p:nvSpPr>
        <p:spPr>
          <a:xfrm>
            <a:off x="4191000" y="4267200"/>
            <a:ext cx="3657600" cy="369332"/>
          </a:xfrm>
          <a:prstGeom prst="rect">
            <a:avLst/>
          </a:prstGeom>
          <a:noFill/>
        </p:spPr>
        <p:txBody>
          <a:bodyPr wrap="square" rtlCol="0">
            <a:spAutoFit/>
          </a:bodyPr>
          <a:lstStyle/>
          <a:p>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219200" y="3124200"/>
            <a:ext cx="3200400" cy="3320259"/>
          </a:xfrm>
          <a:prstGeom prst="rect">
            <a:avLst/>
          </a:prstGeom>
          <a:noFill/>
          <a:ln w="9525">
            <a:noFill/>
            <a:miter lim="800000"/>
            <a:headEnd/>
            <a:tailEnd/>
          </a:ln>
          <a:effectLst/>
        </p:spPr>
      </p:pic>
      <p:pic>
        <p:nvPicPr>
          <p:cNvPr id="11" name="Picture 10" descr="graph.PNG"/>
          <p:cNvPicPr>
            <a:picLocks noChangeAspect="1"/>
          </p:cNvPicPr>
          <p:nvPr/>
        </p:nvPicPr>
        <p:blipFill>
          <a:blip r:embed="rId3"/>
          <a:stretch>
            <a:fillRect/>
          </a:stretch>
        </p:blipFill>
        <p:spPr>
          <a:xfrm>
            <a:off x="5334000" y="2933518"/>
            <a:ext cx="3128044" cy="33148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371600"/>
            <a:ext cx="7498080" cy="4800600"/>
          </a:xfrm>
        </p:spPr>
        <p:txBody>
          <a:bodyPr>
            <a:normAutofit/>
          </a:bodyPr>
          <a:lstStyle/>
          <a:p>
            <a:r>
              <a:rPr lang="en-US" sz="2000" dirty="0" smtClean="0"/>
              <a:t>Select the total neighbors for node b.</a:t>
            </a:r>
          </a:p>
          <a:p>
            <a:pPr>
              <a:buNone/>
            </a:pPr>
            <a:r>
              <a:rPr lang="en-US" sz="2000" dirty="0" smtClean="0"/>
              <a:t>	i.e</a:t>
            </a:r>
            <a:r>
              <a:rPr lang="en-US" sz="2000" dirty="0" smtClean="0"/>
              <a:t>.,  c  e  f</a:t>
            </a:r>
          </a:p>
          <a:p>
            <a:endParaRPr lang="en-US" sz="2000" dirty="0" smtClean="0"/>
          </a:p>
          <a:p>
            <a:r>
              <a:rPr lang="en-US" sz="2000" dirty="0" smtClean="0"/>
              <a:t>Check all the possible edges that may exist in between the neighbors of node-b i.e., check does edge </a:t>
            </a:r>
          </a:p>
          <a:p>
            <a:pPr>
              <a:buNone/>
            </a:pPr>
            <a:r>
              <a:rPr lang="en-US" sz="2000" dirty="0" smtClean="0"/>
              <a:t>	c-e</a:t>
            </a:r>
            <a:r>
              <a:rPr lang="en-US" sz="2000" dirty="0" smtClean="0"/>
              <a:t>, c-f, e-c, e-f, f-c and f-e </a:t>
            </a:r>
          </a:p>
          <a:p>
            <a:pPr>
              <a:buNone/>
            </a:pPr>
            <a:r>
              <a:rPr lang="en-US" sz="2000" dirty="0" smtClean="0"/>
              <a:t>	exist </a:t>
            </a:r>
            <a:r>
              <a:rPr lang="en-US" sz="2000" dirty="0" smtClean="0"/>
              <a:t>and if exist count how many of them exist. </a:t>
            </a:r>
          </a:p>
          <a:p>
            <a:endParaRPr lang="en-US" sz="2000" dirty="0"/>
          </a:p>
        </p:txBody>
      </p:sp>
      <p:pic>
        <p:nvPicPr>
          <p:cNvPr id="5" name="Picture 4"/>
          <p:cNvPicPr>
            <a:picLocks noChangeAspect="1" noChangeArrowheads="1"/>
          </p:cNvPicPr>
          <p:nvPr/>
        </p:nvPicPr>
        <p:blipFill>
          <a:blip r:embed="rId2" cstate="print"/>
          <a:srcRect/>
          <a:stretch>
            <a:fillRect/>
          </a:stretch>
        </p:blipFill>
        <p:spPr bwMode="auto">
          <a:xfrm>
            <a:off x="1524000" y="4267200"/>
            <a:ext cx="3200400" cy="2024859"/>
          </a:xfrm>
          <a:prstGeom prst="rect">
            <a:avLst/>
          </a:prstGeom>
          <a:noFill/>
          <a:ln w="9525">
            <a:noFill/>
            <a:miter lim="800000"/>
            <a:headEnd/>
            <a:tailEnd/>
          </a:ln>
          <a:effectLst/>
        </p:spPr>
      </p:pic>
      <p:sp>
        <p:nvSpPr>
          <p:cNvPr id="7" name="Title 1"/>
          <p:cNvSpPr>
            <a:spLocks noGrp="1"/>
          </p:cNvSpPr>
          <p:nvPr>
            <p:ph type="title"/>
          </p:nvPr>
        </p:nvSpPr>
        <p:spPr>
          <a:xfrm>
            <a:off x="1435608" y="0"/>
            <a:ext cx="7498080" cy="1143000"/>
          </a:xfrm>
        </p:spPr>
        <p:txBody>
          <a:bodyPr>
            <a:normAutofit/>
          </a:bodyPr>
          <a:lstStyle/>
          <a:p>
            <a:r>
              <a:rPr lang="en-US" dirty="0" smtClean="0"/>
              <a:t>Road Network Analysis</a:t>
            </a:r>
            <a:br>
              <a:rPr lang="en-US" dirty="0" smtClean="0"/>
            </a:br>
            <a:r>
              <a:rPr lang="en-US" sz="2200" dirty="0" smtClean="0"/>
              <a:t>(CC Value)</a:t>
            </a:r>
            <a:endParaRPr lang="en-US" sz="2200" dirty="0"/>
          </a:p>
        </p:txBody>
      </p:sp>
      <p:pic>
        <p:nvPicPr>
          <p:cNvPr id="9" name="Picture 8" descr="graph.PNG"/>
          <p:cNvPicPr>
            <a:picLocks noChangeAspect="1"/>
          </p:cNvPicPr>
          <p:nvPr/>
        </p:nvPicPr>
        <p:blipFill>
          <a:blip r:embed="rId3"/>
          <a:stretch>
            <a:fillRect/>
          </a:stretch>
        </p:blipFill>
        <p:spPr>
          <a:xfrm>
            <a:off x="5334000" y="4038600"/>
            <a:ext cx="3128044" cy="251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2667000"/>
            <a:ext cx="8229600" cy="2286000"/>
          </a:xfrm>
        </p:spPr>
        <p:txBody>
          <a:bodyPr>
            <a:normAutofit/>
          </a:bodyPr>
          <a:lstStyle/>
          <a:p>
            <a:pPr algn="just"/>
            <a:endParaRPr lang="en-US" sz="2400" dirty="0" smtClean="0"/>
          </a:p>
          <a:p>
            <a:pPr algn="just">
              <a:buNone/>
            </a:pPr>
            <a:endParaRPr lang="en-US" sz="2400" dirty="0" smtClean="0"/>
          </a:p>
        </p:txBody>
      </p:sp>
      <p:sp>
        <p:nvSpPr>
          <p:cNvPr id="4" name="TextBox 3"/>
          <p:cNvSpPr txBox="1"/>
          <p:nvPr/>
        </p:nvSpPr>
        <p:spPr>
          <a:xfrm>
            <a:off x="1066800" y="1993880"/>
            <a:ext cx="3657600" cy="3416320"/>
          </a:xfrm>
          <a:prstGeom prst="rect">
            <a:avLst/>
          </a:prstGeom>
          <a:noFill/>
        </p:spPr>
        <p:txBody>
          <a:bodyPr wrap="square" rtlCol="0">
            <a:spAutoFit/>
          </a:bodyPr>
          <a:lstStyle/>
          <a:p>
            <a:pPr algn="just">
              <a:buFont typeface="Arial" pitchFamily="34" charset="0"/>
              <a:buChar char="•"/>
            </a:pPr>
            <a:r>
              <a:rPr lang="en-US" dirty="0" smtClean="0"/>
              <a:t> Problem </a:t>
            </a:r>
            <a:r>
              <a:rPr lang="en-US" dirty="0" smtClean="0"/>
              <a:t>in </a:t>
            </a:r>
            <a:r>
              <a:rPr lang="en-US" dirty="0" smtClean="0"/>
              <a:t>present techniques of finding most influential nodes </a:t>
            </a:r>
            <a:r>
              <a:rPr lang="en-US" dirty="0" smtClean="0"/>
              <a:t>are they focus on the parameters which are instantaneous in nature they don’t take the total network at once. </a:t>
            </a:r>
            <a:endParaRPr lang="en-US" dirty="0" smtClean="0"/>
          </a:p>
          <a:p>
            <a:pPr algn="just"/>
            <a:endParaRPr lang="en-US" dirty="0" smtClean="0"/>
          </a:p>
          <a:p>
            <a:pPr algn="just">
              <a:buFont typeface="Arial" pitchFamily="34" charset="0"/>
              <a:buChar char="•"/>
            </a:pPr>
            <a:r>
              <a:rPr lang="en-US" dirty="0" smtClean="0"/>
              <a:t> This project aims to take the total road network at once and divide it in small networks and to identify the most important / influential / critical  points in the total road network for movement of the traffic.</a:t>
            </a:r>
            <a:endParaRPr lang="en-US" dirty="0" smtClean="0"/>
          </a:p>
        </p:txBody>
      </p:sp>
      <p:pic>
        <p:nvPicPr>
          <p:cNvPr id="6" name="Picture 5" descr="bichi.PNG"/>
          <p:cNvPicPr>
            <a:picLocks noChangeAspect="1"/>
          </p:cNvPicPr>
          <p:nvPr/>
        </p:nvPicPr>
        <p:blipFill>
          <a:blip r:embed="rId2"/>
          <a:stretch>
            <a:fillRect/>
          </a:stretch>
        </p:blipFill>
        <p:spPr>
          <a:xfrm>
            <a:off x="4800600" y="1550441"/>
            <a:ext cx="4191000" cy="462175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22437"/>
            <a:ext cx="8839200" cy="4525963"/>
          </a:xfrm>
        </p:spPr>
        <p:txBody>
          <a:bodyPr>
            <a:noAutofit/>
          </a:bodyPr>
          <a:lstStyle/>
          <a:p>
            <a:pPr>
              <a:buNone/>
            </a:pPr>
            <a:r>
              <a:rPr lang="en-US" sz="1800" dirty="0" smtClean="0"/>
              <a:t>In this graph for node-b only c-e, e-c, e-f and f-e exist i.e., 4 edges</a:t>
            </a:r>
            <a:r>
              <a:rPr lang="en-US" sz="1800" dirty="0" smtClean="0"/>
              <a:t>.</a:t>
            </a:r>
            <a:endParaRPr lang="en-US" sz="1800" dirty="0" smtClean="0"/>
          </a:p>
          <a:p>
            <a:pPr>
              <a:buNone/>
            </a:pPr>
            <a:r>
              <a:rPr lang="en-US" sz="1800" dirty="0" smtClean="0"/>
              <a:t>Now divide this number by 2 as edge A-B is equal to edge B-A</a:t>
            </a:r>
            <a:r>
              <a:rPr lang="en-US" sz="1800" dirty="0" smtClean="0"/>
              <a:t>.</a:t>
            </a:r>
            <a:endParaRPr lang="en-US" sz="1800" dirty="0" smtClean="0"/>
          </a:p>
          <a:p>
            <a:pPr>
              <a:buNone/>
            </a:pPr>
            <a:r>
              <a:rPr lang="en-US" sz="1800" dirty="0" smtClean="0"/>
              <a:t>Total possible edges between neighbours is calculate using formula</a:t>
            </a:r>
          </a:p>
          <a:p>
            <a:pPr>
              <a:buNone/>
            </a:pPr>
            <a:r>
              <a:rPr lang="en-US" sz="1800" dirty="0" smtClean="0"/>
              <a:t>                      total_possible_edges = n*(n-1) / </a:t>
            </a:r>
            <a:r>
              <a:rPr lang="en-US" sz="1800" dirty="0" smtClean="0"/>
              <a:t>2</a:t>
            </a:r>
            <a:endParaRPr lang="en-US" sz="1800" dirty="0" smtClean="0"/>
          </a:p>
          <a:p>
            <a:pPr>
              <a:buNone/>
            </a:pPr>
            <a:r>
              <a:rPr lang="en-US" sz="1800" dirty="0" smtClean="0"/>
              <a:t>For node-b total possible edges is 3*(3-1)/2 which is equal to 3</a:t>
            </a:r>
            <a:r>
              <a:rPr lang="en-US" sz="1800" dirty="0" smtClean="0"/>
              <a:t>.</a:t>
            </a:r>
            <a:endParaRPr lang="en-US" sz="1800" dirty="0" smtClean="0"/>
          </a:p>
          <a:p>
            <a:pPr>
              <a:buNone/>
            </a:pPr>
            <a:r>
              <a:rPr lang="en-US" sz="1800" dirty="0" smtClean="0"/>
              <a:t>So CC value for node-b is 2/3 = 0.667 i.e.,</a:t>
            </a:r>
          </a:p>
          <a:p>
            <a:pPr>
              <a:buNone/>
            </a:pPr>
            <a:r>
              <a:rPr lang="en-US" sz="1800" dirty="0" smtClean="0"/>
              <a:t>(total_edges_exist_among_neighbours / total_possible_edges_among_neighbours) </a:t>
            </a:r>
            <a:endParaRPr lang="en-US" sz="1800" dirty="0"/>
          </a:p>
        </p:txBody>
      </p:sp>
      <p:pic>
        <p:nvPicPr>
          <p:cNvPr id="4" name="Picture 4"/>
          <p:cNvPicPr>
            <a:picLocks noChangeAspect="1" noChangeArrowheads="1"/>
          </p:cNvPicPr>
          <p:nvPr/>
        </p:nvPicPr>
        <p:blipFill>
          <a:blip r:embed="rId2" cstate="print"/>
          <a:srcRect/>
          <a:stretch>
            <a:fillRect/>
          </a:stretch>
        </p:blipFill>
        <p:spPr bwMode="auto">
          <a:xfrm>
            <a:off x="1600200" y="4419600"/>
            <a:ext cx="3200400" cy="2024859"/>
          </a:xfrm>
          <a:prstGeom prst="rect">
            <a:avLst/>
          </a:prstGeom>
          <a:noFill/>
          <a:ln w="9525">
            <a:noFill/>
            <a:miter lim="800000"/>
            <a:headEnd/>
            <a:tailEnd/>
          </a:ln>
          <a:effectLst/>
        </p:spPr>
      </p:pic>
      <p:sp>
        <p:nvSpPr>
          <p:cNvPr id="7" name="Title 1"/>
          <p:cNvSpPr>
            <a:spLocks noGrp="1"/>
          </p:cNvSpPr>
          <p:nvPr>
            <p:ph type="title"/>
          </p:nvPr>
        </p:nvSpPr>
        <p:spPr>
          <a:xfrm>
            <a:off x="1219200" y="228600"/>
            <a:ext cx="7498080" cy="1143000"/>
          </a:xfrm>
        </p:spPr>
        <p:txBody>
          <a:bodyPr>
            <a:normAutofit/>
          </a:bodyPr>
          <a:lstStyle/>
          <a:p>
            <a:r>
              <a:rPr lang="en-US" dirty="0" smtClean="0"/>
              <a:t>Road Network Analysis</a:t>
            </a:r>
            <a:br>
              <a:rPr lang="en-US" dirty="0" smtClean="0"/>
            </a:br>
            <a:r>
              <a:rPr lang="en-US" sz="2200" dirty="0" smtClean="0"/>
              <a:t>(CC Value)</a:t>
            </a:r>
            <a:endParaRPr lang="en-US" sz="2200" dirty="0"/>
          </a:p>
        </p:txBody>
      </p:sp>
      <p:pic>
        <p:nvPicPr>
          <p:cNvPr id="8" name="Picture 7" descr="graph.PNG"/>
          <p:cNvPicPr>
            <a:picLocks noChangeAspect="1"/>
          </p:cNvPicPr>
          <p:nvPr/>
        </p:nvPicPr>
        <p:blipFill>
          <a:blip r:embed="rId3"/>
          <a:stretch>
            <a:fillRect/>
          </a:stretch>
        </p:blipFill>
        <p:spPr>
          <a:xfrm>
            <a:off x="5181600" y="4191000"/>
            <a:ext cx="3128044" cy="2514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498080" cy="1143000"/>
          </a:xfrm>
        </p:spPr>
        <p:txBody>
          <a:bodyPr>
            <a:normAutofit fontScale="90000"/>
          </a:bodyPr>
          <a:lstStyle/>
          <a:p>
            <a:r>
              <a:rPr lang="en-US" dirty="0" smtClean="0"/>
              <a:t>Road Network Analysis </a:t>
            </a:r>
            <a:r>
              <a:rPr lang="en-US" dirty="0" smtClean="0"/>
              <a:t/>
            </a:r>
            <a:br>
              <a:rPr lang="en-US" dirty="0" smtClean="0"/>
            </a:br>
            <a:r>
              <a:rPr lang="en-US" sz="2700" dirty="0" smtClean="0"/>
              <a:t>(Freeman’s  Degree Centrality</a:t>
            </a:r>
            <a:r>
              <a:rPr lang="en-US" sz="2700" dirty="0" smtClean="0"/>
              <a:t>)[2]</a:t>
            </a:r>
            <a:endParaRPr lang="en-US" sz="2700" dirty="0"/>
          </a:p>
        </p:txBody>
      </p:sp>
      <p:sp>
        <p:nvSpPr>
          <p:cNvPr id="3" name="Content Placeholder 2"/>
          <p:cNvSpPr>
            <a:spLocks noGrp="1"/>
          </p:cNvSpPr>
          <p:nvPr>
            <p:ph idx="1"/>
          </p:nvPr>
        </p:nvSpPr>
        <p:spPr>
          <a:xfrm>
            <a:off x="1435608" y="1828800"/>
            <a:ext cx="7498080" cy="4419600"/>
          </a:xfrm>
        </p:spPr>
        <p:txBody>
          <a:bodyPr>
            <a:normAutofit/>
          </a:bodyPr>
          <a:lstStyle/>
          <a:p>
            <a:r>
              <a:rPr lang="en-US" sz="2400" dirty="0" smtClean="0"/>
              <a:t>To calculate freeman’s degree centrality of a node-x total </a:t>
            </a:r>
            <a:r>
              <a:rPr lang="en-US" sz="2400" dirty="0" smtClean="0"/>
              <a:t>difference of degree of node with maximum degree to all of the neighboring nodes of node-x is divided by the total difference of degree of node-x to the degree of neighboring nodes.</a:t>
            </a:r>
            <a:endParaRPr lang="en-US" sz="2400" dirty="0" smtClean="0"/>
          </a:p>
          <a:p>
            <a:pPr>
              <a:buNone/>
            </a:pPr>
            <a:r>
              <a:rPr lang="en-US" sz="2400" dirty="0" smtClean="0"/>
              <a:t>    </a:t>
            </a:r>
            <a:r>
              <a:rPr lang="en-US" sz="2400" dirty="0" smtClean="0"/>
              <a:t>i.e</a:t>
            </a:r>
            <a:r>
              <a:rPr lang="en-US" sz="2400" dirty="0" smtClean="0"/>
              <a:t>. </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147762" y="4426230"/>
            <a:ext cx="7691438" cy="1364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66800" y="4800600"/>
            <a:ext cx="3429000" cy="1981200"/>
          </a:xfrm>
          <a:prstGeom prst="rect">
            <a:avLst/>
          </a:prstGeom>
          <a:noFill/>
          <a:ln w="9525">
            <a:noFill/>
            <a:miter lim="800000"/>
            <a:headEnd/>
            <a:tailEnd/>
          </a:ln>
          <a:effectLst/>
        </p:spPr>
      </p:pic>
      <p:sp>
        <p:nvSpPr>
          <p:cNvPr id="2" name="Title 1"/>
          <p:cNvSpPr>
            <a:spLocks noGrp="1"/>
          </p:cNvSpPr>
          <p:nvPr>
            <p:ph type="title"/>
          </p:nvPr>
        </p:nvSpPr>
        <p:spPr>
          <a:xfrm>
            <a:off x="1066800" y="274638"/>
            <a:ext cx="7498080" cy="1143000"/>
          </a:xfrm>
        </p:spPr>
        <p:txBody>
          <a:bodyPr>
            <a:normAutofit fontScale="90000"/>
          </a:bodyPr>
          <a:lstStyle/>
          <a:p>
            <a:r>
              <a:rPr lang="en-US" dirty="0" smtClean="0"/>
              <a:t>Road Network Analysis</a:t>
            </a:r>
            <a:r>
              <a:rPr lang="en-US" dirty="0" smtClean="0"/>
              <a:t/>
            </a:r>
            <a:br>
              <a:rPr lang="en-US" dirty="0" smtClean="0"/>
            </a:br>
            <a:r>
              <a:rPr lang="en-US" sz="2700" dirty="0" smtClean="0"/>
              <a:t>(Freeman’s  Degree Centrality)</a:t>
            </a:r>
            <a:endParaRPr lang="en-US" sz="2700" dirty="0"/>
          </a:p>
        </p:txBody>
      </p:sp>
      <p:sp>
        <p:nvSpPr>
          <p:cNvPr id="3" name="Content Placeholder 2"/>
          <p:cNvSpPr>
            <a:spLocks noGrp="1"/>
          </p:cNvSpPr>
          <p:nvPr>
            <p:ph idx="1"/>
          </p:nvPr>
        </p:nvSpPr>
        <p:spPr>
          <a:xfrm>
            <a:off x="4648200" y="1600201"/>
            <a:ext cx="4038600" cy="4495800"/>
          </a:xfrm>
        </p:spPr>
        <p:txBody>
          <a:bodyPr>
            <a:normAutofit fontScale="77500" lnSpcReduction="20000"/>
          </a:bodyPr>
          <a:lstStyle/>
          <a:p>
            <a:r>
              <a:rPr lang="en-US" dirty="0" smtClean="0"/>
              <a:t>Node with maximum degree is node-c i.e., 4.</a:t>
            </a:r>
          </a:p>
          <a:p>
            <a:r>
              <a:rPr lang="en-US" dirty="0" smtClean="0"/>
              <a:t>To find freeman’s degree centrality of node-b first select the neighbors of node b</a:t>
            </a:r>
          </a:p>
          <a:p>
            <a:r>
              <a:rPr lang="en-US" dirty="0" smtClean="0"/>
              <a:t>i.e.,   c    e    f </a:t>
            </a:r>
          </a:p>
          <a:p>
            <a:r>
              <a:rPr lang="en-US" dirty="0" smtClean="0"/>
              <a:t>Now to calculate the value of numerator (a) find sum of all the difference between degree of node-b and neighboring nodes of b i.e.,( c, e, f )</a:t>
            </a:r>
          </a:p>
          <a:p>
            <a:endParaRPr lang="en-US" dirty="0"/>
          </a:p>
        </p:txBody>
      </p:sp>
      <p:pic>
        <p:nvPicPr>
          <p:cNvPr id="6" name="Picture 5" descr="graph.PNG"/>
          <p:cNvPicPr>
            <a:picLocks noChangeAspect="1"/>
          </p:cNvPicPr>
          <p:nvPr/>
        </p:nvPicPr>
        <p:blipFill>
          <a:blip r:embed="rId3"/>
          <a:stretch>
            <a:fillRect/>
          </a:stretch>
        </p:blipFill>
        <p:spPr>
          <a:xfrm>
            <a:off x="1219200" y="1752600"/>
            <a:ext cx="3128044" cy="2514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70037"/>
            <a:ext cx="8229600" cy="2925763"/>
          </a:xfrm>
        </p:spPr>
        <p:txBody>
          <a:bodyPr>
            <a:normAutofit fontScale="92500" lnSpcReduction="10000"/>
          </a:bodyPr>
          <a:lstStyle/>
          <a:p>
            <a:r>
              <a:rPr lang="en-US" sz="2400" dirty="0" smtClean="0"/>
              <a:t>Degree of c, e and f are 4, 3 and 2 respectively.</a:t>
            </a:r>
          </a:p>
          <a:p>
            <a:r>
              <a:rPr lang="en-US" sz="2400" dirty="0" smtClean="0"/>
              <a:t>So, a = |(3-4)| + |(3-3)| + |(3-2)| = 2</a:t>
            </a:r>
          </a:p>
          <a:p>
            <a:r>
              <a:rPr lang="en-US" sz="2400" dirty="0" smtClean="0"/>
              <a:t>Similarly to calculate the value of denominator (b) find sum of all the difference between maximum degree of node in graph and neighboring nodes of b i.e.,( c, e, f )</a:t>
            </a:r>
          </a:p>
          <a:p>
            <a:r>
              <a:rPr lang="en-US" sz="2400" dirty="0" smtClean="0"/>
              <a:t>As node-c have maximum degree i.e., 4</a:t>
            </a:r>
          </a:p>
          <a:p>
            <a:r>
              <a:rPr lang="en-US" sz="2400" dirty="0" smtClean="0"/>
              <a:t>So b = |(4-4)| + |(4-3)| + |(4-2)| = 3</a:t>
            </a:r>
          </a:p>
          <a:p>
            <a:r>
              <a:rPr lang="en-US" sz="2400" dirty="0" smtClean="0"/>
              <a:t>So freeman’s degree centrality of node-b is 2/3 = 0.667 </a:t>
            </a:r>
            <a:endParaRPr lang="en-US" sz="2400" dirty="0"/>
          </a:p>
        </p:txBody>
      </p:sp>
      <p:sp>
        <p:nvSpPr>
          <p:cNvPr id="6" name="Title 1"/>
          <p:cNvSpPr>
            <a:spLocks noGrp="1"/>
          </p:cNvSpPr>
          <p:nvPr>
            <p:ph type="title"/>
          </p:nvPr>
        </p:nvSpPr>
        <p:spPr>
          <a:xfrm>
            <a:off x="1066800" y="381000"/>
            <a:ext cx="7498080" cy="1143000"/>
          </a:xfrm>
        </p:spPr>
        <p:txBody>
          <a:bodyPr>
            <a:normAutofit fontScale="90000"/>
          </a:bodyPr>
          <a:lstStyle/>
          <a:p>
            <a:r>
              <a:rPr lang="en-US" dirty="0" smtClean="0"/>
              <a:t>Road Network </a:t>
            </a:r>
            <a:r>
              <a:rPr lang="en-US" dirty="0" smtClean="0"/>
              <a:t>Analysis</a:t>
            </a:r>
            <a:br>
              <a:rPr lang="en-US" dirty="0" smtClean="0"/>
            </a:br>
            <a:r>
              <a:rPr lang="en-US" sz="2700" dirty="0" smtClean="0"/>
              <a:t>(Freeman’s  </a:t>
            </a:r>
            <a:r>
              <a:rPr lang="en-US" sz="2700" dirty="0" smtClean="0"/>
              <a:t>Degree Centrality)</a:t>
            </a:r>
            <a:endParaRPr lang="en-US" sz="2700" dirty="0"/>
          </a:p>
        </p:txBody>
      </p:sp>
      <p:pic>
        <p:nvPicPr>
          <p:cNvPr id="4" name="Picture 2"/>
          <p:cNvPicPr>
            <a:picLocks noChangeAspect="1" noChangeArrowheads="1"/>
          </p:cNvPicPr>
          <p:nvPr/>
        </p:nvPicPr>
        <p:blipFill>
          <a:blip r:embed="rId2" cstate="print"/>
          <a:srcRect/>
          <a:stretch>
            <a:fillRect/>
          </a:stretch>
        </p:blipFill>
        <p:spPr bwMode="auto">
          <a:xfrm>
            <a:off x="1676400" y="4800600"/>
            <a:ext cx="3429000" cy="1981200"/>
          </a:xfrm>
          <a:prstGeom prst="rect">
            <a:avLst/>
          </a:prstGeom>
          <a:noFill/>
          <a:ln w="9525">
            <a:noFill/>
            <a:miter lim="800000"/>
            <a:headEnd/>
            <a:tailEnd/>
          </a:ln>
          <a:effectLst/>
        </p:spPr>
      </p:pic>
      <p:pic>
        <p:nvPicPr>
          <p:cNvPr id="5" name="Picture 4" descr="graph.PNG"/>
          <p:cNvPicPr>
            <a:picLocks noChangeAspect="1"/>
          </p:cNvPicPr>
          <p:nvPr/>
        </p:nvPicPr>
        <p:blipFill>
          <a:blip r:embed="rId3"/>
          <a:stretch>
            <a:fillRect/>
          </a:stretch>
        </p:blipFill>
        <p:spPr>
          <a:xfrm>
            <a:off x="5334000" y="4343400"/>
            <a:ext cx="3128044" cy="24384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441450" y="4419600"/>
            <a:ext cx="2901950" cy="1981200"/>
          </a:xfrm>
          <a:prstGeom prst="rect">
            <a:avLst/>
          </a:prstGeom>
          <a:noFill/>
          <a:ln w="9525">
            <a:noFill/>
            <a:miter lim="800000"/>
            <a:headEnd/>
            <a:tailEnd/>
          </a:ln>
          <a:effectLst/>
        </p:spPr>
      </p:pic>
      <p:sp>
        <p:nvSpPr>
          <p:cNvPr id="2" name="Title 1"/>
          <p:cNvSpPr>
            <a:spLocks noGrp="1"/>
          </p:cNvSpPr>
          <p:nvPr>
            <p:ph type="title"/>
          </p:nvPr>
        </p:nvSpPr>
        <p:spPr>
          <a:xfrm>
            <a:off x="1143000" y="274638"/>
            <a:ext cx="7498080" cy="1143000"/>
          </a:xfrm>
        </p:spPr>
        <p:txBody>
          <a:bodyPr>
            <a:normAutofit fontScale="90000"/>
          </a:bodyPr>
          <a:lstStyle/>
          <a:p>
            <a:r>
              <a:rPr lang="en-US" dirty="0" smtClean="0"/>
              <a:t>Road Network Analysis</a:t>
            </a:r>
            <a:r>
              <a:rPr lang="en-US" dirty="0" smtClean="0"/>
              <a:t/>
            </a:r>
            <a:br>
              <a:rPr lang="en-US" dirty="0" smtClean="0"/>
            </a:br>
            <a:r>
              <a:rPr lang="en-US" sz="2700" dirty="0" smtClean="0"/>
              <a:t>(Enhanced Degree Centrality</a:t>
            </a:r>
            <a:r>
              <a:rPr lang="en-US" sz="2700" dirty="0" smtClean="0"/>
              <a:t>)[3]</a:t>
            </a:r>
            <a:endParaRPr lang="en-US" sz="2700" dirty="0"/>
          </a:p>
        </p:txBody>
      </p:sp>
      <p:sp>
        <p:nvSpPr>
          <p:cNvPr id="3" name="Content Placeholder 2"/>
          <p:cNvSpPr>
            <a:spLocks noGrp="1"/>
          </p:cNvSpPr>
          <p:nvPr>
            <p:ph idx="1"/>
          </p:nvPr>
        </p:nvSpPr>
        <p:spPr>
          <a:xfrm>
            <a:off x="4648200" y="1600201"/>
            <a:ext cx="4038600" cy="4495800"/>
          </a:xfrm>
        </p:spPr>
        <p:txBody>
          <a:bodyPr>
            <a:normAutofit fontScale="62500" lnSpcReduction="20000"/>
          </a:bodyPr>
          <a:lstStyle/>
          <a:p>
            <a:r>
              <a:rPr lang="en-US" dirty="0" smtClean="0"/>
              <a:t>Enhanced degree centrality of a node is calculated by multiplying the CC value and freeman’s degree centrality of a node.</a:t>
            </a:r>
          </a:p>
          <a:p>
            <a:r>
              <a:rPr lang="en-US" dirty="0" smtClean="0"/>
              <a:t>To find the enhanced degree centrality of node b in this graph first CC and freeman’s degree centrality is calculated and then multiplied</a:t>
            </a:r>
          </a:p>
          <a:p>
            <a:r>
              <a:rPr lang="en-US" dirty="0" smtClean="0"/>
              <a:t>So, enhanced degree centrality of node b is :</a:t>
            </a:r>
          </a:p>
          <a:p>
            <a:pPr>
              <a:buNone/>
            </a:pPr>
            <a:r>
              <a:rPr lang="en-US" dirty="0" smtClean="0"/>
              <a:t>      0.667*0.667 = 0.447</a:t>
            </a:r>
          </a:p>
          <a:p>
            <a:r>
              <a:rPr lang="en-US" dirty="0" smtClean="0"/>
              <a:t>CC value of node-b = 0.667</a:t>
            </a:r>
          </a:p>
          <a:p>
            <a:r>
              <a:rPr lang="en-US" dirty="0" smtClean="0"/>
              <a:t>Freeman’s degree centrality of node-b =  0.667</a:t>
            </a:r>
            <a:endParaRPr lang="en-US" dirty="0"/>
          </a:p>
        </p:txBody>
      </p:sp>
      <p:pic>
        <p:nvPicPr>
          <p:cNvPr id="6" name="Picture 5" descr="graph.PNG"/>
          <p:cNvPicPr>
            <a:picLocks noChangeAspect="1"/>
          </p:cNvPicPr>
          <p:nvPr/>
        </p:nvPicPr>
        <p:blipFill>
          <a:blip r:embed="rId3"/>
          <a:stretch>
            <a:fillRect/>
          </a:stretch>
        </p:blipFill>
        <p:spPr>
          <a:xfrm>
            <a:off x="1371600" y="1828800"/>
            <a:ext cx="3128044" cy="2514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8229600" cy="5410200"/>
          </a:xfrm>
        </p:spPr>
        <p:txBody>
          <a:bodyPr>
            <a:normAutofit fontScale="85000" lnSpcReduction="20000"/>
          </a:bodyPr>
          <a:lstStyle/>
          <a:p>
            <a:r>
              <a:rPr lang="en-US" sz="2200" dirty="0" smtClean="0"/>
              <a:t>Aggregate sum of ranks :</a:t>
            </a:r>
          </a:p>
          <a:p>
            <a:endParaRPr lang="en-US" sz="2200" dirty="0" smtClean="0"/>
          </a:p>
          <a:p>
            <a:endParaRPr lang="en-US" sz="2200" dirty="0" smtClean="0"/>
          </a:p>
          <a:p>
            <a:pPr>
              <a:buNone/>
            </a:pPr>
            <a:r>
              <a:rPr lang="en-US" sz="2200" dirty="0" smtClean="0"/>
              <a:t>		</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pPr>
              <a:buNone/>
            </a:pPr>
            <a:endParaRPr lang="en-US" sz="2200" dirty="0" smtClean="0"/>
          </a:p>
          <a:p>
            <a:pPr>
              <a:buNone/>
            </a:pPr>
            <a:endParaRPr lang="en-US" sz="2200" dirty="0" smtClean="0"/>
          </a:p>
          <a:p>
            <a:r>
              <a:rPr lang="en-US" sz="2200" dirty="0" smtClean="0"/>
              <a:t>If two or more nodes share the least ranking then all of them are the most influential node because their orientation, connectivity in the graph and connectivity among the neighbors is identical.</a:t>
            </a:r>
          </a:p>
          <a:p>
            <a:r>
              <a:rPr lang="en-US" sz="2000" dirty="0" smtClean="0"/>
              <a:t>The influential node of the whole network represents the most important place or junction of the city or state.</a:t>
            </a:r>
            <a:endParaRPr lang="en-US" sz="2200" dirty="0" smtClean="0"/>
          </a:p>
          <a:p>
            <a:r>
              <a:rPr lang="en-US" sz="2200" dirty="0" smtClean="0"/>
              <a:t>Now we plot the obtained result of 4 clusters in map.</a:t>
            </a:r>
            <a:endParaRPr lang="en-US" sz="2200" dirty="0"/>
          </a:p>
        </p:txBody>
      </p:sp>
      <p:graphicFrame>
        <p:nvGraphicFramePr>
          <p:cNvPr id="6" name="Table 5"/>
          <p:cNvGraphicFramePr>
            <a:graphicFrameLocks noGrp="1"/>
          </p:cNvGraphicFramePr>
          <p:nvPr/>
        </p:nvGraphicFramePr>
        <p:xfrm>
          <a:off x="1143000" y="190500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bl>
          </a:graphicData>
        </a:graphic>
      </p:graphicFrame>
      <p:graphicFrame>
        <p:nvGraphicFramePr>
          <p:cNvPr id="7" name="Table 6"/>
          <p:cNvGraphicFramePr>
            <a:graphicFrameLocks noGrp="1"/>
          </p:cNvGraphicFramePr>
          <p:nvPr/>
        </p:nvGraphicFramePr>
        <p:xfrm>
          <a:off x="4876800" y="190500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 (Sorted based on rank)</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bl>
          </a:graphicData>
        </a:graphic>
      </p:graphicFrame>
      <p:sp>
        <p:nvSpPr>
          <p:cNvPr id="9" name="Title 1"/>
          <p:cNvSpPr>
            <a:spLocks noGrp="1"/>
          </p:cNvSpPr>
          <p:nvPr>
            <p:ph type="title"/>
          </p:nvPr>
        </p:nvSpPr>
        <p:spPr>
          <a:xfrm>
            <a:off x="1066800" y="304800"/>
            <a:ext cx="8229600" cy="1143000"/>
          </a:xfrm>
        </p:spPr>
        <p:txBody>
          <a:bodyPr>
            <a:normAutofit/>
          </a:bodyPr>
          <a:lstStyle/>
          <a:p>
            <a:r>
              <a:rPr lang="en-US" sz="3900" dirty="0" smtClean="0"/>
              <a:t>Road Network Analysis</a:t>
            </a:r>
            <a:r>
              <a:rPr lang="en-US" sz="2400" dirty="0" smtClean="0"/>
              <a:t/>
            </a:r>
            <a:br>
              <a:rPr lang="en-US" sz="2400" dirty="0" smtClean="0"/>
            </a:br>
            <a:r>
              <a:rPr lang="en-US" sz="2400" dirty="0" smtClean="0"/>
              <a:t>Selection Procedure for Most Influential Node</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Network Analysis</a:t>
            </a:r>
            <a:endParaRPr lang="en-US" dirty="0"/>
          </a:p>
        </p:txBody>
      </p:sp>
      <p:pic>
        <p:nvPicPr>
          <p:cNvPr id="4" name="Picture 3" descr="graph.PNG"/>
          <p:cNvPicPr>
            <a:picLocks noChangeAspect="1"/>
          </p:cNvPicPr>
          <p:nvPr/>
        </p:nvPicPr>
        <p:blipFill>
          <a:blip r:embed="rId2"/>
          <a:stretch>
            <a:fillRect/>
          </a:stretch>
        </p:blipFill>
        <p:spPr>
          <a:xfrm>
            <a:off x="1447800" y="1371600"/>
            <a:ext cx="3597709" cy="3429000"/>
          </a:xfrm>
          <a:prstGeom prst="rect">
            <a:avLst/>
          </a:prstGeom>
        </p:spPr>
      </p:pic>
      <p:cxnSp>
        <p:nvCxnSpPr>
          <p:cNvPr id="8" name="Straight Arrow Connector 7"/>
          <p:cNvCxnSpPr/>
          <p:nvPr/>
        </p:nvCxnSpPr>
        <p:spPr>
          <a:xfrm>
            <a:off x="3505200" y="2895600"/>
            <a:ext cx="22098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a:off x="5715000" y="2667000"/>
            <a:ext cx="2242922" cy="369332"/>
          </a:xfrm>
          <a:prstGeom prst="rect">
            <a:avLst/>
          </a:prstGeom>
          <a:noFill/>
        </p:spPr>
        <p:txBody>
          <a:bodyPr wrap="none" rtlCol="0">
            <a:spAutoFit/>
          </a:bodyPr>
          <a:lstStyle/>
          <a:p>
            <a:r>
              <a:rPr lang="en-US" dirty="0" smtClean="0"/>
              <a:t>Most Influential Node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8229600" cy="1143000"/>
          </a:xfrm>
        </p:spPr>
        <p:txBody>
          <a:bodyPr/>
          <a:lstStyle/>
          <a:p>
            <a:r>
              <a:rPr lang="en-US" dirty="0" smtClean="0"/>
              <a:t>Experimental Result</a:t>
            </a:r>
            <a:endParaRPr lang="en-US" dirty="0"/>
          </a:p>
        </p:txBody>
      </p:sp>
      <p:sp>
        <p:nvSpPr>
          <p:cNvPr id="3" name="Content Placeholder 2"/>
          <p:cNvSpPr>
            <a:spLocks noGrp="1"/>
          </p:cNvSpPr>
          <p:nvPr>
            <p:ph idx="1"/>
          </p:nvPr>
        </p:nvSpPr>
        <p:spPr/>
        <p:txBody>
          <a:bodyPr>
            <a:normAutofit/>
          </a:bodyPr>
          <a:lstStyle/>
          <a:p>
            <a:r>
              <a:rPr lang="en-US" sz="2800" dirty="0" smtClean="0"/>
              <a:t>Representing the data set in edge list</a:t>
            </a:r>
            <a:r>
              <a:rPr lang="en-US" sz="2800" dirty="0" smtClean="0"/>
              <a:t>.[4]</a:t>
            </a:r>
            <a:endParaRPr lang="en-US" sz="2800" dirty="0" smtClean="0"/>
          </a:p>
        </p:txBody>
      </p:sp>
      <p:pic>
        <p:nvPicPr>
          <p:cNvPr id="4" name="Picture 3" descr="image_1.PNG"/>
          <p:cNvPicPr>
            <a:picLocks noChangeAspect="1"/>
          </p:cNvPicPr>
          <p:nvPr/>
        </p:nvPicPr>
        <p:blipFill>
          <a:blip r:embed="rId2" cstate="print"/>
          <a:stretch>
            <a:fillRect/>
          </a:stretch>
        </p:blipFill>
        <p:spPr>
          <a:xfrm>
            <a:off x="1905000" y="1988497"/>
            <a:ext cx="2248095" cy="3726503"/>
          </a:xfrm>
          <a:prstGeom prst="rect">
            <a:avLst/>
          </a:prstGeom>
        </p:spPr>
      </p:pic>
      <p:pic>
        <p:nvPicPr>
          <p:cNvPr id="5" name="Picture 4" descr="image_2.PNG"/>
          <p:cNvPicPr>
            <a:picLocks noChangeAspect="1"/>
          </p:cNvPicPr>
          <p:nvPr/>
        </p:nvPicPr>
        <p:blipFill>
          <a:blip r:embed="rId3" cstate="print"/>
          <a:stretch>
            <a:fillRect/>
          </a:stretch>
        </p:blipFill>
        <p:spPr>
          <a:xfrm>
            <a:off x="5638800" y="1981200"/>
            <a:ext cx="2113722" cy="3810000"/>
          </a:xfrm>
          <a:prstGeom prst="rect">
            <a:avLst/>
          </a:prstGeom>
        </p:spPr>
      </p:pic>
      <p:sp>
        <p:nvSpPr>
          <p:cNvPr id="6" name="TextBox 5"/>
          <p:cNvSpPr txBox="1"/>
          <p:nvPr/>
        </p:nvSpPr>
        <p:spPr>
          <a:xfrm>
            <a:off x="1143000" y="5638800"/>
            <a:ext cx="3657600" cy="1200329"/>
          </a:xfrm>
          <a:prstGeom prst="rect">
            <a:avLst/>
          </a:prstGeom>
          <a:noFill/>
        </p:spPr>
        <p:txBody>
          <a:bodyPr wrap="square" rtlCol="0">
            <a:spAutoFit/>
          </a:bodyPr>
          <a:lstStyle/>
          <a:p>
            <a:pPr algn="ctr"/>
            <a:r>
              <a:rPr lang="en-US" dirty="0" smtClean="0"/>
              <a:t>Road Network Data</a:t>
            </a:r>
          </a:p>
          <a:p>
            <a:pPr algn="ctr"/>
            <a:r>
              <a:rPr lang="en-US" dirty="0" smtClean="0"/>
              <a:t>(Source , Destination)</a:t>
            </a:r>
          </a:p>
          <a:p>
            <a:pPr algn="ctr"/>
            <a:r>
              <a:rPr lang="en-US" dirty="0" smtClean="0"/>
              <a:t>Each place is represented as nodes</a:t>
            </a:r>
          </a:p>
          <a:p>
            <a:pPr algn="ctr"/>
            <a:r>
              <a:rPr lang="en-US" dirty="0" smtClean="0"/>
              <a:t>  Each road is represented as edges.</a:t>
            </a:r>
            <a:endParaRPr lang="en-US" dirty="0"/>
          </a:p>
        </p:txBody>
      </p:sp>
      <p:sp>
        <p:nvSpPr>
          <p:cNvPr id="7" name="TextBox 6"/>
          <p:cNvSpPr txBox="1"/>
          <p:nvPr/>
        </p:nvSpPr>
        <p:spPr>
          <a:xfrm>
            <a:off x="5562600" y="5983069"/>
            <a:ext cx="2590800" cy="646331"/>
          </a:xfrm>
          <a:prstGeom prst="rect">
            <a:avLst/>
          </a:prstGeom>
          <a:noFill/>
        </p:spPr>
        <p:txBody>
          <a:bodyPr wrap="square" rtlCol="0">
            <a:spAutoFit/>
          </a:bodyPr>
          <a:lstStyle/>
          <a:p>
            <a:pPr algn="ctr"/>
            <a:r>
              <a:rPr lang="en-US" dirty="0" smtClean="0"/>
              <a:t>Edge List Representation of Road Network Data</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62"/>
            <a:ext cx="7498080" cy="1417638"/>
          </a:xfrm>
        </p:spPr>
        <p:txBody>
          <a:bodyPr>
            <a:normAutofit/>
          </a:bodyPr>
          <a:lstStyle/>
          <a:p>
            <a:r>
              <a:rPr lang="en-US" dirty="0" smtClean="0"/>
              <a:t>Experimental Result</a:t>
            </a:r>
            <a:endParaRPr lang="en-US" sz="3100" dirty="0"/>
          </a:p>
        </p:txBody>
      </p:sp>
      <p:sp>
        <p:nvSpPr>
          <p:cNvPr id="7" name="TextBox 6"/>
          <p:cNvSpPr txBox="1"/>
          <p:nvPr/>
        </p:nvSpPr>
        <p:spPr>
          <a:xfrm>
            <a:off x="1143000" y="1657290"/>
            <a:ext cx="8839200" cy="400110"/>
          </a:xfrm>
          <a:prstGeom prst="rect">
            <a:avLst/>
          </a:prstGeom>
          <a:noFill/>
        </p:spPr>
        <p:txBody>
          <a:bodyPr wrap="square" rtlCol="0">
            <a:spAutoFit/>
          </a:bodyPr>
          <a:lstStyle/>
          <a:p>
            <a:pPr>
              <a:buFont typeface="Arial" pitchFamily="34" charset="0"/>
              <a:buChar char="•"/>
            </a:pPr>
            <a:r>
              <a:rPr lang="en-US" sz="2000" dirty="0" smtClean="0"/>
              <a:t> Graphical visualization of clustering the road network</a:t>
            </a:r>
            <a:r>
              <a:rPr lang="en-US" sz="2000" dirty="0" smtClean="0"/>
              <a:t>.[4]</a:t>
            </a:r>
            <a:endParaRPr lang="en-US" sz="2000" dirty="0"/>
          </a:p>
        </p:txBody>
      </p:sp>
      <p:pic>
        <p:nvPicPr>
          <p:cNvPr id="8" name="Picture 7" descr="Cluster-Data-1.png"/>
          <p:cNvPicPr>
            <a:picLocks noChangeAspect="1"/>
          </p:cNvPicPr>
          <p:nvPr/>
        </p:nvPicPr>
        <p:blipFill>
          <a:blip r:embed="rId2" cstate="print"/>
          <a:stretch>
            <a:fillRect/>
          </a:stretch>
        </p:blipFill>
        <p:spPr>
          <a:xfrm>
            <a:off x="5007289" y="2048247"/>
            <a:ext cx="4060511" cy="3133353"/>
          </a:xfrm>
          <a:prstGeom prst="rect">
            <a:avLst/>
          </a:prstGeom>
        </p:spPr>
      </p:pic>
      <p:pic>
        <p:nvPicPr>
          <p:cNvPr id="9" name="Picture 8" descr="Cluster-Data-2.png"/>
          <p:cNvPicPr>
            <a:picLocks noChangeAspect="1"/>
          </p:cNvPicPr>
          <p:nvPr/>
        </p:nvPicPr>
        <p:blipFill>
          <a:blip r:embed="rId3" cstate="print"/>
          <a:stretch>
            <a:fillRect/>
          </a:stretch>
        </p:blipFill>
        <p:spPr>
          <a:xfrm>
            <a:off x="1066800" y="2057400"/>
            <a:ext cx="4048205" cy="3124200"/>
          </a:xfrm>
          <a:prstGeom prst="rect">
            <a:avLst/>
          </a:prstGeom>
        </p:spPr>
      </p:pic>
      <p:sp>
        <p:nvSpPr>
          <p:cNvPr id="10" name="TextBox 9"/>
          <p:cNvSpPr txBox="1"/>
          <p:nvPr/>
        </p:nvSpPr>
        <p:spPr>
          <a:xfrm>
            <a:off x="1752600" y="5257800"/>
            <a:ext cx="1447800" cy="369332"/>
          </a:xfrm>
          <a:prstGeom prst="rect">
            <a:avLst/>
          </a:prstGeom>
          <a:noFill/>
        </p:spPr>
        <p:txBody>
          <a:bodyPr wrap="square" rtlCol="0">
            <a:spAutoFit/>
          </a:bodyPr>
          <a:lstStyle/>
          <a:p>
            <a:r>
              <a:rPr lang="en-US" dirty="0" smtClean="0"/>
              <a:t>Original Data</a:t>
            </a:r>
            <a:endParaRPr lang="en-US" dirty="0"/>
          </a:p>
        </p:txBody>
      </p:sp>
      <p:sp>
        <p:nvSpPr>
          <p:cNvPr id="11" name="TextBox 10"/>
          <p:cNvSpPr txBox="1"/>
          <p:nvPr/>
        </p:nvSpPr>
        <p:spPr>
          <a:xfrm>
            <a:off x="6172200" y="5257800"/>
            <a:ext cx="1676400" cy="369332"/>
          </a:xfrm>
          <a:prstGeom prst="rect">
            <a:avLst/>
          </a:prstGeom>
          <a:noFill/>
        </p:spPr>
        <p:txBody>
          <a:bodyPr wrap="square" rtlCol="0">
            <a:spAutoFit/>
          </a:bodyPr>
          <a:lstStyle/>
          <a:p>
            <a:r>
              <a:rPr lang="en-US" dirty="0" smtClean="0"/>
              <a:t>Clustered Data</a:t>
            </a:r>
          </a:p>
        </p:txBody>
      </p:sp>
      <p:sp>
        <p:nvSpPr>
          <p:cNvPr id="12" name="TextBox 11"/>
          <p:cNvSpPr txBox="1"/>
          <p:nvPr/>
        </p:nvSpPr>
        <p:spPr>
          <a:xfrm>
            <a:off x="5029200" y="5562600"/>
            <a:ext cx="4038600" cy="1508105"/>
          </a:xfrm>
          <a:prstGeom prst="rect">
            <a:avLst/>
          </a:prstGeom>
          <a:noFill/>
        </p:spPr>
        <p:txBody>
          <a:bodyPr wrap="square" rtlCol="0">
            <a:spAutoFit/>
          </a:bodyPr>
          <a:lstStyle/>
          <a:p>
            <a:pPr algn="ctr"/>
            <a:r>
              <a:rPr lang="en-US" dirty="0" smtClean="0"/>
              <a:t>Cluster centers :</a:t>
            </a:r>
          </a:p>
          <a:p>
            <a:pPr algn="ctr"/>
            <a:r>
              <a:rPr lang="en-US" sz="1400" dirty="0" smtClean="0"/>
              <a:t>[ 3328.32429559  3836.22647528]</a:t>
            </a:r>
          </a:p>
          <a:p>
            <a:pPr algn="ctr"/>
            <a:r>
              <a:rPr lang="en-US" sz="1400" dirty="0" smtClean="0"/>
              <a:t> [ 2000.1452164   2216.73861048]</a:t>
            </a:r>
          </a:p>
          <a:p>
            <a:pPr algn="ctr"/>
            <a:r>
              <a:rPr lang="en-US" sz="1400" dirty="0" smtClean="0"/>
              <a:t> [  705.61107654   738.50777847]</a:t>
            </a:r>
          </a:p>
          <a:p>
            <a:pPr algn="ctr"/>
            <a:r>
              <a:rPr lang="en-US" sz="1400" dirty="0" smtClean="0"/>
              <a:t> [ 5181.33650084  5232.98882057]</a:t>
            </a:r>
          </a:p>
          <a:p>
            <a:pPr algn="ct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a:t>
            </a:r>
            <a:endParaRPr lang="en-US" dirty="0"/>
          </a:p>
        </p:txBody>
      </p:sp>
      <p:sp>
        <p:nvSpPr>
          <p:cNvPr id="5" name="TextBox 4"/>
          <p:cNvSpPr txBox="1"/>
          <p:nvPr/>
        </p:nvSpPr>
        <p:spPr>
          <a:xfrm>
            <a:off x="1447800" y="5105400"/>
            <a:ext cx="7467600" cy="1508105"/>
          </a:xfrm>
          <a:prstGeom prst="rect">
            <a:avLst/>
          </a:prstGeom>
          <a:noFill/>
        </p:spPr>
        <p:txBody>
          <a:bodyPr wrap="square" rtlCol="0">
            <a:spAutoFit/>
          </a:bodyPr>
          <a:lstStyle/>
          <a:p>
            <a:pPr algn="ctr"/>
            <a:r>
              <a:rPr lang="en-US" sz="2000" b="1" dirty="0" smtClean="0"/>
              <a:t>Visualization of Clustered Road </a:t>
            </a:r>
            <a:r>
              <a:rPr lang="en-US" sz="2000" b="1" dirty="0" smtClean="0"/>
              <a:t>Network[4]</a:t>
            </a:r>
            <a:endParaRPr lang="en-US" sz="2000" b="1" dirty="0" smtClean="0"/>
          </a:p>
          <a:p>
            <a:pPr algn="ctr"/>
            <a:r>
              <a:rPr lang="en-US" dirty="0" smtClean="0"/>
              <a:t>Cluster-1 denoted by Color Red</a:t>
            </a:r>
          </a:p>
          <a:p>
            <a:pPr algn="ctr"/>
            <a:r>
              <a:rPr lang="en-US" dirty="0" smtClean="0"/>
              <a:t>Cluster-2 denoted by Color  Yellow</a:t>
            </a:r>
          </a:p>
          <a:p>
            <a:pPr algn="ctr"/>
            <a:r>
              <a:rPr lang="en-US" dirty="0" smtClean="0"/>
              <a:t>Cluster-3 denoted by Color  Blue</a:t>
            </a:r>
          </a:p>
          <a:p>
            <a:pPr algn="ctr"/>
            <a:r>
              <a:rPr lang="en-US" dirty="0" smtClean="0"/>
              <a:t>Cluster-4 denoted by Color  Green</a:t>
            </a:r>
            <a:endParaRPr lang="en-US" dirty="0"/>
          </a:p>
        </p:txBody>
      </p:sp>
      <p:pic>
        <p:nvPicPr>
          <p:cNvPr id="8" name="Picture 7" descr="result.png"/>
          <p:cNvPicPr>
            <a:picLocks noChangeAspect="1"/>
          </p:cNvPicPr>
          <p:nvPr/>
        </p:nvPicPr>
        <p:blipFill>
          <a:blip r:embed="rId2"/>
          <a:stretch>
            <a:fillRect/>
          </a:stretch>
        </p:blipFill>
        <p:spPr>
          <a:xfrm>
            <a:off x="1066800" y="1218795"/>
            <a:ext cx="7848600" cy="3904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8229600" cy="1143000"/>
          </a:xfrm>
        </p:spPr>
        <p:txBody>
          <a:bodyPr/>
          <a:lstStyle/>
          <a:p>
            <a:r>
              <a:rPr lang="en-US" dirty="0" smtClean="0"/>
              <a:t>Motivation</a:t>
            </a:r>
            <a:endParaRPr lang="en-US" dirty="0"/>
          </a:p>
        </p:txBody>
      </p:sp>
      <p:sp>
        <p:nvSpPr>
          <p:cNvPr id="3" name="Content Placeholder 2"/>
          <p:cNvSpPr>
            <a:spLocks noGrp="1"/>
          </p:cNvSpPr>
          <p:nvPr>
            <p:ph idx="1"/>
          </p:nvPr>
        </p:nvSpPr>
        <p:spPr>
          <a:xfrm>
            <a:off x="914400" y="2209800"/>
            <a:ext cx="8229600" cy="3124200"/>
          </a:xfrm>
        </p:spPr>
        <p:txBody>
          <a:bodyPr>
            <a:noAutofit/>
          </a:bodyPr>
          <a:lstStyle/>
          <a:p>
            <a:pPr algn="just"/>
            <a:r>
              <a:rPr lang="en-US" sz="2400" dirty="0" smtClean="0"/>
              <a:t>Due to urbanization huge number of cities are coming up with a large road network.</a:t>
            </a:r>
          </a:p>
          <a:p>
            <a:pPr algn="just"/>
            <a:r>
              <a:rPr lang="en-US" sz="2400" dirty="0" smtClean="0"/>
              <a:t>Represent the total road network on graph.</a:t>
            </a:r>
          </a:p>
          <a:p>
            <a:pPr algn="just"/>
            <a:r>
              <a:rPr lang="en-US" sz="2400" dirty="0" smtClean="0"/>
              <a:t>To reduce the time for travelling in the city.</a:t>
            </a:r>
          </a:p>
          <a:p>
            <a:pPr algn="just"/>
            <a:r>
              <a:rPr lang="en-US" sz="2400" dirty="0" smtClean="0"/>
              <a:t>To find the alternate routes.</a:t>
            </a:r>
          </a:p>
          <a:p>
            <a:pPr algn="just"/>
            <a:r>
              <a:rPr lang="en-US" sz="2400" dirty="0" smtClean="0"/>
              <a:t>Find the most influential road in a given city (graph) for smooth movement of traffic in the whole city.  </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85800"/>
            <a:ext cx="8229600" cy="1143000"/>
          </a:xfrm>
        </p:spPr>
        <p:txBody>
          <a:bodyPr/>
          <a:lstStyle/>
          <a:p>
            <a:r>
              <a:rPr lang="en-US" dirty="0" smtClean="0"/>
              <a:t>Experimental Result</a:t>
            </a:r>
            <a:endParaRPr lang="en-US" dirty="0"/>
          </a:p>
        </p:txBody>
      </p:sp>
      <p:graphicFrame>
        <p:nvGraphicFramePr>
          <p:cNvPr id="4" name="Table 3"/>
          <p:cNvGraphicFramePr>
            <a:graphicFrameLocks noGrp="1"/>
          </p:cNvGraphicFramePr>
          <p:nvPr/>
        </p:nvGraphicFramePr>
        <p:xfrm>
          <a:off x="0" y="2291080"/>
          <a:ext cx="9143999" cy="2860040"/>
        </p:xfrm>
        <a:graphic>
          <a:graphicData uri="http://schemas.openxmlformats.org/drawingml/2006/table">
            <a:tbl>
              <a:tblPr firstRow="1" bandRow="1">
                <a:tableStyleId>{5C22544A-7EE6-4342-B048-85BDC9FD1C3A}</a:tableStyleId>
              </a:tblPr>
              <a:tblGrid>
                <a:gridCol w="945929"/>
                <a:gridCol w="1261242"/>
                <a:gridCol w="1734207"/>
                <a:gridCol w="1734207"/>
                <a:gridCol w="1103586"/>
                <a:gridCol w="1182414"/>
                <a:gridCol w="1182414"/>
              </a:tblGrid>
              <a:tr h="370840">
                <a:tc>
                  <a:txBody>
                    <a:bodyPr/>
                    <a:lstStyle/>
                    <a:p>
                      <a:pPr algn="ctr"/>
                      <a:r>
                        <a:rPr lang="en-US" sz="1500" dirty="0" smtClean="0"/>
                        <a:t>Serial</a:t>
                      </a:r>
                      <a:r>
                        <a:rPr lang="en-US" sz="1500" baseline="0" dirty="0" smtClean="0"/>
                        <a:t> Number</a:t>
                      </a:r>
                      <a:endParaRPr lang="en-US" sz="1500" dirty="0"/>
                    </a:p>
                  </a:txBody>
                  <a:tcPr/>
                </a:tc>
                <a:tc>
                  <a:txBody>
                    <a:bodyPr/>
                    <a:lstStyle/>
                    <a:p>
                      <a:pPr algn="ctr"/>
                      <a:r>
                        <a:rPr lang="en-US" sz="1500" dirty="0" smtClean="0"/>
                        <a:t>Description</a:t>
                      </a:r>
                      <a:endParaRPr lang="en-US" sz="1500" dirty="0"/>
                    </a:p>
                  </a:txBody>
                  <a:tcPr/>
                </a:tc>
                <a:tc>
                  <a:txBody>
                    <a:bodyPr/>
                    <a:lstStyle/>
                    <a:p>
                      <a:pPr algn="ctr"/>
                      <a:r>
                        <a:rPr lang="en-US" sz="1500" dirty="0" smtClean="0"/>
                        <a:t>Latitude </a:t>
                      </a:r>
                    </a:p>
                    <a:p>
                      <a:pPr algn="ctr"/>
                      <a:r>
                        <a:rPr lang="en-US" sz="1500" dirty="0" smtClean="0"/>
                        <a:t>(Most-Influential</a:t>
                      </a:r>
                      <a:r>
                        <a:rPr lang="en-US" sz="1500" baseline="0" dirty="0" smtClean="0"/>
                        <a:t> </a:t>
                      </a:r>
                    </a:p>
                    <a:p>
                      <a:pPr algn="ctr"/>
                      <a:r>
                        <a:rPr lang="en-US" sz="1500" baseline="0" dirty="0" smtClean="0"/>
                        <a:t>node</a:t>
                      </a:r>
                      <a:r>
                        <a:rPr lang="en-US" sz="1500" dirty="0" smtClean="0"/>
                        <a:t>)</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Longitude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(Most-Influential</a:t>
                      </a:r>
                      <a:r>
                        <a:rPr lang="en-US" sz="1500" baseline="0" dirty="0" smtClean="0"/>
                        <a:t> node</a:t>
                      </a:r>
                      <a:r>
                        <a:rPr lang="en-US" sz="1500" dirty="0" smtClean="0"/>
                        <a:t>)</a:t>
                      </a:r>
                    </a:p>
                    <a:p>
                      <a:pPr algn="ctr"/>
                      <a:endParaRPr lang="en-US" sz="1500" dirty="0"/>
                    </a:p>
                  </a:txBody>
                  <a:tcPr/>
                </a:tc>
                <a:tc>
                  <a:txBody>
                    <a:bodyPr/>
                    <a:lstStyle/>
                    <a:p>
                      <a:pPr algn="ctr"/>
                      <a:r>
                        <a:rPr lang="en-US" sz="1500" dirty="0" smtClean="0"/>
                        <a:t>Degree Centrality</a:t>
                      </a:r>
                      <a:endParaRPr lang="en-US" sz="1500" dirty="0"/>
                    </a:p>
                  </a:txBody>
                  <a:tcPr/>
                </a:tc>
                <a:tc>
                  <a:txBody>
                    <a:bodyPr/>
                    <a:lstStyle/>
                    <a:p>
                      <a:pPr algn="ctr"/>
                      <a:r>
                        <a:rPr lang="en-US" sz="1500" dirty="0" smtClean="0"/>
                        <a:t>Clustering</a:t>
                      </a:r>
                      <a:r>
                        <a:rPr lang="en-US" sz="1500" baseline="0" dirty="0" smtClean="0"/>
                        <a:t> Coefficient</a:t>
                      </a:r>
                      <a:endParaRPr lang="en-US" sz="1500" dirty="0"/>
                    </a:p>
                  </a:txBody>
                  <a:tcPr/>
                </a:tc>
                <a:tc>
                  <a:txBody>
                    <a:bodyPr/>
                    <a:lstStyle/>
                    <a:p>
                      <a:pPr algn="ctr"/>
                      <a:r>
                        <a:rPr lang="en-US" sz="1500" dirty="0" smtClean="0"/>
                        <a:t>Enhanced Degree</a:t>
                      </a:r>
                      <a:r>
                        <a:rPr lang="en-US" sz="1500" baseline="0" dirty="0" smtClean="0"/>
                        <a:t> Centrality</a:t>
                      </a:r>
                      <a:endParaRPr lang="en-US" sz="1500" dirty="0"/>
                    </a:p>
                  </a:txBody>
                  <a:tcPr/>
                </a:tc>
              </a:tr>
              <a:tr h="370840">
                <a:tc>
                  <a:txBody>
                    <a:bodyPr/>
                    <a:lstStyle/>
                    <a:p>
                      <a:pPr algn="ctr"/>
                      <a:r>
                        <a:rPr lang="en-US" sz="1500" dirty="0" smtClean="0"/>
                        <a:t>1</a:t>
                      </a:r>
                      <a:endParaRPr lang="en-US" sz="1500" dirty="0"/>
                    </a:p>
                  </a:txBody>
                  <a:tcPr/>
                </a:tc>
                <a:tc>
                  <a:txBody>
                    <a:bodyPr/>
                    <a:lstStyle/>
                    <a:p>
                      <a:pPr algn="ctr"/>
                      <a:r>
                        <a:rPr lang="en-US" sz="1500" dirty="0" smtClean="0"/>
                        <a:t>Total dataset</a:t>
                      </a:r>
                      <a:endParaRPr lang="en-US" sz="1500" dirty="0"/>
                    </a:p>
                  </a:txBody>
                  <a:tcPr/>
                </a:tc>
                <a:tc>
                  <a:txBody>
                    <a:bodyPr/>
                    <a:lstStyle/>
                    <a:p>
                      <a:pPr algn="ctr"/>
                      <a:r>
                        <a:rPr lang="en-US" sz="1500" dirty="0" smtClean="0"/>
                        <a:t>41.907001</a:t>
                      </a:r>
                      <a:endParaRPr lang="en-US" sz="1500" dirty="0"/>
                    </a:p>
                  </a:txBody>
                  <a:tcPr/>
                </a:tc>
                <a:tc>
                  <a:txBody>
                    <a:bodyPr/>
                    <a:lstStyle/>
                    <a:p>
                      <a:pPr algn="ctr"/>
                      <a:r>
                        <a:rPr lang="en-US" sz="1500" dirty="0" smtClean="0"/>
                        <a:t>-122.520287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2</a:t>
                      </a:r>
                      <a:endParaRPr lang="en-US" sz="1500" dirty="0"/>
                    </a:p>
                  </a:txBody>
                  <a:tcPr/>
                </a:tc>
                <a:tc>
                  <a:txBody>
                    <a:bodyPr/>
                    <a:lstStyle/>
                    <a:p>
                      <a:pPr algn="ctr"/>
                      <a:r>
                        <a:rPr lang="en-US" sz="1500" dirty="0" smtClean="0"/>
                        <a:t>Cluster-1</a:t>
                      </a:r>
                      <a:endParaRPr lang="en-US" sz="1500" dirty="0"/>
                    </a:p>
                  </a:txBody>
                  <a:tcPr/>
                </a:tc>
                <a:tc>
                  <a:txBody>
                    <a:bodyPr/>
                    <a:lstStyle/>
                    <a:p>
                      <a:pPr algn="ctr"/>
                      <a:r>
                        <a:rPr lang="en-US" sz="1500" dirty="0" smtClean="0"/>
                        <a:t>39.500763</a:t>
                      </a:r>
                      <a:endParaRPr lang="en-US" sz="1500" dirty="0"/>
                    </a:p>
                  </a:txBody>
                  <a:tcPr/>
                </a:tc>
                <a:tc>
                  <a:txBody>
                    <a:bodyPr/>
                    <a:lstStyle/>
                    <a:p>
                      <a:pPr algn="ctr"/>
                      <a:r>
                        <a:rPr lang="en-US" sz="1500" dirty="0" smtClean="0"/>
                        <a:t>-121.531273</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3</a:t>
                      </a:r>
                      <a:endParaRPr lang="en-US" sz="1500" dirty="0"/>
                    </a:p>
                  </a:txBody>
                  <a:tcPr/>
                </a:tc>
                <a:tc>
                  <a:txBody>
                    <a:bodyPr/>
                    <a:lstStyle/>
                    <a:p>
                      <a:pPr algn="ctr"/>
                      <a:r>
                        <a:rPr lang="en-US" sz="1500" dirty="0" smtClean="0"/>
                        <a:t>Cluster-2</a:t>
                      </a:r>
                      <a:endParaRPr lang="en-US" sz="1500" dirty="0"/>
                    </a:p>
                  </a:txBody>
                  <a:tcPr/>
                </a:tc>
                <a:tc>
                  <a:txBody>
                    <a:bodyPr/>
                    <a:lstStyle/>
                    <a:p>
                      <a:pPr algn="ctr"/>
                      <a:r>
                        <a:rPr lang="en-US" sz="1500" dirty="0" smtClean="0"/>
                        <a:t>40.351158</a:t>
                      </a:r>
                      <a:endParaRPr lang="en-US" sz="1500" dirty="0"/>
                    </a:p>
                  </a:txBody>
                  <a:tcPr/>
                </a:tc>
                <a:tc>
                  <a:txBody>
                    <a:bodyPr/>
                    <a:lstStyle/>
                    <a:p>
                      <a:pPr algn="ctr"/>
                      <a:r>
                        <a:rPr lang="en-US" sz="1500" dirty="0" smtClean="0"/>
                        <a:t>-123.939072</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4</a:t>
                      </a:r>
                      <a:endParaRPr lang="en-US" sz="1500" dirty="0"/>
                    </a:p>
                  </a:txBody>
                  <a:tcPr/>
                </a:tc>
                <a:tc>
                  <a:txBody>
                    <a:bodyPr/>
                    <a:lstStyle/>
                    <a:p>
                      <a:pPr algn="ctr"/>
                      <a:r>
                        <a:rPr lang="en-US" sz="1500" dirty="0" smtClean="0"/>
                        <a:t>Cluster-3</a:t>
                      </a:r>
                      <a:endParaRPr lang="en-US" sz="1500" dirty="0"/>
                    </a:p>
                  </a:txBody>
                  <a:tcPr/>
                </a:tc>
                <a:tc>
                  <a:txBody>
                    <a:bodyPr/>
                    <a:lstStyle/>
                    <a:p>
                      <a:pPr algn="ctr"/>
                      <a:r>
                        <a:rPr lang="en-US" sz="1500" dirty="0" smtClean="0"/>
                        <a:t>41.907001</a:t>
                      </a:r>
                      <a:endParaRPr lang="en-US" sz="1500" dirty="0"/>
                    </a:p>
                  </a:txBody>
                  <a:tcPr/>
                </a:tc>
                <a:tc>
                  <a:txBody>
                    <a:bodyPr/>
                    <a:lstStyle/>
                    <a:p>
                      <a:pPr algn="ctr"/>
                      <a:r>
                        <a:rPr lang="en-US" sz="1500" dirty="0" smtClean="0"/>
                        <a:t>-122.520287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5</a:t>
                      </a:r>
                      <a:endParaRPr lang="en-US" sz="1500" dirty="0"/>
                    </a:p>
                  </a:txBody>
                  <a:tcPr/>
                </a:tc>
                <a:tc>
                  <a:txBody>
                    <a:bodyPr/>
                    <a:lstStyle/>
                    <a:p>
                      <a:pPr algn="ctr"/>
                      <a:r>
                        <a:rPr lang="en-US" sz="1500" dirty="0" smtClean="0"/>
                        <a:t>Cluster-4</a:t>
                      </a:r>
                      <a:endParaRPr lang="en-US" sz="1500" dirty="0"/>
                    </a:p>
                  </a:txBody>
                  <a:tcPr/>
                </a:tc>
                <a:tc>
                  <a:txBody>
                    <a:bodyPr/>
                    <a:lstStyle/>
                    <a:p>
                      <a:pPr algn="ctr"/>
                      <a:r>
                        <a:rPr lang="en-US" sz="1500" dirty="0" smtClean="0"/>
                        <a:t>41.15773</a:t>
                      </a:r>
                      <a:endParaRPr lang="en-US" sz="1500" dirty="0"/>
                    </a:p>
                  </a:txBody>
                  <a:tcPr/>
                </a:tc>
                <a:tc>
                  <a:txBody>
                    <a:bodyPr/>
                    <a:lstStyle/>
                    <a:p>
                      <a:pPr algn="ctr"/>
                      <a:r>
                        <a:rPr lang="en-US" sz="1500" dirty="0" smtClean="0"/>
                        <a:t>-121.031357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pic>
        <p:nvPicPr>
          <p:cNvPr id="4" name="Content Placeholder 3" descr="Capture.PNG"/>
          <p:cNvPicPr>
            <a:picLocks noGrp="1" noChangeAspect="1"/>
          </p:cNvPicPr>
          <p:nvPr>
            <p:ph idx="1"/>
          </p:nvPr>
        </p:nvPicPr>
        <p:blipFill>
          <a:blip r:embed="rId2" cstate="print"/>
          <a:stretch>
            <a:fillRect/>
          </a:stretch>
        </p:blipFill>
        <p:spPr>
          <a:xfrm>
            <a:off x="1066800" y="1752600"/>
            <a:ext cx="7696200" cy="1554151"/>
          </a:xfr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total road network:</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map :</a:t>
            </a:r>
            <a:endParaRPr lang="en-US" sz="2400" dirty="0"/>
          </a:p>
        </p:txBody>
      </p:sp>
      <p:pic>
        <p:nvPicPr>
          <p:cNvPr id="9" name="Picture 8" descr="figure_1.png"/>
          <p:cNvPicPr>
            <a:picLocks noChangeAspect="1"/>
          </p:cNvPicPr>
          <p:nvPr/>
        </p:nvPicPr>
        <p:blipFill>
          <a:blip r:embed="rId3" cstate="print"/>
          <a:stretch>
            <a:fillRect/>
          </a:stretch>
        </p:blipFill>
        <p:spPr>
          <a:xfrm>
            <a:off x="1063742" y="4038600"/>
            <a:ext cx="4956058" cy="2542037"/>
          </a:xfrm>
          <a:prstGeom prst="rect">
            <a:avLst/>
          </a:prstGeom>
        </p:spPr>
      </p:pic>
      <p:pic>
        <p:nvPicPr>
          <p:cNvPr id="7" name="Picture 6" descr="image_of_google_map_1.PNG"/>
          <p:cNvPicPr>
            <a:picLocks noChangeAspect="1"/>
          </p:cNvPicPr>
          <p:nvPr/>
        </p:nvPicPr>
        <p:blipFill>
          <a:blip r:embed="rId4"/>
          <a:stretch>
            <a:fillRect/>
          </a:stretch>
        </p:blipFill>
        <p:spPr>
          <a:xfrm>
            <a:off x="5943600" y="3524636"/>
            <a:ext cx="2971800" cy="287616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luster_1.png"/>
          <p:cNvPicPr>
            <a:picLocks noChangeAspect="1"/>
          </p:cNvPicPr>
          <p:nvPr/>
        </p:nvPicPr>
        <p:blipFill>
          <a:blip r:embed="rId2" cstate="print"/>
          <a:stretch>
            <a:fillRect/>
          </a:stretch>
        </p:blipFill>
        <p:spPr>
          <a:xfrm>
            <a:off x="2179310" y="3276600"/>
            <a:ext cx="4754890" cy="3529591"/>
          </a:xfrm>
          <a:prstGeom prst="rect">
            <a:avLst/>
          </a:prstGeom>
        </p:spPr>
      </p:pic>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Cluster-1:</a:t>
            </a:r>
            <a:endParaRPr lang="en-US" sz="2400" dirty="0"/>
          </a:p>
        </p:txBody>
      </p:sp>
      <p:sp>
        <p:nvSpPr>
          <p:cNvPr id="6" name="TextBox 5"/>
          <p:cNvSpPr txBox="1"/>
          <p:nvPr/>
        </p:nvSpPr>
        <p:spPr>
          <a:xfrm>
            <a:off x="10668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11" name="Picture 10" descr="cluster_data_1.PNG"/>
          <p:cNvPicPr>
            <a:picLocks noChangeAspect="1"/>
          </p:cNvPicPr>
          <p:nvPr/>
        </p:nvPicPr>
        <p:blipFill>
          <a:blip r:embed="rId3" cstate="print"/>
          <a:stretch>
            <a:fillRect/>
          </a:stretch>
        </p:blipFill>
        <p:spPr>
          <a:xfrm>
            <a:off x="1143000" y="1805799"/>
            <a:ext cx="7750285" cy="1623201"/>
          </a:xfrm>
          <a:prstGeom prst="rect">
            <a:avLst/>
          </a:prstGeom>
        </p:spPr>
      </p:pic>
      <p:sp>
        <p:nvSpPr>
          <p:cNvPr id="8"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2.png"/>
          <p:cNvPicPr>
            <a:picLocks noChangeAspect="1"/>
          </p:cNvPicPr>
          <p:nvPr/>
        </p:nvPicPr>
        <p:blipFill>
          <a:blip r:embed="rId2" cstate="print"/>
          <a:stretch>
            <a:fillRect/>
          </a:stretch>
        </p:blipFill>
        <p:spPr>
          <a:xfrm>
            <a:off x="1600200" y="3115047"/>
            <a:ext cx="5852172" cy="4352553"/>
          </a:xfrm>
          <a:prstGeom prst="rect">
            <a:avLst/>
          </a:prstGeo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Cluster-2:</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2.PNG"/>
          <p:cNvPicPr>
            <a:picLocks noChangeAspect="1"/>
          </p:cNvPicPr>
          <p:nvPr/>
        </p:nvPicPr>
        <p:blipFill>
          <a:blip r:embed="rId3" cstate="print"/>
          <a:stretch>
            <a:fillRect/>
          </a:stretch>
        </p:blipFill>
        <p:spPr>
          <a:xfrm>
            <a:off x="1066053" y="1828800"/>
            <a:ext cx="7925547" cy="1592718"/>
          </a:xfrm>
          <a:prstGeom prst="rect">
            <a:avLst/>
          </a:prstGeom>
        </p:spPr>
      </p:pic>
      <p:sp>
        <p:nvSpPr>
          <p:cNvPr id="10"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uster_3.png"/>
          <p:cNvPicPr>
            <a:picLocks noChangeAspect="1"/>
          </p:cNvPicPr>
          <p:nvPr/>
        </p:nvPicPr>
        <p:blipFill>
          <a:blip r:embed="rId2" cstate="print"/>
          <a:stretch>
            <a:fillRect/>
          </a:stretch>
        </p:blipFill>
        <p:spPr>
          <a:xfrm>
            <a:off x="1645914" y="3124200"/>
            <a:ext cx="5852172" cy="4352553"/>
          </a:xfrm>
          <a:prstGeom prst="rect">
            <a:avLst/>
          </a:prstGeom>
        </p:spPr>
      </p:pic>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Cluster-3:</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 Plot in world-map :</a:t>
            </a:r>
            <a:endParaRPr lang="en-US" sz="2400" dirty="0"/>
          </a:p>
        </p:txBody>
      </p:sp>
      <p:pic>
        <p:nvPicPr>
          <p:cNvPr id="10" name="Picture 9" descr="cluster_data_3.PNG"/>
          <p:cNvPicPr>
            <a:picLocks noChangeAspect="1"/>
          </p:cNvPicPr>
          <p:nvPr/>
        </p:nvPicPr>
        <p:blipFill>
          <a:blip r:embed="rId3" cstate="print"/>
          <a:stretch>
            <a:fillRect/>
          </a:stretch>
        </p:blipFill>
        <p:spPr>
          <a:xfrm>
            <a:off x="1143000" y="1752600"/>
            <a:ext cx="7848600" cy="1676545"/>
          </a:xfrm>
          <a:prstGeom prst="rect">
            <a:avLst/>
          </a:prstGeom>
        </p:spPr>
      </p:pic>
      <p:sp>
        <p:nvSpPr>
          <p:cNvPr id="7"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4.png"/>
          <p:cNvPicPr>
            <a:picLocks noChangeAspect="1"/>
          </p:cNvPicPr>
          <p:nvPr/>
        </p:nvPicPr>
        <p:blipFill>
          <a:blip r:embed="rId2" cstate="print"/>
          <a:stretch>
            <a:fillRect/>
          </a:stretch>
        </p:blipFill>
        <p:spPr>
          <a:xfrm>
            <a:off x="1615428" y="3124200"/>
            <a:ext cx="5852172" cy="4352553"/>
          </a:xfrm>
          <a:prstGeom prst="rect">
            <a:avLst/>
          </a:prstGeo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Cluster-4:</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4.PNG"/>
          <p:cNvPicPr>
            <a:picLocks noChangeAspect="1"/>
          </p:cNvPicPr>
          <p:nvPr/>
        </p:nvPicPr>
        <p:blipFill>
          <a:blip r:embed="rId3" cstate="print"/>
          <a:stretch>
            <a:fillRect/>
          </a:stretch>
        </p:blipFill>
        <p:spPr>
          <a:xfrm>
            <a:off x="1066800" y="1714345"/>
            <a:ext cx="7924800" cy="1790855"/>
          </a:xfrm>
          <a:prstGeom prst="rect">
            <a:avLst/>
          </a:prstGeom>
        </p:spPr>
      </p:pic>
      <p:sp>
        <p:nvSpPr>
          <p:cNvPr id="10"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8229600" cy="1143000"/>
          </a:xfrm>
        </p:spPr>
        <p:txBody>
          <a:bodyPr/>
          <a:lstStyle/>
          <a:p>
            <a:r>
              <a:rPr lang="en-US" dirty="0" smtClean="0"/>
              <a:t>Statistics</a:t>
            </a:r>
            <a:endParaRPr lang="en-US" dirty="0"/>
          </a:p>
        </p:txBody>
      </p:sp>
      <p:graphicFrame>
        <p:nvGraphicFramePr>
          <p:cNvPr id="6" name="Content Placeholder 5"/>
          <p:cNvGraphicFramePr>
            <a:graphicFrameLocks noGrp="1"/>
          </p:cNvGraphicFramePr>
          <p:nvPr>
            <p:ph idx="1"/>
          </p:nvPr>
        </p:nvGraphicFramePr>
        <p:xfrm>
          <a:off x="1066800" y="2209800"/>
          <a:ext cx="8001000" cy="2494280"/>
        </p:xfrm>
        <a:graphic>
          <a:graphicData uri="http://schemas.openxmlformats.org/drawingml/2006/table">
            <a:tbl>
              <a:tblPr firstRow="1" bandRow="1">
                <a:tableStyleId>{5C22544A-7EE6-4342-B048-85BDC9FD1C3A}</a:tableStyleId>
              </a:tblPr>
              <a:tblGrid>
                <a:gridCol w="1333500"/>
                <a:gridCol w="2444750"/>
                <a:gridCol w="2148417"/>
                <a:gridCol w="2074333"/>
              </a:tblGrid>
              <a:tr h="370840">
                <a:tc>
                  <a:txBody>
                    <a:bodyPr/>
                    <a:lstStyle/>
                    <a:p>
                      <a:pPr algn="ctr"/>
                      <a:r>
                        <a:rPr lang="en-US" dirty="0" smtClean="0"/>
                        <a:t>Serial</a:t>
                      </a:r>
                      <a:r>
                        <a:rPr lang="en-US" baseline="0" dirty="0" smtClean="0"/>
                        <a:t> </a:t>
                      </a:r>
                      <a:r>
                        <a:rPr lang="en-US" dirty="0" smtClean="0"/>
                        <a:t>Number</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Nodes</a:t>
                      </a:r>
                      <a:endParaRPr lang="en-US" dirty="0"/>
                    </a:p>
                  </a:txBody>
                  <a:tcPr/>
                </a:tc>
                <a:tc>
                  <a:txBody>
                    <a:bodyPr/>
                    <a:lstStyle/>
                    <a:p>
                      <a:pPr algn="ctr"/>
                      <a:r>
                        <a:rPr lang="en-US" dirty="0" smtClean="0"/>
                        <a:t>Edges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Total dataset</a:t>
                      </a:r>
                      <a:endParaRPr lang="en-US" dirty="0"/>
                    </a:p>
                  </a:txBody>
                  <a:tcPr/>
                </a:tc>
                <a:tc>
                  <a:txBody>
                    <a:bodyPr/>
                    <a:lstStyle/>
                    <a:p>
                      <a:pPr algn="ctr"/>
                      <a:r>
                        <a:rPr lang="en-US" dirty="0" smtClean="0"/>
                        <a:t>6104</a:t>
                      </a:r>
                      <a:endParaRPr lang="en-US" dirty="0"/>
                    </a:p>
                  </a:txBody>
                  <a:tcPr/>
                </a:tc>
                <a:tc>
                  <a:txBody>
                    <a:bodyPr/>
                    <a:lstStyle/>
                    <a:p>
                      <a:pPr algn="ctr"/>
                      <a:r>
                        <a:rPr lang="en-US" dirty="0" smtClean="0"/>
                        <a:t>7033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Cluster-1</a:t>
                      </a:r>
                      <a:endParaRPr lang="en-US" dirty="0"/>
                    </a:p>
                  </a:txBody>
                  <a:tcPr/>
                </a:tc>
                <a:tc>
                  <a:txBody>
                    <a:bodyPr/>
                    <a:lstStyle/>
                    <a:p>
                      <a:pPr algn="ctr"/>
                      <a:r>
                        <a:rPr lang="en-US" dirty="0" smtClean="0"/>
                        <a:t>1718</a:t>
                      </a:r>
                      <a:endParaRPr lang="en-US" dirty="0"/>
                    </a:p>
                  </a:txBody>
                  <a:tcPr/>
                </a:tc>
                <a:tc>
                  <a:txBody>
                    <a:bodyPr/>
                    <a:lstStyle/>
                    <a:p>
                      <a:pPr algn="ctr"/>
                      <a:r>
                        <a:rPr lang="en-US" dirty="0" smtClean="0"/>
                        <a:t>1808</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Cluster-2</a:t>
                      </a:r>
                      <a:endParaRPr lang="en-US" dirty="0"/>
                    </a:p>
                  </a:txBody>
                  <a:tcPr/>
                </a:tc>
                <a:tc>
                  <a:txBody>
                    <a:bodyPr/>
                    <a:lstStyle/>
                    <a:p>
                      <a:pPr algn="ctr"/>
                      <a:r>
                        <a:rPr lang="en-US" dirty="0" smtClean="0"/>
                        <a:t>1919</a:t>
                      </a:r>
                      <a:endParaRPr lang="en-US" dirty="0"/>
                    </a:p>
                  </a:txBody>
                  <a:tcPr/>
                </a:tc>
                <a:tc>
                  <a:txBody>
                    <a:bodyPr/>
                    <a:lstStyle/>
                    <a:p>
                      <a:pPr algn="ctr"/>
                      <a:r>
                        <a:rPr lang="en-US" dirty="0" smtClean="0"/>
                        <a:t>1877</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Cluster-3</a:t>
                      </a:r>
                      <a:endParaRPr lang="en-US" dirty="0"/>
                    </a:p>
                  </a:txBody>
                  <a:tcPr/>
                </a:tc>
                <a:tc>
                  <a:txBody>
                    <a:bodyPr/>
                    <a:lstStyle/>
                    <a:p>
                      <a:pPr algn="ctr"/>
                      <a:r>
                        <a:rPr lang="en-US" dirty="0" smtClean="0"/>
                        <a:t>1438</a:t>
                      </a:r>
                      <a:endParaRPr lang="en-US" dirty="0"/>
                    </a:p>
                  </a:txBody>
                  <a:tcPr/>
                </a:tc>
                <a:tc>
                  <a:txBody>
                    <a:bodyPr/>
                    <a:lstStyle/>
                    <a:p>
                      <a:pPr algn="ctr"/>
                      <a:r>
                        <a:rPr lang="en-US" dirty="0" smtClean="0"/>
                        <a:t>1604</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Cluster-4</a:t>
                      </a:r>
                      <a:endParaRPr lang="en-US" dirty="0"/>
                    </a:p>
                  </a:txBody>
                  <a:tcPr/>
                </a:tc>
                <a:tc>
                  <a:txBody>
                    <a:bodyPr/>
                    <a:lstStyle/>
                    <a:p>
                      <a:pPr algn="ctr"/>
                      <a:r>
                        <a:rPr lang="en-US" dirty="0" smtClean="0"/>
                        <a:t>1628</a:t>
                      </a:r>
                      <a:endParaRPr lang="en-US" dirty="0"/>
                    </a:p>
                  </a:txBody>
                  <a:tcPr/>
                </a:tc>
                <a:tc>
                  <a:txBody>
                    <a:bodyPr/>
                    <a:lstStyle/>
                    <a:p>
                      <a:pPr algn="ctr"/>
                      <a:r>
                        <a:rPr lang="en-US" dirty="0" smtClean="0"/>
                        <a:t>1744</a:t>
                      </a:r>
                      <a:endParaRPr lang="en-US" dirty="0"/>
                    </a:p>
                  </a:txBody>
                  <a:tcPr/>
                </a:tc>
              </a:tr>
            </a:tbl>
          </a:graphicData>
        </a:graphic>
      </p:graphicFrame>
      <p:sp>
        <p:nvSpPr>
          <p:cNvPr id="7" name="TextBox 6"/>
          <p:cNvSpPr txBox="1"/>
          <p:nvPr/>
        </p:nvSpPr>
        <p:spPr>
          <a:xfrm>
            <a:off x="457200" y="4964668"/>
            <a:ext cx="8229600" cy="369332"/>
          </a:xfrm>
          <a:prstGeom prst="rect">
            <a:avLst/>
          </a:prstGeom>
          <a:noFill/>
        </p:spPr>
        <p:txBody>
          <a:bodyPr wrap="square" rtlCol="0">
            <a:spAutoFit/>
          </a:bodyPr>
          <a:lstStyle/>
          <a:p>
            <a:pPr algn="ctr"/>
            <a:r>
              <a:rPr lang="en-US" dirty="0" smtClean="0"/>
              <a:t>Distribution of nodes and edges after using K-Mean clustering algorithm.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295400"/>
            <a:ext cx="8229600" cy="1143000"/>
          </a:xfrm>
        </p:spPr>
        <p:txBody>
          <a:bodyPr/>
          <a:lstStyle/>
          <a:p>
            <a:r>
              <a:rPr lang="en-US" dirty="0" smtClean="0"/>
              <a:t>Software and Hard-ward Used</a:t>
            </a:r>
            <a:endParaRPr lang="en-US" dirty="0"/>
          </a:p>
        </p:txBody>
      </p:sp>
      <p:sp>
        <p:nvSpPr>
          <p:cNvPr id="3" name="Content Placeholder 2"/>
          <p:cNvSpPr>
            <a:spLocks noGrp="1"/>
          </p:cNvSpPr>
          <p:nvPr>
            <p:ph idx="1"/>
          </p:nvPr>
        </p:nvSpPr>
        <p:spPr>
          <a:xfrm>
            <a:off x="1143000" y="2514600"/>
            <a:ext cx="8229600" cy="2438400"/>
          </a:xfrm>
        </p:spPr>
        <p:txBody>
          <a:bodyPr>
            <a:normAutofit/>
          </a:bodyPr>
          <a:lstStyle/>
          <a:p>
            <a:pPr>
              <a:buNone/>
            </a:pPr>
            <a:r>
              <a:rPr lang="en-US" sz="2400" dirty="0" smtClean="0"/>
              <a:t>Programming Language : Python</a:t>
            </a:r>
          </a:p>
          <a:p>
            <a:pPr>
              <a:buNone/>
            </a:pPr>
            <a:r>
              <a:rPr lang="en-US" sz="2400" dirty="0" smtClean="0"/>
              <a:t>Software Platform : Anaconda Python</a:t>
            </a:r>
          </a:p>
          <a:p>
            <a:pPr>
              <a:buNone/>
            </a:pPr>
            <a:r>
              <a:rPr lang="en-US" sz="2400" dirty="0" smtClean="0"/>
              <a:t>Library used : ast, numpy, scipy, basemap, mathplotlib, pandas</a:t>
            </a:r>
          </a:p>
          <a:p>
            <a:pPr>
              <a:buNone/>
            </a:pPr>
            <a:endParaRPr lang="en-US" sz="2400" dirty="0"/>
          </a:p>
          <a:p>
            <a:pPr>
              <a:buNone/>
            </a:pPr>
            <a:r>
              <a:rPr lang="en-US" sz="2400" dirty="0" smtClean="0"/>
              <a:t>Hardware : i7 processor, 8GB RAM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838200" y="1981201"/>
            <a:ext cx="8229600" cy="3809999"/>
          </a:xfrm>
        </p:spPr>
        <p:txBody>
          <a:bodyPr>
            <a:normAutofit/>
          </a:bodyPr>
          <a:lstStyle/>
          <a:p>
            <a:pPr algn="just"/>
            <a:r>
              <a:rPr lang="en-US" sz="2000" dirty="0" smtClean="0"/>
              <a:t>Clustering is done because a state is huge in size.</a:t>
            </a:r>
          </a:p>
          <a:p>
            <a:pPr algn="just"/>
            <a:r>
              <a:rPr lang="en-US" sz="2000" dirty="0" smtClean="0"/>
              <a:t>To access a state from one point may lead to delay.</a:t>
            </a:r>
          </a:p>
          <a:p>
            <a:pPr algn="just"/>
            <a:r>
              <a:rPr lang="en-US" sz="2000" dirty="0" smtClean="0"/>
              <a:t>Knowledge of many influential points reduce the dependence of one point so work load can be divided.</a:t>
            </a:r>
          </a:p>
          <a:p>
            <a:pPr algn="just"/>
            <a:r>
              <a:rPr lang="en-US" sz="2000" dirty="0" smtClean="0"/>
              <a:t>The influential score i.e., total aggregate rank of all the points should be comparable to each other so that re-routing of traffic or work load can be easily done if most influential node goes out of order.</a:t>
            </a:r>
            <a:endParaRPr 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References</a:t>
            </a:r>
            <a:endParaRPr lang="en-US" dirty="0"/>
          </a:p>
        </p:txBody>
      </p:sp>
      <p:sp>
        <p:nvSpPr>
          <p:cNvPr id="3" name="Content Placeholder 2"/>
          <p:cNvSpPr>
            <a:spLocks noGrp="1"/>
          </p:cNvSpPr>
          <p:nvPr>
            <p:ph idx="1"/>
          </p:nvPr>
        </p:nvSpPr>
        <p:spPr/>
        <p:txBody>
          <a:bodyPr>
            <a:noAutofit/>
          </a:bodyPr>
          <a:lstStyle/>
          <a:p>
            <a:r>
              <a:rPr lang="en-US" sz="2000" dirty="0" smtClean="0"/>
              <a:t>[1] </a:t>
            </a:r>
            <a:r>
              <a:rPr lang="en-US" sz="2000" dirty="0" err="1" smtClean="0"/>
              <a:t>Amedapu</a:t>
            </a:r>
            <a:r>
              <a:rPr lang="en-US" sz="2000" dirty="0" smtClean="0"/>
              <a:t> </a:t>
            </a:r>
            <a:r>
              <a:rPr lang="en-US" sz="2000" dirty="0" smtClean="0"/>
              <a:t>Srinivas, R. Leela Velusamy, “Identification of Influential Nodes from Social Networks based on Enhanced Degree Centrality Measure”, IEEE International Advance Computing Conference, 2015, pp. 1179-1184.</a:t>
            </a:r>
          </a:p>
          <a:p>
            <a:r>
              <a:rPr lang="en-US" sz="2000" dirty="0" smtClean="0"/>
              <a:t>[2] </a:t>
            </a:r>
            <a:r>
              <a:rPr lang="en-US" sz="2000" dirty="0" err="1" smtClean="0"/>
              <a:t>Agnieszka</a:t>
            </a:r>
            <a:r>
              <a:rPr lang="en-US" sz="2000" dirty="0" smtClean="0"/>
              <a:t> </a:t>
            </a:r>
            <a:r>
              <a:rPr lang="en-US" sz="2000" dirty="0" smtClean="0"/>
              <a:t>Rusinowska, Rudolf Berghammer, Harrie De Swart, Michel Grabisch, “Social networks: Prestige, centrality, and influence”. in: de Swart. (Ed.) RAMICS 2011, Springer, 2011, pp.22-39</a:t>
            </a:r>
          </a:p>
          <a:p>
            <a:r>
              <a:rPr lang="en-US" sz="2000" dirty="0" smtClean="0"/>
              <a:t> </a:t>
            </a:r>
            <a:r>
              <a:rPr lang="en-US" sz="2000" dirty="0" smtClean="0"/>
              <a:t>[3]Linton </a:t>
            </a:r>
            <a:r>
              <a:rPr lang="en-US" sz="2000" dirty="0" smtClean="0"/>
              <a:t>C. Freeman, “Centrality in Social Networks Conceptual Clarification”, Social Networks, vol. 1, Issue 3, 1978–1979, pp. 215-239</a:t>
            </a:r>
            <a:r>
              <a:rPr lang="en-US" sz="2000" dirty="0" smtClean="0"/>
              <a:t>.</a:t>
            </a:r>
          </a:p>
          <a:p>
            <a:r>
              <a:rPr lang="en-US" sz="2000" dirty="0" smtClean="0"/>
              <a:t>[4] </a:t>
            </a:r>
            <a:r>
              <a:rPr lang="en-US" sz="2000" dirty="0" smtClean="0"/>
              <a:t>https://www.cs.utah.edu/~lifeifei/SpatialDataset.htm</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43000"/>
            <a:ext cx="8229600" cy="1143000"/>
          </a:xfrm>
        </p:spPr>
        <p:txBody>
          <a:bodyPr/>
          <a:lstStyle/>
          <a:p>
            <a:r>
              <a:rPr lang="en-US" dirty="0" smtClean="0"/>
              <a:t>Objective</a:t>
            </a:r>
            <a:endParaRPr lang="en-US" dirty="0"/>
          </a:p>
        </p:txBody>
      </p:sp>
      <p:sp>
        <p:nvSpPr>
          <p:cNvPr id="3" name="Content Placeholder 2"/>
          <p:cNvSpPr>
            <a:spLocks noGrp="1"/>
          </p:cNvSpPr>
          <p:nvPr>
            <p:ph idx="1"/>
          </p:nvPr>
        </p:nvSpPr>
        <p:spPr>
          <a:xfrm>
            <a:off x="914400" y="2408237"/>
            <a:ext cx="8229600" cy="2925763"/>
          </a:xfrm>
        </p:spPr>
        <p:txBody>
          <a:bodyPr>
            <a:normAutofit fontScale="92500"/>
          </a:bodyPr>
          <a:lstStyle/>
          <a:p>
            <a:r>
              <a:rPr lang="en-US" sz="2400" dirty="0" smtClean="0"/>
              <a:t>Representing a graph in edge list.</a:t>
            </a:r>
          </a:p>
          <a:p>
            <a:r>
              <a:rPr lang="en-US" sz="2400" dirty="0" smtClean="0"/>
              <a:t>Clustering the total road network using K-Mean algorithm.</a:t>
            </a:r>
          </a:p>
          <a:p>
            <a:r>
              <a:rPr lang="en-US" sz="2400" dirty="0" smtClean="0"/>
              <a:t>Find most influential road in each cluster by calculating parameters:</a:t>
            </a:r>
          </a:p>
          <a:p>
            <a:pPr>
              <a:buNone/>
            </a:pPr>
            <a:r>
              <a:rPr lang="en-US" sz="2400" dirty="0" smtClean="0"/>
              <a:t>	1) Freeman’s degree centrality</a:t>
            </a:r>
          </a:p>
          <a:p>
            <a:pPr>
              <a:buNone/>
            </a:pPr>
            <a:r>
              <a:rPr lang="en-US" sz="2400" dirty="0" smtClean="0"/>
              <a:t>	2) CC value</a:t>
            </a:r>
          </a:p>
          <a:p>
            <a:pPr>
              <a:buNone/>
            </a:pPr>
            <a:r>
              <a:rPr lang="en-US" sz="2400" dirty="0" smtClean="0"/>
              <a:t>	3) Enhanced degree centrality</a:t>
            </a:r>
          </a:p>
          <a:p>
            <a:pPr>
              <a:buNone/>
            </a:pPr>
            <a:r>
              <a:rPr lang="en-US" sz="2400" dirty="0" smtClean="0"/>
              <a:t>	4) Eigen-Vector centrality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pPr algn="ctr"/>
            <a:r>
              <a:rPr lang="en-US" dirty="0" smtClean="0"/>
              <a:t>Thank-You</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a:xfrm>
            <a:off x="990600" y="1600201"/>
            <a:ext cx="8229600" cy="685800"/>
          </a:xfrm>
        </p:spPr>
        <p:txBody>
          <a:bodyPr>
            <a:normAutofit/>
          </a:bodyPr>
          <a:lstStyle/>
          <a:p>
            <a:r>
              <a:rPr lang="en-US" sz="2800" dirty="0" smtClean="0"/>
              <a:t>Representing a graphs by using edge list.</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pic>
        <p:nvPicPr>
          <p:cNvPr id="3074" name="Picture 2"/>
          <p:cNvPicPr>
            <a:picLocks noChangeAspect="1" noChangeArrowheads="1"/>
          </p:cNvPicPr>
          <p:nvPr/>
        </p:nvPicPr>
        <p:blipFill>
          <a:blip r:embed="rId2" cstate="print"/>
          <a:srcRect/>
          <a:stretch>
            <a:fillRect/>
          </a:stretch>
        </p:blipFill>
        <p:spPr bwMode="auto">
          <a:xfrm>
            <a:off x="1100137" y="3268663"/>
            <a:ext cx="2862263" cy="1760537"/>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191000" y="3337560"/>
          <a:ext cx="4191000" cy="1463040"/>
        </p:xfrm>
        <a:graphic>
          <a:graphicData uri="http://schemas.openxmlformats.org/drawingml/2006/table">
            <a:tbl>
              <a:tblPr firstRow="1" bandRow="1">
                <a:tableStyleId>{5940675A-B579-460E-94D1-54222C63F5DA}</a:tableStyleId>
              </a:tblPr>
              <a:tblGrid>
                <a:gridCol w="1047750"/>
                <a:gridCol w="1047750"/>
                <a:gridCol w="1047750"/>
                <a:gridCol w="1047750"/>
              </a:tblGrid>
              <a:tr h="36195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r>
              <a:tr h="361950">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r>
              <a:tr h="36195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D</a:t>
                      </a:r>
                      <a:endParaRPr lang="en-US" dirty="0"/>
                    </a:p>
                  </a:txBody>
                  <a:tcPr/>
                </a:tc>
              </a:tr>
              <a:tr h="361950">
                <a:tc>
                  <a:txBody>
                    <a:bodyPr/>
                    <a:lstStyle/>
                    <a:p>
                      <a:pPr algn="ctr"/>
                      <a:r>
                        <a:rPr lang="en-US" dirty="0" smtClean="0"/>
                        <a:t>D</a:t>
                      </a: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410200" y="2552700"/>
            <a:ext cx="2095500" cy="20955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noAutofit/>
          </a:bodyPr>
          <a:lstStyle/>
          <a:p>
            <a:pPr algn="just"/>
            <a:r>
              <a:rPr lang="en-US" sz="2800" dirty="0" smtClean="0"/>
              <a:t>Influential node : Node that is well connected through out the graph.</a:t>
            </a:r>
          </a:p>
          <a:p>
            <a:pPr algn="just">
              <a:buNone/>
            </a:pPr>
            <a:endParaRPr lang="en-US" sz="2800" dirty="0" smtClean="0"/>
          </a:p>
          <a:p>
            <a:pPr algn="just">
              <a:buNone/>
            </a:pPr>
            <a:r>
              <a:rPr lang="en-US" sz="2800" dirty="0" smtClean="0"/>
              <a:t>	Node in the center is </a:t>
            </a:r>
          </a:p>
          <a:p>
            <a:pPr algn="just">
              <a:buNone/>
            </a:pPr>
            <a:r>
              <a:rPr lang="en-US" sz="2800" dirty="0" smtClean="0"/>
              <a:t>	the most influential node.</a:t>
            </a:r>
          </a:p>
          <a:p>
            <a:pPr algn="just"/>
            <a:endParaRPr lang="en-US" sz="2800" dirty="0" smtClean="0"/>
          </a:p>
          <a:p>
            <a:pPr algn="just">
              <a:buNone/>
            </a:pPr>
            <a:endParaRPr lang="en-US" sz="2800" dirty="0" smtClean="0"/>
          </a:p>
          <a:p>
            <a:pPr algn="just">
              <a:buNone/>
            </a:pP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rmAutofit/>
          </a:bodyPr>
          <a:lstStyle/>
          <a:p>
            <a:r>
              <a:rPr lang="en-US" sz="4000" dirty="0" smtClean="0"/>
              <a:t>Road Network</a:t>
            </a:r>
            <a:endParaRPr lang="en-US" sz="4000" dirty="0"/>
          </a:p>
        </p:txBody>
      </p:sp>
      <p:sp>
        <p:nvSpPr>
          <p:cNvPr id="7" name="TextBox 6"/>
          <p:cNvSpPr txBox="1"/>
          <p:nvPr/>
        </p:nvSpPr>
        <p:spPr>
          <a:xfrm>
            <a:off x="1295400" y="5257800"/>
            <a:ext cx="7620000" cy="1200329"/>
          </a:xfrm>
          <a:prstGeom prst="rect">
            <a:avLst/>
          </a:prstGeom>
          <a:noFill/>
        </p:spPr>
        <p:txBody>
          <a:bodyPr wrap="square" rtlCol="0">
            <a:spAutoFit/>
          </a:bodyPr>
          <a:lstStyle/>
          <a:p>
            <a:pPr algn="ctr"/>
            <a:r>
              <a:rPr lang="en-US" b="1" dirty="0" smtClean="0"/>
              <a:t>Road network</a:t>
            </a:r>
          </a:p>
          <a:p>
            <a:pPr>
              <a:buFont typeface="Arial" pitchFamily="34" charset="0"/>
              <a:buChar char="•"/>
            </a:pPr>
            <a:r>
              <a:rPr lang="en-US" dirty="0" smtClean="0"/>
              <a:t> Red spots denotes the junctions.</a:t>
            </a:r>
          </a:p>
          <a:p>
            <a:pPr>
              <a:buFont typeface="Arial" pitchFamily="34" charset="0"/>
              <a:buChar char="•"/>
            </a:pPr>
            <a:r>
              <a:rPr lang="en-US" dirty="0" smtClean="0"/>
              <a:t> Each junction is given an unique ID.</a:t>
            </a:r>
          </a:p>
          <a:p>
            <a:pPr>
              <a:buFont typeface="Arial" pitchFamily="34" charset="0"/>
              <a:buChar char="•"/>
            </a:pPr>
            <a:r>
              <a:rPr lang="en-US" dirty="0" smtClean="0"/>
              <a:t> Pair of these ID denotes an road. E.g., (A,F) (G,E) etc.</a:t>
            </a:r>
            <a:endParaRPr lang="en-US" dirty="0"/>
          </a:p>
        </p:txBody>
      </p:sp>
      <p:pic>
        <p:nvPicPr>
          <p:cNvPr id="11" name="Content Placeholder 10" descr="bal.PNG"/>
          <p:cNvPicPr>
            <a:picLocks noGrp="1" noChangeAspect="1"/>
          </p:cNvPicPr>
          <p:nvPr>
            <p:ph idx="1"/>
          </p:nvPr>
        </p:nvPicPr>
        <p:blipFill>
          <a:blip r:embed="rId2"/>
          <a:stretch>
            <a:fillRect/>
          </a:stretch>
        </p:blipFill>
        <p:spPr>
          <a:xfrm>
            <a:off x="1371601" y="1447800"/>
            <a:ext cx="7549064" cy="3810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04800"/>
            <a:ext cx="7498080" cy="1447800"/>
          </a:xfrm>
        </p:spPr>
        <p:txBody>
          <a:bodyPr>
            <a:normAutofit/>
          </a:bodyPr>
          <a:lstStyle/>
          <a:p>
            <a:r>
              <a:rPr lang="en-US" sz="4000" dirty="0" smtClean="0"/>
              <a:t>Road Network Clustering</a:t>
            </a:r>
            <a:endParaRPr lang="en-US" sz="4000" dirty="0"/>
          </a:p>
        </p:txBody>
      </p:sp>
      <p:sp>
        <p:nvSpPr>
          <p:cNvPr id="3" name="Content Placeholder 2"/>
          <p:cNvSpPr>
            <a:spLocks noGrp="1"/>
          </p:cNvSpPr>
          <p:nvPr>
            <p:ph idx="1"/>
          </p:nvPr>
        </p:nvSpPr>
        <p:spPr>
          <a:xfrm>
            <a:off x="1435608" y="1676400"/>
            <a:ext cx="7498080" cy="4800600"/>
          </a:xfrm>
        </p:spPr>
        <p:txBody>
          <a:bodyPr>
            <a:normAutofit/>
          </a:bodyPr>
          <a:lstStyle/>
          <a:p>
            <a:r>
              <a:rPr lang="en-US" sz="2400" dirty="0" smtClean="0"/>
              <a:t>Breaking down the whole road network in small </a:t>
            </a:r>
            <a:r>
              <a:rPr lang="en-US" sz="2400" dirty="0" smtClean="0"/>
              <a:t>parts</a:t>
            </a:r>
            <a:endParaRPr lang="en-US" sz="2400" dirty="0" smtClean="0"/>
          </a:p>
          <a:p>
            <a:r>
              <a:rPr lang="en-US" sz="2400" dirty="0" smtClean="0"/>
              <a:t>clustering </a:t>
            </a:r>
            <a:r>
              <a:rPr lang="en-US" sz="2400" dirty="0" smtClean="0"/>
              <a:t>is done to divide the total dataset into small sub-parts.</a:t>
            </a:r>
          </a:p>
          <a:p>
            <a:r>
              <a:rPr lang="en-US" sz="2400" dirty="0" smtClean="0"/>
              <a:t>K-Mean clustering is used.</a:t>
            </a:r>
          </a:p>
          <a:p>
            <a:r>
              <a:rPr lang="en-US" sz="2400" i="1" dirty="0" smtClean="0"/>
              <a:t>K</a:t>
            </a:r>
            <a:r>
              <a:rPr lang="en-US" sz="2400" dirty="0" smtClean="0"/>
              <a:t>-means </a:t>
            </a:r>
            <a:r>
              <a:rPr lang="en-US" sz="2400" dirty="0" smtClean="0"/>
              <a:t>clustering aim to partition </a:t>
            </a:r>
            <a:r>
              <a:rPr lang="en-US" sz="2400" i="1" dirty="0" smtClean="0"/>
              <a:t>n</a:t>
            </a:r>
            <a:r>
              <a:rPr lang="en-US" sz="2400" dirty="0" smtClean="0"/>
              <a:t> observations into </a:t>
            </a:r>
            <a:r>
              <a:rPr lang="en-US" sz="2400" i="1" dirty="0" smtClean="0"/>
              <a:t>k</a:t>
            </a:r>
            <a:r>
              <a:rPr lang="en-US" sz="2400" dirty="0" smtClean="0"/>
              <a:t> clusters </a:t>
            </a:r>
            <a:endParaRPr lang="en-US" sz="2400" dirty="0" smtClean="0"/>
          </a:p>
          <a:p>
            <a:r>
              <a:rPr lang="en-US" sz="2400" dirty="0" smtClean="0"/>
              <a:t>each </a:t>
            </a:r>
            <a:r>
              <a:rPr lang="en-US" sz="2400" dirty="0" smtClean="0"/>
              <a:t>point belongs to the cluster with the nearest mean. </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l.PNG"/>
          <p:cNvPicPr>
            <a:picLocks noGrp="1" noChangeAspect="1"/>
          </p:cNvPicPr>
          <p:nvPr>
            <p:ph idx="1"/>
          </p:nvPr>
        </p:nvPicPr>
        <p:blipFill>
          <a:blip r:embed="rId2"/>
          <a:stretch>
            <a:fillRect/>
          </a:stretch>
        </p:blipFill>
        <p:spPr>
          <a:xfrm>
            <a:off x="1164022" y="1219200"/>
            <a:ext cx="7827578" cy="5029200"/>
          </a:xfrm>
        </p:spPr>
      </p:pic>
      <p:sp>
        <p:nvSpPr>
          <p:cNvPr id="6" name="Title 1"/>
          <p:cNvSpPr>
            <a:spLocks noGrp="1"/>
          </p:cNvSpPr>
          <p:nvPr>
            <p:ph type="title"/>
          </p:nvPr>
        </p:nvSpPr>
        <p:spPr>
          <a:xfrm>
            <a:off x="1066800" y="-76200"/>
            <a:ext cx="7498080" cy="1447800"/>
          </a:xfrm>
        </p:spPr>
        <p:txBody>
          <a:bodyPr>
            <a:normAutofit/>
          </a:bodyPr>
          <a:lstStyle/>
          <a:p>
            <a:r>
              <a:rPr lang="en-US" dirty="0" smtClean="0"/>
              <a:t>Road Network Clustering</a:t>
            </a:r>
            <a:endParaRPr lang="en-US" sz="3100" dirty="0"/>
          </a:p>
        </p:txBody>
      </p:sp>
      <p:sp>
        <p:nvSpPr>
          <p:cNvPr id="7" name="TextBox 6"/>
          <p:cNvSpPr txBox="1"/>
          <p:nvPr/>
        </p:nvSpPr>
        <p:spPr>
          <a:xfrm>
            <a:off x="3733800" y="6324600"/>
            <a:ext cx="2874890" cy="369332"/>
          </a:xfrm>
          <a:prstGeom prst="rect">
            <a:avLst/>
          </a:prstGeom>
          <a:noFill/>
        </p:spPr>
        <p:txBody>
          <a:bodyPr wrap="none" rtlCol="0">
            <a:spAutoFit/>
          </a:bodyPr>
          <a:lstStyle/>
          <a:p>
            <a:r>
              <a:rPr lang="en-US" b="1" dirty="0" smtClean="0"/>
              <a:t>Clustered Road Network</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658</TotalTime>
  <Words>1972</Words>
  <Application>Microsoft Office PowerPoint</Application>
  <PresentationFormat>On-screen Show (4:3)</PresentationFormat>
  <Paragraphs>381</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Find the Influential Node of a Dynamic Graph</vt:lpstr>
      <vt:lpstr>Introduction</vt:lpstr>
      <vt:lpstr>Motivation</vt:lpstr>
      <vt:lpstr>Objective</vt:lpstr>
      <vt:lpstr>Preliminary</vt:lpstr>
      <vt:lpstr>Preliminary</vt:lpstr>
      <vt:lpstr>Road Network</vt:lpstr>
      <vt:lpstr>Road Network Clustering</vt:lpstr>
      <vt:lpstr>Road Network Clustering</vt:lpstr>
      <vt:lpstr>Road Network Clustering</vt:lpstr>
      <vt:lpstr>Clustering Example</vt:lpstr>
      <vt:lpstr>Clustering Example</vt:lpstr>
      <vt:lpstr>Clustering Example</vt:lpstr>
      <vt:lpstr>Clustering Example</vt:lpstr>
      <vt:lpstr>Clustering Example</vt:lpstr>
      <vt:lpstr>Parameters</vt:lpstr>
      <vt:lpstr>Road Network Presentation</vt:lpstr>
      <vt:lpstr>Road Network Analysis (CC Value)[1]</vt:lpstr>
      <vt:lpstr>Road Network Analysis (CC Value)</vt:lpstr>
      <vt:lpstr>Road Network Analysis (CC Value)</vt:lpstr>
      <vt:lpstr>Road Network Analysis  (Freeman’s  Degree Centrality)[2]</vt:lpstr>
      <vt:lpstr>Road Network Analysis (Freeman’s  Degree Centrality)</vt:lpstr>
      <vt:lpstr>Road Network Analysis (Freeman’s  Degree Centrality)</vt:lpstr>
      <vt:lpstr>Road Network Analysis (Enhanced Degree Centrality)[3]</vt:lpstr>
      <vt:lpstr>Road Network Analysis Selection Procedure for Most Influential Node</vt:lpstr>
      <vt:lpstr>Road Network Analysis</vt:lpstr>
      <vt:lpstr>Experimental Result</vt:lpstr>
      <vt:lpstr>Experimental Result</vt:lpstr>
      <vt:lpstr>Experimental Result</vt:lpstr>
      <vt:lpstr>Experimental Result</vt:lpstr>
      <vt:lpstr>Most Influential Node</vt:lpstr>
      <vt:lpstr>Most Influential Node</vt:lpstr>
      <vt:lpstr>Most Influential Node</vt:lpstr>
      <vt:lpstr>Most Influential Node</vt:lpstr>
      <vt:lpstr>Most Influential Node</vt:lpstr>
      <vt:lpstr>Statistics</vt:lpstr>
      <vt:lpstr>Software and Hard-ward Used</vt:lpstr>
      <vt:lpstr>Conclusion</vt:lpstr>
      <vt:lpstr>Links and References</vt:lpstr>
      <vt:lpstr>Thank-You</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69</cp:revision>
  <dcterms:created xsi:type="dcterms:W3CDTF">2017-05-02T11:35:59Z</dcterms:created>
  <dcterms:modified xsi:type="dcterms:W3CDTF">2017-05-03T14:10:54Z</dcterms:modified>
</cp:coreProperties>
</file>