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0" r:id="rId5"/>
    <p:sldId id="261" r:id="rId6"/>
    <p:sldId id="262" r:id="rId7"/>
    <p:sldId id="263" r:id="rId8"/>
    <p:sldId id="264" r:id="rId9"/>
    <p:sldId id="265" r:id="rId10"/>
    <p:sldId id="266" r:id="rId11"/>
    <p:sldId id="272" r:id="rId12"/>
    <p:sldId id="273" r:id="rId13"/>
    <p:sldId id="274" r:id="rId14"/>
    <p:sldId id="275" r:id="rId15"/>
    <p:sldId id="276" r:id="rId16"/>
    <p:sldId id="277" r:id="rId17"/>
    <p:sldId id="278" r:id="rId18"/>
    <p:sldId id="280" r:id="rId19"/>
    <p:sldId id="279" r:id="rId20"/>
    <p:sldId id="267" r:id="rId21"/>
    <p:sldId id="268" r:id="rId22"/>
    <p:sldId id="281" r:id="rId23"/>
    <p:sldId id="269" r:id="rId24"/>
    <p:sldId id="270" r:id="rId25"/>
    <p:sldId id="2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75BDD4-773F-4B9F-B784-B7073203D59E}" type="datetimeFigureOut">
              <a:rPr lang="en-US" smtClean="0"/>
              <a:pPr/>
              <a:t>4/7/2017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D0456C-07F7-4C26-A7F2-60323AB7D67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D0456C-07F7-4C26-A7F2-60323AB7D679}"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D0456C-07F7-4C26-A7F2-60323AB7D67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F752AB-5503-4364-A42C-295C84A3C512}" type="datetimeFigureOut">
              <a:rPr lang="en-US" smtClean="0"/>
              <a:pPr/>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813EC-D273-4FB3-94D1-8777E5FAFD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752AB-5503-4364-A42C-295C84A3C512}" type="datetimeFigureOut">
              <a:rPr lang="en-US" smtClean="0"/>
              <a:pPr/>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813EC-D273-4FB3-94D1-8777E5FAFD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752AB-5503-4364-A42C-295C84A3C512}" type="datetimeFigureOut">
              <a:rPr lang="en-US" smtClean="0"/>
              <a:pPr/>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813EC-D273-4FB3-94D1-8777E5FAFD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752AB-5503-4364-A42C-295C84A3C512}" type="datetimeFigureOut">
              <a:rPr lang="en-US" smtClean="0"/>
              <a:pPr/>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813EC-D273-4FB3-94D1-8777E5FAFD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F752AB-5503-4364-A42C-295C84A3C512}" type="datetimeFigureOut">
              <a:rPr lang="en-US" smtClean="0"/>
              <a:pPr/>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813EC-D273-4FB3-94D1-8777E5FAFD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F752AB-5503-4364-A42C-295C84A3C512}" type="datetimeFigureOut">
              <a:rPr lang="en-US" smtClean="0"/>
              <a:pPr/>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813EC-D273-4FB3-94D1-8777E5FAFD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F752AB-5503-4364-A42C-295C84A3C512}" type="datetimeFigureOut">
              <a:rPr lang="en-US" smtClean="0"/>
              <a:pPr/>
              <a:t>4/7/2017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6813EC-D273-4FB3-94D1-8777E5FAFD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F752AB-5503-4364-A42C-295C84A3C512}" type="datetimeFigureOut">
              <a:rPr lang="en-US" smtClean="0"/>
              <a:pPr/>
              <a:t>4/7/2017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6813EC-D273-4FB3-94D1-8777E5FAFD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752AB-5503-4364-A42C-295C84A3C512}" type="datetimeFigureOut">
              <a:rPr lang="en-US" smtClean="0"/>
              <a:pPr/>
              <a:t>4/7/2017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6813EC-D273-4FB3-94D1-8777E5FAFD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F752AB-5503-4364-A42C-295C84A3C512}" type="datetimeFigureOut">
              <a:rPr lang="en-US" smtClean="0"/>
              <a:pPr/>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813EC-D273-4FB3-94D1-8777E5FAFD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F752AB-5503-4364-A42C-295C84A3C512}" type="datetimeFigureOut">
              <a:rPr lang="en-US" smtClean="0"/>
              <a:pPr/>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813EC-D273-4FB3-94D1-8777E5FAFD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752AB-5503-4364-A42C-295C84A3C512}" type="datetimeFigureOut">
              <a:rPr lang="en-US" smtClean="0"/>
              <a:pPr/>
              <a:t>4/7/2017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813EC-D273-4FB3-94D1-8777E5FAFD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lstStyle/>
          <a:p>
            <a:r>
              <a:rPr lang="en-US" dirty="0" smtClean="0"/>
              <a:t>Find the Influential Node of a Dynamic Graph</a:t>
            </a:r>
            <a:endParaRPr lang="en-US" dirty="0"/>
          </a:p>
        </p:txBody>
      </p:sp>
      <p:sp>
        <p:nvSpPr>
          <p:cNvPr id="3" name="Subtitle 2"/>
          <p:cNvSpPr>
            <a:spLocks noGrp="1"/>
          </p:cNvSpPr>
          <p:nvPr>
            <p:ph type="subTitle" idx="1"/>
          </p:nvPr>
        </p:nvSpPr>
        <p:spPr>
          <a:xfrm>
            <a:off x="1371600" y="5257800"/>
            <a:ext cx="6400800" cy="1371600"/>
          </a:xfrm>
        </p:spPr>
        <p:txBody>
          <a:bodyPr>
            <a:normAutofit lnSpcReduction="10000"/>
          </a:bodyPr>
          <a:lstStyle/>
          <a:p>
            <a:r>
              <a:rPr lang="en-US" sz="2800" dirty="0" err="1" smtClean="0">
                <a:solidFill>
                  <a:schemeClr val="tx1"/>
                </a:solidFill>
              </a:rPr>
              <a:t>Ranojoy</a:t>
            </a:r>
            <a:r>
              <a:rPr lang="en-US" sz="2800" dirty="0" smtClean="0">
                <a:solidFill>
                  <a:schemeClr val="tx1"/>
                </a:solidFill>
              </a:rPr>
              <a:t> </a:t>
            </a:r>
            <a:r>
              <a:rPr lang="en-US" sz="2800" dirty="0" err="1" smtClean="0">
                <a:solidFill>
                  <a:schemeClr val="tx1"/>
                </a:solidFill>
              </a:rPr>
              <a:t>Barua</a:t>
            </a:r>
            <a:r>
              <a:rPr lang="en-US" sz="2800" dirty="0" smtClean="0">
                <a:solidFill>
                  <a:schemeClr val="tx1"/>
                </a:solidFill>
              </a:rPr>
              <a:t> (510515025)</a:t>
            </a:r>
          </a:p>
          <a:p>
            <a:r>
              <a:rPr lang="en-US" sz="2800" dirty="0" smtClean="0">
                <a:solidFill>
                  <a:schemeClr val="tx1"/>
                </a:solidFill>
              </a:rPr>
              <a:t>Guided by : Prof.  </a:t>
            </a:r>
            <a:r>
              <a:rPr lang="en-US" sz="2800" dirty="0" err="1" smtClean="0">
                <a:solidFill>
                  <a:schemeClr val="tx1"/>
                </a:solidFill>
              </a:rPr>
              <a:t>Susanta</a:t>
            </a:r>
            <a:r>
              <a:rPr lang="en-US" sz="2800" dirty="0" smtClean="0">
                <a:solidFill>
                  <a:schemeClr val="tx1"/>
                </a:solidFill>
              </a:rPr>
              <a:t> </a:t>
            </a:r>
            <a:r>
              <a:rPr lang="en-US" sz="2800" dirty="0" err="1" smtClean="0">
                <a:solidFill>
                  <a:schemeClr val="tx1"/>
                </a:solidFill>
              </a:rPr>
              <a:t>Chakraborty</a:t>
            </a:r>
            <a:r>
              <a:rPr lang="en-US" sz="2800" dirty="0" smtClean="0">
                <a:solidFill>
                  <a:schemeClr val="tx1"/>
                </a:solidFill>
              </a:rPr>
              <a:t>	</a:t>
            </a:r>
            <a:endParaRPr lang="en-US" sz="2800"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3449638" y="2908300"/>
            <a:ext cx="2244725" cy="2120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Method </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US" sz="2800" dirty="0" smtClean="0"/>
              <a:t>Calculate all three above mentions parameters and sort in ascending order with respect to the each parameter independently.</a:t>
            </a:r>
          </a:p>
          <a:p>
            <a:r>
              <a:rPr lang="en-US" sz="2800" dirty="0" smtClean="0"/>
              <a:t>Add rank of all the parameters for each node.</a:t>
            </a:r>
          </a:p>
          <a:p>
            <a:r>
              <a:rPr lang="en-US" sz="2800" dirty="0" smtClean="0"/>
              <a:t>The node with smallest aggregate rank is most influential node.</a:t>
            </a:r>
          </a:p>
          <a:p>
            <a:r>
              <a:rPr lang="en-US" sz="2800" dirty="0" smtClean="0"/>
              <a:t>Find the co-ordinates of the most influential node from data-set.</a:t>
            </a:r>
          </a:p>
          <a:p>
            <a:r>
              <a:rPr lang="en-US" sz="2800" dirty="0" smtClean="0"/>
              <a:t>Plot it in world-map.</a:t>
            </a:r>
          </a:p>
          <a:p>
            <a:pPr>
              <a:buNone/>
            </a:pP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Calculating Parameters</a:t>
            </a:r>
            <a:br>
              <a:rPr lang="en-US" dirty="0" smtClean="0"/>
            </a:br>
            <a:r>
              <a:rPr lang="en-US" sz="3600" dirty="0" smtClean="0"/>
              <a:t>(Graph Representation)</a:t>
            </a:r>
            <a:endParaRPr lang="en-US" sz="36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The graph at the instance selected by the user is a static graph.</a:t>
            </a:r>
          </a:p>
          <a:p>
            <a:pPr>
              <a:buNone/>
            </a:pPr>
            <a:r>
              <a:rPr lang="en-US" dirty="0" smtClean="0"/>
              <a:t>e.g.   a     c                    b     e              </a:t>
            </a:r>
            <a:r>
              <a:rPr lang="en-US" dirty="0" err="1" smtClean="0"/>
              <a:t>e</a:t>
            </a:r>
            <a:r>
              <a:rPr lang="en-US" dirty="0" smtClean="0"/>
              <a:t>     f            </a:t>
            </a:r>
            <a:r>
              <a:rPr lang="en-US" dirty="0" err="1" smtClean="0"/>
              <a:t>f</a:t>
            </a:r>
            <a:r>
              <a:rPr lang="en-US" dirty="0" smtClean="0"/>
              <a:t>     b		</a:t>
            </a:r>
          </a:p>
          <a:p>
            <a:pPr>
              <a:buNone/>
            </a:pPr>
            <a:r>
              <a:rPr lang="en-US" dirty="0" smtClean="0"/>
              <a:t>         d     c                    b     f               c     a           f     e</a:t>
            </a:r>
          </a:p>
          <a:p>
            <a:pPr>
              <a:buNone/>
            </a:pPr>
            <a:r>
              <a:rPr lang="en-US" dirty="0" smtClean="0"/>
              <a:t>         b     c                    e     b              c     b  </a:t>
            </a:r>
          </a:p>
          <a:p>
            <a:pPr>
              <a:buNone/>
            </a:pPr>
            <a:r>
              <a:rPr lang="en-US" dirty="0" smtClean="0"/>
              <a:t>         e     c                    </a:t>
            </a:r>
            <a:r>
              <a:rPr lang="en-US" dirty="0" err="1" smtClean="0"/>
              <a:t>c</a:t>
            </a:r>
            <a:r>
              <a:rPr lang="en-US" dirty="0" smtClean="0"/>
              <a:t>     d              c     e </a:t>
            </a:r>
          </a:p>
          <a:p>
            <a:pPr>
              <a:buNone/>
            </a:pPr>
            <a:r>
              <a:rPr lang="en-US" dirty="0" smtClean="0"/>
              <a:t>Edge list is used to store the graph in memory.</a:t>
            </a:r>
          </a:p>
          <a:p>
            <a:pPr>
              <a:buNone/>
            </a:pPr>
            <a:r>
              <a:rPr lang="en-US" dirty="0" smtClean="0"/>
              <a:t>e.g.     a     c</a:t>
            </a:r>
          </a:p>
          <a:p>
            <a:pPr>
              <a:buNone/>
            </a:pPr>
            <a:r>
              <a:rPr lang="en-US" dirty="0" smtClean="0"/>
              <a:t>           b     c     e     f</a:t>
            </a:r>
          </a:p>
          <a:p>
            <a:pPr>
              <a:buNone/>
            </a:pPr>
            <a:r>
              <a:rPr lang="en-US" dirty="0" smtClean="0"/>
              <a:t>           c     a     b     d    e</a:t>
            </a:r>
          </a:p>
          <a:p>
            <a:pPr>
              <a:buNone/>
            </a:pPr>
            <a:r>
              <a:rPr lang="en-US" dirty="0" smtClean="0"/>
              <a:t>           d     c</a:t>
            </a:r>
          </a:p>
          <a:p>
            <a:pPr>
              <a:buNone/>
            </a:pPr>
            <a:r>
              <a:rPr lang="en-US" dirty="0" smtClean="0"/>
              <a:t>           e     c     b     f</a:t>
            </a:r>
          </a:p>
          <a:p>
            <a:pPr>
              <a:buNone/>
            </a:pPr>
            <a:r>
              <a:rPr lang="en-US" dirty="0" smtClean="0"/>
              <a:t>           f      b     e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Calculating Parameters</a:t>
            </a:r>
            <a:br>
              <a:rPr lang="en-US" dirty="0" smtClean="0"/>
            </a:br>
            <a:r>
              <a:rPr lang="en-US" sz="3600" dirty="0" smtClean="0"/>
              <a:t>(CC value)</a:t>
            </a:r>
            <a:endParaRPr lang="en-US" sz="3600" dirty="0"/>
          </a:p>
        </p:txBody>
      </p:sp>
      <p:sp>
        <p:nvSpPr>
          <p:cNvPr id="3" name="Content Placeholder 2"/>
          <p:cNvSpPr>
            <a:spLocks noGrp="1"/>
          </p:cNvSpPr>
          <p:nvPr>
            <p:ph idx="1"/>
          </p:nvPr>
        </p:nvSpPr>
        <p:spPr/>
        <p:txBody>
          <a:bodyPr>
            <a:normAutofit/>
          </a:bodyPr>
          <a:lstStyle/>
          <a:p>
            <a:r>
              <a:rPr lang="en-US" sz="2200" dirty="0" smtClean="0"/>
              <a:t>To calculate CC value of a node total number of edges among neighbors is divided by the possible number of edges in between the neighbors.</a:t>
            </a:r>
          </a:p>
          <a:p>
            <a:pPr>
              <a:buNone/>
            </a:pPr>
            <a:r>
              <a:rPr lang="en-US" sz="2200" dirty="0" smtClean="0"/>
              <a:t>      e.g. In this graph we find the CC value of node b </a:t>
            </a:r>
            <a:endParaRPr lang="en-US" sz="2200" dirty="0"/>
          </a:p>
        </p:txBody>
      </p:sp>
      <p:sp>
        <p:nvSpPr>
          <p:cNvPr id="5" name="TextBox 4"/>
          <p:cNvSpPr txBox="1"/>
          <p:nvPr/>
        </p:nvSpPr>
        <p:spPr>
          <a:xfrm>
            <a:off x="4191000" y="4267200"/>
            <a:ext cx="3657600" cy="369332"/>
          </a:xfrm>
          <a:prstGeom prst="rect">
            <a:avLst/>
          </a:prstGeom>
          <a:noFill/>
        </p:spPr>
        <p:txBody>
          <a:bodyPr wrap="square" rtlCol="0">
            <a:spAutoFit/>
          </a:bodyPr>
          <a:lstStyle/>
          <a:p>
            <a:endParaRPr lang="en-US" dirty="0"/>
          </a:p>
        </p:txBody>
      </p:sp>
      <p:pic>
        <p:nvPicPr>
          <p:cNvPr id="1028" name="Picture 4"/>
          <p:cNvPicPr>
            <a:picLocks noChangeAspect="1" noChangeArrowheads="1"/>
          </p:cNvPicPr>
          <p:nvPr/>
        </p:nvPicPr>
        <p:blipFill>
          <a:blip r:embed="rId2"/>
          <a:srcRect/>
          <a:stretch>
            <a:fillRect/>
          </a:stretch>
        </p:blipFill>
        <p:spPr bwMode="auto">
          <a:xfrm>
            <a:off x="1219200" y="3771900"/>
            <a:ext cx="2676525" cy="2628900"/>
          </a:xfrm>
          <a:prstGeom prst="rect">
            <a:avLst/>
          </a:prstGeom>
          <a:noFill/>
          <a:ln w="9525">
            <a:noFill/>
            <a:miter lim="800000"/>
            <a:headEnd/>
            <a:tailEnd/>
          </a:ln>
          <a:effectLst/>
        </p:spPr>
      </p:pic>
      <p:sp>
        <p:nvSpPr>
          <p:cNvPr id="8" name="TextBox 7"/>
          <p:cNvSpPr txBox="1"/>
          <p:nvPr/>
        </p:nvSpPr>
        <p:spPr>
          <a:xfrm>
            <a:off x="4419600" y="3429000"/>
            <a:ext cx="4267200" cy="3139321"/>
          </a:xfrm>
          <a:prstGeom prst="rect">
            <a:avLst/>
          </a:prstGeom>
          <a:noFill/>
        </p:spPr>
        <p:txBody>
          <a:bodyPr wrap="square" rtlCol="0">
            <a:spAutoFit/>
          </a:bodyPr>
          <a:lstStyle/>
          <a:p>
            <a:r>
              <a:rPr lang="en-US" sz="2200" dirty="0" smtClean="0"/>
              <a:t>Select the total record for node b.</a:t>
            </a:r>
          </a:p>
          <a:p>
            <a:r>
              <a:rPr lang="en-US" sz="2200" dirty="0" smtClean="0"/>
              <a:t>i.e., b  c  e  f</a:t>
            </a:r>
          </a:p>
          <a:p>
            <a:endParaRPr lang="en-US" sz="2200" dirty="0" smtClean="0"/>
          </a:p>
          <a:p>
            <a:r>
              <a:rPr lang="en-US" sz="2200" dirty="0" smtClean="0"/>
              <a:t>Check all the possible edges that may exist in between the neighbors of node-b i.e., check does edge </a:t>
            </a:r>
          </a:p>
          <a:p>
            <a:r>
              <a:rPr lang="en-US" sz="2200" dirty="0" smtClean="0"/>
              <a:t>c-e, c-f, e-c, e-f, f-c and f-e </a:t>
            </a:r>
          </a:p>
          <a:p>
            <a:r>
              <a:rPr lang="en-US" sz="2200" dirty="0" smtClean="0"/>
              <a:t>exist and if exist count how many of them exist. </a:t>
            </a:r>
            <a:endParaRPr lang="en-US"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Calculating Parameters</a:t>
            </a:r>
            <a:br>
              <a:rPr lang="en-US" dirty="0" smtClean="0"/>
            </a:br>
            <a:r>
              <a:rPr lang="en-US" sz="3600" dirty="0" smtClean="0"/>
              <a:t>(CC value)</a:t>
            </a:r>
            <a:endParaRPr lang="en-US" sz="3600" dirty="0"/>
          </a:p>
        </p:txBody>
      </p:sp>
      <p:sp>
        <p:nvSpPr>
          <p:cNvPr id="3" name="Content Placeholder 2"/>
          <p:cNvSpPr>
            <a:spLocks noGrp="1"/>
          </p:cNvSpPr>
          <p:nvPr>
            <p:ph idx="1"/>
          </p:nvPr>
        </p:nvSpPr>
        <p:spPr>
          <a:xfrm>
            <a:off x="152400" y="1600200"/>
            <a:ext cx="8839200" cy="4525963"/>
          </a:xfrm>
        </p:spPr>
        <p:txBody>
          <a:bodyPr>
            <a:normAutofit fontScale="77500" lnSpcReduction="20000"/>
          </a:bodyPr>
          <a:lstStyle/>
          <a:p>
            <a:pPr>
              <a:buNone/>
            </a:pPr>
            <a:r>
              <a:rPr lang="en-US" dirty="0" smtClean="0"/>
              <a:t>In this graph for node-b only c-e, e-c, e-f and f-e </a:t>
            </a:r>
            <a:r>
              <a:rPr lang="en-US" dirty="0" err="1" smtClean="0"/>
              <a:t>exis</a:t>
            </a:r>
            <a:r>
              <a:rPr lang="en-US" dirty="0" smtClean="0"/>
              <a:t> i.e., 4 edges.</a:t>
            </a:r>
          </a:p>
          <a:p>
            <a:pPr>
              <a:buNone/>
            </a:pPr>
            <a:endParaRPr lang="en-US" dirty="0" smtClean="0"/>
          </a:p>
          <a:p>
            <a:pPr>
              <a:buNone/>
            </a:pPr>
            <a:r>
              <a:rPr lang="en-US" dirty="0" smtClean="0"/>
              <a:t>Now divide this number by 2 as edge A-B is equal to edge B-A.</a:t>
            </a:r>
          </a:p>
          <a:p>
            <a:pPr>
              <a:buNone/>
            </a:pPr>
            <a:endParaRPr lang="en-US" dirty="0" smtClean="0"/>
          </a:p>
          <a:p>
            <a:pPr>
              <a:buNone/>
            </a:pPr>
            <a:r>
              <a:rPr lang="en-US" dirty="0" smtClean="0"/>
              <a:t>Total possible edges between </a:t>
            </a:r>
            <a:r>
              <a:rPr lang="en-US" dirty="0" err="1" smtClean="0"/>
              <a:t>neighbours</a:t>
            </a:r>
            <a:r>
              <a:rPr lang="en-US" dirty="0" smtClean="0"/>
              <a:t> is calculate using formula</a:t>
            </a:r>
          </a:p>
          <a:p>
            <a:pPr>
              <a:buNone/>
            </a:pPr>
            <a:r>
              <a:rPr lang="en-US" dirty="0" smtClean="0"/>
              <a:t>                      </a:t>
            </a:r>
            <a:r>
              <a:rPr lang="en-US" dirty="0" err="1" smtClean="0"/>
              <a:t>total_possible_edges</a:t>
            </a:r>
            <a:r>
              <a:rPr lang="en-US" dirty="0" smtClean="0"/>
              <a:t> = n*(n-1) / 2</a:t>
            </a:r>
          </a:p>
          <a:p>
            <a:pPr>
              <a:buNone/>
            </a:pPr>
            <a:endParaRPr lang="en-US" dirty="0" smtClean="0"/>
          </a:p>
          <a:p>
            <a:pPr>
              <a:buNone/>
            </a:pPr>
            <a:r>
              <a:rPr lang="en-US" dirty="0" smtClean="0"/>
              <a:t>For node-b total possible edges is 3*(3-1)/2 which is equal to 3.</a:t>
            </a:r>
          </a:p>
          <a:p>
            <a:pPr>
              <a:buNone/>
            </a:pPr>
            <a:endParaRPr lang="en-US" dirty="0" smtClean="0"/>
          </a:p>
          <a:p>
            <a:pPr>
              <a:buNone/>
            </a:pPr>
            <a:r>
              <a:rPr lang="en-US" dirty="0" smtClean="0"/>
              <a:t>So CC value for node-b is 2/3 = 0.667 i.e.,</a:t>
            </a:r>
          </a:p>
          <a:p>
            <a:pPr>
              <a:buNone/>
            </a:pPr>
            <a:r>
              <a:rPr lang="en-US" sz="2600" dirty="0" smtClean="0"/>
              <a:t>(</a:t>
            </a:r>
            <a:r>
              <a:rPr lang="en-US" sz="2600" dirty="0" err="1" smtClean="0"/>
              <a:t>total_edges_exist_among_neighbours</a:t>
            </a:r>
            <a:r>
              <a:rPr lang="en-US" sz="2600" dirty="0" smtClean="0"/>
              <a:t> / </a:t>
            </a:r>
            <a:r>
              <a:rPr lang="en-US" sz="2600" dirty="0" err="1" smtClean="0"/>
              <a:t>total_possible_edges_among_neighbours</a:t>
            </a:r>
            <a:r>
              <a:rPr lang="en-US" sz="2600" dirty="0" smtClean="0"/>
              <a:t>) </a:t>
            </a:r>
            <a:endParaRPr lang="en-US" sz="2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Calculating Parameters</a:t>
            </a:r>
            <a:br>
              <a:rPr lang="en-US" dirty="0" smtClean="0"/>
            </a:br>
            <a:r>
              <a:rPr lang="en-US" sz="3600" dirty="0" smtClean="0"/>
              <a:t>(Freeman’s  Degree Centrality)</a:t>
            </a:r>
            <a:endParaRPr lang="en-US" sz="3600" dirty="0"/>
          </a:p>
        </p:txBody>
      </p:sp>
      <p:sp>
        <p:nvSpPr>
          <p:cNvPr id="3" name="Content Placeholder 2"/>
          <p:cNvSpPr>
            <a:spLocks noGrp="1"/>
          </p:cNvSpPr>
          <p:nvPr>
            <p:ph idx="1"/>
          </p:nvPr>
        </p:nvSpPr>
        <p:spPr/>
        <p:txBody>
          <a:bodyPr>
            <a:normAutofit/>
          </a:bodyPr>
          <a:lstStyle/>
          <a:p>
            <a:r>
              <a:rPr lang="en-US" sz="2400" dirty="0" smtClean="0"/>
              <a:t>To calculate freeman’s degree centrality of a node-x total difference of degree of node with maximum degree to all of the neighboring nodes of node-x is divided by the total difference of degree of node-x to the degree of </a:t>
            </a:r>
            <a:r>
              <a:rPr lang="en-US" sz="2400" dirty="0" err="1" smtClean="0"/>
              <a:t>neighbouring</a:t>
            </a:r>
            <a:r>
              <a:rPr lang="en-US" sz="2400" dirty="0" smtClean="0"/>
              <a:t> nodes.</a:t>
            </a:r>
          </a:p>
          <a:p>
            <a:pPr>
              <a:buNone/>
            </a:pPr>
            <a:r>
              <a:rPr lang="en-US" sz="2400" dirty="0" smtClean="0"/>
              <a:t>     i.e. </a:t>
            </a:r>
            <a:endParaRPr lang="en-US" sz="2400" dirty="0"/>
          </a:p>
        </p:txBody>
      </p:sp>
      <p:pic>
        <p:nvPicPr>
          <p:cNvPr id="2050" name="Picture 2"/>
          <p:cNvPicPr>
            <a:picLocks noChangeAspect="1" noChangeArrowheads="1"/>
          </p:cNvPicPr>
          <p:nvPr/>
        </p:nvPicPr>
        <p:blipFill>
          <a:blip r:embed="rId2"/>
          <a:srcRect/>
          <a:stretch>
            <a:fillRect/>
          </a:stretch>
        </p:blipFill>
        <p:spPr bwMode="auto">
          <a:xfrm>
            <a:off x="685800" y="4426230"/>
            <a:ext cx="7691438" cy="13649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Calculating Parameters</a:t>
            </a:r>
            <a:br>
              <a:rPr lang="en-US" dirty="0" smtClean="0"/>
            </a:br>
            <a:r>
              <a:rPr lang="en-US" sz="3600" dirty="0" smtClean="0"/>
              <a:t>(Freeman’s  Degree Centrality)</a:t>
            </a:r>
            <a:endParaRPr lang="en-US" sz="3600" dirty="0"/>
          </a:p>
        </p:txBody>
      </p:sp>
      <p:sp>
        <p:nvSpPr>
          <p:cNvPr id="3" name="Content Placeholder 2"/>
          <p:cNvSpPr>
            <a:spLocks noGrp="1"/>
          </p:cNvSpPr>
          <p:nvPr>
            <p:ph idx="1"/>
          </p:nvPr>
        </p:nvSpPr>
        <p:spPr>
          <a:xfrm>
            <a:off x="4648200" y="1600201"/>
            <a:ext cx="4038600" cy="4495800"/>
          </a:xfrm>
        </p:spPr>
        <p:txBody>
          <a:bodyPr>
            <a:normAutofit fontScale="77500" lnSpcReduction="20000"/>
          </a:bodyPr>
          <a:lstStyle/>
          <a:p>
            <a:r>
              <a:rPr lang="en-US" dirty="0" smtClean="0"/>
              <a:t>Node with maximum degree is node-c i.e., 4.</a:t>
            </a:r>
          </a:p>
          <a:p>
            <a:r>
              <a:rPr lang="en-US" dirty="0" smtClean="0"/>
              <a:t>To find freeman’s degree centrality of node-b first select the record starting with b</a:t>
            </a:r>
          </a:p>
          <a:p>
            <a:r>
              <a:rPr lang="en-US" dirty="0" smtClean="0"/>
              <a:t>i.e., b    c    e    f </a:t>
            </a:r>
          </a:p>
          <a:p>
            <a:r>
              <a:rPr lang="en-US" dirty="0" smtClean="0"/>
              <a:t>Now to calculate the value of numerator (a) find sum of all the difference between degree of node-b and </a:t>
            </a:r>
            <a:r>
              <a:rPr lang="en-US" dirty="0" err="1" smtClean="0"/>
              <a:t>neighbouring</a:t>
            </a:r>
            <a:r>
              <a:rPr lang="en-US" dirty="0" smtClean="0"/>
              <a:t> nodes of b i.e.,( c, e, f )</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603250" y="1863725"/>
            <a:ext cx="3816350" cy="3851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Calculating Parameters</a:t>
            </a:r>
            <a:br>
              <a:rPr lang="en-US" dirty="0" smtClean="0"/>
            </a:br>
            <a:r>
              <a:rPr lang="en-US" sz="3600" dirty="0" smtClean="0"/>
              <a:t>(Freeman’s  Degree Centrality)</a:t>
            </a:r>
            <a:endParaRPr lang="en-US" sz="3600" dirty="0"/>
          </a:p>
        </p:txBody>
      </p:sp>
      <p:sp>
        <p:nvSpPr>
          <p:cNvPr id="3" name="Content Placeholder 2"/>
          <p:cNvSpPr>
            <a:spLocks noGrp="1"/>
          </p:cNvSpPr>
          <p:nvPr>
            <p:ph idx="1"/>
          </p:nvPr>
        </p:nvSpPr>
        <p:spPr>
          <a:xfrm>
            <a:off x="457200" y="1798637"/>
            <a:ext cx="8229600" cy="4525963"/>
          </a:xfrm>
        </p:spPr>
        <p:txBody>
          <a:bodyPr>
            <a:normAutofit/>
          </a:bodyPr>
          <a:lstStyle/>
          <a:p>
            <a:r>
              <a:rPr lang="en-US" sz="2400" dirty="0" smtClean="0"/>
              <a:t>Degree of c, e and f are 4, 3 and 2 respectively.</a:t>
            </a:r>
          </a:p>
          <a:p>
            <a:r>
              <a:rPr lang="en-US" sz="2400" dirty="0" smtClean="0"/>
              <a:t>So, a = |(3-4)| + |(3-3)| + |(3-2)| = 2</a:t>
            </a:r>
          </a:p>
          <a:p>
            <a:r>
              <a:rPr lang="en-US" sz="2400" dirty="0" smtClean="0"/>
              <a:t>Similarly to calculate the value of denominator (b) find sum of all the difference between maximum degree of node in graph and </a:t>
            </a:r>
            <a:r>
              <a:rPr lang="en-US" sz="2400" dirty="0" err="1" smtClean="0"/>
              <a:t>neighbouring</a:t>
            </a:r>
            <a:r>
              <a:rPr lang="en-US" sz="2400" dirty="0" smtClean="0"/>
              <a:t> nodes of b i.e.,( c, e, f )</a:t>
            </a:r>
          </a:p>
          <a:p>
            <a:r>
              <a:rPr lang="en-US" sz="2400" dirty="0" smtClean="0"/>
              <a:t>As node-c have maximum degree i.e., 4</a:t>
            </a:r>
          </a:p>
          <a:p>
            <a:r>
              <a:rPr lang="en-US" sz="2400" dirty="0" smtClean="0"/>
              <a:t>So b = |(4-4)| + |(4-3)| + |(4-2)| = 3</a:t>
            </a:r>
          </a:p>
          <a:p>
            <a:r>
              <a:rPr lang="en-US" sz="2400" dirty="0" smtClean="0"/>
              <a:t>So freeman’s degree centrality of node-b is 2/3 = 0.667 </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Calculating Parameters</a:t>
            </a:r>
            <a:br>
              <a:rPr lang="en-US" dirty="0" smtClean="0"/>
            </a:br>
            <a:r>
              <a:rPr lang="en-US" sz="3600" dirty="0" smtClean="0"/>
              <a:t>(Enhanced Degree Centrality)</a:t>
            </a:r>
            <a:endParaRPr lang="en-US" sz="3600" dirty="0"/>
          </a:p>
        </p:txBody>
      </p:sp>
      <p:sp>
        <p:nvSpPr>
          <p:cNvPr id="3" name="Content Placeholder 2"/>
          <p:cNvSpPr>
            <a:spLocks noGrp="1"/>
          </p:cNvSpPr>
          <p:nvPr>
            <p:ph idx="1"/>
          </p:nvPr>
        </p:nvSpPr>
        <p:spPr>
          <a:xfrm>
            <a:off x="4648200" y="1600201"/>
            <a:ext cx="4038600" cy="4495800"/>
          </a:xfrm>
        </p:spPr>
        <p:txBody>
          <a:bodyPr>
            <a:normAutofit fontScale="62500" lnSpcReduction="20000"/>
          </a:bodyPr>
          <a:lstStyle/>
          <a:p>
            <a:r>
              <a:rPr lang="en-US" dirty="0" smtClean="0"/>
              <a:t>Enhanced degree centrality of a node is calculated by multiplying the CC value and freeman’s degree centrality of a node.</a:t>
            </a:r>
          </a:p>
          <a:p>
            <a:r>
              <a:rPr lang="en-US" dirty="0" smtClean="0"/>
              <a:t>To find the enhanced degree centrality of node b in this graph first CC and freeman’s degree centrality is calculated and then multiplied</a:t>
            </a:r>
          </a:p>
          <a:p>
            <a:r>
              <a:rPr lang="en-US" dirty="0" smtClean="0"/>
              <a:t>So, enhanced degree centrality of node b is :</a:t>
            </a:r>
          </a:p>
          <a:p>
            <a:pPr>
              <a:buNone/>
            </a:pPr>
            <a:r>
              <a:rPr lang="en-US" dirty="0" smtClean="0"/>
              <a:t>      0.667*0.667 = 0.447</a:t>
            </a:r>
          </a:p>
          <a:p>
            <a:r>
              <a:rPr lang="en-US" dirty="0" smtClean="0"/>
              <a:t>CC value of node-b = 0.667</a:t>
            </a:r>
          </a:p>
          <a:p>
            <a:r>
              <a:rPr lang="en-US" dirty="0" smtClean="0"/>
              <a:t>Freeman’s degree centrality of node-b =  0.667</a:t>
            </a:r>
            <a:endParaRPr lang="en-US" dirty="0"/>
          </a:p>
        </p:txBody>
      </p:sp>
      <p:pic>
        <p:nvPicPr>
          <p:cNvPr id="4098" name="Picture 2"/>
          <p:cNvPicPr>
            <a:picLocks noChangeAspect="1" noChangeArrowheads="1"/>
          </p:cNvPicPr>
          <p:nvPr/>
        </p:nvPicPr>
        <p:blipFill>
          <a:blip r:embed="rId2"/>
          <a:srcRect/>
          <a:stretch>
            <a:fillRect/>
          </a:stretch>
        </p:blipFill>
        <p:spPr bwMode="auto">
          <a:xfrm>
            <a:off x="457200" y="1676400"/>
            <a:ext cx="3816350" cy="3851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Selecting Most Influential Node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We have calculated four parameters on the social network.</a:t>
            </a:r>
          </a:p>
          <a:p>
            <a:r>
              <a:rPr lang="en-US" dirty="0" smtClean="0"/>
              <a:t>Based on each parameter ranking is done individually, in this way there are total four rankings obtained.</a:t>
            </a:r>
          </a:p>
          <a:p>
            <a:r>
              <a:rPr lang="en-US" dirty="0" smtClean="0"/>
              <a:t>Now for each node their individual ranking in these four parameters is added.</a:t>
            </a:r>
          </a:p>
          <a:p>
            <a:r>
              <a:rPr lang="en-US" dirty="0" smtClean="0"/>
              <a:t>The nodes with least aggregate rank is known as the most influential node.</a:t>
            </a:r>
          </a:p>
          <a:p>
            <a:r>
              <a:rPr lang="en-US" dirty="0" smtClean="0"/>
              <a:t>e.g. 3    1                4    1                6    1                </a:t>
            </a:r>
          </a:p>
          <a:p>
            <a:pPr>
              <a:buNone/>
            </a:pPr>
            <a:r>
              <a:rPr lang="en-US" dirty="0" smtClean="0"/>
              <a:t>             2    2                6    2                4    2                </a:t>
            </a:r>
          </a:p>
          <a:p>
            <a:pPr>
              <a:buNone/>
            </a:pPr>
            <a:r>
              <a:rPr lang="en-US" dirty="0" smtClean="0"/>
              <a:t>             5    3                1    3                3    3                </a:t>
            </a:r>
          </a:p>
          <a:p>
            <a:pPr>
              <a:buNone/>
            </a:pPr>
            <a:r>
              <a:rPr lang="en-US" dirty="0" smtClean="0"/>
              <a:t>             6    4                5    4                1    4                </a:t>
            </a:r>
          </a:p>
          <a:p>
            <a:pPr>
              <a:buNone/>
            </a:pPr>
            <a:r>
              <a:rPr lang="en-US" dirty="0" smtClean="0"/>
              <a:t>             4    5                3    5                2    5                </a:t>
            </a:r>
          </a:p>
          <a:p>
            <a:pPr>
              <a:buNone/>
            </a:pPr>
            <a:r>
              <a:rPr lang="en-US" dirty="0" smtClean="0"/>
              <a:t>             1    6                2    6                5    6                </a:t>
            </a:r>
            <a:endParaRPr lang="en-US" dirty="0"/>
          </a:p>
        </p:txBody>
      </p:sp>
      <p:pic>
        <p:nvPicPr>
          <p:cNvPr id="5122" name="Picture 2"/>
          <p:cNvPicPr>
            <a:picLocks noChangeAspect="1" noChangeArrowheads="1"/>
          </p:cNvPicPr>
          <p:nvPr/>
        </p:nvPicPr>
        <p:blipFill>
          <a:blip r:embed="rId2"/>
          <a:srcRect/>
          <a:stretch>
            <a:fillRect/>
          </a:stretch>
        </p:blipFill>
        <p:spPr bwMode="auto">
          <a:xfrm>
            <a:off x="1198563" y="5992813"/>
            <a:ext cx="1620837" cy="255587"/>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382837" y="5865813"/>
            <a:ext cx="1655763" cy="763587"/>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3671887" y="5865813"/>
            <a:ext cx="2195513" cy="7635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Selecting Most Influential Node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Aggregate sum of ranks :</a:t>
            </a:r>
          </a:p>
          <a:p>
            <a:pPr>
              <a:buNone/>
            </a:pPr>
            <a:r>
              <a:rPr lang="en-US" dirty="0" smtClean="0"/>
              <a:t>		1        14                                       6        9</a:t>
            </a:r>
          </a:p>
          <a:p>
            <a:pPr>
              <a:buNone/>
            </a:pPr>
            <a:r>
              <a:rPr lang="en-US" dirty="0" smtClean="0"/>
              <a:t>		2        16                                       4        12</a:t>
            </a:r>
          </a:p>
          <a:p>
            <a:pPr>
              <a:buNone/>
            </a:pPr>
            <a:r>
              <a:rPr lang="en-US" dirty="0" smtClean="0"/>
              <a:t>		3        15                                       1        14</a:t>
            </a:r>
          </a:p>
          <a:p>
            <a:pPr>
              <a:buNone/>
            </a:pPr>
            <a:r>
              <a:rPr lang="en-US" dirty="0" smtClean="0"/>
              <a:t>		4        12                                       3        15</a:t>
            </a:r>
          </a:p>
          <a:p>
            <a:pPr>
              <a:buNone/>
            </a:pPr>
            <a:r>
              <a:rPr lang="en-US" dirty="0" smtClean="0"/>
              <a:t>		5        18                                       2        16</a:t>
            </a:r>
          </a:p>
          <a:p>
            <a:pPr>
              <a:buNone/>
            </a:pPr>
            <a:r>
              <a:rPr lang="en-US" dirty="0" smtClean="0"/>
              <a:t>		6         9                                        5        18</a:t>
            </a:r>
          </a:p>
          <a:p>
            <a:endParaRPr lang="en-US" dirty="0" smtClean="0"/>
          </a:p>
          <a:p>
            <a:endParaRPr lang="en-US" dirty="0" smtClean="0"/>
          </a:p>
          <a:p>
            <a:endParaRPr lang="en-US" dirty="0" smtClean="0"/>
          </a:p>
          <a:p>
            <a:r>
              <a:rPr lang="en-US" dirty="0" smtClean="0"/>
              <a:t>If two or more nodes share the least ranking then all of them are the most influential node because their orientation, connectivity in the graph and connectivity among the neighbors is identical.</a:t>
            </a:r>
            <a:endParaRPr lang="en-US" dirty="0"/>
          </a:p>
        </p:txBody>
      </p:sp>
      <p:pic>
        <p:nvPicPr>
          <p:cNvPr id="6146" name="Picture 2"/>
          <p:cNvPicPr>
            <a:picLocks noChangeAspect="1" noChangeArrowheads="1"/>
          </p:cNvPicPr>
          <p:nvPr/>
        </p:nvPicPr>
        <p:blipFill>
          <a:blip r:embed="rId2"/>
          <a:srcRect/>
          <a:stretch>
            <a:fillRect/>
          </a:stretch>
        </p:blipFill>
        <p:spPr bwMode="auto">
          <a:xfrm>
            <a:off x="762000" y="4062413"/>
            <a:ext cx="2160587" cy="509587"/>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733800" y="4037013"/>
            <a:ext cx="3276600" cy="7635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lstStyle/>
          <a:p>
            <a:r>
              <a:rPr lang="en-US" dirty="0" smtClean="0"/>
              <a:t>Motivation</a:t>
            </a:r>
            <a:endParaRPr lang="en-US" dirty="0"/>
          </a:p>
        </p:txBody>
      </p:sp>
      <p:sp>
        <p:nvSpPr>
          <p:cNvPr id="3" name="Content Placeholder 2"/>
          <p:cNvSpPr>
            <a:spLocks noGrp="1"/>
          </p:cNvSpPr>
          <p:nvPr>
            <p:ph idx="1"/>
          </p:nvPr>
        </p:nvSpPr>
        <p:spPr>
          <a:xfrm>
            <a:off x="457200" y="2590800"/>
            <a:ext cx="8229600" cy="1905000"/>
          </a:xfrm>
        </p:spPr>
        <p:txBody>
          <a:bodyPr>
            <a:noAutofit/>
          </a:bodyPr>
          <a:lstStyle/>
          <a:p>
            <a:pPr algn="just"/>
            <a:r>
              <a:rPr lang="en-US" sz="2400" dirty="0" smtClean="0"/>
              <a:t>Huge amount data are generated </a:t>
            </a:r>
            <a:r>
              <a:rPr lang="en-US" sz="2400" dirty="0" smtClean="0"/>
              <a:t>each day on social-media.</a:t>
            </a:r>
          </a:p>
          <a:p>
            <a:pPr algn="just"/>
            <a:r>
              <a:rPr lang="en-US" sz="2400" dirty="0" smtClean="0"/>
              <a:t>This project aims to represent social media on graph.</a:t>
            </a:r>
            <a:endParaRPr lang="en-US" sz="2400" dirty="0" smtClean="0"/>
          </a:p>
          <a:p>
            <a:pPr algn="just"/>
            <a:r>
              <a:rPr lang="en-US" sz="2400" dirty="0" smtClean="0"/>
              <a:t>This project aims to find the most influential </a:t>
            </a:r>
            <a:r>
              <a:rPr lang="en-US" sz="2400" dirty="0" smtClean="0"/>
              <a:t>road </a:t>
            </a:r>
            <a:r>
              <a:rPr lang="en-US" sz="2400" dirty="0" smtClean="0"/>
              <a:t>in a given </a:t>
            </a:r>
            <a:r>
              <a:rPr lang="en-US" sz="2400" dirty="0" smtClean="0"/>
              <a:t>graph made from data-set of read network of California. </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Experimental Result</a:t>
            </a:r>
            <a:endParaRPr lang="en-US" dirty="0"/>
          </a:p>
        </p:txBody>
      </p:sp>
      <p:sp>
        <p:nvSpPr>
          <p:cNvPr id="3" name="Content Placeholder 2"/>
          <p:cNvSpPr>
            <a:spLocks noGrp="1"/>
          </p:cNvSpPr>
          <p:nvPr>
            <p:ph idx="1"/>
          </p:nvPr>
        </p:nvSpPr>
        <p:spPr>
          <a:xfrm>
            <a:off x="457200" y="1874837"/>
            <a:ext cx="8229600" cy="4525963"/>
          </a:xfrm>
        </p:spPr>
        <p:txBody>
          <a:bodyPr>
            <a:normAutofit/>
          </a:bodyPr>
          <a:lstStyle/>
          <a:p>
            <a:endParaRPr lang="en-US" sz="2800" dirty="0" smtClean="0"/>
          </a:p>
          <a:p>
            <a:endParaRPr lang="en-US" sz="2800" dirty="0"/>
          </a:p>
          <a:p>
            <a:pPr>
              <a:buNone/>
            </a:pPr>
            <a:r>
              <a:rPr lang="en-US" sz="2800" dirty="0" smtClean="0"/>
              <a:t>	Edge-list representation </a:t>
            </a:r>
          </a:p>
          <a:p>
            <a:pPr>
              <a:buNone/>
            </a:pPr>
            <a:r>
              <a:rPr lang="en-US" sz="2800" dirty="0"/>
              <a:t>	</a:t>
            </a:r>
            <a:r>
              <a:rPr lang="en-US" sz="2800" dirty="0" smtClean="0"/>
              <a:t>of graph.</a:t>
            </a:r>
            <a:endParaRPr lang="en-US" sz="2800" dirty="0"/>
          </a:p>
        </p:txBody>
      </p:sp>
      <p:pic>
        <p:nvPicPr>
          <p:cNvPr id="4" name="Picture 3" descr="Capture.PNG"/>
          <p:cNvPicPr>
            <a:picLocks noChangeAspect="1"/>
          </p:cNvPicPr>
          <p:nvPr/>
        </p:nvPicPr>
        <p:blipFill>
          <a:blip r:embed="rId2"/>
          <a:stretch>
            <a:fillRect/>
          </a:stretch>
        </p:blipFill>
        <p:spPr>
          <a:xfrm>
            <a:off x="5568063" y="914400"/>
            <a:ext cx="2737737" cy="561644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a:t>
            </a:r>
            <a:endParaRPr lang="en-US" dirty="0"/>
          </a:p>
        </p:txBody>
      </p:sp>
      <p:pic>
        <p:nvPicPr>
          <p:cNvPr id="4" name="Content Placeholder 3" descr="Capture.PNG"/>
          <p:cNvPicPr>
            <a:picLocks noGrp="1" noChangeAspect="1"/>
          </p:cNvPicPr>
          <p:nvPr>
            <p:ph idx="1"/>
          </p:nvPr>
        </p:nvPicPr>
        <p:blipFill>
          <a:blip r:embed="rId2"/>
          <a:stretch>
            <a:fillRect/>
          </a:stretch>
        </p:blipFill>
        <p:spPr>
          <a:xfrm>
            <a:off x="533400" y="1752600"/>
            <a:ext cx="8229600" cy="1554151"/>
          </a:xfrm>
        </p:spPr>
      </p:pic>
      <p:sp>
        <p:nvSpPr>
          <p:cNvPr id="5" name="TextBox 4"/>
          <p:cNvSpPr txBox="1"/>
          <p:nvPr/>
        </p:nvSpPr>
        <p:spPr>
          <a:xfrm>
            <a:off x="457200" y="1295400"/>
            <a:ext cx="8001000" cy="461665"/>
          </a:xfrm>
          <a:prstGeom prst="rect">
            <a:avLst/>
          </a:prstGeom>
          <a:noFill/>
        </p:spPr>
        <p:txBody>
          <a:bodyPr wrap="square" rtlCol="0">
            <a:spAutoFit/>
          </a:bodyPr>
          <a:lstStyle/>
          <a:p>
            <a:r>
              <a:rPr lang="en-US" sz="2400" dirty="0" smtClean="0"/>
              <a:t>Output obtained :</a:t>
            </a:r>
            <a:endParaRPr lang="en-US" sz="2400" dirty="0"/>
          </a:p>
        </p:txBody>
      </p:sp>
      <p:sp>
        <p:nvSpPr>
          <p:cNvPr id="6" name="TextBox 5"/>
          <p:cNvSpPr txBox="1"/>
          <p:nvPr/>
        </p:nvSpPr>
        <p:spPr>
          <a:xfrm>
            <a:off x="457200" y="3505200"/>
            <a:ext cx="3276600" cy="461665"/>
          </a:xfrm>
          <a:prstGeom prst="rect">
            <a:avLst/>
          </a:prstGeom>
          <a:noFill/>
        </p:spPr>
        <p:txBody>
          <a:bodyPr wrap="square" rtlCol="0">
            <a:spAutoFit/>
          </a:bodyPr>
          <a:lstStyle/>
          <a:p>
            <a:r>
              <a:rPr lang="en-US" sz="2400" dirty="0" smtClean="0"/>
              <a:t>Plot in world-map :</a:t>
            </a:r>
            <a:endParaRPr lang="en-US" sz="2400" dirty="0"/>
          </a:p>
        </p:txBody>
      </p:sp>
      <p:pic>
        <p:nvPicPr>
          <p:cNvPr id="9" name="Picture 8" descr="figure_1.png"/>
          <p:cNvPicPr>
            <a:picLocks noChangeAspect="1"/>
          </p:cNvPicPr>
          <p:nvPr/>
        </p:nvPicPr>
        <p:blipFill>
          <a:blip r:embed="rId3"/>
          <a:stretch>
            <a:fillRect/>
          </a:stretch>
        </p:blipFill>
        <p:spPr>
          <a:xfrm>
            <a:off x="2093971" y="4038600"/>
            <a:ext cx="4956058" cy="2542037"/>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lstStyle/>
          <a:p>
            <a:r>
              <a:rPr lang="en-US" dirty="0" smtClean="0"/>
              <a:t>Statistics</a:t>
            </a:r>
            <a:endParaRPr lang="en-US" dirty="0"/>
          </a:p>
        </p:txBody>
      </p:sp>
      <p:sp>
        <p:nvSpPr>
          <p:cNvPr id="3" name="Content Placeholder 2"/>
          <p:cNvSpPr>
            <a:spLocks noGrp="1"/>
          </p:cNvSpPr>
          <p:nvPr>
            <p:ph idx="1"/>
          </p:nvPr>
        </p:nvSpPr>
        <p:spPr>
          <a:xfrm>
            <a:off x="457200" y="2636837"/>
            <a:ext cx="8229600" cy="4525963"/>
          </a:xfrm>
        </p:spPr>
        <p:txBody>
          <a:bodyPr>
            <a:normAutofit/>
          </a:bodyPr>
          <a:lstStyle/>
          <a:p>
            <a:pPr algn="ctr">
              <a:buNone/>
            </a:pPr>
            <a:r>
              <a:rPr lang="en-US" sz="2000" dirty="0" smtClean="0"/>
              <a:t>Total number of nodes : 3,641</a:t>
            </a:r>
          </a:p>
          <a:p>
            <a:pPr algn="ctr">
              <a:buNone/>
            </a:pPr>
            <a:r>
              <a:rPr lang="en-US" sz="2000" dirty="0" smtClean="0"/>
              <a:t>Total number of edges : 82,143</a:t>
            </a:r>
          </a:p>
          <a:p>
            <a:pPr algn="ctr">
              <a:buNone/>
            </a:pPr>
            <a:r>
              <a:rPr lang="en-US" sz="2000" dirty="0" smtClean="0"/>
              <a:t>Total time taken to process the data : 895.076 seconds</a:t>
            </a:r>
          </a:p>
          <a:p>
            <a:pPr algn="ctr">
              <a:buNone/>
            </a:pPr>
            <a:r>
              <a:rPr lang="en-US" sz="2000" dirty="0" smtClean="0"/>
              <a:t>Name of dataset : Facebook_combined.txt</a:t>
            </a:r>
          </a:p>
          <a:p>
            <a:pPr algn="ctr">
              <a:buNone/>
            </a:pPr>
            <a:r>
              <a:rPr lang="en-US" sz="2000" dirty="0" smtClean="0"/>
              <a:t>Source of dataset : https://snap.stanford.edu/data/egonets-Facebook.html </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lstStyle/>
          <a:p>
            <a:r>
              <a:rPr lang="en-US" dirty="0" smtClean="0"/>
              <a:t>Software and Hard-ward Used</a:t>
            </a:r>
            <a:endParaRPr lang="en-US" dirty="0"/>
          </a:p>
        </p:txBody>
      </p:sp>
      <p:sp>
        <p:nvSpPr>
          <p:cNvPr id="3" name="Content Placeholder 2"/>
          <p:cNvSpPr>
            <a:spLocks noGrp="1"/>
          </p:cNvSpPr>
          <p:nvPr>
            <p:ph idx="1"/>
          </p:nvPr>
        </p:nvSpPr>
        <p:spPr>
          <a:xfrm>
            <a:off x="457200" y="2514600"/>
            <a:ext cx="8229600" cy="2438400"/>
          </a:xfrm>
        </p:spPr>
        <p:txBody>
          <a:bodyPr>
            <a:normAutofit/>
          </a:bodyPr>
          <a:lstStyle/>
          <a:p>
            <a:pPr>
              <a:buNone/>
            </a:pPr>
            <a:r>
              <a:rPr lang="en-US" sz="2400" dirty="0" smtClean="0"/>
              <a:t>Programming Language : Python</a:t>
            </a:r>
          </a:p>
          <a:p>
            <a:pPr>
              <a:buNone/>
            </a:pPr>
            <a:r>
              <a:rPr lang="en-US" sz="2400" dirty="0" smtClean="0"/>
              <a:t>Software Platform : Anaconda Python</a:t>
            </a:r>
          </a:p>
          <a:p>
            <a:pPr>
              <a:buNone/>
            </a:pPr>
            <a:r>
              <a:rPr lang="en-US" sz="2400" dirty="0" smtClean="0"/>
              <a:t>Library used : ast, numpy, scipy, basemap, mathplotlib</a:t>
            </a:r>
          </a:p>
          <a:p>
            <a:pPr>
              <a:buNone/>
            </a:pPr>
            <a:endParaRPr lang="en-US" sz="2400" dirty="0"/>
          </a:p>
          <a:p>
            <a:pPr>
              <a:buNone/>
            </a:pPr>
            <a:r>
              <a:rPr lang="en-US" sz="2400" dirty="0" smtClean="0"/>
              <a:t>Hardware : i7 processor, 8GB RAM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and References</a:t>
            </a:r>
            <a:endParaRPr lang="en-US" dirty="0"/>
          </a:p>
        </p:txBody>
      </p:sp>
      <p:sp>
        <p:nvSpPr>
          <p:cNvPr id="3" name="Content Placeholder 2"/>
          <p:cNvSpPr>
            <a:spLocks noGrp="1"/>
          </p:cNvSpPr>
          <p:nvPr>
            <p:ph idx="1"/>
          </p:nvPr>
        </p:nvSpPr>
        <p:spPr/>
        <p:txBody>
          <a:bodyPr>
            <a:noAutofit/>
          </a:bodyPr>
          <a:lstStyle/>
          <a:p>
            <a:r>
              <a:rPr lang="en-US" sz="2400" dirty="0" smtClean="0"/>
              <a:t>[2] https://snap.stanford.edu/data/egonets-Facebook.html</a:t>
            </a:r>
          </a:p>
          <a:p>
            <a:r>
              <a:rPr lang="en-US" sz="2400" dirty="0" err="1" smtClean="0"/>
              <a:t>Amedapu</a:t>
            </a:r>
            <a:r>
              <a:rPr lang="en-US" sz="2400" dirty="0" smtClean="0"/>
              <a:t> </a:t>
            </a:r>
            <a:r>
              <a:rPr lang="en-US" sz="2400" dirty="0" err="1" smtClean="0"/>
              <a:t>Srinivas</a:t>
            </a:r>
            <a:r>
              <a:rPr lang="en-US" sz="2400" dirty="0" smtClean="0"/>
              <a:t>, R. </a:t>
            </a:r>
            <a:r>
              <a:rPr lang="en-US" sz="2400" dirty="0" err="1" smtClean="0"/>
              <a:t>Leela</a:t>
            </a:r>
            <a:r>
              <a:rPr lang="en-US" sz="2400" dirty="0" smtClean="0"/>
              <a:t> </a:t>
            </a:r>
            <a:r>
              <a:rPr lang="en-US" sz="2400" dirty="0" err="1" smtClean="0"/>
              <a:t>Velusamy</a:t>
            </a:r>
            <a:r>
              <a:rPr lang="en-US" sz="2400" dirty="0" smtClean="0"/>
              <a:t>, “Identification of Influential Nodes from Social Networks based on Enhanced Degree Centrality Measure”, IEEE International Advance Computing Conference, 2015, pp. 1179-1184.</a:t>
            </a:r>
          </a:p>
          <a:p>
            <a:r>
              <a:rPr lang="en-US" sz="2400" dirty="0" err="1" smtClean="0"/>
              <a:t>Agnieszka</a:t>
            </a:r>
            <a:r>
              <a:rPr lang="en-US" sz="2400" dirty="0" smtClean="0"/>
              <a:t> </a:t>
            </a:r>
            <a:r>
              <a:rPr lang="en-US" sz="2400" dirty="0" err="1" smtClean="0"/>
              <a:t>Rusinowska</a:t>
            </a:r>
            <a:r>
              <a:rPr lang="en-US" sz="2400" dirty="0" smtClean="0"/>
              <a:t>, Rudolf </a:t>
            </a:r>
            <a:r>
              <a:rPr lang="en-US" sz="2400" dirty="0" err="1" smtClean="0"/>
              <a:t>Berghammer</a:t>
            </a:r>
            <a:r>
              <a:rPr lang="en-US" sz="2400" dirty="0" smtClean="0"/>
              <a:t>, </a:t>
            </a:r>
            <a:r>
              <a:rPr lang="en-US" sz="2400" dirty="0" err="1" smtClean="0"/>
              <a:t>Harrie</a:t>
            </a:r>
            <a:r>
              <a:rPr lang="en-US" sz="2400" dirty="0" smtClean="0"/>
              <a:t> De Swart, Michel </a:t>
            </a:r>
            <a:r>
              <a:rPr lang="en-US" sz="2400" dirty="0" err="1" smtClean="0"/>
              <a:t>Grabisch</a:t>
            </a:r>
            <a:r>
              <a:rPr lang="en-US" sz="2400" dirty="0" smtClean="0"/>
              <a:t>, “Social networks: Prestige, centrality, and influence”. in: de Swart. (Ed.) RAMICS 2011, Springer, 2011, pp.22-39</a:t>
            </a:r>
          </a:p>
          <a:p>
            <a:r>
              <a:rPr lang="en-US" sz="2400" dirty="0" smtClean="0"/>
              <a:t> Linton C. Freeman, “Centrality in Social Networks Conceptual Clarification”, Social Networks, vol. 1, Issue 3, 1978–1979, pp. 215-239.</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Thank-You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a:xfrm>
            <a:off x="457200" y="2667000"/>
            <a:ext cx="8229600" cy="2286000"/>
          </a:xfrm>
        </p:spPr>
        <p:txBody>
          <a:bodyPr>
            <a:normAutofit/>
          </a:bodyPr>
          <a:lstStyle/>
          <a:p>
            <a:pPr algn="just"/>
            <a:r>
              <a:rPr lang="en-US" sz="2400" dirty="0" smtClean="0"/>
              <a:t>This project aims to find the most influential node in a graph.</a:t>
            </a:r>
          </a:p>
          <a:p>
            <a:pPr algn="just"/>
            <a:r>
              <a:rPr lang="en-US" sz="2400" dirty="0" smtClean="0"/>
              <a:t>Various </a:t>
            </a:r>
            <a:r>
              <a:rPr lang="en-US" sz="2400" dirty="0" smtClean="0"/>
              <a:t>parameters are calculated based on which a set of most </a:t>
            </a:r>
            <a:r>
              <a:rPr lang="en-US" sz="2400" dirty="0" smtClean="0"/>
              <a:t>favorable </a:t>
            </a:r>
            <a:r>
              <a:rPr lang="en-US" sz="2400" dirty="0" smtClean="0"/>
              <a:t>nodes are selected.</a:t>
            </a:r>
          </a:p>
          <a:p>
            <a:pPr algn="just"/>
            <a:r>
              <a:rPr lang="en-US" sz="2400" dirty="0" smtClean="0"/>
              <a:t>Edge list representation of the graph is used during the project</a:t>
            </a:r>
            <a:r>
              <a:rPr lang="en-US" sz="2400" dirty="0" smtClean="0"/>
              <a:t>.</a:t>
            </a:r>
          </a:p>
          <a:p>
            <a:pPr algn="just">
              <a:buNone/>
            </a:pPr>
            <a:endParaRPr lang="en-US" sz="2400" dirty="0" smtClean="0"/>
          </a:p>
          <a:p>
            <a:pPr algn="just">
              <a:buNone/>
            </a:pPr>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229600" cy="1143000"/>
          </a:xfrm>
        </p:spPr>
        <p:txBody>
          <a:bodyPr/>
          <a:lstStyle/>
          <a:p>
            <a:r>
              <a:rPr lang="en-US" dirty="0" smtClean="0"/>
              <a:t>Objective</a:t>
            </a:r>
            <a:endParaRPr lang="en-US" dirty="0"/>
          </a:p>
        </p:txBody>
      </p:sp>
      <p:sp>
        <p:nvSpPr>
          <p:cNvPr id="3" name="Content Placeholder 2"/>
          <p:cNvSpPr>
            <a:spLocks noGrp="1"/>
          </p:cNvSpPr>
          <p:nvPr>
            <p:ph idx="1"/>
          </p:nvPr>
        </p:nvSpPr>
        <p:spPr>
          <a:xfrm>
            <a:off x="457200" y="2408237"/>
            <a:ext cx="8229600" cy="2925763"/>
          </a:xfrm>
        </p:spPr>
        <p:txBody>
          <a:bodyPr>
            <a:normAutofit/>
          </a:bodyPr>
          <a:lstStyle/>
          <a:p>
            <a:r>
              <a:rPr lang="en-US" sz="2400" dirty="0" smtClean="0"/>
              <a:t>Representing a graph in edge list.</a:t>
            </a:r>
          </a:p>
          <a:p>
            <a:r>
              <a:rPr lang="en-US" sz="2400" dirty="0" smtClean="0"/>
              <a:t>Find most influential </a:t>
            </a:r>
            <a:r>
              <a:rPr lang="en-US" sz="2400" dirty="0" smtClean="0"/>
              <a:t>road in </a:t>
            </a:r>
            <a:r>
              <a:rPr lang="en-US" sz="2400" dirty="0" smtClean="0"/>
              <a:t>a dynamic graph by calculating parameters like:</a:t>
            </a:r>
          </a:p>
          <a:p>
            <a:pPr>
              <a:buNone/>
            </a:pPr>
            <a:r>
              <a:rPr lang="en-US" sz="2400" dirty="0" smtClean="0"/>
              <a:t>	1) Freeman’s degree centrality</a:t>
            </a:r>
          </a:p>
          <a:p>
            <a:pPr>
              <a:buNone/>
            </a:pPr>
            <a:r>
              <a:rPr lang="en-US" sz="2400" dirty="0" smtClean="0"/>
              <a:t>	2) CC value</a:t>
            </a:r>
          </a:p>
          <a:p>
            <a:pPr>
              <a:buNone/>
            </a:pPr>
            <a:r>
              <a:rPr lang="en-US" sz="2400" dirty="0" smtClean="0"/>
              <a:t>	3) Enhanced degree centrality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a:t>
            </a:r>
            <a:endParaRPr lang="en-US" dirty="0"/>
          </a:p>
        </p:txBody>
      </p:sp>
      <p:sp>
        <p:nvSpPr>
          <p:cNvPr id="3" name="Content Placeholder 2"/>
          <p:cNvSpPr>
            <a:spLocks noGrp="1"/>
          </p:cNvSpPr>
          <p:nvPr>
            <p:ph idx="1"/>
          </p:nvPr>
        </p:nvSpPr>
        <p:spPr>
          <a:xfrm>
            <a:off x="457200" y="1600201"/>
            <a:ext cx="8229600" cy="685800"/>
          </a:xfrm>
        </p:spPr>
        <p:txBody>
          <a:bodyPr>
            <a:normAutofit/>
          </a:bodyPr>
          <a:lstStyle/>
          <a:p>
            <a:r>
              <a:rPr lang="en-US" sz="2800" dirty="0" smtClean="0"/>
              <a:t>Representing a graphs by using edge list.</a:t>
            </a:r>
            <a:endParaRPr lang="en-US" sz="2800" dirty="0"/>
          </a:p>
        </p:txBody>
      </p:sp>
      <p:pic>
        <p:nvPicPr>
          <p:cNvPr id="3074" name="Picture 2"/>
          <p:cNvPicPr>
            <a:picLocks noChangeAspect="1" noChangeArrowheads="1"/>
          </p:cNvPicPr>
          <p:nvPr/>
        </p:nvPicPr>
        <p:blipFill>
          <a:blip r:embed="rId2"/>
          <a:srcRect/>
          <a:stretch>
            <a:fillRect/>
          </a:stretch>
        </p:blipFill>
        <p:spPr bwMode="auto">
          <a:xfrm>
            <a:off x="947737" y="3352800"/>
            <a:ext cx="2862263" cy="1760537"/>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4038600" y="3352800"/>
          <a:ext cx="4191000" cy="1463040"/>
        </p:xfrm>
        <a:graphic>
          <a:graphicData uri="http://schemas.openxmlformats.org/drawingml/2006/table">
            <a:tbl>
              <a:tblPr firstRow="1" bandRow="1">
                <a:tableStyleId>{5940675A-B579-460E-94D1-54222C63F5DA}</a:tableStyleId>
              </a:tblPr>
              <a:tblGrid>
                <a:gridCol w="1047750"/>
                <a:gridCol w="1047750"/>
                <a:gridCol w="1047750"/>
                <a:gridCol w="1047750"/>
              </a:tblGrid>
              <a:tr h="36195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endParaRPr lang="en-US"/>
                    </a:p>
                  </a:txBody>
                  <a:tcPr/>
                </a:tc>
              </a:tr>
              <a:tr h="361950">
                <a:tc>
                  <a:txBody>
                    <a:bodyPr/>
                    <a:lstStyle/>
                    <a:p>
                      <a:pPr algn="ctr"/>
                      <a:r>
                        <a:rPr lang="en-US" dirty="0" smtClean="0"/>
                        <a:t>B</a:t>
                      </a:r>
                      <a:endParaRPr lang="en-US" dirty="0"/>
                    </a:p>
                  </a:txBody>
                  <a:tcPr/>
                </a:tc>
                <a:tc>
                  <a:txBody>
                    <a:bodyPr/>
                    <a:lstStyle/>
                    <a:p>
                      <a:pPr algn="ctr"/>
                      <a:r>
                        <a:rPr lang="en-US" dirty="0" smtClean="0"/>
                        <a:t>A</a:t>
                      </a:r>
                      <a:endParaRPr lang="en-US" dirty="0"/>
                    </a:p>
                  </a:txBody>
                  <a:tcPr/>
                </a:tc>
                <a:tc>
                  <a:txBody>
                    <a:bodyPr/>
                    <a:lstStyle/>
                    <a:p>
                      <a:pPr algn="ctr"/>
                      <a:r>
                        <a:rPr lang="en-US" dirty="0" smtClean="0"/>
                        <a:t>C</a:t>
                      </a:r>
                      <a:endParaRPr lang="en-US" dirty="0"/>
                    </a:p>
                  </a:txBody>
                  <a:tcPr/>
                </a:tc>
                <a:tc>
                  <a:txBody>
                    <a:bodyPr/>
                    <a:lstStyle/>
                    <a:p>
                      <a:pPr algn="ctr"/>
                      <a:endParaRPr lang="en-US"/>
                    </a:p>
                  </a:txBody>
                  <a:tcPr/>
                </a:tc>
              </a:tr>
              <a:tr h="361950">
                <a:tc>
                  <a:txBody>
                    <a:bodyPr/>
                    <a:lstStyle/>
                    <a:p>
                      <a:pPr algn="ctr"/>
                      <a:r>
                        <a:rPr lang="en-US" dirty="0" smtClean="0"/>
                        <a:t>C</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D</a:t>
                      </a:r>
                      <a:endParaRPr lang="en-US" dirty="0"/>
                    </a:p>
                  </a:txBody>
                  <a:tcPr/>
                </a:tc>
              </a:tr>
              <a:tr h="361950">
                <a:tc>
                  <a:txBody>
                    <a:bodyPr/>
                    <a:lstStyle/>
                    <a:p>
                      <a:pPr algn="ctr"/>
                      <a:r>
                        <a:rPr lang="en-US" dirty="0" smtClean="0"/>
                        <a:t>D</a:t>
                      </a:r>
                      <a:endParaRPr lang="en-US" dirty="0"/>
                    </a:p>
                  </a:txBody>
                  <a:tcPr/>
                </a:tc>
                <a:tc>
                  <a:txBody>
                    <a:bodyPr/>
                    <a:lstStyle/>
                    <a:p>
                      <a:pPr algn="ctr"/>
                      <a:r>
                        <a:rPr lang="en-US" dirty="0" smtClean="0"/>
                        <a:t>C</a:t>
                      </a:r>
                      <a:endParaRPr lang="en-US" dirty="0"/>
                    </a:p>
                  </a:txBody>
                  <a:tcPr/>
                </a:tc>
                <a:tc>
                  <a:txBody>
                    <a:bodyPr/>
                    <a:lstStyle/>
                    <a:p>
                      <a:pPr algn="ctr"/>
                      <a:endParaRPr lang="en-US"/>
                    </a:p>
                  </a:txBody>
                  <a:tcPr/>
                </a:tc>
                <a:tc>
                  <a:txBody>
                    <a:bodyPr/>
                    <a:lstStyle/>
                    <a:p>
                      <a:pPr algn="ct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a:t>
            </a:r>
            <a:endParaRPr lang="en-US" dirty="0"/>
          </a:p>
        </p:txBody>
      </p:sp>
      <p:sp>
        <p:nvSpPr>
          <p:cNvPr id="3" name="Content Placeholder 2"/>
          <p:cNvSpPr>
            <a:spLocks noGrp="1"/>
          </p:cNvSpPr>
          <p:nvPr>
            <p:ph idx="1"/>
          </p:nvPr>
        </p:nvSpPr>
        <p:spPr/>
        <p:txBody>
          <a:bodyPr>
            <a:noAutofit/>
          </a:bodyPr>
          <a:lstStyle/>
          <a:p>
            <a:pPr algn="just"/>
            <a:r>
              <a:rPr lang="en-US" sz="2800" dirty="0" smtClean="0"/>
              <a:t>Influential node : Node that is well connected through out the graph.</a:t>
            </a:r>
          </a:p>
          <a:p>
            <a:pPr algn="just">
              <a:buNone/>
            </a:pPr>
            <a:endParaRPr lang="en-US" sz="2800" dirty="0" smtClean="0"/>
          </a:p>
          <a:p>
            <a:pPr algn="just">
              <a:buNone/>
            </a:pPr>
            <a:r>
              <a:rPr lang="en-US" sz="2800" dirty="0" smtClean="0"/>
              <a:t>	Node in the center is </a:t>
            </a:r>
          </a:p>
          <a:p>
            <a:pPr algn="just">
              <a:buNone/>
            </a:pPr>
            <a:r>
              <a:rPr lang="en-US" sz="2800" dirty="0" smtClean="0"/>
              <a:t>	the most influential node.</a:t>
            </a:r>
          </a:p>
          <a:p>
            <a:pPr algn="just"/>
            <a:endParaRPr lang="en-US" sz="2800" dirty="0" smtClean="0"/>
          </a:p>
          <a:p>
            <a:pPr algn="just">
              <a:buNone/>
            </a:pPr>
            <a:endParaRPr lang="en-US" sz="2800" dirty="0" smtClean="0"/>
          </a:p>
          <a:p>
            <a:pPr algn="just"/>
            <a:r>
              <a:rPr lang="en-US" sz="2800" dirty="0" smtClean="0"/>
              <a:t>Social media : Online communications channels dedicated to community-based interaction, content-sharing and collaboration.</a:t>
            </a:r>
            <a:endParaRPr lang="en-US" sz="2800" dirty="0"/>
          </a:p>
        </p:txBody>
      </p:sp>
      <p:pic>
        <p:nvPicPr>
          <p:cNvPr id="4098" name="Picture 2"/>
          <p:cNvPicPr>
            <a:picLocks noChangeAspect="1" noChangeArrowheads="1"/>
          </p:cNvPicPr>
          <p:nvPr/>
        </p:nvPicPr>
        <p:blipFill>
          <a:blip r:embed="rId2"/>
          <a:srcRect/>
          <a:stretch>
            <a:fillRect/>
          </a:stretch>
        </p:blipFill>
        <p:spPr bwMode="auto">
          <a:xfrm>
            <a:off x="5410200" y="2552700"/>
            <a:ext cx="2095500" cy="2095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Method</a:t>
            </a:r>
            <a:endParaRPr lang="en-US" dirty="0"/>
          </a:p>
        </p:txBody>
      </p:sp>
      <p:sp>
        <p:nvSpPr>
          <p:cNvPr id="3" name="Content Placeholder 2"/>
          <p:cNvSpPr>
            <a:spLocks noGrp="1"/>
          </p:cNvSpPr>
          <p:nvPr>
            <p:ph idx="1"/>
          </p:nvPr>
        </p:nvSpPr>
        <p:spPr>
          <a:xfrm>
            <a:off x="457200" y="1265237"/>
            <a:ext cx="8229600" cy="4525963"/>
          </a:xfrm>
        </p:spPr>
        <p:txBody>
          <a:bodyPr>
            <a:normAutofit/>
          </a:bodyPr>
          <a:lstStyle/>
          <a:p>
            <a:pPr>
              <a:buNone/>
            </a:pPr>
            <a:r>
              <a:rPr lang="en-US" sz="2800" dirty="0" smtClean="0"/>
              <a:t>1) Clustering coefficient (CC value) </a:t>
            </a:r>
          </a:p>
          <a:p>
            <a:pPr>
              <a:buNone/>
            </a:pPr>
            <a:r>
              <a:rPr lang="en-US" sz="2800" dirty="0" smtClean="0"/>
              <a:t>	It is a measure of the degree to which nodes in a graph tend to cluster together.</a:t>
            </a:r>
          </a:p>
          <a:p>
            <a:endParaRPr lang="en-US" sz="2800" dirty="0" smtClean="0"/>
          </a:p>
          <a:p>
            <a:endParaRPr lang="en-US" sz="2800" dirty="0" smtClean="0"/>
          </a:p>
          <a:p>
            <a:pPr lvl="6"/>
            <a:endParaRPr lang="en-US" sz="1600" dirty="0"/>
          </a:p>
        </p:txBody>
      </p:sp>
      <p:pic>
        <p:nvPicPr>
          <p:cNvPr id="5122" name="Picture 2"/>
          <p:cNvPicPr>
            <a:picLocks noChangeAspect="1" noChangeArrowheads="1"/>
          </p:cNvPicPr>
          <p:nvPr/>
        </p:nvPicPr>
        <p:blipFill>
          <a:blip r:embed="rId2"/>
          <a:srcRect/>
          <a:stretch>
            <a:fillRect/>
          </a:stretch>
        </p:blipFill>
        <p:spPr bwMode="auto">
          <a:xfrm>
            <a:off x="2057400" y="2971800"/>
            <a:ext cx="4754436" cy="490537"/>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958254" y="3686175"/>
            <a:ext cx="3232746" cy="2638425"/>
          </a:xfrm>
          <a:prstGeom prst="rect">
            <a:avLst/>
          </a:prstGeom>
          <a:noFill/>
          <a:ln w="9525">
            <a:noFill/>
            <a:miter lim="800000"/>
            <a:headEnd/>
            <a:tailEnd/>
          </a:ln>
          <a:effectLst/>
        </p:spPr>
      </p:pic>
      <p:sp>
        <p:nvSpPr>
          <p:cNvPr id="6" name="TextBox 5"/>
          <p:cNvSpPr txBox="1"/>
          <p:nvPr/>
        </p:nvSpPr>
        <p:spPr>
          <a:xfrm>
            <a:off x="4648200" y="3886200"/>
            <a:ext cx="3429000" cy="2585323"/>
          </a:xfrm>
          <a:prstGeom prst="rect">
            <a:avLst/>
          </a:prstGeom>
          <a:noFill/>
        </p:spPr>
        <p:txBody>
          <a:bodyPr wrap="square" rtlCol="0">
            <a:spAutoFit/>
          </a:bodyPr>
          <a:lstStyle/>
          <a:p>
            <a:r>
              <a:rPr lang="en-US" dirty="0" smtClean="0"/>
              <a:t>CC(e) = 2/3</a:t>
            </a:r>
          </a:p>
          <a:p>
            <a:endParaRPr lang="en-US" dirty="0"/>
          </a:p>
          <a:p>
            <a:r>
              <a:rPr lang="en-US" dirty="0" smtClean="0"/>
              <a:t>Numerator is 2 of the presence of the two edges b-c, b-f.</a:t>
            </a:r>
          </a:p>
          <a:p>
            <a:endParaRPr lang="en-US" dirty="0" smtClean="0"/>
          </a:p>
          <a:p>
            <a:r>
              <a:rPr lang="en-US" dirty="0" smtClean="0"/>
              <a:t>Denominator is 3 because all total three edges can be formed in between nodes c, b and f i.e., b-c, b-f and c-f.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pPr>
              <a:buNone/>
            </a:pPr>
            <a:r>
              <a:rPr lang="en-US" sz="2800" dirty="0" smtClean="0"/>
              <a:t>2) Freeman's degree centrality </a:t>
            </a:r>
          </a:p>
          <a:p>
            <a:pPr>
              <a:buNone/>
            </a:pPr>
            <a:r>
              <a:rPr lang="en-US" sz="2800" dirty="0" smtClean="0"/>
              <a:t> 	Measures the connectivity of a given node with its neighbor. </a:t>
            </a:r>
          </a:p>
          <a:p>
            <a:endParaRPr lang="en-US" sz="2800" dirty="0" smtClean="0"/>
          </a:p>
          <a:p>
            <a:endParaRPr lang="en-US" sz="2800" dirty="0" smtClean="0"/>
          </a:p>
          <a:p>
            <a:endParaRPr lang="en-US" sz="2800" dirty="0" smtClean="0"/>
          </a:p>
          <a:p>
            <a:pPr>
              <a:buNone/>
            </a:pPr>
            <a:r>
              <a:rPr lang="en-US" sz="2800" dirty="0" smtClean="0"/>
              <a:t> </a:t>
            </a:r>
          </a:p>
          <a:p>
            <a:endParaRPr lang="en-US" sz="2800" dirty="0" smtClean="0"/>
          </a:p>
          <a:p>
            <a:endParaRPr lang="en-US" sz="2800" dirty="0"/>
          </a:p>
        </p:txBody>
      </p:sp>
      <p:pic>
        <p:nvPicPr>
          <p:cNvPr id="6146" name="Picture 2"/>
          <p:cNvPicPr>
            <a:picLocks noChangeAspect="1" noChangeArrowheads="1"/>
          </p:cNvPicPr>
          <p:nvPr/>
        </p:nvPicPr>
        <p:blipFill>
          <a:blip r:embed="rId2"/>
          <a:srcRect/>
          <a:stretch>
            <a:fillRect/>
          </a:stretch>
        </p:blipFill>
        <p:spPr bwMode="auto">
          <a:xfrm>
            <a:off x="3241090" y="2667000"/>
            <a:ext cx="2626310" cy="4095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2274888" y="3124200"/>
            <a:ext cx="4592637" cy="169863"/>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2393950" y="3352800"/>
            <a:ext cx="4354513" cy="209550"/>
          </a:xfrm>
          <a:prstGeom prst="rect">
            <a:avLst/>
          </a:prstGeom>
          <a:noFill/>
          <a:ln w="9525">
            <a:noFill/>
            <a:miter lim="800000"/>
            <a:headEnd/>
            <a:tailEnd/>
          </a:ln>
          <a:effectLst/>
        </p:spPr>
      </p:pic>
      <p:pic>
        <p:nvPicPr>
          <p:cNvPr id="7" name="Picture 3"/>
          <p:cNvPicPr>
            <a:picLocks noChangeAspect="1" noChangeArrowheads="1"/>
          </p:cNvPicPr>
          <p:nvPr/>
        </p:nvPicPr>
        <p:blipFill>
          <a:blip r:embed="rId5"/>
          <a:srcRect/>
          <a:stretch>
            <a:fillRect/>
          </a:stretch>
        </p:blipFill>
        <p:spPr bwMode="auto">
          <a:xfrm>
            <a:off x="729654" y="3733800"/>
            <a:ext cx="3232746" cy="2638425"/>
          </a:xfrm>
          <a:prstGeom prst="rect">
            <a:avLst/>
          </a:prstGeom>
          <a:noFill/>
          <a:ln w="9525">
            <a:noFill/>
            <a:miter lim="800000"/>
            <a:headEnd/>
            <a:tailEnd/>
          </a:ln>
          <a:effectLst/>
        </p:spPr>
      </p:pic>
      <p:sp>
        <p:nvSpPr>
          <p:cNvPr id="9" name="TextBox 8"/>
          <p:cNvSpPr txBox="1"/>
          <p:nvPr/>
        </p:nvSpPr>
        <p:spPr>
          <a:xfrm>
            <a:off x="4191000" y="3733800"/>
            <a:ext cx="4191000" cy="2862322"/>
          </a:xfrm>
          <a:prstGeom prst="rect">
            <a:avLst/>
          </a:prstGeom>
          <a:noFill/>
        </p:spPr>
        <p:txBody>
          <a:bodyPr wrap="square" rtlCol="0">
            <a:spAutoFit/>
          </a:bodyPr>
          <a:lstStyle/>
          <a:p>
            <a:pPr algn="just"/>
            <a:r>
              <a:rPr lang="en-US" dirty="0" smtClean="0"/>
              <a:t>FDC(e) = 3/2</a:t>
            </a:r>
          </a:p>
          <a:p>
            <a:pPr algn="just"/>
            <a:endParaRPr lang="en-US" dirty="0"/>
          </a:p>
          <a:p>
            <a:pPr algn="just"/>
            <a:r>
              <a:rPr lang="en-US" dirty="0" smtClean="0"/>
              <a:t>Numerator is 3 because 3*(4-3) i.e., (Degree of current node)*(Max. degree of node in total graph – degree of current node).</a:t>
            </a:r>
          </a:p>
          <a:p>
            <a:pPr algn="just"/>
            <a:endParaRPr lang="en-US" dirty="0" smtClean="0"/>
          </a:p>
          <a:p>
            <a:pPr algn="just"/>
            <a:r>
              <a:rPr lang="en-US" dirty="0" smtClean="0"/>
              <a:t>Denominator is 2 because </a:t>
            </a:r>
          </a:p>
          <a:p>
            <a:pPr algn="just"/>
            <a:r>
              <a:rPr lang="en-US" dirty="0" smtClean="0"/>
              <a:t>|(3-4)| + |(3-3)| + |(3-2)|</a:t>
            </a:r>
          </a:p>
          <a:p>
            <a:pPr algn="just"/>
            <a:r>
              <a:rPr lang="en-US"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Method </a:t>
            </a:r>
            <a:endParaRPr lang="en-US" dirty="0"/>
          </a:p>
        </p:txBody>
      </p:sp>
      <p:sp>
        <p:nvSpPr>
          <p:cNvPr id="3" name="Content Placeholder 2"/>
          <p:cNvSpPr>
            <a:spLocks noGrp="1"/>
          </p:cNvSpPr>
          <p:nvPr>
            <p:ph idx="1"/>
          </p:nvPr>
        </p:nvSpPr>
        <p:spPr>
          <a:xfrm>
            <a:off x="457200" y="1295400"/>
            <a:ext cx="8229600" cy="4525963"/>
          </a:xfrm>
        </p:spPr>
        <p:txBody>
          <a:bodyPr>
            <a:normAutofit/>
          </a:bodyPr>
          <a:lstStyle/>
          <a:p>
            <a:pPr>
              <a:buNone/>
            </a:pPr>
            <a:r>
              <a:rPr lang="en-US" sz="2800" dirty="0" smtClean="0"/>
              <a:t>3) Enhanced degree centrality </a:t>
            </a:r>
          </a:p>
          <a:p>
            <a:pPr>
              <a:buNone/>
            </a:pPr>
            <a:r>
              <a:rPr lang="en-US" sz="2800" dirty="0"/>
              <a:t>	</a:t>
            </a:r>
            <a:r>
              <a:rPr lang="en-US" sz="2800" dirty="0" smtClean="0"/>
              <a:t>Product of CC value and Freeman's degree centrality. It measures the connectivity of the nodes connected to a given node.</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p:txBody>
      </p:sp>
      <p:pic>
        <p:nvPicPr>
          <p:cNvPr id="4" name="Picture 3"/>
          <p:cNvPicPr>
            <a:picLocks noChangeAspect="1" noChangeArrowheads="1"/>
          </p:cNvPicPr>
          <p:nvPr/>
        </p:nvPicPr>
        <p:blipFill>
          <a:blip r:embed="rId3"/>
          <a:srcRect/>
          <a:stretch>
            <a:fillRect/>
          </a:stretch>
        </p:blipFill>
        <p:spPr bwMode="auto">
          <a:xfrm>
            <a:off x="729654" y="3838575"/>
            <a:ext cx="3232746" cy="2638425"/>
          </a:xfrm>
          <a:prstGeom prst="rect">
            <a:avLst/>
          </a:prstGeom>
          <a:noFill/>
          <a:ln w="9525">
            <a:noFill/>
            <a:miter lim="800000"/>
            <a:headEnd/>
            <a:tailEnd/>
          </a:ln>
          <a:effectLst/>
        </p:spPr>
      </p:pic>
      <p:sp>
        <p:nvSpPr>
          <p:cNvPr id="5" name="TextBox 4"/>
          <p:cNvSpPr txBox="1"/>
          <p:nvPr/>
        </p:nvSpPr>
        <p:spPr>
          <a:xfrm>
            <a:off x="4572000" y="4639270"/>
            <a:ext cx="3733800" cy="923330"/>
          </a:xfrm>
          <a:prstGeom prst="rect">
            <a:avLst/>
          </a:prstGeom>
          <a:noFill/>
        </p:spPr>
        <p:txBody>
          <a:bodyPr wrap="square" rtlCol="0">
            <a:spAutoFit/>
          </a:bodyPr>
          <a:lstStyle/>
          <a:p>
            <a:r>
              <a:rPr lang="en-US" dirty="0" smtClean="0"/>
              <a:t>EDC(e) = CC(e) * FDC(e)</a:t>
            </a:r>
            <a:endParaRPr lang="en-US" dirty="0"/>
          </a:p>
          <a:p>
            <a:r>
              <a:rPr lang="en-US" dirty="0" smtClean="0"/>
              <a:t>EDC(e) = (2/3)*(3/2)</a:t>
            </a:r>
          </a:p>
          <a:p>
            <a:r>
              <a:rPr lang="en-US" dirty="0" smtClean="0"/>
              <a:t>EDC(e) = 1</a:t>
            </a:r>
            <a:endParaRPr lang="en-US" dirty="0"/>
          </a:p>
        </p:txBody>
      </p:sp>
      <p:pic>
        <p:nvPicPr>
          <p:cNvPr id="7170" name="Picture 2"/>
          <p:cNvPicPr>
            <a:picLocks noChangeAspect="1" noChangeArrowheads="1"/>
          </p:cNvPicPr>
          <p:nvPr/>
        </p:nvPicPr>
        <p:blipFill>
          <a:blip r:embed="rId4"/>
          <a:srcRect/>
          <a:stretch>
            <a:fillRect/>
          </a:stretch>
        </p:blipFill>
        <p:spPr bwMode="auto">
          <a:xfrm>
            <a:off x="1905000" y="3344862"/>
            <a:ext cx="5325405" cy="2365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1162</Words>
  <Application>Microsoft Office PowerPoint</Application>
  <PresentationFormat>On-screen Show (4:3)</PresentationFormat>
  <Paragraphs>186</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Find the Influential Node of a Dynamic Graph</vt:lpstr>
      <vt:lpstr>Motivation</vt:lpstr>
      <vt:lpstr>Introduction</vt:lpstr>
      <vt:lpstr>Objective</vt:lpstr>
      <vt:lpstr>Preliminary</vt:lpstr>
      <vt:lpstr>Preliminary</vt:lpstr>
      <vt:lpstr>Method</vt:lpstr>
      <vt:lpstr>Method</vt:lpstr>
      <vt:lpstr>Method </vt:lpstr>
      <vt:lpstr>Method </vt:lpstr>
      <vt:lpstr>Calculating Parameters (Graph Representation)</vt:lpstr>
      <vt:lpstr>Calculating Parameters (CC value)</vt:lpstr>
      <vt:lpstr>Calculating Parameters (CC value)</vt:lpstr>
      <vt:lpstr>Calculating Parameters (Freeman’s  Degree Centrality)</vt:lpstr>
      <vt:lpstr>Calculating Parameters (Freeman’s  Degree Centrality)</vt:lpstr>
      <vt:lpstr>Calculating Parameters (Freeman’s  Degree Centrality)</vt:lpstr>
      <vt:lpstr>Calculating Parameters (Enhanced Degree Centrality)</vt:lpstr>
      <vt:lpstr>Selecting Most Influential Node</vt:lpstr>
      <vt:lpstr>Selecting Most Influential Node</vt:lpstr>
      <vt:lpstr>Experimental Result</vt:lpstr>
      <vt:lpstr>Experimental Result</vt:lpstr>
      <vt:lpstr>Statistics</vt:lpstr>
      <vt:lpstr>Software and Hard-ward Used</vt:lpstr>
      <vt:lpstr>Links and References</vt:lpstr>
      <vt:lpstr>Thank-You</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the Influential Node of a Dynamic Graph</dc:title>
  <dc:creator>User</dc:creator>
  <cp:lastModifiedBy>User</cp:lastModifiedBy>
  <cp:revision>30</cp:revision>
  <dcterms:created xsi:type="dcterms:W3CDTF">2017-03-26T09:36:19Z</dcterms:created>
  <dcterms:modified xsi:type="dcterms:W3CDTF">2017-04-07T07:42:03Z</dcterms:modified>
</cp:coreProperties>
</file>