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aven Pro" panose="020B0604020202020204" charset="0"/>
      <p:regular r:id="rId19"/>
      <p:bold r:id="rId20"/>
    </p:embeddedFont>
    <p:embeddedFont>
      <p:font typeface="Nunito"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946c9c8b6b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946c9c8b6b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946c9c8b6b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946c9c8b6b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946c9c8b6b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946c9c8b6b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946c9c8b6b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946c9c8b6b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c6f73a04f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c6f73a04f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c6f73a04f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c6f73a04f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946c9c8b6b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946c9c8b6b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946c9c8b6b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946c9c8b6b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946c9c8b6b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946c9c8b6b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946c9c8b6b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946c9c8b6b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75225" y="1613825"/>
            <a:ext cx="5827500" cy="2519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Exploratory Data Analysis(EDA) For Credit Risk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p:nvPr/>
        </p:nvSpPr>
        <p:spPr>
          <a:xfrm>
            <a:off x="1388550" y="175000"/>
            <a:ext cx="5987400" cy="9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u="sng">
                <a:solidFill>
                  <a:schemeClr val="lt1"/>
                </a:solidFill>
                <a:latin typeface="Maven Pro"/>
                <a:ea typeface="Maven Pro"/>
                <a:cs typeface="Maven Pro"/>
                <a:sym typeface="Maven Pro"/>
              </a:rPr>
              <a:t>Some Charts drawn from Bivariate analysis:</a:t>
            </a:r>
            <a:endParaRPr sz="2000" b="1" i="1" u="sng">
              <a:solidFill>
                <a:schemeClr val="lt1"/>
              </a:solidFill>
              <a:latin typeface="Maven Pro"/>
              <a:ea typeface="Maven Pro"/>
              <a:cs typeface="Maven Pro"/>
              <a:sym typeface="Maven Pro"/>
            </a:endParaRPr>
          </a:p>
        </p:txBody>
      </p:sp>
      <p:pic>
        <p:nvPicPr>
          <p:cNvPr id="339" name="Google Shape;339;p22"/>
          <p:cNvPicPr preferRelativeResize="0"/>
          <p:nvPr/>
        </p:nvPicPr>
        <p:blipFill>
          <a:blip r:embed="rId3">
            <a:alphaModFix/>
          </a:blip>
          <a:stretch>
            <a:fillRect/>
          </a:stretch>
        </p:blipFill>
        <p:spPr>
          <a:xfrm>
            <a:off x="1784225" y="964650"/>
            <a:ext cx="5079451" cy="372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23"/>
          <p:cNvPicPr preferRelativeResize="0"/>
          <p:nvPr/>
        </p:nvPicPr>
        <p:blipFill>
          <a:blip r:embed="rId3">
            <a:alphaModFix/>
          </a:blip>
          <a:stretch>
            <a:fillRect/>
          </a:stretch>
        </p:blipFill>
        <p:spPr>
          <a:xfrm>
            <a:off x="1567075" y="427875"/>
            <a:ext cx="5894200" cy="426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24"/>
          <p:cNvPicPr preferRelativeResize="0"/>
          <p:nvPr/>
        </p:nvPicPr>
        <p:blipFill>
          <a:blip r:embed="rId3">
            <a:alphaModFix/>
          </a:blip>
          <a:stretch>
            <a:fillRect/>
          </a:stretch>
        </p:blipFill>
        <p:spPr>
          <a:xfrm>
            <a:off x="1944274" y="309475"/>
            <a:ext cx="4935454" cy="4629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25"/>
          <p:cNvPicPr preferRelativeResize="0"/>
          <p:nvPr/>
        </p:nvPicPr>
        <p:blipFill>
          <a:blip r:embed="rId3">
            <a:alphaModFix/>
          </a:blip>
          <a:stretch>
            <a:fillRect/>
          </a:stretch>
        </p:blipFill>
        <p:spPr>
          <a:xfrm>
            <a:off x="1602826" y="293575"/>
            <a:ext cx="5506325" cy="467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txBox="1">
            <a:spLocks noGrp="1"/>
          </p:cNvSpPr>
          <p:nvPr>
            <p:ph type="title"/>
          </p:nvPr>
        </p:nvSpPr>
        <p:spPr>
          <a:xfrm>
            <a:off x="1303800" y="598575"/>
            <a:ext cx="47703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60" name="Google Shape;360;p26"/>
          <p:cNvSpPr txBox="1">
            <a:spLocks noGrp="1"/>
          </p:cNvSpPr>
          <p:nvPr>
            <p:ph type="body" idx="1"/>
          </p:nvPr>
        </p:nvSpPr>
        <p:spPr>
          <a:xfrm>
            <a:off x="973200" y="1370175"/>
            <a:ext cx="7597800" cy="3532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Loan eligibility criteria:</a:t>
            </a:r>
            <a:endParaRPr/>
          </a:p>
          <a:p>
            <a:pPr marL="0" lvl="0" indent="0" algn="l" rtl="0">
              <a:spcBef>
                <a:spcPts val="1200"/>
              </a:spcBef>
              <a:spcAft>
                <a:spcPts val="0"/>
              </a:spcAft>
              <a:buNone/>
            </a:pPr>
            <a:r>
              <a:rPr lang="en"/>
              <a:t>1. Age requirement: Clients should be between 30 and 50 years old.</a:t>
            </a:r>
            <a:endParaRPr/>
          </a:p>
          <a:p>
            <a:pPr marL="0" lvl="0" indent="0" algn="l" rtl="0">
              <a:spcBef>
                <a:spcPts val="1200"/>
              </a:spcBef>
              <a:spcAft>
                <a:spcPts val="0"/>
              </a:spcAft>
              <a:buNone/>
            </a:pPr>
            <a:r>
              <a:rPr lang="en"/>
              <a:t>2. Family size: Clients should have two to three children.</a:t>
            </a:r>
            <a:endParaRPr/>
          </a:p>
          <a:p>
            <a:pPr marL="0" lvl="0" indent="0" algn="l" rtl="0">
              <a:spcBef>
                <a:spcPts val="1200"/>
              </a:spcBef>
              <a:spcAft>
                <a:spcPts val="0"/>
              </a:spcAft>
              <a:buNone/>
            </a:pPr>
            <a:r>
              <a:rPr lang="en"/>
              <a:t>3. Academic qualifications: The clients' academic record should indicate a decrease in criminal activity.</a:t>
            </a:r>
            <a:endParaRPr/>
          </a:p>
          <a:p>
            <a:pPr marL="0" lvl="0" indent="0" algn="l" rtl="0">
              <a:spcBef>
                <a:spcPts val="1200"/>
              </a:spcBef>
              <a:spcAft>
                <a:spcPts val="0"/>
              </a:spcAft>
              <a:buNone/>
            </a:pPr>
            <a:r>
              <a:rPr lang="en"/>
              <a:t>4. Gender preference: Female clients are considered more suitable for loans than male clients.</a:t>
            </a:r>
            <a:endParaRPr/>
          </a:p>
          <a:p>
            <a:pPr marL="0" lvl="0" indent="0" algn="l" rtl="0">
              <a:spcBef>
                <a:spcPts val="1200"/>
              </a:spcBef>
              <a:spcAft>
                <a:spcPts val="0"/>
              </a:spcAft>
              <a:buNone/>
            </a:pPr>
            <a:r>
              <a:rPr lang="en"/>
              <a:t>5. Family size consideration: Clients with a high number of family members should be rejected.</a:t>
            </a:r>
            <a:endParaRPr/>
          </a:p>
          <a:p>
            <a:pPr marL="0" lvl="0" indent="0" algn="l" rtl="0">
              <a:spcBef>
                <a:spcPts val="1200"/>
              </a:spcBef>
              <a:spcAft>
                <a:spcPts val="0"/>
              </a:spcAft>
              <a:buNone/>
            </a:pPr>
            <a:r>
              <a:rPr lang="en"/>
              <a:t>6. Employment status: Clients working on daily wages may not be eligible.</a:t>
            </a:r>
            <a:endParaRPr/>
          </a:p>
          <a:p>
            <a:pPr marL="0" lvl="0" indent="0" algn="l" rtl="0">
              <a:spcBef>
                <a:spcPts val="1200"/>
              </a:spcBef>
              <a:spcAft>
                <a:spcPts val="0"/>
              </a:spcAft>
              <a:buNone/>
            </a:pPr>
            <a:r>
              <a:rPr lang="en"/>
              <a:t>7. Age restrictions: Clients aged 22 to 25 or 60 and above should not be considered for loans.</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title"/>
          </p:nvPr>
        </p:nvSpPr>
        <p:spPr>
          <a:xfrm>
            <a:off x="1303800" y="581550"/>
            <a:ext cx="3430500" cy="19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point</a:t>
            </a:r>
            <a:endParaRPr/>
          </a:p>
        </p:txBody>
      </p:sp>
      <p:sp>
        <p:nvSpPr>
          <p:cNvPr id="366" name="Google Shape;366;p27"/>
          <p:cNvSpPr txBox="1"/>
          <p:nvPr/>
        </p:nvSpPr>
        <p:spPr>
          <a:xfrm>
            <a:off x="1357375" y="1935750"/>
            <a:ext cx="6819000" cy="15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i="1">
                <a:latin typeface="Nunito"/>
                <a:ea typeface="Nunito"/>
                <a:cs typeface="Nunito"/>
                <a:sym typeface="Nunito"/>
              </a:rPr>
              <a:t>We prioritize the company's interests over the client's, ensuring the repayment of the loans we provide. This is the rationale behind our thorough analysis, which aims to confirm that we are extending loans to the most suitable individuals.</a:t>
            </a:r>
            <a:endParaRPr sz="2200" i="1">
              <a:latin typeface="Nunito"/>
              <a:ea typeface="Nunito"/>
              <a:cs typeface="Nunito"/>
              <a:sym typeface="Nunito"/>
            </a:endParaRPr>
          </a:p>
          <a:p>
            <a:pPr marL="0" lvl="0" indent="0" algn="l" rtl="0">
              <a:spcBef>
                <a:spcPts val="0"/>
              </a:spcBef>
              <a:spcAft>
                <a:spcPts val="0"/>
              </a:spcAft>
              <a:buNone/>
            </a:pPr>
            <a:endParaRPr sz="2200" i="1">
              <a:latin typeface="Nunito"/>
              <a:ea typeface="Nunito"/>
              <a:cs typeface="Nunito"/>
              <a:sym typeface="Nunito"/>
            </a:endParaRPr>
          </a:p>
          <a:p>
            <a:pPr marL="0" lvl="0" indent="0" algn="l" rtl="0">
              <a:spcBef>
                <a:spcPts val="0"/>
              </a:spcBef>
              <a:spcAft>
                <a:spcPts val="0"/>
              </a:spcAft>
              <a:buNone/>
            </a:pPr>
            <a:endParaRPr sz="2200" i="1">
              <a:latin typeface="Nunito"/>
              <a:ea typeface="Nunito"/>
              <a:cs typeface="Nunito"/>
              <a:sym typeface="Nunito"/>
            </a:endParaRPr>
          </a:p>
        </p:txBody>
      </p:sp>
      <p:sp>
        <p:nvSpPr>
          <p:cNvPr id="367" name="Google Shape;367;p27"/>
          <p:cNvSpPr txBox="1"/>
          <p:nvPr/>
        </p:nvSpPr>
        <p:spPr>
          <a:xfrm>
            <a:off x="1549450" y="3888575"/>
            <a:ext cx="6168000" cy="7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Google Colab Link: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https://colab.research.google.com/drive/1sPS68c3RHEVYdvQO9RJcExKeBI8VCYuv?usp=sharing</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28"/>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Team Introduction: </a:t>
            </a:r>
            <a:endParaRPr dirty="0"/>
          </a:p>
        </p:txBody>
      </p:sp>
      <p:sp>
        <p:nvSpPr>
          <p:cNvPr id="283" name="Google Shape;283;p14"/>
          <p:cNvSpPr txBox="1">
            <a:spLocks noGrp="1"/>
          </p:cNvSpPr>
          <p:nvPr>
            <p:ph type="body" idx="1"/>
          </p:nvPr>
        </p:nvSpPr>
        <p:spPr>
          <a:xfrm>
            <a:off x="1303800" y="1597875"/>
            <a:ext cx="3169500" cy="2541600"/>
          </a:xfrm>
          <a:prstGeom prst="rect">
            <a:avLst/>
          </a:prstGeom>
        </p:spPr>
        <p:txBody>
          <a:bodyPr spcFirstLastPara="1" wrap="square" lIns="91425" tIns="91425" rIns="91425" bIns="91425" anchor="t" anchorCtr="0">
            <a:normAutofit lnSpcReduction="10000"/>
          </a:bodyPr>
          <a:lstStyle/>
          <a:p>
            <a:pPr marL="457200" lvl="0" indent="-311150" algn="l" rtl="0">
              <a:lnSpc>
                <a:spcPct val="100000"/>
              </a:lnSpc>
              <a:spcBef>
                <a:spcPts val="0"/>
              </a:spcBef>
              <a:spcAft>
                <a:spcPts val="0"/>
              </a:spcAft>
              <a:buSzPts val="1300"/>
              <a:buAutoNum type="arabicPeriod"/>
            </a:pPr>
            <a:r>
              <a:rPr lang="en" dirty="0"/>
              <a:t>S.Gurupreet Kaur(Team lead)</a:t>
            </a:r>
            <a:endParaRPr dirty="0"/>
          </a:p>
          <a:p>
            <a:pPr marL="457200" lvl="0" indent="-311150" algn="l" rtl="0">
              <a:lnSpc>
                <a:spcPct val="100000"/>
              </a:lnSpc>
              <a:spcBef>
                <a:spcPts val="0"/>
              </a:spcBef>
              <a:spcAft>
                <a:spcPts val="0"/>
              </a:spcAft>
              <a:buSzPts val="1300"/>
              <a:buAutoNum type="arabicPeriod"/>
            </a:pPr>
            <a:r>
              <a:rPr lang="en" dirty="0"/>
              <a:t>Sadiya Iman(Co-Team lead) </a:t>
            </a:r>
            <a:endParaRPr dirty="0"/>
          </a:p>
          <a:p>
            <a:pPr marL="457200" lvl="0" indent="-311150" algn="l" rtl="0">
              <a:lnSpc>
                <a:spcPct val="100000"/>
              </a:lnSpc>
              <a:spcBef>
                <a:spcPts val="0"/>
              </a:spcBef>
              <a:spcAft>
                <a:spcPts val="0"/>
              </a:spcAft>
              <a:buSzPts val="1300"/>
              <a:buAutoNum type="arabicPeriod"/>
            </a:pPr>
            <a:r>
              <a:rPr lang="en" dirty="0"/>
              <a:t>A.Veekshana</a:t>
            </a:r>
            <a:endParaRPr dirty="0"/>
          </a:p>
          <a:p>
            <a:pPr marL="457200" lvl="0" indent="0" algn="l" rtl="0">
              <a:lnSpc>
                <a:spcPct val="100000"/>
              </a:lnSpc>
              <a:spcBef>
                <a:spcPts val="0"/>
              </a:spcBef>
              <a:spcAft>
                <a:spcPts val="0"/>
              </a:spcAft>
              <a:buNone/>
            </a:pPr>
            <a:endParaRPr dirty="0"/>
          </a:p>
          <a:p>
            <a:pPr marL="457200" lvl="0" indent="-311150" algn="l" rtl="0">
              <a:lnSpc>
                <a:spcPct val="100000"/>
              </a:lnSpc>
              <a:spcBef>
                <a:spcPts val="0"/>
              </a:spcBef>
              <a:spcAft>
                <a:spcPts val="0"/>
              </a:spcAft>
              <a:buSzPts val="1300"/>
              <a:buAutoNum type="arabicPeriod"/>
            </a:pPr>
            <a:r>
              <a:rPr lang="en" dirty="0"/>
              <a:t>Aiman Hussain</a:t>
            </a:r>
            <a:endParaRPr dirty="0"/>
          </a:p>
          <a:p>
            <a:pPr marL="457200" lvl="0" indent="-311150" algn="l" rtl="0">
              <a:lnSpc>
                <a:spcPct val="100000"/>
              </a:lnSpc>
              <a:spcBef>
                <a:spcPts val="0"/>
              </a:spcBef>
              <a:spcAft>
                <a:spcPts val="0"/>
              </a:spcAft>
              <a:buSzPts val="1300"/>
              <a:buAutoNum type="arabicPeriod"/>
            </a:pPr>
            <a:r>
              <a:rPr lang="en" dirty="0"/>
              <a:t>Revanth Darshan R</a:t>
            </a:r>
            <a:endParaRPr dirty="0"/>
          </a:p>
          <a:p>
            <a:pPr marL="457200" lvl="0" indent="-311150" algn="l" rtl="0">
              <a:lnSpc>
                <a:spcPct val="100000"/>
              </a:lnSpc>
              <a:spcBef>
                <a:spcPts val="0"/>
              </a:spcBef>
              <a:spcAft>
                <a:spcPts val="0"/>
              </a:spcAft>
              <a:buSzPts val="1300"/>
              <a:buAutoNum type="arabicPeriod"/>
            </a:pPr>
            <a:r>
              <a:rPr lang="en" dirty="0"/>
              <a:t>Sudem S Daimari</a:t>
            </a:r>
            <a:endParaRPr dirty="0"/>
          </a:p>
          <a:p>
            <a:pPr marL="457200" lvl="0" indent="0" algn="l" rtl="0">
              <a:lnSpc>
                <a:spcPct val="100000"/>
              </a:lnSpc>
              <a:spcBef>
                <a:spcPts val="0"/>
              </a:spcBef>
              <a:spcAft>
                <a:spcPts val="0"/>
              </a:spcAft>
              <a:buNone/>
            </a:pPr>
            <a:endParaRPr dirty="0"/>
          </a:p>
          <a:p>
            <a:pPr marL="457200" lvl="0" indent="-311150" algn="l" rtl="0">
              <a:lnSpc>
                <a:spcPct val="100000"/>
              </a:lnSpc>
              <a:spcBef>
                <a:spcPts val="0"/>
              </a:spcBef>
              <a:spcAft>
                <a:spcPts val="0"/>
              </a:spcAft>
              <a:buSzPts val="1300"/>
              <a:buAutoNum type="arabicPeriod"/>
            </a:pPr>
            <a:r>
              <a:rPr lang="en" dirty="0"/>
              <a:t>Sara Naazneen </a:t>
            </a:r>
            <a:endParaRPr dirty="0"/>
          </a:p>
          <a:p>
            <a:pPr marL="457200" lvl="0" indent="-311150" algn="l" rtl="0">
              <a:lnSpc>
                <a:spcPct val="100000"/>
              </a:lnSpc>
              <a:spcBef>
                <a:spcPts val="0"/>
              </a:spcBef>
              <a:spcAft>
                <a:spcPts val="0"/>
              </a:spcAft>
              <a:buSzPts val="1300"/>
              <a:buAutoNum type="arabicPeriod"/>
            </a:pPr>
            <a:r>
              <a:rPr lang="en" dirty="0"/>
              <a:t>Barun Khanna</a:t>
            </a:r>
            <a:endParaRPr dirty="0"/>
          </a:p>
          <a:p>
            <a:pPr marL="457200" lvl="0" indent="-311150" algn="l" rtl="0">
              <a:lnSpc>
                <a:spcPct val="100000"/>
              </a:lnSpc>
              <a:spcBef>
                <a:spcPts val="0"/>
              </a:spcBef>
              <a:spcAft>
                <a:spcPts val="0"/>
              </a:spcAft>
              <a:buSzPts val="1300"/>
              <a:buAutoNum type="arabicPeriod"/>
            </a:pPr>
            <a:r>
              <a:rPr lang="en" dirty="0"/>
              <a:t>CH.Harshitha</a:t>
            </a:r>
            <a:endParaRPr dirty="0"/>
          </a:p>
          <a:p>
            <a:pPr marL="457200" lvl="0" indent="0" algn="l" rtl="0">
              <a:spcBef>
                <a:spcPts val="0"/>
              </a:spcBef>
              <a:spcAft>
                <a:spcPts val="1200"/>
              </a:spcAft>
              <a:buNone/>
            </a:pPr>
            <a:endParaRPr dirty="0"/>
          </a:p>
        </p:txBody>
      </p:sp>
      <p:sp>
        <p:nvSpPr>
          <p:cNvPr id="284" name="Google Shape;284;p14"/>
          <p:cNvSpPr/>
          <p:nvPr/>
        </p:nvSpPr>
        <p:spPr>
          <a:xfrm>
            <a:off x="4110525" y="1722300"/>
            <a:ext cx="96000" cy="544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5" name="Google Shape;285;p14"/>
          <p:cNvSpPr/>
          <p:nvPr/>
        </p:nvSpPr>
        <p:spPr>
          <a:xfrm>
            <a:off x="3342200" y="2437275"/>
            <a:ext cx="170700" cy="544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6" name="Google Shape;286;p14"/>
          <p:cNvSpPr/>
          <p:nvPr/>
        </p:nvSpPr>
        <p:spPr>
          <a:xfrm>
            <a:off x="3064825" y="3184275"/>
            <a:ext cx="170700" cy="544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7" name="Google Shape;287;p14"/>
          <p:cNvSpPr txBox="1"/>
          <p:nvPr/>
        </p:nvSpPr>
        <p:spPr>
          <a:xfrm>
            <a:off x="4572000" y="1786350"/>
            <a:ext cx="15687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Data Cleaning </a:t>
            </a:r>
            <a:endParaRPr>
              <a:latin typeface="Nunito"/>
              <a:ea typeface="Nunito"/>
              <a:cs typeface="Nunito"/>
              <a:sym typeface="Nunito"/>
            </a:endParaRPr>
          </a:p>
        </p:txBody>
      </p:sp>
      <p:sp>
        <p:nvSpPr>
          <p:cNvPr id="288" name="Google Shape;288;p14"/>
          <p:cNvSpPr txBox="1"/>
          <p:nvPr/>
        </p:nvSpPr>
        <p:spPr>
          <a:xfrm>
            <a:off x="3787650" y="2501325"/>
            <a:ext cx="15687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Univariate Data </a:t>
            </a:r>
            <a:endParaRPr>
              <a:latin typeface="Nunito"/>
              <a:ea typeface="Nunito"/>
              <a:cs typeface="Nunito"/>
              <a:sym typeface="Nunito"/>
            </a:endParaRPr>
          </a:p>
        </p:txBody>
      </p:sp>
      <p:sp>
        <p:nvSpPr>
          <p:cNvPr id="289" name="Google Shape;289;p14"/>
          <p:cNvSpPr txBox="1"/>
          <p:nvPr/>
        </p:nvSpPr>
        <p:spPr>
          <a:xfrm>
            <a:off x="3342200" y="3248325"/>
            <a:ext cx="15687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Bivariate Data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5"/>
          <p:cNvSpPr txBox="1">
            <a:spLocks noGrp="1"/>
          </p:cNvSpPr>
          <p:nvPr>
            <p:ph type="title"/>
          </p:nvPr>
        </p:nvSpPr>
        <p:spPr>
          <a:xfrm>
            <a:off x="760150" y="136450"/>
            <a:ext cx="78042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b="0" i="1"/>
              <a:t>What is the intent behind conducting this analysis?</a:t>
            </a:r>
            <a:endParaRPr sz="3000" b="0" i="1"/>
          </a:p>
        </p:txBody>
      </p:sp>
      <p:sp>
        <p:nvSpPr>
          <p:cNvPr id="295" name="Google Shape;295;p15"/>
          <p:cNvSpPr txBox="1"/>
          <p:nvPr/>
        </p:nvSpPr>
        <p:spPr>
          <a:xfrm>
            <a:off x="887850" y="1775675"/>
            <a:ext cx="7566000" cy="27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lt1"/>
                </a:solidFill>
                <a:latin typeface="Maven Pro"/>
                <a:ea typeface="Maven Pro"/>
                <a:cs typeface="Maven Pro"/>
                <a:sym typeface="Maven Pro"/>
              </a:rPr>
              <a:t>Credit risk analysis serves several purposes, including:</a:t>
            </a:r>
            <a:endParaRPr sz="1900">
              <a:solidFill>
                <a:schemeClr val="lt1"/>
              </a:solidFill>
              <a:latin typeface="Maven Pro"/>
              <a:ea typeface="Maven Pro"/>
              <a:cs typeface="Maven Pro"/>
              <a:sym typeface="Maven Pro"/>
            </a:endParaRPr>
          </a:p>
          <a:p>
            <a:pPr marL="0" lvl="0" indent="0" algn="l" rtl="0">
              <a:spcBef>
                <a:spcPts val="0"/>
              </a:spcBef>
              <a:spcAft>
                <a:spcPts val="0"/>
              </a:spcAft>
              <a:buNone/>
            </a:pPr>
            <a:endParaRPr sz="1900">
              <a:solidFill>
                <a:schemeClr val="lt1"/>
              </a:solidFill>
              <a:latin typeface="Maven Pro"/>
              <a:ea typeface="Maven Pro"/>
              <a:cs typeface="Maven Pro"/>
              <a:sym typeface="Maven Pro"/>
            </a:endParaRPr>
          </a:p>
          <a:p>
            <a:pPr marL="0" lvl="0" indent="0" algn="l" rtl="0">
              <a:spcBef>
                <a:spcPts val="0"/>
              </a:spcBef>
              <a:spcAft>
                <a:spcPts val="0"/>
              </a:spcAft>
              <a:buNone/>
            </a:pPr>
            <a:r>
              <a:rPr lang="en" sz="1900">
                <a:solidFill>
                  <a:schemeClr val="lt1"/>
                </a:solidFill>
                <a:latin typeface="Maven Pro"/>
                <a:ea typeface="Maven Pro"/>
                <a:cs typeface="Maven Pro"/>
                <a:sym typeface="Maven Pro"/>
              </a:rPr>
              <a:t>1. Assisting the company in determining whether to approve a loan application.</a:t>
            </a:r>
            <a:endParaRPr sz="1900">
              <a:solidFill>
                <a:schemeClr val="lt1"/>
              </a:solidFill>
              <a:latin typeface="Maven Pro"/>
              <a:ea typeface="Maven Pro"/>
              <a:cs typeface="Maven Pro"/>
              <a:sym typeface="Maven Pro"/>
            </a:endParaRPr>
          </a:p>
          <a:p>
            <a:pPr marL="0" lvl="0" indent="0" algn="l" rtl="0">
              <a:spcBef>
                <a:spcPts val="0"/>
              </a:spcBef>
              <a:spcAft>
                <a:spcPts val="0"/>
              </a:spcAft>
              <a:buNone/>
            </a:pPr>
            <a:r>
              <a:rPr lang="en" sz="1900">
                <a:solidFill>
                  <a:schemeClr val="lt1"/>
                </a:solidFill>
                <a:latin typeface="Maven Pro"/>
                <a:ea typeface="Maven Pro"/>
                <a:cs typeface="Maven Pro"/>
                <a:sym typeface="Maven Pro"/>
              </a:rPr>
              <a:t>2. Managing and mitigating potential business losses for the company.</a:t>
            </a:r>
            <a:endParaRPr sz="1900">
              <a:solidFill>
                <a:schemeClr val="lt1"/>
              </a:solidFill>
              <a:latin typeface="Maven Pro"/>
              <a:ea typeface="Maven Pro"/>
              <a:cs typeface="Maven Pro"/>
              <a:sym typeface="Maven Pro"/>
            </a:endParaRPr>
          </a:p>
          <a:p>
            <a:pPr marL="0" lvl="0" indent="0" algn="l" rtl="0">
              <a:spcBef>
                <a:spcPts val="0"/>
              </a:spcBef>
              <a:spcAft>
                <a:spcPts val="0"/>
              </a:spcAft>
              <a:buNone/>
            </a:pPr>
            <a:r>
              <a:rPr lang="en" sz="1900">
                <a:solidFill>
                  <a:schemeClr val="lt1"/>
                </a:solidFill>
                <a:latin typeface="Maven Pro"/>
                <a:ea typeface="Maven Pro"/>
                <a:cs typeface="Maven Pro"/>
                <a:sym typeface="Maven Pro"/>
              </a:rPr>
              <a:t>3. Minimizing financial risks and losses for the company.</a:t>
            </a:r>
            <a:endParaRPr sz="1900">
              <a:solidFill>
                <a:schemeClr val="lt1"/>
              </a:solidFill>
              <a:latin typeface="Maven Pro"/>
              <a:ea typeface="Maven Pro"/>
              <a:cs typeface="Maven Pro"/>
              <a:sym typeface="Maven Pro"/>
            </a:endParaRPr>
          </a:p>
          <a:p>
            <a:pPr marL="0" lvl="0" indent="0" algn="l" rtl="0">
              <a:spcBef>
                <a:spcPts val="0"/>
              </a:spcBef>
              <a:spcAft>
                <a:spcPts val="0"/>
              </a:spcAft>
              <a:buNone/>
            </a:pPr>
            <a:r>
              <a:rPr lang="en" sz="1900">
                <a:solidFill>
                  <a:schemeClr val="lt1"/>
                </a:solidFill>
                <a:latin typeface="Maven Pro"/>
                <a:ea typeface="Maven Pro"/>
                <a:cs typeface="Maven Pro"/>
                <a:sym typeface="Maven Pro"/>
              </a:rPr>
              <a:t>4. Evaluating an applicant's profile to inform decision-making.</a:t>
            </a:r>
            <a:endParaRPr sz="1900">
              <a:solidFill>
                <a:schemeClr val="lt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1303800" y="3851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that took place in completing the Analysis</a:t>
            </a:r>
            <a:endParaRPr/>
          </a:p>
        </p:txBody>
      </p:sp>
      <p:sp>
        <p:nvSpPr>
          <p:cNvPr id="301" name="Google Shape;301;p16"/>
          <p:cNvSpPr txBox="1">
            <a:spLocks noGrp="1"/>
          </p:cNvSpPr>
          <p:nvPr>
            <p:ph type="body" idx="1"/>
          </p:nvPr>
        </p:nvSpPr>
        <p:spPr>
          <a:xfrm>
            <a:off x="1303800" y="1516235"/>
            <a:ext cx="6221400" cy="3432600"/>
          </a:xfrm>
          <a:prstGeom prst="rect">
            <a:avLst/>
          </a:prstGeom>
        </p:spPr>
        <p:txBody>
          <a:bodyPr spcFirstLastPara="1" wrap="square" lIns="91425" tIns="91425" rIns="91425" bIns="91425" anchor="t" anchorCtr="0">
            <a:normAutofit/>
          </a:bodyPr>
          <a:lstStyle/>
          <a:p>
            <a:pPr marL="488950" lvl="0" indent="-342900" algn="l" rtl="0">
              <a:spcBef>
                <a:spcPts val="0"/>
              </a:spcBef>
              <a:spcAft>
                <a:spcPts val="0"/>
              </a:spcAft>
              <a:buSzPts val="1300"/>
              <a:buFont typeface="+mj-lt"/>
              <a:buAutoNum type="arabicPeriod"/>
            </a:pPr>
            <a:r>
              <a:rPr lang="en" b="1" u="sng" dirty="0"/>
              <a:t>Working on Data:</a:t>
            </a:r>
            <a:endParaRPr b="1" u="sng" dirty="0"/>
          </a:p>
          <a:p>
            <a:pPr marL="457200" lvl="0" indent="0" algn="l" rtl="0">
              <a:spcBef>
                <a:spcPts val="1200"/>
              </a:spcBef>
              <a:spcAft>
                <a:spcPts val="0"/>
              </a:spcAft>
              <a:buNone/>
            </a:pPr>
            <a:r>
              <a:rPr lang="en" dirty="0"/>
              <a:t>Understanding the data and analysing the data </a:t>
            </a:r>
            <a:endParaRPr dirty="0"/>
          </a:p>
          <a:p>
            <a:pPr marL="146050" lvl="0" indent="0" algn="l" rtl="0">
              <a:spcBef>
                <a:spcPts val="1200"/>
              </a:spcBef>
              <a:spcAft>
                <a:spcPts val="0"/>
              </a:spcAft>
              <a:buSzPts val="1300"/>
              <a:buNone/>
            </a:pPr>
            <a:r>
              <a:rPr lang="en" b="1" dirty="0"/>
              <a:t>2.    </a:t>
            </a:r>
            <a:r>
              <a:rPr lang="en" b="1" u="sng" dirty="0"/>
              <a:t>Cleaning the data:</a:t>
            </a:r>
            <a:r>
              <a:rPr lang="en" dirty="0"/>
              <a:t> </a:t>
            </a:r>
            <a:endParaRPr dirty="0"/>
          </a:p>
          <a:p>
            <a:pPr marL="457200" lvl="0" indent="0" algn="l" rtl="0">
              <a:spcBef>
                <a:spcPts val="1200"/>
              </a:spcBef>
              <a:spcAft>
                <a:spcPts val="0"/>
              </a:spcAft>
              <a:buNone/>
            </a:pPr>
            <a:r>
              <a:rPr lang="en" dirty="0"/>
              <a:t>Filling in null values, checking for Outliers and eliminating errors</a:t>
            </a:r>
            <a:endParaRPr dirty="0"/>
          </a:p>
          <a:p>
            <a:pPr marL="146050" lvl="0" indent="0" algn="l" rtl="0">
              <a:spcBef>
                <a:spcPts val="1200"/>
              </a:spcBef>
              <a:spcAft>
                <a:spcPts val="0"/>
              </a:spcAft>
              <a:buSzPts val="1300"/>
              <a:buNone/>
            </a:pPr>
            <a:r>
              <a:rPr lang="en" b="1" dirty="0"/>
              <a:t>3.     </a:t>
            </a:r>
            <a:r>
              <a:rPr lang="en" b="1" u="sng" dirty="0"/>
              <a:t>Merging the data:</a:t>
            </a:r>
            <a:endParaRPr lang="en-IN" b="1" u="sng" dirty="0"/>
          </a:p>
          <a:p>
            <a:pPr marL="146050" lvl="0" indent="0" algn="l" rtl="0">
              <a:spcBef>
                <a:spcPts val="1200"/>
              </a:spcBef>
              <a:spcAft>
                <a:spcPts val="0"/>
              </a:spcAft>
              <a:buSzPts val="1300"/>
              <a:buNone/>
            </a:pPr>
            <a:r>
              <a:rPr lang="en" b="1" dirty="0"/>
              <a:t>4.     </a:t>
            </a:r>
            <a:r>
              <a:rPr lang="en" b="1" u="sng" dirty="0"/>
              <a:t>Performing the Analysing on data:</a:t>
            </a:r>
            <a:endParaRPr b="1" u="sng" dirty="0"/>
          </a:p>
          <a:p>
            <a:pPr marL="457200" lvl="0" indent="0" algn="l" rtl="0">
              <a:spcBef>
                <a:spcPts val="1200"/>
              </a:spcBef>
              <a:spcAft>
                <a:spcPts val="0"/>
              </a:spcAft>
              <a:buNone/>
            </a:pPr>
            <a:r>
              <a:rPr lang="en" dirty="0"/>
              <a:t>Univariate and Bivariate analysis</a:t>
            </a:r>
            <a:endParaRPr dirty="0"/>
          </a:p>
          <a:p>
            <a:pPr marL="146050" lvl="0" indent="0" algn="l" rtl="0">
              <a:spcBef>
                <a:spcPts val="1200"/>
              </a:spcBef>
              <a:spcAft>
                <a:spcPts val="0"/>
              </a:spcAft>
              <a:buSzPts val="1300"/>
              <a:buNone/>
            </a:pPr>
            <a:r>
              <a:rPr lang="en" b="1" dirty="0"/>
              <a:t>5.     </a:t>
            </a:r>
            <a:r>
              <a:rPr lang="en" b="1" u="sng" dirty="0"/>
              <a:t>Drawing the conclusions from the data:</a:t>
            </a:r>
            <a:endParaRPr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body" idx="1"/>
          </p:nvPr>
        </p:nvSpPr>
        <p:spPr>
          <a:xfrm>
            <a:off x="997725" y="4291625"/>
            <a:ext cx="6366900" cy="11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We are checking for the highest credit value currently present in the data. </a:t>
            </a:r>
            <a:endParaRPr/>
          </a:p>
        </p:txBody>
      </p:sp>
      <p:sp>
        <p:nvSpPr>
          <p:cNvPr id="307" name="Google Shape;307;p17"/>
          <p:cNvSpPr txBox="1"/>
          <p:nvPr/>
        </p:nvSpPr>
        <p:spPr>
          <a:xfrm>
            <a:off x="1388550" y="175000"/>
            <a:ext cx="5987400" cy="9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u="sng">
                <a:solidFill>
                  <a:schemeClr val="lt1"/>
                </a:solidFill>
                <a:latin typeface="Maven Pro"/>
                <a:ea typeface="Maven Pro"/>
                <a:cs typeface="Maven Pro"/>
                <a:sym typeface="Maven Pro"/>
              </a:rPr>
              <a:t>Some Charts drawn from univariate analysis:</a:t>
            </a:r>
            <a:endParaRPr sz="2000" b="1" i="1" u="sng">
              <a:solidFill>
                <a:schemeClr val="lt1"/>
              </a:solidFill>
              <a:latin typeface="Maven Pro"/>
              <a:ea typeface="Maven Pro"/>
              <a:cs typeface="Maven Pro"/>
              <a:sym typeface="Maven Pro"/>
            </a:endParaRPr>
          </a:p>
        </p:txBody>
      </p:sp>
      <p:pic>
        <p:nvPicPr>
          <p:cNvPr id="308" name="Google Shape;308;p17"/>
          <p:cNvPicPr preferRelativeResize="0"/>
          <p:nvPr/>
        </p:nvPicPr>
        <p:blipFill>
          <a:blip r:embed="rId3">
            <a:alphaModFix/>
          </a:blip>
          <a:stretch>
            <a:fillRect/>
          </a:stretch>
        </p:blipFill>
        <p:spPr>
          <a:xfrm>
            <a:off x="1602825" y="1005800"/>
            <a:ext cx="5431600" cy="313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body" idx="1"/>
          </p:nvPr>
        </p:nvSpPr>
        <p:spPr>
          <a:xfrm>
            <a:off x="1388550" y="4665125"/>
            <a:ext cx="6366900" cy="11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The status of the amount of loans approved, Cancelled, Refused. </a:t>
            </a:r>
            <a:endParaRPr/>
          </a:p>
        </p:txBody>
      </p:sp>
      <p:pic>
        <p:nvPicPr>
          <p:cNvPr id="314" name="Google Shape;314;p18"/>
          <p:cNvPicPr preferRelativeResize="0"/>
          <p:nvPr/>
        </p:nvPicPr>
        <p:blipFill>
          <a:blip r:embed="rId3">
            <a:alphaModFix/>
          </a:blip>
          <a:stretch>
            <a:fillRect/>
          </a:stretch>
        </p:blipFill>
        <p:spPr>
          <a:xfrm>
            <a:off x="1678375" y="536550"/>
            <a:ext cx="5430749" cy="394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19"/>
          <p:cNvPicPr preferRelativeResize="0"/>
          <p:nvPr/>
        </p:nvPicPr>
        <p:blipFill>
          <a:blip r:embed="rId3">
            <a:alphaModFix/>
          </a:blip>
          <a:stretch>
            <a:fillRect/>
          </a:stretch>
        </p:blipFill>
        <p:spPr>
          <a:xfrm>
            <a:off x="2404025" y="369550"/>
            <a:ext cx="4491700" cy="4040275"/>
          </a:xfrm>
          <a:prstGeom prst="rect">
            <a:avLst/>
          </a:prstGeom>
          <a:noFill/>
          <a:ln>
            <a:noFill/>
          </a:ln>
        </p:spPr>
      </p:pic>
      <p:sp>
        <p:nvSpPr>
          <p:cNvPr id="320" name="Google Shape;320;p19"/>
          <p:cNvSpPr txBox="1"/>
          <p:nvPr/>
        </p:nvSpPr>
        <p:spPr>
          <a:xfrm>
            <a:off x="1656700" y="4612575"/>
            <a:ext cx="6199800" cy="76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solidFill>
                  <a:schemeClr val="lt1"/>
                </a:solidFill>
                <a:latin typeface="Nunito"/>
                <a:ea typeface="Nunito"/>
                <a:cs typeface="Nunito"/>
                <a:sym typeface="Nunito"/>
              </a:rPr>
              <a:t>The status of the job of the client.</a:t>
            </a:r>
            <a:endParaRPr sz="1300">
              <a:solidFill>
                <a:schemeClr val="lt1"/>
              </a:solidFill>
              <a:latin typeface="Nunito"/>
              <a:ea typeface="Nunito"/>
              <a:cs typeface="Nunito"/>
              <a:sym typeface="Nunito"/>
            </a:endParaRPr>
          </a:p>
          <a:p>
            <a:pPr marL="0" lvl="0" indent="0" algn="ctr" rtl="0">
              <a:lnSpc>
                <a:spcPct val="115000"/>
              </a:lnSpc>
              <a:spcBef>
                <a:spcPts val="1200"/>
              </a:spcBef>
              <a:spcAft>
                <a:spcPts val="1200"/>
              </a:spcAft>
              <a:buNone/>
            </a:pPr>
            <a:endParaRPr sz="13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body" idx="1"/>
          </p:nvPr>
        </p:nvSpPr>
        <p:spPr>
          <a:xfrm>
            <a:off x="1388550" y="4441025"/>
            <a:ext cx="6366900" cy="11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Education status of the client.</a:t>
            </a:r>
            <a:endParaRPr/>
          </a:p>
        </p:txBody>
      </p:sp>
      <p:pic>
        <p:nvPicPr>
          <p:cNvPr id="326" name="Google Shape;326;p20"/>
          <p:cNvPicPr preferRelativeResize="0"/>
          <p:nvPr/>
        </p:nvPicPr>
        <p:blipFill>
          <a:blip r:embed="rId3">
            <a:alphaModFix/>
          </a:blip>
          <a:stretch>
            <a:fillRect/>
          </a:stretch>
        </p:blipFill>
        <p:spPr>
          <a:xfrm>
            <a:off x="1699725" y="333825"/>
            <a:ext cx="5622824" cy="403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21"/>
          <p:cNvPicPr preferRelativeResize="0"/>
          <p:nvPr/>
        </p:nvPicPr>
        <p:blipFill>
          <a:blip r:embed="rId3">
            <a:alphaModFix/>
          </a:blip>
          <a:stretch>
            <a:fillRect/>
          </a:stretch>
        </p:blipFill>
        <p:spPr>
          <a:xfrm>
            <a:off x="572125" y="974075"/>
            <a:ext cx="2898125" cy="2660375"/>
          </a:xfrm>
          <a:prstGeom prst="rect">
            <a:avLst/>
          </a:prstGeom>
          <a:noFill/>
          <a:ln>
            <a:noFill/>
          </a:ln>
        </p:spPr>
      </p:pic>
      <p:pic>
        <p:nvPicPr>
          <p:cNvPr id="332" name="Google Shape;332;p21"/>
          <p:cNvPicPr preferRelativeResize="0"/>
          <p:nvPr/>
        </p:nvPicPr>
        <p:blipFill>
          <a:blip r:embed="rId4">
            <a:alphaModFix/>
          </a:blip>
          <a:stretch>
            <a:fillRect/>
          </a:stretch>
        </p:blipFill>
        <p:spPr>
          <a:xfrm>
            <a:off x="5362192" y="1059450"/>
            <a:ext cx="3556283" cy="2660375"/>
          </a:xfrm>
          <a:prstGeom prst="rect">
            <a:avLst/>
          </a:prstGeom>
          <a:noFill/>
          <a:ln>
            <a:noFill/>
          </a:ln>
        </p:spPr>
      </p:pic>
      <p:sp>
        <p:nvSpPr>
          <p:cNvPr id="333" name="Google Shape;333;p21"/>
          <p:cNvSpPr txBox="1">
            <a:spLocks noGrp="1"/>
          </p:cNvSpPr>
          <p:nvPr>
            <p:ph type="body" idx="1"/>
          </p:nvPr>
        </p:nvSpPr>
        <p:spPr>
          <a:xfrm>
            <a:off x="1388550" y="4441025"/>
            <a:ext cx="6366900" cy="11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female and male ratio who have applied to the loan and the type of loan that was applied for the most. </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446</Words>
  <Application>Microsoft Office PowerPoint</Application>
  <PresentationFormat>On-screen Show (16:9)</PresentationFormat>
  <Paragraphs>53</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Maven Pro</vt:lpstr>
      <vt:lpstr>Nunito</vt:lpstr>
      <vt:lpstr>Arial</vt:lpstr>
      <vt:lpstr>Momentum</vt:lpstr>
      <vt:lpstr>Exploratory Data Analysis(EDA) For Credit Risk Analysis</vt:lpstr>
      <vt:lpstr>Team Introduction: </vt:lpstr>
      <vt:lpstr>What is the intent behind conducting this analysis?</vt:lpstr>
      <vt:lpstr>Process that took place in completing the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Final point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Analysis(EDA) For Credit Risk Analysis</dc:title>
  <cp:lastModifiedBy>Tanishq Khanna</cp:lastModifiedBy>
  <cp:revision>1</cp:revision>
  <dcterms:modified xsi:type="dcterms:W3CDTF">2023-11-03T08:49:38Z</dcterms:modified>
</cp:coreProperties>
</file>