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4296" r:id="rId16"/>
  </p:sldMasterIdLst>
  <p:notesMasterIdLst>
    <p:notesMasterId r:id="rId18"/>
  </p:notes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snapVertSplitter="1" vertBarState="minimized" horzBarState="maximized">
    <p:restoredLeft sz="10310"/>
    <p:restoredTop sz="86520"/>
  </p:normalViewPr>
  <p:slideViewPr>
    <p:cSldViewPr snapToGrid="0">
      <p:cViewPr>
        <p:scale>
          <a:sx n="75" d="100"/>
          <a:sy n="75" d="100"/>
        </p:scale>
        <p:origin x="706" y="48"/>
      </p:cViewPr>
      <p:guideLst>
        <p:guide orient="horz" pos="2156"/>
        <p:guide orient="horz" pos="819"/>
        <p:guide orient="horz" pos="3037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" Target="slides/slide10.xml"  /><Relationship Id="rId11" Type="http://schemas.openxmlformats.org/officeDocument/2006/relationships/slide" Target="slides/slide11.xml"  /><Relationship Id="rId12" Type="http://schemas.openxmlformats.org/officeDocument/2006/relationships/slide" Target="slides/slide12.xml"  /><Relationship Id="rId13" Type="http://schemas.openxmlformats.org/officeDocument/2006/relationships/slide" Target="slides/slide13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slideMaster" Target="slideMasters/slideMaster1.xml"  /><Relationship Id="rId17" Type="http://schemas.openxmlformats.org/officeDocument/2006/relationships/theme" Target="theme/theme1.xml"  /><Relationship Id="rId18" Type="http://schemas.openxmlformats.org/officeDocument/2006/relationships/notesMaster" Target="notesMasters/notesMaster1.xml"  /><Relationship Id="rId19" Type="http://schemas.openxmlformats.org/officeDocument/2006/relationships/tableStyles" Target="tableStyles.xml"  /><Relationship Id="rId2" Type="http://schemas.openxmlformats.org/officeDocument/2006/relationships/slide" Target="slides/slide2.xml"  /><Relationship Id="rId3" Type="http://schemas.openxmlformats.org/officeDocument/2006/relationships/slide" Target="slides/slide3.xml"  /><Relationship Id="rId4" Type="http://schemas.openxmlformats.org/officeDocument/2006/relationships/slide" Target="slides/slide4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slide" Target="slides/slide8.xml"  /><Relationship Id="rId9" Type="http://schemas.openxmlformats.org/officeDocument/2006/relationships/slide" Target="slides/slide9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/>
            <a:fld id="{1632D124-7EB0-4F6F-A17D-6FE99DC1A9C4}" type="datetimeFigureOut">
              <a:rPr lang="ko-KR" altLang="en-US"/>
              <a:pPr/>
              <a:t>2018-09-18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DF7022B6-66A8-4229-9D22-D2C61F5063F2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0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2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3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/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>오픈 소스</a:t>
            </a:r>
            <a:endParaRPr lang="ko-KR" altLang="en-US"/>
          </a:p>
          <a:p>
            <a:pPr/>
            <a:r>
              <a:rPr lang="ko-KR" altLang="en-US"/>
              <a:t>react-native: google</a:t>
            </a:r>
            <a:endParaRPr lang="ko-KR" altLang="en-US"/>
          </a:p>
          <a:p>
            <a:pPr/>
            <a:r>
              <a:rPr lang="ko-KR" altLang="en-US"/>
              <a:t>firebase:facebook</a:t>
            </a:r>
            <a:endParaRPr lang="ko-KR" altLang="en-US"/>
          </a:p>
          <a:p>
            <a:pPr/>
            <a:r>
              <a:rPr lang="ko-KR" altLang="en-US"/>
              <a:t>chat-bubble</a:t>
            </a:r>
            <a:endParaRPr lang="ko-KR" altLang="en-US"/>
          </a:p>
          <a:p>
            <a:pPr/>
            <a:endParaRPr lang="ko-KR" altLang="en-US"/>
          </a:p>
          <a:p>
            <a:pPr/>
            <a:r>
              <a:rPr lang="ko-KR" altLang="en-US"/>
              <a:t>구현하는 기능</a:t>
            </a:r>
            <a:endParaRPr lang="ko-KR" altLang="en-US"/>
          </a:p>
          <a:p>
            <a:pPr/>
            <a:r>
              <a:rPr lang="ko-KR" altLang="en-US"/>
              <a:t>1) 날씨: api</a:t>
            </a:r>
            <a:endParaRPr lang="ko-KR" altLang="en-US"/>
          </a:p>
          <a:p>
            <a:pPr/>
            <a:r>
              <a:rPr lang="ko-KR" altLang="en-US"/>
              <a:t>2) 학식: 파싱</a:t>
            </a:r>
            <a:endParaRPr lang="ko-KR" altLang="en-US"/>
          </a:p>
          <a:p>
            <a:pPr/>
            <a:r>
              <a:rPr lang="ko-KR" altLang="en-US"/>
              <a:t>3) 프린터 위치: 파싱</a:t>
            </a:r>
            <a:endParaRPr lang="ko-KR" altLang="en-US"/>
          </a:p>
          <a:p>
            <a:pPr/>
            <a:r>
              <a:rPr lang="ko-KR" altLang="en-US"/>
              <a:t>4) 열람실 자리: 파싱</a:t>
            </a:r>
            <a:endParaRPr lang="ko-KR" altLang="en-US"/>
          </a:p>
          <a:p>
            <a:pPr/>
            <a:r>
              <a:rPr lang="ko-KR" altLang="en-US"/>
              <a:t>5) 메모-과제,시험,약속,모임(날짜): </a:t>
            </a:r>
            <a:endParaRPr lang="ko-KR" altLang="en-US"/>
          </a:p>
          <a:p>
            <a:pPr/>
            <a:r>
              <a:rPr lang="ko-KR" altLang="en-US"/>
              <a:t>    사용자입력(firebase)</a:t>
            </a:r>
            <a:endParaRPr lang="ko-KR" altLang="en-US"/>
          </a:p>
        </p:txBody>
      </p:sp>
      <p:sp>
        <p:nvSpPr>
          <p:cNvPr id="4" name="직사각형 3"/>
          <p:cNvSpPr/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DF7022B6-66A8-4229-9D22-D2C61F5063F2}" type="slidenum">
              <a:rPr lang="en-US" altLang="en-US"/>
              <a:pPr/>
              <a:t>6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/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>오픈 소스</a:t>
            </a:r>
            <a:endParaRPr lang="ko-KR" altLang="en-US"/>
          </a:p>
          <a:p>
            <a:pPr/>
            <a:r>
              <a:rPr lang="ko-KR" altLang="en-US"/>
              <a:t>react-native: google</a:t>
            </a:r>
            <a:endParaRPr lang="ko-KR" altLang="en-US"/>
          </a:p>
          <a:p>
            <a:pPr/>
            <a:r>
              <a:rPr lang="ko-KR" altLang="en-US"/>
              <a:t>firebase:facebook</a:t>
            </a:r>
            <a:endParaRPr lang="ko-KR" altLang="en-US"/>
          </a:p>
          <a:p>
            <a:pPr/>
            <a:r>
              <a:rPr lang="ko-KR" altLang="en-US"/>
              <a:t>chat-bubble</a:t>
            </a:r>
            <a:endParaRPr lang="ko-KR" altLang="en-US"/>
          </a:p>
          <a:p>
            <a:pPr/>
            <a:endParaRPr lang="ko-KR" altLang="en-US"/>
          </a:p>
          <a:p>
            <a:pPr/>
            <a:r>
              <a:rPr lang="ko-KR" altLang="en-US"/>
              <a:t>구현하는 기능</a:t>
            </a:r>
            <a:endParaRPr lang="ko-KR" altLang="en-US"/>
          </a:p>
          <a:p>
            <a:pPr/>
            <a:r>
              <a:rPr lang="ko-KR" altLang="en-US"/>
              <a:t>1) 날씨: api</a:t>
            </a:r>
            <a:endParaRPr lang="ko-KR" altLang="en-US"/>
          </a:p>
          <a:p>
            <a:pPr/>
            <a:r>
              <a:rPr lang="ko-KR" altLang="en-US"/>
              <a:t>2) 학식: 파싱</a:t>
            </a:r>
            <a:endParaRPr lang="ko-KR" altLang="en-US"/>
          </a:p>
          <a:p>
            <a:pPr/>
            <a:r>
              <a:rPr lang="ko-KR" altLang="en-US"/>
              <a:t>3) 프린터 위치: 파싱</a:t>
            </a:r>
            <a:endParaRPr lang="ko-KR" altLang="en-US"/>
          </a:p>
          <a:p>
            <a:pPr/>
            <a:r>
              <a:rPr lang="ko-KR" altLang="en-US"/>
              <a:t>4) 열람실 자리: 파싱</a:t>
            </a:r>
            <a:endParaRPr lang="ko-KR" altLang="en-US"/>
          </a:p>
          <a:p>
            <a:pPr/>
            <a:r>
              <a:rPr lang="ko-KR" altLang="en-US"/>
              <a:t>5) 메모-과제,시험,약속,모임(날짜): </a:t>
            </a:r>
            <a:endParaRPr lang="ko-KR" altLang="en-US"/>
          </a:p>
          <a:p>
            <a:pPr/>
            <a:r>
              <a:rPr lang="ko-KR" altLang="en-US"/>
              <a:t>    사용자입력(firebase)</a:t>
            </a:r>
            <a:endParaRPr lang="ko-KR" altLang="en-US"/>
          </a:p>
        </p:txBody>
      </p:sp>
      <p:sp>
        <p:nvSpPr>
          <p:cNvPr id="4" name="직사각형 3"/>
          <p:cNvSpPr/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DF7022B6-66A8-4229-9D22-D2C61F5063F2}" type="slidenum">
              <a:rPr lang="en-US" altLang="en-US"/>
              <a:pPr/>
              <a:t>9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/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>오픈 소스</a:t>
            </a:r>
            <a:endParaRPr lang="ko-KR" altLang="en-US"/>
          </a:p>
          <a:p>
            <a:pPr/>
            <a:r>
              <a:rPr lang="ko-KR" altLang="en-US"/>
              <a:t>react-native: google</a:t>
            </a:r>
            <a:endParaRPr lang="ko-KR" altLang="en-US"/>
          </a:p>
          <a:p>
            <a:pPr/>
            <a:r>
              <a:rPr lang="ko-KR" altLang="en-US"/>
              <a:t>firebase:facebook</a:t>
            </a:r>
            <a:endParaRPr lang="ko-KR" altLang="en-US"/>
          </a:p>
          <a:p>
            <a:pPr/>
            <a:r>
              <a:rPr lang="ko-KR" altLang="en-US"/>
              <a:t>chat-bubble</a:t>
            </a:r>
            <a:endParaRPr lang="ko-KR" altLang="en-US"/>
          </a:p>
          <a:p>
            <a:pPr/>
            <a:endParaRPr lang="ko-KR" altLang="en-US"/>
          </a:p>
          <a:p>
            <a:pPr/>
            <a:r>
              <a:rPr lang="ko-KR" altLang="en-US"/>
              <a:t>구현하는 기능</a:t>
            </a:r>
            <a:endParaRPr lang="ko-KR" altLang="en-US"/>
          </a:p>
          <a:p>
            <a:pPr/>
            <a:r>
              <a:rPr lang="ko-KR" altLang="en-US"/>
              <a:t>1) 날씨: api</a:t>
            </a:r>
            <a:endParaRPr lang="ko-KR" altLang="en-US"/>
          </a:p>
          <a:p>
            <a:pPr/>
            <a:r>
              <a:rPr lang="ko-KR" altLang="en-US"/>
              <a:t>2) 학식: 파싱</a:t>
            </a:r>
            <a:endParaRPr lang="ko-KR" altLang="en-US"/>
          </a:p>
          <a:p>
            <a:pPr/>
            <a:r>
              <a:rPr lang="ko-KR" altLang="en-US"/>
              <a:t>3) 프린터 위치: 파싱</a:t>
            </a:r>
            <a:endParaRPr lang="ko-KR" altLang="en-US"/>
          </a:p>
          <a:p>
            <a:pPr/>
            <a:r>
              <a:rPr lang="ko-KR" altLang="en-US"/>
              <a:t>4) 열람실 자리: 파싱</a:t>
            </a:r>
            <a:endParaRPr lang="ko-KR" altLang="en-US"/>
          </a:p>
          <a:p>
            <a:pPr/>
            <a:r>
              <a:rPr lang="ko-KR" altLang="en-US"/>
              <a:t>5) 메모-과제,시험,약속,모임(날짜): </a:t>
            </a:r>
            <a:endParaRPr lang="ko-KR" altLang="en-US"/>
          </a:p>
          <a:p>
            <a:pPr/>
            <a:r>
              <a:rPr lang="ko-KR" altLang="en-US"/>
              <a:t>    사용자입력(firebase)</a:t>
            </a:r>
            <a:endParaRPr lang="ko-KR" altLang="en-US"/>
          </a:p>
        </p:txBody>
      </p:sp>
      <p:sp>
        <p:nvSpPr>
          <p:cNvPr id="4" name="직사각형 3"/>
          <p:cNvSpPr/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DF7022B6-66A8-4229-9D22-D2C61F5063F2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/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/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DF7022B6-66A8-4229-9D22-D2C61F5063F2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/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/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DF7022B6-66A8-4229-9D22-D2C61F5063F2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/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>오픈 소스</a:t>
            </a:r>
            <a:endParaRPr lang="ko-KR" altLang="en-US"/>
          </a:p>
          <a:p>
            <a:pPr/>
            <a:r>
              <a:rPr lang="ko-KR" altLang="en-US"/>
              <a:t>react-native: google</a:t>
            </a:r>
            <a:endParaRPr lang="ko-KR" altLang="en-US"/>
          </a:p>
          <a:p>
            <a:pPr/>
            <a:r>
              <a:rPr lang="ko-KR" altLang="en-US"/>
              <a:t>firebase:facebook</a:t>
            </a:r>
            <a:endParaRPr lang="ko-KR" altLang="en-US"/>
          </a:p>
          <a:p>
            <a:pPr/>
            <a:r>
              <a:rPr lang="ko-KR" altLang="en-US"/>
              <a:t>chat-bubble</a:t>
            </a:r>
            <a:endParaRPr lang="ko-KR" altLang="en-US"/>
          </a:p>
          <a:p>
            <a:pPr/>
            <a:endParaRPr lang="ko-KR" altLang="en-US"/>
          </a:p>
          <a:p>
            <a:pPr/>
            <a:r>
              <a:rPr lang="ko-KR" altLang="en-US"/>
              <a:t>구현하는 기능</a:t>
            </a:r>
            <a:endParaRPr lang="ko-KR" altLang="en-US"/>
          </a:p>
          <a:p>
            <a:pPr/>
            <a:r>
              <a:rPr lang="ko-KR" altLang="en-US"/>
              <a:t>1) 날씨: api</a:t>
            </a:r>
            <a:endParaRPr lang="ko-KR" altLang="en-US"/>
          </a:p>
          <a:p>
            <a:pPr/>
            <a:r>
              <a:rPr lang="ko-KR" altLang="en-US"/>
              <a:t>2) 학식: 파싱</a:t>
            </a:r>
            <a:endParaRPr lang="ko-KR" altLang="en-US"/>
          </a:p>
          <a:p>
            <a:pPr/>
            <a:r>
              <a:rPr lang="ko-KR" altLang="en-US"/>
              <a:t>3) 프린터 위치: 파싱</a:t>
            </a:r>
            <a:endParaRPr lang="ko-KR" altLang="en-US"/>
          </a:p>
          <a:p>
            <a:pPr/>
            <a:r>
              <a:rPr lang="ko-KR" altLang="en-US"/>
              <a:t>4) 열람실 자리: 파싱</a:t>
            </a:r>
            <a:endParaRPr lang="ko-KR" altLang="en-US"/>
          </a:p>
          <a:p>
            <a:pPr/>
            <a:r>
              <a:rPr lang="ko-KR" altLang="en-US"/>
              <a:t>5) 메모-과제,시험,약속,모임(날짜): </a:t>
            </a:r>
            <a:endParaRPr lang="ko-KR" altLang="en-US"/>
          </a:p>
          <a:p>
            <a:pPr/>
            <a:r>
              <a:rPr lang="ko-KR" altLang="en-US"/>
              <a:t>    사용자입력(firebase)</a:t>
            </a:r>
            <a:endParaRPr lang="ko-KR" altLang="en-US"/>
          </a:p>
        </p:txBody>
      </p:sp>
      <p:sp>
        <p:nvSpPr>
          <p:cNvPr id="4" name="직사각형 3"/>
          <p:cNvSpPr/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DF7022B6-66A8-4229-9D22-D2C61F5063F2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96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31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45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08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46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86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27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14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62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86330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06B88041-C9E2-458B-8D37-481455E1F563}" type="datetimeFigureOut">
              <a:rPr lang="ko-KR" altLang="en-US"/>
              <a:pPr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4C387BE1-A4B9-4BB8-9550-45DD7BB18F2B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5" r:id="rId2"/>
    <p:sldLayoutId id="2147484286" r:id="rId3"/>
    <p:sldLayoutId id="2147484287" r:id="rId4"/>
    <p:sldLayoutId id="2147484288" r:id="rId5"/>
    <p:sldLayoutId id="2147484289" r:id="rId6"/>
    <p:sldLayoutId id="2147484290" r:id="rId7"/>
    <p:sldLayoutId id="2147484291" r:id="rId8"/>
    <p:sldLayoutId id="2147484292" r:id="rId9"/>
    <p:sldLayoutId id="2147484293" r:id="rId10"/>
    <p:sldLayoutId id="2147484294" r:id="rId11"/>
    <p:sldLayoutId id="2147484295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4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5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6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notesSlide" Target="../notesSlides/notesSlide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gif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3210162" cy="7529209"/>
          </a:xfrm>
          <a:prstGeom prst="rect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67721" y="1607811"/>
            <a:ext cx="1129060" cy="112906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14" name="직사각형 13"/>
          <p:cNvSpPr/>
          <p:nvPr/>
        </p:nvSpPr>
        <p:spPr>
          <a:xfrm>
            <a:off x="5913382" y="2442866"/>
            <a:ext cx="508676" cy="508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4" name="TextBox 3"/>
          <p:cNvSpPr txBox="1"/>
          <p:nvPr/>
        </p:nvSpPr>
        <p:spPr>
          <a:xfrm>
            <a:off x="5538558" y="4358524"/>
            <a:ext cx="25835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6931" y="4161920"/>
            <a:ext cx="3583304" cy="998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6000">
                <a:solidFill>
                  <a:schemeClr val="bg1"/>
                </a:solidFill>
              </a:rPr>
              <a:t>KookMiNi</a:t>
            </a:r>
            <a:endParaRPr lang="en-US" altLang="ko-KR" sz="6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471410" y="3152270"/>
            <a:ext cx="449580" cy="998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endParaRPr lang="en-US" altLang="ko-KR" sz="6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140"/>
          <p:cNvSpPr txBox="1"/>
          <p:nvPr/>
        </p:nvSpPr>
        <p:spPr>
          <a:xfrm>
            <a:off x="5966460" y="2948223"/>
            <a:ext cx="249555" cy="2978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endParaRPr lang="ko-KR" altLang="en-US" sz="1400"/>
          </a:p>
        </p:txBody>
      </p:sp>
      <p:sp>
        <p:nvSpPr>
          <p:cNvPr id="132" name="직사각형 131"/>
          <p:cNvSpPr/>
          <p:nvPr/>
        </p:nvSpPr>
        <p:spPr>
          <a:xfrm>
            <a:off x="254532" y="2582876"/>
            <a:ext cx="11436474" cy="291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ko-KR" altLang="en-US" sz="1400"/>
          </a:p>
        </p:txBody>
      </p:sp>
      <p:sp>
        <p:nvSpPr>
          <p:cNvPr id="146" name="직사각형 145"/>
          <p:cNvSpPr/>
          <p:nvPr/>
        </p:nvSpPr>
        <p:spPr>
          <a:xfrm>
            <a:off x="4910400" y="2516400"/>
            <a:ext cx="568800" cy="1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p>
            <a:pPr/>
            <a:endParaRPr lang="en-US" altLang="ko-KR"/>
          </a:p>
        </p:txBody>
      </p:sp>
      <p:sp>
        <p:nvSpPr>
          <p:cNvPr id="150" name="직사각형 149"/>
          <p:cNvSpPr/>
          <p:nvPr/>
        </p:nvSpPr>
        <p:spPr>
          <a:xfrm>
            <a:off x="9277351" y="2428875"/>
            <a:ext cx="1123949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직사각형 152"/>
          <p:cNvSpPr/>
          <p:nvPr/>
        </p:nvSpPr>
        <p:spPr>
          <a:xfrm>
            <a:off x="3838575" y="476250"/>
            <a:ext cx="4343400" cy="59245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" name="직사각형 154"/>
          <p:cNvSpPr/>
          <p:nvPr/>
        </p:nvSpPr>
        <p:spPr>
          <a:xfrm>
            <a:off x="3990975" y="4678610"/>
            <a:ext cx="4019549" cy="3619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/>
            <a:r>
              <a:rPr lang="en-US" altLang="ko-KR"/>
              <a:t>#</a:t>
            </a:r>
            <a:r>
              <a:rPr lang="ko-KR" altLang="en-US"/>
              <a:t>과제</a:t>
            </a:r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3996444" y="4248472"/>
            <a:ext cx="428625" cy="30956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/>
              <a:t>#</a:t>
            </a:r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>
            <a:off x="3930650" y="609600"/>
            <a:ext cx="4152899" cy="53340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" name="직사각형 157"/>
          <p:cNvSpPr/>
          <p:nvPr/>
        </p:nvSpPr>
        <p:spPr>
          <a:xfrm>
            <a:off x="7615237" y="652462"/>
            <a:ext cx="419100" cy="44767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" name="직사각형 154"/>
          <p:cNvSpPr/>
          <p:nvPr/>
        </p:nvSpPr>
        <p:spPr>
          <a:xfrm>
            <a:off x="3996444" y="5110658"/>
            <a:ext cx="4019549" cy="12001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en-US" altLang="ko-KR"/>
              <a:t>KeyBoard</a:t>
            </a:r>
            <a:endParaRPr lang="en-US" altLang="ko-KR"/>
          </a:p>
        </p:txBody>
      </p:sp>
      <p:sp>
        <p:nvSpPr>
          <p:cNvPr id="161" name="실행 단추: 앞으로 또는 다음 160">
            <a:hlinkClick action="ppaction://hlinkshowjump?jump=nextslide" highlightClick="1"/>
          </p:cNvPr>
          <p:cNvSpPr/>
          <p:nvPr/>
        </p:nvSpPr>
        <p:spPr>
          <a:xfrm>
            <a:off x="7543800" y="4716780"/>
            <a:ext cx="396240" cy="297180"/>
          </a:xfrm>
          <a:prstGeom prst="actionButtonForwardNex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직사각형 131"/>
          <p:cNvSpPr/>
          <p:nvPr/>
        </p:nvSpPr>
        <p:spPr>
          <a:xfrm>
            <a:off x="254532" y="2582876"/>
            <a:ext cx="11436474" cy="291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ko-KR" altLang="en-US" sz="1400"/>
          </a:p>
        </p:txBody>
      </p:sp>
      <p:sp>
        <p:nvSpPr>
          <p:cNvPr id="150" name="직사각형 149"/>
          <p:cNvSpPr/>
          <p:nvPr/>
        </p:nvSpPr>
        <p:spPr>
          <a:xfrm>
            <a:off x="9277351" y="2428875"/>
            <a:ext cx="1123949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6" name="그룹 165"/>
          <p:cNvGrpSpPr/>
          <p:nvPr/>
        </p:nvGrpSpPr>
        <p:grpSpPr>
          <a:xfrm rot="0">
            <a:off x="678008" y="274204"/>
            <a:ext cx="4343400" cy="5924550"/>
            <a:chOff x="3838575" y="476250"/>
            <a:chExt cx="4343400" cy="5924550"/>
          </a:xfrm>
        </p:grpSpPr>
        <p:sp>
          <p:nvSpPr>
            <p:cNvPr id="141" name="TextBox 140"/>
            <p:cNvSpPr txBox="1"/>
            <p:nvPr/>
          </p:nvSpPr>
          <p:spPr>
            <a:xfrm>
              <a:off x="5966460" y="2948223"/>
              <a:ext cx="249555" cy="2978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910400" y="2516400"/>
              <a:ext cx="568800" cy="16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t"/>
            <a:p>
              <a:pPr/>
              <a:endParaRPr lang="en-US" altLang="ko-KR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3838575" y="476250"/>
              <a:ext cx="4343400" cy="5924550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5" name="직사각형 154"/>
            <p:cNvSpPr/>
            <p:nvPr/>
          </p:nvSpPr>
          <p:spPr>
            <a:xfrm>
              <a:off x="3990975" y="5905500"/>
              <a:ext cx="4019549" cy="361950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6" name="직사각형 155"/>
            <p:cNvSpPr/>
            <p:nvPr/>
          </p:nvSpPr>
          <p:spPr>
            <a:xfrm>
              <a:off x="3996444" y="5472112"/>
              <a:ext cx="428625" cy="309562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r>
                <a:rPr lang="ko-KR" altLang="en-US"/>
                <a:t>#</a:t>
              </a:r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3930650" y="609600"/>
              <a:ext cx="4152899" cy="533400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8" name="직사각형 157"/>
            <p:cNvSpPr/>
            <p:nvPr/>
          </p:nvSpPr>
          <p:spPr>
            <a:xfrm>
              <a:off x="7615237" y="652462"/>
              <a:ext cx="419100" cy="447674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68" name="TextBox 140"/>
          <p:cNvSpPr txBox="1"/>
          <p:nvPr/>
        </p:nvSpPr>
        <p:spPr>
          <a:xfrm>
            <a:off x="8644428" y="2765516"/>
            <a:ext cx="249555" cy="297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ko-KR" altLang="en-US" sz="1400"/>
          </a:p>
        </p:txBody>
      </p:sp>
      <p:sp>
        <p:nvSpPr>
          <p:cNvPr id="169" name="직사각형 145"/>
          <p:cNvSpPr/>
          <p:nvPr/>
        </p:nvSpPr>
        <p:spPr>
          <a:xfrm>
            <a:off x="7588368" y="2333693"/>
            <a:ext cx="568800" cy="1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p>
            <a:pPr/>
            <a:endParaRPr lang="en-US" altLang="ko-KR"/>
          </a:p>
        </p:txBody>
      </p:sp>
      <p:sp>
        <p:nvSpPr>
          <p:cNvPr id="170" name="직사각형 152"/>
          <p:cNvSpPr/>
          <p:nvPr/>
        </p:nvSpPr>
        <p:spPr>
          <a:xfrm>
            <a:off x="6516544" y="293543"/>
            <a:ext cx="4343400" cy="59245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" name="직사각형 156"/>
          <p:cNvSpPr/>
          <p:nvPr/>
        </p:nvSpPr>
        <p:spPr>
          <a:xfrm>
            <a:off x="6608618" y="426893"/>
            <a:ext cx="4152899" cy="53340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/>
              <a:t>로그아웃</a:t>
            </a:r>
            <a:endParaRPr lang="ko-KR" altLang="en-US"/>
          </a:p>
        </p:txBody>
      </p:sp>
      <p:sp>
        <p:nvSpPr>
          <p:cNvPr id="176" name="오른쪽 화살표 175"/>
          <p:cNvSpPr/>
          <p:nvPr/>
        </p:nvSpPr>
        <p:spPr>
          <a:xfrm>
            <a:off x="4572000" y="376670"/>
            <a:ext cx="2121476" cy="60613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en-US" altLang="ko-KR"/>
              <a:t>Click!!!</a:t>
            </a:r>
            <a:endParaRPr lang="en-US" altLang="ko-KR"/>
          </a:p>
        </p:txBody>
      </p:sp>
      <p:sp>
        <p:nvSpPr>
          <p:cNvPr id="177" name="직사각형 156"/>
          <p:cNvSpPr/>
          <p:nvPr/>
        </p:nvSpPr>
        <p:spPr>
          <a:xfrm>
            <a:off x="6624736" y="1116124"/>
            <a:ext cx="4152899" cy="53340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/>
              <a:t>내 메모 모아보기</a:t>
            </a:r>
            <a:endParaRPr lang="ko-KR" altLang="en-US"/>
          </a:p>
        </p:txBody>
      </p:sp>
      <p:sp>
        <p:nvSpPr>
          <p:cNvPr id="181" name="직사각형 156"/>
          <p:cNvSpPr/>
          <p:nvPr/>
        </p:nvSpPr>
        <p:spPr>
          <a:xfrm>
            <a:off x="6624736" y="1938737"/>
            <a:ext cx="4152899" cy="53340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algn="ctr" latinLnBrk="1" hangingPunct="1"/>
            <a:r>
              <a:rPr xmlns:mc="http://schemas.openxmlformats.org/markup-compatibility/2006" xmlns:hp="http://schemas.haansoft.com/office/presentation/8.0" lang="ko-KR" altLang="en-US" sz="1800" b="0" i="0" spc="5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오픈소스 라이선스</a:t>
            </a:r>
            <a:endParaRPr xmlns:mc="http://schemas.openxmlformats.org/markup-compatibility/2006" xmlns:hp="http://schemas.haansoft.com/office/presentation/8.0" lang="ko-KR" altLang="en-US" sz="1800" b="0" i="0" spc="5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2" name="직사각형 156"/>
          <p:cNvSpPr/>
          <p:nvPr/>
        </p:nvSpPr>
        <p:spPr>
          <a:xfrm>
            <a:off x="6624736" y="2746919"/>
            <a:ext cx="4152899" cy="53340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algn="ctr" latinLnBrk="1" hangingPunct="1"/>
            <a:r>
              <a:rPr xmlns:mc="http://schemas.openxmlformats.org/markup-compatibility/2006" xmlns:hp="http://schemas.haansoft.com/office/presentation/8.0" lang="ko-KR" altLang="en-US" sz="1800" b="0" i="0" spc="5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도움말</a:t>
            </a:r>
            <a:endParaRPr xmlns:mc="http://schemas.openxmlformats.org/markup-compatibility/2006" xmlns:hp="http://schemas.haansoft.com/office/presentation/8.0" lang="ko-KR" altLang="en-US" sz="1800" b="0" i="0" spc="5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4" name="직사각형 156"/>
          <p:cNvSpPr/>
          <p:nvPr/>
        </p:nvSpPr>
        <p:spPr>
          <a:xfrm>
            <a:off x="6624736" y="3429000"/>
            <a:ext cx="4152899" cy="53340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algn="ctr" latinLnBrk="1" hangingPunct="1"/>
            <a:r>
              <a:rPr xmlns:mc="http://schemas.openxmlformats.org/markup-compatibility/2006" xmlns:hp="http://schemas.haansoft.com/office/presentation/8.0" lang="ko-KR" altLang="en-US" sz="1800" b="0" i="0" spc="5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앱 정보</a:t>
            </a:r>
            <a:endParaRPr xmlns:mc="http://schemas.openxmlformats.org/markup-compatibility/2006" xmlns:hp="http://schemas.haansoft.com/office/presentation/8.0" lang="ko-KR" altLang="en-US" sz="1800" b="0" i="0" spc="5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5" name="실행 단추: 앞으로 또는 다음 184">
            <a:hlinkClick action="ppaction://hlinkshowjump?jump=nextslide" highlightClick="1"/>
          </p:cNvPr>
          <p:cNvSpPr/>
          <p:nvPr/>
        </p:nvSpPr>
        <p:spPr>
          <a:xfrm>
            <a:off x="4428296" y="5745478"/>
            <a:ext cx="396240" cy="297180"/>
          </a:xfrm>
          <a:prstGeom prst="actionButtonForwardNex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그룹 185"/>
          <p:cNvGrpSpPr/>
          <p:nvPr/>
        </p:nvGrpSpPr>
        <p:grpSpPr>
          <a:xfrm rot="0">
            <a:off x="477694" y="255442"/>
            <a:ext cx="4343400" cy="5924550"/>
            <a:chOff x="6516544" y="293543"/>
            <a:chExt cx="4343400" cy="5924550"/>
          </a:xfrm>
        </p:grpSpPr>
        <p:sp>
          <p:nvSpPr>
            <p:cNvPr id="150" name="직사각형 149"/>
            <p:cNvSpPr/>
            <p:nvPr/>
          </p:nvSpPr>
          <p:spPr>
            <a:xfrm>
              <a:off x="9277351" y="2428875"/>
              <a:ext cx="1123949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8" name="TextBox 140"/>
            <p:cNvSpPr txBox="1"/>
            <p:nvPr/>
          </p:nvSpPr>
          <p:spPr>
            <a:xfrm>
              <a:off x="8644428" y="2765516"/>
              <a:ext cx="249555" cy="2978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169" name="직사각형 145"/>
            <p:cNvSpPr/>
            <p:nvPr/>
          </p:nvSpPr>
          <p:spPr>
            <a:xfrm>
              <a:off x="7588368" y="2333693"/>
              <a:ext cx="568800" cy="16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t"/>
            <a:p>
              <a:pPr/>
              <a:endParaRPr lang="en-US" altLang="ko-KR"/>
            </a:p>
          </p:txBody>
        </p:sp>
        <p:sp>
          <p:nvSpPr>
            <p:cNvPr id="170" name="직사각형 152"/>
            <p:cNvSpPr/>
            <p:nvPr/>
          </p:nvSpPr>
          <p:spPr>
            <a:xfrm>
              <a:off x="6516544" y="293543"/>
              <a:ext cx="4343400" cy="5924550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3" name="직사각형 156"/>
            <p:cNvSpPr/>
            <p:nvPr/>
          </p:nvSpPr>
          <p:spPr>
            <a:xfrm>
              <a:off x="6608618" y="426893"/>
              <a:ext cx="4152899" cy="533400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r>
                <a:rPr lang="ko-KR" altLang="en-US"/>
                <a:t>로그아웃</a:t>
              </a:r>
              <a:endParaRPr lang="ko-KR" altLang="en-US"/>
            </a:p>
          </p:txBody>
        </p:sp>
        <p:sp>
          <p:nvSpPr>
            <p:cNvPr id="177" name="직사각형 156"/>
            <p:cNvSpPr/>
            <p:nvPr/>
          </p:nvSpPr>
          <p:spPr>
            <a:xfrm>
              <a:off x="6624736" y="1116124"/>
              <a:ext cx="4152899" cy="533400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r>
                <a:rPr lang="ko-KR" altLang="en-US"/>
                <a:t>내 메모</a:t>
              </a:r>
              <a:endParaRPr lang="ko-KR" altLang="en-US"/>
            </a:p>
          </p:txBody>
        </p:sp>
        <p:sp>
          <p:nvSpPr>
            <p:cNvPr id="181" name="직사각형 156"/>
            <p:cNvSpPr/>
            <p:nvPr/>
          </p:nvSpPr>
          <p:spPr>
            <a:xfrm>
              <a:off x="6624736" y="1938737"/>
              <a:ext cx="4152899" cy="533400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algn="ctr" latinLnBrk="1" hangingPunct="1"/>
              <a:r>
                <a:rPr xmlns:mc="http://schemas.openxmlformats.org/markup-compatibility/2006" xmlns:hp="http://schemas.haansoft.com/office/presentation/8.0" lang="ko-KR" altLang="en-US" sz="1800" b="0" i="0" spc="5" mc:Ignorable="hp" hp:hslEmbossed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오픈소스 라이선스</a:t>
              </a:r>
              <a:endParaRPr xmlns:mc="http://schemas.openxmlformats.org/markup-compatibility/2006" xmlns:hp="http://schemas.haansoft.com/office/presentation/8.0" lang="ko-KR" altLang="en-US" sz="1800" b="0" i="0" spc="5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2" name="직사각형 156"/>
            <p:cNvSpPr/>
            <p:nvPr/>
          </p:nvSpPr>
          <p:spPr>
            <a:xfrm>
              <a:off x="6624736" y="2746919"/>
              <a:ext cx="4152899" cy="533400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algn="ctr" latinLnBrk="1" hangingPunct="1"/>
              <a:r>
                <a:rPr xmlns:mc="http://schemas.openxmlformats.org/markup-compatibility/2006" xmlns:hp="http://schemas.haansoft.com/office/presentation/8.0" lang="ko-KR" altLang="en-US" sz="1800" b="0" i="0" spc="5" mc:Ignorable="hp" hp:hslEmbossed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도움말</a:t>
              </a:r>
              <a:endParaRPr xmlns:mc="http://schemas.openxmlformats.org/markup-compatibility/2006" xmlns:hp="http://schemas.haansoft.com/office/presentation/8.0" lang="ko-KR" altLang="en-US" sz="1800" b="0" i="0" spc="5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4" name="직사각형 156"/>
            <p:cNvSpPr/>
            <p:nvPr/>
          </p:nvSpPr>
          <p:spPr>
            <a:xfrm>
              <a:off x="6624736" y="3429000"/>
              <a:ext cx="4152899" cy="533400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algn="ctr" latinLnBrk="1" hangingPunct="1"/>
              <a:r>
                <a:rPr xmlns:mc="http://schemas.openxmlformats.org/markup-compatibility/2006" xmlns:hp="http://schemas.haansoft.com/office/presentation/8.0" lang="ko-KR" altLang="en-US" sz="1800" b="0" i="0" spc="5" mc:Ignorable="hp" hp:hslEmbossed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앱 정보</a:t>
              </a:r>
              <a:endParaRPr xmlns:mc="http://schemas.openxmlformats.org/markup-compatibility/2006" xmlns:hp="http://schemas.haansoft.com/office/presentation/8.0" lang="ko-KR" altLang="en-US" sz="1800" b="0" i="0" spc="5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97" name="그룹 196"/>
          <p:cNvGrpSpPr/>
          <p:nvPr/>
        </p:nvGrpSpPr>
        <p:grpSpPr>
          <a:xfrm rot="0">
            <a:off x="5525945" y="217342"/>
            <a:ext cx="4343400" cy="5924550"/>
            <a:chOff x="6421294" y="217342"/>
            <a:chExt cx="4343400" cy="5924550"/>
          </a:xfrm>
        </p:grpSpPr>
        <p:sp>
          <p:nvSpPr>
            <p:cNvPr id="188" name="직사각형 149"/>
            <p:cNvSpPr/>
            <p:nvPr/>
          </p:nvSpPr>
          <p:spPr>
            <a:xfrm>
              <a:off x="9182102" y="2352674"/>
              <a:ext cx="1123949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9" name="TextBox 140"/>
            <p:cNvSpPr txBox="1"/>
            <p:nvPr/>
          </p:nvSpPr>
          <p:spPr>
            <a:xfrm>
              <a:off x="8549178" y="2689315"/>
              <a:ext cx="249555" cy="2978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190" name="직사각형 145"/>
            <p:cNvSpPr/>
            <p:nvPr/>
          </p:nvSpPr>
          <p:spPr>
            <a:xfrm>
              <a:off x="7493118" y="2257492"/>
              <a:ext cx="568800" cy="16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t"/>
            <a:p>
              <a:pPr/>
              <a:endParaRPr lang="en-US" altLang="ko-KR"/>
            </a:p>
          </p:txBody>
        </p:sp>
        <p:sp>
          <p:nvSpPr>
            <p:cNvPr id="191" name="직사각형 152"/>
            <p:cNvSpPr/>
            <p:nvPr/>
          </p:nvSpPr>
          <p:spPr>
            <a:xfrm>
              <a:off x="6421294" y="217342"/>
              <a:ext cx="4343400" cy="5924550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3" name="직사각형 156"/>
            <p:cNvSpPr/>
            <p:nvPr/>
          </p:nvSpPr>
          <p:spPr>
            <a:xfrm>
              <a:off x="6529486" y="1039923"/>
              <a:ext cx="4152899" cy="533400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r>
                <a:rPr lang="ko-KR" altLang="en-US"/>
                <a:t>메모1</a:t>
              </a:r>
              <a:endParaRPr lang="ko-KR" altLang="en-US"/>
            </a:p>
          </p:txBody>
        </p:sp>
        <p:sp>
          <p:nvSpPr>
            <p:cNvPr id="194" name="직사각형 156"/>
            <p:cNvSpPr/>
            <p:nvPr/>
          </p:nvSpPr>
          <p:spPr>
            <a:xfrm>
              <a:off x="6529486" y="1862536"/>
              <a:ext cx="4152899" cy="533400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algn="ctr" latinLnBrk="1" hangingPunct="1"/>
              <a:r>
                <a:rPr xmlns:mc="http://schemas.openxmlformats.org/markup-compatibility/2006" xmlns:hp="http://schemas.haansoft.com/office/presentation/8.0" lang="ko-KR" altLang="en-US" sz="1800" b="0" i="0" spc="5" mc:Ignorable="hp" hp:hslEmbossed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메모2</a:t>
              </a:r>
              <a:endParaRPr xmlns:mc="http://schemas.openxmlformats.org/markup-compatibility/2006" xmlns:hp="http://schemas.haansoft.com/office/presentation/8.0" lang="ko-KR" altLang="en-US" sz="1800" b="0" i="0" spc="5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5" name="직사각형 156"/>
            <p:cNvSpPr/>
            <p:nvPr/>
          </p:nvSpPr>
          <p:spPr>
            <a:xfrm>
              <a:off x="6529486" y="2670718"/>
              <a:ext cx="4152899" cy="533400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algn="ctr" latinLnBrk="1" hangingPunct="1"/>
              <a:r>
                <a:rPr xmlns:mc="http://schemas.openxmlformats.org/markup-compatibility/2006" xmlns:hp="http://schemas.haansoft.com/office/presentation/8.0" lang="ko-KR" altLang="en-US" sz="1800" b="0" i="0" spc="5" mc:Ignorable="hp" hp:hslEmbossed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메모3</a:t>
              </a:r>
              <a:endParaRPr xmlns:mc="http://schemas.openxmlformats.org/markup-compatibility/2006" xmlns:hp="http://schemas.haansoft.com/office/presentation/8.0" lang="ko-KR" altLang="en-US" sz="1800" b="0" i="0" spc="5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6" name="직사각형 156"/>
            <p:cNvSpPr/>
            <p:nvPr/>
          </p:nvSpPr>
          <p:spPr>
            <a:xfrm>
              <a:off x="6529486" y="3352799"/>
              <a:ext cx="4152899" cy="533400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algn="ctr" latinLnBrk="1" hangingPunct="1"/>
              <a:r>
                <a:rPr xmlns:mc="http://schemas.openxmlformats.org/markup-compatibility/2006" xmlns:hp="http://schemas.haansoft.com/office/presentation/8.0" lang="ko-KR" altLang="en-US" sz="1800" b="0" i="0" spc="5" mc:Ignorable="hp" hp:hslEmbossed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메모4</a:t>
              </a:r>
              <a:endParaRPr xmlns:mc="http://schemas.openxmlformats.org/markup-compatibility/2006" xmlns:hp="http://schemas.haansoft.com/office/presentation/8.0" lang="ko-KR" altLang="en-US" sz="1800" b="0" i="0" spc="5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76" name="오른쪽 화살표 175"/>
          <p:cNvSpPr/>
          <p:nvPr/>
        </p:nvSpPr>
        <p:spPr>
          <a:xfrm>
            <a:off x="4572000" y="1062470"/>
            <a:ext cx="1359476" cy="60613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en-US" altLang="ko-KR"/>
              <a:t>Click!!!</a:t>
            </a:r>
            <a:endParaRPr lang="en-US" altLang="ko-KR"/>
          </a:p>
        </p:txBody>
      </p:sp>
      <p:cxnSp>
        <p:nvCxnSpPr>
          <p:cNvPr id="198" name="직선 화살표 연결선 197"/>
          <p:cNvCxnSpPr/>
          <p:nvPr/>
        </p:nvCxnSpPr>
        <p:spPr>
          <a:xfrm>
            <a:off x="9844186" y="1306623"/>
            <a:ext cx="652364" cy="2687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/>
          <p:cNvSpPr/>
          <p:nvPr/>
        </p:nvSpPr>
        <p:spPr>
          <a:xfrm>
            <a:off x="10515600" y="809625"/>
            <a:ext cx="1495425" cy="19240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" name="직사각형 200"/>
          <p:cNvSpPr/>
          <p:nvPr/>
        </p:nvSpPr>
        <p:spPr>
          <a:xfrm>
            <a:off x="10601325" y="952500"/>
            <a:ext cx="1323975" cy="3619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/>
              <a:t>날짜 지정</a:t>
            </a:r>
            <a:endParaRPr lang="ko-KR" altLang="en-US"/>
          </a:p>
        </p:txBody>
      </p:sp>
      <p:sp>
        <p:nvSpPr>
          <p:cNvPr id="202" name="직사각형 201"/>
          <p:cNvSpPr/>
          <p:nvPr/>
        </p:nvSpPr>
        <p:spPr>
          <a:xfrm>
            <a:off x="10601325" y="1514475"/>
            <a:ext cx="1323975" cy="3619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/>
              <a:t>수정</a:t>
            </a:r>
            <a:endParaRPr lang="ko-KR" altLang="en-US"/>
          </a:p>
        </p:txBody>
      </p:sp>
      <p:sp>
        <p:nvSpPr>
          <p:cNvPr id="203" name="직사각형 202"/>
          <p:cNvSpPr/>
          <p:nvPr/>
        </p:nvSpPr>
        <p:spPr>
          <a:xfrm>
            <a:off x="10601325" y="2124075"/>
            <a:ext cx="1323975" cy="3619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/>
              <a:t>삭제</a:t>
            </a:r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직사각형 131"/>
          <p:cNvSpPr/>
          <p:nvPr/>
        </p:nvSpPr>
        <p:spPr>
          <a:xfrm>
            <a:off x="254532" y="2582876"/>
            <a:ext cx="11436474" cy="291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ko-KR" altLang="en-US" sz="1400"/>
          </a:p>
        </p:txBody>
      </p:sp>
      <p:grpSp>
        <p:nvGrpSpPr>
          <p:cNvPr id="163" name="그룹 162"/>
          <p:cNvGrpSpPr/>
          <p:nvPr/>
        </p:nvGrpSpPr>
        <p:grpSpPr>
          <a:xfrm rot="0">
            <a:off x="877180" y="484162"/>
            <a:ext cx="4343400" cy="5924550"/>
            <a:chOff x="3838575" y="476250"/>
            <a:chExt cx="4343400" cy="5924550"/>
          </a:xfrm>
        </p:grpSpPr>
        <p:sp>
          <p:nvSpPr>
            <p:cNvPr id="141" name="TextBox 140"/>
            <p:cNvSpPr txBox="1"/>
            <p:nvPr/>
          </p:nvSpPr>
          <p:spPr>
            <a:xfrm>
              <a:off x="5966460" y="2948223"/>
              <a:ext cx="249555" cy="2978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910400" y="2516400"/>
              <a:ext cx="568800" cy="16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t"/>
            <a:p>
              <a:pPr/>
              <a:endParaRPr lang="en-US" altLang="ko-KR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3838575" y="476250"/>
              <a:ext cx="4343400" cy="5924550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5" name="직사각형 154"/>
            <p:cNvSpPr/>
            <p:nvPr/>
          </p:nvSpPr>
          <p:spPr>
            <a:xfrm>
              <a:off x="3990975" y="5905500"/>
              <a:ext cx="4019549" cy="361950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6" name="직사각형 155"/>
            <p:cNvSpPr/>
            <p:nvPr/>
          </p:nvSpPr>
          <p:spPr>
            <a:xfrm>
              <a:off x="3996444" y="5472112"/>
              <a:ext cx="428625" cy="309562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r>
                <a:rPr lang="ko-KR" altLang="en-US"/>
                <a:t>#</a:t>
              </a:r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3930650" y="609600"/>
              <a:ext cx="4152899" cy="533400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8" name="직사각형 157"/>
            <p:cNvSpPr/>
            <p:nvPr/>
          </p:nvSpPr>
          <p:spPr>
            <a:xfrm>
              <a:off x="7615237" y="652462"/>
              <a:ext cx="419100" cy="447674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9" name="실행 단추: 앞으로 또는 다음 158">
              <a:hlinkClick action="ppaction://hlinkshowjump?jump=nextslide" highlightClick="1"/>
            </p:cNvPr>
            <p:cNvSpPr/>
            <p:nvPr/>
          </p:nvSpPr>
          <p:spPr>
            <a:xfrm>
              <a:off x="7559040" y="5931511"/>
              <a:ext cx="396240" cy="297180"/>
            </a:xfrm>
            <a:prstGeom prst="actionButtonForwardNex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0" name="사각형 설명선 159"/>
            <p:cNvSpPr/>
            <p:nvPr/>
          </p:nvSpPr>
          <p:spPr>
            <a:xfrm>
              <a:off x="6915150" y="1352550"/>
              <a:ext cx="1092199" cy="406400"/>
            </a:xfrm>
            <a:prstGeom prst="wedgeRectCallout">
              <a:avLst>
                <a:gd name="adj1" fmla="val -9056"/>
                <a:gd name="adj2" fmla="val 75811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r>
                <a:rPr lang="ko-KR" altLang="en-US"/>
                <a:t>#과제</a:t>
              </a:r>
              <a:endParaRPr lang="ko-KR" altLang="en-US"/>
            </a:p>
          </p:txBody>
        </p:sp>
        <p:sp>
          <p:nvSpPr>
            <p:cNvPr id="162" name="사각형 설명선 161"/>
            <p:cNvSpPr/>
            <p:nvPr/>
          </p:nvSpPr>
          <p:spPr>
            <a:xfrm>
              <a:off x="4025901" y="1987551"/>
              <a:ext cx="2349500" cy="2870199"/>
            </a:xfrm>
            <a:prstGeom prst="wedgeRectCallout">
              <a:avLst>
                <a:gd name="adj1" fmla="val -37216"/>
                <a:gd name="adj2" fmla="val 60962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/>
              <a:r>
                <a:rPr lang="ko-KR" altLang="en-US" sz="1700"/>
                <a:t>#과제</a:t>
              </a:r>
              <a:endParaRPr lang="ko-KR" altLang="en-US" sz="1700"/>
            </a:p>
            <a:p>
              <a:pPr/>
              <a:r>
                <a:rPr lang="ko-KR" altLang="en-US" sz="1700"/>
                <a:t>9/13 </a:t>
              </a:r>
              <a:endParaRPr lang="ko-KR" altLang="en-US" sz="1700"/>
            </a:p>
            <a:p>
              <a:pPr/>
              <a:r>
                <a:rPr lang="ko-KR" altLang="en-US" sz="1700"/>
                <a:t>13:00 오소 과제</a:t>
              </a:r>
              <a:endParaRPr lang="ko-KR" altLang="en-US" sz="1700"/>
            </a:p>
            <a:p>
              <a:pPr/>
              <a:r>
                <a:rPr lang="ko-KR" altLang="en-US" sz="1700"/>
                <a:t>23:59 응통 과제</a:t>
              </a:r>
              <a:endParaRPr lang="ko-KR" altLang="en-US" sz="1700"/>
            </a:p>
            <a:p>
              <a:pPr/>
              <a:endParaRPr lang="ko-KR" altLang="en-US" sz="1700"/>
            </a:p>
            <a:p>
              <a:pPr/>
              <a:r>
                <a:rPr lang="ko-KR" altLang="en-US" sz="1700"/>
                <a:t>9/17</a:t>
              </a:r>
              <a:endParaRPr lang="ko-KR" altLang="en-US" sz="1700"/>
            </a:p>
            <a:p>
              <a:pPr/>
              <a:r>
                <a:rPr lang="ko-KR" altLang="en-US" sz="1700"/>
                <a:t>23:59 컴구 과제</a:t>
              </a:r>
              <a:endParaRPr lang="ko-KR" altLang="en-US" sz="1700"/>
            </a:p>
            <a:p>
              <a:pPr/>
              <a:endParaRPr lang="ko-KR" altLang="en-US" sz="1700"/>
            </a:p>
            <a:p>
              <a:pPr/>
              <a:r>
                <a:rPr lang="en-US" altLang="ko-KR" sz="1700"/>
                <a:t>Null</a:t>
              </a:r>
              <a:endParaRPr lang="en-US" altLang="ko-KR" sz="1700"/>
            </a:p>
            <a:p>
              <a:pPr/>
              <a:r>
                <a:rPr lang="ko-KR" altLang="en-US" sz="1700"/>
                <a:t>교양발표준비</a:t>
              </a:r>
              <a:endParaRPr lang="ko-KR" altLang="en-US" sz="1700"/>
            </a:p>
            <a:p>
              <a:pPr/>
              <a:endParaRPr lang="ko-KR" altLang="en-US" sz="1700"/>
            </a:p>
          </p:txBody>
        </p:sp>
      </p:grpSp>
      <p:sp>
        <p:nvSpPr>
          <p:cNvPr id="165" name="TextBox 140"/>
          <p:cNvSpPr txBox="1"/>
          <p:nvPr/>
        </p:nvSpPr>
        <p:spPr>
          <a:xfrm>
            <a:off x="9405862" y="2948223"/>
            <a:ext cx="249555" cy="2978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endParaRPr lang="ko-KR" altLang="en-US" sz="1400"/>
          </a:p>
        </p:txBody>
      </p:sp>
      <p:sp>
        <p:nvSpPr>
          <p:cNvPr id="166" name="직사각형 145"/>
          <p:cNvSpPr/>
          <p:nvPr/>
        </p:nvSpPr>
        <p:spPr>
          <a:xfrm>
            <a:off x="8349803" y="2516400"/>
            <a:ext cx="568800" cy="1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p>
            <a:pPr/>
            <a:endParaRPr lang="en-US" altLang="ko-KR"/>
          </a:p>
        </p:txBody>
      </p:sp>
      <p:sp>
        <p:nvSpPr>
          <p:cNvPr id="167" name="직사각형 152"/>
          <p:cNvSpPr/>
          <p:nvPr/>
        </p:nvSpPr>
        <p:spPr>
          <a:xfrm>
            <a:off x="7277979" y="476250"/>
            <a:ext cx="4343400" cy="59245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직사각형 154"/>
          <p:cNvSpPr/>
          <p:nvPr/>
        </p:nvSpPr>
        <p:spPr>
          <a:xfrm>
            <a:off x="7430379" y="5905500"/>
            <a:ext cx="4019549" cy="3619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" name="직사각형 155"/>
          <p:cNvSpPr/>
          <p:nvPr/>
        </p:nvSpPr>
        <p:spPr>
          <a:xfrm>
            <a:off x="7435847" y="5472112"/>
            <a:ext cx="428625" cy="30956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/>
              <a:t>#</a:t>
            </a:r>
            <a:endParaRPr lang="ko-KR" altLang="en-US"/>
          </a:p>
        </p:txBody>
      </p:sp>
      <p:sp>
        <p:nvSpPr>
          <p:cNvPr id="170" name="직사각형 156"/>
          <p:cNvSpPr/>
          <p:nvPr/>
        </p:nvSpPr>
        <p:spPr>
          <a:xfrm>
            <a:off x="7370053" y="609600"/>
            <a:ext cx="4152899" cy="53340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" name="직사각형 157"/>
          <p:cNvSpPr/>
          <p:nvPr/>
        </p:nvSpPr>
        <p:spPr>
          <a:xfrm>
            <a:off x="11054640" y="652462"/>
            <a:ext cx="419100" cy="44767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" name="실행 단추: 앞으로 또는 다음 158">
            <a:hlinkClick action="ppaction://hlinkshowjump?jump=nextslide" highlightClick="1"/>
          </p:cNvPr>
          <p:cNvSpPr/>
          <p:nvPr/>
        </p:nvSpPr>
        <p:spPr>
          <a:xfrm>
            <a:off x="10998443" y="5931512"/>
            <a:ext cx="396240" cy="297180"/>
          </a:xfrm>
          <a:prstGeom prst="actionButtonForwardNex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" name="사각형 설명선 159"/>
          <p:cNvSpPr/>
          <p:nvPr/>
        </p:nvSpPr>
        <p:spPr>
          <a:xfrm>
            <a:off x="10354553" y="1352550"/>
            <a:ext cx="1092199" cy="406400"/>
          </a:xfrm>
          <a:prstGeom prst="wedgeRectCallout">
            <a:avLst>
              <a:gd name="adj1" fmla="val -9056"/>
              <a:gd name="adj2" fmla="val 75811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/>
              <a:t>#9/13</a:t>
            </a:r>
            <a:endParaRPr lang="ko-KR" altLang="en-US"/>
          </a:p>
        </p:txBody>
      </p:sp>
      <p:sp>
        <p:nvSpPr>
          <p:cNvPr id="174" name="사각형 설명선 161"/>
          <p:cNvSpPr/>
          <p:nvPr/>
        </p:nvSpPr>
        <p:spPr>
          <a:xfrm>
            <a:off x="7465304" y="1987551"/>
            <a:ext cx="2413000" cy="1289048"/>
          </a:xfrm>
          <a:prstGeom prst="wedgeRectCallout">
            <a:avLst>
              <a:gd name="adj1" fmla="val -37216"/>
              <a:gd name="adj2" fmla="val 60962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/>
            <a:r>
              <a:rPr lang="ko-KR" altLang="en-US" sz="1700"/>
              <a:t>#9/13</a:t>
            </a:r>
            <a:endParaRPr lang="ko-KR" altLang="en-US" sz="1700"/>
          </a:p>
          <a:p>
            <a:pPr/>
            <a:r>
              <a:rPr lang="ko-KR" altLang="en-US" sz="1700"/>
              <a:t>13:00 오소 과제</a:t>
            </a:r>
            <a:endParaRPr lang="ko-KR" altLang="en-US" sz="1700"/>
          </a:p>
          <a:p>
            <a:pPr/>
            <a:r>
              <a:rPr lang="ko-KR" altLang="en-US" sz="1700"/>
              <a:t>17:00 저녁데이트</a:t>
            </a:r>
            <a:endParaRPr lang="ko-KR" altLang="en-US" sz="1700"/>
          </a:p>
          <a:p>
            <a:pPr/>
            <a:r>
              <a:rPr lang="ko-KR" altLang="en-US" sz="1700"/>
              <a:t>23:59 응통 과제</a:t>
            </a:r>
            <a:endParaRPr lang="ko-KR" altLang="en-US" sz="1700"/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42585" y="1084094"/>
            <a:ext cx="1297305" cy="752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4400">
                <a:solidFill>
                  <a:srgbClr val="000000"/>
                </a:solidFill>
              </a:rPr>
              <a:t>목차</a:t>
            </a:r>
            <a:endParaRPr lang="ko-KR" altLang="en-US" sz="4400">
              <a:solidFill>
                <a:srgbClr val="000000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966460" y="1804957"/>
            <a:ext cx="24003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endParaRPr lang="en-US" altLang="ko-KR" sz="1200" spc="605">
              <a:solidFill>
                <a:srgbClr val="000000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 rot="0">
            <a:off x="1974652" y="2902781"/>
            <a:ext cx="3500579" cy="726054"/>
            <a:chOff x="15814307" y="1227036"/>
            <a:chExt cx="3570973" cy="740655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15814307" y="1239736"/>
              <a:ext cx="3570973" cy="0"/>
            </a:xfrm>
            <a:prstGeom prst="line">
              <a:avLst/>
            </a:prstGeom>
            <a:ln w="38100">
              <a:solidFill>
                <a:srgbClr val="f2a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16882712" y="1940776"/>
              <a:ext cx="2502567" cy="0"/>
            </a:xfrm>
            <a:prstGeom prst="line">
              <a:avLst/>
            </a:prstGeom>
            <a:ln w="38100">
              <a:solidFill>
                <a:srgbClr val="f2a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H="1" flipV="1">
              <a:off x="19385280" y="1227036"/>
              <a:ext cx="1" cy="734304"/>
            </a:xfrm>
            <a:prstGeom prst="line">
              <a:avLst/>
            </a:prstGeom>
            <a:ln w="38100">
              <a:solidFill>
                <a:srgbClr val="f2a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H="1" flipV="1">
              <a:off x="15814307" y="1233387"/>
              <a:ext cx="1" cy="734304"/>
            </a:xfrm>
            <a:prstGeom prst="line">
              <a:avLst/>
            </a:prstGeom>
            <a:ln w="38100">
              <a:solidFill>
                <a:srgbClr val="f2a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15814307" y="1954895"/>
              <a:ext cx="154005" cy="0"/>
            </a:xfrm>
            <a:prstGeom prst="line">
              <a:avLst/>
            </a:prstGeom>
            <a:ln w="38100">
              <a:solidFill>
                <a:srgbClr val="f2a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타원 62"/>
          <p:cNvSpPr/>
          <p:nvPr/>
        </p:nvSpPr>
        <p:spPr>
          <a:xfrm>
            <a:off x="2823851" y="3537406"/>
            <a:ext cx="132098" cy="132097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2172418" y="2854655"/>
            <a:ext cx="671747" cy="11820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7200">
                <a:solidFill>
                  <a:srgbClr val="a1a1a1"/>
                </a:solidFill>
              </a:rPr>
              <a:t>1</a:t>
            </a:r>
            <a:endParaRPr lang="ko-KR" altLang="en-US" sz="7200">
              <a:solidFill>
                <a:srgbClr val="a1a1a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30888" y="2988332"/>
            <a:ext cx="1075302" cy="5763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1600">
                <a:solidFill>
                  <a:srgbClr val="000000"/>
                </a:solidFill>
              </a:rPr>
              <a:t>기획 의도</a:t>
            </a:r>
            <a:endParaRPr lang="ko-KR" altLang="en-US" sz="1600">
              <a:solidFill>
                <a:srgbClr val="000000"/>
              </a:solidFill>
            </a:endParaRPr>
          </a:p>
          <a:p>
            <a:pPr lvl="0"/>
            <a:r>
              <a:rPr lang="ko-KR" altLang="en-US" sz="1600">
                <a:solidFill>
                  <a:srgbClr val="000000"/>
                </a:solidFill>
              </a:rPr>
              <a:t>-</a:t>
            </a:r>
            <a:r>
              <a:rPr lang="ko-KR" altLang="en-US" sz="1300">
                <a:solidFill>
                  <a:srgbClr val="000000"/>
                </a:solidFill>
              </a:rPr>
              <a:t> 배경, 목적</a:t>
            </a:r>
            <a:endParaRPr lang="ko-KR" altLang="en-US" sz="1300">
              <a:solidFill>
                <a:srgbClr val="000000"/>
              </a:solidFill>
            </a:endParaRPr>
          </a:p>
        </p:txBody>
      </p:sp>
      <p:grpSp>
        <p:nvGrpSpPr>
          <p:cNvPr id="197" name="그룹 196"/>
          <p:cNvGrpSpPr/>
          <p:nvPr/>
        </p:nvGrpSpPr>
        <p:grpSpPr>
          <a:xfrm rot="0">
            <a:off x="6716769" y="2902781"/>
            <a:ext cx="3500579" cy="726054"/>
            <a:chOff x="15814307" y="1227036"/>
            <a:chExt cx="3570973" cy="740655"/>
          </a:xfrm>
        </p:grpSpPr>
        <p:cxnSp>
          <p:nvCxnSpPr>
            <p:cNvPr id="199" name="직선 연결선 198"/>
            <p:cNvCxnSpPr/>
            <p:nvPr/>
          </p:nvCxnSpPr>
          <p:spPr>
            <a:xfrm>
              <a:off x="15814307" y="1239736"/>
              <a:ext cx="3570973" cy="0"/>
            </a:xfrm>
            <a:prstGeom prst="line">
              <a:avLst/>
            </a:prstGeom>
            <a:ln w="38100">
              <a:solidFill>
                <a:srgbClr val="f2a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>
              <a:off x="16882712" y="1940776"/>
              <a:ext cx="2502567" cy="0"/>
            </a:xfrm>
            <a:prstGeom prst="line">
              <a:avLst/>
            </a:prstGeom>
            <a:ln w="38100">
              <a:solidFill>
                <a:srgbClr val="f2a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 flipH="1" flipV="1">
              <a:off x="19385280" y="1227036"/>
              <a:ext cx="1" cy="734304"/>
            </a:xfrm>
            <a:prstGeom prst="line">
              <a:avLst/>
            </a:prstGeom>
            <a:ln w="38100">
              <a:solidFill>
                <a:srgbClr val="f2a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 flipH="1" flipV="1">
              <a:off x="15814307" y="1233387"/>
              <a:ext cx="1" cy="734304"/>
            </a:xfrm>
            <a:prstGeom prst="line">
              <a:avLst/>
            </a:prstGeom>
            <a:ln w="38100">
              <a:solidFill>
                <a:srgbClr val="f2a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15814307" y="1954895"/>
              <a:ext cx="154005" cy="0"/>
            </a:xfrm>
            <a:prstGeom prst="line">
              <a:avLst/>
            </a:prstGeom>
            <a:ln w="38100">
              <a:solidFill>
                <a:srgbClr val="f2a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타원 197"/>
          <p:cNvSpPr/>
          <p:nvPr/>
        </p:nvSpPr>
        <p:spPr>
          <a:xfrm>
            <a:off x="7565968" y="3537406"/>
            <a:ext cx="132098" cy="132097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6914535" y="2854655"/>
            <a:ext cx="673079" cy="11820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7200">
                <a:solidFill>
                  <a:srgbClr val="a1a1a1"/>
                </a:solidFill>
              </a:rPr>
              <a:t>2</a:t>
            </a:r>
            <a:endParaRPr lang="ko-KR" altLang="en-US" sz="7200">
              <a:solidFill>
                <a:srgbClr val="a1a1a1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7473003" y="3095074"/>
            <a:ext cx="99091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1600">
                <a:solidFill>
                  <a:srgbClr val="000000"/>
                </a:solidFill>
              </a:rPr>
              <a:t>아키텍쳐</a:t>
            </a:r>
            <a:endParaRPr lang="ko-KR" altLang="en-US" sz="1600">
              <a:solidFill>
                <a:srgbClr val="000000"/>
              </a:solidFill>
            </a:endParaRPr>
          </a:p>
        </p:txBody>
      </p:sp>
      <p:cxnSp>
        <p:nvCxnSpPr>
          <p:cNvPr id="235" name="직선 연결선 234"/>
          <p:cNvCxnSpPr/>
          <p:nvPr/>
        </p:nvCxnSpPr>
        <p:spPr>
          <a:xfrm>
            <a:off x="1974652" y="4490031"/>
            <a:ext cx="3500579" cy="0"/>
          </a:xfrm>
          <a:prstGeom prst="line">
            <a:avLst/>
          </a:prstGeom>
          <a:ln w="3810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/>
          <p:nvPr/>
        </p:nvCxnSpPr>
        <p:spPr>
          <a:xfrm>
            <a:off x="3021996" y="5177251"/>
            <a:ext cx="2453234" cy="0"/>
          </a:xfrm>
          <a:prstGeom prst="line">
            <a:avLst/>
          </a:prstGeom>
          <a:ln w="3810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/>
          <p:cNvCxnSpPr/>
          <p:nvPr/>
        </p:nvCxnSpPr>
        <p:spPr>
          <a:xfrm flipH="1" flipV="1">
            <a:off x="5475230" y="4477581"/>
            <a:ext cx="1" cy="719828"/>
          </a:xfrm>
          <a:prstGeom prst="line">
            <a:avLst/>
          </a:prstGeom>
          <a:ln w="3810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/>
          <p:nvPr/>
        </p:nvCxnSpPr>
        <p:spPr>
          <a:xfrm flipH="1" flipV="1">
            <a:off x="1974652" y="4483807"/>
            <a:ext cx="1" cy="719828"/>
          </a:xfrm>
          <a:prstGeom prst="line">
            <a:avLst/>
          </a:prstGeom>
          <a:ln w="3810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>
            <a:off x="1974652" y="5191091"/>
            <a:ext cx="150969" cy="0"/>
          </a:xfrm>
          <a:prstGeom prst="line">
            <a:avLst/>
          </a:prstGeom>
          <a:ln w="3810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타원 233"/>
          <p:cNvSpPr/>
          <p:nvPr/>
        </p:nvSpPr>
        <p:spPr>
          <a:xfrm>
            <a:off x="2823851" y="5112206"/>
            <a:ext cx="132098" cy="132097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32" name="직사각형 231"/>
          <p:cNvSpPr/>
          <p:nvPr/>
        </p:nvSpPr>
        <p:spPr>
          <a:xfrm>
            <a:off x="2172418" y="4429455"/>
            <a:ext cx="671747" cy="1178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7200">
                <a:solidFill>
                  <a:srgbClr val="a1a1a1"/>
                </a:solidFill>
              </a:rPr>
              <a:t>3</a:t>
            </a:r>
            <a:endParaRPr lang="ko-KR" altLang="en-US" sz="7200">
              <a:solidFill>
                <a:srgbClr val="a1a1a1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2730888" y="4669874"/>
            <a:ext cx="243737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1600">
                <a:solidFill>
                  <a:srgbClr val="000000"/>
                </a:solidFill>
              </a:rPr>
              <a:t>인터페이스 -전체적 개요</a:t>
            </a:r>
            <a:endParaRPr lang="ko-KR" altLang="en-US" sz="1600">
              <a:solidFill>
                <a:srgbClr val="00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61544" y="-326571"/>
            <a:ext cx="3468913" cy="2554583"/>
          </a:xfrm>
          <a:prstGeom prst="rect">
            <a:avLst/>
          </a:prstGeom>
          <a:noFill/>
          <a:ln w="3175">
            <a:solidFill>
              <a:srgbClr val="f2aebb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09172"/>
            <a:ext cx="12192000" cy="812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069041" y="2105561"/>
            <a:ext cx="1327824" cy="2616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6600">
                <a:solidFill>
                  <a:srgbClr val="a1a1a1"/>
                </a:solidFill>
              </a:rPr>
              <a:t>1</a:t>
            </a:r>
            <a:endParaRPr lang="ko-KR" altLang="en-US" sz="16600">
              <a:solidFill>
                <a:srgbClr val="a1a1a1"/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4665516" y="1928592"/>
            <a:ext cx="3452222" cy="0"/>
          </a:xfrm>
          <a:prstGeom prst="line">
            <a:avLst/>
          </a:prstGeom>
          <a:ln w="1905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665516" y="4934258"/>
            <a:ext cx="3452222" cy="0"/>
          </a:xfrm>
          <a:prstGeom prst="line">
            <a:avLst/>
          </a:prstGeom>
          <a:ln w="1905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122960" y="1916198"/>
            <a:ext cx="0" cy="3025604"/>
          </a:xfrm>
          <a:prstGeom prst="line">
            <a:avLst/>
          </a:prstGeom>
          <a:ln w="1905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665517" y="1920431"/>
            <a:ext cx="0" cy="595670"/>
          </a:xfrm>
          <a:prstGeom prst="line">
            <a:avLst/>
          </a:prstGeom>
          <a:ln w="1905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665516" y="4346130"/>
            <a:ext cx="0" cy="595670"/>
          </a:xfrm>
          <a:prstGeom prst="line">
            <a:avLst/>
          </a:prstGeom>
          <a:ln w="1905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6298896" y="4390088"/>
            <a:ext cx="190685" cy="190685"/>
          </a:xfrm>
          <a:prstGeom prst="ellipse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48" name="TextBox 47"/>
          <p:cNvSpPr txBox="1"/>
          <p:nvPr/>
        </p:nvSpPr>
        <p:spPr>
          <a:xfrm>
            <a:off x="5645551" y="2880565"/>
            <a:ext cx="2059305" cy="1222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3700" b="1" spc="3705">
                <a:solidFill>
                  <a:schemeClr val="bg1"/>
                </a:solidFill>
              </a:rPr>
              <a:t>기획</a:t>
            </a:r>
            <a:endParaRPr lang="ko-KR" altLang="en-US" sz="3700" b="1" spc="3705">
              <a:solidFill>
                <a:schemeClr val="bg1"/>
              </a:solidFill>
            </a:endParaRPr>
          </a:p>
          <a:p>
            <a:pPr algn="ctr"/>
            <a:r>
              <a:rPr lang="ko-KR" altLang="en-US" sz="3700" b="1" spc="3705">
                <a:solidFill>
                  <a:schemeClr val="bg1"/>
                </a:solidFill>
              </a:rPr>
              <a:t>의도</a:t>
            </a:r>
            <a:endParaRPr lang="ko-KR" altLang="en-US" sz="3700" b="1" spc="3705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665906" y="3765193"/>
            <a:ext cx="264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ko-KR" altLang="en-US" sz="2000" spc="2004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343775" y="0"/>
            <a:ext cx="4848225" cy="6858000"/>
          </a:xfrm>
          <a:prstGeom prst="rect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 rot="0">
            <a:off x="7856705" y="1530095"/>
            <a:ext cx="2561937" cy="2595334"/>
            <a:chOff x="4884906" y="3492245"/>
            <a:chExt cx="2561937" cy="2595334"/>
          </a:xfrm>
        </p:grpSpPr>
        <p:grpSp>
          <p:nvGrpSpPr>
            <p:cNvPr id="7" name="그룹 6"/>
            <p:cNvGrpSpPr/>
            <p:nvPr/>
          </p:nvGrpSpPr>
          <p:grpSpPr>
            <a:xfrm rot="0">
              <a:off x="5247482" y="5117069"/>
              <a:ext cx="1180195" cy="537965"/>
              <a:chOff x="563658" y="1091472"/>
              <a:chExt cx="1180195" cy="537965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1056581" y="1091472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45">
                  <a:solidFill>
                    <a:srgbClr val="e0d6d4"/>
                  </a:solidFill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 rot="0">
                <a:off x="563658" y="1091472"/>
                <a:ext cx="1180195" cy="537965"/>
                <a:chOff x="563658" y="1091472"/>
                <a:chExt cx="1180195" cy="537965"/>
              </a:xfrm>
            </p:grpSpPr>
            <p:sp>
              <p:nvSpPr>
                <p:cNvPr id="15" name="직사각형 14"/>
                <p:cNvSpPr/>
                <p:nvPr/>
              </p:nvSpPr>
              <p:spPr>
                <a:xfrm>
                  <a:off x="563658" y="1091472"/>
                  <a:ext cx="18473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:endParaRPr lang="ko-KR" altLang="en-US" sz="2800" spc="-145">
                    <a:solidFill>
                      <a:srgbClr val="e0d6d4"/>
                    </a:solidFill>
                  </a:endParaRP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1559122" y="1106217"/>
                  <a:ext cx="18473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:endParaRPr lang="ko-KR" altLang="en-US" sz="2800" spc="-145">
                    <a:solidFill>
                      <a:srgbClr val="e0d6d4"/>
                    </a:solidFill>
                  </a:endParaRPr>
                </a:p>
              </p:txBody>
            </p:sp>
          </p:grpSp>
        </p:grpSp>
        <p:sp>
          <p:nvSpPr>
            <p:cNvPr id="8" name="직사각형 7"/>
            <p:cNvSpPr/>
            <p:nvPr/>
          </p:nvSpPr>
          <p:spPr>
            <a:xfrm>
              <a:off x="4884906" y="3790822"/>
              <a:ext cx="2296757" cy="2296757"/>
            </a:xfrm>
            <a:prstGeom prst="rect">
              <a:avLst/>
            </a:prstGeom>
            <a:noFill/>
            <a:ln w="3175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r>
                <a:rPr lang="ko-KR" altLang="en-US" sz="5000"/>
                <a:t>기획</a:t>
              </a:r>
              <a:endParaRPr lang="ko-KR" altLang="en-US" sz="5000"/>
            </a:p>
            <a:p>
              <a:pPr algn="ctr">
                <a:lnSpc>
                  <a:spcPct val="120000"/>
                </a:lnSpc>
              </a:pPr>
              <a:r>
                <a:rPr lang="ko-KR" altLang="en-US" sz="5000"/>
                <a:t>의도</a:t>
              </a:r>
              <a:endParaRPr lang="ko-KR" altLang="en-US" sz="500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918875" y="3526837"/>
              <a:ext cx="527968" cy="527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804535" y="4957043"/>
              <a:ext cx="449580" cy="100370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endParaRPr lang="en-US" altLang="ko-KR" sz="600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33110" y="4116151"/>
              <a:ext cx="449580" cy="99686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endParaRPr lang="en-US" altLang="ko-KR" sz="600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94710" y="3492245"/>
              <a:ext cx="235505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/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880734" y="1787727"/>
            <a:ext cx="30670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endParaRPr lang="en-US" altLang="ko-KR" sz="2800"/>
          </a:p>
        </p:txBody>
      </p:sp>
      <p:sp>
        <p:nvSpPr>
          <p:cNvPr id="41" name="직사각형 40"/>
          <p:cNvSpPr/>
          <p:nvPr/>
        </p:nvSpPr>
        <p:spPr>
          <a:xfrm>
            <a:off x="1213200" y="172800"/>
            <a:ext cx="1144800" cy="31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직사각형 47"/>
          <p:cNvSpPr/>
          <p:nvPr/>
        </p:nvSpPr>
        <p:spPr>
          <a:xfrm>
            <a:off x="324036" y="432048"/>
            <a:ext cx="6594184" cy="5962934"/>
          </a:xfrm>
          <a:prstGeom prst="rect">
            <a:avLst/>
          </a:prstGeom>
          <a:noFill/>
          <a:ln w="63500">
            <a:solidFill>
              <a:srgbClr val="f2ae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/>
            <a:r>
              <a:rPr lang="ko-KR" altLang="en-US" sz="2100">
                <a:solidFill>
                  <a:schemeClr val="tx1"/>
                </a:solidFill>
              </a:rPr>
              <a:t> 학교생활에 필요한 여러가지 정보들</a:t>
            </a:r>
            <a:endParaRPr lang="ko-KR" altLang="en-US" sz="2100">
              <a:solidFill>
                <a:schemeClr val="tx1"/>
              </a:solidFill>
            </a:endParaRPr>
          </a:p>
          <a:p>
            <a:pPr/>
            <a:endParaRPr lang="ko-KR" altLang="en-US" sz="2100">
              <a:solidFill>
                <a:schemeClr val="tx1"/>
              </a:solidFill>
            </a:endParaRPr>
          </a:p>
          <a:p>
            <a:pPr/>
            <a:r>
              <a:rPr lang="ko-KR" altLang="en-US" sz="2100">
                <a:solidFill>
                  <a:schemeClr val="tx1"/>
                </a:solidFill>
              </a:rPr>
              <a:t>- 알고 싶은 정보</a:t>
            </a:r>
            <a:endParaRPr lang="ko-KR" altLang="en-US" sz="2100">
              <a:solidFill>
                <a:schemeClr val="tx1"/>
              </a:solidFill>
            </a:endParaRPr>
          </a:p>
          <a:p>
            <a:pPr/>
            <a:r>
              <a:rPr lang="ko-KR" altLang="en-US" sz="1900">
                <a:solidFill>
                  <a:schemeClr val="tx1"/>
                </a:solidFill>
              </a:rPr>
              <a:t>   학식,  날씨, 도서관의 열람실 자리 여부, 프린터의 위치     등등</a:t>
            </a:r>
            <a:endParaRPr lang="ko-KR" altLang="en-US" sz="1900">
              <a:solidFill>
                <a:schemeClr val="tx1"/>
              </a:solidFill>
            </a:endParaRPr>
          </a:p>
          <a:p>
            <a:pPr/>
            <a:endParaRPr lang="ko-KR" altLang="en-US" sz="2100">
              <a:solidFill>
                <a:schemeClr val="tx1"/>
              </a:solidFill>
            </a:endParaRPr>
          </a:p>
          <a:p>
            <a:pPr/>
            <a:r>
              <a:rPr lang="ko-KR" altLang="en-US" sz="2100">
                <a:solidFill>
                  <a:schemeClr val="tx1"/>
                </a:solidFill>
              </a:rPr>
              <a:t>- 알아야 하는 정보</a:t>
            </a:r>
            <a:endParaRPr lang="ko-KR" altLang="en-US" sz="2100">
              <a:solidFill>
                <a:schemeClr val="tx1"/>
              </a:solidFill>
            </a:endParaRPr>
          </a:p>
          <a:p>
            <a:pPr/>
            <a:r>
              <a:rPr lang="ko-KR" altLang="en-US" sz="1900">
                <a:solidFill>
                  <a:schemeClr val="tx1"/>
                </a:solidFill>
              </a:rPr>
              <a:t>   과제, 시험 일정 및 범위, 휴강 및 보강 등등 메모해야하는 것</a:t>
            </a:r>
            <a:endParaRPr lang="ko-KR" altLang="en-US" sz="1900">
              <a:solidFill>
                <a:schemeClr val="tx1"/>
              </a:solidFill>
            </a:endParaRPr>
          </a:p>
          <a:p>
            <a:pPr/>
            <a:endParaRPr lang="ko-KR" altLang="en-US" sz="2100">
              <a:solidFill>
                <a:schemeClr val="tx1"/>
              </a:solidFill>
            </a:endParaRPr>
          </a:p>
          <a:p>
            <a:pPr/>
            <a:endParaRPr lang="ko-KR" altLang="en-US" sz="2100">
              <a:solidFill>
                <a:schemeClr val="tx1"/>
              </a:solidFill>
            </a:endParaRPr>
          </a:p>
          <a:p>
            <a:pPr/>
            <a:r>
              <a:rPr lang="ko-KR" altLang="en-US" sz="2100">
                <a:solidFill>
                  <a:schemeClr val="tx1"/>
                </a:solidFill>
              </a:rPr>
              <a:t> 정보들이 잘 정리되어 있는 어플들은 많다. </a:t>
            </a:r>
            <a:endParaRPr lang="ko-KR" altLang="en-US" sz="2100">
              <a:solidFill>
                <a:schemeClr val="tx1"/>
              </a:solidFill>
            </a:endParaRPr>
          </a:p>
          <a:p>
            <a:pPr/>
            <a:r>
              <a:rPr lang="ko-KR" altLang="en-US" sz="2100">
                <a:solidFill>
                  <a:schemeClr val="tx1"/>
                </a:solidFill>
              </a:rPr>
              <a:t>하지만 각각의 정보들을 일일이 확인해야하는 불편함이 있다.</a:t>
            </a:r>
            <a:endParaRPr lang="ko-KR" altLang="en-US" sz="21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45590" y="193554"/>
            <a:ext cx="1342641" cy="52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 sz="2600">
                <a:solidFill>
                  <a:schemeClr val="tx1"/>
                </a:solidFill>
              </a:rPr>
              <a:t>목  적</a:t>
            </a:r>
            <a:endParaRPr lang="ko-KR" altLang="en-US" sz="2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09172"/>
            <a:ext cx="12192000" cy="812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069041" y="2105561"/>
            <a:ext cx="1327824" cy="2616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6600">
                <a:solidFill>
                  <a:srgbClr val="a1a1a1"/>
                </a:solidFill>
              </a:rPr>
              <a:t>2</a:t>
            </a:r>
            <a:endParaRPr lang="ko-KR" altLang="en-US" sz="16600">
              <a:solidFill>
                <a:srgbClr val="a1a1a1"/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4665516" y="1928592"/>
            <a:ext cx="3452222" cy="0"/>
          </a:xfrm>
          <a:prstGeom prst="line">
            <a:avLst/>
          </a:prstGeom>
          <a:ln w="1905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665516" y="4934258"/>
            <a:ext cx="3452222" cy="0"/>
          </a:xfrm>
          <a:prstGeom prst="line">
            <a:avLst/>
          </a:prstGeom>
          <a:ln w="1905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122960" y="1916198"/>
            <a:ext cx="0" cy="3025604"/>
          </a:xfrm>
          <a:prstGeom prst="line">
            <a:avLst/>
          </a:prstGeom>
          <a:ln w="1905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665517" y="1920431"/>
            <a:ext cx="0" cy="595670"/>
          </a:xfrm>
          <a:prstGeom prst="line">
            <a:avLst/>
          </a:prstGeom>
          <a:ln w="1905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665516" y="4346130"/>
            <a:ext cx="0" cy="595670"/>
          </a:xfrm>
          <a:prstGeom prst="line">
            <a:avLst/>
          </a:prstGeom>
          <a:ln w="1905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6298896" y="4390088"/>
            <a:ext cx="190685" cy="190685"/>
          </a:xfrm>
          <a:prstGeom prst="ellipse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48" name="TextBox 47"/>
          <p:cNvSpPr txBox="1"/>
          <p:nvPr/>
        </p:nvSpPr>
        <p:spPr>
          <a:xfrm>
            <a:off x="5633085" y="2880565"/>
            <a:ext cx="2059305" cy="1222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3700" b="1" spc="3705">
                <a:solidFill>
                  <a:schemeClr val="bg1"/>
                </a:solidFill>
              </a:rPr>
              <a:t>아키</a:t>
            </a:r>
            <a:endParaRPr lang="ko-KR" altLang="en-US" sz="3700" b="1" spc="3705">
              <a:solidFill>
                <a:schemeClr val="bg1"/>
              </a:solidFill>
            </a:endParaRPr>
          </a:p>
          <a:p>
            <a:pPr algn="ctr"/>
            <a:r>
              <a:rPr lang="ko-KR" altLang="en-US" sz="3700" b="1" spc="3705">
                <a:solidFill>
                  <a:schemeClr val="bg1"/>
                </a:solidFill>
              </a:rPr>
              <a:t>텍쳐</a:t>
            </a:r>
            <a:endParaRPr lang="ko-KR" altLang="en-US" sz="3700" b="1" spc="3705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665906" y="3765193"/>
            <a:ext cx="264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ko-KR" altLang="en-US" sz="2000" spc="2004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Box 136"/>
          <p:cNvSpPr txBox="1"/>
          <p:nvPr/>
        </p:nvSpPr>
        <p:spPr>
          <a:xfrm>
            <a:off x="4947285" y="1518024"/>
            <a:ext cx="20021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2800"/>
              <a:t>2. 아키텍쳐</a:t>
            </a:r>
            <a:endParaRPr lang="ko-KR" altLang="en-US" sz="2800"/>
          </a:p>
        </p:txBody>
      </p:sp>
      <p:sp>
        <p:nvSpPr>
          <p:cNvPr id="139" name="직사각형 138"/>
          <p:cNvSpPr/>
          <p:nvPr/>
        </p:nvSpPr>
        <p:spPr>
          <a:xfrm>
            <a:off x="4218918" y="1478588"/>
            <a:ext cx="3443571" cy="602092"/>
          </a:xfrm>
          <a:prstGeom prst="rect">
            <a:avLst/>
          </a:prstGeom>
          <a:noFill/>
          <a:ln w="3175"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7206662" y="2025301"/>
            <a:ext cx="210865" cy="210865"/>
          </a:xfrm>
          <a:prstGeom prst="rect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141" name="TextBox 140"/>
          <p:cNvSpPr txBox="1"/>
          <p:nvPr/>
        </p:nvSpPr>
        <p:spPr>
          <a:xfrm>
            <a:off x="5966460" y="2948223"/>
            <a:ext cx="249555" cy="2978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endParaRPr lang="ko-KR" altLang="en-US" sz="1400"/>
          </a:p>
        </p:txBody>
      </p:sp>
      <p:sp>
        <p:nvSpPr>
          <p:cNvPr id="132" name="직사각형 131"/>
          <p:cNvSpPr/>
          <p:nvPr/>
        </p:nvSpPr>
        <p:spPr>
          <a:xfrm>
            <a:off x="254532" y="2582876"/>
            <a:ext cx="11436474" cy="291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ko-KR" altLang="en-US" sz="1400"/>
          </a:p>
        </p:txBody>
      </p:sp>
      <p:pic>
        <p:nvPicPr>
          <p:cNvPr id="144" name="그림 143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444966" y="2152489"/>
            <a:ext cx="9140515" cy="4197352"/>
          </a:xfrm>
          <a:prstGeom prst="rect">
            <a:avLst/>
          </a:prstGeom>
        </p:spPr>
      </p:pic>
      <p:sp>
        <p:nvSpPr>
          <p:cNvPr id="146" name="직사각형 145"/>
          <p:cNvSpPr/>
          <p:nvPr/>
        </p:nvSpPr>
        <p:spPr>
          <a:xfrm>
            <a:off x="4910400" y="2516400"/>
            <a:ext cx="568800" cy="1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p>
            <a:pPr/>
            <a:endParaRPr lang="en-US" altLang="ko-KR"/>
          </a:p>
        </p:txBody>
      </p:sp>
      <p:sp>
        <p:nvSpPr>
          <p:cNvPr id="147" name="직사각형 146"/>
          <p:cNvSpPr/>
          <p:nvPr/>
        </p:nvSpPr>
        <p:spPr>
          <a:xfrm>
            <a:off x="4783931" y="5172075"/>
            <a:ext cx="804863" cy="523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Answer</a:t>
            </a:r>
            <a:endParaRPr lang="en-US" altLang="ko-KR" sz="1400" b="1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6080124" y="3946525"/>
            <a:ext cx="815974" cy="504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Algorithm</a:t>
            </a:r>
            <a:endParaRPr lang="en-US" altLang="ko-KR" sz="1000" b="1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9277351" y="2428875"/>
            <a:ext cx="1123949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직사각형 150"/>
          <p:cNvSpPr/>
          <p:nvPr/>
        </p:nvSpPr>
        <p:spPr>
          <a:xfrm>
            <a:off x="9363075" y="5067300"/>
            <a:ext cx="962025" cy="723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en-US" altLang="ko-KR" sz="3000" b="1">
                <a:solidFill>
                  <a:schemeClr val="tx1"/>
                </a:solidFill>
              </a:rPr>
              <a:t>DB</a:t>
            </a:r>
            <a:endParaRPr lang="en-US" altLang="ko-KR" sz="30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09172"/>
            <a:ext cx="12192000" cy="812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069041" y="2105561"/>
            <a:ext cx="1327824" cy="2616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6600">
                <a:solidFill>
                  <a:srgbClr val="a1a1a1"/>
                </a:solidFill>
              </a:rPr>
              <a:t>3</a:t>
            </a:r>
            <a:endParaRPr lang="ko-KR" altLang="en-US" sz="16600">
              <a:solidFill>
                <a:srgbClr val="a1a1a1"/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4665516" y="1928592"/>
            <a:ext cx="3452222" cy="0"/>
          </a:xfrm>
          <a:prstGeom prst="line">
            <a:avLst/>
          </a:prstGeom>
          <a:ln w="1905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665516" y="4934258"/>
            <a:ext cx="3452222" cy="0"/>
          </a:xfrm>
          <a:prstGeom prst="line">
            <a:avLst/>
          </a:prstGeom>
          <a:ln w="1905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122960" y="1916198"/>
            <a:ext cx="0" cy="3025604"/>
          </a:xfrm>
          <a:prstGeom prst="line">
            <a:avLst/>
          </a:prstGeom>
          <a:ln w="1905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665517" y="1920431"/>
            <a:ext cx="0" cy="595670"/>
          </a:xfrm>
          <a:prstGeom prst="line">
            <a:avLst/>
          </a:prstGeom>
          <a:ln w="1905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665516" y="4346130"/>
            <a:ext cx="0" cy="595670"/>
          </a:xfrm>
          <a:prstGeom prst="line">
            <a:avLst/>
          </a:prstGeom>
          <a:ln w="1905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6298896" y="4390088"/>
            <a:ext cx="190685" cy="190685"/>
          </a:xfrm>
          <a:prstGeom prst="ellipse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48" name="TextBox 47"/>
          <p:cNvSpPr txBox="1"/>
          <p:nvPr/>
        </p:nvSpPr>
        <p:spPr>
          <a:xfrm>
            <a:off x="5471236" y="2880565"/>
            <a:ext cx="2773680" cy="11275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3400" b="1" spc="3405">
                <a:solidFill>
                  <a:schemeClr val="bg1"/>
                </a:solidFill>
              </a:rPr>
              <a:t>인터</a:t>
            </a:r>
            <a:endParaRPr lang="ko-KR" altLang="en-US" sz="3400" b="1" spc="3405">
              <a:solidFill>
                <a:schemeClr val="bg1"/>
              </a:solidFill>
            </a:endParaRPr>
          </a:p>
          <a:p>
            <a:pPr algn="ctr"/>
            <a:r>
              <a:rPr lang="ko-KR" altLang="en-US" sz="3400" b="1" spc="3405">
                <a:solidFill>
                  <a:schemeClr val="bg1"/>
                </a:solidFill>
              </a:rPr>
              <a:t>페이스</a:t>
            </a:r>
            <a:endParaRPr lang="ko-KR" altLang="en-US" sz="3400" b="1" spc="3405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665906" y="3765193"/>
            <a:ext cx="264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ko-KR" altLang="en-US" sz="2000" spc="2004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Box 136"/>
          <p:cNvSpPr txBox="1"/>
          <p:nvPr/>
        </p:nvSpPr>
        <p:spPr>
          <a:xfrm>
            <a:off x="4785360" y="1518024"/>
            <a:ext cx="23545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2800"/>
              <a:t>3. 인터페이스</a:t>
            </a:r>
            <a:endParaRPr lang="ko-KR" altLang="en-US" sz="2800"/>
          </a:p>
        </p:txBody>
      </p:sp>
      <p:sp>
        <p:nvSpPr>
          <p:cNvPr id="139" name="직사각형 138"/>
          <p:cNvSpPr/>
          <p:nvPr/>
        </p:nvSpPr>
        <p:spPr>
          <a:xfrm>
            <a:off x="4218918" y="1478588"/>
            <a:ext cx="3443571" cy="602092"/>
          </a:xfrm>
          <a:prstGeom prst="rect">
            <a:avLst/>
          </a:prstGeom>
          <a:noFill/>
          <a:ln w="3175"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7206662" y="2025301"/>
            <a:ext cx="210865" cy="210865"/>
          </a:xfrm>
          <a:prstGeom prst="rect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141" name="TextBox 140"/>
          <p:cNvSpPr txBox="1"/>
          <p:nvPr/>
        </p:nvSpPr>
        <p:spPr>
          <a:xfrm>
            <a:off x="5966460" y="2948223"/>
            <a:ext cx="249555" cy="2978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endParaRPr lang="ko-KR" altLang="en-US" sz="1400"/>
          </a:p>
        </p:txBody>
      </p:sp>
      <p:sp>
        <p:nvSpPr>
          <p:cNvPr id="132" name="직사각형 131"/>
          <p:cNvSpPr/>
          <p:nvPr/>
        </p:nvSpPr>
        <p:spPr>
          <a:xfrm>
            <a:off x="254532" y="2582876"/>
            <a:ext cx="11436474" cy="291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ko-KR" altLang="en-US" sz="1400"/>
          </a:p>
        </p:txBody>
      </p:sp>
      <p:pic>
        <p:nvPicPr>
          <p:cNvPr id="145" name="그림 144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556284" y="2477687"/>
            <a:ext cx="6971272" cy="42167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140"/>
          <p:cNvSpPr txBox="1"/>
          <p:nvPr/>
        </p:nvSpPr>
        <p:spPr>
          <a:xfrm>
            <a:off x="5966460" y="2948223"/>
            <a:ext cx="249555" cy="2978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endParaRPr lang="ko-KR" altLang="en-US" sz="1400"/>
          </a:p>
        </p:txBody>
      </p:sp>
      <p:sp>
        <p:nvSpPr>
          <p:cNvPr id="132" name="직사각형 131"/>
          <p:cNvSpPr/>
          <p:nvPr/>
        </p:nvSpPr>
        <p:spPr>
          <a:xfrm>
            <a:off x="254532" y="2582876"/>
            <a:ext cx="11436474" cy="291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ko-KR" altLang="en-US" sz="1400"/>
          </a:p>
        </p:txBody>
      </p:sp>
      <p:sp>
        <p:nvSpPr>
          <p:cNvPr id="146" name="직사각형 145"/>
          <p:cNvSpPr/>
          <p:nvPr/>
        </p:nvSpPr>
        <p:spPr>
          <a:xfrm>
            <a:off x="4910400" y="2516400"/>
            <a:ext cx="568800" cy="1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p>
            <a:pPr/>
            <a:endParaRPr lang="en-US" altLang="ko-KR"/>
          </a:p>
        </p:txBody>
      </p:sp>
      <p:sp>
        <p:nvSpPr>
          <p:cNvPr id="150" name="직사각형 149"/>
          <p:cNvSpPr/>
          <p:nvPr/>
        </p:nvSpPr>
        <p:spPr>
          <a:xfrm>
            <a:off x="9277351" y="2428875"/>
            <a:ext cx="1123949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직사각형 152"/>
          <p:cNvSpPr/>
          <p:nvPr/>
        </p:nvSpPr>
        <p:spPr>
          <a:xfrm>
            <a:off x="3838575" y="476250"/>
            <a:ext cx="4343400" cy="59245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" name="직사각형 154"/>
          <p:cNvSpPr/>
          <p:nvPr/>
        </p:nvSpPr>
        <p:spPr>
          <a:xfrm>
            <a:off x="3990975" y="5905500"/>
            <a:ext cx="4019549" cy="3619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" name="직사각형 155"/>
          <p:cNvSpPr/>
          <p:nvPr/>
        </p:nvSpPr>
        <p:spPr>
          <a:xfrm>
            <a:off x="3996444" y="5472112"/>
            <a:ext cx="428625" cy="30956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/>
              <a:t>#</a:t>
            </a:r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>
            <a:off x="3930650" y="609600"/>
            <a:ext cx="4152899" cy="53340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" name="직사각형 157"/>
          <p:cNvSpPr/>
          <p:nvPr/>
        </p:nvSpPr>
        <p:spPr>
          <a:xfrm>
            <a:off x="7615237" y="652462"/>
            <a:ext cx="419100" cy="44767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" name="실행 단추: 앞으로 또는 다음 158">
            <a:hlinkClick action="ppaction://hlinkshowjump?jump=nextslide" highlightClick="1"/>
          </p:cNvPr>
          <p:cNvSpPr/>
          <p:nvPr/>
        </p:nvSpPr>
        <p:spPr>
          <a:xfrm>
            <a:off x="7559040" y="5931511"/>
            <a:ext cx="396240" cy="297180"/>
          </a:xfrm>
          <a:prstGeom prst="actionButtonForwardNex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TotalTime>0</ep:TotalTime>
  <ep:HyperlinkBase/>
  <ep:Application>Hancom Office Hanshow 2010</ep:Application>
  <ep:AppVersion>8.0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/>
  <dcterms:created xsi:type="dcterms:W3CDTF">2016-08-19T15:31:44.000</dcterms:created>
  <dc:creator>유은경</dc:creator>
  <dc:description/>
  <cp:keywords/>
  <cp:lastModifiedBy>Park</cp:lastModifiedBy>
  <dcterms:modified xsi:type="dcterms:W3CDTF">2018-09-18T11:07:33.780</dcterms:modified>
  <cp:revision>223</cp:revision>
  <dc:subject/>
  <dc:title>PowerPoint 프레젠테이션</dc:title>
</cp:coreProperties>
</file>